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6858000" cy="9144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8570" y="846836"/>
            <a:ext cx="180086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90319" y="8203542"/>
            <a:ext cx="126936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620" y="3975608"/>
            <a:ext cx="59436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Oct 15th,</a:t>
            </a:r>
            <a:r>
              <a:rPr dirty="0" sz="700" spc="-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1C1C1C"/>
                </a:solidFill>
                <a:latin typeface="Arial"/>
                <a:cs typeface="Arial"/>
              </a:rPr>
              <a:t>2001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4117" y="3975608"/>
            <a:ext cx="14643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7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70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700" spc="-7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0997" y="1188211"/>
            <a:ext cx="409321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Bayes Nets for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representing  and reasoning about  uncertainty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3517" y="2414269"/>
            <a:ext cx="2098675" cy="134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1785" marR="305435" indent="635">
              <a:lnSpc>
                <a:spcPct val="1196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Andrew W. Moore  Associate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Professor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1960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School of Computer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Science  Carnegie </a:t>
            </a:r>
            <a:r>
              <a:rPr dirty="0" sz="1200" b="1">
                <a:latin typeface="Arial"/>
                <a:cs typeface="Arial"/>
              </a:rPr>
              <a:t>Mellon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514350" marR="506730">
              <a:lnSpc>
                <a:spcPct val="120600"/>
              </a:lnSpc>
              <a:spcBef>
                <a:spcPts val="15"/>
              </a:spcBef>
            </a:pPr>
            <a:r>
              <a:rPr dirty="0" sz="800" spc="-5">
                <a:latin typeface="Arial"/>
                <a:cs typeface="Arial"/>
                <a:hlinkClick r:id="rId2"/>
              </a:rPr>
              <a:t>w</a:t>
            </a:r>
            <a:r>
              <a:rPr dirty="0" sz="800" spc="-15">
                <a:latin typeface="Arial"/>
                <a:cs typeface="Arial"/>
                <a:hlinkClick r:id="rId2"/>
              </a:rPr>
              <a:t>w</a:t>
            </a:r>
            <a:r>
              <a:rPr dirty="0" sz="800" spc="-5">
                <a:latin typeface="Arial"/>
                <a:cs typeface="Arial"/>
                <a:hlinkClick r:id="rId2"/>
              </a:rPr>
              <a:t>w.cs.cmu.ed</a:t>
            </a:r>
            <a:r>
              <a:rPr dirty="0" sz="800">
                <a:latin typeface="Arial"/>
                <a:cs typeface="Arial"/>
                <a:hlinkClick r:id="rId2"/>
              </a:rPr>
              <a:t>u</a:t>
            </a:r>
            <a:r>
              <a:rPr dirty="0" sz="800" spc="-5">
                <a:latin typeface="Arial"/>
                <a:cs typeface="Arial"/>
                <a:hlinkClick r:id="rId2"/>
              </a:rPr>
              <a:t>/~awm 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  <a:hlinkClick r:id="rId3"/>
              </a:rPr>
              <a:t>awm@cs.cmu.edu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800" spc="-10">
                <a:latin typeface="Arial"/>
                <a:cs typeface="Arial"/>
              </a:rPr>
              <a:t>412-268-7599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2825495"/>
            <a:ext cx="1257300" cy="1114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37285">
              <a:lnSpc>
                <a:spcPts val="2455"/>
              </a:lnSpc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What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we’ll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discuss</a:t>
            </a:r>
            <a:endParaRPr sz="2200">
              <a:latin typeface="Arial"/>
              <a:cs typeface="Arial"/>
            </a:endParaRPr>
          </a:p>
          <a:p>
            <a:pPr marL="325120" marR="234950" indent="-171450">
              <a:lnSpc>
                <a:spcPct val="100000"/>
              </a:lnSpc>
              <a:spcBef>
                <a:spcPts val="1835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Recall the numerous and dramatic benefits  of Joint Distributions for describing uncertain  worlds</a:t>
            </a:r>
            <a:endParaRPr sz="1600">
              <a:latin typeface="Arial"/>
              <a:cs typeface="Arial"/>
            </a:endParaRPr>
          </a:p>
          <a:p>
            <a:pPr marL="325120" marR="5384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Reel with terror at the problem with using  Joint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Distributions</a:t>
            </a:r>
            <a:endParaRPr sz="1600">
              <a:latin typeface="Arial"/>
              <a:cs typeface="Arial"/>
            </a:endParaRPr>
          </a:p>
          <a:p>
            <a:pPr marL="325120" marR="79565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Discover how Bayes Net methodology  allows us to built Joint Distributions in  manageable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chunks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Discover there’s still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lurking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problem…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…Start to solve that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4476" y="8203542"/>
            <a:ext cx="69024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7" y="878077"/>
            <a:ext cx="3963035" cy="2336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Definition of Conditional</a:t>
            </a:r>
            <a:r>
              <a:rPr dirty="0" sz="2000" spc="5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R="2272030" indent="904875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P(A </a:t>
            </a:r>
            <a:r>
              <a:rPr dirty="0" sz="1600" i="1">
                <a:latin typeface="Arial"/>
                <a:cs typeface="Arial"/>
              </a:rPr>
              <a:t>^ </a:t>
            </a:r>
            <a:r>
              <a:rPr dirty="0" sz="1600" spc="-5" i="1">
                <a:latin typeface="Arial"/>
                <a:cs typeface="Arial"/>
              </a:rPr>
              <a:t>B)  </a:t>
            </a:r>
            <a:r>
              <a:rPr dirty="0" sz="1600" spc="-5" i="1">
                <a:latin typeface="Arial"/>
                <a:cs typeface="Arial"/>
              </a:rPr>
              <a:t>P(A|B) </a:t>
            </a:r>
            <a:r>
              <a:rPr dirty="0" sz="1600" i="1">
                <a:latin typeface="Arial"/>
                <a:cs typeface="Arial"/>
              </a:rPr>
              <a:t>=</a:t>
            </a:r>
            <a:r>
              <a:rPr dirty="0" sz="1600" spc="36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-----------</a:t>
            </a:r>
            <a:endParaRPr sz="1600">
              <a:latin typeface="Arial"/>
              <a:cs typeface="Arial"/>
            </a:endParaRPr>
          </a:p>
          <a:p>
            <a:pPr marL="112649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P(B)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Corollary: The Chain</a:t>
            </a:r>
            <a:r>
              <a:rPr dirty="0" sz="2000" spc="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  <a:spcBef>
                <a:spcPts val="975"/>
              </a:spcBef>
            </a:pPr>
            <a:r>
              <a:rPr dirty="0" sz="1600" spc="-5" i="1">
                <a:latin typeface="Arial"/>
                <a:cs typeface="Arial"/>
              </a:rPr>
              <a:t>P(A </a:t>
            </a:r>
            <a:r>
              <a:rPr dirty="0" sz="1600" i="1">
                <a:latin typeface="Arial"/>
                <a:cs typeface="Arial"/>
              </a:rPr>
              <a:t>^ </a:t>
            </a:r>
            <a:r>
              <a:rPr dirty="0" sz="1600" spc="-5" i="1">
                <a:latin typeface="Arial"/>
                <a:cs typeface="Arial"/>
              </a:rPr>
              <a:t>B) </a:t>
            </a:r>
            <a:r>
              <a:rPr dirty="0" sz="1600" i="1">
                <a:latin typeface="Arial"/>
                <a:cs typeface="Arial"/>
              </a:rPr>
              <a:t>= </a:t>
            </a:r>
            <a:r>
              <a:rPr dirty="0" sz="1600" spc="-5" i="1">
                <a:latin typeface="Arial"/>
                <a:cs typeface="Arial"/>
              </a:rPr>
              <a:t>P(A|B)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P(B)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Bayes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 Rule</a:t>
            </a:r>
            <a:endParaRPr sz="2200">
              <a:latin typeface="Arial"/>
              <a:cs typeface="Arial"/>
            </a:endParaRPr>
          </a:p>
          <a:p>
            <a:pPr marL="153670" marR="2242185" indent="589280">
              <a:lnSpc>
                <a:spcPct val="119600"/>
              </a:lnSpc>
              <a:spcBef>
                <a:spcPts val="400"/>
              </a:spcBef>
              <a:tabLst>
                <a:tab pos="1515745" algn="l"/>
              </a:tabLst>
            </a:pPr>
            <a:r>
              <a:rPr dirty="0" sz="1200" spc="-5">
                <a:latin typeface="Arial"/>
                <a:cs typeface="Arial"/>
              </a:rPr>
              <a:t>P(A </a:t>
            </a:r>
            <a:r>
              <a:rPr dirty="0" sz="1200">
                <a:latin typeface="Arial"/>
                <a:cs typeface="Arial"/>
              </a:rPr>
              <a:t>^</a:t>
            </a:r>
            <a:r>
              <a:rPr dirty="0" sz="1200" spc="-5">
                <a:latin typeface="Arial"/>
                <a:cs typeface="Arial"/>
              </a:rPr>
              <a:t> B)	P(A|B)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P(B)  </a:t>
            </a:r>
            <a:r>
              <a:rPr dirty="0" sz="1200">
                <a:latin typeface="Arial"/>
                <a:cs typeface="Arial"/>
              </a:rPr>
              <a:t>P(B|A) = </a:t>
            </a:r>
            <a:r>
              <a:rPr dirty="0" sz="1200" spc="-5">
                <a:latin typeface="Arial"/>
                <a:cs typeface="Arial"/>
              </a:rPr>
              <a:t>-----------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---------------</a:t>
            </a:r>
            <a:endParaRPr sz="1200">
              <a:latin typeface="Arial"/>
              <a:cs typeface="Arial"/>
            </a:endParaRPr>
          </a:p>
          <a:p>
            <a:pPr marL="869315">
              <a:lnSpc>
                <a:spcPct val="100000"/>
              </a:lnSpc>
              <a:spcBef>
                <a:spcPts val="290"/>
              </a:spcBef>
              <a:tabLst>
                <a:tab pos="1721485" algn="l"/>
              </a:tabLst>
            </a:pPr>
            <a:r>
              <a:rPr dirty="0" sz="1200" spc="-5">
                <a:latin typeface="Arial"/>
                <a:cs typeface="Arial"/>
              </a:rPr>
              <a:t>P(A)	P(A)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This is Bayes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22250" marR="2482850">
              <a:lnSpc>
                <a:spcPct val="100000"/>
              </a:lnSpc>
            </a:pPr>
            <a:r>
              <a:rPr dirty="0" sz="800" spc="-10" b="1">
                <a:latin typeface="Arial"/>
                <a:cs typeface="Arial"/>
              </a:rPr>
              <a:t>Bayes, </a:t>
            </a:r>
            <a:r>
              <a:rPr dirty="0" sz="800" spc="-5" b="1">
                <a:latin typeface="Arial"/>
                <a:cs typeface="Arial"/>
              </a:rPr>
              <a:t>Thomas </a:t>
            </a:r>
            <a:r>
              <a:rPr dirty="0" sz="800" spc="-10" b="1">
                <a:latin typeface="Arial"/>
                <a:cs typeface="Arial"/>
              </a:rPr>
              <a:t>(1763) </a:t>
            </a:r>
            <a:r>
              <a:rPr dirty="0" sz="800" spc="-5">
                <a:latin typeface="Arial"/>
                <a:cs typeface="Arial"/>
              </a:rPr>
              <a:t>An essay  towards solving a problem in the doctrine  of chances. </a:t>
            </a:r>
            <a:r>
              <a:rPr dirty="0" sz="800" spc="-5" i="1">
                <a:latin typeface="Arial"/>
                <a:cs typeface="Arial"/>
              </a:rPr>
              <a:t>Philosophical Transactions  </a:t>
            </a:r>
            <a:r>
              <a:rPr dirty="0" sz="800" spc="-5" i="1">
                <a:latin typeface="Arial"/>
                <a:cs typeface="Arial"/>
              </a:rPr>
              <a:t>of the Royal Society of London, </a:t>
            </a:r>
            <a:r>
              <a:rPr dirty="0" sz="800" spc="-5" b="1">
                <a:latin typeface="Arial"/>
                <a:cs typeface="Arial"/>
              </a:rPr>
              <a:t>53:370-  418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6316978"/>
            <a:ext cx="1719833" cy="1834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727" y="846836"/>
            <a:ext cx="360299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Bayes Rule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Gamble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3019" y="2496566"/>
            <a:ext cx="157480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“Win” </a:t>
            </a:r>
            <a:r>
              <a:rPr dirty="0" sz="1200" spc="-5">
                <a:latin typeface="Arial"/>
                <a:cs typeface="Arial"/>
              </a:rPr>
              <a:t>envelope  has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dollar and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four  </a:t>
            </a:r>
            <a:r>
              <a:rPr dirty="0" sz="1200" spc="-5">
                <a:latin typeface="Arial"/>
                <a:cs typeface="Arial"/>
              </a:rPr>
              <a:t>beads in 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700" y="1606296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0" y="952500"/>
                </a:moveTo>
                <a:lnTo>
                  <a:pt x="1524000" y="952500"/>
                </a:lnTo>
                <a:lnTo>
                  <a:pt x="15240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9700" y="16062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762000" y="304800"/>
                </a:lnTo>
                <a:lnTo>
                  <a:pt x="15240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5106" y="2062702"/>
            <a:ext cx="115887" cy="11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5606" y="2062702"/>
            <a:ext cx="115887" cy="11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6106" y="20627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6606" y="20627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30957" y="2140457"/>
            <a:ext cx="408940" cy="303530"/>
          </a:xfrm>
          <a:custGeom>
            <a:avLst/>
            <a:gdLst/>
            <a:ahLst/>
            <a:cxnLst/>
            <a:rect l="l" t="t" r="r" b="b"/>
            <a:pathLst>
              <a:path w="408939" h="303530">
                <a:moveTo>
                  <a:pt x="408431" y="272796"/>
                </a:moveTo>
                <a:lnTo>
                  <a:pt x="361402" y="248316"/>
                </a:lnTo>
                <a:lnTo>
                  <a:pt x="306324" y="242316"/>
                </a:lnTo>
                <a:lnTo>
                  <a:pt x="286131" y="243744"/>
                </a:lnTo>
                <a:lnTo>
                  <a:pt x="234696" y="251460"/>
                </a:lnTo>
                <a:lnTo>
                  <a:pt x="204216" y="272796"/>
                </a:lnTo>
                <a:lnTo>
                  <a:pt x="200096" y="278475"/>
                </a:lnTo>
                <a:lnTo>
                  <a:pt x="157722" y="296525"/>
                </a:lnTo>
                <a:lnTo>
                  <a:pt x="102108" y="303275"/>
                </a:lnTo>
                <a:lnTo>
                  <a:pt x="82236" y="301406"/>
                </a:lnTo>
                <a:lnTo>
                  <a:pt x="30480" y="293370"/>
                </a:lnTo>
                <a:lnTo>
                  <a:pt x="0" y="272796"/>
                </a:lnTo>
                <a:lnTo>
                  <a:pt x="0" y="30480"/>
                </a:lnTo>
                <a:lnTo>
                  <a:pt x="3583" y="36040"/>
                </a:lnTo>
                <a:lnTo>
                  <a:pt x="9810" y="41243"/>
                </a:lnTo>
                <a:lnTo>
                  <a:pt x="46493" y="53887"/>
                </a:lnTo>
                <a:lnTo>
                  <a:pt x="102108" y="60960"/>
                </a:lnTo>
                <a:lnTo>
                  <a:pt x="121979" y="59078"/>
                </a:lnTo>
                <a:lnTo>
                  <a:pt x="173736" y="50292"/>
                </a:lnTo>
                <a:lnTo>
                  <a:pt x="207478" y="24776"/>
                </a:lnTo>
                <a:lnTo>
                  <a:pt x="213741" y="19145"/>
                </a:lnTo>
                <a:lnTo>
                  <a:pt x="250602" y="5679"/>
                </a:lnTo>
                <a:lnTo>
                  <a:pt x="306324" y="0"/>
                </a:lnTo>
                <a:lnTo>
                  <a:pt x="325540" y="1416"/>
                </a:lnTo>
                <a:lnTo>
                  <a:pt x="377190" y="8382"/>
                </a:lnTo>
                <a:lnTo>
                  <a:pt x="408431" y="30480"/>
                </a:lnTo>
                <a:lnTo>
                  <a:pt x="408431" y="272796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76677" y="2199386"/>
            <a:ext cx="3314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$1.00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7100" y="16062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762000" y="304800"/>
                </a:lnTo>
                <a:lnTo>
                  <a:pt x="15240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33006" y="2062702"/>
            <a:ext cx="115887" cy="11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23506" y="20627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14006" y="20627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12820" y="2640583"/>
            <a:ext cx="157416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“Lose” </a:t>
            </a:r>
            <a:r>
              <a:rPr dirty="0" sz="1200" spc="-5">
                <a:latin typeface="Arial"/>
                <a:cs typeface="Arial"/>
              </a:rPr>
              <a:t>envelope  has </a:t>
            </a:r>
            <a:r>
              <a:rPr dirty="0" sz="1200">
                <a:latin typeface="Arial"/>
                <a:cs typeface="Arial"/>
              </a:rPr>
              <a:t>three </a:t>
            </a:r>
            <a:r>
              <a:rPr dirty="0" sz="1200" spc="-5">
                <a:latin typeface="Arial"/>
                <a:cs typeface="Arial"/>
              </a:rPr>
              <a:t>beads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  no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money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3019" y="3596894"/>
            <a:ext cx="4211320" cy="53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marR="1657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Trivial </a:t>
            </a:r>
            <a:r>
              <a:rPr dirty="0" sz="1000" spc="-5">
                <a:latin typeface="Arial"/>
                <a:cs typeface="Arial"/>
              </a:rPr>
              <a:t>question: someone draws an envelope at random and offers </a:t>
            </a:r>
            <a:r>
              <a:rPr dirty="0" sz="1000">
                <a:latin typeface="Arial"/>
                <a:cs typeface="Arial"/>
              </a:rPr>
              <a:t>to  </a:t>
            </a:r>
            <a:r>
              <a:rPr dirty="0" sz="1000" spc="-5">
                <a:latin typeface="Arial"/>
                <a:cs typeface="Arial"/>
              </a:rPr>
              <a:t>sell it to you. How much should you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pay?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tabLst>
                <a:tab pos="34918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1622" y="2222245"/>
            <a:ext cx="345947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08530" algn="l"/>
              </a:tabLst>
            </a:pPr>
            <a:r>
              <a:rPr dirty="0" sz="1000">
                <a:latin typeface="Arial"/>
                <a:cs typeface="Arial"/>
              </a:rPr>
              <a:t>R  R</a:t>
            </a:r>
            <a:r>
              <a:rPr dirty="0" sz="1000" spc="2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 </a:t>
            </a:r>
            <a:r>
              <a:rPr dirty="0" sz="1000" spc="2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	R B</a:t>
            </a:r>
            <a:r>
              <a:rPr dirty="0" sz="1000" spc="2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33727" y="5024120"/>
            <a:ext cx="36029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Using Bayes Rule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dirty="0" sz="2200" spc="-4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Gamble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3019" y="6673850"/>
            <a:ext cx="157480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“Win” </a:t>
            </a:r>
            <a:r>
              <a:rPr dirty="0" sz="1200" spc="-5">
                <a:latin typeface="Arial"/>
                <a:cs typeface="Arial"/>
              </a:rPr>
              <a:t>envelope  has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dollar and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four  </a:t>
            </a:r>
            <a:r>
              <a:rPr dirty="0" sz="1200" spc="-5">
                <a:latin typeface="Arial"/>
                <a:cs typeface="Arial"/>
              </a:rPr>
              <a:t>beads in 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09700" y="5783579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762000" y="304800"/>
                </a:lnTo>
                <a:lnTo>
                  <a:pt x="15240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85106" y="6239986"/>
            <a:ext cx="115887" cy="115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5606" y="6239986"/>
            <a:ext cx="115887" cy="115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66106" y="62399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56606" y="62399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30957" y="6317741"/>
            <a:ext cx="408940" cy="303530"/>
          </a:xfrm>
          <a:custGeom>
            <a:avLst/>
            <a:gdLst/>
            <a:ahLst/>
            <a:cxnLst/>
            <a:rect l="l" t="t" r="r" b="b"/>
            <a:pathLst>
              <a:path w="408939" h="303529">
                <a:moveTo>
                  <a:pt x="408431" y="272796"/>
                </a:moveTo>
                <a:lnTo>
                  <a:pt x="361402" y="248316"/>
                </a:lnTo>
                <a:lnTo>
                  <a:pt x="306324" y="242316"/>
                </a:lnTo>
                <a:lnTo>
                  <a:pt x="286131" y="243744"/>
                </a:lnTo>
                <a:lnTo>
                  <a:pt x="234696" y="251460"/>
                </a:lnTo>
                <a:lnTo>
                  <a:pt x="204216" y="272796"/>
                </a:lnTo>
                <a:lnTo>
                  <a:pt x="200096" y="278475"/>
                </a:lnTo>
                <a:lnTo>
                  <a:pt x="157722" y="296525"/>
                </a:lnTo>
                <a:lnTo>
                  <a:pt x="102108" y="303276"/>
                </a:lnTo>
                <a:lnTo>
                  <a:pt x="82236" y="301406"/>
                </a:lnTo>
                <a:lnTo>
                  <a:pt x="30480" y="293370"/>
                </a:lnTo>
                <a:lnTo>
                  <a:pt x="0" y="272796"/>
                </a:lnTo>
                <a:lnTo>
                  <a:pt x="0" y="30480"/>
                </a:lnTo>
                <a:lnTo>
                  <a:pt x="3583" y="36040"/>
                </a:lnTo>
                <a:lnTo>
                  <a:pt x="9810" y="41243"/>
                </a:lnTo>
                <a:lnTo>
                  <a:pt x="46493" y="53887"/>
                </a:lnTo>
                <a:lnTo>
                  <a:pt x="102108" y="60960"/>
                </a:lnTo>
                <a:lnTo>
                  <a:pt x="121979" y="59078"/>
                </a:lnTo>
                <a:lnTo>
                  <a:pt x="173736" y="50292"/>
                </a:lnTo>
                <a:lnTo>
                  <a:pt x="207478" y="24776"/>
                </a:lnTo>
                <a:lnTo>
                  <a:pt x="213741" y="19145"/>
                </a:lnTo>
                <a:lnTo>
                  <a:pt x="250602" y="5679"/>
                </a:lnTo>
                <a:lnTo>
                  <a:pt x="306324" y="0"/>
                </a:lnTo>
                <a:lnTo>
                  <a:pt x="325540" y="1416"/>
                </a:lnTo>
                <a:lnTo>
                  <a:pt x="377190" y="8382"/>
                </a:lnTo>
                <a:lnTo>
                  <a:pt x="408431" y="30480"/>
                </a:lnTo>
                <a:lnTo>
                  <a:pt x="408431" y="272796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09700" y="5783579"/>
            <a:ext cx="1524000" cy="9525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  <a:spcBef>
                <a:spcPts val="975"/>
              </a:spcBef>
            </a:pPr>
            <a:r>
              <a:rPr dirty="0" sz="1000" spc="-5">
                <a:latin typeface="Arial"/>
                <a:cs typeface="Arial"/>
              </a:rPr>
              <a:t>$1.00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67100" y="5783579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0" y="952500"/>
                </a:moveTo>
                <a:lnTo>
                  <a:pt x="1524000" y="952500"/>
                </a:lnTo>
                <a:lnTo>
                  <a:pt x="15240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67100" y="5783579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762000" y="304800"/>
                </a:lnTo>
                <a:lnTo>
                  <a:pt x="15240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33006" y="6239986"/>
            <a:ext cx="115887" cy="115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23506" y="62399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14006" y="62399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12820" y="6817867"/>
            <a:ext cx="157416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“Lose” </a:t>
            </a:r>
            <a:r>
              <a:rPr dirty="0" sz="1200" spc="-5">
                <a:latin typeface="Arial"/>
                <a:cs typeface="Arial"/>
              </a:rPr>
              <a:t>envelope  has </a:t>
            </a:r>
            <a:r>
              <a:rPr dirty="0" sz="1200">
                <a:latin typeface="Arial"/>
                <a:cs typeface="Arial"/>
              </a:rPr>
              <a:t>three </a:t>
            </a:r>
            <a:r>
              <a:rPr dirty="0" sz="1200" spc="-5">
                <a:latin typeface="Arial"/>
                <a:cs typeface="Arial"/>
              </a:rPr>
              <a:t>beads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  no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money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47800" y="7428230"/>
            <a:ext cx="39617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Interesting question: before deciding, you are allowed </a:t>
            </a:r>
            <a:r>
              <a:rPr dirty="0" sz="1000">
                <a:latin typeface="Arial"/>
                <a:cs typeface="Arial"/>
              </a:rPr>
              <a:t>to see </a:t>
            </a:r>
            <a:r>
              <a:rPr dirty="0" sz="1000" spc="-5">
                <a:latin typeface="Arial"/>
                <a:cs typeface="Arial"/>
              </a:rPr>
              <a:t>one </a:t>
            </a:r>
            <a:r>
              <a:rPr dirty="0" sz="1000" spc="-10">
                <a:latin typeface="Arial"/>
                <a:cs typeface="Arial"/>
              </a:rPr>
              <a:t>bead  </a:t>
            </a:r>
            <a:r>
              <a:rPr dirty="0" sz="1000" spc="-5">
                <a:latin typeface="Arial"/>
                <a:cs typeface="Arial"/>
              </a:rPr>
              <a:t>drawn from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envelope.</a:t>
            </a:r>
            <a:endParaRPr sz="1000">
              <a:latin typeface="Arial"/>
              <a:cs typeface="Arial"/>
            </a:endParaRPr>
          </a:p>
          <a:p>
            <a:pPr marL="227965" marR="107124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Suppose </a:t>
            </a:r>
            <a:r>
              <a:rPr dirty="0" sz="1000" spc="-5">
                <a:latin typeface="Arial"/>
                <a:cs typeface="Arial"/>
              </a:rPr>
              <a:t>it’s black: How much should you pay?  </a:t>
            </a:r>
            <a:r>
              <a:rPr dirty="0" sz="1000">
                <a:latin typeface="Arial"/>
                <a:cs typeface="Arial"/>
              </a:rPr>
              <a:t>Suppose </a:t>
            </a:r>
            <a:r>
              <a:rPr dirty="0" sz="1000" spc="-5">
                <a:latin typeface="Arial"/>
                <a:cs typeface="Arial"/>
              </a:rPr>
              <a:t>it’s </a:t>
            </a:r>
            <a:r>
              <a:rPr dirty="0" sz="1000">
                <a:latin typeface="Arial"/>
                <a:cs typeface="Arial"/>
              </a:rPr>
              <a:t>red: </a:t>
            </a:r>
            <a:r>
              <a:rPr dirty="0" sz="1000" spc="-5">
                <a:latin typeface="Arial"/>
                <a:cs typeface="Arial"/>
              </a:rPr>
              <a:t>How much should </a:t>
            </a:r>
            <a:r>
              <a:rPr dirty="0" sz="1000">
                <a:latin typeface="Arial"/>
                <a:cs typeface="Arial"/>
              </a:rPr>
              <a:t>you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2352" y="737869"/>
            <a:ext cx="167513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Calculation…</a:t>
            </a:r>
          </a:p>
        </p:txBody>
      </p:sp>
      <p:sp>
        <p:nvSpPr>
          <p:cNvPr id="5" name="object 5"/>
          <p:cNvSpPr/>
          <p:nvPr/>
        </p:nvSpPr>
        <p:spPr>
          <a:xfrm>
            <a:off x="3162300" y="920496"/>
            <a:ext cx="990600" cy="219075"/>
          </a:xfrm>
          <a:custGeom>
            <a:avLst/>
            <a:gdLst/>
            <a:ahLst/>
            <a:cxnLst/>
            <a:rect l="l" t="t" r="r" b="b"/>
            <a:pathLst>
              <a:path w="990600" h="219075">
                <a:moveTo>
                  <a:pt x="0" y="0"/>
                </a:moveTo>
                <a:lnTo>
                  <a:pt x="495300" y="218694"/>
                </a:lnTo>
                <a:lnTo>
                  <a:pt x="9906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1036" y="1248886"/>
            <a:ext cx="75501" cy="83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4480" y="1248886"/>
            <a:ext cx="76263" cy="83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58686" y="1248886"/>
            <a:ext cx="75501" cy="83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82130" y="1248886"/>
            <a:ext cx="76263" cy="83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0365" y="1262633"/>
            <a:ext cx="407670" cy="303530"/>
          </a:xfrm>
          <a:custGeom>
            <a:avLst/>
            <a:gdLst/>
            <a:ahLst/>
            <a:cxnLst/>
            <a:rect l="l" t="t" r="r" b="b"/>
            <a:pathLst>
              <a:path w="407670" h="303530">
                <a:moveTo>
                  <a:pt x="407670" y="272796"/>
                </a:moveTo>
                <a:lnTo>
                  <a:pt x="360747" y="248209"/>
                </a:lnTo>
                <a:lnTo>
                  <a:pt x="305562" y="242316"/>
                </a:lnTo>
                <a:lnTo>
                  <a:pt x="285369" y="243423"/>
                </a:lnTo>
                <a:lnTo>
                  <a:pt x="233934" y="251460"/>
                </a:lnTo>
                <a:lnTo>
                  <a:pt x="203454" y="272796"/>
                </a:lnTo>
                <a:lnTo>
                  <a:pt x="199763" y="278475"/>
                </a:lnTo>
                <a:lnTo>
                  <a:pt x="156972" y="296525"/>
                </a:lnTo>
                <a:lnTo>
                  <a:pt x="102108" y="303275"/>
                </a:lnTo>
                <a:lnTo>
                  <a:pt x="81914" y="301406"/>
                </a:lnTo>
                <a:lnTo>
                  <a:pt x="30480" y="293370"/>
                </a:lnTo>
                <a:lnTo>
                  <a:pt x="0" y="272796"/>
                </a:lnTo>
                <a:lnTo>
                  <a:pt x="0" y="29718"/>
                </a:lnTo>
                <a:lnTo>
                  <a:pt x="3155" y="35718"/>
                </a:lnTo>
                <a:lnTo>
                  <a:pt x="9239" y="41148"/>
                </a:lnTo>
                <a:lnTo>
                  <a:pt x="46386" y="53887"/>
                </a:lnTo>
                <a:lnTo>
                  <a:pt x="102108" y="60960"/>
                </a:lnTo>
                <a:lnTo>
                  <a:pt x="121539" y="59078"/>
                </a:lnTo>
                <a:lnTo>
                  <a:pt x="172974" y="50292"/>
                </a:lnTo>
                <a:lnTo>
                  <a:pt x="203454" y="29718"/>
                </a:lnTo>
                <a:lnTo>
                  <a:pt x="206716" y="24455"/>
                </a:lnTo>
                <a:lnTo>
                  <a:pt x="249840" y="5250"/>
                </a:lnTo>
                <a:lnTo>
                  <a:pt x="305562" y="0"/>
                </a:lnTo>
                <a:lnTo>
                  <a:pt x="325100" y="988"/>
                </a:lnTo>
                <a:lnTo>
                  <a:pt x="376428" y="8382"/>
                </a:lnTo>
                <a:lnTo>
                  <a:pt x="407670" y="29718"/>
                </a:lnTo>
                <a:lnTo>
                  <a:pt x="407670" y="272796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62300" y="920496"/>
            <a:ext cx="990600" cy="6858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72770">
              <a:lnSpc>
                <a:spcPct val="100000"/>
              </a:lnSpc>
              <a:spcBef>
                <a:spcPts val="730"/>
              </a:spcBef>
            </a:pPr>
            <a:r>
              <a:rPr dirty="0" sz="1000" spc="-5">
                <a:latin typeface="Arial"/>
                <a:cs typeface="Arial"/>
              </a:rPr>
              <a:t>$1.00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5300" y="920496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800"/>
                </a:moveTo>
                <a:lnTo>
                  <a:pt x="1066800" y="685800"/>
                </a:lnTo>
                <a:lnTo>
                  <a:pt x="1066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5300" y="920496"/>
            <a:ext cx="1066800" cy="219075"/>
          </a:xfrm>
          <a:custGeom>
            <a:avLst/>
            <a:gdLst/>
            <a:ahLst/>
            <a:cxnLst/>
            <a:rect l="l" t="t" r="r" b="b"/>
            <a:pathLst>
              <a:path w="1066800" h="219075">
                <a:moveTo>
                  <a:pt x="0" y="0"/>
                </a:moveTo>
                <a:lnTo>
                  <a:pt x="533400" y="218694"/>
                </a:lnTo>
                <a:lnTo>
                  <a:pt x="10668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91196" y="1248886"/>
            <a:ext cx="81597" cy="8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24546" y="1248886"/>
            <a:ext cx="81597" cy="8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7896" y="1248886"/>
            <a:ext cx="81597" cy="8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383540">
              <a:lnSpc>
                <a:spcPct val="100000"/>
              </a:lnSpc>
              <a:spcBef>
                <a:spcPts val="67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Multivalued Random</a:t>
            </a:r>
            <a:r>
              <a:rPr dirty="0" sz="2200" spc="-2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680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Suppose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can take on more than </a:t>
            </a:r>
            <a:r>
              <a:rPr dirty="0" sz="1600">
                <a:latin typeface="Arial"/>
                <a:cs typeface="Arial"/>
              </a:rPr>
              <a:t>2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325120" marR="3225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is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 i="1">
                <a:solidFill>
                  <a:srgbClr val="048D0A"/>
                </a:solidFill>
                <a:latin typeface="Arial"/>
                <a:cs typeface="Arial"/>
              </a:rPr>
              <a:t>random variable with arity </a:t>
            </a:r>
            <a:r>
              <a:rPr dirty="0" sz="1600" i="1">
                <a:solidFill>
                  <a:srgbClr val="048D0A"/>
                </a:solidFill>
                <a:latin typeface="Arial"/>
                <a:cs typeface="Arial"/>
              </a:rPr>
              <a:t>k </a:t>
            </a:r>
            <a:r>
              <a:rPr dirty="0" sz="1600" spc="-5">
                <a:latin typeface="Arial"/>
                <a:cs typeface="Arial"/>
              </a:rPr>
              <a:t>if it can  take on exactly one value out of </a:t>
            </a:r>
            <a:r>
              <a:rPr dirty="0" sz="1600" spc="-5" i="1">
                <a:latin typeface="Arial"/>
                <a:cs typeface="Arial"/>
              </a:rPr>
              <a:t>{v</a:t>
            </a:r>
            <a:r>
              <a:rPr dirty="0" baseline="-21164" sz="1575" spc="-7" i="1">
                <a:latin typeface="Arial"/>
                <a:cs typeface="Arial"/>
              </a:rPr>
              <a:t>1</a:t>
            </a:r>
            <a:r>
              <a:rPr dirty="0" sz="1600" spc="-5" i="1">
                <a:latin typeface="Arial"/>
                <a:cs typeface="Arial"/>
              </a:rPr>
              <a:t>,v</a:t>
            </a:r>
            <a:r>
              <a:rPr dirty="0" baseline="-21164" sz="1575" spc="-7" i="1">
                <a:latin typeface="Arial"/>
                <a:cs typeface="Arial"/>
              </a:rPr>
              <a:t>2</a:t>
            </a:r>
            <a:r>
              <a:rPr dirty="0" sz="1600" spc="-5" i="1">
                <a:latin typeface="Arial"/>
                <a:cs typeface="Arial"/>
              </a:rPr>
              <a:t>, ..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v</a:t>
            </a:r>
            <a:r>
              <a:rPr dirty="0" baseline="-21164" sz="1575" i="1">
                <a:latin typeface="Arial"/>
                <a:cs typeface="Arial"/>
              </a:rPr>
              <a:t>k</a:t>
            </a:r>
            <a:r>
              <a:rPr dirty="0" sz="1600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Thus…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  <a:spcBef>
                <a:spcPts val="109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</a:t>
            </a:r>
            <a:r>
              <a:rPr dirty="0" sz="1550" spc="29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  <a:spcBef>
                <a:spcPts val="30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019" y="853371"/>
            <a:ext cx="4132579" cy="114236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030"/>
              </a:spcBef>
            </a:pP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An easy fact about Multivalued Random</a:t>
            </a:r>
            <a:r>
              <a:rPr dirty="0" sz="1400" spc="8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Variables:</a:t>
            </a:r>
            <a:endParaRPr sz="14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spcBef>
                <a:spcPts val="67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Using the axioms 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probability…</a:t>
            </a:r>
            <a:endParaRPr sz="1000">
              <a:latin typeface="Arial"/>
              <a:cs typeface="Arial"/>
            </a:endParaRPr>
          </a:p>
          <a:p>
            <a:pPr marL="685165" marR="1129665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P(A) &lt;= 1, P(True)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1, P(False) </a:t>
            </a:r>
            <a:r>
              <a:rPr dirty="0" sz="1000">
                <a:latin typeface="Arial"/>
                <a:cs typeface="Arial"/>
              </a:rPr>
              <a:t>= 0  </a:t>
            </a:r>
            <a:r>
              <a:rPr dirty="0" sz="1000" spc="-5">
                <a:latin typeface="Arial"/>
                <a:cs typeface="Arial"/>
              </a:rPr>
              <a:t>P(A or B)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P(B)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And assuming </a:t>
            </a:r>
            <a:r>
              <a:rPr dirty="0" sz="1000">
                <a:latin typeface="Arial"/>
                <a:cs typeface="Arial"/>
              </a:rPr>
              <a:t>that 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obeys…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19" y="2717538"/>
            <a:ext cx="13906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000">
                <a:latin typeface="Arial"/>
                <a:cs typeface="Arial"/>
              </a:rPr>
              <a:t>It’s </a:t>
            </a:r>
            <a:r>
              <a:rPr dirty="0" sz="1000" spc="-5">
                <a:latin typeface="Arial"/>
                <a:cs typeface="Arial"/>
              </a:rPr>
              <a:t>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prove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19" y="2787955"/>
            <a:ext cx="3009900" cy="1348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7301" y="2165417"/>
            <a:ext cx="3348990" cy="1177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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6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3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80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r" marR="836294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40" i="1">
                <a:latin typeface="Times New Roman"/>
                <a:cs typeface="Times New Roman"/>
              </a:rPr>
              <a:t> </a:t>
            </a:r>
            <a:r>
              <a:rPr dirty="0" sz="900" spc="-45">
                <a:latin typeface="Symbol"/>
                <a:cs typeface="Symbol"/>
              </a:rPr>
              <a:t>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03019" y="5030653"/>
            <a:ext cx="4132579" cy="114236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030"/>
              </a:spcBef>
            </a:pP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An easy fact about Multivalued Random</a:t>
            </a:r>
            <a:r>
              <a:rPr dirty="0" sz="1400" spc="8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Variables:</a:t>
            </a:r>
            <a:endParaRPr sz="14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spcBef>
                <a:spcPts val="67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Using the axioms 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probability…</a:t>
            </a:r>
            <a:endParaRPr sz="1000">
              <a:latin typeface="Arial"/>
              <a:cs typeface="Arial"/>
            </a:endParaRPr>
          </a:p>
          <a:p>
            <a:pPr marL="685165" marR="1129665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P(A) &lt;= 1, P(True)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1, P(False) </a:t>
            </a:r>
            <a:r>
              <a:rPr dirty="0" sz="1000">
                <a:latin typeface="Arial"/>
                <a:cs typeface="Arial"/>
              </a:rPr>
              <a:t>= 0  </a:t>
            </a:r>
            <a:r>
              <a:rPr dirty="0" sz="1000" spc="-5">
                <a:latin typeface="Arial"/>
                <a:cs typeface="Arial"/>
              </a:rPr>
              <a:t>P(A or B)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P(B)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And assuming </a:t>
            </a:r>
            <a:r>
              <a:rPr dirty="0" sz="1000">
                <a:latin typeface="Arial"/>
                <a:cs typeface="Arial"/>
              </a:rPr>
              <a:t>that 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obeys…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019" y="6894824"/>
            <a:ext cx="13906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000">
                <a:latin typeface="Arial"/>
                <a:cs typeface="Arial"/>
              </a:rPr>
              <a:t>It’s </a:t>
            </a:r>
            <a:r>
              <a:rPr dirty="0" sz="1000" spc="-5">
                <a:latin typeface="Arial"/>
                <a:cs typeface="Arial"/>
              </a:rPr>
              <a:t>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prove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7961" y="6965239"/>
            <a:ext cx="450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3764" y="7356151"/>
            <a:ext cx="1714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85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7322" y="6342469"/>
            <a:ext cx="3348990" cy="1024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8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6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3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80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119" y="7428230"/>
            <a:ext cx="14751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And thus </a:t>
            </a:r>
            <a:r>
              <a:rPr dirty="0" sz="1000">
                <a:latin typeface="Arial"/>
                <a:cs typeface="Arial"/>
              </a:rPr>
              <a:t>we can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1690" y="7498632"/>
            <a:ext cx="641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0095" y="7480191"/>
            <a:ext cx="1347470" cy="57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94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2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22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50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619" y="853371"/>
            <a:ext cx="4173854" cy="204279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30"/>
              </a:spcBef>
            </a:pP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Another fact about Multivalued Random</a:t>
            </a:r>
            <a:r>
              <a:rPr dirty="0" sz="1400" spc="8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Variables:</a:t>
            </a:r>
            <a:endParaRPr sz="14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67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Using the axioms 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probability…</a:t>
            </a:r>
            <a:endParaRPr sz="1000">
              <a:latin typeface="Arial"/>
              <a:cs typeface="Arial"/>
            </a:endParaRPr>
          </a:p>
          <a:p>
            <a:pPr marL="710565" marR="1145540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P(A) &lt;= 1, P(True)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1, P(False) </a:t>
            </a:r>
            <a:r>
              <a:rPr dirty="0" sz="1000">
                <a:latin typeface="Arial"/>
                <a:cs typeface="Arial"/>
              </a:rPr>
              <a:t>= 0  </a:t>
            </a:r>
            <a:r>
              <a:rPr dirty="0" sz="1000" spc="-5">
                <a:latin typeface="Arial"/>
                <a:cs typeface="Arial"/>
              </a:rPr>
              <a:t>P(A or B)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P(B)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And assuming </a:t>
            </a:r>
            <a:r>
              <a:rPr dirty="0" sz="1000">
                <a:latin typeface="Arial"/>
                <a:cs typeface="Arial"/>
              </a:rPr>
              <a:t>that 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obeys…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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3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96215" indent="-171450">
              <a:lnSpc>
                <a:spcPct val="100000"/>
              </a:lnSpc>
              <a:spcBef>
                <a:spcPts val="615"/>
              </a:spcBef>
              <a:buChar char="•"/>
              <a:tabLst>
                <a:tab pos="196850" algn="l"/>
              </a:tabLst>
            </a:pPr>
            <a:r>
              <a:rPr dirty="0" sz="1000">
                <a:latin typeface="Arial"/>
                <a:cs typeface="Arial"/>
              </a:rPr>
              <a:t>It’s </a:t>
            </a:r>
            <a:r>
              <a:rPr dirty="0" sz="1000" spc="-5">
                <a:latin typeface="Arial"/>
                <a:cs typeface="Arial"/>
              </a:rPr>
              <a:t>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prove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7397" y="2787955"/>
            <a:ext cx="450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879" y="2769520"/>
            <a:ext cx="4107179" cy="57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sz="1550" spc="80">
                <a:latin typeface="Symbol"/>
                <a:cs typeface="Symbol"/>
              </a:rPr>
              <a:t></a:t>
            </a:r>
            <a:r>
              <a:rPr dirty="0" sz="1550" spc="80">
                <a:latin typeface="Times New Roman"/>
                <a:cs typeface="Times New Roman"/>
              </a:rPr>
              <a:t>[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10" i="1">
                <a:latin typeface="Times New Roman"/>
                <a:cs typeface="Times New Roman"/>
              </a:rPr>
              <a:t>v</a:t>
            </a:r>
            <a:r>
              <a:rPr dirty="0" baseline="-24691" sz="1350" spc="15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])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94">
                <a:latin typeface="Times New Roman"/>
                <a:cs typeface="Times New Roman"/>
              </a:rPr>
              <a:t> </a:t>
            </a: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r" marR="1155700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40" i="1">
                <a:latin typeface="Times New Roman"/>
                <a:cs typeface="Times New Roman"/>
              </a:rPr>
              <a:t> </a:t>
            </a:r>
            <a:r>
              <a:rPr dirty="0" sz="900" spc="-45">
                <a:latin typeface="Symbol"/>
                <a:cs typeface="Symbol"/>
              </a:rPr>
              <a:t>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77619" y="5030653"/>
            <a:ext cx="4173854" cy="204279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30"/>
              </a:spcBef>
            </a:pP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Another fact about Multivalued Random</a:t>
            </a:r>
            <a:r>
              <a:rPr dirty="0" sz="1400" spc="8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Variables:</a:t>
            </a:r>
            <a:endParaRPr sz="14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67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Using the axioms 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probability…</a:t>
            </a:r>
            <a:endParaRPr sz="1000">
              <a:latin typeface="Arial"/>
              <a:cs typeface="Arial"/>
            </a:endParaRPr>
          </a:p>
          <a:p>
            <a:pPr marL="710565" marR="1145540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P(A) &lt;= 1, P(True)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1, P(False) </a:t>
            </a:r>
            <a:r>
              <a:rPr dirty="0" sz="1000">
                <a:latin typeface="Arial"/>
                <a:cs typeface="Arial"/>
              </a:rPr>
              <a:t>= 0  </a:t>
            </a:r>
            <a:r>
              <a:rPr dirty="0" sz="1000" spc="-5">
                <a:latin typeface="Arial"/>
                <a:cs typeface="Arial"/>
              </a:rPr>
              <a:t>P(A or B)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P(B)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96850" algn="l"/>
              </a:tabLst>
            </a:pPr>
            <a:r>
              <a:rPr dirty="0" sz="1000" spc="-5">
                <a:latin typeface="Arial"/>
                <a:cs typeface="Arial"/>
              </a:rPr>
              <a:t>And assuming </a:t>
            </a:r>
            <a:r>
              <a:rPr dirty="0" sz="1000">
                <a:latin typeface="Arial"/>
                <a:cs typeface="Arial"/>
              </a:rPr>
              <a:t>that 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obeys…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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3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96215" indent="-171450">
              <a:lnSpc>
                <a:spcPct val="100000"/>
              </a:lnSpc>
              <a:spcBef>
                <a:spcPts val="615"/>
              </a:spcBef>
              <a:buChar char="•"/>
              <a:tabLst>
                <a:tab pos="196850" algn="l"/>
              </a:tabLst>
            </a:pPr>
            <a:r>
              <a:rPr dirty="0" sz="1000">
                <a:latin typeface="Arial"/>
                <a:cs typeface="Arial"/>
              </a:rPr>
              <a:t>It’s </a:t>
            </a:r>
            <a:r>
              <a:rPr dirty="0" sz="1000" spc="-5">
                <a:latin typeface="Arial"/>
                <a:cs typeface="Arial"/>
              </a:rPr>
              <a:t>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prove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7397" y="6965239"/>
            <a:ext cx="450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200" y="7356151"/>
            <a:ext cx="1714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85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7879" y="6984875"/>
            <a:ext cx="4107179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sz="1550" spc="80">
                <a:latin typeface="Symbol"/>
                <a:cs typeface="Symbol"/>
              </a:rPr>
              <a:t></a:t>
            </a:r>
            <a:r>
              <a:rPr dirty="0" sz="1550" spc="80">
                <a:latin typeface="Times New Roman"/>
                <a:cs typeface="Times New Roman"/>
              </a:rPr>
              <a:t>[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10" i="1">
                <a:latin typeface="Times New Roman"/>
                <a:cs typeface="Times New Roman"/>
              </a:rPr>
              <a:t>v</a:t>
            </a:r>
            <a:r>
              <a:rPr dirty="0" baseline="-24691" sz="1350" spc="15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])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94">
                <a:latin typeface="Times New Roman"/>
                <a:cs typeface="Times New Roman"/>
              </a:rPr>
              <a:t> </a:t>
            </a: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119" y="7428230"/>
            <a:ext cx="14751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And thus </a:t>
            </a:r>
            <a:r>
              <a:rPr dirty="0" sz="1000">
                <a:latin typeface="Arial"/>
                <a:cs typeface="Arial"/>
              </a:rPr>
              <a:t>we can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4492" y="7498639"/>
            <a:ext cx="641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7792" y="7480174"/>
            <a:ext cx="1984375" cy="57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45">
                <a:latin typeface="Times New Roman"/>
                <a:cs typeface="Times New Roman"/>
              </a:rPr>
              <a:t>)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502">
                <a:latin typeface="Times New Roman"/>
                <a:cs typeface="Times New Roman"/>
              </a:rPr>
              <a:t> </a:t>
            </a: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15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ctr" marR="491490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45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274" y="878077"/>
            <a:ext cx="40106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More General Forms of Bayes</a:t>
            </a:r>
            <a:r>
              <a:rPr dirty="0" sz="2000" spc="3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5156" y="1842626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 h="0">
                <a:moveTo>
                  <a:pt x="0" y="0"/>
                </a:moveTo>
                <a:lnTo>
                  <a:pt x="2582514" y="0"/>
                </a:lnTo>
              </a:path>
            </a:pathLst>
          </a:custGeom>
          <a:ln w="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04867" y="1456823"/>
            <a:ext cx="2578100" cy="6870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484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r>
              <a:rPr dirty="0" sz="1850" spc="-85" i="1">
                <a:latin typeface="Times New Roman"/>
                <a:cs typeface="Times New Roman"/>
              </a:rPr>
              <a:t>P</a:t>
            </a:r>
            <a:r>
              <a:rPr dirty="0" sz="1850" spc="-85">
                <a:latin typeface="Times New Roman"/>
                <a:cs typeface="Times New Roman"/>
              </a:rPr>
              <a:t>(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384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r>
              <a:rPr dirty="0" sz="1850" spc="-85" i="1">
                <a:latin typeface="Times New Roman"/>
                <a:cs typeface="Times New Roman"/>
              </a:rPr>
              <a:t>P</a:t>
            </a:r>
            <a:r>
              <a:rPr dirty="0" sz="1850" spc="-85">
                <a:latin typeface="Times New Roman"/>
                <a:cs typeface="Times New Roman"/>
              </a:rPr>
              <a:t>(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r>
              <a:rPr dirty="0" sz="1850" spc="-3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Symbol"/>
                <a:cs typeface="Symbol"/>
              </a:rPr>
              <a:t></a:t>
            </a:r>
            <a:r>
              <a:rPr dirty="0" sz="1850" spc="-280">
                <a:latin typeface="Times New Roman"/>
                <a:cs typeface="Times New Roman"/>
              </a:rPr>
              <a:t> </a:t>
            </a: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|~</a:t>
            </a:r>
            <a:r>
              <a:rPr dirty="0" sz="1850" spc="-155">
                <a:latin typeface="Times New Roman"/>
                <a:cs typeface="Times New Roman"/>
              </a:rPr>
              <a:t> </a:t>
            </a:r>
            <a:r>
              <a:rPr dirty="0" sz="1850" spc="-75" i="1">
                <a:latin typeface="Times New Roman"/>
                <a:cs typeface="Times New Roman"/>
              </a:rPr>
              <a:t>A</a:t>
            </a:r>
            <a:r>
              <a:rPr dirty="0" sz="1850" spc="-75">
                <a:latin typeface="Times New Roman"/>
                <a:cs typeface="Times New Roman"/>
              </a:rPr>
              <a:t>)</a:t>
            </a:r>
            <a:r>
              <a:rPr dirty="0" sz="1850" spc="-75" i="1">
                <a:latin typeface="Times New Roman"/>
                <a:cs typeface="Times New Roman"/>
              </a:rPr>
              <a:t>P</a:t>
            </a:r>
            <a:r>
              <a:rPr dirty="0" sz="1850" spc="-75">
                <a:latin typeface="Times New Roman"/>
                <a:cs typeface="Times New Roman"/>
              </a:rPr>
              <a:t>(~</a:t>
            </a:r>
            <a:r>
              <a:rPr dirty="0" sz="1850" spc="-204">
                <a:latin typeface="Times New Roman"/>
                <a:cs typeface="Times New Roman"/>
              </a:rPr>
              <a:t> </a:t>
            </a:r>
            <a:r>
              <a:rPr dirty="0" sz="1850" spc="-105" i="1">
                <a:latin typeface="Times New Roman"/>
                <a:cs typeface="Times New Roman"/>
              </a:rPr>
              <a:t>A</a:t>
            </a:r>
            <a:r>
              <a:rPr dirty="0" sz="1850" spc="-10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928" y="1654390"/>
            <a:ext cx="77089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850" spc="-55" i="1">
                <a:latin typeface="Times New Roman"/>
                <a:cs typeface="Times New Roman"/>
              </a:rPr>
              <a:t>P</a:t>
            </a:r>
            <a:r>
              <a:rPr dirty="0" sz="1850" spc="-55">
                <a:latin typeface="Times New Roman"/>
                <a:cs typeface="Times New Roman"/>
              </a:rPr>
              <a:t>(</a:t>
            </a:r>
            <a:r>
              <a:rPr dirty="0" sz="1850" spc="-55" i="1">
                <a:latin typeface="Times New Roman"/>
                <a:cs typeface="Times New Roman"/>
              </a:rPr>
              <a:t>A</a:t>
            </a:r>
            <a:r>
              <a:rPr dirty="0" sz="1850" spc="-55">
                <a:latin typeface="Times New Roman"/>
                <a:cs typeface="Times New Roman"/>
              </a:rPr>
              <a:t>|</a:t>
            </a:r>
            <a:r>
              <a:rPr dirty="0" sz="1850" spc="-55" i="1">
                <a:latin typeface="Times New Roman"/>
                <a:cs typeface="Times New Roman"/>
              </a:rPr>
              <a:t>B</a:t>
            </a:r>
            <a:r>
              <a:rPr dirty="0" sz="1850" spc="-55">
                <a:latin typeface="Times New Roman"/>
                <a:cs typeface="Times New Roman"/>
              </a:rPr>
              <a:t>)</a:t>
            </a:r>
            <a:r>
              <a:rPr dirty="0" sz="1850" spc="-25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8497" y="2757005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 h="0">
                <a:moveTo>
                  <a:pt x="0" y="0"/>
                </a:moveTo>
                <a:lnTo>
                  <a:pt x="1789244" y="0"/>
                </a:lnTo>
              </a:path>
            </a:pathLst>
          </a:custGeom>
          <a:ln w="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26548" y="2371223"/>
            <a:ext cx="3024505" cy="6870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baseline="-34534" sz="2775" spc="-22" i="1">
                <a:latin typeface="Times New Roman"/>
                <a:cs typeface="Times New Roman"/>
              </a:rPr>
              <a:t>P</a:t>
            </a:r>
            <a:r>
              <a:rPr dirty="0" baseline="-34534" sz="2775" spc="-22">
                <a:latin typeface="Times New Roman"/>
                <a:cs typeface="Times New Roman"/>
              </a:rPr>
              <a:t>(</a:t>
            </a:r>
            <a:r>
              <a:rPr dirty="0" baseline="-34534" sz="2775" spc="-22" i="1">
                <a:latin typeface="Times New Roman"/>
                <a:cs typeface="Times New Roman"/>
              </a:rPr>
              <a:t>A</a:t>
            </a:r>
            <a:r>
              <a:rPr dirty="0" baseline="-34534" sz="2775" spc="-22">
                <a:latin typeface="Times New Roman"/>
                <a:cs typeface="Times New Roman"/>
              </a:rPr>
              <a:t>|</a:t>
            </a:r>
            <a:r>
              <a:rPr dirty="0" baseline="-34534" sz="2775" spc="-22" i="1">
                <a:latin typeface="Times New Roman"/>
                <a:cs typeface="Times New Roman"/>
              </a:rPr>
              <a:t>B</a:t>
            </a:r>
            <a:r>
              <a:rPr dirty="0" baseline="-34534" sz="2775" spc="-22">
                <a:latin typeface="Symbol"/>
                <a:cs typeface="Symbol"/>
              </a:rPr>
              <a:t></a:t>
            </a:r>
            <a:r>
              <a:rPr dirty="0" baseline="-34534" sz="2775" spc="-352">
                <a:latin typeface="Times New Roman"/>
                <a:cs typeface="Times New Roman"/>
              </a:rPr>
              <a:t> </a:t>
            </a:r>
            <a:r>
              <a:rPr dirty="0" baseline="-34534" sz="2775" spc="60" i="1">
                <a:latin typeface="Times New Roman"/>
                <a:cs typeface="Times New Roman"/>
              </a:rPr>
              <a:t>X</a:t>
            </a:r>
            <a:r>
              <a:rPr dirty="0" baseline="-34534" sz="2775" spc="60">
                <a:latin typeface="Times New Roman"/>
                <a:cs typeface="Times New Roman"/>
              </a:rPr>
              <a:t>)</a:t>
            </a:r>
            <a:r>
              <a:rPr dirty="0" baseline="-34534" sz="2775" spc="-315">
                <a:latin typeface="Times New Roman"/>
                <a:cs typeface="Times New Roman"/>
              </a:rPr>
              <a:t> </a:t>
            </a:r>
            <a:r>
              <a:rPr dirty="0" baseline="-34534" sz="2775" spc="-7">
                <a:latin typeface="Symbol"/>
                <a:cs typeface="Symbol"/>
              </a:rPr>
              <a:t></a:t>
            </a:r>
            <a:r>
              <a:rPr dirty="0" baseline="-34534" sz="2775" spc="-135">
                <a:latin typeface="Times New Roman"/>
                <a:cs typeface="Times New Roman"/>
              </a:rPr>
              <a:t> </a:t>
            </a: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15" i="1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Symbol"/>
                <a:cs typeface="Symbol"/>
              </a:rPr>
              <a:t>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5" i="1">
                <a:latin typeface="Times New Roman"/>
                <a:cs typeface="Times New Roman"/>
              </a:rPr>
              <a:t>X</a:t>
            </a:r>
            <a:r>
              <a:rPr dirty="0" sz="1850" spc="5">
                <a:latin typeface="Times New Roman"/>
                <a:cs typeface="Times New Roman"/>
              </a:rPr>
              <a:t>)</a:t>
            </a:r>
            <a:r>
              <a:rPr dirty="0" sz="1850" spc="5" i="1">
                <a:latin typeface="Times New Roman"/>
                <a:cs typeface="Times New Roman"/>
              </a:rPr>
              <a:t>P</a:t>
            </a:r>
            <a:r>
              <a:rPr dirty="0" sz="1850" spc="5">
                <a:latin typeface="Times New Roman"/>
                <a:cs typeface="Times New Roman"/>
              </a:rPr>
              <a:t>(</a:t>
            </a:r>
            <a:r>
              <a:rPr dirty="0" sz="1850" spc="5" i="1">
                <a:latin typeface="Times New Roman"/>
                <a:cs typeface="Times New Roman"/>
              </a:rPr>
              <a:t>A</a:t>
            </a:r>
            <a:r>
              <a:rPr dirty="0" sz="1850" spc="5">
                <a:latin typeface="Symbol"/>
                <a:cs typeface="Symbol"/>
              </a:rPr>
              <a:t>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40" i="1">
                <a:latin typeface="Times New Roman"/>
                <a:cs typeface="Times New Roman"/>
              </a:rPr>
              <a:t>X</a:t>
            </a:r>
            <a:r>
              <a:rPr dirty="0" sz="1850" spc="4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1704339">
              <a:lnSpc>
                <a:spcPct val="100000"/>
              </a:lnSpc>
              <a:spcBef>
                <a:spcPts val="384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Symbol"/>
                <a:cs typeface="Symbol"/>
              </a:rPr>
              <a:t>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40" i="1">
                <a:latin typeface="Times New Roman"/>
                <a:cs typeface="Times New Roman"/>
              </a:rPr>
              <a:t>X</a:t>
            </a:r>
            <a:r>
              <a:rPr dirty="0" sz="1850" spc="4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30274" y="5055361"/>
            <a:ext cx="40106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More General Forms of Bayes</a:t>
            </a:r>
            <a:r>
              <a:rPr dirty="0" sz="2000" spc="3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2473" y="6172249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366" y="0"/>
                </a:lnTo>
              </a:path>
            </a:pathLst>
          </a:custGeom>
          <a:ln w="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64104" y="6150247"/>
            <a:ext cx="186055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050" spc="-15" i="1">
                <a:latin typeface="Times New Roman"/>
                <a:cs typeface="Times New Roman"/>
              </a:rPr>
              <a:t>n</a:t>
            </a:r>
            <a:r>
              <a:rPr dirty="0" baseline="-18518" sz="1125" spc="-22" i="1">
                <a:latin typeface="Times New Roman"/>
                <a:cs typeface="Times New Roman"/>
              </a:rPr>
              <a:t>A</a:t>
            </a:r>
            <a:endParaRPr baseline="-18518" sz="11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1803" y="6139573"/>
            <a:ext cx="50800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050" spc="5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145" y="5793682"/>
            <a:ext cx="2089150" cy="101854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440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65" i="1">
                <a:latin typeface="Times New Roman"/>
                <a:cs typeface="Times New Roman"/>
              </a:rPr>
              <a:t>A</a:t>
            </a:r>
            <a:r>
              <a:rPr dirty="0" sz="1850" spc="65">
                <a:latin typeface="Symbol"/>
                <a:cs typeface="Symbol"/>
              </a:rPr>
              <a:t>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v</a:t>
            </a:r>
            <a:r>
              <a:rPr dirty="0" baseline="-23809" sz="1575" spc="-127" i="1">
                <a:latin typeface="Times New Roman"/>
                <a:cs typeface="Times New Roman"/>
              </a:rPr>
              <a:t>i</a:t>
            </a:r>
            <a:r>
              <a:rPr dirty="0" baseline="-23809" sz="1575" spc="-202" i="1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r>
              <a:rPr dirty="0" sz="1850" spc="10" i="1">
                <a:latin typeface="Times New Roman"/>
                <a:cs typeface="Times New Roman"/>
              </a:rPr>
              <a:t>P</a:t>
            </a:r>
            <a:r>
              <a:rPr dirty="0" sz="1850" spc="10">
                <a:latin typeface="Times New Roman"/>
                <a:cs typeface="Times New Roman"/>
              </a:rPr>
              <a:t>(</a:t>
            </a:r>
            <a:r>
              <a:rPr dirty="0" sz="1850" spc="10" i="1">
                <a:latin typeface="Times New Roman"/>
                <a:cs typeface="Times New Roman"/>
              </a:rPr>
              <a:t>A</a:t>
            </a:r>
            <a:r>
              <a:rPr dirty="0" sz="1850" spc="10">
                <a:latin typeface="Symbol"/>
                <a:cs typeface="Symbol"/>
              </a:rPr>
              <a:t>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v</a:t>
            </a:r>
            <a:r>
              <a:rPr dirty="0" baseline="-23809" sz="1575" spc="-127" i="1">
                <a:latin typeface="Times New Roman"/>
                <a:cs typeface="Times New Roman"/>
              </a:rPr>
              <a:t>i</a:t>
            </a:r>
            <a:r>
              <a:rPr dirty="0" baseline="-23809" sz="1575" spc="-195" i="1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dirty="0" baseline="-9090" sz="4125" spc="-30">
                <a:latin typeface="Symbol"/>
                <a:cs typeface="Symbol"/>
              </a:rPr>
              <a:t></a:t>
            </a:r>
            <a:r>
              <a:rPr dirty="0" sz="1850" spc="-20" i="1">
                <a:latin typeface="Times New Roman"/>
                <a:cs typeface="Times New Roman"/>
              </a:rPr>
              <a:t>P</a:t>
            </a:r>
            <a:r>
              <a:rPr dirty="0" sz="1850" spc="-20">
                <a:latin typeface="Times New Roman"/>
                <a:cs typeface="Times New Roman"/>
              </a:rPr>
              <a:t>(</a:t>
            </a:r>
            <a:r>
              <a:rPr dirty="0" sz="1850" spc="-20" i="1">
                <a:latin typeface="Times New Roman"/>
                <a:cs typeface="Times New Roman"/>
              </a:rPr>
              <a:t>B</a:t>
            </a:r>
            <a:r>
              <a:rPr dirty="0" sz="1850" spc="-20">
                <a:latin typeface="Times New Roman"/>
                <a:cs typeface="Times New Roman"/>
              </a:rPr>
              <a:t>|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65" i="1">
                <a:latin typeface="Times New Roman"/>
                <a:cs typeface="Times New Roman"/>
              </a:rPr>
              <a:t>A</a:t>
            </a:r>
            <a:r>
              <a:rPr dirty="0" sz="1850" spc="65">
                <a:latin typeface="Symbol"/>
                <a:cs typeface="Symbol"/>
              </a:rPr>
              <a:t>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70" i="1">
                <a:latin typeface="Times New Roman"/>
                <a:cs typeface="Times New Roman"/>
              </a:rPr>
              <a:t>v</a:t>
            </a:r>
            <a:r>
              <a:rPr dirty="0" baseline="-23809" sz="1575" spc="-104" i="1">
                <a:latin typeface="Times New Roman"/>
                <a:cs typeface="Times New Roman"/>
              </a:rPr>
              <a:t>k</a:t>
            </a:r>
            <a:r>
              <a:rPr dirty="0" baseline="-23809" sz="1575" spc="-165" i="1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r>
              <a:rPr dirty="0" sz="1850" spc="10" i="1">
                <a:latin typeface="Times New Roman"/>
                <a:cs typeface="Times New Roman"/>
              </a:rPr>
              <a:t>P</a:t>
            </a:r>
            <a:r>
              <a:rPr dirty="0" sz="1850" spc="10">
                <a:latin typeface="Times New Roman"/>
                <a:cs typeface="Times New Roman"/>
              </a:rPr>
              <a:t>(</a:t>
            </a:r>
            <a:r>
              <a:rPr dirty="0" sz="1850" spc="10" i="1">
                <a:latin typeface="Times New Roman"/>
                <a:cs typeface="Times New Roman"/>
              </a:rPr>
              <a:t>A</a:t>
            </a:r>
            <a:r>
              <a:rPr dirty="0" sz="1850" spc="10">
                <a:latin typeface="Symbol"/>
                <a:cs typeface="Symbol"/>
              </a:rPr>
              <a:t></a:t>
            </a:r>
            <a:r>
              <a:rPr dirty="0" sz="1850" spc="-290">
                <a:latin typeface="Times New Roman"/>
                <a:cs typeface="Times New Roman"/>
              </a:rPr>
              <a:t> </a:t>
            </a:r>
            <a:r>
              <a:rPr dirty="0" sz="1850" spc="-70" i="1">
                <a:latin typeface="Times New Roman"/>
                <a:cs typeface="Times New Roman"/>
              </a:rPr>
              <a:t>v</a:t>
            </a:r>
            <a:r>
              <a:rPr dirty="0" baseline="-23809" sz="1575" spc="-104" i="1">
                <a:latin typeface="Times New Roman"/>
                <a:cs typeface="Times New Roman"/>
              </a:rPr>
              <a:t>k</a:t>
            </a:r>
            <a:r>
              <a:rPr dirty="0" baseline="-23809" sz="1575" spc="-165" i="1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55"/>
              </a:spcBef>
            </a:pPr>
            <a:r>
              <a:rPr dirty="0" sz="1050" spc="-35" i="1">
                <a:latin typeface="Times New Roman"/>
                <a:cs typeface="Times New Roman"/>
              </a:rPr>
              <a:t>k</a:t>
            </a:r>
            <a:r>
              <a:rPr dirty="0" sz="1050" spc="-35">
                <a:latin typeface="Symbol"/>
                <a:cs typeface="Symbol"/>
              </a:rPr>
              <a:t></a:t>
            </a:r>
            <a:r>
              <a:rPr dirty="0" sz="1050" spc="-3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2178" y="5983380"/>
            <a:ext cx="110363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850" spc="15" i="1">
                <a:latin typeface="Times New Roman"/>
                <a:cs typeface="Times New Roman"/>
              </a:rPr>
              <a:t>P</a:t>
            </a:r>
            <a:r>
              <a:rPr dirty="0" sz="1850" spc="15">
                <a:latin typeface="Times New Roman"/>
                <a:cs typeface="Times New Roman"/>
              </a:rPr>
              <a:t>(</a:t>
            </a:r>
            <a:r>
              <a:rPr dirty="0" sz="1850" spc="15" i="1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Symbol"/>
                <a:cs typeface="Symbol"/>
              </a:rPr>
              <a:t></a:t>
            </a:r>
            <a:r>
              <a:rPr dirty="0" sz="1850" spc="-390">
                <a:latin typeface="Times New Roman"/>
                <a:cs typeface="Times New Roman"/>
              </a:rPr>
              <a:t> </a:t>
            </a:r>
            <a:r>
              <a:rPr dirty="0" sz="1850" spc="-5" i="1">
                <a:latin typeface="Times New Roman"/>
                <a:cs typeface="Times New Roman"/>
              </a:rPr>
              <a:t>v </a:t>
            </a:r>
            <a:r>
              <a:rPr dirty="0" sz="1850" spc="-100">
                <a:latin typeface="Times New Roman"/>
                <a:cs typeface="Times New Roman"/>
              </a:rPr>
              <a:t>|</a:t>
            </a:r>
            <a:r>
              <a:rPr dirty="0" sz="1850" spc="-100" i="1">
                <a:latin typeface="Times New Roman"/>
                <a:cs typeface="Times New Roman"/>
              </a:rPr>
              <a:t>B</a:t>
            </a:r>
            <a:r>
              <a:rPr dirty="0" sz="1850" spc="-100">
                <a:latin typeface="Times New Roman"/>
                <a:cs typeface="Times New Roman"/>
              </a:rPr>
              <a:t>) </a:t>
            </a:r>
            <a:r>
              <a:rPr dirty="0" sz="1850" spc="-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9176" y="846836"/>
            <a:ext cx="32918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Useful Easy-to-prove</a:t>
            </a:r>
            <a:r>
              <a:rPr dirty="0" spc="-55"/>
              <a:t> </a:t>
            </a:r>
            <a:r>
              <a:rPr dirty="0"/>
              <a:t>facts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4064" y="1806349"/>
            <a:ext cx="2044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00" spc="45" i="1">
                <a:latin typeface="Times New Roman"/>
                <a:cs typeface="Times New Roman"/>
              </a:rPr>
              <a:t>n</a:t>
            </a:r>
            <a:r>
              <a:rPr dirty="0" baseline="-22222" sz="1125" spc="67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4028" y="1394792"/>
            <a:ext cx="2215515" cy="10934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sz="1900" spc="20" i="1">
                <a:latin typeface="Times New Roman"/>
                <a:cs typeface="Times New Roman"/>
              </a:rPr>
              <a:t>P</a:t>
            </a:r>
            <a:r>
              <a:rPr dirty="0" sz="1900" spc="20">
                <a:latin typeface="Times New Roman"/>
                <a:cs typeface="Times New Roman"/>
              </a:rPr>
              <a:t>(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A</a:t>
            </a:r>
            <a:r>
              <a:rPr dirty="0" sz="1900" spc="-225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|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B</a:t>
            </a:r>
            <a:r>
              <a:rPr dirty="0" sz="1900" spc="-5">
                <a:latin typeface="Times New Roman"/>
                <a:cs typeface="Times New Roman"/>
              </a:rPr>
              <a:t>)</a:t>
            </a:r>
            <a:r>
              <a:rPr dirty="0" sz="1900" spc="-5">
                <a:latin typeface="Symbol"/>
                <a:cs typeface="Symbol"/>
              </a:rPr>
              <a:t></a:t>
            </a:r>
            <a:r>
              <a:rPr dirty="0" sz="1900" spc="-5" i="1">
                <a:latin typeface="Times New Roman"/>
                <a:cs typeface="Times New Roman"/>
              </a:rPr>
              <a:t>P</a:t>
            </a:r>
            <a:r>
              <a:rPr dirty="0" sz="1900" spc="-5">
                <a:latin typeface="Times New Roman"/>
                <a:cs typeface="Times New Roman"/>
              </a:rPr>
              <a:t>(</a:t>
            </a:r>
            <a:r>
              <a:rPr dirty="0" sz="1900" spc="-5">
                <a:latin typeface="Symbol"/>
                <a:cs typeface="Symbol"/>
              </a:rPr>
              <a:t></a:t>
            </a:r>
            <a:r>
              <a:rPr dirty="0" sz="1900" spc="-5" i="1">
                <a:latin typeface="Times New Roman"/>
                <a:cs typeface="Times New Roman"/>
              </a:rPr>
              <a:t>A</a:t>
            </a:r>
            <a:r>
              <a:rPr dirty="0" sz="1900" spc="-220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|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B</a:t>
            </a:r>
            <a:r>
              <a:rPr dirty="0" sz="1900" spc="20">
                <a:latin typeface="Times New Roman"/>
                <a:cs typeface="Times New Roman"/>
              </a:rPr>
              <a:t>)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795"/>
              </a:spcBef>
            </a:pPr>
            <a:r>
              <a:rPr dirty="0" baseline="-8928" sz="4200" spc="37">
                <a:latin typeface="Symbol"/>
                <a:cs typeface="Symbol"/>
              </a:rPr>
              <a:t></a:t>
            </a:r>
            <a:r>
              <a:rPr dirty="0" baseline="-8928" sz="4200" spc="-600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P</a:t>
            </a:r>
            <a:r>
              <a:rPr dirty="0" sz="1900" spc="20">
                <a:latin typeface="Times New Roman"/>
                <a:cs typeface="Times New Roman"/>
              </a:rPr>
              <a:t>(</a:t>
            </a:r>
            <a:r>
              <a:rPr dirty="0" sz="1900" spc="-280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A</a:t>
            </a:r>
            <a:r>
              <a:rPr dirty="0" sz="1900" spc="-10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v</a:t>
            </a:r>
            <a:r>
              <a:rPr dirty="0" baseline="-22727" sz="1650" i="1">
                <a:latin typeface="Times New Roman"/>
                <a:cs typeface="Times New Roman"/>
              </a:rPr>
              <a:t>k</a:t>
            </a:r>
            <a:r>
              <a:rPr dirty="0" baseline="-22727" sz="1650" spc="60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|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B</a:t>
            </a:r>
            <a:r>
              <a:rPr dirty="0" sz="1900" spc="20">
                <a:latin typeface="Times New Roman"/>
                <a:cs typeface="Times New Roman"/>
              </a:rPr>
              <a:t>)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25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155"/>
              </a:spcBef>
            </a:pPr>
            <a:r>
              <a:rPr dirty="0" sz="1100" i="1">
                <a:latin typeface="Times New Roman"/>
                <a:cs typeface="Times New Roman"/>
              </a:rPr>
              <a:t>k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Symbol"/>
                <a:cs typeface="Symbol"/>
              </a:rPr>
              <a:t>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2455"/>
              </a:lnSpc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Joint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3011170" marR="508000">
              <a:lnSpc>
                <a:spcPct val="100000"/>
              </a:lnSpc>
              <a:spcBef>
                <a:spcPts val="45"/>
              </a:spcBef>
            </a:pP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dirty="0" sz="1000" spc="-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Boolean  </a:t>
            </a: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variables A, B,</a:t>
            </a:r>
            <a:r>
              <a:rPr dirty="0" sz="10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 marL="336550" marR="2397125" indent="-228600">
              <a:lnSpc>
                <a:spcPct val="100000"/>
              </a:lnSpc>
              <a:spcBef>
                <a:spcPts val="625"/>
              </a:spcBef>
            </a:pPr>
            <a:r>
              <a:rPr dirty="0" sz="1000">
                <a:latin typeface="Arial"/>
                <a:cs typeface="Arial"/>
              </a:rPr>
              <a:t>Recipe </a:t>
            </a:r>
            <a:r>
              <a:rPr dirty="0" sz="1000" spc="-5">
                <a:latin typeface="Arial"/>
                <a:cs typeface="Arial"/>
              </a:rPr>
              <a:t>for making </a:t>
            </a:r>
            <a:r>
              <a:rPr dirty="0" sz="1000">
                <a:latin typeface="Arial"/>
                <a:cs typeface="Arial"/>
              </a:rPr>
              <a:t>a joint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distribution 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variables: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041"/>
            <a:ext cx="12693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2565" y="4019041"/>
            <a:ext cx="7321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0424" y="737869"/>
            <a:ext cx="26511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Joint</a:t>
            </a:r>
            <a:r>
              <a:rPr dirty="0" spc="-70"/>
              <a:t> </a:t>
            </a:r>
            <a:r>
              <a:rPr dirty="0" spc="-5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6500" y="1463293"/>
            <a:ext cx="216598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 marR="60960" indent="-2286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Recipe </a:t>
            </a:r>
            <a:r>
              <a:rPr dirty="0" sz="1000" spc="-5">
                <a:latin typeface="Arial"/>
                <a:cs typeface="Arial"/>
              </a:rPr>
              <a:t>for making </a:t>
            </a:r>
            <a:r>
              <a:rPr dirty="0" sz="1000">
                <a:latin typeface="Arial"/>
                <a:cs typeface="Arial"/>
              </a:rPr>
              <a:t>a joint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distribution 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variables: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78765" marR="43180" indent="-2286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1. Make </a:t>
            </a:r>
            <a:r>
              <a:rPr dirty="0" sz="1000">
                <a:latin typeface="Arial"/>
                <a:cs typeface="Arial"/>
              </a:rPr>
              <a:t>a truth </a:t>
            </a:r>
            <a:r>
              <a:rPr dirty="0" sz="1000" spc="-5">
                <a:latin typeface="Arial"/>
                <a:cs typeface="Arial"/>
              </a:rPr>
              <a:t>table listing all  combinations of values of your  </a:t>
            </a:r>
            <a:r>
              <a:rPr dirty="0" sz="1000">
                <a:latin typeface="Arial"/>
                <a:cs typeface="Arial"/>
              </a:rPr>
              <a:t>variables (if </a:t>
            </a:r>
            <a:r>
              <a:rPr dirty="0" sz="1000" spc="-5">
                <a:latin typeface="Arial"/>
                <a:cs typeface="Arial"/>
              </a:rPr>
              <a:t>there are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Boolean  variables </a:t>
            </a:r>
            <a:r>
              <a:rPr dirty="0" sz="1000">
                <a:latin typeface="Arial"/>
                <a:cs typeface="Arial"/>
              </a:rPr>
              <a:t>then the table </a:t>
            </a:r>
            <a:r>
              <a:rPr dirty="0" sz="1000" spc="-5">
                <a:latin typeface="Arial"/>
                <a:cs typeface="Arial"/>
              </a:rPr>
              <a:t>will have  2</a:t>
            </a:r>
            <a:r>
              <a:rPr dirty="0" baseline="25641" sz="975" spc="-7">
                <a:latin typeface="Arial"/>
                <a:cs typeface="Arial"/>
              </a:rPr>
              <a:t>M</a:t>
            </a:r>
            <a:r>
              <a:rPr dirty="0" baseline="25641" sz="975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rows).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7818" y="1079246"/>
            <a:ext cx="1057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dirty="0" sz="1000" spc="-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Boolean  </a:t>
            </a: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variables A, B,</a:t>
            </a:r>
            <a:r>
              <a:rPr dirty="0" sz="10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50456" y="1408652"/>
          <a:ext cx="1221740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</a:tblGrid>
              <a:tr h="1676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60424" y="4915154"/>
            <a:ext cx="26511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Joint</a:t>
            </a:r>
            <a:r>
              <a:rPr dirty="0" sz="2200" spc="-7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494" y="5640578"/>
            <a:ext cx="2165985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60960" indent="-2286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Recipe </a:t>
            </a:r>
            <a:r>
              <a:rPr dirty="0" sz="1000" spc="-5">
                <a:latin typeface="Arial"/>
                <a:cs typeface="Arial"/>
              </a:rPr>
              <a:t>for making </a:t>
            </a:r>
            <a:r>
              <a:rPr dirty="0" sz="1000">
                <a:latin typeface="Arial"/>
                <a:cs typeface="Arial"/>
              </a:rPr>
              <a:t>a joint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distribution 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variables: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79400" marR="43180" indent="-228600">
              <a:lnSpc>
                <a:spcPct val="100000"/>
              </a:lnSpc>
              <a:buAutoNum type="arabicPeriod"/>
              <a:tabLst>
                <a:tab pos="279400" algn="l"/>
              </a:tabLst>
            </a:pPr>
            <a:r>
              <a:rPr dirty="0" sz="1000" spc="-5">
                <a:latin typeface="Arial"/>
                <a:cs typeface="Arial"/>
              </a:rPr>
              <a:t>Make </a:t>
            </a:r>
            <a:r>
              <a:rPr dirty="0" sz="1000">
                <a:latin typeface="Arial"/>
                <a:cs typeface="Arial"/>
              </a:rPr>
              <a:t>a truth </a:t>
            </a:r>
            <a:r>
              <a:rPr dirty="0" sz="1000" spc="-5">
                <a:latin typeface="Arial"/>
                <a:cs typeface="Arial"/>
              </a:rPr>
              <a:t>table listing all  combinations of values of your  </a:t>
            </a:r>
            <a:r>
              <a:rPr dirty="0" sz="1000">
                <a:latin typeface="Arial"/>
                <a:cs typeface="Arial"/>
              </a:rPr>
              <a:t>variables (if </a:t>
            </a:r>
            <a:r>
              <a:rPr dirty="0" sz="1000" spc="-5">
                <a:latin typeface="Arial"/>
                <a:cs typeface="Arial"/>
              </a:rPr>
              <a:t>there are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Boolean  variables </a:t>
            </a:r>
            <a:r>
              <a:rPr dirty="0" sz="1000">
                <a:latin typeface="Arial"/>
                <a:cs typeface="Arial"/>
              </a:rPr>
              <a:t>then the table </a:t>
            </a:r>
            <a:r>
              <a:rPr dirty="0" sz="1000" spc="-5">
                <a:latin typeface="Arial"/>
                <a:cs typeface="Arial"/>
              </a:rPr>
              <a:t>will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have  2</a:t>
            </a:r>
            <a:r>
              <a:rPr dirty="0" baseline="25641" sz="975" spc="-7">
                <a:latin typeface="Arial"/>
                <a:cs typeface="Arial"/>
              </a:rPr>
              <a:t>M</a:t>
            </a:r>
            <a:r>
              <a:rPr dirty="0" baseline="25641" sz="975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rows).</a:t>
            </a:r>
            <a:endParaRPr sz="1000">
              <a:latin typeface="Arial"/>
              <a:cs typeface="Arial"/>
            </a:endParaRPr>
          </a:p>
          <a:p>
            <a:pPr marL="278765" marR="80010" indent="-228600">
              <a:lnSpc>
                <a:spcPct val="100000"/>
              </a:lnSpc>
              <a:buAutoNum type="arabicPeriod"/>
              <a:tabLst>
                <a:tab pos="279400" algn="l"/>
              </a:tabLst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combination of values,  </a:t>
            </a:r>
            <a:r>
              <a:rPr dirty="0" sz="1000">
                <a:latin typeface="Arial"/>
                <a:cs typeface="Arial"/>
              </a:rPr>
              <a:t>say </a:t>
            </a:r>
            <a:r>
              <a:rPr dirty="0" sz="1000" spc="-5">
                <a:latin typeface="Arial"/>
                <a:cs typeface="Arial"/>
              </a:rPr>
              <a:t>how probable it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7818" y="5256528"/>
            <a:ext cx="1057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dirty="0" sz="1000" spc="-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Boolean  </a:t>
            </a: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variables A, B,</a:t>
            </a:r>
            <a:r>
              <a:rPr dirty="0" sz="10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50456" y="5585936"/>
          <a:ext cx="1621790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16764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Prob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041"/>
            <a:ext cx="12693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2565" y="4019041"/>
            <a:ext cx="7321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0424" y="737869"/>
            <a:ext cx="26511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Joint</a:t>
            </a:r>
            <a:r>
              <a:rPr dirty="0" spc="-70"/>
              <a:t> </a:t>
            </a:r>
            <a:r>
              <a:rPr dirty="0" spc="-5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100" y="1463293"/>
            <a:ext cx="2229485" cy="200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marR="99060" indent="-2286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Recipe </a:t>
            </a:r>
            <a:r>
              <a:rPr dirty="0" sz="1000" spc="-5">
                <a:latin typeface="Arial"/>
                <a:cs typeface="Arial"/>
              </a:rPr>
              <a:t>for making </a:t>
            </a:r>
            <a:r>
              <a:rPr dirty="0" sz="1000">
                <a:latin typeface="Arial"/>
                <a:cs typeface="Arial"/>
              </a:rPr>
              <a:t>a joint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distribution 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variables: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04165" marR="81280" indent="-228600">
              <a:lnSpc>
                <a:spcPct val="100000"/>
              </a:lnSpc>
              <a:buAutoNum type="arabicPeriod"/>
              <a:tabLst>
                <a:tab pos="304800" algn="l"/>
              </a:tabLst>
            </a:pPr>
            <a:r>
              <a:rPr dirty="0" sz="1000" spc="-5">
                <a:latin typeface="Arial"/>
                <a:cs typeface="Arial"/>
              </a:rPr>
              <a:t>Make </a:t>
            </a:r>
            <a:r>
              <a:rPr dirty="0" sz="1000">
                <a:latin typeface="Arial"/>
                <a:cs typeface="Arial"/>
              </a:rPr>
              <a:t>a truth </a:t>
            </a:r>
            <a:r>
              <a:rPr dirty="0" sz="1000" spc="-5">
                <a:latin typeface="Arial"/>
                <a:cs typeface="Arial"/>
              </a:rPr>
              <a:t>table listing all  combinations of values of your  </a:t>
            </a:r>
            <a:r>
              <a:rPr dirty="0" sz="1000">
                <a:latin typeface="Arial"/>
                <a:cs typeface="Arial"/>
              </a:rPr>
              <a:t>variables (if </a:t>
            </a:r>
            <a:r>
              <a:rPr dirty="0" sz="1000" spc="-5">
                <a:latin typeface="Arial"/>
                <a:cs typeface="Arial"/>
              </a:rPr>
              <a:t>there are </a:t>
            </a:r>
            <a:r>
              <a:rPr dirty="0" sz="1000">
                <a:latin typeface="Arial"/>
                <a:cs typeface="Arial"/>
              </a:rPr>
              <a:t>M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Boolean  variables </a:t>
            </a:r>
            <a:r>
              <a:rPr dirty="0" sz="1000">
                <a:latin typeface="Arial"/>
                <a:cs typeface="Arial"/>
              </a:rPr>
              <a:t>then the table </a:t>
            </a:r>
            <a:r>
              <a:rPr dirty="0" sz="1000" spc="-5">
                <a:latin typeface="Arial"/>
                <a:cs typeface="Arial"/>
              </a:rPr>
              <a:t>will have  2</a:t>
            </a:r>
            <a:r>
              <a:rPr dirty="0" baseline="25641" sz="975" spc="-7">
                <a:latin typeface="Arial"/>
                <a:cs typeface="Arial"/>
              </a:rPr>
              <a:t>M</a:t>
            </a:r>
            <a:r>
              <a:rPr dirty="0" baseline="25641" sz="975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rows).</a:t>
            </a:r>
            <a:endParaRPr sz="1000">
              <a:latin typeface="Arial"/>
              <a:cs typeface="Arial"/>
            </a:endParaRPr>
          </a:p>
          <a:p>
            <a:pPr marL="304165" marR="118110" indent="-228600">
              <a:lnSpc>
                <a:spcPct val="100000"/>
              </a:lnSpc>
              <a:buAutoNum type="arabicPeriod"/>
              <a:tabLst>
                <a:tab pos="304800" algn="l"/>
              </a:tabLst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combination of values,  </a:t>
            </a:r>
            <a:r>
              <a:rPr dirty="0" sz="1000">
                <a:latin typeface="Arial"/>
                <a:cs typeface="Arial"/>
              </a:rPr>
              <a:t>say </a:t>
            </a:r>
            <a:r>
              <a:rPr dirty="0" sz="1000" spc="-5">
                <a:latin typeface="Arial"/>
                <a:cs typeface="Arial"/>
              </a:rPr>
              <a:t>how probable it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is.</a:t>
            </a:r>
            <a:endParaRPr sz="1000">
              <a:latin typeface="Arial"/>
              <a:cs typeface="Arial"/>
            </a:endParaRPr>
          </a:p>
          <a:p>
            <a:pPr algn="just" marL="304165" marR="98425" indent="-228600">
              <a:lnSpc>
                <a:spcPct val="100000"/>
              </a:lnSpc>
              <a:buAutoNum type="arabicPeriod"/>
              <a:tabLst>
                <a:tab pos="304800" algn="l"/>
              </a:tabLst>
            </a:pPr>
            <a:r>
              <a:rPr dirty="0" sz="1000">
                <a:latin typeface="Arial"/>
                <a:cs typeface="Arial"/>
              </a:rPr>
              <a:t>If you </a:t>
            </a:r>
            <a:r>
              <a:rPr dirty="0" sz="1000" spc="-5">
                <a:latin typeface="Arial"/>
                <a:cs typeface="Arial"/>
              </a:rPr>
              <a:t>subscribe </a:t>
            </a:r>
            <a:r>
              <a:rPr dirty="0" sz="1000">
                <a:latin typeface="Arial"/>
                <a:cs typeface="Arial"/>
              </a:rPr>
              <a:t>to the </a:t>
            </a:r>
            <a:r>
              <a:rPr dirty="0" sz="1000" spc="-5">
                <a:latin typeface="Arial"/>
                <a:cs typeface="Arial"/>
              </a:rPr>
              <a:t>axioms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of  probability, those numbers must  </a:t>
            </a:r>
            <a:r>
              <a:rPr dirty="0" sz="1000">
                <a:latin typeface="Arial"/>
                <a:cs typeface="Arial"/>
              </a:rPr>
              <a:t>sum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7818" y="1079246"/>
            <a:ext cx="1057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dirty="0" sz="1000" spc="-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Boolean  </a:t>
            </a:r>
            <a:r>
              <a:rPr dirty="0" sz="1000" spc="-5" i="1">
                <a:solidFill>
                  <a:srgbClr val="FF0000"/>
                </a:solidFill>
                <a:latin typeface="Arial"/>
                <a:cs typeface="Arial"/>
              </a:rPr>
              <a:t>variables A, B,</a:t>
            </a:r>
            <a:r>
              <a:rPr dirty="0" sz="1000" spc="-5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8100" y="2863595"/>
            <a:ext cx="876300" cy="609600"/>
          </a:xfrm>
          <a:custGeom>
            <a:avLst/>
            <a:gdLst/>
            <a:ahLst/>
            <a:cxnLst/>
            <a:rect l="l" t="t" r="r" b="b"/>
            <a:pathLst>
              <a:path w="876300" h="609600">
                <a:moveTo>
                  <a:pt x="438150" y="0"/>
                </a:moveTo>
                <a:lnTo>
                  <a:pt x="383124" y="2373"/>
                </a:lnTo>
                <a:lnTo>
                  <a:pt x="330156" y="9304"/>
                </a:lnTo>
                <a:lnTo>
                  <a:pt x="279654" y="20508"/>
                </a:lnTo>
                <a:lnTo>
                  <a:pt x="232026" y="35699"/>
                </a:lnTo>
                <a:lnTo>
                  <a:pt x="187680" y="54592"/>
                </a:lnTo>
                <a:lnTo>
                  <a:pt x="147023" y="76901"/>
                </a:lnTo>
                <a:lnTo>
                  <a:pt x="110464" y="102343"/>
                </a:lnTo>
                <a:lnTo>
                  <a:pt x="78411" y="130632"/>
                </a:lnTo>
                <a:lnTo>
                  <a:pt x="51270" y="161482"/>
                </a:lnTo>
                <a:lnTo>
                  <a:pt x="29451" y="194610"/>
                </a:lnTo>
                <a:lnTo>
                  <a:pt x="13361" y="229728"/>
                </a:lnTo>
                <a:lnTo>
                  <a:pt x="3408" y="266553"/>
                </a:lnTo>
                <a:lnTo>
                  <a:pt x="0" y="304800"/>
                </a:lnTo>
                <a:lnTo>
                  <a:pt x="3408" y="343046"/>
                </a:lnTo>
                <a:lnTo>
                  <a:pt x="13361" y="379871"/>
                </a:lnTo>
                <a:lnTo>
                  <a:pt x="29451" y="414989"/>
                </a:lnTo>
                <a:lnTo>
                  <a:pt x="51270" y="448117"/>
                </a:lnTo>
                <a:lnTo>
                  <a:pt x="78411" y="478967"/>
                </a:lnTo>
                <a:lnTo>
                  <a:pt x="110464" y="507256"/>
                </a:lnTo>
                <a:lnTo>
                  <a:pt x="147023" y="532698"/>
                </a:lnTo>
                <a:lnTo>
                  <a:pt x="187680" y="555007"/>
                </a:lnTo>
                <a:lnTo>
                  <a:pt x="232026" y="573900"/>
                </a:lnTo>
                <a:lnTo>
                  <a:pt x="279654" y="589091"/>
                </a:lnTo>
                <a:lnTo>
                  <a:pt x="330156" y="600295"/>
                </a:lnTo>
                <a:lnTo>
                  <a:pt x="383124" y="607226"/>
                </a:lnTo>
                <a:lnTo>
                  <a:pt x="438150" y="609600"/>
                </a:lnTo>
                <a:lnTo>
                  <a:pt x="493175" y="607226"/>
                </a:lnTo>
                <a:lnTo>
                  <a:pt x="546143" y="600295"/>
                </a:lnTo>
                <a:lnTo>
                  <a:pt x="596645" y="589091"/>
                </a:lnTo>
                <a:lnTo>
                  <a:pt x="644273" y="573900"/>
                </a:lnTo>
                <a:lnTo>
                  <a:pt x="688619" y="555007"/>
                </a:lnTo>
                <a:lnTo>
                  <a:pt x="729276" y="532698"/>
                </a:lnTo>
                <a:lnTo>
                  <a:pt x="765835" y="507256"/>
                </a:lnTo>
                <a:lnTo>
                  <a:pt x="797888" y="478967"/>
                </a:lnTo>
                <a:lnTo>
                  <a:pt x="825029" y="448117"/>
                </a:lnTo>
                <a:lnTo>
                  <a:pt x="846848" y="414989"/>
                </a:lnTo>
                <a:lnTo>
                  <a:pt x="862938" y="379871"/>
                </a:lnTo>
                <a:lnTo>
                  <a:pt x="872891" y="343046"/>
                </a:lnTo>
                <a:lnTo>
                  <a:pt x="876300" y="304800"/>
                </a:lnTo>
                <a:lnTo>
                  <a:pt x="872891" y="266553"/>
                </a:lnTo>
                <a:lnTo>
                  <a:pt x="862938" y="229728"/>
                </a:lnTo>
                <a:lnTo>
                  <a:pt x="846848" y="194610"/>
                </a:lnTo>
                <a:lnTo>
                  <a:pt x="825029" y="161482"/>
                </a:lnTo>
                <a:lnTo>
                  <a:pt x="797888" y="130632"/>
                </a:lnTo>
                <a:lnTo>
                  <a:pt x="765835" y="102343"/>
                </a:lnTo>
                <a:lnTo>
                  <a:pt x="729276" y="76901"/>
                </a:lnTo>
                <a:lnTo>
                  <a:pt x="688619" y="54592"/>
                </a:lnTo>
                <a:lnTo>
                  <a:pt x="644273" y="35699"/>
                </a:lnTo>
                <a:lnTo>
                  <a:pt x="596645" y="20508"/>
                </a:lnTo>
                <a:lnTo>
                  <a:pt x="546143" y="9304"/>
                </a:lnTo>
                <a:lnTo>
                  <a:pt x="493175" y="2373"/>
                </a:lnTo>
                <a:lnTo>
                  <a:pt x="4381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76700" y="3130295"/>
            <a:ext cx="952500" cy="695325"/>
          </a:xfrm>
          <a:custGeom>
            <a:avLst/>
            <a:gdLst/>
            <a:ahLst/>
            <a:cxnLst/>
            <a:rect l="l" t="t" r="r" b="b"/>
            <a:pathLst>
              <a:path w="952500" h="695325">
                <a:moveTo>
                  <a:pt x="476250" y="0"/>
                </a:moveTo>
                <a:lnTo>
                  <a:pt x="420734" y="2335"/>
                </a:lnTo>
                <a:lnTo>
                  <a:pt x="367092" y="9170"/>
                </a:lnTo>
                <a:lnTo>
                  <a:pt x="315684" y="20244"/>
                </a:lnTo>
                <a:lnTo>
                  <a:pt x="266866" y="35296"/>
                </a:lnTo>
                <a:lnTo>
                  <a:pt x="220998" y="54067"/>
                </a:lnTo>
                <a:lnTo>
                  <a:pt x="178436" y="76297"/>
                </a:lnTo>
                <a:lnTo>
                  <a:pt x="139541" y="101726"/>
                </a:lnTo>
                <a:lnTo>
                  <a:pt x="104669" y="130095"/>
                </a:lnTo>
                <a:lnTo>
                  <a:pt x="74179" y="161143"/>
                </a:lnTo>
                <a:lnTo>
                  <a:pt x="48430" y="194609"/>
                </a:lnTo>
                <a:lnTo>
                  <a:pt x="27779" y="230236"/>
                </a:lnTo>
                <a:lnTo>
                  <a:pt x="12585" y="267761"/>
                </a:lnTo>
                <a:lnTo>
                  <a:pt x="3206" y="306927"/>
                </a:lnTo>
                <a:lnTo>
                  <a:pt x="0" y="347471"/>
                </a:lnTo>
                <a:lnTo>
                  <a:pt x="3206" y="388016"/>
                </a:lnTo>
                <a:lnTo>
                  <a:pt x="12585" y="427182"/>
                </a:lnTo>
                <a:lnTo>
                  <a:pt x="27779" y="464707"/>
                </a:lnTo>
                <a:lnTo>
                  <a:pt x="48430" y="500334"/>
                </a:lnTo>
                <a:lnTo>
                  <a:pt x="74179" y="533800"/>
                </a:lnTo>
                <a:lnTo>
                  <a:pt x="104669" y="564848"/>
                </a:lnTo>
                <a:lnTo>
                  <a:pt x="139541" y="593216"/>
                </a:lnTo>
                <a:lnTo>
                  <a:pt x="178436" y="618646"/>
                </a:lnTo>
                <a:lnTo>
                  <a:pt x="220998" y="640876"/>
                </a:lnTo>
                <a:lnTo>
                  <a:pt x="266866" y="659647"/>
                </a:lnTo>
                <a:lnTo>
                  <a:pt x="315684" y="674699"/>
                </a:lnTo>
                <a:lnTo>
                  <a:pt x="367092" y="685773"/>
                </a:lnTo>
                <a:lnTo>
                  <a:pt x="420734" y="692608"/>
                </a:lnTo>
                <a:lnTo>
                  <a:pt x="476250" y="694943"/>
                </a:lnTo>
                <a:lnTo>
                  <a:pt x="531765" y="692608"/>
                </a:lnTo>
                <a:lnTo>
                  <a:pt x="585407" y="685773"/>
                </a:lnTo>
                <a:lnTo>
                  <a:pt x="636815" y="674699"/>
                </a:lnTo>
                <a:lnTo>
                  <a:pt x="685633" y="659647"/>
                </a:lnTo>
                <a:lnTo>
                  <a:pt x="731501" y="640876"/>
                </a:lnTo>
                <a:lnTo>
                  <a:pt x="774063" y="618646"/>
                </a:lnTo>
                <a:lnTo>
                  <a:pt x="812958" y="593216"/>
                </a:lnTo>
                <a:lnTo>
                  <a:pt x="847830" y="564848"/>
                </a:lnTo>
                <a:lnTo>
                  <a:pt x="878320" y="533800"/>
                </a:lnTo>
                <a:lnTo>
                  <a:pt x="904069" y="500334"/>
                </a:lnTo>
                <a:lnTo>
                  <a:pt x="924720" y="464707"/>
                </a:lnTo>
                <a:lnTo>
                  <a:pt x="939914" y="427182"/>
                </a:lnTo>
                <a:lnTo>
                  <a:pt x="949293" y="388016"/>
                </a:lnTo>
                <a:lnTo>
                  <a:pt x="952500" y="347471"/>
                </a:lnTo>
                <a:lnTo>
                  <a:pt x="949293" y="306927"/>
                </a:lnTo>
                <a:lnTo>
                  <a:pt x="939914" y="267761"/>
                </a:lnTo>
                <a:lnTo>
                  <a:pt x="924720" y="230236"/>
                </a:lnTo>
                <a:lnTo>
                  <a:pt x="904069" y="194609"/>
                </a:lnTo>
                <a:lnTo>
                  <a:pt x="878320" y="161143"/>
                </a:lnTo>
                <a:lnTo>
                  <a:pt x="847830" y="130095"/>
                </a:lnTo>
                <a:lnTo>
                  <a:pt x="812958" y="101727"/>
                </a:lnTo>
                <a:lnTo>
                  <a:pt x="774063" y="76297"/>
                </a:lnTo>
                <a:lnTo>
                  <a:pt x="731501" y="54067"/>
                </a:lnTo>
                <a:lnTo>
                  <a:pt x="685633" y="35296"/>
                </a:lnTo>
                <a:lnTo>
                  <a:pt x="636815" y="20244"/>
                </a:lnTo>
                <a:lnTo>
                  <a:pt x="585407" y="9170"/>
                </a:lnTo>
                <a:lnTo>
                  <a:pt x="531765" y="2335"/>
                </a:lnTo>
                <a:lnTo>
                  <a:pt x="476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81500" y="2901695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533400" y="0"/>
                </a:moveTo>
                <a:lnTo>
                  <a:pt x="475227" y="2007"/>
                </a:lnTo>
                <a:lnTo>
                  <a:pt x="418881" y="7892"/>
                </a:lnTo>
                <a:lnTo>
                  <a:pt x="364687" y="17446"/>
                </a:lnTo>
                <a:lnTo>
                  <a:pt x="312967" y="30463"/>
                </a:lnTo>
                <a:lnTo>
                  <a:pt x="264047" y="46735"/>
                </a:lnTo>
                <a:lnTo>
                  <a:pt x="218248" y="66056"/>
                </a:lnTo>
                <a:lnTo>
                  <a:pt x="175897" y="88217"/>
                </a:lnTo>
                <a:lnTo>
                  <a:pt x="137315" y="113011"/>
                </a:lnTo>
                <a:lnTo>
                  <a:pt x="102827" y="140232"/>
                </a:lnTo>
                <a:lnTo>
                  <a:pt x="72756" y="169672"/>
                </a:lnTo>
                <a:lnTo>
                  <a:pt x="47427" y="201123"/>
                </a:lnTo>
                <a:lnTo>
                  <a:pt x="27163" y="234379"/>
                </a:lnTo>
                <a:lnTo>
                  <a:pt x="3126" y="305474"/>
                </a:lnTo>
                <a:lnTo>
                  <a:pt x="0" y="342900"/>
                </a:lnTo>
                <a:lnTo>
                  <a:pt x="3126" y="380325"/>
                </a:lnTo>
                <a:lnTo>
                  <a:pt x="27163" y="451420"/>
                </a:lnTo>
                <a:lnTo>
                  <a:pt x="47427" y="484676"/>
                </a:lnTo>
                <a:lnTo>
                  <a:pt x="72756" y="516128"/>
                </a:lnTo>
                <a:lnTo>
                  <a:pt x="102827" y="545567"/>
                </a:lnTo>
                <a:lnTo>
                  <a:pt x="137315" y="572788"/>
                </a:lnTo>
                <a:lnTo>
                  <a:pt x="175897" y="597582"/>
                </a:lnTo>
                <a:lnTo>
                  <a:pt x="218248" y="619743"/>
                </a:lnTo>
                <a:lnTo>
                  <a:pt x="264047" y="639063"/>
                </a:lnTo>
                <a:lnTo>
                  <a:pt x="312967" y="655336"/>
                </a:lnTo>
                <a:lnTo>
                  <a:pt x="364687" y="668353"/>
                </a:lnTo>
                <a:lnTo>
                  <a:pt x="418881" y="677907"/>
                </a:lnTo>
                <a:lnTo>
                  <a:pt x="475227" y="683792"/>
                </a:lnTo>
                <a:lnTo>
                  <a:pt x="533400" y="685800"/>
                </a:lnTo>
                <a:lnTo>
                  <a:pt x="591572" y="683792"/>
                </a:lnTo>
                <a:lnTo>
                  <a:pt x="647918" y="677907"/>
                </a:lnTo>
                <a:lnTo>
                  <a:pt x="702112" y="668353"/>
                </a:lnTo>
                <a:lnTo>
                  <a:pt x="753832" y="655336"/>
                </a:lnTo>
                <a:lnTo>
                  <a:pt x="802752" y="639063"/>
                </a:lnTo>
                <a:lnTo>
                  <a:pt x="848551" y="619743"/>
                </a:lnTo>
                <a:lnTo>
                  <a:pt x="890902" y="597582"/>
                </a:lnTo>
                <a:lnTo>
                  <a:pt x="929484" y="572788"/>
                </a:lnTo>
                <a:lnTo>
                  <a:pt x="963972" y="545567"/>
                </a:lnTo>
                <a:lnTo>
                  <a:pt x="994043" y="516128"/>
                </a:lnTo>
                <a:lnTo>
                  <a:pt x="1019372" y="484676"/>
                </a:lnTo>
                <a:lnTo>
                  <a:pt x="1039636" y="451420"/>
                </a:lnTo>
                <a:lnTo>
                  <a:pt x="1063673" y="380325"/>
                </a:lnTo>
                <a:lnTo>
                  <a:pt x="1066800" y="342900"/>
                </a:lnTo>
                <a:lnTo>
                  <a:pt x="1063673" y="305474"/>
                </a:lnTo>
                <a:lnTo>
                  <a:pt x="1039636" y="234379"/>
                </a:lnTo>
                <a:lnTo>
                  <a:pt x="1019372" y="201123"/>
                </a:lnTo>
                <a:lnTo>
                  <a:pt x="994043" y="169671"/>
                </a:lnTo>
                <a:lnTo>
                  <a:pt x="963972" y="140232"/>
                </a:lnTo>
                <a:lnTo>
                  <a:pt x="929484" y="113011"/>
                </a:lnTo>
                <a:lnTo>
                  <a:pt x="890902" y="88217"/>
                </a:lnTo>
                <a:lnTo>
                  <a:pt x="848551" y="66056"/>
                </a:lnTo>
                <a:lnTo>
                  <a:pt x="802752" y="46735"/>
                </a:lnTo>
                <a:lnTo>
                  <a:pt x="753832" y="30463"/>
                </a:lnTo>
                <a:lnTo>
                  <a:pt x="702112" y="17446"/>
                </a:lnTo>
                <a:lnTo>
                  <a:pt x="647918" y="7892"/>
                </a:lnTo>
                <a:lnTo>
                  <a:pt x="591572" y="2007"/>
                </a:lnTo>
                <a:lnTo>
                  <a:pt x="533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80606" y="1408652"/>
          <a:ext cx="2059939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00050"/>
                <a:gridCol w="334645"/>
                <a:gridCol w="64770"/>
                <a:gridCol w="239395"/>
                <a:gridCol w="160019"/>
                <a:gridCol w="399414"/>
                <a:gridCol w="380364"/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Prob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10101"/>
                      </a:solidFill>
                      <a:prstDash val="solid"/>
                    </a:lnR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0.10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2409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dirty="0" baseline="5555" sz="1500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0.05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800" spc="-5" i="1">
                          <a:latin typeface="Arial"/>
                          <a:cs typeface="Arial"/>
                        </a:rPr>
                        <a:t>0.10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dirty="0" sz="800" spc="-5" i="1">
                          <a:latin typeface="Arial"/>
                          <a:cs typeface="Arial"/>
                        </a:rPr>
                        <a:t>0.05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70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26670">
                        <a:lnSpc>
                          <a:spcPct val="100000"/>
                        </a:lnSpc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0.25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800" spc="-5" i="1">
                          <a:latin typeface="Arial"/>
                          <a:cs typeface="Arial"/>
                        </a:rPr>
                        <a:t>0.10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52450" algn="l"/>
                        </a:tabLst>
                      </a:pPr>
                      <a:r>
                        <a:rPr dirty="0" sz="800" spc="-5" i="1">
                          <a:latin typeface="Arial"/>
                          <a:cs typeface="Arial"/>
                        </a:rPr>
                        <a:t>0.05	</a:t>
                      </a:r>
                      <a:r>
                        <a:rPr dirty="0" baseline="-11111" sz="1500">
                          <a:latin typeface="Arial"/>
                          <a:cs typeface="Arial"/>
                        </a:rPr>
                        <a:t>C</a:t>
                      </a:r>
                      <a:endParaRPr baseline="-11111" sz="15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3175">
                      <a:solidFill>
                        <a:srgbClr val="01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26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10101"/>
                      </a:solidFill>
                      <a:prstDash val="solid"/>
                    </a:lnL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490855" algn="l"/>
                        </a:tabLst>
                      </a:pPr>
                      <a:r>
                        <a:rPr dirty="0" sz="800" spc="-5" i="1">
                          <a:latin typeface="Arial"/>
                          <a:cs typeface="Arial"/>
                        </a:rPr>
                        <a:t>0.30	</a:t>
                      </a:r>
                      <a:r>
                        <a:rPr dirty="0" baseline="22222" sz="1500">
                          <a:latin typeface="Arial"/>
                          <a:cs typeface="Arial"/>
                        </a:rPr>
                        <a:t>B</a:t>
                      </a:r>
                      <a:endParaRPr baseline="22222" sz="1500">
                        <a:latin typeface="Arial"/>
                        <a:cs typeface="Arial"/>
                      </a:endParaRPr>
                    </a:p>
                  </a:txBody>
                  <a:tcPr marL="0" marR="0" marB="0" marT="139700"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800" spc="-5" i="1">
                          <a:latin typeface="Arial"/>
                          <a:cs typeface="Arial"/>
                        </a:rPr>
                        <a:t>0.10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10101"/>
                      </a:solidFill>
                      <a:prstDash val="solid"/>
                    </a:lnR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09700" y="5412740"/>
            <a:ext cx="119253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005" marR="5080" indent="-29464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Using</a:t>
            </a:r>
            <a:r>
              <a:rPr dirty="0" sz="2200" spc="-9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the 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Joint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9400" y="5097779"/>
            <a:ext cx="2782062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47800" y="6859776"/>
            <a:ext cx="15995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Once you have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JD you  can ask for the probability of  </a:t>
            </a:r>
            <a:r>
              <a:rPr dirty="0" sz="1000">
                <a:latin typeface="Arial"/>
                <a:cs typeface="Arial"/>
              </a:rPr>
              <a:t>any logical </a:t>
            </a:r>
            <a:r>
              <a:rPr dirty="0" sz="1000" spc="-5">
                <a:latin typeface="Arial"/>
                <a:cs typeface="Arial"/>
              </a:rPr>
              <a:t>expression  involving your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attribute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3688" y="6734474"/>
            <a:ext cx="1567815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03910" algn="l"/>
              </a:tabLst>
            </a:pP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E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8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6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9700" y="1235455"/>
            <a:ext cx="11925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005" marR="5080" indent="-294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90"/>
              <a:t> </a:t>
            </a:r>
            <a:r>
              <a:rPr dirty="0" spc="-5"/>
              <a:t>the  </a:t>
            </a:r>
            <a:r>
              <a:rPr dirty="0"/>
              <a:t>Joint</a:t>
            </a:r>
          </a:p>
        </p:txBody>
      </p:sp>
      <p:sp>
        <p:nvSpPr>
          <p:cNvPr id="5" name="object 5"/>
          <p:cNvSpPr/>
          <p:nvPr/>
        </p:nvSpPr>
        <p:spPr>
          <a:xfrm>
            <a:off x="2819400" y="920496"/>
            <a:ext cx="2782062" cy="151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47800" y="2682493"/>
            <a:ext cx="12928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P(Poor Male)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0.4654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3688" y="2557191"/>
            <a:ext cx="1567815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03910" algn="l"/>
              </a:tabLst>
            </a:pP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E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8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6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8826" y="2126742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4262"/>
                </a:lnTo>
                <a:lnTo>
                  <a:pt x="1031652" y="8953"/>
                </a:lnTo>
                <a:lnTo>
                  <a:pt x="1080885" y="13930"/>
                </a:lnTo>
                <a:lnTo>
                  <a:pt x="1130046" y="19050"/>
                </a:lnTo>
                <a:lnTo>
                  <a:pt x="1151153" y="18296"/>
                </a:lnTo>
                <a:lnTo>
                  <a:pt x="1185495" y="16621"/>
                </a:lnTo>
                <a:lnTo>
                  <a:pt x="1230752" y="14373"/>
                </a:lnTo>
                <a:lnTo>
                  <a:pt x="1284604" y="11903"/>
                </a:lnTo>
                <a:lnTo>
                  <a:pt x="1344730" y="9560"/>
                </a:lnTo>
                <a:lnTo>
                  <a:pt x="1408811" y="7693"/>
                </a:lnTo>
                <a:lnTo>
                  <a:pt x="1474524" y="6653"/>
                </a:lnTo>
                <a:lnTo>
                  <a:pt x="1539551" y="6788"/>
                </a:lnTo>
                <a:lnTo>
                  <a:pt x="1601571" y="8449"/>
                </a:lnTo>
                <a:lnTo>
                  <a:pt x="1658264" y="11984"/>
                </a:lnTo>
                <a:lnTo>
                  <a:pt x="1707309" y="17745"/>
                </a:lnTo>
                <a:lnTo>
                  <a:pt x="1746385" y="26079"/>
                </a:lnTo>
                <a:lnTo>
                  <a:pt x="1776984" y="44196"/>
                </a:lnTo>
                <a:lnTo>
                  <a:pt x="1782318" y="49529"/>
                </a:lnTo>
                <a:lnTo>
                  <a:pt x="1786127" y="55625"/>
                </a:lnTo>
                <a:lnTo>
                  <a:pt x="1789176" y="61722"/>
                </a:lnTo>
                <a:lnTo>
                  <a:pt x="1792224" y="68579"/>
                </a:lnTo>
                <a:lnTo>
                  <a:pt x="1791462" y="74675"/>
                </a:lnTo>
                <a:lnTo>
                  <a:pt x="1784508" y="102227"/>
                </a:lnTo>
                <a:lnTo>
                  <a:pt x="1771268" y="115633"/>
                </a:lnTo>
                <a:lnTo>
                  <a:pt x="1751171" y="122467"/>
                </a:lnTo>
                <a:lnTo>
                  <a:pt x="1723644" y="130301"/>
                </a:lnTo>
                <a:lnTo>
                  <a:pt x="1708213" y="135624"/>
                </a:lnTo>
                <a:lnTo>
                  <a:pt x="1692782" y="140303"/>
                </a:lnTo>
                <a:lnTo>
                  <a:pt x="1677352" y="144553"/>
                </a:lnTo>
                <a:lnTo>
                  <a:pt x="1661922" y="148589"/>
                </a:lnTo>
                <a:lnTo>
                  <a:pt x="1607489" y="145522"/>
                </a:lnTo>
                <a:lnTo>
                  <a:pt x="1554646" y="142624"/>
                </a:lnTo>
                <a:lnTo>
                  <a:pt x="1502768" y="139923"/>
                </a:lnTo>
                <a:lnTo>
                  <a:pt x="1451229" y="137445"/>
                </a:lnTo>
                <a:lnTo>
                  <a:pt x="1399404" y="135217"/>
                </a:lnTo>
                <a:lnTo>
                  <a:pt x="1346668" y="133266"/>
                </a:lnTo>
                <a:lnTo>
                  <a:pt x="1292396" y="131619"/>
                </a:lnTo>
                <a:lnTo>
                  <a:pt x="1235964" y="130301"/>
                </a:lnTo>
                <a:lnTo>
                  <a:pt x="1187116" y="126303"/>
                </a:lnTo>
                <a:lnTo>
                  <a:pt x="1141451" y="123547"/>
                </a:lnTo>
                <a:lnTo>
                  <a:pt x="1096664" y="122182"/>
                </a:lnTo>
                <a:lnTo>
                  <a:pt x="1050450" y="122352"/>
                </a:lnTo>
                <a:lnTo>
                  <a:pt x="1000506" y="124205"/>
                </a:lnTo>
                <a:lnTo>
                  <a:pt x="974657" y="130373"/>
                </a:lnTo>
                <a:lnTo>
                  <a:pt x="948594" y="136398"/>
                </a:lnTo>
                <a:lnTo>
                  <a:pt x="922389" y="142422"/>
                </a:lnTo>
                <a:lnTo>
                  <a:pt x="896112" y="148589"/>
                </a:lnTo>
                <a:lnTo>
                  <a:pt x="839148" y="146827"/>
                </a:lnTo>
                <a:lnTo>
                  <a:pt x="785300" y="145065"/>
                </a:lnTo>
                <a:lnTo>
                  <a:pt x="733542" y="143446"/>
                </a:lnTo>
                <a:lnTo>
                  <a:pt x="682847" y="142113"/>
                </a:lnTo>
                <a:lnTo>
                  <a:pt x="632187" y="141208"/>
                </a:lnTo>
                <a:lnTo>
                  <a:pt x="580536" y="140874"/>
                </a:lnTo>
                <a:lnTo>
                  <a:pt x="526867" y="141255"/>
                </a:lnTo>
                <a:lnTo>
                  <a:pt x="470153" y="142493"/>
                </a:lnTo>
                <a:lnTo>
                  <a:pt x="418868" y="140567"/>
                </a:lnTo>
                <a:lnTo>
                  <a:pt x="369484" y="139153"/>
                </a:lnTo>
                <a:lnTo>
                  <a:pt x="320978" y="139311"/>
                </a:lnTo>
                <a:lnTo>
                  <a:pt x="272326" y="142103"/>
                </a:lnTo>
                <a:lnTo>
                  <a:pt x="222503" y="148589"/>
                </a:lnTo>
                <a:lnTo>
                  <a:pt x="185249" y="147101"/>
                </a:lnTo>
                <a:lnTo>
                  <a:pt x="110740" y="144410"/>
                </a:lnTo>
                <a:lnTo>
                  <a:pt x="61448" y="140279"/>
                </a:lnTo>
                <a:lnTo>
                  <a:pt x="48517" y="130706"/>
                </a:lnTo>
                <a:lnTo>
                  <a:pt x="37337" y="124205"/>
                </a:lnTo>
                <a:lnTo>
                  <a:pt x="26360" y="120050"/>
                </a:lnTo>
                <a:lnTo>
                  <a:pt x="14097" y="116109"/>
                </a:lnTo>
                <a:lnTo>
                  <a:pt x="4119" y="113168"/>
                </a:lnTo>
                <a:lnTo>
                  <a:pt x="0" y="112013"/>
                </a:lnTo>
                <a:lnTo>
                  <a:pt x="3810" y="105917"/>
                </a:lnTo>
                <a:lnTo>
                  <a:pt x="9144" y="100583"/>
                </a:lnTo>
                <a:lnTo>
                  <a:pt x="12953" y="92963"/>
                </a:lnTo>
                <a:lnTo>
                  <a:pt x="15490" y="83379"/>
                </a:lnTo>
                <a:lnTo>
                  <a:pt x="16668" y="72866"/>
                </a:lnTo>
                <a:lnTo>
                  <a:pt x="18847" y="63067"/>
                </a:lnTo>
                <a:lnTo>
                  <a:pt x="24384" y="55625"/>
                </a:lnTo>
                <a:lnTo>
                  <a:pt x="48648" y="39647"/>
                </a:lnTo>
                <a:lnTo>
                  <a:pt x="72199" y="23812"/>
                </a:lnTo>
                <a:lnTo>
                  <a:pt x="96607" y="9977"/>
                </a:lnTo>
                <a:lnTo>
                  <a:pt x="123444" y="0"/>
                </a:lnTo>
                <a:lnTo>
                  <a:pt x="169299" y="1207"/>
                </a:lnTo>
                <a:lnTo>
                  <a:pt x="209827" y="2293"/>
                </a:lnTo>
                <a:lnTo>
                  <a:pt x="245520" y="3261"/>
                </a:lnTo>
                <a:lnTo>
                  <a:pt x="276872" y="4113"/>
                </a:lnTo>
                <a:lnTo>
                  <a:pt x="304373" y="4854"/>
                </a:lnTo>
                <a:lnTo>
                  <a:pt x="349800" y="6016"/>
                </a:lnTo>
                <a:lnTo>
                  <a:pt x="401386" y="7009"/>
                </a:lnTo>
                <a:lnTo>
                  <a:pt x="430489" y="7212"/>
                </a:lnTo>
                <a:lnTo>
                  <a:pt x="444932" y="7186"/>
                </a:lnTo>
                <a:lnTo>
                  <a:pt x="493739" y="6643"/>
                </a:lnTo>
                <a:lnTo>
                  <a:pt x="535770" y="5926"/>
                </a:lnTo>
                <a:lnTo>
                  <a:pt x="561111" y="5472"/>
                </a:lnTo>
                <a:lnTo>
                  <a:pt x="589993" y="4959"/>
                </a:lnTo>
                <a:lnTo>
                  <a:pt x="660349" y="3768"/>
                </a:lnTo>
                <a:lnTo>
                  <a:pt x="702809" y="3098"/>
                </a:lnTo>
                <a:lnTo>
                  <a:pt x="750780" y="2383"/>
                </a:lnTo>
                <a:lnTo>
                  <a:pt x="804755" y="1625"/>
                </a:lnTo>
                <a:lnTo>
                  <a:pt x="865226" y="830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9400" y="17769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09700" y="5412740"/>
            <a:ext cx="119253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005" marR="5080" indent="-29464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Using</a:t>
            </a:r>
            <a:r>
              <a:rPr dirty="0" sz="2200" spc="-9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the 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Joint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19400" y="5097779"/>
            <a:ext cx="2782062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47800" y="6859776"/>
            <a:ext cx="9829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P(Poor)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0.7604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688" y="6734474"/>
            <a:ext cx="1567815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03910" algn="l"/>
              </a:tabLst>
            </a:pP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E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8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6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8826" y="6304026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4262"/>
                </a:lnTo>
                <a:lnTo>
                  <a:pt x="1031652" y="8953"/>
                </a:lnTo>
                <a:lnTo>
                  <a:pt x="1080885" y="13930"/>
                </a:lnTo>
                <a:lnTo>
                  <a:pt x="1130046" y="19050"/>
                </a:lnTo>
                <a:lnTo>
                  <a:pt x="1151153" y="18296"/>
                </a:lnTo>
                <a:lnTo>
                  <a:pt x="1185495" y="16621"/>
                </a:lnTo>
                <a:lnTo>
                  <a:pt x="1230752" y="14373"/>
                </a:lnTo>
                <a:lnTo>
                  <a:pt x="1284604" y="11903"/>
                </a:lnTo>
                <a:lnTo>
                  <a:pt x="1344730" y="9560"/>
                </a:lnTo>
                <a:lnTo>
                  <a:pt x="1408811" y="7693"/>
                </a:lnTo>
                <a:lnTo>
                  <a:pt x="1474524" y="6653"/>
                </a:lnTo>
                <a:lnTo>
                  <a:pt x="1539551" y="6788"/>
                </a:lnTo>
                <a:lnTo>
                  <a:pt x="1601571" y="8449"/>
                </a:lnTo>
                <a:lnTo>
                  <a:pt x="1658264" y="11984"/>
                </a:lnTo>
                <a:lnTo>
                  <a:pt x="1707309" y="17745"/>
                </a:lnTo>
                <a:lnTo>
                  <a:pt x="1746385" y="26079"/>
                </a:lnTo>
                <a:lnTo>
                  <a:pt x="1776984" y="44196"/>
                </a:lnTo>
                <a:lnTo>
                  <a:pt x="1782318" y="49530"/>
                </a:lnTo>
                <a:lnTo>
                  <a:pt x="1786127" y="55625"/>
                </a:lnTo>
                <a:lnTo>
                  <a:pt x="1789176" y="61722"/>
                </a:lnTo>
                <a:lnTo>
                  <a:pt x="1792224" y="68580"/>
                </a:lnTo>
                <a:lnTo>
                  <a:pt x="1791462" y="74675"/>
                </a:lnTo>
                <a:lnTo>
                  <a:pt x="1784508" y="102227"/>
                </a:lnTo>
                <a:lnTo>
                  <a:pt x="1771268" y="115633"/>
                </a:lnTo>
                <a:lnTo>
                  <a:pt x="1751171" y="122467"/>
                </a:lnTo>
                <a:lnTo>
                  <a:pt x="1723644" y="130301"/>
                </a:lnTo>
                <a:lnTo>
                  <a:pt x="1708213" y="135624"/>
                </a:lnTo>
                <a:lnTo>
                  <a:pt x="1692782" y="140303"/>
                </a:lnTo>
                <a:lnTo>
                  <a:pt x="1677352" y="144553"/>
                </a:lnTo>
                <a:lnTo>
                  <a:pt x="1661922" y="148590"/>
                </a:lnTo>
                <a:lnTo>
                  <a:pt x="1607489" y="145522"/>
                </a:lnTo>
                <a:lnTo>
                  <a:pt x="1554646" y="142624"/>
                </a:lnTo>
                <a:lnTo>
                  <a:pt x="1502768" y="139923"/>
                </a:lnTo>
                <a:lnTo>
                  <a:pt x="1451229" y="137445"/>
                </a:lnTo>
                <a:lnTo>
                  <a:pt x="1399404" y="135217"/>
                </a:lnTo>
                <a:lnTo>
                  <a:pt x="1346668" y="133266"/>
                </a:lnTo>
                <a:lnTo>
                  <a:pt x="1292396" y="131619"/>
                </a:lnTo>
                <a:lnTo>
                  <a:pt x="1235964" y="130301"/>
                </a:lnTo>
                <a:lnTo>
                  <a:pt x="1187116" y="126303"/>
                </a:lnTo>
                <a:lnTo>
                  <a:pt x="1141451" y="123547"/>
                </a:lnTo>
                <a:lnTo>
                  <a:pt x="1096664" y="122182"/>
                </a:lnTo>
                <a:lnTo>
                  <a:pt x="1050450" y="122352"/>
                </a:lnTo>
                <a:lnTo>
                  <a:pt x="1000506" y="124206"/>
                </a:lnTo>
                <a:lnTo>
                  <a:pt x="974657" y="130373"/>
                </a:lnTo>
                <a:lnTo>
                  <a:pt x="948594" y="136398"/>
                </a:lnTo>
                <a:lnTo>
                  <a:pt x="922389" y="142422"/>
                </a:lnTo>
                <a:lnTo>
                  <a:pt x="896112" y="148590"/>
                </a:lnTo>
                <a:lnTo>
                  <a:pt x="839148" y="146827"/>
                </a:lnTo>
                <a:lnTo>
                  <a:pt x="785300" y="145065"/>
                </a:lnTo>
                <a:lnTo>
                  <a:pt x="733542" y="143446"/>
                </a:lnTo>
                <a:lnTo>
                  <a:pt x="682847" y="142112"/>
                </a:lnTo>
                <a:lnTo>
                  <a:pt x="632187" y="141208"/>
                </a:lnTo>
                <a:lnTo>
                  <a:pt x="580536" y="140874"/>
                </a:lnTo>
                <a:lnTo>
                  <a:pt x="526867" y="141255"/>
                </a:lnTo>
                <a:lnTo>
                  <a:pt x="470153" y="142494"/>
                </a:lnTo>
                <a:lnTo>
                  <a:pt x="418868" y="140567"/>
                </a:lnTo>
                <a:lnTo>
                  <a:pt x="369484" y="139153"/>
                </a:lnTo>
                <a:lnTo>
                  <a:pt x="320978" y="139311"/>
                </a:lnTo>
                <a:lnTo>
                  <a:pt x="272326" y="142103"/>
                </a:lnTo>
                <a:lnTo>
                  <a:pt x="222503" y="148590"/>
                </a:lnTo>
                <a:lnTo>
                  <a:pt x="185249" y="147101"/>
                </a:lnTo>
                <a:lnTo>
                  <a:pt x="110740" y="144410"/>
                </a:lnTo>
                <a:lnTo>
                  <a:pt x="61448" y="140279"/>
                </a:lnTo>
                <a:lnTo>
                  <a:pt x="48517" y="130706"/>
                </a:lnTo>
                <a:lnTo>
                  <a:pt x="37337" y="124206"/>
                </a:lnTo>
                <a:lnTo>
                  <a:pt x="26360" y="120050"/>
                </a:lnTo>
                <a:lnTo>
                  <a:pt x="14097" y="116109"/>
                </a:lnTo>
                <a:lnTo>
                  <a:pt x="4119" y="113168"/>
                </a:lnTo>
                <a:lnTo>
                  <a:pt x="0" y="112013"/>
                </a:lnTo>
                <a:lnTo>
                  <a:pt x="3810" y="105918"/>
                </a:lnTo>
                <a:lnTo>
                  <a:pt x="9144" y="100584"/>
                </a:lnTo>
                <a:lnTo>
                  <a:pt x="12953" y="92963"/>
                </a:lnTo>
                <a:lnTo>
                  <a:pt x="15490" y="83379"/>
                </a:lnTo>
                <a:lnTo>
                  <a:pt x="16668" y="72866"/>
                </a:lnTo>
                <a:lnTo>
                  <a:pt x="18847" y="63067"/>
                </a:lnTo>
                <a:lnTo>
                  <a:pt x="24384" y="55625"/>
                </a:lnTo>
                <a:lnTo>
                  <a:pt x="48648" y="39647"/>
                </a:lnTo>
                <a:lnTo>
                  <a:pt x="72199" y="23812"/>
                </a:lnTo>
                <a:lnTo>
                  <a:pt x="96607" y="9977"/>
                </a:lnTo>
                <a:lnTo>
                  <a:pt x="123444" y="0"/>
                </a:lnTo>
                <a:lnTo>
                  <a:pt x="169299" y="1207"/>
                </a:lnTo>
                <a:lnTo>
                  <a:pt x="209827" y="2293"/>
                </a:lnTo>
                <a:lnTo>
                  <a:pt x="245520" y="3261"/>
                </a:lnTo>
                <a:lnTo>
                  <a:pt x="276872" y="4113"/>
                </a:lnTo>
                <a:lnTo>
                  <a:pt x="304373" y="4854"/>
                </a:lnTo>
                <a:lnTo>
                  <a:pt x="349800" y="6016"/>
                </a:lnTo>
                <a:lnTo>
                  <a:pt x="401386" y="7009"/>
                </a:lnTo>
                <a:lnTo>
                  <a:pt x="430489" y="7212"/>
                </a:lnTo>
                <a:lnTo>
                  <a:pt x="444932" y="7186"/>
                </a:lnTo>
                <a:lnTo>
                  <a:pt x="493739" y="6643"/>
                </a:lnTo>
                <a:lnTo>
                  <a:pt x="535770" y="5926"/>
                </a:lnTo>
                <a:lnTo>
                  <a:pt x="561111" y="5472"/>
                </a:lnTo>
                <a:lnTo>
                  <a:pt x="589993" y="4959"/>
                </a:lnTo>
                <a:lnTo>
                  <a:pt x="660349" y="3768"/>
                </a:lnTo>
                <a:lnTo>
                  <a:pt x="702809" y="3098"/>
                </a:lnTo>
                <a:lnTo>
                  <a:pt x="750780" y="2383"/>
                </a:lnTo>
                <a:lnTo>
                  <a:pt x="804755" y="1625"/>
                </a:lnTo>
                <a:lnTo>
                  <a:pt x="865226" y="830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59542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19400" y="52684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9400" y="56113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7176" y="4019041"/>
            <a:ext cx="677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7307" y="732536"/>
            <a:ext cx="210693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this</a:t>
            </a:r>
            <a:r>
              <a:rPr dirty="0" spc="-90"/>
              <a:t> </a:t>
            </a:r>
            <a:r>
              <a:rPr dirty="0" spc="-5"/>
              <a:t>matters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115820"/>
            <a:ext cx="4189095" cy="272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In Andrew’s opinion, the most important  technology in the Machine Learning </a:t>
            </a:r>
            <a:r>
              <a:rPr dirty="0" sz="1600">
                <a:latin typeface="Arial"/>
                <a:cs typeface="Arial"/>
              </a:rPr>
              <a:t>/ </a:t>
            </a:r>
            <a:r>
              <a:rPr dirty="0" sz="1600" spc="-5">
                <a:latin typeface="Arial"/>
                <a:cs typeface="Arial"/>
              </a:rPr>
              <a:t>AI field  to have emerged in the last 10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years.</a:t>
            </a:r>
            <a:endParaRPr sz="1600">
              <a:latin typeface="Arial"/>
              <a:cs typeface="Arial"/>
            </a:endParaRPr>
          </a:p>
          <a:p>
            <a:pPr marL="184150" marR="25527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clean, clear, manageable language and  methodology for expressing what you’re  certain and uncertain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about</a:t>
            </a:r>
            <a:endParaRPr sz="1600">
              <a:latin typeface="Arial"/>
              <a:cs typeface="Arial"/>
            </a:endParaRPr>
          </a:p>
          <a:p>
            <a:pPr marL="184150" marR="54737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Already, many practical applications in  medicine, factories,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helpdesks:</a:t>
            </a:r>
            <a:endParaRPr sz="1600">
              <a:latin typeface="Arial"/>
              <a:cs typeface="Arial"/>
            </a:endParaRPr>
          </a:p>
          <a:p>
            <a:pPr marL="469900" marR="1363345">
              <a:lnSpc>
                <a:spcPts val="1730"/>
              </a:lnSpc>
              <a:spcBef>
                <a:spcPts val="105"/>
              </a:spcBef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P(this problem |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these symptoms)  </a:t>
            </a:r>
            <a:r>
              <a:rPr dirty="0" sz="1200" spc="-5">
                <a:solidFill>
                  <a:srgbClr val="048D0A"/>
                </a:solidFill>
                <a:latin typeface="Arial"/>
                <a:cs typeface="Arial"/>
              </a:rPr>
              <a:t>anomalousness of </a:t>
            </a:r>
            <a:r>
              <a:rPr dirty="0" sz="1200">
                <a:solidFill>
                  <a:srgbClr val="048D0A"/>
                </a:solidFill>
                <a:latin typeface="Arial"/>
                <a:cs typeface="Arial"/>
              </a:rPr>
              <a:t>this</a:t>
            </a:r>
            <a:r>
              <a:rPr dirty="0" sz="1200" spc="-65">
                <a:solidFill>
                  <a:srgbClr val="048D0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48D0A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choosing next diagnostic test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|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these observations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74470" y="7047614"/>
            <a:ext cx="2788920" cy="7569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Arial"/>
                <a:cs typeface="Arial"/>
              </a:rPr>
              <a:t>medicine, factories,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helpdesks:</a:t>
            </a:r>
            <a:endParaRPr sz="1600">
              <a:latin typeface="Arial"/>
              <a:cs typeface="Arial"/>
            </a:endParaRPr>
          </a:p>
          <a:p>
            <a:pPr marL="285115" marR="147320">
              <a:lnSpc>
                <a:spcPts val="1730"/>
              </a:lnSpc>
              <a:spcBef>
                <a:spcPts val="105"/>
              </a:spcBef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P(this problem |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these symptoms)  </a:t>
            </a:r>
            <a:r>
              <a:rPr dirty="0" sz="1200" spc="-5">
                <a:solidFill>
                  <a:srgbClr val="048D0A"/>
                </a:solidFill>
                <a:latin typeface="Arial"/>
                <a:cs typeface="Arial"/>
              </a:rPr>
              <a:t>anomalousness of </a:t>
            </a:r>
            <a:r>
              <a:rPr dirty="0" sz="1200">
                <a:solidFill>
                  <a:srgbClr val="048D0A"/>
                </a:solidFill>
                <a:latin typeface="Arial"/>
                <a:cs typeface="Arial"/>
              </a:rPr>
              <a:t>this</a:t>
            </a:r>
            <a:r>
              <a:rPr dirty="0" sz="1200" spc="-65">
                <a:solidFill>
                  <a:srgbClr val="048D0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48D0A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7814562"/>
            <a:ext cx="3373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choosing next diagnostic test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|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these</a:t>
            </a:r>
            <a:r>
              <a:rPr dirty="0" sz="1200" spc="-3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observations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06417" y="6850380"/>
            <a:ext cx="1494790" cy="858519"/>
          </a:xfrm>
          <a:custGeom>
            <a:avLst/>
            <a:gdLst/>
            <a:ahLst/>
            <a:cxnLst/>
            <a:rect l="l" t="t" r="r" b="b"/>
            <a:pathLst>
              <a:path w="1494789" h="858520">
                <a:moveTo>
                  <a:pt x="849630" y="495300"/>
                </a:moveTo>
                <a:lnTo>
                  <a:pt x="573786" y="495300"/>
                </a:lnTo>
                <a:lnTo>
                  <a:pt x="0" y="858012"/>
                </a:lnTo>
                <a:lnTo>
                  <a:pt x="849630" y="495300"/>
                </a:lnTo>
                <a:close/>
              </a:path>
              <a:path w="1494789" h="858520">
                <a:moveTo>
                  <a:pt x="1494282" y="0"/>
                </a:moveTo>
                <a:lnTo>
                  <a:pt x="389382" y="0"/>
                </a:lnTo>
                <a:lnTo>
                  <a:pt x="389382" y="495300"/>
                </a:lnTo>
                <a:lnTo>
                  <a:pt x="1494282" y="495300"/>
                </a:lnTo>
                <a:lnTo>
                  <a:pt x="149428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06417" y="6850380"/>
            <a:ext cx="1494790" cy="858519"/>
          </a:xfrm>
          <a:custGeom>
            <a:avLst/>
            <a:gdLst/>
            <a:ahLst/>
            <a:cxnLst/>
            <a:rect l="l" t="t" r="r" b="b"/>
            <a:pathLst>
              <a:path w="1494789" h="858520">
                <a:moveTo>
                  <a:pt x="389382" y="0"/>
                </a:moveTo>
                <a:lnTo>
                  <a:pt x="389382" y="495300"/>
                </a:lnTo>
                <a:lnTo>
                  <a:pt x="573786" y="495300"/>
                </a:lnTo>
                <a:lnTo>
                  <a:pt x="0" y="858012"/>
                </a:lnTo>
                <a:lnTo>
                  <a:pt x="849630" y="495300"/>
                </a:lnTo>
                <a:lnTo>
                  <a:pt x="1494282" y="495300"/>
                </a:lnTo>
                <a:lnTo>
                  <a:pt x="1494282" y="0"/>
                </a:lnTo>
                <a:lnTo>
                  <a:pt x="573786" y="0"/>
                </a:lnTo>
                <a:lnTo>
                  <a:pt x="389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44567" y="7072372"/>
            <a:ext cx="7645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4700" y="6431279"/>
            <a:ext cx="990600" cy="959485"/>
          </a:xfrm>
          <a:custGeom>
            <a:avLst/>
            <a:gdLst/>
            <a:ahLst/>
            <a:cxnLst/>
            <a:rect l="l" t="t" r="r" b="b"/>
            <a:pathLst>
              <a:path w="990600" h="959484">
                <a:moveTo>
                  <a:pt x="825246" y="266700"/>
                </a:moveTo>
                <a:lnTo>
                  <a:pt x="577596" y="266700"/>
                </a:lnTo>
                <a:lnTo>
                  <a:pt x="624839" y="959358"/>
                </a:lnTo>
                <a:lnTo>
                  <a:pt x="825246" y="266700"/>
                </a:lnTo>
                <a:close/>
              </a:path>
              <a:path w="990600" h="959484">
                <a:moveTo>
                  <a:pt x="990600" y="0"/>
                </a:moveTo>
                <a:lnTo>
                  <a:pt x="0" y="0"/>
                </a:lnTo>
                <a:lnTo>
                  <a:pt x="0" y="266700"/>
                </a:lnTo>
                <a:lnTo>
                  <a:pt x="990600" y="2667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4700" y="6431279"/>
            <a:ext cx="990600" cy="959485"/>
          </a:xfrm>
          <a:custGeom>
            <a:avLst/>
            <a:gdLst/>
            <a:ahLst/>
            <a:cxnLst/>
            <a:rect l="l" t="t" r="r" b="b"/>
            <a:pathLst>
              <a:path w="990600" h="959484">
                <a:moveTo>
                  <a:pt x="0" y="0"/>
                </a:moveTo>
                <a:lnTo>
                  <a:pt x="0" y="266700"/>
                </a:lnTo>
                <a:lnTo>
                  <a:pt x="577596" y="266700"/>
                </a:lnTo>
                <a:lnTo>
                  <a:pt x="624839" y="959358"/>
                </a:lnTo>
                <a:lnTo>
                  <a:pt x="825246" y="266700"/>
                </a:lnTo>
                <a:lnTo>
                  <a:pt x="990600" y="266700"/>
                </a:lnTo>
                <a:lnTo>
                  <a:pt x="990600" y="0"/>
                </a:lnTo>
                <a:lnTo>
                  <a:pt x="57759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9200" y="5859779"/>
            <a:ext cx="1257300" cy="2070735"/>
          </a:xfrm>
          <a:custGeom>
            <a:avLst/>
            <a:gdLst/>
            <a:ahLst/>
            <a:cxnLst/>
            <a:rect l="l" t="t" r="r" b="b"/>
            <a:pathLst>
              <a:path w="1257300" h="2070734">
                <a:moveTo>
                  <a:pt x="523494" y="571500"/>
                </a:moveTo>
                <a:lnTo>
                  <a:pt x="209550" y="571500"/>
                </a:lnTo>
                <a:lnTo>
                  <a:pt x="521969" y="2070354"/>
                </a:lnTo>
                <a:lnTo>
                  <a:pt x="523494" y="571500"/>
                </a:lnTo>
                <a:close/>
              </a:path>
              <a:path w="1257300" h="2070734">
                <a:moveTo>
                  <a:pt x="1257300" y="0"/>
                </a:moveTo>
                <a:lnTo>
                  <a:pt x="0" y="0"/>
                </a:lnTo>
                <a:lnTo>
                  <a:pt x="0" y="571500"/>
                </a:lnTo>
                <a:lnTo>
                  <a:pt x="1257300" y="5715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5859779"/>
            <a:ext cx="1257300" cy="2070735"/>
          </a:xfrm>
          <a:custGeom>
            <a:avLst/>
            <a:gdLst/>
            <a:ahLst/>
            <a:cxnLst/>
            <a:rect l="l" t="t" r="r" b="b"/>
            <a:pathLst>
              <a:path w="1257300" h="2070734">
                <a:moveTo>
                  <a:pt x="0" y="0"/>
                </a:moveTo>
                <a:lnTo>
                  <a:pt x="0" y="571500"/>
                </a:lnTo>
                <a:lnTo>
                  <a:pt x="209550" y="571500"/>
                </a:lnTo>
                <a:lnTo>
                  <a:pt x="521969" y="2070354"/>
                </a:lnTo>
                <a:lnTo>
                  <a:pt x="523494" y="571500"/>
                </a:lnTo>
                <a:lnTo>
                  <a:pt x="1257300" y="571500"/>
                </a:lnTo>
                <a:lnTo>
                  <a:pt x="1257300" y="0"/>
                </a:lnTo>
                <a:lnTo>
                  <a:pt x="20955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7167" y="4844253"/>
            <a:ext cx="4312920" cy="227774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132205">
              <a:lnSpc>
                <a:spcPct val="100000"/>
              </a:lnSpc>
              <a:spcBef>
                <a:spcPts val="615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Why this</a:t>
            </a:r>
            <a:r>
              <a:rPr dirty="0" sz="2200" spc="-2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matters</a:t>
            </a:r>
            <a:endParaRPr sz="2200">
              <a:latin typeface="Arial"/>
              <a:cs typeface="Arial"/>
            </a:endParaRPr>
          </a:p>
          <a:p>
            <a:pPr marL="257175" marR="558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257810" algn="l"/>
              </a:tabLst>
            </a:pPr>
            <a:r>
              <a:rPr dirty="0" sz="1600" spc="-5">
                <a:latin typeface="Arial"/>
                <a:cs typeface="Arial"/>
              </a:rPr>
              <a:t>In Andrew’s opinion, the most important  technology in the Machine Learning </a:t>
            </a:r>
            <a:r>
              <a:rPr dirty="0" sz="1600">
                <a:latin typeface="Arial"/>
                <a:cs typeface="Arial"/>
              </a:rPr>
              <a:t>/ </a:t>
            </a:r>
            <a:r>
              <a:rPr dirty="0" sz="1600" spc="-5">
                <a:latin typeface="Arial"/>
                <a:cs typeface="Arial"/>
              </a:rPr>
              <a:t>AI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baseline="-19841" sz="2100" spc="-419">
                <a:solidFill>
                  <a:srgbClr val="3333CC"/>
                </a:solidFill>
                <a:latin typeface="Arial"/>
                <a:cs typeface="Arial"/>
              </a:rPr>
              <a:t>Ac</a:t>
            </a:r>
            <a:r>
              <a:rPr dirty="0" sz="1600" spc="-280">
                <a:latin typeface="Arial"/>
                <a:cs typeface="Arial"/>
              </a:rPr>
              <a:t>t</a:t>
            </a:r>
            <a:r>
              <a:rPr dirty="0" baseline="-19841" sz="2100" spc="-419">
                <a:solidFill>
                  <a:srgbClr val="3333CC"/>
                </a:solidFill>
                <a:latin typeface="Arial"/>
                <a:cs typeface="Arial"/>
              </a:rPr>
              <a:t>ti</a:t>
            </a:r>
            <a:r>
              <a:rPr dirty="0" sz="1600" spc="-280">
                <a:latin typeface="Arial"/>
                <a:cs typeface="Arial"/>
              </a:rPr>
              <a:t>o</a:t>
            </a:r>
            <a:r>
              <a:rPr dirty="0" baseline="-19841" sz="2100" spc="-419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dirty="0" sz="1600" spc="-280">
                <a:latin typeface="Arial"/>
                <a:cs typeface="Arial"/>
              </a:rPr>
              <a:t>h</a:t>
            </a:r>
            <a:r>
              <a:rPr dirty="0" baseline="-19841" sz="2100" spc="-419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dirty="0" sz="1600" spc="-280">
                <a:latin typeface="Arial"/>
                <a:cs typeface="Arial"/>
              </a:rPr>
              <a:t>av</a:t>
            </a:r>
            <a:r>
              <a:rPr dirty="0" baseline="-19841" sz="2100" spc="-419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dirty="0" sz="1600" spc="-280">
                <a:latin typeface="Arial"/>
                <a:cs typeface="Arial"/>
              </a:rPr>
              <a:t>e</a:t>
            </a:r>
            <a:r>
              <a:rPr dirty="0" baseline="-19841" sz="2100" spc="-419">
                <a:solidFill>
                  <a:srgbClr val="3333CC"/>
                </a:solidFill>
                <a:latin typeface="Arial"/>
                <a:cs typeface="Arial"/>
              </a:rPr>
              <a:t>ta </a:t>
            </a:r>
            <a:r>
              <a:rPr dirty="0" sz="1600" spc="-5">
                <a:latin typeface="Arial"/>
                <a:cs typeface="Arial"/>
              </a:rPr>
              <a:t>emerged in the last 10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years.</a:t>
            </a:r>
            <a:endParaRPr sz="1600">
              <a:latin typeface="Arial"/>
              <a:cs typeface="Arial"/>
            </a:endParaRPr>
          </a:p>
          <a:p>
            <a:pPr marL="257175" marR="306070" indent="-207010">
              <a:lnSpc>
                <a:spcPct val="100000"/>
              </a:lnSpc>
              <a:spcBef>
                <a:spcPts val="380"/>
              </a:spcBef>
            </a:pPr>
            <a:r>
              <a:rPr dirty="0" baseline="5952" sz="2100" spc="-555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dirty="0" sz="1600" spc="-370">
                <a:latin typeface="Arial"/>
                <a:cs typeface="Arial"/>
              </a:rPr>
              <a:t>• </a:t>
            </a:r>
            <a:r>
              <a:rPr dirty="0" baseline="5952" sz="2100" spc="-39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dirty="0" sz="1600" spc="-260">
                <a:latin typeface="Arial"/>
                <a:cs typeface="Arial"/>
              </a:rPr>
              <a:t>A</a:t>
            </a:r>
            <a:r>
              <a:rPr dirty="0" baseline="5952" sz="2100" spc="-390">
                <a:solidFill>
                  <a:srgbClr val="3333CC"/>
                </a:solidFill>
                <a:latin typeface="Arial"/>
                <a:cs typeface="Arial"/>
              </a:rPr>
              <a:t>lle</a:t>
            </a:r>
            <a:r>
              <a:rPr dirty="0" sz="1600" spc="-260">
                <a:latin typeface="Arial"/>
                <a:cs typeface="Arial"/>
              </a:rPr>
              <a:t>c</a:t>
            </a:r>
            <a:r>
              <a:rPr dirty="0" baseline="5952" sz="2100" spc="-390">
                <a:solidFill>
                  <a:srgbClr val="3333CC"/>
                </a:solidFill>
                <a:latin typeface="Arial"/>
                <a:cs typeface="Arial"/>
              </a:rPr>
              <a:t>ct</a:t>
            </a:r>
            <a:r>
              <a:rPr dirty="0" sz="1600" spc="-260">
                <a:latin typeface="Arial"/>
                <a:cs typeface="Arial"/>
              </a:rPr>
              <a:t>l</a:t>
            </a:r>
            <a:r>
              <a:rPr dirty="0" baseline="5952" sz="2100" spc="-39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dirty="0" sz="1600" spc="-260">
                <a:latin typeface="Arial"/>
                <a:cs typeface="Arial"/>
              </a:rPr>
              <a:t>e</a:t>
            </a:r>
            <a:r>
              <a:rPr dirty="0" baseline="5952" sz="2100" spc="-39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dirty="0" sz="1600" spc="-260">
                <a:latin typeface="Arial"/>
                <a:cs typeface="Arial"/>
              </a:rPr>
              <a:t>a</a:t>
            </a:r>
            <a:r>
              <a:rPr dirty="0" baseline="5952" sz="2100" spc="-39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dirty="0" sz="1600" spc="-260">
                <a:latin typeface="Arial"/>
                <a:cs typeface="Arial"/>
              </a:rPr>
              <a:t>n, </a:t>
            </a:r>
            <a:r>
              <a:rPr dirty="0" sz="1600" spc="-5">
                <a:latin typeface="Arial"/>
                <a:cs typeface="Arial"/>
              </a:rPr>
              <a:t>clear, manageable language and  methodology for </a:t>
            </a:r>
            <a:r>
              <a:rPr dirty="0" sz="1600" spc="-240">
                <a:latin typeface="Arial"/>
                <a:cs typeface="Arial"/>
              </a:rPr>
              <a:t>expr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600" spc="-240">
                <a:latin typeface="Arial"/>
                <a:cs typeface="Arial"/>
              </a:rPr>
              <a:t>e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600" spc="-240">
                <a:latin typeface="Arial"/>
                <a:cs typeface="Arial"/>
              </a:rPr>
              <a:t>s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fe</a:t>
            </a:r>
            <a:r>
              <a:rPr dirty="0" sz="1600" spc="-240">
                <a:latin typeface="Arial"/>
                <a:cs typeface="Arial"/>
              </a:rPr>
              <a:t>s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600" spc="-240">
                <a:latin typeface="Arial"/>
                <a:cs typeface="Arial"/>
              </a:rPr>
              <a:t>i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600" spc="-240">
                <a:latin typeface="Arial"/>
                <a:cs typeface="Arial"/>
              </a:rPr>
              <a:t>n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600" spc="-240">
                <a:latin typeface="Arial"/>
                <a:cs typeface="Arial"/>
              </a:rPr>
              <a:t>g</a:t>
            </a:r>
            <a:r>
              <a:rPr dirty="0" baseline="-29761" sz="2100" spc="-359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z="1600" spc="-240">
                <a:latin typeface="Arial"/>
                <a:cs typeface="Arial"/>
              </a:rPr>
              <a:t>what </a:t>
            </a:r>
            <a:r>
              <a:rPr dirty="0" sz="1600" spc="-5">
                <a:latin typeface="Arial"/>
                <a:cs typeface="Arial"/>
              </a:rPr>
              <a:t>you’re  certain and uncertain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about</a:t>
            </a:r>
            <a:endParaRPr sz="1600">
              <a:latin typeface="Arial"/>
              <a:cs typeface="Arial"/>
            </a:endParaRPr>
          </a:p>
          <a:p>
            <a:pPr marL="257175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257810" algn="l"/>
              </a:tabLst>
            </a:pPr>
            <a:r>
              <a:rPr dirty="0" sz="1600" spc="-5">
                <a:latin typeface="Arial"/>
                <a:cs typeface="Arial"/>
              </a:rPr>
              <a:t>Already, many practical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25">
                <a:latin typeface="Arial"/>
                <a:cs typeface="Arial"/>
              </a:rPr>
              <a:t>application</a:t>
            </a:r>
            <a:r>
              <a:rPr dirty="0" baseline="5952" sz="2100" spc="-187">
                <a:solidFill>
                  <a:srgbClr val="33CC33"/>
                </a:solidFill>
                <a:latin typeface="Arial"/>
                <a:cs typeface="Arial"/>
              </a:rPr>
              <a:t>A</a:t>
            </a:r>
            <a:r>
              <a:rPr dirty="0" sz="1600" spc="-125">
                <a:latin typeface="Arial"/>
                <a:cs typeface="Arial"/>
              </a:rPr>
              <a:t>s</a:t>
            </a:r>
            <a:r>
              <a:rPr dirty="0" baseline="5952" sz="2100" spc="-187">
                <a:solidFill>
                  <a:srgbClr val="33CC33"/>
                </a:solidFill>
                <a:latin typeface="Arial"/>
                <a:cs typeface="Arial"/>
              </a:rPr>
              <a:t>no</a:t>
            </a:r>
            <a:r>
              <a:rPr dirty="0" sz="1600" spc="-125">
                <a:latin typeface="Arial"/>
                <a:cs typeface="Arial"/>
              </a:rPr>
              <a:t>in</a:t>
            </a:r>
            <a:r>
              <a:rPr dirty="0" baseline="5952" sz="2100" spc="-187">
                <a:solidFill>
                  <a:srgbClr val="33CC33"/>
                </a:solidFill>
                <a:latin typeface="Arial"/>
                <a:cs typeface="Arial"/>
              </a:rPr>
              <a:t>maly</a:t>
            </a:r>
            <a:endParaRPr baseline="5952"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24476" y="8203542"/>
            <a:ext cx="69024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558" y="900938"/>
            <a:ext cx="118046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Inference  </a:t>
            </a:r>
            <a:r>
              <a:rPr dirty="0" spc="-5"/>
              <a:t>with </a:t>
            </a:r>
            <a:r>
              <a:rPr dirty="0"/>
              <a:t>the  Joint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920496"/>
            <a:ext cx="2782062" cy="151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9682" y="2887217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 h="0">
                <a:moveTo>
                  <a:pt x="0" y="0"/>
                </a:moveTo>
                <a:lnTo>
                  <a:pt x="768857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42944" y="2887217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29" h="0">
                <a:moveTo>
                  <a:pt x="0" y="0"/>
                </a:moveTo>
                <a:lnTo>
                  <a:pt x="1166621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04259" y="2744542"/>
            <a:ext cx="1079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8744" y="2780932"/>
            <a:ext cx="3365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7020" algn="l"/>
              </a:tabLst>
            </a:pP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9093" y="2995874"/>
            <a:ext cx="63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3072" y="2750510"/>
            <a:ext cx="402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872" y="2860234"/>
            <a:ext cx="33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619" y="3117786"/>
            <a:ext cx="4262120" cy="1018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5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E</a:t>
            </a:r>
            <a:r>
              <a:rPr dirty="0" baseline="-20202" sz="825" spc="15">
                <a:latin typeface="Times New Roman"/>
                <a:cs typeface="Times New Roman"/>
              </a:rPr>
              <a:t>2</a:t>
            </a:r>
            <a:endParaRPr baseline="-20202" sz="8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35172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5918" y="2726122"/>
            <a:ext cx="970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rows matching </a:t>
            </a:r>
            <a:r>
              <a:rPr dirty="0" sz="800" spc="-5" i="1">
                <a:latin typeface="Times New Roman"/>
                <a:cs typeface="Times New Roman"/>
              </a:rPr>
              <a:t>E </a:t>
            </a:r>
            <a:r>
              <a:rPr dirty="0" sz="800" spc="-5">
                <a:latin typeface="Times New Roman"/>
                <a:cs typeface="Times New Roman"/>
              </a:rPr>
              <a:t>and</a:t>
            </a:r>
            <a:r>
              <a:rPr dirty="0" sz="800" spc="-12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6446" y="2793474"/>
            <a:ext cx="7880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94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1121" y="2401814"/>
            <a:ext cx="7880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94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1047" y="2880178"/>
            <a:ext cx="42799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</a:t>
            </a:r>
            <a:r>
              <a:rPr dirty="0" sz="1350" spc="15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7228" y="2635568"/>
            <a:ext cx="7556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Symbol"/>
                <a:cs typeface="Symbol"/>
              </a:rPr>
              <a:t>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E</a:t>
            </a:r>
            <a:r>
              <a:rPr dirty="0" sz="1350" spc="-4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7030" y="2744538"/>
            <a:ext cx="82296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16558" y="5078222"/>
            <a:ext cx="118046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Inference 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with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 Joint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9400" y="5097779"/>
            <a:ext cx="2782062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9682" y="7064502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 h="0">
                <a:moveTo>
                  <a:pt x="0" y="0"/>
                </a:moveTo>
                <a:lnTo>
                  <a:pt x="768857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42944" y="7064502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29" h="0">
                <a:moveTo>
                  <a:pt x="0" y="0"/>
                </a:moveTo>
                <a:lnTo>
                  <a:pt x="1166621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04259" y="6921826"/>
            <a:ext cx="1079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744" y="6958217"/>
            <a:ext cx="3365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7020" algn="l"/>
              </a:tabLst>
            </a:pP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9093" y="7173156"/>
            <a:ext cx="63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3072" y="6927793"/>
            <a:ext cx="402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2872" y="7037516"/>
            <a:ext cx="33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5181" y="7295069"/>
            <a:ext cx="7804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9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E</a:t>
            </a:r>
            <a:r>
              <a:rPr dirty="0" baseline="-20202" sz="825" spc="15">
                <a:latin typeface="Times New Roman"/>
                <a:cs typeface="Times New Roman"/>
              </a:rPr>
              <a:t>2</a:t>
            </a:r>
            <a:endParaRPr baseline="-20202" sz="8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5918" y="6903404"/>
            <a:ext cx="970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rows matching </a:t>
            </a:r>
            <a:r>
              <a:rPr dirty="0" sz="800" spc="-5" i="1">
                <a:latin typeface="Times New Roman"/>
                <a:cs typeface="Times New Roman"/>
              </a:rPr>
              <a:t>E </a:t>
            </a:r>
            <a:r>
              <a:rPr dirty="0" sz="800" spc="-5">
                <a:latin typeface="Times New Roman"/>
                <a:cs typeface="Times New Roman"/>
              </a:rPr>
              <a:t>and</a:t>
            </a:r>
            <a:r>
              <a:rPr dirty="0" sz="800" spc="-12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6446" y="6970759"/>
            <a:ext cx="7880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94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1121" y="6579099"/>
            <a:ext cx="7880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94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1047" y="7057463"/>
            <a:ext cx="42799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</a:t>
            </a:r>
            <a:r>
              <a:rPr dirty="0" sz="1350" spc="15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7228" y="6812853"/>
            <a:ext cx="7556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Symbol"/>
                <a:cs typeface="Symbol"/>
              </a:rPr>
              <a:t>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E</a:t>
            </a:r>
            <a:r>
              <a:rPr dirty="0" sz="1350" spc="-4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37030" y="6921824"/>
            <a:ext cx="82296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98826" y="6304026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4262"/>
                </a:lnTo>
                <a:lnTo>
                  <a:pt x="1031652" y="8953"/>
                </a:lnTo>
                <a:lnTo>
                  <a:pt x="1080885" y="13930"/>
                </a:lnTo>
                <a:lnTo>
                  <a:pt x="1130046" y="19050"/>
                </a:lnTo>
                <a:lnTo>
                  <a:pt x="1151153" y="18296"/>
                </a:lnTo>
                <a:lnTo>
                  <a:pt x="1185495" y="16621"/>
                </a:lnTo>
                <a:lnTo>
                  <a:pt x="1230752" y="14373"/>
                </a:lnTo>
                <a:lnTo>
                  <a:pt x="1284604" y="11903"/>
                </a:lnTo>
                <a:lnTo>
                  <a:pt x="1344730" y="9560"/>
                </a:lnTo>
                <a:lnTo>
                  <a:pt x="1408811" y="7693"/>
                </a:lnTo>
                <a:lnTo>
                  <a:pt x="1474524" y="6653"/>
                </a:lnTo>
                <a:lnTo>
                  <a:pt x="1539551" y="6788"/>
                </a:lnTo>
                <a:lnTo>
                  <a:pt x="1601571" y="8449"/>
                </a:lnTo>
                <a:lnTo>
                  <a:pt x="1658264" y="11984"/>
                </a:lnTo>
                <a:lnTo>
                  <a:pt x="1707309" y="17745"/>
                </a:lnTo>
                <a:lnTo>
                  <a:pt x="1746385" y="26079"/>
                </a:lnTo>
                <a:lnTo>
                  <a:pt x="1776984" y="44196"/>
                </a:lnTo>
                <a:lnTo>
                  <a:pt x="1782318" y="49530"/>
                </a:lnTo>
                <a:lnTo>
                  <a:pt x="1786127" y="55625"/>
                </a:lnTo>
                <a:lnTo>
                  <a:pt x="1789176" y="61722"/>
                </a:lnTo>
                <a:lnTo>
                  <a:pt x="1792224" y="68580"/>
                </a:lnTo>
                <a:lnTo>
                  <a:pt x="1791462" y="74675"/>
                </a:lnTo>
                <a:lnTo>
                  <a:pt x="1784508" y="102227"/>
                </a:lnTo>
                <a:lnTo>
                  <a:pt x="1771268" y="115633"/>
                </a:lnTo>
                <a:lnTo>
                  <a:pt x="1751171" y="122467"/>
                </a:lnTo>
                <a:lnTo>
                  <a:pt x="1723644" y="130301"/>
                </a:lnTo>
                <a:lnTo>
                  <a:pt x="1708213" y="135624"/>
                </a:lnTo>
                <a:lnTo>
                  <a:pt x="1692782" y="140303"/>
                </a:lnTo>
                <a:lnTo>
                  <a:pt x="1677352" y="144553"/>
                </a:lnTo>
                <a:lnTo>
                  <a:pt x="1661922" y="148590"/>
                </a:lnTo>
                <a:lnTo>
                  <a:pt x="1607489" y="145522"/>
                </a:lnTo>
                <a:lnTo>
                  <a:pt x="1554646" y="142624"/>
                </a:lnTo>
                <a:lnTo>
                  <a:pt x="1502768" y="139923"/>
                </a:lnTo>
                <a:lnTo>
                  <a:pt x="1451229" y="137445"/>
                </a:lnTo>
                <a:lnTo>
                  <a:pt x="1399404" y="135217"/>
                </a:lnTo>
                <a:lnTo>
                  <a:pt x="1346668" y="133266"/>
                </a:lnTo>
                <a:lnTo>
                  <a:pt x="1292396" y="131619"/>
                </a:lnTo>
                <a:lnTo>
                  <a:pt x="1235964" y="130301"/>
                </a:lnTo>
                <a:lnTo>
                  <a:pt x="1187116" y="126303"/>
                </a:lnTo>
                <a:lnTo>
                  <a:pt x="1141451" y="123547"/>
                </a:lnTo>
                <a:lnTo>
                  <a:pt x="1096664" y="122182"/>
                </a:lnTo>
                <a:lnTo>
                  <a:pt x="1050450" y="122352"/>
                </a:lnTo>
                <a:lnTo>
                  <a:pt x="1000506" y="124206"/>
                </a:lnTo>
                <a:lnTo>
                  <a:pt x="974657" y="130373"/>
                </a:lnTo>
                <a:lnTo>
                  <a:pt x="948594" y="136398"/>
                </a:lnTo>
                <a:lnTo>
                  <a:pt x="922389" y="142422"/>
                </a:lnTo>
                <a:lnTo>
                  <a:pt x="896112" y="148590"/>
                </a:lnTo>
                <a:lnTo>
                  <a:pt x="839148" y="146827"/>
                </a:lnTo>
                <a:lnTo>
                  <a:pt x="785300" y="145065"/>
                </a:lnTo>
                <a:lnTo>
                  <a:pt x="733542" y="143446"/>
                </a:lnTo>
                <a:lnTo>
                  <a:pt x="682847" y="142112"/>
                </a:lnTo>
                <a:lnTo>
                  <a:pt x="632187" y="141208"/>
                </a:lnTo>
                <a:lnTo>
                  <a:pt x="580536" y="140874"/>
                </a:lnTo>
                <a:lnTo>
                  <a:pt x="526867" y="141255"/>
                </a:lnTo>
                <a:lnTo>
                  <a:pt x="470153" y="142494"/>
                </a:lnTo>
                <a:lnTo>
                  <a:pt x="418868" y="140567"/>
                </a:lnTo>
                <a:lnTo>
                  <a:pt x="369484" y="139153"/>
                </a:lnTo>
                <a:lnTo>
                  <a:pt x="320978" y="139311"/>
                </a:lnTo>
                <a:lnTo>
                  <a:pt x="272326" y="142103"/>
                </a:lnTo>
                <a:lnTo>
                  <a:pt x="222503" y="148590"/>
                </a:lnTo>
                <a:lnTo>
                  <a:pt x="185249" y="147101"/>
                </a:lnTo>
                <a:lnTo>
                  <a:pt x="110740" y="144410"/>
                </a:lnTo>
                <a:lnTo>
                  <a:pt x="61448" y="140279"/>
                </a:lnTo>
                <a:lnTo>
                  <a:pt x="48517" y="130706"/>
                </a:lnTo>
                <a:lnTo>
                  <a:pt x="37337" y="124206"/>
                </a:lnTo>
                <a:lnTo>
                  <a:pt x="26360" y="120050"/>
                </a:lnTo>
                <a:lnTo>
                  <a:pt x="14097" y="116109"/>
                </a:lnTo>
                <a:lnTo>
                  <a:pt x="4119" y="113168"/>
                </a:lnTo>
                <a:lnTo>
                  <a:pt x="0" y="112013"/>
                </a:lnTo>
                <a:lnTo>
                  <a:pt x="3810" y="105918"/>
                </a:lnTo>
                <a:lnTo>
                  <a:pt x="9144" y="100584"/>
                </a:lnTo>
                <a:lnTo>
                  <a:pt x="12953" y="92963"/>
                </a:lnTo>
                <a:lnTo>
                  <a:pt x="15490" y="83379"/>
                </a:lnTo>
                <a:lnTo>
                  <a:pt x="16668" y="72866"/>
                </a:lnTo>
                <a:lnTo>
                  <a:pt x="18847" y="63067"/>
                </a:lnTo>
                <a:lnTo>
                  <a:pt x="24384" y="55625"/>
                </a:lnTo>
                <a:lnTo>
                  <a:pt x="48648" y="39647"/>
                </a:lnTo>
                <a:lnTo>
                  <a:pt x="72199" y="23812"/>
                </a:lnTo>
                <a:lnTo>
                  <a:pt x="96607" y="9977"/>
                </a:lnTo>
                <a:lnTo>
                  <a:pt x="123444" y="0"/>
                </a:lnTo>
                <a:lnTo>
                  <a:pt x="169299" y="1207"/>
                </a:lnTo>
                <a:lnTo>
                  <a:pt x="209827" y="2293"/>
                </a:lnTo>
                <a:lnTo>
                  <a:pt x="245520" y="3261"/>
                </a:lnTo>
                <a:lnTo>
                  <a:pt x="276872" y="4113"/>
                </a:lnTo>
                <a:lnTo>
                  <a:pt x="304373" y="4854"/>
                </a:lnTo>
                <a:lnTo>
                  <a:pt x="349800" y="6016"/>
                </a:lnTo>
                <a:lnTo>
                  <a:pt x="401386" y="7009"/>
                </a:lnTo>
                <a:lnTo>
                  <a:pt x="430489" y="7212"/>
                </a:lnTo>
                <a:lnTo>
                  <a:pt x="444932" y="7186"/>
                </a:lnTo>
                <a:lnTo>
                  <a:pt x="493739" y="6643"/>
                </a:lnTo>
                <a:lnTo>
                  <a:pt x="535770" y="5926"/>
                </a:lnTo>
                <a:lnTo>
                  <a:pt x="561111" y="5472"/>
                </a:lnTo>
                <a:lnTo>
                  <a:pt x="589993" y="4959"/>
                </a:lnTo>
                <a:lnTo>
                  <a:pt x="660349" y="3768"/>
                </a:lnTo>
                <a:lnTo>
                  <a:pt x="702809" y="3098"/>
                </a:lnTo>
                <a:lnTo>
                  <a:pt x="750780" y="2383"/>
                </a:lnTo>
                <a:lnTo>
                  <a:pt x="804755" y="1625"/>
                </a:lnTo>
                <a:lnTo>
                  <a:pt x="865226" y="830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19400" y="59542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19400" y="52684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19400" y="56113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33500" y="7726680"/>
            <a:ext cx="2533650" cy="200025"/>
          </a:xfrm>
          <a:prstGeom prst="rect">
            <a:avLst/>
          </a:prstGeom>
          <a:ln w="3175">
            <a:solidFill>
              <a:srgbClr val="FFCF02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048D0A"/>
                </a:solidFill>
                <a:latin typeface="Arial"/>
                <a:cs typeface="Arial"/>
              </a:rPr>
              <a:t>Male </a:t>
            </a:r>
            <a:r>
              <a:rPr dirty="0" sz="1000">
                <a:latin typeface="Arial"/>
                <a:cs typeface="Arial"/>
              </a:rPr>
              <a:t>| </a:t>
            </a:r>
            <a:r>
              <a:rPr dirty="0" sz="1000" spc="-5">
                <a:solidFill>
                  <a:srgbClr val="FFCF01"/>
                </a:solidFill>
                <a:latin typeface="Arial"/>
                <a:cs typeface="Arial"/>
              </a:rPr>
              <a:t>Poor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0.4654 </a:t>
            </a:r>
            <a:r>
              <a:rPr dirty="0" sz="1000">
                <a:latin typeface="Arial"/>
                <a:cs typeface="Arial"/>
              </a:rPr>
              <a:t>/ </a:t>
            </a:r>
            <a:r>
              <a:rPr dirty="0" sz="1000" spc="-5">
                <a:latin typeface="Arial"/>
                <a:cs typeface="Arial"/>
              </a:rPr>
              <a:t>0.7604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0.612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19400" y="5923026"/>
            <a:ext cx="1828164" cy="203835"/>
          </a:xfrm>
          <a:custGeom>
            <a:avLst/>
            <a:gdLst/>
            <a:ahLst/>
            <a:cxnLst/>
            <a:rect l="l" t="t" r="r" b="b"/>
            <a:pathLst>
              <a:path w="1828164" h="203835">
                <a:moveTo>
                  <a:pt x="951738" y="0"/>
                </a:moveTo>
                <a:lnTo>
                  <a:pt x="1002363" y="5226"/>
                </a:lnTo>
                <a:lnTo>
                  <a:pt x="1052702" y="11525"/>
                </a:lnTo>
                <a:lnTo>
                  <a:pt x="1103042" y="18538"/>
                </a:lnTo>
                <a:lnTo>
                  <a:pt x="1153667" y="25908"/>
                </a:lnTo>
                <a:lnTo>
                  <a:pt x="1173108" y="25050"/>
                </a:lnTo>
                <a:lnTo>
                  <a:pt x="1204364" y="23062"/>
                </a:lnTo>
                <a:lnTo>
                  <a:pt x="1245533" y="20327"/>
                </a:lnTo>
                <a:lnTo>
                  <a:pt x="1294715" y="17230"/>
                </a:lnTo>
                <a:lnTo>
                  <a:pt x="1350009" y="14157"/>
                </a:lnTo>
                <a:lnTo>
                  <a:pt x="1409513" y="11492"/>
                </a:lnTo>
                <a:lnTo>
                  <a:pt x="1471326" y="9620"/>
                </a:lnTo>
                <a:lnTo>
                  <a:pt x="1533548" y="8926"/>
                </a:lnTo>
                <a:lnTo>
                  <a:pt x="1594277" y="9795"/>
                </a:lnTo>
                <a:lnTo>
                  <a:pt x="1651611" y="12611"/>
                </a:lnTo>
                <a:lnTo>
                  <a:pt x="1703651" y="17761"/>
                </a:lnTo>
                <a:lnTo>
                  <a:pt x="1748494" y="25628"/>
                </a:lnTo>
                <a:lnTo>
                  <a:pt x="1808988" y="51053"/>
                </a:lnTo>
                <a:lnTo>
                  <a:pt x="1812512" y="57233"/>
                </a:lnTo>
                <a:lnTo>
                  <a:pt x="1816036" y="63341"/>
                </a:lnTo>
                <a:lnTo>
                  <a:pt x="1819275" y="69592"/>
                </a:lnTo>
                <a:lnTo>
                  <a:pt x="1821941" y="76200"/>
                </a:lnTo>
                <a:lnTo>
                  <a:pt x="1824608" y="82284"/>
                </a:lnTo>
                <a:lnTo>
                  <a:pt x="1826704" y="88868"/>
                </a:lnTo>
                <a:lnTo>
                  <a:pt x="1827942" y="95595"/>
                </a:lnTo>
                <a:lnTo>
                  <a:pt x="1828038" y="102108"/>
                </a:lnTo>
                <a:lnTo>
                  <a:pt x="1820644" y="139838"/>
                </a:lnTo>
                <a:lnTo>
                  <a:pt x="1807178" y="158210"/>
                </a:lnTo>
                <a:lnTo>
                  <a:pt x="1786997" y="167580"/>
                </a:lnTo>
                <a:lnTo>
                  <a:pt x="1759458" y="178308"/>
                </a:lnTo>
                <a:lnTo>
                  <a:pt x="1743467" y="185344"/>
                </a:lnTo>
                <a:lnTo>
                  <a:pt x="1727549" y="191738"/>
                </a:lnTo>
                <a:lnTo>
                  <a:pt x="1711773" y="197703"/>
                </a:lnTo>
                <a:lnTo>
                  <a:pt x="1696212" y="203453"/>
                </a:lnTo>
                <a:lnTo>
                  <a:pt x="1646721" y="199531"/>
                </a:lnTo>
                <a:lnTo>
                  <a:pt x="1598542" y="195890"/>
                </a:lnTo>
                <a:lnTo>
                  <a:pt x="1551234" y="192531"/>
                </a:lnTo>
                <a:lnTo>
                  <a:pt x="1504359" y="189455"/>
                </a:lnTo>
                <a:lnTo>
                  <a:pt x="1457478" y="186661"/>
                </a:lnTo>
                <a:lnTo>
                  <a:pt x="1410151" y="184150"/>
                </a:lnTo>
                <a:lnTo>
                  <a:pt x="1361940" y="181920"/>
                </a:lnTo>
                <a:lnTo>
                  <a:pt x="1312406" y="179973"/>
                </a:lnTo>
                <a:lnTo>
                  <a:pt x="1261110" y="178308"/>
                </a:lnTo>
                <a:lnTo>
                  <a:pt x="1211348" y="172681"/>
                </a:lnTo>
                <a:lnTo>
                  <a:pt x="1164768" y="168773"/>
                </a:lnTo>
                <a:lnTo>
                  <a:pt x="1119067" y="166841"/>
                </a:lnTo>
                <a:lnTo>
                  <a:pt x="1071938" y="167140"/>
                </a:lnTo>
                <a:lnTo>
                  <a:pt x="1021079" y="169925"/>
                </a:lnTo>
                <a:lnTo>
                  <a:pt x="994660" y="178272"/>
                </a:lnTo>
                <a:lnTo>
                  <a:pt x="968025" y="186404"/>
                </a:lnTo>
                <a:lnTo>
                  <a:pt x="941248" y="194679"/>
                </a:lnTo>
                <a:lnTo>
                  <a:pt x="914400" y="203453"/>
                </a:lnTo>
                <a:lnTo>
                  <a:pt x="862601" y="201134"/>
                </a:lnTo>
                <a:lnTo>
                  <a:pt x="813393" y="198840"/>
                </a:lnTo>
                <a:lnTo>
                  <a:pt x="766035" y="196708"/>
                </a:lnTo>
                <a:lnTo>
                  <a:pt x="719787" y="194878"/>
                </a:lnTo>
                <a:lnTo>
                  <a:pt x="673910" y="193487"/>
                </a:lnTo>
                <a:lnTo>
                  <a:pt x="627662" y="192673"/>
                </a:lnTo>
                <a:lnTo>
                  <a:pt x="580304" y="192573"/>
                </a:lnTo>
                <a:lnTo>
                  <a:pt x="531096" y="193327"/>
                </a:lnTo>
                <a:lnTo>
                  <a:pt x="479298" y="195072"/>
                </a:lnTo>
                <a:lnTo>
                  <a:pt x="427097" y="192286"/>
                </a:lnTo>
                <a:lnTo>
                  <a:pt x="376799" y="190341"/>
                </a:lnTo>
                <a:lnTo>
                  <a:pt x="327379" y="190628"/>
                </a:lnTo>
                <a:lnTo>
                  <a:pt x="277813" y="194535"/>
                </a:lnTo>
                <a:lnTo>
                  <a:pt x="227075" y="203453"/>
                </a:lnTo>
                <a:lnTo>
                  <a:pt x="189237" y="201394"/>
                </a:lnTo>
                <a:lnTo>
                  <a:pt x="113276" y="197560"/>
                </a:lnTo>
                <a:lnTo>
                  <a:pt x="62638" y="192000"/>
                </a:lnTo>
                <a:lnTo>
                  <a:pt x="49613" y="178998"/>
                </a:lnTo>
                <a:lnTo>
                  <a:pt x="38100" y="169925"/>
                </a:lnTo>
                <a:lnTo>
                  <a:pt x="27003" y="164091"/>
                </a:lnTo>
                <a:lnTo>
                  <a:pt x="14478" y="158686"/>
                </a:lnTo>
                <a:lnTo>
                  <a:pt x="4238" y="154709"/>
                </a:lnTo>
                <a:lnTo>
                  <a:pt x="0" y="153162"/>
                </a:lnTo>
                <a:lnTo>
                  <a:pt x="3202" y="146970"/>
                </a:lnTo>
                <a:lnTo>
                  <a:pt x="16763" y="99440"/>
                </a:lnTo>
                <a:lnTo>
                  <a:pt x="19169" y="86105"/>
                </a:lnTo>
                <a:lnTo>
                  <a:pt x="25146" y="76200"/>
                </a:lnTo>
                <a:lnTo>
                  <a:pt x="49982" y="54221"/>
                </a:lnTo>
                <a:lnTo>
                  <a:pt x="74104" y="32385"/>
                </a:lnTo>
                <a:lnTo>
                  <a:pt x="99083" y="13406"/>
                </a:lnTo>
                <a:lnTo>
                  <a:pt x="126491" y="0"/>
                </a:lnTo>
                <a:lnTo>
                  <a:pt x="173223" y="1609"/>
                </a:lnTo>
                <a:lnTo>
                  <a:pt x="214525" y="3054"/>
                </a:lnTo>
                <a:lnTo>
                  <a:pt x="250898" y="4339"/>
                </a:lnTo>
                <a:lnTo>
                  <a:pt x="282846" y="5470"/>
                </a:lnTo>
                <a:lnTo>
                  <a:pt x="310870" y="6451"/>
                </a:lnTo>
                <a:lnTo>
                  <a:pt x="357159" y="7983"/>
                </a:lnTo>
                <a:lnTo>
                  <a:pt x="409729" y="9279"/>
                </a:lnTo>
                <a:lnTo>
                  <a:pt x="439394" y="9532"/>
                </a:lnTo>
                <a:lnTo>
                  <a:pt x="454120" y="9490"/>
                </a:lnTo>
                <a:lnTo>
                  <a:pt x="503899" y="8748"/>
                </a:lnTo>
                <a:lnTo>
                  <a:pt x="546777" y="7789"/>
                </a:lnTo>
                <a:lnTo>
                  <a:pt x="572631" y="7184"/>
                </a:lnTo>
                <a:lnTo>
                  <a:pt x="602097" y="6503"/>
                </a:lnTo>
                <a:lnTo>
                  <a:pt x="673880" y="4931"/>
                </a:lnTo>
                <a:lnTo>
                  <a:pt x="717201" y="4049"/>
                </a:lnTo>
                <a:lnTo>
                  <a:pt x="766145" y="3110"/>
                </a:lnTo>
                <a:lnTo>
                  <a:pt x="821214" y="2119"/>
                </a:lnTo>
                <a:lnTo>
                  <a:pt x="882911" y="1081"/>
                </a:lnTo>
                <a:lnTo>
                  <a:pt x="951738" y="0"/>
                </a:lnTo>
                <a:close/>
              </a:path>
            </a:pathLst>
          </a:custGeom>
          <a:ln w="19050">
            <a:solidFill>
              <a:srgbClr val="058C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81300" y="6265926"/>
            <a:ext cx="1828164" cy="203835"/>
          </a:xfrm>
          <a:custGeom>
            <a:avLst/>
            <a:gdLst/>
            <a:ahLst/>
            <a:cxnLst/>
            <a:rect l="l" t="t" r="r" b="b"/>
            <a:pathLst>
              <a:path w="1828164" h="203835">
                <a:moveTo>
                  <a:pt x="951738" y="0"/>
                </a:moveTo>
                <a:lnTo>
                  <a:pt x="1002363" y="5226"/>
                </a:lnTo>
                <a:lnTo>
                  <a:pt x="1052702" y="11525"/>
                </a:lnTo>
                <a:lnTo>
                  <a:pt x="1103042" y="18538"/>
                </a:lnTo>
                <a:lnTo>
                  <a:pt x="1153667" y="25908"/>
                </a:lnTo>
                <a:lnTo>
                  <a:pt x="1173108" y="25050"/>
                </a:lnTo>
                <a:lnTo>
                  <a:pt x="1204364" y="23062"/>
                </a:lnTo>
                <a:lnTo>
                  <a:pt x="1245533" y="20327"/>
                </a:lnTo>
                <a:lnTo>
                  <a:pt x="1294715" y="17230"/>
                </a:lnTo>
                <a:lnTo>
                  <a:pt x="1350009" y="14157"/>
                </a:lnTo>
                <a:lnTo>
                  <a:pt x="1409513" y="11492"/>
                </a:lnTo>
                <a:lnTo>
                  <a:pt x="1471326" y="9620"/>
                </a:lnTo>
                <a:lnTo>
                  <a:pt x="1533548" y="8926"/>
                </a:lnTo>
                <a:lnTo>
                  <a:pt x="1594277" y="9795"/>
                </a:lnTo>
                <a:lnTo>
                  <a:pt x="1651611" y="12611"/>
                </a:lnTo>
                <a:lnTo>
                  <a:pt x="1703651" y="17761"/>
                </a:lnTo>
                <a:lnTo>
                  <a:pt x="1748494" y="25628"/>
                </a:lnTo>
                <a:lnTo>
                  <a:pt x="1808988" y="51053"/>
                </a:lnTo>
                <a:lnTo>
                  <a:pt x="1812512" y="57233"/>
                </a:lnTo>
                <a:lnTo>
                  <a:pt x="1816036" y="63341"/>
                </a:lnTo>
                <a:lnTo>
                  <a:pt x="1819275" y="69592"/>
                </a:lnTo>
                <a:lnTo>
                  <a:pt x="1821941" y="76200"/>
                </a:lnTo>
                <a:lnTo>
                  <a:pt x="1824608" y="82284"/>
                </a:lnTo>
                <a:lnTo>
                  <a:pt x="1826704" y="88868"/>
                </a:lnTo>
                <a:lnTo>
                  <a:pt x="1827942" y="95595"/>
                </a:lnTo>
                <a:lnTo>
                  <a:pt x="1828038" y="102107"/>
                </a:lnTo>
                <a:lnTo>
                  <a:pt x="1820644" y="139838"/>
                </a:lnTo>
                <a:lnTo>
                  <a:pt x="1807178" y="158210"/>
                </a:lnTo>
                <a:lnTo>
                  <a:pt x="1786997" y="167580"/>
                </a:lnTo>
                <a:lnTo>
                  <a:pt x="1759458" y="178307"/>
                </a:lnTo>
                <a:lnTo>
                  <a:pt x="1743467" y="185344"/>
                </a:lnTo>
                <a:lnTo>
                  <a:pt x="1727549" y="191738"/>
                </a:lnTo>
                <a:lnTo>
                  <a:pt x="1711773" y="197703"/>
                </a:lnTo>
                <a:lnTo>
                  <a:pt x="1696212" y="203454"/>
                </a:lnTo>
                <a:lnTo>
                  <a:pt x="1646721" y="199531"/>
                </a:lnTo>
                <a:lnTo>
                  <a:pt x="1598542" y="195890"/>
                </a:lnTo>
                <a:lnTo>
                  <a:pt x="1551234" y="192531"/>
                </a:lnTo>
                <a:lnTo>
                  <a:pt x="1504359" y="189455"/>
                </a:lnTo>
                <a:lnTo>
                  <a:pt x="1457478" y="186661"/>
                </a:lnTo>
                <a:lnTo>
                  <a:pt x="1410151" y="184150"/>
                </a:lnTo>
                <a:lnTo>
                  <a:pt x="1361940" y="181920"/>
                </a:lnTo>
                <a:lnTo>
                  <a:pt x="1312406" y="179973"/>
                </a:lnTo>
                <a:lnTo>
                  <a:pt x="1261110" y="178307"/>
                </a:lnTo>
                <a:lnTo>
                  <a:pt x="1211348" y="172681"/>
                </a:lnTo>
                <a:lnTo>
                  <a:pt x="1164768" y="168773"/>
                </a:lnTo>
                <a:lnTo>
                  <a:pt x="1119067" y="166841"/>
                </a:lnTo>
                <a:lnTo>
                  <a:pt x="1071938" y="167140"/>
                </a:lnTo>
                <a:lnTo>
                  <a:pt x="1021079" y="169925"/>
                </a:lnTo>
                <a:lnTo>
                  <a:pt x="994660" y="178272"/>
                </a:lnTo>
                <a:lnTo>
                  <a:pt x="968025" y="186404"/>
                </a:lnTo>
                <a:lnTo>
                  <a:pt x="941248" y="194679"/>
                </a:lnTo>
                <a:lnTo>
                  <a:pt x="914400" y="203454"/>
                </a:lnTo>
                <a:lnTo>
                  <a:pt x="862601" y="201134"/>
                </a:lnTo>
                <a:lnTo>
                  <a:pt x="813393" y="198840"/>
                </a:lnTo>
                <a:lnTo>
                  <a:pt x="766035" y="196708"/>
                </a:lnTo>
                <a:lnTo>
                  <a:pt x="719787" y="194878"/>
                </a:lnTo>
                <a:lnTo>
                  <a:pt x="673910" y="193487"/>
                </a:lnTo>
                <a:lnTo>
                  <a:pt x="627662" y="192673"/>
                </a:lnTo>
                <a:lnTo>
                  <a:pt x="580304" y="192573"/>
                </a:lnTo>
                <a:lnTo>
                  <a:pt x="531096" y="193327"/>
                </a:lnTo>
                <a:lnTo>
                  <a:pt x="479298" y="195072"/>
                </a:lnTo>
                <a:lnTo>
                  <a:pt x="427097" y="192286"/>
                </a:lnTo>
                <a:lnTo>
                  <a:pt x="376799" y="190341"/>
                </a:lnTo>
                <a:lnTo>
                  <a:pt x="327379" y="190628"/>
                </a:lnTo>
                <a:lnTo>
                  <a:pt x="277813" y="194535"/>
                </a:lnTo>
                <a:lnTo>
                  <a:pt x="227075" y="203454"/>
                </a:lnTo>
                <a:lnTo>
                  <a:pt x="189237" y="201394"/>
                </a:lnTo>
                <a:lnTo>
                  <a:pt x="113276" y="197560"/>
                </a:lnTo>
                <a:lnTo>
                  <a:pt x="62638" y="192000"/>
                </a:lnTo>
                <a:lnTo>
                  <a:pt x="49613" y="178998"/>
                </a:lnTo>
                <a:lnTo>
                  <a:pt x="38100" y="169925"/>
                </a:lnTo>
                <a:lnTo>
                  <a:pt x="27003" y="164091"/>
                </a:lnTo>
                <a:lnTo>
                  <a:pt x="14478" y="158686"/>
                </a:lnTo>
                <a:lnTo>
                  <a:pt x="4238" y="154709"/>
                </a:lnTo>
                <a:lnTo>
                  <a:pt x="0" y="153162"/>
                </a:lnTo>
                <a:lnTo>
                  <a:pt x="3202" y="146970"/>
                </a:lnTo>
                <a:lnTo>
                  <a:pt x="16763" y="99440"/>
                </a:lnTo>
                <a:lnTo>
                  <a:pt x="19169" y="86105"/>
                </a:lnTo>
                <a:lnTo>
                  <a:pt x="25146" y="76200"/>
                </a:lnTo>
                <a:lnTo>
                  <a:pt x="49982" y="54221"/>
                </a:lnTo>
                <a:lnTo>
                  <a:pt x="74104" y="32385"/>
                </a:lnTo>
                <a:lnTo>
                  <a:pt x="99083" y="13406"/>
                </a:lnTo>
                <a:lnTo>
                  <a:pt x="126491" y="0"/>
                </a:lnTo>
                <a:lnTo>
                  <a:pt x="173223" y="1609"/>
                </a:lnTo>
                <a:lnTo>
                  <a:pt x="214525" y="3054"/>
                </a:lnTo>
                <a:lnTo>
                  <a:pt x="250898" y="4339"/>
                </a:lnTo>
                <a:lnTo>
                  <a:pt x="282846" y="5470"/>
                </a:lnTo>
                <a:lnTo>
                  <a:pt x="310870" y="6451"/>
                </a:lnTo>
                <a:lnTo>
                  <a:pt x="357159" y="7983"/>
                </a:lnTo>
                <a:lnTo>
                  <a:pt x="409729" y="9279"/>
                </a:lnTo>
                <a:lnTo>
                  <a:pt x="439394" y="9532"/>
                </a:lnTo>
                <a:lnTo>
                  <a:pt x="454120" y="9490"/>
                </a:lnTo>
                <a:lnTo>
                  <a:pt x="503899" y="8748"/>
                </a:lnTo>
                <a:lnTo>
                  <a:pt x="546777" y="7789"/>
                </a:lnTo>
                <a:lnTo>
                  <a:pt x="572631" y="7184"/>
                </a:lnTo>
                <a:lnTo>
                  <a:pt x="602097" y="6503"/>
                </a:lnTo>
                <a:lnTo>
                  <a:pt x="673880" y="4931"/>
                </a:lnTo>
                <a:lnTo>
                  <a:pt x="717201" y="4049"/>
                </a:lnTo>
                <a:lnTo>
                  <a:pt x="766145" y="3110"/>
                </a:lnTo>
                <a:lnTo>
                  <a:pt x="821214" y="2119"/>
                </a:lnTo>
                <a:lnTo>
                  <a:pt x="882911" y="1081"/>
                </a:lnTo>
                <a:lnTo>
                  <a:pt x="951738" y="0"/>
                </a:lnTo>
                <a:close/>
              </a:path>
            </a:pathLst>
          </a:custGeom>
          <a:ln w="19050">
            <a:solidFill>
              <a:srgbClr val="058C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041"/>
            <a:ext cx="12693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2565" y="4019041"/>
            <a:ext cx="7321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5783" y="846836"/>
            <a:ext cx="21850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Joint</a:t>
            </a:r>
            <a:r>
              <a:rPr dirty="0" spc="-75"/>
              <a:t> </a:t>
            </a:r>
            <a:r>
              <a:rPr dirty="0" spc="-5"/>
              <a:t>distributions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25237"/>
            <a:ext cx="1981200" cy="160655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Good news</a:t>
            </a:r>
            <a:endParaRPr sz="1400">
              <a:latin typeface="Arial"/>
              <a:cs typeface="Arial"/>
            </a:endParaRPr>
          </a:p>
          <a:p>
            <a:pPr marL="384175" marR="5080" indent="-14351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Once you have a joint  distribution, you can  ask important  questions about  stuff that involves a  lot of uncertainty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934" y="1225237"/>
            <a:ext cx="1953260" cy="203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109220" indent="-184150">
              <a:lnSpc>
                <a:spcPct val="1204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Bad news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 Impossible to</a:t>
            </a:r>
            <a:r>
              <a:rPr dirty="0" sz="14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384175" marR="5080">
              <a:lnSpc>
                <a:spcPct val="100000"/>
              </a:lnSpc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for more than about  ten attributes  because there are  so many numbers  needed when you  build the damn  thing.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Using fewer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numbers</a:t>
            </a:r>
            <a:endParaRPr sz="2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265"/>
              </a:spcBef>
            </a:pPr>
            <a:r>
              <a:rPr dirty="0" sz="1200" spc="-5">
                <a:latin typeface="Arial"/>
                <a:cs typeface="Arial"/>
              </a:rPr>
              <a:t>Suppose there are two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events:</a:t>
            </a:r>
            <a:endParaRPr sz="1200">
              <a:latin typeface="Arial"/>
              <a:cs typeface="Arial"/>
            </a:endParaRPr>
          </a:p>
          <a:p>
            <a:pPr marL="525145" indent="-143510">
              <a:lnSpc>
                <a:spcPct val="100000"/>
              </a:lnSpc>
              <a:spcBef>
                <a:spcPts val="140"/>
              </a:spcBef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M: </a:t>
            </a:r>
            <a:r>
              <a:rPr dirty="0" sz="1200" spc="-5">
                <a:latin typeface="Arial"/>
                <a:cs typeface="Arial"/>
              </a:rPr>
              <a:t>Manuela teaches the class (otherwise it’s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Andrew)</a:t>
            </a:r>
            <a:endParaRPr sz="1200">
              <a:latin typeface="Arial"/>
              <a:cs typeface="Arial"/>
            </a:endParaRPr>
          </a:p>
          <a:p>
            <a:pPr marL="525145" indent="-143510">
              <a:lnSpc>
                <a:spcPct val="100000"/>
              </a:lnSpc>
              <a:spcBef>
                <a:spcPts val="140"/>
              </a:spcBef>
              <a:buChar char="•"/>
              <a:tabLst>
                <a:tab pos="525780" algn="l"/>
              </a:tabLst>
            </a:pPr>
            <a:r>
              <a:rPr dirty="0" sz="1200" spc="-5">
                <a:latin typeface="Arial"/>
                <a:cs typeface="Arial"/>
              </a:rPr>
              <a:t>S: It 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p.d.f. </a:t>
            </a:r>
            <a:r>
              <a:rPr dirty="0" sz="1200">
                <a:latin typeface="Arial"/>
                <a:cs typeface="Arial"/>
              </a:rPr>
              <a:t>for these </a:t>
            </a:r>
            <a:r>
              <a:rPr dirty="0" sz="1200" spc="-5">
                <a:latin typeface="Arial"/>
                <a:cs typeface="Arial"/>
              </a:rPr>
              <a:t>events contain </a:t>
            </a:r>
            <a:r>
              <a:rPr dirty="0" sz="1200">
                <a:latin typeface="Arial"/>
                <a:cs typeface="Arial"/>
              </a:rPr>
              <a:t>four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entries.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325120" marR="476250" indent="-171450">
              <a:lnSpc>
                <a:spcPts val="1290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we want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build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p.d.f. we’ll 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invent </a:t>
            </a:r>
            <a:r>
              <a:rPr dirty="0" sz="1200">
                <a:latin typeface="Arial"/>
                <a:cs typeface="Arial"/>
              </a:rPr>
              <a:t>those  </a:t>
            </a:r>
            <a:r>
              <a:rPr dirty="0" sz="1200" spc="-5">
                <a:latin typeface="Arial"/>
                <a:cs typeface="Arial"/>
              </a:rPr>
              <a:t>four numbers. OR WILL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WE??</a:t>
            </a:r>
            <a:endParaRPr sz="1200">
              <a:latin typeface="Arial"/>
              <a:cs typeface="Arial"/>
            </a:endParaRPr>
          </a:p>
          <a:p>
            <a:pPr marL="525780" marR="382905" indent="-143510">
              <a:lnSpc>
                <a:spcPts val="1290"/>
              </a:lnSpc>
              <a:spcBef>
                <a:spcPts val="295"/>
              </a:spcBef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don’t have to specify with bottom level conjunctive  events such as P(~M^S)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IF…</a:t>
            </a:r>
            <a:endParaRPr sz="1200">
              <a:latin typeface="Arial"/>
              <a:cs typeface="Arial"/>
            </a:endParaRPr>
          </a:p>
          <a:p>
            <a:pPr marL="525780" marR="347345" indent="-143510">
              <a:lnSpc>
                <a:spcPts val="1300"/>
              </a:lnSpc>
              <a:spcBef>
                <a:spcPts val="285"/>
              </a:spcBef>
              <a:buChar char="•"/>
              <a:tabLst>
                <a:tab pos="525780" algn="l"/>
              </a:tabLst>
            </a:pPr>
            <a:r>
              <a:rPr dirty="0" sz="1200" spc="-5">
                <a:latin typeface="Arial"/>
                <a:cs typeface="Arial"/>
              </a:rPr>
              <a:t>…instead it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sometimes be </a:t>
            </a:r>
            <a:r>
              <a:rPr dirty="0" sz="1200">
                <a:latin typeface="Arial"/>
                <a:cs typeface="Arial"/>
              </a:rPr>
              <a:t>more convenient for </a:t>
            </a:r>
            <a:r>
              <a:rPr dirty="0" sz="1200" spc="-5">
                <a:latin typeface="Arial"/>
                <a:cs typeface="Arial"/>
              </a:rPr>
              <a:t>us  </a:t>
            </a:r>
            <a:r>
              <a:rPr dirty="0" sz="1200">
                <a:latin typeface="Arial"/>
                <a:cs typeface="Arial"/>
              </a:rPr>
              <a:t>to specify things </a:t>
            </a:r>
            <a:r>
              <a:rPr dirty="0" sz="1200" spc="-5">
                <a:latin typeface="Arial"/>
                <a:cs typeface="Arial"/>
              </a:rPr>
              <a:t>like: </a:t>
            </a:r>
            <a:r>
              <a:rPr dirty="0" sz="1200">
                <a:latin typeface="Arial"/>
                <a:cs typeface="Arial"/>
              </a:rPr>
              <a:t>P(M),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P(S).</a:t>
            </a:r>
            <a:endParaRPr sz="1200">
              <a:latin typeface="Arial"/>
              <a:cs typeface="Arial"/>
            </a:endParaRPr>
          </a:p>
          <a:p>
            <a:pPr marL="325120" marR="330200" indent="-171450">
              <a:lnSpc>
                <a:spcPts val="1300"/>
              </a:lnSpc>
              <a:spcBef>
                <a:spcPts val="275"/>
              </a:spcBef>
            </a:pPr>
            <a:r>
              <a:rPr dirty="0" sz="120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just </a:t>
            </a:r>
            <a:r>
              <a:rPr dirty="0" sz="1200">
                <a:latin typeface="Arial"/>
                <a:cs typeface="Arial"/>
              </a:rPr>
              <a:t>P(M)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P(S) </a:t>
            </a:r>
            <a:r>
              <a:rPr dirty="0" sz="1200" spc="-5">
                <a:latin typeface="Arial"/>
                <a:cs typeface="Arial"/>
              </a:rPr>
              <a:t>don’t derive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distribution. </a:t>
            </a:r>
            <a:r>
              <a:rPr dirty="0" sz="1200">
                <a:latin typeface="Arial"/>
                <a:cs typeface="Arial"/>
              </a:rPr>
              <a:t>So  you can’t </a:t>
            </a:r>
            <a:r>
              <a:rPr dirty="0" sz="1200" spc="-5">
                <a:latin typeface="Arial"/>
                <a:cs typeface="Arial"/>
              </a:rPr>
              <a:t>answer all questions.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4992" y="846836"/>
            <a:ext cx="266573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fewer</a:t>
            </a:r>
            <a:r>
              <a:rPr dirty="0" spc="-65"/>
              <a:t> </a:t>
            </a:r>
            <a:r>
              <a:rPr dirty="0" spc="-5"/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198117"/>
            <a:ext cx="4092575" cy="248983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5">
                <a:latin typeface="Arial"/>
                <a:cs typeface="Arial"/>
              </a:rPr>
              <a:t>Suppose there are two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events:</a:t>
            </a:r>
            <a:endParaRPr sz="1200">
              <a:latin typeface="Arial"/>
              <a:cs typeface="Arial"/>
            </a:endParaRPr>
          </a:p>
          <a:p>
            <a:pPr marL="384175" indent="-143510">
              <a:lnSpc>
                <a:spcPct val="100000"/>
              </a:lnSpc>
              <a:spcBef>
                <a:spcPts val="140"/>
              </a:spcBef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M: </a:t>
            </a:r>
            <a:r>
              <a:rPr dirty="0" sz="1200" spc="-5">
                <a:latin typeface="Arial"/>
                <a:cs typeface="Arial"/>
              </a:rPr>
              <a:t>Manuela teaches the class (otherwise it’s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Andrew)</a:t>
            </a:r>
            <a:endParaRPr sz="1200">
              <a:latin typeface="Arial"/>
              <a:cs typeface="Arial"/>
            </a:endParaRPr>
          </a:p>
          <a:p>
            <a:pPr marL="384175" indent="-143510">
              <a:lnSpc>
                <a:spcPct val="100000"/>
              </a:lnSpc>
              <a:spcBef>
                <a:spcPts val="145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Arial"/>
                <a:cs typeface="Arial"/>
              </a:rPr>
              <a:t>S: It 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p.d.f. </a:t>
            </a:r>
            <a:r>
              <a:rPr dirty="0" sz="1200">
                <a:latin typeface="Arial"/>
                <a:cs typeface="Arial"/>
              </a:rPr>
              <a:t>for these </a:t>
            </a:r>
            <a:r>
              <a:rPr dirty="0" sz="1200" spc="-5">
                <a:latin typeface="Arial"/>
                <a:cs typeface="Arial"/>
              </a:rPr>
              <a:t>events contain </a:t>
            </a:r>
            <a:r>
              <a:rPr dirty="0" sz="1200">
                <a:latin typeface="Arial"/>
                <a:cs typeface="Arial"/>
              </a:rPr>
              <a:t>four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entries.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84150" marR="150495" indent="-171450">
              <a:lnSpc>
                <a:spcPts val="1290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we want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build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p.d.f. we’ll 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invent </a:t>
            </a:r>
            <a:r>
              <a:rPr dirty="0" sz="1200">
                <a:latin typeface="Arial"/>
                <a:cs typeface="Arial"/>
              </a:rPr>
              <a:t>those  </a:t>
            </a:r>
            <a:r>
              <a:rPr dirty="0" sz="1200" spc="-5">
                <a:latin typeface="Arial"/>
                <a:cs typeface="Arial"/>
              </a:rPr>
              <a:t>four numbers. OR WILL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WE??</a:t>
            </a:r>
            <a:endParaRPr sz="1200">
              <a:latin typeface="Arial"/>
              <a:cs typeface="Arial"/>
            </a:endParaRPr>
          </a:p>
          <a:p>
            <a:pPr marL="384175" marR="57150" indent="-143510">
              <a:lnSpc>
                <a:spcPts val="1290"/>
              </a:lnSpc>
              <a:spcBef>
                <a:spcPts val="295"/>
              </a:spcBef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don’t have to specify with bottom level conjunctive  events such as P(~M^S)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IF…</a:t>
            </a:r>
            <a:endParaRPr sz="1200">
              <a:latin typeface="Arial"/>
              <a:cs typeface="Arial"/>
            </a:endParaRPr>
          </a:p>
          <a:p>
            <a:pPr marL="384175" marR="21590" indent="-143510">
              <a:lnSpc>
                <a:spcPts val="1300"/>
              </a:lnSpc>
              <a:spcBef>
                <a:spcPts val="285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Arial"/>
                <a:cs typeface="Arial"/>
              </a:rPr>
              <a:t>…instead it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sometimes be </a:t>
            </a:r>
            <a:r>
              <a:rPr dirty="0" sz="1200">
                <a:latin typeface="Arial"/>
                <a:cs typeface="Arial"/>
              </a:rPr>
              <a:t>more convenient for </a:t>
            </a:r>
            <a:r>
              <a:rPr dirty="0" sz="1200" spc="-5">
                <a:latin typeface="Arial"/>
                <a:cs typeface="Arial"/>
              </a:rPr>
              <a:t>us  </a:t>
            </a:r>
            <a:r>
              <a:rPr dirty="0" sz="1200">
                <a:latin typeface="Arial"/>
                <a:cs typeface="Arial"/>
              </a:rPr>
              <a:t>to specify things </a:t>
            </a:r>
            <a:r>
              <a:rPr dirty="0" sz="1200" spc="-5">
                <a:latin typeface="Arial"/>
                <a:cs typeface="Arial"/>
              </a:rPr>
              <a:t>like: </a:t>
            </a:r>
            <a:r>
              <a:rPr dirty="0" sz="1200">
                <a:latin typeface="Arial"/>
                <a:cs typeface="Arial"/>
              </a:rPr>
              <a:t>P(M),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P(S).</a:t>
            </a:r>
            <a:endParaRPr sz="1200">
              <a:latin typeface="Arial"/>
              <a:cs typeface="Arial"/>
            </a:endParaRPr>
          </a:p>
          <a:p>
            <a:pPr marL="184150" marR="5080" indent="-171450">
              <a:lnSpc>
                <a:spcPts val="1300"/>
              </a:lnSpc>
              <a:spcBef>
                <a:spcPts val="275"/>
              </a:spcBef>
            </a:pPr>
            <a:r>
              <a:rPr dirty="0" sz="120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just </a:t>
            </a:r>
            <a:r>
              <a:rPr dirty="0" sz="1200">
                <a:latin typeface="Arial"/>
                <a:cs typeface="Arial"/>
              </a:rPr>
              <a:t>P(M)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P(S) </a:t>
            </a:r>
            <a:r>
              <a:rPr dirty="0" sz="1200" spc="-5">
                <a:latin typeface="Arial"/>
                <a:cs typeface="Arial"/>
              </a:rPr>
              <a:t>don’t derive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distribution. </a:t>
            </a:r>
            <a:r>
              <a:rPr dirty="0" sz="1200">
                <a:latin typeface="Arial"/>
                <a:cs typeface="Arial"/>
              </a:rPr>
              <a:t>So  you can’t </a:t>
            </a:r>
            <a:r>
              <a:rPr dirty="0" sz="1200" spc="-5">
                <a:latin typeface="Arial"/>
                <a:cs typeface="Arial"/>
              </a:rPr>
              <a:t>answer all questions.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076" y="2969514"/>
            <a:ext cx="2479675" cy="1082040"/>
          </a:xfrm>
          <a:custGeom>
            <a:avLst/>
            <a:gdLst/>
            <a:ahLst/>
            <a:cxnLst/>
            <a:rect l="l" t="t" r="r" b="b"/>
            <a:pathLst>
              <a:path w="2479675" h="1082039">
                <a:moveTo>
                  <a:pt x="109728" y="0"/>
                </a:moveTo>
                <a:lnTo>
                  <a:pt x="0" y="362711"/>
                </a:lnTo>
                <a:lnTo>
                  <a:pt x="2369820" y="1082039"/>
                </a:lnTo>
                <a:lnTo>
                  <a:pt x="2479548" y="718565"/>
                </a:lnTo>
                <a:lnTo>
                  <a:pt x="10972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1076" y="2969514"/>
            <a:ext cx="2479675" cy="1082040"/>
          </a:xfrm>
          <a:custGeom>
            <a:avLst/>
            <a:gdLst/>
            <a:ahLst/>
            <a:cxnLst/>
            <a:rect l="l" t="t" r="r" b="b"/>
            <a:pathLst>
              <a:path w="2479675" h="1082039">
                <a:moveTo>
                  <a:pt x="109728" y="0"/>
                </a:moveTo>
                <a:lnTo>
                  <a:pt x="0" y="362711"/>
                </a:lnTo>
                <a:lnTo>
                  <a:pt x="2369820" y="1082039"/>
                </a:lnTo>
                <a:lnTo>
                  <a:pt x="2479548" y="718565"/>
                </a:lnTo>
                <a:lnTo>
                  <a:pt x="10972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960000">
            <a:off x="1826920" y="3318361"/>
            <a:ext cx="214283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6944" sz="1800" spc="-22">
                <a:latin typeface="Arial"/>
                <a:cs typeface="Arial"/>
              </a:rPr>
              <a:t>Wh</a:t>
            </a:r>
            <a:r>
              <a:rPr dirty="0" baseline="4629" sz="1800" spc="-22">
                <a:latin typeface="Arial"/>
                <a:cs typeface="Arial"/>
              </a:rPr>
              <a:t>at </a:t>
            </a:r>
            <a:r>
              <a:rPr dirty="0" baseline="4629" sz="1800" spc="-30">
                <a:latin typeface="Arial"/>
                <a:cs typeface="Arial"/>
              </a:rPr>
              <a:t>extr</a:t>
            </a:r>
            <a:r>
              <a:rPr dirty="0" baseline="2314" sz="1800" spc="-30">
                <a:latin typeface="Arial"/>
                <a:cs typeface="Arial"/>
              </a:rPr>
              <a:t>a ass</a:t>
            </a:r>
            <a:r>
              <a:rPr dirty="0" sz="1200" spc="-20">
                <a:latin typeface="Arial"/>
                <a:cs typeface="Arial"/>
              </a:rPr>
              <a:t>umptio</a:t>
            </a:r>
            <a:r>
              <a:rPr dirty="0" baseline="-2314" sz="1800" spc="-30">
                <a:latin typeface="Arial"/>
                <a:cs typeface="Arial"/>
              </a:rPr>
              <a:t>n </a:t>
            </a:r>
            <a:r>
              <a:rPr dirty="0" baseline="-2314" sz="1800" spc="-22">
                <a:latin typeface="Arial"/>
                <a:cs typeface="Arial"/>
              </a:rPr>
              <a:t>can</a:t>
            </a:r>
            <a:r>
              <a:rPr dirty="0" baseline="-2314" sz="1800" spc="-150">
                <a:latin typeface="Arial"/>
                <a:cs typeface="Arial"/>
              </a:rPr>
              <a:t> </a:t>
            </a:r>
            <a:r>
              <a:rPr dirty="0" baseline="-4629" sz="1800" spc="-22">
                <a:latin typeface="Arial"/>
                <a:cs typeface="Arial"/>
              </a:rPr>
              <a:t>you</a:t>
            </a:r>
            <a:endParaRPr baseline="-4629"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960000">
            <a:off x="1806193" y="3231470"/>
            <a:ext cx="48494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2314" sz="1800" spc="-30">
                <a:latin typeface="Arial"/>
                <a:cs typeface="Arial"/>
              </a:rPr>
              <a:t>m</a:t>
            </a:r>
            <a:r>
              <a:rPr dirty="0" baseline="2314" sz="1800" spc="-37">
                <a:latin typeface="Arial"/>
                <a:cs typeface="Arial"/>
              </a:rPr>
              <a:t>a</a:t>
            </a:r>
            <a:r>
              <a:rPr dirty="0" sz="1200" spc="-20">
                <a:latin typeface="Arial"/>
                <a:cs typeface="Arial"/>
              </a:rPr>
              <a:t>k</a:t>
            </a:r>
            <a:r>
              <a:rPr dirty="0" sz="1200" spc="-2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 marL="153670" marR="436245">
              <a:lnSpc>
                <a:spcPct val="100000"/>
              </a:lnSpc>
              <a:spcBef>
                <a:spcPts val="384"/>
              </a:spcBef>
            </a:pPr>
            <a:r>
              <a:rPr dirty="0" sz="1400" spc="-5">
                <a:latin typeface="Arial"/>
                <a:cs typeface="Arial"/>
              </a:rPr>
              <a:t>“The sunshine levels do not depend on and do not  influence who is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teaching.”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This can be specified very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simply:</a:t>
            </a:r>
            <a:endParaRPr sz="14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  <a:spcBef>
                <a:spcPts val="35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P(S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M) =</a:t>
            </a:r>
            <a:r>
              <a:rPr dirty="0" sz="1400" spc="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FF0000"/>
                </a:solidFill>
                <a:latin typeface="Arial"/>
                <a:cs typeface="Arial"/>
              </a:rPr>
              <a:t>P(S)</a:t>
            </a:r>
            <a:endParaRPr sz="14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Arial"/>
                <a:cs typeface="Arial"/>
              </a:rPr>
              <a:t>This is a powerful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statement!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53670" marR="23939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It required extra domain knowledge. A different kind  of knowledge than numerical probabilities. It needed  an understanding of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causation.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Independence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71269"/>
            <a:ext cx="3948429" cy="23602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P(S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M)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P(S), the rules of probability imply: (</a:t>
            </a:r>
            <a:r>
              <a:rPr dirty="0" sz="1200" spc="-5" i="1">
                <a:latin typeface="Arial"/>
                <a:cs typeface="Arial"/>
              </a:rPr>
              <a:t>can  </a:t>
            </a:r>
            <a:r>
              <a:rPr dirty="0" sz="1200" i="1">
                <a:latin typeface="Arial"/>
                <a:cs typeface="Arial"/>
              </a:rPr>
              <a:t>you </a:t>
            </a:r>
            <a:r>
              <a:rPr dirty="0" sz="1200" spc="-5" i="1">
                <a:latin typeface="Arial"/>
                <a:cs typeface="Arial"/>
              </a:rPr>
              <a:t>prove these?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5"/>
              </a:spcBef>
              <a:buChar char="•"/>
              <a:tabLst>
                <a:tab pos="193040" algn="l"/>
                <a:tab pos="193675" algn="l"/>
              </a:tabLst>
            </a:pPr>
            <a:r>
              <a:rPr dirty="0" sz="1200" spc="-5">
                <a:latin typeface="Arial"/>
                <a:cs typeface="Arial"/>
              </a:rPr>
              <a:t>P(~S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M)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P(~S)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5"/>
              </a:spcBef>
              <a:buChar char="•"/>
              <a:tabLst>
                <a:tab pos="193040" algn="l"/>
                <a:tab pos="193675" algn="l"/>
              </a:tabLst>
            </a:pPr>
            <a:r>
              <a:rPr dirty="0" sz="1200" spc="-5">
                <a:latin typeface="Arial"/>
                <a:cs typeface="Arial"/>
              </a:rPr>
              <a:t>P(M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S)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P(M)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Char char="•"/>
              <a:tabLst>
                <a:tab pos="193040" algn="l"/>
                <a:tab pos="193675" algn="l"/>
              </a:tabLst>
            </a:pPr>
            <a:r>
              <a:rPr dirty="0" sz="1200" spc="-5">
                <a:latin typeface="Arial"/>
                <a:cs typeface="Arial"/>
              </a:rPr>
              <a:t>P(M </a:t>
            </a:r>
            <a:r>
              <a:rPr dirty="0" sz="1200">
                <a:latin typeface="Arial"/>
                <a:cs typeface="Arial"/>
              </a:rPr>
              <a:t>^ </a:t>
            </a:r>
            <a:r>
              <a:rPr dirty="0" sz="1200" spc="-5">
                <a:latin typeface="Arial"/>
                <a:cs typeface="Arial"/>
              </a:rPr>
              <a:t>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P(M) P(S)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09220" marR="601345" indent="-109220">
              <a:lnSpc>
                <a:spcPct val="120000"/>
              </a:lnSpc>
              <a:buChar char="•"/>
              <a:tabLst>
                <a:tab pos="109220" algn="l"/>
              </a:tabLst>
            </a:pPr>
            <a:r>
              <a:rPr dirty="0" sz="1200" spc="-5">
                <a:latin typeface="Arial"/>
                <a:cs typeface="Arial"/>
              </a:rPr>
              <a:t>P(~M </a:t>
            </a:r>
            <a:r>
              <a:rPr dirty="0" sz="1200">
                <a:latin typeface="Arial"/>
                <a:cs typeface="Arial"/>
              </a:rPr>
              <a:t>^ </a:t>
            </a:r>
            <a:r>
              <a:rPr dirty="0" sz="1200" spc="-5">
                <a:latin typeface="Arial"/>
                <a:cs typeface="Arial"/>
              </a:rPr>
              <a:t>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P(~M) P(S), (PM^~S)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P(M)P(~S),  P(~M^~S)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P(~M)P(~S)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03019" y="4861081"/>
            <a:ext cx="3935729" cy="975994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238250">
              <a:lnSpc>
                <a:spcPct val="100000"/>
              </a:lnSpc>
              <a:spcBef>
                <a:spcPts val="1385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 marR="5080">
              <a:lnSpc>
                <a:spcPts val="1420"/>
              </a:lnSpc>
              <a:spcBef>
                <a:spcPts val="765"/>
              </a:spcBef>
            </a:pP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P(S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M)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P(S), the rules of probability imply: (</a:t>
            </a:r>
            <a:r>
              <a:rPr dirty="0" sz="1200" spc="-5" i="1">
                <a:latin typeface="Arial"/>
                <a:cs typeface="Arial"/>
              </a:rPr>
              <a:t>can  </a:t>
            </a:r>
            <a:r>
              <a:rPr dirty="0" sz="1200" i="1">
                <a:latin typeface="Arial"/>
                <a:cs typeface="Arial"/>
              </a:rPr>
              <a:t>you </a:t>
            </a:r>
            <a:r>
              <a:rPr dirty="0" sz="1200" spc="-5" i="1">
                <a:latin typeface="Arial"/>
                <a:cs typeface="Arial"/>
              </a:rPr>
              <a:t>prove these?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019" y="606882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80340" algn="l"/>
                <a:tab pos="180975" algn="l"/>
              </a:tabLst>
            </a:pP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>
                <a:latin typeface="Arial"/>
                <a:cs typeface="Arial"/>
              </a:rPr>
              <a:t>~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019" y="6506971"/>
            <a:ext cx="66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019" y="6942835"/>
            <a:ext cx="472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80340" algn="l"/>
                <a:tab pos="180975" algn="l"/>
              </a:tabLst>
            </a:pPr>
            <a:r>
              <a:rPr dirty="0" sz="1200" spc="-5">
                <a:latin typeface="Arial"/>
                <a:cs typeface="Arial"/>
              </a:rPr>
              <a:t>P(M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4359" y="6080703"/>
            <a:ext cx="1196340" cy="10598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S </a:t>
            </a:r>
            <a:r>
              <a:rPr dirty="0" sz="1200">
                <a:latin typeface="Symbol"/>
                <a:cs typeface="Symbol"/>
              </a:rPr>
              <a:t>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M)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P(~S)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dirty="0" sz="1200">
                <a:latin typeface="Symbol"/>
                <a:cs typeface="Symbol"/>
              </a:rPr>
              <a:t>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S)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P(M)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^ </a:t>
            </a:r>
            <a:r>
              <a:rPr dirty="0" sz="1200" spc="-5">
                <a:latin typeface="Arial"/>
                <a:cs typeface="Arial"/>
              </a:rPr>
              <a:t>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P(M)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0700" y="5935979"/>
            <a:ext cx="3086100" cy="1546860"/>
          </a:xfrm>
          <a:custGeom>
            <a:avLst/>
            <a:gdLst/>
            <a:ahLst/>
            <a:cxnLst/>
            <a:rect l="l" t="t" r="r" b="b"/>
            <a:pathLst>
              <a:path w="3086100" h="1546859">
                <a:moveTo>
                  <a:pt x="0" y="0"/>
                </a:moveTo>
                <a:lnTo>
                  <a:pt x="3086100" y="0"/>
                </a:lnTo>
                <a:lnTo>
                  <a:pt x="3086100" y="1546860"/>
                </a:lnTo>
                <a:lnTo>
                  <a:pt x="0" y="154686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0700" y="5935979"/>
            <a:ext cx="3086100" cy="1546860"/>
          </a:xfrm>
          <a:custGeom>
            <a:avLst/>
            <a:gdLst/>
            <a:ahLst/>
            <a:cxnLst/>
            <a:rect l="l" t="t" r="r" b="b"/>
            <a:pathLst>
              <a:path w="3086100" h="1546859">
                <a:moveTo>
                  <a:pt x="0" y="1546860"/>
                </a:moveTo>
                <a:lnTo>
                  <a:pt x="3086100" y="1546860"/>
                </a:lnTo>
                <a:lnTo>
                  <a:pt x="3086100" y="0"/>
                </a:lnTo>
                <a:lnTo>
                  <a:pt x="0" y="0"/>
                </a:lnTo>
                <a:lnTo>
                  <a:pt x="0" y="154686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58198" y="5837625"/>
            <a:ext cx="3211830" cy="98679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940"/>
              </a:spcBef>
            </a:pPr>
            <a:r>
              <a:rPr dirty="0" sz="1400" spc="-5">
                <a:latin typeface="Arial"/>
                <a:cs typeface="Arial"/>
              </a:rPr>
              <a:t>And in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general:</a:t>
            </a:r>
            <a:endParaRPr sz="140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840"/>
              </a:spcBef>
            </a:pPr>
            <a:r>
              <a:rPr dirty="0" sz="1400" spc="-5" i="1">
                <a:latin typeface="Arial"/>
                <a:cs typeface="Arial"/>
              </a:rPr>
              <a:t>P(M=u ^ S=v) = P(M=u)</a:t>
            </a:r>
            <a:r>
              <a:rPr dirty="0" sz="1400" spc="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P(S=v)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44"/>
              </a:spcBef>
            </a:pPr>
            <a:r>
              <a:rPr dirty="0" baseline="37037" sz="1800" spc="-7">
                <a:latin typeface="Arial"/>
                <a:cs typeface="Arial"/>
              </a:rPr>
              <a:t>P(M </a:t>
            </a:r>
            <a:r>
              <a:rPr dirty="0" sz="1400" spc="-5">
                <a:latin typeface="Arial"/>
                <a:cs typeface="Arial"/>
              </a:rPr>
              <a:t>for each of the four combinations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454" y="6906274"/>
            <a:ext cx="10674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u=True/False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3019" y="7227082"/>
            <a:ext cx="3339465" cy="58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8760">
              <a:lnSpc>
                <a:spcPts val="1445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v=True/False</a:t>
            </a:r>
            <a:endParaRPr sz="1400">
              <a:latin typeface="Arial"/>
              <a:cs typeface="Arial"/>
            </a:endParaRPr>
          </a:p>
          <a:p>
            <a:pPr marL="95885" indent="-96520">
              <a:lnSpc>
                <a:spcPts val="1205"/>
              </a:lnSpc>
              <a:buChar char="•"/>
              <a:tabLst>
                <a:tab pos="96520" algn="l"/>
              </a:tabLst>
            </a:pPr>
            <a:r>
              <a:rPr dirty="0" sz="1200" spc="-5">
                <a:latin typeface="Arial"/>
                <a:cs typeface="Arial"/>
              </a:rPr>
              <a:t>P(~M </a:t>
            </a:r>
            <a:r>
              <a:rPr dirty="0" sz="1200">
                <a:latin typeface="Arial"/>
                <a:cs typeface="Arial"/>
              </a:rPr>
              <a:t>^ </a:t>
            </a:r>
            <a:r>
              <a:rPr dirty="0" sz="1200" spc="-5">
                <a:latin typeface="Arial"/>
                <a:cs typeface="Arial"/>
              </a:rPr>
              <a:t>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P(~M) P(S), (PM^~S)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P(M)P(~S),</a:t>
            </a:r>
            <a:endParaRPr sz="1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"/>
                <a:cs typeface="Arial"/>
              </a:rPr>
              <a:t>P(~M^~S)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P(~M)P(~S)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219" y="1152851"/>
            <a:ext cx="1318895" cy="4965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400" spc="-5">
                <a:latin typeface="Arial"/>
                <a:cs typeface="Arial"/>
              </a:rPr>
              <a:t>We’ve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stated: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P(M) =</a:t>
            </a:r>
            <a:r>
              <a:rPr dirty="0" sz="14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418" y="1645417"/>
            <a:ext cx="8312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P(S) =</a:t>
            </a:r>
            <a:r>
              <a:rPr dirty="0" sz="14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0.3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40756" y="2208752"/>
          <a:ext cx="2383790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/>
                <a:gridCol w="788035"/>
                <a:gridCol w="787400"/>
              </a:tblGrid>
              <a:tr h="212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Prob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</a:tr>
              <a:tr h="21183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259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90319" y="3478783"/>
            <a:ext cx="4224020" cy="657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 marR="14097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And since we now have the joint pdf, we can make  any queries we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like.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045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47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028" y="1594363"/>
            <a:ext cx="2508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From these statements, we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4018" y="1786397"/>
            <a:ext cx="32296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9761" sz="2100" spc="-7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baseline="-29761" sz="2100" spc="-7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baseline="-29761" sz="2100" spc="-7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baseline="-29761" sz="2100" spc="-7">
                <a:solidFill>
                  <a:srgbClr val="3333CC"/>
                </a:solidFill>
                <a:latin typeface="Arial"/>
                <a:cs typeface="Arial"/>
              </a:rPr>
              <a:t>M) = P(S) </a:t>
            </a:r>
            <a:r>
              <a:rPr dirty="0" sz="1400" spc="-5">
                <a:latin typeface="Arial"/>
                <a:cs typeface="Arial"/>
              </a:rPr>
              <a:t>derive the full joint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pdf.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more interesting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  <a:p>
            <a:pPr marL="525145" indent="-143510">
              <a:lnSpc>
                <a:spcPts val="1435"/>
              </a:lnSpc>
              <a:spcBef>
                <a:spcPts val="685"/>
              </a:spcBef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M : </a:t>
            </a:r>
            <a:r>
              <a:rPr dirty="0" sz="1200" spc="-5">
                <a:latin typeface="Arial"/>
                <a:cs typeface="Arial"/>
              </a:rPr>
              <a:t>Manuela teaches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  <a:p>
            <a:pPr marL="525145" indent="-143510">
              <a:lnSpc>
                <a:spcPts val="1435"/>
              </a:lnSpc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S : </a:t>
            </a:r>
            <a:r>
              <a:rPr dirty="0" sz="1200" spc="-5">
                <a:latin typeface="Arial"/>
                <a:cs typeface="Arial"/>
              </a:rPr>
              <a:t>It 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525145" indent="-143510">
              <a:lnSpc>
                <a:spcPct val="100000"/>
              </a:lnSpc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L : The </a:t>
            </a:r>
            <a:r>
              <a:rPr dirty="0" sz="1200" spc="-5">
                <a:latin typeface="Arial"/>
                <a:cs typeface="Arial"/>
              </a:rPr>
              <a:t>lecturer arrives slightly late.</a:t>
            </a:r>
            <a:endParaRPr sz="1200">
              <a:latin typeface="Arial"/>
              <a:cs typeface="Arial"/>
            </a:endParaRPr>
          </a:p>
          <a:p>
            <a:pPr marL="153670" marR="438150">
              <a:lnSpc>
                <a:spcPct val="100000"/>
              </a:lnSpc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Assume both lecturers are sometimes delayed by bad 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weather.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is more likely to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arrive late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1200" spc="-5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Manuela.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164" y="846836"/>
            <a:ext cx="29622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more interesting</a:t>
            </a:r>
            <a:r>
              <a:rPr dirty="0" spc="-60"/>
              <a:t> </a:t>
            </a:r>
            <a:r>
              <a:rPr dirty="0" spc="-5"/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68983"/>
            <a:ext cx="4070985" cy="1303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4175" indent="-143510">
              <a:lnSpc>
                <a:spcPts val="1435"/>
              </a:lnSpc>
              <a:spcBef>
                <a:spcPts val="100"/>
              </a:spcBef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M : </a:t>
            </a:r>
            <a:r>
              <a:rPr dirty="0" sz="1200" spc="-5">
                <a:latin typeface="Arial"/>
                <a:cs typeface="Arial"/>
              </a:rPr>
              <a:t>Manuela teaches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  <a:p>
            <a:pPr marL="384175" indent="-143510">
              <a:lnSpc>
                <a:spcPts val="1435"/>
              </a:lnSpc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S : </a:t>
            </a:r>
            <a:r>
              <a:rPr dirty="0" sz="1200" spc="-5">
                <a:latin typeface="Arial"/>
                <a:cs typeface="Arial"/>
              </a:rPr>
              <a:t>It 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384175" indent="-143510">
              <a:lnSpc>
                <a:spcPct val="100000"/>
              </a:lnSpc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L : The </a:t>
            </a:r>
            <a:r>
              <a:rPr dirty="0" sz="1200" spc="-5">
                <a:latin typeface="Arial"/>
                <a:cs typeface="Arial"/>
              </a:rPr>
              <a:t>lecturer arrives slightly late.</a:t>
            </a:r>
            <a:endParaRPr sz="1200">
              <a:latin typeface="Arial"/>
              <a:cs typeface="Arial"/>
            </a:endParaRPr>
          </a:p>
          <a:p>
            <a:pPr marL="12700" marR="90805">
              <a:lnSpc>
                <a:spcPct val="100000"/>
              </a:lnSpc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Assume both lecturers are sometimes delayed by bad 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weather.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is more likely to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arrive late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1200" spc="-5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Manuela.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Let’s begin with writing down </a:t>
            </a:r>
            <a:r>
              <a:rPr dirty="0" sz="1200">
                <a:latin typeface="Arial"/>
                <a:cs typeface="Arial"/>
              </a:rPr>
              <a:t>knowledge </a:t>
            </a:r>
            <a:r>
              <a:rPr dirty="0" sz="1200" spc="-5">
                <a:latin typeface="Arial"/>
                <a:cs typeface="Arial"/>
              </a:rPr>
              <a:t>we’re happy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about: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2558795"/>
            <a:ext cx="3771900" cy="609600"/>
          </a:xfrm>
          <a:prstGeom prst="rect">
            <a:avLst/>
          </a:prstGeom>
          <a:ln w="4762">
            <a:solidFill>
              <a:srgbClr val="885D87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algn="ctr" marL="57785">
              <a:lnSpc>
                <a:spcPts val="1430"/>
              </a:lnSpc>
              <a:spcBef>
                <a:spcPts val="20"/>
              </a:spcBef>
              <a:tabLst>
                <a:tab pos="217106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M)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P(S),  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P(S)</a:t>
            </a:r>
            <a:r>
              <a:rPr dirty="0" sz="1200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 0.3,	P(M)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200">
              <a:latin typeface="Arial"/>
              <a:cs typeface="Arial"/>
            </a:endParaRPr>
          </a:p>
          <a:p>
            <a:pPr algn="ctr" marL="104775" marR="40005">
              <a:lnSpc>
                <a:spcPts val="1440"/>
              </a:lnSpc>
              <a:spcBef>
                <a:spcPts val="4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Lateness is not independent of the weather and is not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independent of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lecturer.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85900" y="6736080"/>
            <a:ext cx="3771900" cy="609600"/>
          </a:xfrm>
          <a:prstGeom prst="rect">
            <a:avLst/>
          </a:prstGeom>
          <a:ln w="4762">
            <a:solidFill>
              <a:srgbClr val="885D87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algn="ctr" marL="57785">
              <a:lnSpc>
                <a:spcPts val="1430"/>
              </a:lnSpc>
              <a:spcBef>
                <a:spcPts val="20"/>
              </a:spcBef>
              <a:tabLst>
                <a:tab pos="217106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M)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P(S),  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P(S)</a:t>
            </a:r>
            <a:r>
              <a:rPr dirty="0" sz="1200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 0.3,	P(M)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200">
              <a:latin typeface="Arial"/>
              <a:cs typeface="Arial"/>
            </a:endParaRPr>
          </a:p>
          <a:p>
            <a:pPr algn="ctr" marL="104775" marR="40005">
              <a:lnSpc>
                <a:spcPts val="1440"/>
              </a:lnSpc>
              <a:spcBef>
                <a:spcPts val="4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Lateness is not independent of the weather and is not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independent of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lecturer.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300" y="7650480"/>
            <a:ext cx="1257300" cy="190500"/>
          </a:xfrm>
          <a:prstGeom prst="rect">
            <a:avLst/>
          </a:prstGeom>
          <a:ln w="4762">
            <a:solidFill>
              <a:srgbClr val="885D87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S=u,</a:t>
            </a: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M=v)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more interesting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  <a:p>
            <a:pPr marL="525145" indent="-143510">
              <a:lnSpc>
                <a:spcPts val="1435"/>
              </a:lnSpc>
              <a:spcBef>
                <a:spcPts val="685"/>
              </a:spcBef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M : </a:t>
            </a:r>
            <a:r>
              <a:rPr dirty="0" sz="1200" spc="-5">
                <a:latin typeface="Arial"/>
                <a:cs typeface="Arial"/>
              </a:rPr>
              <a:t>Manuela teaches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  <a:p>
            <a:pPr marL="525145" indent="-143510">
              <a:lnSpc>
                <a:spcPts val="1435"/>
              </a:lnSpc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S : </a:t>
            </a:r>
            <a:r>
              <a:rPr dirty="0" sz="1200" spc="-5">
                <a:latin typeface="Arial"/>
                <a:cs typeface="Arial"/>
              </a:rPr>
              <a:t>It 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525145" indent="-143510">
              <a:lnSpc>
                <a:spcPct val="100000"/>
              </a:lnSpc>
              <a:buChar char="•"/>
              <a:tabLst>
                <a:tab pos="525780" algn="l"/>
              </a:tabLst>
            </a:pPr>
            <a:r>
              <a:rPr dirty="0" sz="1200">
                <a:latin typeface="Arial"/>
                <a:cs typeface="Arial"/>
              </a:rPr>
              <a:t>L : The </a:t>
            </a:r>
            <a:r>
              <a:rPr dirty="0" sz="1200" spc="-5">
                <a:latin typeface="Arial"/>
                <a:cs typeface="Arial"/>
              </a:rPr>
              <a:t>lecturer arrives slightly late.</a:t>
            </a:r>
            <a:endParaRPr sz="1200">
              <a:latin typeface="Arial"/>
              <a:cs typeface="Arial"/>
            </a:endParaRPr>
          </a:p>
          <a:p>
            <a:pPr marL="153670" marR="438150">
              <a:lnSpc>
                <a:spcPct val="100000"/>
              </a:lnSpc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Assume both lecturers are sometimes delayed by bad 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weather.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is more likely to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arrive late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1200" spc="-5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Manuela.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Let’s begin with writing down </a:t>
            </a:r>
            <a:r>
              <a:rPr dirty="0" sz="1200">
                <a:latin typeface="Arial"/>
                <a:cs typeface="Arial"/>
              </a:rPr>
              <a:t>knowledge </a:t>
            </a:r>
            <a:r>
              <a:rPr dirty="0" sz="1200" spc="-5">
                <a:latin typeface="Arial"/>
                <a:cs typeface="Arial"/>
              </a:rPr>
              <a:t>we’re happy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about: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53670" marR="297180">
              <a:lnSpc>
                <a:spcPct val="199600"/>
              </a:lnSpc>
            </a:pPr>
            <a:r>
              <a:rPr dirty="0" sz="1200" spc="-5">
                <a:latin typeface="Arial"/>
                <a:cs typeface="Arial"/>
              </a:rPr>
              <a:t>We already know the Joint of </a:t>
            </a:r>
            <a:r>
              <a:rPr dirty="0" sz="1200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and M, so all we need now is  in the </a:t>
            </a:r>
            <a:r>
              <a:rPr dirty="0" sz="1200">
                <a:latin typeface="Arial"/>
                <a:cs typeface="Arial"/>
              </a:rPr>
              <a:t>4 </a:t>
            </a:r>
            <a:r>
              <a:rPr dirty="0" sz="1200" spc="-5">
                <a:latin typeface="Arial"/>
                <a:cs typeface="Arial"/>
              </a:rPr>
              <a:t>cases of u/v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True/False.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164" y="846836"/>
            <a:ext cx="29622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more interesting</a:t>
            </a:r>
            <a:r>
              <a:rPr dirty="0" spc="-60"/>
              <a:t> </a:t>
            </a:r>
            <a:r>
              <a:rPr dirty="0" spc="-5"/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68983"/>
            <a:ext cx="3984625" cy="93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4175" indent="-143510">
              <a:lnSpc>
                <a:spcPts val="1435"/>
              </a:lnSpc>
              <a:spcBef>
                <a:spcPts val="100"/>
              </a:spcBef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M : </a:t>
            </a:r>
            <a:r>
              <a:rPr dirty="0" sz="1200" spc="-5">
                <a:latin typeface="Arial"/>
                <a:cs typeface="Arial"/>
              </a:rPr>
              <a:t>Manuela teaches the class</a:t>
            </a:r>
            <a:endParaRPr sz="1200">
              <a:latin typeface="Arial"/>
              <a:cs typeface="Arial"/>
            </a:endParaRPr>
          </a:p>
          <a:p>
            <a:pPr marL="384175" indent="-143510">
              <a:lnSpc>
                <a:spcPts val="1435"/>
              </a:lnSpc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S : </a:t>
            </a:r>
            <a:r>
              <a:rPr dirty="0" sz="1200" spc="-5">
                <a:latin typeface="Arial"/>
                <a:cs typeface="Arial"/>
              </a:rPr>
              <a:t>It 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384175" indent="-143510">
              <a:lnSpc>
                <a:spcPct val="100000"/>
              </a:lnSpc>
              <a:buChar char="•"/>
              <a:tabLst>
                <a:tab pos="384810" algn="l"/>
              </a:tabLst>
            </a:pPr>
            <a:r>
              <a:rPr dirty="0" sz="1200">
                <a:latin typeface="Arial"/>
                <a:cs typeface="Arial"/>
              </a:rPr>
              <a:t>L : The </a:t>
            </a:r>
            <a:r>
              <a:rPr dirty="0" sz="1200" spc="-5">
                <a:latin typeface="Arial"/>
                <a:cs typeface="Arial"/>
              </a:rPr>
              <a:t>lecturer arrives slightly late.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Assume both lecturers are sometimes delayed by bad 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weather.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is more likely to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arrive late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1200" spc="-5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Manuela.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8320" y="2351786"/>
            <a:ext cx="916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195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sz="10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M)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P(S)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195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P(M)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5090" y="2272836"/>
            <a:ext cx="1186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S) 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0.05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0.1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0.1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2215895"/>
            <a:ext cx="3009900" cy="800100"/>
          </a:xfrm>
          <a:custGeom>
            <a:avLst/>
            <a:gdLst/>
            <a:ahLst/>
            <a:cxnLst/>
            <a:rect l="l" t="t" r="r" b="b"/>
            <a:pathLst>
              <a:path w="3009900" h="800100">
                <a:moveTo>
                  <a:pt x="0" y="800100"/>
                </a:moveTo>
                <a:lnTo>
                  <a:pt x="3009900" y="800100"/>
                </a:lnTo>
                <a:lnTo>
                  <a:pt x="30099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4762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64919" y="3024632"/>
            <a:ext cx="2586990" cy="702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151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Now we can derive a full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joint</a:t>
            </a:r>
            <a:endParaRPr sz="1400">
              <a:latin typeface="Arial"/>
              <a:cs typeface="Arial"/>
            </a:endParaRPr>
          </a:p>
          <a:p>
            <a:pPr marR="85725">
              <a:lnSpc>
                <a:spcPts val="1340"/>
              </a:lnSpc>
              <a:spcBef>
                <a:spcPts val="160"/>
              </a:spcBef>
            </a:pPr>
            <a:r>
              <a:rPr dirty="0" sz="1400" spc="-5">
                <a:latin typeface="Arial"/>
                <a:cs typeface="Arial"/>
              </a:rPr>
              <a:t>p.d.f. with a “mere” six numbers  instead of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seven*</a:t>
            </a:r>
            <a:endParaRPr sz="140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15"/>
              </a:spcBef>
            </a:pPr>
            <a:r>
              <a:rPr dirty="0" sz="800" spc="-5" i="1">
                <a:latin typeface="Arial"/>
                <a:cs typeface="Arial"/>
              </a:rPr>
              <a:t>*Savings are </a:t>
            </a:r>
            <a:r>
              <a:rPr dirty="0" sz="800" i="1">
                <a:latin typeface="Arial"/>
                <a:cs typeface="Arial"/>
              </a:rPr>
              <a:t>larger </a:t>
            </a:r>
            <a:r>
              <a:rPr dirty="0" sz="800" spc="-5" i="1">
                <a:latin typeface="Arial"/>
                <a:cs typeface="Arial"/>
              </a:rPr>
              <a:t>for </a:t>
            </a:r>
            <a:r>
              <a:rPr dirty="0" sz="800" i="1">
                <a:latin typeface="Arial"/>
                <a:cs typeface="Arial"/>
              </a:rPr>
              <a:t>larger </a:t>
            </a:r>
            <a:r>
              <a:rPr dirty="0" sz="800" spc="-5" i="1">
                <a:latin typeface="Arial"/>
                <a:cs typeface="Arial"/>
              </a:rPr>
              <a:t>numbers of</a:t>
            </a:r>
            <a:r>
              <a:rPr dirty="0" sz="800" spc="6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variables.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03019" y="4865276"/>
            <a:ext cx="3971925" cy="1519555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algn="ctr" marL="278130">
              <a:lnSpc>
                <a:spcPct val="100000"/>
              </a:lnSpc>
              <a:spcBef>
                <a:spcPts val="135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more interesting</a:t>
            </a:r>
            <a:r>
              <a:rPr dirty="0" sz="2200" spc="-2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  <a:p>
            <a:pPr marL="371475" indent="-143510">
              <a:lnSpc>
                <a:spcPts val="1435"/>
              </a:lnSpc>
              <a:spcBef>
                <a:spcPts val="685"/>
              </a:spcBef>
              <a:buChar char="•"/>
              <a:tabLst>
                <a:tab pos="372110" algn="l"/>
              </a:tabLst>
            </a:pPr>
            <a:r>
              <a:rPr dirty="0" sz="1200">
                <a:latin typeface="Arial"/>
                <a:cs typeface="Arial"/>
              </a:rPr>
              <a:t>M : </a:t>
            </a:r>
            <a:r>
              <a:rPr dirty="0" sz="1200" spc="-5">
                <a:latin typeface="Arial"/>
                <a:cs typeface="Arial"/>
              </a:rPr>
              <a:t>Manuela teaches the class</a:t>
            </a:r>
            <a:endParaRPr sz="1200">
              <a:latin typeface="Arial"/>
              <a:cs typeface="Arial"/>
            </a:endParaRPr>
          </a:p>
          <a:p>
            <a:pPr marL="371475" indent="-143510">
              <a:lnSpc>
                <a:spcPts val="1435"/>
              </a:lnSpc>
              <a:buChar char="•"/>
              <a:tabLst>
                <a:tab pos="372110" algn="l"/>
              </a:tabLst>
            </a:pPr>
            <a:r>
              <a:rPr dirty="0" sz="1200">
                <a:latin typeface="Arial"/>
                <a:cs typeface="Arial"/>
              </a:rPr>
              <a:t>S : </a:t>
            </a:r>
            <a:r>
              <a:rPr dirty="0" sz="1200" spc="-5">
                <a:latin typeface="Arial"/>
                <a:cs typeface="Arial"/>
              </a:rPr>
              <a:t>It 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sunny</a:t>
            </a:r>
            <a:endParaRPr sz="1200">
              <a:latin typeface="Arial"/>
              <a:cs typeface="Arial"/>
            </a:endParaRPr>
          </a:p>
          <a:p>
            <a:pPr marL="371475" indent="-143510">
              <a:lnSpc>
                <a:spcPct val="100000"/>
              </a:lnSpc>
              <a:buChar char="•"/>
              <a:tabLst>
                <a:tab pos="372110" algn="l"/>
              </a:tabLst>
            </a:pPr>
            <a:r>
              <a:rPr dirty="0" sz="1200">
                <a:latin typeface="Arial"/>
                <a:cs typeface="Arial"/>
              </a:rPr>
              <a:t>L : The </a:t>
            </a:r>
            <a:r>
              <a:rPr dirty="0" sz="1200" spc="-5">
                <a:latin typeface="Arial"/>
                <a:cs typeface="Arial"/>
              </a:rPr>
              <a:t>lecturer arrives slightly late.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Assume both lecturers are sometimes delayed by bad 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weather.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is more likely to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arrive late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1200" spc="-5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Manuela.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8320" y="6529068"/>
            <a:ext cx="916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195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sz="10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M)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P(S)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195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P(M)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5090" y="6450120"/>
            <a:ext cx="1186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S) 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0.05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0.1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0.1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6393179"/>
            <a:ext cx="3009900" cy="800100"/>
          </a:xfrm>
          <a:custGeom>
            <a:avLst/>
            <a:gdLst/>
            <a:ahLst/>
            <a:cxnLst/>
            <a:rect l="l" t="t" r="r" b="b"/>
            <a:pathLst>
              <a:path w="3009900" h="800100">
                <a:moveTo>
                  <a:pt x="0" y="800100"/>
                </a:moveTo>
                <a:lnTo>
                  <a:pt x="3009900" y="800100"/>
                </a:lnTo>
                <a:lnTo>
                  <a:pt x="30099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4762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6100" y="7117080"/>
            <a:ext cx="2496820" cy="876300"/>
          </a:xfrm>
          <a:custGeom>
            <a:avLst/>
            <a:gdLst/>
            <a:ahLst/>
            <a:cxnLst/>
            <a:rect l="l" t="t" r="r" b="b"/>
            <a:pathLst>
              <a:path w="2496820" h="876300">
                <a:moveTo>
                  <a:pt x="0" y="0"/>
                </a:moveTo>
                <a:lnTo>
                  <a:pt x="2496312" y="0"/>
                </a:lnTo>
                <a:lnTo>
                  <a:pt x="2496312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86100" y="7117080"/>
            <a:ext cx="2496820" cy="876300"/>
          </a:xfrm>
          <a:custGeom>
            <a:avLst/>
            <a:gdLst/>
            <a:ahLst/>
            <a:cxnLst/>
            <a:rect l="l" t="t" r="r" b="b"/>
            <a:pathLst>
              <a:path w="2496820" h="876300">
                <a:moveTo>
                  <a:pt x="0" y="876300"/>
                </a:moveTo>
                <a:lnTo>
                  <a:pt x="2496312" y="876300"/>
                </a:lnTo>
                <a:lnTo>
                  <a:pt x="2496312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ln w="4762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86100" y="7095996"/>
            <a:ext cx="2496820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82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Question:</a:t>
            </a:r>
            <a:r>
              <a:rPr dirty="0" sz="1200" spc="3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Express</a:t>
            </a:r>
            <a:endParaRPr sz="1200">
              <a:latin typeface="Arial"/>
              <a:cs typeface="Arial"/>
            </a:endParaRPr>
          </a:p>
          <a:p>
            <a:pPr algn="just" marL="586105">
              <a:lnSpc>
                <a:spcPts val="1435"/>
              </a:lnSpc>
            </a:pPr>
            <a:r>
              <a:rPr dirty="0" sz="1200" spc="-5" i="1">
                <a:solidFill>
                  <a:srgbClr val="9A3365"/>
                </a:solidFill>
                <a:latin typeface="Arial"/>
                <a:cs typeface="Arial"/>
              </a:rPr>
              <a:t>P(L=x </a:t>
            </a:r>
            <a:r>
              <a:rPr dirty="0" sz="1200" i="1">
                <a:solidFill>
                  <a:srgbClr val="9A3365"/>
                </a:solidFill>
                <a:latin typeface="Arial"/>
                <a:cs typeface="Arial"/>
              </a:rPr>
              <a:t>^ </a:t>
            </a:r>
            <a:r>
              <a:rPr dirty="0" sz="1200" spc="-5" i="1">
                <a:solidFill>
                  <a:srgbClr val="9A3365"/>
                </a:solidFill>
                <a:latin typeface="Arial"/>
                <a:cs typeface="Arial"/>
              </a:rPr>
              <a:t>M=y </a:t>
            </a:r>
            <a:r>
              <a:rPr dirty="0" sz="1200" i="1">
                <a:solidFill>
                  <a:srgbClr val="9A3365"/>
                </a:solidFill>
                <a:latin typeface="Arial"/>
                <a:cs typeface="Arial"/>
              </a:rPr>
              <a:t>^</a:t>
            </a:r>
            <a:r>
              <a:rPr dirty="0" sz="1200" spc="-10" i="1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9A3365"/>
                </a:solidFill>
                <a:latin typeface="Arial"/>
                <a:cs typeface="Arial"/>
              </a:rPr>
              <a:t>S=z)</a:t>
            </a:r>
            <a:endParaRPr sz="1200">
              <a:latin typeface="Arial"/>
              <a:cs typeface="Arial"/>
            </a:endParaRPr>
          </a:p>
          <a:p>
            <a:pPr algn="just" marL="48260" marR="142875">
              <a:lnSpc>
                <a:spcPct val="8000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in terms that only need the above  expressions, where </a:t>
            </a:r>
            <a:r>
              <a:rPr dirty="0" sz="1200" i="1">
                <a:latin typeface="Arial"/>
                <a:cs typeface="Arial"/>
              </a:rPr>
              <a:t>x,y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i="1">
                <a:latin typeface="Arial"/>
                <a:cs typeface="Arial"/>
              </a:rPr>
              <a:t>z </a:t>
            </a:r>
            <a:r>
              <a:rPr dirty="0" sz="1200" spc="-5">
                <a:latin typeface="Arial"/>
                <a:cs typeface="Arial"/>
              </a:rPr>
              <a:t>may  each be </a:t>
            </a:r>
            <a:r>
              <a:rPr dirty="0" sz="1200">
                <a:latin typeface="Arial"/>
                <a:cs typeface="Arial"/>
              </a:rPr>
              <a:t>True </a:t>
            </a:r>
            <a:r>
              <a:rPr dirty="0" sz="1200" spc="-5">
                <a:latin typeface="Arial"/>
                <a:cs typeface="Arial"/>
              </a:rPr>
              <a:t>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False.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6688" y="846836"/>
            <a:ext cx="19564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 bit of</a:t>
            </a:r>
            <a:r>
              <a:rPr dirty="0" spc="-100"/>
              <a:t> </a:t>
            </a:r>
            <a:r>
              <a:rPr dirty="0"/>
              <a:t>notation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5419" y="1361186"/>
            <a:ext cx="916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195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sz="10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M)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P(S)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195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P(M)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2190" y="1282236"/>
            <a:ext cx="1186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S) 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0.05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0.1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0.1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7300" y="1225296"/>
            <a:ext cx="3009900" cy="800100"/>
          </a:xfrm>
          <a:custGeom>
            <a:avLst/>
            <a:gdLst/>
            <a:ahLst/>
            <a:cxnLst/>
            <a:rect l="l" t="t" r="r" b="b"/>
            <a:pathLst>
              <a:path w="3009900" h="800100">
                <a:moveTo>
                  <a:pt x="0" y="800100"/>
                </a:moveTo>
                <a:lnTo>
                  <a:pt x="3009900" y="800100"/>
                </a:lnTo>
                <a:lnTo>
                  <a:pt x="30099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4762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25206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00527" y="2580386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3300" y="25206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42359" y="2580386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0" y="3015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61538" y="3075686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38300" y="2444495"/>
            <a:ext cx="723900" cy="266700"/>
          </a:xfrm>
          <a:custGeom>
            <a:avLst/>
            <a:gdLst/>
            <a:ahLst/>
            <a:cxnLst/>
            <a:rect l="l" t="t" r="r" b="b"/>
            <a:pathLst>
              <a:path w="723900" h="266700">
                <a:moveTo>
                  <a:pt x="0" y="266700"/>
                </a:moveTo>
                <a:lnTo>
                  <a:pt x="723900" y="266700"/>
                </a:lnTo>
                <a:lnTo>
                  <a:pt x="7239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58695" y="2485136"/>
            <a:ext cx="49593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P(s)</a:t>
            </a:r>
            <a:r>
              <a:rPr dirty="0" sz="1000">
                <a:latin typeface="Arial"/>
                <a:cs typeface="Arial"/>
              </a:rPr>
              <a:t>=0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1500" y="2330195"/>
            <a:ext cx="685800" cy="2286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270"/>
              </a:spcBef>
            </a:pPr>
            <a:r>
              <a:rPr dirty="0" sz="1000" spc="-5">
                <a:latin typeface="Arial"/>
                <a:cs typeface="Arial"/>
              </a:rPr>
              <a:t>P(M)=0.6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3500" y="3054095"/>
            <a:ext cx="1181100" cy="7239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algn="just" marL="47625" marR="161290">
              <a:lnSpc>
                <a:spcPct val="100000"/>
              </a:lnSpc>
              <a:spcBef>
                <a:spcPts val="440"/>
              </a:spcBef>
            </a:pPr>
            <a:r>
              <a:rPr dirty="0" sz="1000" spc="-5">
                <a:latin typeface="Arial"/>
                <a:cs typeface="Arial"/>
              </a:rPr>
              <a:t>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M^S)=0.05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M^~S)=0.1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~M^S)=0.1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>
                <a:latin typeface="Arial"/>
                <a:cs typeface="Arial"/>
              </a:rPr>
              <a:t>~M</a:t>
            </a:r>
            <a:r>
              <a:rPr dirty="0" sz="1000" spc="-10">
                <a:latin typeface="Arial"/>
                <a:cs typeface="Arial"/>
              </a:rPr>
              <a:t>^</a:t>
            </a:r>
            <a:r>
              <a:rPr dirty="0" sz="1000">
                <a:latin typeface="Arial"/>
                <a:cs typeface="Arial"/>
              </a:rPr>
              <a:t>~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973" y="2771394"/>
            <a:ext cx="252729" cy="288925"/>
          </a:xfrm>
          <a:custGeom>
            <a:avLst/>
            <a:gdLst/>
            <a:ahLst/>
            <a:cxnLst/>
            <a:rect l="l" t="t" r="r" b="b"/>
            <a:pathLst>
              <a:path w="252730" h="288925">
                <a:moveTo>
                  <a:pt x="185412" y="233432"/>
                </a:moveTo>
                <a:lnTo>
                  <a:pt x="163829" y="252222"/>
                </a:lnTo>
                <a:lnTo>
                  <a:pt x="252222" y="288798"/>
                </a:lnTo>
                <a:lnTo>
                  <a:pt x="240991" y="244601"/>
                </a:lnTo>
                <a:lnTo>
                  <a:pt x="195072" y="244601"/>
                </a:lnTo>
                <a:lnTo>
                  <a:pt x="185412" y="233432"/>
                </a:lnTo>
                <a:close/>
              </a:path>
              <a:path w="252730" h="288925">
                <a:moveTo>
                  <a:pt x="207003" y="214635"/>
                </a:moveTo>
                <a:lnTo>
                  <a:pt x="185412" y="233432"/>
                </a:lnTo>
                <a:lnTo>
                  <a:pt x="195072" y="244601"/>
                </a:lnTo>
                <a:lnTo>
                  <a:pt x="216408" y="225551"/>
                </a:lnTo>
                <a:lnTo>
                  <a:pt x="207003" y="214635"/>
                </a:lnTo>
                <a:close/>
              </a:path>
              <a:path w="252730" h="288925">
                <a:moveTo>
                  <a:pt x="228600" y="195833"/>
                </a:moveTo>
                <a:lnTo>
                  <a:pt x="207003" y="214635"/>
                </a:lnTo>
                <a:lnTo>
                  <a:pt x="216408" y="225551"/>
                </a:lnTo>
                <a:lnTo>
                  <a:pt x="195072" y="244601"/>
                </a:lnTo>
                <a:lnTo>
                  <a:pt x="240991" y="244601"/>
                </a:lnTo>
                <a:lnTo>
                  <a:pt x="228600" y="195833"/>
                </a:lnTo>
                <a:close/>
              </a:path>
              <a:path w="252730" h="288925">
                <a:moveTo>
                  <a:pt x="22098" y="0"/>
                </a:moveTo>
                <a:lnTo>
                  <a:pt x="0" y="19050"/>
                </a:lnTo>
                <a:lnTo>
                  <a:pt x="185412" y="233432"/>
                </a:lnTo>
                <a:lnTo>
                  <a:pt x="207003" y="214635"/>
                </a:lnTo>
                <a:lnTo>
                  <a:pt x="2209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08603" y="2770632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9718" y="198882"/>
                </a:moveTo>
                <a:lnTo>
                  <a:pt x="0" y="289560"/>
                </a:lnTo>
                <a:lnTo>
                  <a:pt x="90678" y="259842"/>
                </a:lnTo>
                <a:lnTo>
                  <a:pt x="80010" y="249174"/>
                </a:lnTo>
                <a:lnTo>
                  <a:pt x="60198" y="249174"/>
                </a:lnTo>
                <a:lnTo>
                  <a:pt x="40386" y="229362"/>
                </a:lnTo>
                <a:lnTo>
                  <a:pt x="50275" y="219439"/>
                </a:lnTo>
                <a:lnTo>
                  <a:pt x="29718" y="198882"/>
                </a:lnTo>
                <a:close/>
              </a:path>
              <a:path w="289560" h="289560">
                <a:moveTo>
                  <a:pt x="50275" y="219439"/>
                </a:moveTo>
                <a:lnTo>
                  <a:pt x="40386" y="229362"/>
                </a:lnTo>
                <a:lnTo>
                  <a:pt x="60198" y="249174"/>
                </a:lnTo>
                <a:lnTo>
                  <a:pt x="70120" y="239284"/>
                </a:lnTo>
                <a:lnTo>
                  <a:pt x="50275" y="219439"/>
                </a:lnTo>
                <a:close/>
              </a:path>
              <a:path w="289560" h="289560">
                <a:moveTo>
                  <a:pt x="70120" y="239284"/>
                </a:moveTo>
                <a:lnTo>
                  <a:pt x="60198" y="249174"/>
                </a:lnTo>
                <a:lnTo>
                  <a:pt x="80010" y="249174"/>
                </a:lnTo>
                <a:lnTo>
                  <a:pt x="70120" y="239284"/>
                </a:lnTo>
                <a:close/>
              </a:path>
              <a:path w="289560" h="289560">
                <a:moveTo>
                  <a:pt x="268986" y="0"/>
                </a:moveTo>
                <a:lnTo>
                  <a:pt x="50275" y="219439"/>
                </a:lnTo>
                <a:lnTo>
                  <a:pt x="70120" y="239284"/>
                </a:lnTo>
                <a:lnTo>
                  <a:pt x="289560" y="20574"/>
                </a:lnTo>
                <a:lnTo>
                  <a:pt x="2689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48100" y="244449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2286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00250" y="2673095"/>
            <a:ext cx="590550" cy="38100"/>
          </a:xfrm>
          <a:custGeom>
            <a:avLst/>
            <a:gdLst/>
            <a:ahLst/>
            <a:cxnLst/>
            <a:rect l="l" t="t" r="r" b="b"/>
            <a:pathLst>
              <a:path w="590550" h="38100">
                <a:moveTo>
                  <a:pt x="0" y="38100"/>
                </a:moveTo>
                <a:lnTo>
                  <a:pt x="59055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14600" y="3168395"/>
            <a:ext cx="533400" cy="247650"/>
          </a:xfrm>
          <a:custGeom>
            <a:avLst/>
            <a:gdLst/>
            <a:ahLst/>
            <a:cxnLst/>
            <a:rect l="l" t="t" r="r" b="b"/>
            <a:pathLst>
              <a:path w="533400" h="247650">
                <a:moveTo>
                  <a:pt x="0" y="247650"/>
                </a:moveTo>
                <a:lnTo>
                  <a:pt x="5334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55419" y="5538470"/>
            <a:ext cx="916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195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 </a:t>
            </a:r>
            <a:r>
              <a:rPr dirty="0" sz="10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M)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P(S)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195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P(S)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P(M)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57300" y="5402579"/>
            <a:ext cx="3009900" cy="800100"/>
          </a:xfrm>
          <a:custGeom>
            <a:avLst/>
            <a:gdLst/>
            <a:ahLst/>
            <a:cxnLst/>
            <a:rect l="l" t="t" r="r" b="b"/>
            <a:pathLst>
              <a:path w="3009900" h="800100">
                <a:moveTo>
                  <a:pt x="0" y="800100"/>
                </a:moveTo>
                <a:lnTo>
                  <a:pt x="3009900" y="800100"/>
                </a:lnTo>
                <a:lnTo>
                  <a:pt x="30099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4762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90800" y="66979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00527" y="675766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43300" y="66979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42359" y="6757668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8000" y="71932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61538" y="7252968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38300" y="6621780"/>
            <a:ext cx="723900" cy="266700"/>
          </a:xfrm>
          <a:custGeom>
            <a:avLst/>
            <a:gdLst/>
            <a:ahLst/>
            <a:cxnLst/>
            <a:rect l="l" t="t" r="r" b="b"/>
            <a:pathLst>
              <a:path w="723900" h="266700">
                <a:moveTo>
                  <a:pt x="0" y="266700"/>
                </a:moveTo>
                <a:lnTo>
                  <a:pt x="723900" y="266700"/>
                </a:lnTo>
                <a:lnTo>
                  <a:pt x="7239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58695" y="6662418"/>
            <a:ext cx="49593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P(s)</a:t>
            </a:r>
            <a:r>
              <a:rPr dirty="0" sz="1000">
                <a:latin typeface="Arial"/>
                <a:cs typeface="Arial"/>
              </a:rPr>
              <a:t>=0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1500" y="650748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461509" y="6529068"/>
            <a:ext cx="5384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P(M)</a:t>
            </a:r>
            <a:r>
              <a:rPr dirty="0" sz="1000">
                <a:latin typeface="Arial"/>
                <a:cs typeface="Arial"/>
              </a:rPr>
              <a:t>=0</a:t>
            </a:r>
            <a:r>
              <a:rPr dirty="0" sz="1000" spc="-5">
                <a:latin typeface="Arial"/>
                <a:cs typeface="Arial"/>
              </a:rPr>
              <a:t>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3500" y="7231380"/>
            <a:ext cx="1181100" cy="7239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algn="just" marL="47625" marR="161290">
              <a:lnSpc>
                <a:spcPct val="100000"/>
              </a:lnSpc>
              <a:spcBef>
                <a:spcPts val="440"/>
              </a:spcBef>
            </a:pPr>
            <a:r>
              <a:rPr dirty="0" sz="1000" spc="-5">
                <a:latin typeface="Arial"/>
                <a:cs typeface="Arial"/>
              </a:rPr>
              <a:t>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M^S)=0.05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M^~S)=0.1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~M^S)=0.1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>
                <a:latin typeface="Arial"/>
                <a:cs typeface="Arial"/>
              </a:rPr>
              <a:t>~M</a:t>
            </a:r>
            <a:r>
              <a:rPr dirty="0" sz="1000" spc="-10">
                <a:latin typeface="Arial"/>
                <a:cs typeface="Arial"/>
              </a:rPr>
              <a:t>^</a:t>
            </a:r>
            <a:r>
              <a:rPr dirty="0" sz="1000">
                <a:latin typeface="Arial"/>
                <a:cs typeface="Arial"/>
              </a:rPr>
              <a:t>~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39973" y="6948678"/>
            <a:ext cx="252729" cy="288925"/>
          </a:xfrm>
          <a:custGeom>
            <a:avLst/>
            <a:gdLst/>
            <a:ahLst/>
            <a:cxnLst/>
            <a:rect l="l" t="t" r="r" b="b"/>
            <a:pathLst>
              <a:path w="252730" h="288925">
                <a:moveTo>
                  <a:pt x="185412" y="233432"/>
                </a:moveTo>
                <a:lnTo>
                  <a:pt x="163829" y="252222"/>
                </a:lnTo>
                <a:lnTo>
                  <a:pt x="252222" y="288798"/>
                </a:lnTo>
                <a:lnTo>
                  <a:pt x="240991" y="244602"/>
                </a:lnTo>
                <a:lnTo>
                  <a:pt x="195072" y="244602"/>
                </a:lnTo>
                <a:lnTo>
                  <a:pt x="185412" y="233432"/>
                </a:lnTo>
                <a:close/>
              </a:path>
              <a:path w="252730" h="288925">
                <a:moveTo>
                  <a:pt x="207003" y="214635"/>
                </a:moveTo>
                <a:lnTo>
                  <a:pt x="185412" y="233432"/>
                </a:lnTo>
                <a:lnTo>
                  <a:pt x="195072" y="244602"/>
                </a:lnTo>
                <a:lnTo>
                  <a:pt x="216408" y="225552"/>
                </a:lnTo>
                <a:lnTo>
                  <a:pt x="207003" y="214635"/>
                </a:lnTo>
                <a:close/>
              </a:path>
              <a:path w="252730" h="288925">
                <a:moveTo>
                  <a:pt x="228600" y="195834"/>
                </a:moveTo>
                <a:lnTo>
                  <a:pt x="207003" y="214635"/>
                </a:lnTo>
                <a:lnTo>
                  <a:pt x="216408" y="225552"/>
                </a:lnTo>
                <a:lnTo>
                  <a:pt x="195072" y="244602"/>
                </a:lnTo>
                <a:lnTo>
                  <a:pt x="240991" y="244602"/>
                </a:lnTo>
                <a:lnTo>
                  <a:pt x="228600" y="195834"/>
                </a:lnTo>
                <a:close/>
              </a:path>
              <a:path w="252730" h="288925">
                <a:moveTo>
                  <a:pt x="22098" y="0"/>
                </a:moveTo>
                <a:lnTo>
                  <a:pt x="0" y="19050"/>
                </a:lnTo>
                <a:lnTo>
                  <a:pt x="185412" y="233432"/>
                </a:lnTo>
                <a:lnTo>
                  <a:pt x="207003" y="214635"/>
                </a:lnTo>
                <a:lnTo>
                  <a:pt x="2209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08603" y="6947916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59">
                <a:moveTo>
                  <a:pt x="29718" y="198881"/>
                </a:moveTo>
                <a:lnTo>
                  <a:pt x="0" y="289559"/>
                </a:lnTo>
                <a:lnTo>
                  <a:pt x="90678" y="259841"/>
                </a:lnTo>
                <a:lnTo>
                  <a:pt x="80010" y="249173"/>
                </a:lnTo>
                <a:lnTo>
                  <a:pt x="60198" y="249173"/>
                </a:lnTo>
                <a:lnTo>
                  <a:pt x="40386" y="229361"/>
                </a:lnTo>
                <a:lnTo>
                  <a:pt x="50275" y="219439"/>
                </a:lnTo>
                <a:lnTo>
                  <a:pt x="29718" y="198881"/>
                </a:lnTo>
                <a:close/>
              </a:path>
              <a:path w="289560" h="289559">
                <a:moveTo>
                  <a:pt x="50275" y="219439"/>
                </a:moveTo>
                <a:lnTo>
                  <a:pt x="40386" y="229361"/>
                </a:lnTo>
                <a:lnTo>
                  <a:pt x="60198" y="249173"/>
                </a:lnTo>
                <a:lnTo>
                  <a:pt x="70120" y="239284"/>
                </a:lnTo>
                <a:lnTo>
                  <a:pt x="50275" y="219439"/>
                </a:lnTo>
                <a:close/>
              </a:path>
              <a:path w="289560" h="289559">
                <a:moveTo>
                  <a:pt x="70120" y="239284"/>
                </a:moveTo>
                <a:lnTo>
                  <a:pt x="60198" y="249173"/>
                </a:lnTo>
                <a:lnTo>
                  <a:pt x="80010" y="249173"/>
                </a:lnTo>
                <a:lnTo>
                  <a:pt x="70120" y="239284"/>
                </a:lnTo>
                <a:close/>
              </a:path>
              <a:path w="289560" h="289559">
                <a:moveTo>
                  <a:pt x="268986" y="0"/>
                </a:moveTo>
                <a:lnTo>
                  <a:pt x="50275" y="219439"/>
                </a:lnTo>
                <a:lnTo>
                  <a:pt x="70120" y="239284"/>
                </a:lnTo>
                <a:lnTo>
                  <a:pt x="289560" y="20573"/>
                </a:lnTo>
                <a:lnTo>
                  <a:pt x="2689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48100" y="662178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2286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00250" y="6850380"/>
            <a:ext cx="590550" cy="38100"/>
          </a:xfrm>
          <a:custGeom>
            <a:avLst/>
            <a:gdLst/>
            <a:ahLst/>
            <a:cxnLst/>
            <a:rect l="l" t="t" r="r" b="b"/>
            <a:pathLst>
              <a:path w="590550" h="38100">
                <a:moveTo>
                  <a:pt x="0" y="38100"/>
                </a:moveTo>
                <a:lnTo>
                  <a:pt x="59055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14600" y="7345680"/>
            <a:ext cx="533400" cy="247650"/>
          </a:xfrm>
          <a:custGeom>
            <a:avLst/>
            <a:gdLst/>
            <a:ahLst/>
            <a:cxnLst/>
            <a:rect l="l" t="t" r="r" b="b"/>
            <a:pathLst>
              <a:path w="533400" h="247650">
                <a:moveTo>
                  <a:pt x="0" y="247650"/>
                </a:moveTo>
                <a:lnTo>
                  <a:pt x="5334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92779" y="5631179"/>
            <a:ext cx="1950720" cy="1175385"/>
          </a:xfrm>
          <a:custGeom>
            <a:avLst/>
            <a:gdLst/>
            <a:ahLst/>
            <a:cxnLst/>
            <a:rect l="l" t="t" r="r" b="b"/>
            <a:pathLst>
              <a:path w="1950720" h="1175384">
                <a:moveTo>
                  <a:pt x="816864" y="685800"/>
                </a:moveTo>
                <a:lnTo>
                  <a:pt x="331470" y="685800"/>
                </a:lnTo>
                <a:lnTo>
                  <a:pt x="0" y="1175004"/>
                </a:lnTo>
                <a:lnTo>
                  <a:pt x="816864" y="685800"/>
                </a:lnTo>
                <a:close/>
              </a:path>
              <a:path w="1950720" h="1175384">
                <a:moveTo>
                  <a:pt x="1950720" y="0"/>
                </a:moveTo>
                <a:lnTo>
                  <a:pt x="7620" y="0"/>
                </a:lnTo>
                <a:lnTo>
                  <a:pt x="7620" y="685800"/>
                </a:lnTo>
                <a:lnTo>
                  <a:pt x="1950720" y="685800"/>
                </a:lnTo>
                <a:lnTo>
                  <a:pt x="19507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92779" y="5631179"/>
            <a:ext cx="1950720" cy="1175385"/>
          </a:xfrm>
          <a:custGeom>
            <a:avLst/>
            <a:gdLst/>
            <a:ahLst/>
            <a:cxnLst/>
            <a:rect l="l" t="t" r="r" b="b"/>
            <a:pathLst>
              <a:path w="1950720" h="1175384">
                <a:moveTo>
                  <a:pt x="7620" y="0"/>
                </a:moveTo>
                <a:lnTo>
                  <a:pt x="7620" y="685800"/>
                </a:lnTo>
                <a:lnTo>
                  <a:pt x="331470" y="685800"/>
                </a:lnTo>
                <a:lnTo>
                  <a:pt x="0" y="1175004"/>
                </a:lnTo>
                <a:lnTo>
                  <a:pt x="816864" y="685800"/>
                </a:lnTo>
                <a:lnTo>
                  <a:pt x="1950720" y="685800"/>
                </a:lnTo>
                <a:lnTo>
                  <a:pt x="1950720" y="0"/>
                </a:lnTo>
                <a:lnTo>
                  <a:pt x="331470" y="0"/>
                </a:lnTo>
                <a:lnTo>
                  <a:pt x="76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431288" y="5024120"/>
            <a:ext cx="2656205" cy="1251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bit of</a:t>
            </a:r>
            <a:r>
              <a:rPr dirty="0" sz="2200" spc="-4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notation</a:t>
            </a:r>
            <a:endParaRPr sz="2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905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S) =</a:t>
            </a:r>
            <a:r>
              <a:rPr dirty="0" sz="10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0.05</a:t>
            </a:r>
            <a:endParaRPr sz="1000">
              <a:latin typeface="Arial"/>
              <a:cs typeface="Arial"/>
            </a:endParaRPr>
          </a:p>
          <a:p>
            <a:pPr marL="90805" marR="30480">
              <a:lnSpc>
                <a:spcPct val="99200"/>
              </a:lnSpc>
              <a:spcBef>
                <a:spcPts val="13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0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M ^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~S) </a:t>
            </a:r>
            <a:r>
              <a:rPr dirty="0" sz="1000" spc="-250">
                <a:latin typeface="Arial"/>
                <a:cs typeface="Arial"/>
              </a:rPr>
              <a:t>R</a:t>
            </a:r>
            <a:r>
              <a:rPr dirty="0" sz="1000" spc="-25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250">
                <a:latin typeface="Arial"/>
                <a:cs typeface="Arial"/>
              </a:rPr>
              <a:t>e</a:t>
            </a:r>
            <a:r>
              <a:rPr dirty="0" sz="1000" spc="-25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1000" spc="-250">
                <a:latin typeface="Arial"/>
                <a:cs typeface="Arial"/>
              </a:rPr>
              <a:t>a</a:t>
            </a:r>
            <a:r>
              <a:rPr dirty="0" sz="1000" spc="-250">
                <a:solidFill>
                  <a:srgbClr val="FF0000"/>
                </a:solidFill>
                <a:latin typeface="Arial"/>
                <a:cs typeface="Arial"/>
              </a:rPr>
              <a:t>.1</a:t>
            </a:r>
            <a:r>
              <a:rPr dirty="0" sz="1000" spc="-250">
                <a:latin typeface="Arial"/>
                <a:cs typeface="Arial"/>
              </a:rPr>
              <a:t>d </a:t>
            </a:r>
            <a:r>
              <a:rPr dirty="0" sz="1000" spc="-5">
                <a:latin typeface="Arial"/>
                <a:cs typeface="Arial"/>
              </a:rPr>
              <a:t>the absence </a:t>
            </a:r>
            <a:r>
              <a:rPr dirty="0" sz="1000">
                <a:latin typeface="Arial"/>
                <a:cs typeface="Arial"/>
              </a:rPr>
              <a:t>of an </a:t>
            </a:r>
            <a:r>
              <a:rPr dirty="0" sz="1000" spc="-5">
                <a:latin typeface="Arial"/>
                <a:cs typeface="Arial"/>
              </a:rPr>
              <a:t>arrow  </a:t>
            </a:r>
            <a:r>
              <a:rPr dirty="0" baseline="-8333" sz="15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baseline="-8333" sz="15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baseline="-8333" sz="15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8333" sz="1500" spc="-7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baseline="-8333" sz="15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baseline="-8333" sz="1500" spc="-7">
                <a:solidFill>
                  <a:srgbClr val="FF0000"/>
                </a:solidFill>
                <a:latin typeface="Arial"/>
                <a:cs typeface="Arial"/>
              </a:rPr>
              <a:t>S) </a:t>
            </a:r>
            <a:r>
              <a:rPr dirty="0" baseline="-8333" sz="1500" spc="-247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165">
                <a:latin typeface="Arial"/>
                <a:cs typeface="Arial"/>
              </a:rPr>
              <a:t>be</a:t>
            </a:r>
            <a:r>
              <a:rPr dirty="0" baseline="-8333" sz="1500" spc="-247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1000" spc="-165">
                <a:latin typeface="Arial"/>
                <a:cs typeface="Arial"/>
              </a:rPr>
              <a:t>t</a:t>
            </a:r>
            <a:r>
              <a:rPr dirty="0" baseline="-8333" sz="1500" spc="-247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1000" spc="-165">
                <a:latin typeface="Arial"/>
                <a:cs typeface="Arial"/>
              </a:rPr>
              <a:t>w</a:t>
            </a:r>
            <a:r>
              <a:rPr dirty="0" baseline="-8333" sz="1500" spc="-247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1000" spc="-165">
                <a:latin typeface="Arial"/>
                <a:cs typeface="Arial"/>
              </a:rPr>
              <a:t>een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and </a:t>
            </a:r>
            <a:r>
              <a:rPr dirty="0" sz="1000">
                <a:latin typeface="Arial"/>
                <a:cs typeface="Arial"/>
              </a:rPr>
              <a:t>M </a:t>
            </a:r>
            <a:r>
              <a:rPr dirty="0" sz="1000" spc="-5">
                <a:latin typeface="Arial"/>
                <a:cs typeface="Arial"/>
              </a:rPr>
              <a:t>to mean “it  </a:t>
            </a:r>
            <a:r>
              <a:rPr dirty="0" baseline="-13888" sz="15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baseline="-13888" sz="15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baseline="-13888" sz="15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13888" sz="1500" spc="-7">
                <a:solidFill>
                  <a:srgbClr val="FF0000"/>
                </a:solidFill>
                <a:latin typeface="Arial"/>
                <a:cs typeface="Arial"/>
              </a:rPr>
              <a:t>~M </a:t>
            </a:r>
            <a:r>
              <a:rPr dirty="0" baseline="-13888" sz="15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baseline="-13888" sz="1500" spc="-277">
                <a:solidFill>
                  <a:srgbClr val="FF0000"/>
                </a:solidFill>
                <a:latin typeface="Arial"/>
                <a:cs typeface="Arial"/>
              </a:rPr>
              <a:t>~S</a:t>
            </a:r>
            <a:r>
              <a:rPr dirty="0" sz="1000" spc="-185">
                <a:latin typeface="Arial"/>
                <a:cs typeface="Arial"/>
              </a:rPr>
              <a:t>w</a:t>
            </a:r>
            <a:r>
              <a:rPr dirty="0" baseline="-13888" sz="1500" spc="-277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dirty="0" sz="1000" spc="-160">
                <a:latin typeface="Arial"/>
                <a:cs typeface="Arial"/>
              </a:rPr>
              <a:t>o</a:t>
            </a:r>
            <a:r>
              <a:rPr dirty="0" baseline="-13888" sz="1500" spc="-24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-160">
                <a:latin typeface="Arial"/>
                <a:cs typeface="Arial"/>
              </a:rPr>
              <a:t>u</a:t>
            </a:r>
            <a:r>
              <a:rPr dirty="0" baseline="-13888" sz="1500" spc="-24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1000" spc="-160">
                <a:latin typeface="Arial"/>
                <a:cs typeface="Arial"/>
              </a:rPr>
              <a:t>ld</a:t>
            </a:r>
            <a:r>
              <a:rPr dirty="0" baseline="-13888" sz="1500" spc="-240">
                <a:solidFill>
                  <a:srgbClr val="FF0000"/>
                </a:solidFill>
                <a:latin typeface="Arial"/>
                <a:cs typeface="Arial"/>
              </a:rPr>
              <a:t>.2</a:t>
            </a:r>
            <a:r>
              <a:rPr dirty="0" sz="1000" spc="-160">
                <a:latin typeface="Arial"/>
                <a:cs typeface="Arial"/>
              </a:rPr>
              <a:t>not </a:t>
            </a:r>
            <a:r>
              <a:rPr dirty="0" sz="1000" spc="-5">
                <a:latin typeface="Arial"/>
                <a:cs typeface="Arial"/>
              </a:rPr>
              <a:t>help </a:t>
            </a:r>
            <a:r>
              <a:rPr dirty="0" sz="1000">
                <a:latin typeface="Arial"/>
                <a:cs typeface="Arial"/>
              </a:rPr>
              <a:t>me </a:t>
            </a:r>
            <a:r>
              <a:rPr dirty="0" sz="1000" spc="-5">
                <a:latin typeface="Arial"/>
                <a:cs typeface="Arial"/>
              </a:rPr>
              <a:t>predict </a:t>
            </a:r>
            <a:r>
              <a:rPr dirty="0" sz="1000">
                <a:latin typeface="Arial"/>
                <a:cs typeface="Arial"/>
              </a:rPr>
              <a:t>M </a:t>
            </a:r>
            <a:r>
              <a:rPr dirty="0" sz="1000" spc="-5">
                <a:latin typeface="Arial"/>
                <a:cs typeface="Arial"/>
              </a:rPr>
              <a:t>if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116522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knew the value of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60420" y="7383780"/>
            <a:ext cx="2202180" cy="685800"/>
          </a:xfrm>
          <a:custGeom>
            <a:avLst/>
            <a:gdLst/>
            <a:ahLst/>
            <a:cxnLst/>
            <a:rect l="l" t="t" r="r" b="b"/>
            <a:pathLst>
              <a:path w="2202179" h="685800">
                <a:moveTo>
                  <a:pt x="0" y="31242"/>
                </a:moveTo>
                <a:lnTo>
                  <a:pt x="259079" y="285750"/>
                </a:lnTo>
                <a:lnTo>
                  <a:pt x="259079" y="685800"/>
                </a:lnTo>
                <a:lnTo>
                  <a:pt x="2202179" y="685800"/>
                </a:lnTo>
                <a:lnTo>
                  <a:pt x="2202179" y="114300"/>
                </a:lnTo>
                <a:lnTo>
                  <a:pt x="259079" y="114300"/>
                </a:lnTo>
                <a:lnTo>
                  <a:pt x="0" y="31242"/>
                </a:lnTo>
                <a:close/>
              </a:path>
              <a:path w="2202179" h="685800">
                <a:moveTo>
                  <a:pt x="2202179" y="0"/>
                </a:moveTo>
                <a:lnTo>
                  <a:pt x="259079" y="0"/>
                </a:lnTo>
                <a:lnTo>
                  <a:pt x="259079" y="114300"/>
                </a:lnTo>
                <a:lnTo>
                  <a:pt x="2202179" y="114300"/>
                </a:lnTo>
                <a:lnTo>
                  <a:pt x="220217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60420" y="7383780"/>
            <a:ext cx="2202180" cy="685800"/>
          </a:xfrm>
          <a:custGeom>
            <a:avLst/>
            <a:gdLst/>
            <a:ahLst/>
            <a:cxnLst/>
            <a:rect l="l" t="t" r="r" b="b"/>
            <a:pathLst>
              <a:path w="2202179" h="685800">
                <a:moveTo>
                  <a:pt x="259079" y="0"/>
                </a:moveTo>
                <a:lnTo>
                  <a:pt x="259079" y="114300"/>
                </a:lnTo>
                <a:lnTo>
                  <a:pt x="0" y="31242"/>
                </a:lnTo>
                <a:lnTo>
                  <a:pt x="259079" y="285750"/>
                </a:lnTo>
                <a:lnTo>
                  <a:pt x="259079" y="685800"/>
                </a:lnTo>
                <a:lnTo>
                  <a:pt x="2202179" y="685800"/>
                </a:lnTo>
                <a:lnTo>
                  <a:pt x="2202179" y="0"/>
                </a:lnTo>
                <a:lnTo>
                  <a:pt x="582929" y="0"/>
                </a:lnTo>
                <a:lnTo>
                  <a:pt x="25907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731520" y="7392414"/>
            <a:ext cx="17310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Read the </a:t>
            </a:r>
            <a:r>
              <a:rPr dirty="0" sz="1000">
                <a:latin typeface="Arial"/>
                <a:cs typeface="Arial"/>
              </a:rPr>
              <a:t>two </a:t>
            </a:r>
            <a:r>
              <a:rPr dirty="0" sz="1000" spc="-5">
                <a:latin typeface="Arial"/>
                <a:cs typeface="Arial"/>
              </a:rPr>
              <a:t>arrows into </a:t>
            </a:r>
            <a:r>
              <a:rPr dirty="0" sz="1000">
                <a:latin typeface="Arial"/>
                <a:cs typeface="Arial"/>
              </a:rPr>
              <a:t>L to  </a:t>
            </a:r>
            <a:r>
              <a:rPr dirty="0" sz="1000" spc="-5">
                <a:latin typeface="Arial"/>
                <a:cs typeface="Arial"/>
              </a:rPr>
              <a:t>mean that if </a:t>
            </a:r>
            <a:r>
              <a:rPr dirty="0" sz="1000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want to know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  value of </a:t>
            </a:r>
            <a:r>
              <a:rPr dirty="0" sz="1000">
                <a:latin typeface="Arial"/>
                <a:cs typeface="Arial"/>
              </a:rPr>
              <a:t>L </a:t>
            </a:r>
            <a:r>
              <a:rPr dirty="0" sz="1000" spc="-5">
                <a:latin typeface="Arial"/>
                <a:cs typeface="Arial"/>
              </a:rPr>
              <a:t>it may help me to  </a:t>
            </a:r>
            <a:r>
              <a:rPr dirty="0" sz="1000">
                <a:latin typeface="Arial"/>
                <a:cs typeface="Arial"/>
              </a:rPr>
              <a:t>know M </a:t>
            </a:r>
            <a:r>
              <a:rPr dirty="0" sz="1000" spc="-5">
                <a:latin typeface="Arial"/>
                <a:cs typeface="Arial"/>
              </a:rPr>
              <a:t>and to know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31849" y="5245861"/>
            <a:ext cx="320040" cy="1522095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9A3365"/>
                </a:solidFill>
                <a:latin typeface="Arial"/>
                <a:cs typeface="Arial"/>
              </a:rPr>
              <a:t>This </a:t>
            </a:r>
            <a:r>
              <a:rPr dirty="0" sz="1000" spc="-5">
                <a:solidFill>
                  <a:srgbClr val="9A3365"/>
                </a:solidFill>
                <a:latin typeface="Arial"/>
                <a:cs typeface="Arial"/>
              </a:rPr>
              <a:t>kind of stuff will be  thoroughly formalized</a:t>
            </a:r>
            <a:r>
              <a:rPr dirty="0" sz="1000" spc="-65">
                <a:solidFill>
                  <a:srgbClr val="9A336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A3365"/>
                </a:solidFill>
                <a:latin typeface="Arial"/>
                <a:cs typeface="Arial"/>
              </a:rPr>
              <a:t>later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99076" y="5285232"/>
            <a:ext cx="576580" cy="337820"/>
          </a:xfrm>
          <a:custGeom>
            <a:avLst/>
            <a:gdLst/>
            <a:ahLst/>
            <a:cxnLst/>
            <a:rect l="l" t="t" r="r" b="b"/>
            <a:pathLst>
              <a:path w="576579" h="337820">
                <a:moveTo>
                  <a:pt x="0" y="289559"/>
                </a:moveTo>
                <a:lnTo>
                  <a:pt x="1524" y="337565"/>
                </a:lnTo>
                <a:lnTo>
                  <a:pt x="37928" y="307847"/>
                </a:lnTo>
                <a:lnTo>
                  <a:pt x="22860" y="307847"/>
                </a:lnTo>
                <a:lnTo>
                  <a:pt x="9906" y="301751"/>
                </a:lnTo>
                <a:lnTo>
                  <a:pt x="12856" y="295358"/>
                </a:lnTo>
                <a:lnTo>
                  <a:pt x="0" y="289559"/>
                </a:lnTo>
                <a:close/>
              </a:path>
              <a:path w="576579" h="337820">
                <a:moveTo>
                  <a:pt x="12856" y="295358"/>
                </a:moveTo>
                <a:lnTo>
                  <a:pt x="9906" y="301751"/>
                </a:lnTo>
                <a:lnTo>
                  <a:pt x="22860" y="307847"/>
                </a:lnTo>
                <a:lnTo>
                  <a:pt x="25725" y="301161"/>
                </a:lnTo>
                <a:lnTo>
                  <a:pt x="12856" y="295358"/>
                </a:lnTo>
                <a:close/>
              </a:path>
              <a:path w="576579" h="337820">
                <a:moveTo>
                  <a:pt x="25725" y="301161"/>
                </a:moveTo>
                <a:lnTo>
                  <a:pt x="22860" y="307847"/>
                </a:lnTo>
                <a:lnTo>
                  <a:pt x="37928" y="307847"/>
                </a:lnTo>
                <a:lnTo>
                  <a:pt x="38862" y="307085"/>
                </a:lnTo>
                <a:lnTo>
                  <a:pt x="25725" y="301161"/>
                </a:lnTo>
                <a:close/>
              </a:path>
              <a:path w="576579" h="337820">
                <a:moveTo>
                  <a:pt x="378713" y="0"/>
                </a:moveTo>
                <a:lnTo>
                  <a:pt x="377189" y="0"/>
                </a:lnTo>
                <a:lnTo>
                  <a:pt x="321563" y="4571"/>
                </a:lnTo>
                <a:lnTo>
                  <a:pt x="303275" y="6857"/>
                </a:lnTo>
                <a:lnTo>
                  <a:pt x="267462" y="12953"/>
                </a:lnTo>
                <a:lnTo>
                  <a:pt x="258318" y="15239"/>
                </a:lnTo>
                <a:lnTo>
                  <a:pt x="249174" y="18287"/>
                </a:lnTo>
                <a:lnTo>
                  <a:pt x="240029" y="20573"/>
                </a:lnTo>
                <a:lnTo>
                  <a:pt x="230886" y="24383"/>
                </a:lnTo>
                <a:lnTo>
                  <a:pt x="229362" y="24383"/>
                </a:lnTo>
                <a:lnTo>
                  <a:pt x="229362" y="25145"/>
                </a:lnTo>
                <a:lnTo>
                  <a:pt x="211074" y="38100"/>
                </a:lnTo>
                <a:lnTo>
                  <a:pt x="194310" y="51053"/>
                </a:lnTo>
                <a:lnTo>
                  <a:pt x="178308" y="64007"/>
                </a:lnTo>
                <a:lnTo>
                  <a:pt x="163068" y="77723"/>
                </a:lnTo>
                <a:lnTo>
                  <a:pt x="147065" y="90677"/>
                </a:lnTo>
                <a:lnTo>
                  <a:pt x="116586" y="119633"/>
                </a:lnTo>
                <a:lnTo>
                  <a:pt x="95250" y="140969"/>
                </a:lnTo>
                <a:lnTo>
                  <a:pt x="89915" y="147827"/>
                </a:lnTo>
                <a:lnTo>
                  <a:pt x="84582" y="153923"/>
                </a:lnTo>
                <a:lnTo>
                  <a:pt x="79248" y="160781"/>
                </a:lnTo>
                <a:lnTo>
                  <a:pt x="70865" y="175259"/>
                </a:lnTo>
                <a:lnTo>
                  <a:pt x="61722" y="189737"/>
                </a:lnTo>
                <a:lnTo>
                  <a:pt x="38100" y="233933"/>
                </a:lnTo>
                <a:lnTo>
                  <a:pt x="29718" y="247650"/>
                </a:lnTo>
                <a:lnTo>
                  <a:pt x="29718" y="248412"/>
                </a:lnTo>
                <a:lnTo>
                  <a:pt x="26670" y="259841"/>
                </a:lnTo>
                <a:lnTo>
                  <a:pt x="22860" y="270509"/>
                </a:lnTo>
                <a:lnTo>
                  <a:pt x="18287" y="281177"/>
                </a:lnTo>
                <a:lnTo>
                  <a:pt x="14477" y="291845"/>
                </a:lnTo>
                <a:lnTo>
                  <a:pt x="12856" y="295358"/>
                </a:lnTo>
                <a:lnTo>
                  <a:pt x="25725" y="301161"/>
                </a:lnTo>
                <a:lnTo>
                  <a:pt x="32003" y="286512"/>
                </a:lnTo>
                <a:lnTo>
                  <a:pt x="35813" y="275081"/>
                </a:lnTo>
                <a:lnTo>
                  <a:pt x="40386" y="263651"/>
                </a:lnTo>
                <a:lnTo>
                  <a:pt x="42998" y="254507"/>
                </a:lnTo>
                <a:lnTo>
                  <a:pt x="42672" y="254507"/>
                </a:lnTo>
                <a:lnTo>
                  <a:pt x="43434" y="252983"/>
                </a:lnTo>
                <a:lnTo>
                  <a:pt x="43603" y="252983"/>
                </a:lnTo>
                <a:lnTo>
                  <a:pt x="51053" y="240791"/>
                </a:lnTo>
                <a:lnTo>
                  <a:pt x="66294" y="211835"/>
                </a:lnTo>
                <a:lnTo>
                  <a:pt x="74675" y="197357"/>
                </a:lnTo>
                <a:lnTo>
                  <a:pt x="105156" y="150875"/>
                </a:lnTo>
                <a:lnTo>
                  <a:pt x="156972" y="101345"/>
                </a:lnTo>
                <a:lnTo>
                  <a:pt x="187451" y="75437"/>
                </a:lnTo>
                <a:lnTo>
                  <a:pt x="220218" y="49529"/>
                </a:lnTo>
                <a:lnTo>
                  <a:pt x="236713" y="37337"/>
                </a:lnTo>
                <a:lnTo>
                  <a:pt x="235458" y="37337"/>
                </a:lnTo>
                <a:lnTo>
                  <a:pt x="287274" y="23621"/>
                </a:lnTo>
                <a:lnTo>
                  <a:pt x="340613" y="16763"/>
                </a:lnTo>
                <a:lnTo>
                  <a:pt x="377391" y="14500"/>
                </a:lnTo>
                <a:lnTo>
                  <a:pt x="377189" y="14477"/>
                </a:lnTo>
                <a:lnTo>
                  <a:pt x="473582" y="14477"/>
                </a:lnTo>
                <a:lnTo>
                  <a:pt x="470153" y="13715"/>
                </a:lnTo>
                <a:lnTo>
                  <a:pt x="457200" y="9905"/>
                </a:lnTo>
                <a:lnTo>
                  <a:pt x="444246" y="7619"/>
                </a:lnTo>
                <a:lnTo>
                  <a:pt x="393191" y="1523"/>
                </a:lnTo>
                <a:lnTo>
                  <a:pt x="385572" y="762"/>
                </a:lnTo>
                <a:lnTo>
                  <a:pt x="378713" y="0"/>
                </a:lnTo>
                <a:close/>
              </a:path>
              <a:path w="576579" h="337820">
                <a:moveTo>
                  <a:pt x="43434" y="252983"/>
                </a:moveTo>
                <a:lnTo>
                  <a:pt x="42672" y="254507"/>
                </a:lnTo>
                <a:lnTo>
                  <a:pt x="43285" y="253504"/>
                </a:lnTo>
                <a:lnTo>
                  <a:pt x="43434" y="252983"/>
                </a:lnTo>
                <a:close/>
              </a:path>
              <a:path w="576579" h="337820">
                <a:moveTo>
                  <a:pt x="43285" y="253504"/>
                </a:moveTo>
                <a:lnTo>
                  <a:pt x="42672" y="254507"/>
                </a:lnTo>
                <a:lnTo>
                  <a:pt x="42998" y="254507"/>
                </a:lnTo>
                <a:lnTo>
                  <a:pt x="43285" y="253504"/>
                </a:lnTo>
                <a:close/>
              </a:path>
              <a:path w="576579" h="337820">
                <a:moveTo>
                  <a:pt x="43603" y="252983"/>
                </a:moveTo>
                <a:lnTo>
                  <a:pt x="43434" y="252983"/>
                </a:lnTo>
                <a:lnTo>
                  <a:pt x="43285" y="253504"/>
                </a:lnTo>
                <a:lnTo>
                  <a:pt x="43603" y="252983"/>
                </a:lnTo>
                <a:close/>
              </a:path>
              <a:path w="576579" h="337820">
                <a:moveTo>
                  <a:pt x="473582" y="14477"/>
                </a:moveTo>
                <a:lnTo>
                  <a:pt x="377951" y="14477"/>
                </a:lnTo>
                <a:lnTo>
                  <a:pt x="377391" y="14500"/>
                </a:lnTo>
                <a:lnTo>
                  <a:pt x="384048" y="15239"/>
                </a:lnTo>
                <a:lnTo>
                  <a:pt x="391668" y="16001"/>
                </a:lnTo>
                <a:lnTo>
                  <a:pt x="404622" y="16763"/>
                </a:lnTo>
                <a:lnTo>
                  <a:pt x="417575" y="18287"/>
                </a:lnTo>
                <a:lnTo>
                  <a:pt x="441198" y="21335"/>
                </a:lnTo>
                <a:lnTo>
                  <a:pt x="453389" y="24383"/>
                </a:lnTo>
                <a:lnTo>
                  <a:pt x="466344" y="27431"/>
                </a:lnTo>
                <a:lnTo>
                  <a:pt x="472439" y="28955"/>
                </a:lnTo>
                <a:lnTo>
                  <a:pt x="479298" y="31241"/>
                </a:lnTo>
                <a:lnTo>
                  <a:pt x="485394" y="33527"/>
                </a:lnTo>
                <a:lnTo>
                  <a:pt x="491489" y="35051"/>
                </a:lnTo>
                <a:lnTo>
                  <a:pt x="502920" y="39623"/>
                </a:lnTo>
                <a:lnTo>
                  <a:pt x="513588" y="44195"/>
                </a:lnTo>
                <a:lnTo>
                  <a:pt x="524256" y="48005"/>
                </a:lnTo>
                <a:lnTo>
                  <a:pt x="547115" y="55625"/>
                </a:lnTo>
                <a:lnTo>
                  <a:pt x="553212" y="57150"/>
                </a:lnTo>
                <a:lnTo>
                  <a:pt x="560070" y="58673"/>
                </a:lnTo>
                <a:lnTo>
                  <a:pt x="566165" y="59435"/>
                </a:lnTo>
                <a:lnTo>
                  <a:pt x="573786" y="60959"/>
                </a:lnTo>
                <a:lnTo>
                  <a:pt x="576072" y="46481"/>
                </a:lnTo>
                <a:lnTo>
                  <a:pt x="568451" y="45719"/>
                </a:lnTo>
                <a:lnTo>
                  <a:pt x="556260" y="42671"/>
                </a:lnTo>
                <a:lnTo>
                  <a:pt x="550926" y="41909"/>
                </a:lnTo>
                <a:lnTo>
                  <a:pt x="539496" y="38100"/>
                </a:lnTo>
                <a:lnTo>
                  <a:pt x="528827" y="34289"/>
                </a:lnTo>
                <a:lnTo>
                  <a:pt x="518922" y="30479"/>
                </a:lnTo>
                <a:lnTo>
                  <a:pt x="507491" y="26669"/>
                </a:lnTo>
                <a:lnTo>
                  <a:pt x="496824" y="22097"/>
                </a:lnTo>
                <a:lnTo>
                  <a:pt x="490727" y="19812"/>
                </a:lnTo>
                <a:lnTo>
                  <a:pt x="477012" y="15239"/>
                </a:lnTo>
                <a:lnTo>
                  <a:pt x="473582" y="14477"/>
                </a:lnTo>
                <a:close/>
              </a:path>
              <a:path w="576579" h="337820">
                <a:moveTo>
                  <a:pt x="237744" y="36575"/>
                </a:moveTo>
                <a:lnTo>
                  <a:pt x="235458" y="37337"/>
                </a:lnTo>
                <a:lnTo>
                  <a:pt x="236713" y="37337"/>
                </a:lnTo>
                <a:lnTo>
                  <a:pt x="237744" y="36575"/>
                </a:lnTo>
                <a:close/>
              </a:path>
              <a:path w="576579" h="337820">
                <a:moveTo>
                  <a:pt x="377951" y="14477"/>
                </a:moveTo>
                <a:lnTo>
                  <a:pt x="377189" y="14477"/>
                </a:lnTo>
                <a:lnTo>
                  <a:pt x="377391" y="14500"/>
                </a:lnTo>
                <a:lnTo>
                  <a:pt x="377951" y="14477"/>
                </a:lnTo>
                <a:close/>
              </a:path>
            </a:pathLst>
          </a:custGeom>
          <a:solidFill>
            <a:srgbClr val="993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74870" y="6805421"/>
            <a:ext cx="547370" cy="616585"/>
          </a:xfrm>
          <a:custGeom>
            <a:avLst/>
            <a:gdLst/>
            <a:ahLst/>
            <a:cxnLst/>
            <a:rect l="l" t="t" r="r" b="b"/>
            <a:pathLst>
              <a:path w="547370" h="616584">
                <a:moveTo>
                  <a:pt x="0" y="569976"/>
                </a:moveTo>
                <a:lnTo>
                  <a:pt x="11429" y="616457"/>
                </a:lnTo>
                <a:lnTo>
                  <a:pt x="39369" y="582929"/>
                </a:lnTo>
                <a:lnTo>
                  <a:pt x="26669" y="582929"/>
                </a:lnTo>
                <a:lnTo>
                  <a:pt x="12191" y="579882"/>
                </a:lnTo>
                <a:lnTo>
                  <a:pt x="13712" y="573217"/>
                </a:lnTo>
                <a:lnTo>
                  <a:pt x="0" y="569976"/>
                </a:lnTo>
                <a:close/>
              </a:path>
              <a:path w="547370" h="616584">
                <a:moveTo>
                  <a:pt x="13712" y="573217"/>
                </a:moveTo>
                <a:lnTo>
                  <a:pt x="12191" y="579882"/>
                </a:lnTo>
                <a:lnTo>
                  <a:pt x="26669" y="582929"/>
                </a:lnTo>
                <a:lnTo>
                  <a:pt x="28109" y="576619"/>
                </a:lnTo>
                <a:lnTo>
                  <a:pt x="13712" y="573217"/>
                </a:lnTo>
                <a:close/>
              </a:path>
              <a:path w="547370" h="616584">
                <a:moveTo>
                  <a:pt x="28109" y="576619"/>
                </a:moveTo>
                <a:lnTo>
                  <a:pt x="26669" y="582929"/>
                </a:lnTo>
                <a:lnTo>
                  <a:pt x="39369" y="582929"/>
                </a:lnTo>
                <a:lnTo>
                  <a:pt x="41909" y="579882"/>
                </a:lnTo>
                <a:lnTo>
                  <a:pt x="28109" y="576619"/>
                </a:lnTo>
                <a:close/>
              </a:path>
              <a:path w="547370" h="616584">
                <a:moveTo>
                  <a:pt x="363474" y="0"/>
                </a:moveTo>
                <a:lnTo>
                  <a:pt x="360425" y="0"/>
                </a:lnTo>
                <a:lnTo>
                  <a:pt x="342900" y="2285"/>
                </a:lnTo>
                <a:lnTo>
                  <a:pt x="299465" y="10667"/>
                </a:lnTo>
                <a:lnTo>
                  <a:pt x="257555" y="25145"/>
                </a:lnTo>
                <a:lnTo>
                  <a:pt x="248412" y="28955"/>
                </a:lnTo>
                <a:lnTo>
                  <a:pt x="240029" y="33527"/>
                </a:lnTo>
                <a:lnTo>
                  <a:pt x="231647" y="38861"/>
                </a:lnTo>
                <a:lnTo>
                  <a:pt x="223265" y="44957"/>
                </a:lnTo>
                <a:lnTo>
                  <a:pt x="221741" y="46481"/>
                </a:lnTo>
                <a:lnTo>
                  <a:pt x="220979" y="46481"/>
                </a:lnTo>
                <a:lnTo>
                  <a:pt x="188975" y="95250"/>
                </a:lnTo>
                <a:lnTo>
                  <a:pt x="174497" y="118871"/>
                </a:lnTo>
                <a:lnTo>
                  <a:pt x="159257" y="143255"/>
                </a:lnTo>
                <a:lnTo>
                  <a:pt x="145541" y="168401"/>
                </a:lnTo>
                <a:lnTo>
                  <a:pt x="137921" y="180594"/>
                </a:lnTo>
                <a:lnTo>
                  <a:pt x="131063" y="193547"/>
                </a:lnTo>
                <a:lnTo>
                  <a:pt x="124205" y="207263"/>
                </a:lnTo>
                <a:lnTo>
                  <a:pt x="116585" y="220979"/>
                </a:lnTo>
                <a:lnTo>
                  <a:pt x="108965" y="235457"/>
                </a:lnTo>
                <a:lnTo>
                  <a:pt x="102107" y="249935"/>
                </a:lnTo>
                <a:lnTo>
                  <a:pt x="96774" y="260603"/>
                </a:lnTo>
                <a:lnTo>
                  <a:pt x="92201" y="272033"/>
                </a:lnTo>
                <a:lnTo>
                  <a:pt x="86867" y="283463"/>
                </a:lnTo>
                <a:lnTo>
                  <a:pt x="83057" y="296417"/>
                </a:lnTo>
                <a:lnTo>
                  <a:pt x="78485" y="309371"/>
                </a:lnTo>
                <a:lnTo>
                  <a:pt x="74675" y="322325"/>
                </a:lnTo>
                <a:lnTo>
                  <a:pt x="67055" y="348995"/>
                </a:lnTo>
                <a:lnTo>
                  <a:pt x="51815" y="403859"/>
                </a:lnTo>
                <a:lnTo>
                  <a:pt x="48005" y="416813"/>
                </a:lnTo>
                <a:lnTo>
                  <a:pt x="44957" y="429767"/>
                </a:lnTo>
                <a:lnTo>
                  <a:pt x="41147" y="442721"/>
                </a:lnTo>
                <a:lnTo>
                  <a:pt x="37337" y="454913"/>
                </a:lnTo>
                <a:lnTo>
                  <a:pt x="36575" y="455675"/>
                </a:lnTo>
                <a:lnTo>
                  <a:pt x="33527" y="476250"/>
                </a:lnTo>
                <a:lnTo>
                  <a:pt x="30479" y="496061"/>
                </a:lnTo>
                <a:lnTo>
                  <a:pt x="26669" y="515873"/>
                </a:lnTo>
                <a:lnTo>
                  <a:pt x="22097" y="536447"/>
                </a:lnTo>
                <a:lnTo>
                  <a:pt x="13712" y="573217"/>
                </a:lnTo>
                <a:lnTo>
                  <a:pt x="28109" y="576619"/>
                </a:lnTo>
                <a:lnTo>
                  <a:pt x="36575" y="539495"/>
                </a:lnTo>
                <a:lnTo>
                  <a:pt x="48005" y="477773"/>
                </a:lnTo>
                <a:lnTo>
                  <a:pt x="51053" y="457961"/>
                </a:lnTo>
                <a:lnTo>
                  <a:pt x="51292" y="457961"/>
                </a:lnTo>
                <a:lnTo>
                  <a:pt x="54863" y="446531"/>
                </a:lnTo>
                <a:lnTo>
                  <a:pt x="62483" y="420623"/>
                </a:lnTo>
                <a:lnTo>
                  <a:pt x="65531" y="406907"/>
                </a:lnTo>
                <a:lnTo>
                  <a:pt x="73151" y="380238"/>
                </a:lnTo>
                <a:lnTo>
                  <a:pt x="80771" y="352805"/>
                </a:lnTo>
                <a:lnTo>
                  <a:pt x="88391" y="326135"/>
                </a:lnTo>
                <a:lnTo>
                  <a:pt x="92201" y="313944"/>
                </a:lnTo>
                <a:lnTo>
                  <a:pt x="96012" y="300989"/>
                </a:lnTo>
                <a:lnTo>
                  <a:pt x="114300" y="256031"/>
                </a:lnTo>
                <a:lnTo>
                  <a:pt x="129539" y="227837"/>
                </a:lnTo>
                <a:lnTo>
                  <a:pt x="143255" y="200405"/>
                </a:lnTo>
                <a:lnTo>
                  <a:pt x="150875" y="188213"/>
                </a:lnTo>
                <a:lnTo>
                  <a:pt x="157733" y="175259"/>
                </a:lnTo>
                <a:lnTo>
                  <a:pt x="172212" y="150875"/>
                </a:lnTo>
                <a:lnTo>
                  <a:pt x="185927" y="126491"/>
                </a:lnTo>
                <a:lnTo>
                  <a:pt x="216407" y="79247"/>
                </a:lnTo>
                <a:lnTo>
                  <a:pt x="232124" y="56387"/>
                </a:lnTo>
                <a:lnTo>
                  <a:pt x="230885" y="56387"/>
                </a:lnTo>
                <a:lnTo>
                  <a:pt x="233171" y="54863"/>
                </a:lnTo>
                <a:lnTo>
                  <a:pt x="239267" y="51053"/>
                </a:lnTo>
                <a:lnTo>
                  <a:pt x="278891" y="31241"/>
                </a:lnTo>
                <a:lnTo>
                  <a:pt x="294893" y="26669"/>
                </a:lnTo>
                <a:lnTo>
                  <a:pt x="302513" y="24383"/>
                </a:lnTo>
                <a:lnTo>
                  <a:pt x="310895" y="22859"/>
                </a:lnTo>
                <a:lnTo>
                  <a:pt x="327659" y="19050"/>
                </a:lnTo>
                <a:lnTo>
                  <a:pt x="345185" y="16763"/>
                </a:lnTo>
                <a:lnTo>
                  <a:pt x="361081" y="13999"/>
                </a:lnTo>
                <a:lnTo>
                  <a:pt x="359663" y="13715"/>
                </a:lnTo>
                <a:lnTo>
                  <a:pt x="422147" y="13715"/>
                </a:lnTo>
                <a:lnTo>
                  <a:pt x="413003" y="10667"/>
                </a:lnTo>
                <a:lnTo>
                  <a:pt x="400812" y="7619"/>
                </a:lnTo>
                <a:lnTo>
                  <a:pt x="389381" y="5333"/>
                </a:lnTo>
                <a:lnTo>
                  <a:pt x="376427" y="3047"/>
                </a:lnTo>
                <a:lnTo>
                  <a:pt x="370331" y="1523"/>
                </a:lnTo>
                <a:lnTo>
                  <a:pt x="363474" y="0"/>
                </a:lnTo>
                <a:close/>
              </a:path>
              <a:path w="547370" h="616584">
                <a:moveTo>
                  <a:pt x="51292" y="457961"/>
                </a:moveTo>
                <a:lnTo>
                  <a:pt x="51053" y="457961"/>
                </a:lnTo>
                <a:lnTo>
                  <a:pt x="51053" y="458723"/>
                </a:lnTo>
                <a:lnTo>
                  <a:pt x="51292" y="457961"/>
                </a:lnTo>
                <a:close/>
              </a:path>
              <a:path w="547370" h="616584">
                <a:moveTo>
                  <a:pt x="422147" y="13715"/>
                </a:moveTo>
                <a:lnTo>
                  <a:pt x="362712" y="13715"/>
                </a:lnTo>
                <a:lnTo>
                  <a:pt x="361081" y="13999"/>
                </a:lnTo>
                <a:lnTo>
                  <a:pt x="367283" y="15239"/>
                </a:lnTo>
                <a:lnTo>
                  <a:pt x="373379" y="16763"/>
                </a:lnTo>
                <a:lnTo>
                  <a:pt x="386333" y="19050"/>
                </a:lnTo>
                <a:lnTo>
                  <a:pt x="397763" y="21335"/>
                </a:lnTo>
                <a:lnTo>
                  <a:pt x="408431" y="24383"/>
                </a:lnTo>
                <a:lnTo>
                  <a:pt x="419862" y="27431"/>
                </a:lnTo>
                <a:lnTo>
                  <a:pt x="430529" y="32003"/>
                </a:lnTo>
                <a:lnTo>
                  <a:pt x="436625" y="34289"/>
                </a:lnTo>
                <a:lnTo>
                  <a:pt x="441959" y="37337"/>
                </a:lnTo>
                <a:lnTo>
                  <a:pt x="460247" y="48767"/>
                </a:lnTo>
                <a:lnTo>
                  <a:pt x="476250" y="60197"/>
                </a:lnTo>
                <a:lnTo>
                  <a:pt x="486155" y="68579"/>
                </a:lnTo>
                <a:lnTo>
                  <a:pt x="496062" y="76200"/>
                </a:lnTo>
                <a:lnTo>
                  <a:pt x="517397" y="89915"/>
                </a:lnTo>
                <a:lnTo>
                  <a:pt x="523493" y="92963"/>
                </a:lnTo>
                <a:lnTo>
                  <a:pt x="529589" y="95250"/>
                </a:lnTo>
                <a:lnTo>
                  <a:pt x="536447" y="98297"/>
                </a:lnTo>
                <a:lnTo>
                  <a:pt x="542543" y="99821"/>
                </a:lnTo>
                <a:lnTo>
                  <a:pt x="547115" y="86867"/>
                </a:lnTo>
                <a:lnTo>
                  <a:pt x="540257" y="84581"/>
                </a:lnTo>
                <a:lnTo>
                  <a:pt x="529589" y="80009"/>
                </a:lnTo>
                <a:lnTo>
                  <a:pt x="524255" y="76961"/>
                </a:lnTo>
                <a:lnTo>
                  <a:pt x="514350" y="70865"/>
                </a:lnTo>
                <a:lnTo>
                  <a:pt x="494538" y="57150"/>
                </a:lnTo>
                <a:lnTo>
                  <a:pt x="484631" y="48767"/>
                </a:lnTo>
                <a:lnTo>
                  <a:pt x="468629" y="37337"/>
                </a:lnTo>
                <a:lnTo>
                  <a:pt x="462533" y="32765"/>
                </a:lnTo>
                <a:lnTo>
                  <a:pt x="448817" y="25145"/>
                </a:lnTo>
                <a:lnTo>
                  <a:pt x="436625" y="19050"/>
                </a:lnTo>
                <a:lnTo>
                  <a:pt x="424433" y="14477"/>
                </a:lnTo>
                <a:lnTo>
                  <a:pt x="422147" y="13715"/>
                </a:lnTo>
                <a:close/>
              </a:path>
              <a:path w="547370" h="616584">
                <a:moveTo>
                  <a:pt x="233171" y="54863"/>
                </a:moveTo>
                <a:lnTo>
                  <a:pt x="230885" y="56387"/>
                </a:lnTo>
                <a:lnTo>
                  <a:pt x="233087" y="54987"/>
                </a:lnTo>
                <a:close/>
              </a:path>
              <a:path w="547370" h="616584">
                <a:moveTo>
                  <a:pt x="233087" y="54987"/>
                </a:moveTo>
                <a:lnTo>
                  <a:pt x="230885" y="56387"/>
                </a:lnTo>
                <a:lnTo>
                  <a:pt x="232124" y="56387"/>
                </a:lnTo>
                <a:lnTo>
                  <a:pt x="233087" y="54987"/>
                </a:lnTo>
                <a:close/>
              </a:path>
              <a:path w="547370" h="616584">
                <a:moveTo>
                  <a:pt x="233280" y="54863"/>
                </a:moveTo>
                <a:lnTo>
                  <a:pt x="233087" y="54987"/>
                </a:lnTo>
                <a:lnTo>
                  <a:pt x="233280" y="54863"/>
                </a:lnTo>
                <a:close/>
              </a:path>
              <a:path w="547370" h="616584">
                <a:moveTo>
                  <a:pt x="362712" y="13715"/>
                </a:moveTo>
                <a:lnTo>
                  <a:pt x="359663" y="13715"/>
                </a:lnTo>
                <a:lnTo>
                  <a:pt x="361081" y="13999"/>
                </a:lnTo>
                <a:lnTo>
                  <a:pt x="362712" y="13715"/>
                </a:lnTo>
                <a:close/>
              </a:path>
            </a:pathLst>
          </a:custGeom>
          <a:solidFill>
            <a:srgbClr val="993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7298" y="737869"/>
            <a:ext cx="234188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 </a:t>
            </a:r>
            <a:r>
              <a:rPr dirty="0" spc="-5"/>
              <a:t>even </a:t>
            </a:r>
            <a:r>
              <a:rPr dirty="0"/>
              <a:t>cuter</a:t>
            </a:r>
            <a:r>
              <a:rPr dirty="0" spc="-75"/>
              <a:t> </a:t>
            </a:r>
            <a:r>
              <a:rPr dirty="0"/>
              <a:t>trick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36217"/>
            <a:ext cx="4010025" cy="26377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5">
                <a:latin typeface="Arial"/>
                <a:cs typeface="Arial"/>
              </a:rPr>
              <a:t>Suppose we have </a:t>
            </a:r>
            <a:r>
              <a:rPr dirty="0" sz="1200">
                <a:latin typeface="Arial"/>
                <a:cs typeface="Arial"/>
              </a:rPr>
              <a:t>these three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events: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40"/>
              </a:spcBef>
              <a:buChar char="•"/>
              <a:tabLst>
                <a:tab pos="183515" algn="l"/>
              </a:tabLst>
            </a:pPr>
            <a:r>
              <a:rPr dirty="0" sz="1200">
                <a:latin typeface="Arial"/>
                <a:cs typeface="Arial"/>
              </a:rPr>
              <a:t>M : </a:t>
            </a:r>
            <a:r>
              <a:rPr dirty="0" sz="1200" spc="-5">
                <a:latin typeface="Arial"/>
                <a:cs typeface="Arial"/>
              </a:rPr>
              <a:t>Lecture </a:t>
            </a:r>
            <a:r>
              <a:rPr dirty="0" sz="1200">
                <a:latin typeface="Arial"/>
                <a:cs typeface="Arial"/>
              </a:rPr>
              <a:t>taught </a:t>
            </a:r>
            <a:r>
              <a:rPr dirty="0" sz="1200" spc="-5">
                <a:latin typeface="Arial"/>
                <a:cs typeface="Arial"/>
              </a:rPr>
              <a:t>by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Manuela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Char char="•"/>
              <a:tabLst>
                <a:tab pos="183515" algn="l"/>
              </a:tabLst>
            </a:pPr>
            <a:r>
              <a:rPr dirty="0" sz="1200">
                <a:latin typeface="Arial"/>
                <a:cs typeface="Arial"/>
              </a:rPr>
              <a:t>L : </a:t>
            </a:r>
            <a:r>
              <a:rPr dirty="0" sz="1200" spc="-5">
                <a:latin typeface="Arial"/>
                <a:cs typeface="Arial"/>
              </a:rPr>
              <a:t>Lecturer arrives late</a:t>
            </a:r>
            <a:endParaRPr sz="1200">
              <a:latin typeface="Arial"/>
              <a:cs typeface="Arial"/>
            </a:endParaRPr>
          </a:p>
          <a:p>
            <a:pPr marL="12700" marR="1945639">
              <a:lnSpc>
                <a:spcPts val="1580"/>
              </a:lnSpc>
              <a:spcBef>
                <a:spcPts val="75"/>
              </a:spcBef>
              <a:buChar char="•"/>
              <a:tabLst>
                <a:tab pos="183515" algn="l"/>
              </a:tabLst>
            </a:pPr>
            <a:r>
              <a:rPr dirty="0" sz="1200">
                <a:latin typeface="Arial"/>
                <a:cs typeface="Arial"/>
              </a:rPr>
              <a:t>R : </a:t>
            </a:r>
            <a:r>
              <a:rPr dirty="0" sz="1200" spc="-5">
                <a:latin typeface="Arial"/>
                <a:cs typeface="Arial"/>
              </a:rPr>
              <a:t>Lecture concerns robots  Suppose: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Char char="•"/>
              <a:tabLst>
                <a:tab pos="183515" algn="l"/>
              </a:tabLst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has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higher chance of being late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than</a:t>
            </a:r>
            <a:r>
              <a:rPr dirty="0" sz="1200" spc="-1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Manuela.</a:t>
            </a:r>
            <a:endParaRPr sz="1200">
              <a:latin typeface="Arial"/>
              <a:cs typeface="Arial"/>
            </a:endParaRPr>
          </a:p>
          <a:p>
            <a:pPr marL="12700" marR="81915">
              <a:lnSpc>
                <a:spcPts val="1580"/>
              </a:lnSpc>
              <a:spcBef>
                <a:spcPts val="75"/>
              </a:spcBef>
              <a:buClr>
                <a:srgbClr val="000000"/>
              </a:buClr>
              <a:buChar char="•"/>
              <a:tabLst>
                <a:tab pos="183515" algn="l"/>
              </a:tabLst>
            </a:pP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Andrew has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higher chance of giving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robotics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lectures. 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kind of independence can we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find?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How about:</a:t>
            </a:r>
            <a:endParaRPr sz="1200">
              <a:latin typeface="Arial"/>
              <a:cs typeface="Arial"/>
            </a:endParaRPr>
          </a:p>
          <a:p>
            <a:pPr lvl="1" marL="384175" indent="-8509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M) = P(L)</a:t>
            </a:r>
            <a:r>
              <a:rPr dirty="0" sz="1200" spc="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lvl="1" marL="384175" indent="-8509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P(R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M)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P(R)</a:t>
            </a:r>
            <a:r>
              <a:rPr dirty="0" sz="12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lvl="1" marL="384175" indent="-8509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R)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P(L)</a:t>
            </a:r>
            <a:r>
              <a:rPr dirty="0" sz="12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7459980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152400" y="0"/>
                </a:moveTo>
                <a:lnTo>
                  <a:pt x="104363" y="6772"/>
                </a:lnTo>
                <a:lnTo>
                  <a:pt x="62544" y="25651"/>
                </a:lnTo>
                <a:lnTo>
                  <a:pt x="29504" y="54479"/>
                </a:lnTo>
                <a:lnTo>
                  <a:pt x="7802" y="91098"/>
                </a:lnTo>
                <a:lnTo>
                  <a:pt x="0" y="133350"/>
                </a:lnTo>
                <a:lnTo>
                  <a:pt x="7802" y="175601"/>
                </a:lnTo>
                <a:lnTo>
                  <a:pt x="29504" y="212220"/>
                </a:lnTo>
                <a:lnTo>
                  <a:pt x="62544" y="241048"/>
                </a:lnTo>
                <a:lnTo>
                  <a:pt x="104363" y="259927"/>
                </a:lnTo>
                <a:lnTo>
                  <a:pt x="152400" y="266700"/>
                </a:lnTo>
                <a:lnTo>
                  <a:pt x="200436" y="259927"/>
                </a:lnTo>
                <a:lnTo>
                  <a:pt x="242255" y="241048"/>
                </a:lnTo>
                <a:lnTo>
                  <a:pt x="275295" y="212220"/>
                </a:lnTo>
                <a:lnTo>
                  <a:pt x="296997" y="175601"/>
                </a:lnTo>
                <a:lnTo>
                  <a:pt x="304800" y="133350"/>
                </a:lnTo>
                <a:lnTo>
                  <a:pt x="296997" y="91098"/>
                </a:lnTo>
                <a:lnTo>
                  <a:pt x="275295" y="54479"/>
                </a:lnTo>
                <a:lnTo>
                  <a:pt x="242255" y="25651"/>
                </a:lnTo>
                <a:lnTo>
                  <a:pt x="200436" y="677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03002" y="4887773"/>
            <a:ext cx="3999865" cy="279146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 marL="248920">
              <a:lnSpc>
                <a:spcPct val="100000"/>
              </a:lnSpc>
              <a:spcBef>
                <a:spcPts val="1175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Conditional</a:t>
            </a:r>
            <a:r>
              <a:rPr dirty="0" sz="2200" spc="-3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 algn="just" marR="141605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Arial"/>
                <a:cs typeface="Arial"/>
              </a:rPr>
              <a:t>Once you know who the lecturer is, then whether  they arrive late doesn’t affect whether the lecture  concerns robots.</a:t>
            </a:r>
            <a:endParaRPr sz="1400">
              <a:latin typeface="Arial"/>
              <a:cs typeface="Arial"/>
            </a:endParaRPr>
          </a:p>
          <a:p>
            <a:pPr algn="ctr" marL="1028700" marR="825500">
              <a:lnSpc>
                <a:spcPct val="120400"/>
              </a:lnSpc>
              <a:spcBef>
                <a:spcPts val="15"/>
              </a:spcBef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P(R 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M,L) = P(R 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M) and  P(R 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~M,L) = P(R 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6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CC"/>
                </a:solidFill>
                <a:latin typeface="Arial"/>
                <a:cs typeface="Arial"/>
              </a:rPr>
              <a:t>~M)</a:t>
            </a:r>
            <a:endParaRPr sz="14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r>
              <a:rPr dirty="0" sz="1400" spc="-5">
                <a:latin typeface="Arial"/>
                <a:cs typeface="Arial"/>
              </a:rPr>
              <a:t>We express this in the following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way: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ctr" marL="193040">
              <a:lnSpc>
                <a:spcPct val="100000"/>
              </a:lnSpc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“R and L are conditionally independent given</a:t>
            </a:r>
            <a:r>
              <a:rPr dirty="0" sz="1400" spc="8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M”</a:t>
            </a:r>
            <a:endParaRPr sz="1400">
              <a:latin typeface="Arial"/>
              <a:cs typeface="Arial"/>
            </a:endParaRPr>
          </a:p>
          <a:p>
            <a:pPr algn="ctr" marL="327660">
              <a:lnSpc>
                <a:spcPct val="100000"/>
              </a:lnSpc>
              <a:spcBef>
                <a:spcPts val="104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0" y="7764780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152400" y="0"/>
                </a:moveTo>
                <a:lnTo>
                  <a:pt x="104363" y="6772"/>
                </a:lnTo>
                <a:lnTo>
                  <a:pt x="62544" y="25651"/>
                </a:lnTo>
                <a:lnTo>
                  <a:pt x="29504" y="54479"/>
                </a:lnTo>
                <a:lnTo>
                  <a:pt x="7802" y="91098"/>
                </a:lnTo>
                <a:lnTo>
                  <a:pt x="0" y="133350"/>
                </a:lnTo>
                <a:lnTo>
                  <a:pt x="7802" y="175601"/>
                </a:lnTo>
                <a:lnTo>
                  <a:pt x="29504" y="212220"/>
                </a:lnTo>
                <a:lnTo>
                  <a:pt x="62544" y="241048"/>
                </a:lnTo>
                <a:lnTo>
                  <a:pt x="104363" y="259927"/>
                </a:lnTo>
                <a:lnTo>
                  <a:pt x="152400" y="266700"/>
                </a:lnTo>
                <a:lnTo>
                  <a:pt x="200436" y="259927"/>
                </a:lnTo>
                <a:lnTo>
                  <a:pt x="242255" y="241048"/>
                </a:lnTo>
                <a:lnTo>
                  <a:pt x="275295" y="212220"/>
                </a:lnTo>
                <a:lnTo>
                  <a:pt x="296997" y="175601"/>
                </a:lnTo>
                <a:lnTo>
                  <a:pt x="304800" y="133350"/>
                </a:lnTo>
                <a:lnTo>
                  <a:pt x="296997" y="91098"/>
                </a:lnTo>
                <a:lnTo>
                  <a:pt x="275295" y="54479"/>
                </a:lnTo>
                <a:lnTo>
                  <a:pt x="242255" y="25651"/>
                </a:lnTo>
                <a:lnTo>
                  <a:pt x="200436" y="677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71038" y="7805419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8100" y="77266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54779" y="7786369"/>
            <a:ext cx="104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8104" y="7684769"/>
            <a:ext cx="243840" cy="11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2255" y="7684769"/>
            <a:ext cx="320040" cy="95250"/>
          </a:xfrm>
          <a:custGeom>
            <a:avLst/>
            <a:gdLst/>
            <a:ahLst/>
            <a:cxnLst/>
            <a:rect l="l" t="t" r="r" b="b"/>
            <a:pathLst>
              <a:path w="320039" h="95250">
                <a:moveTo>
                  <a:pt x="282822" y="79198"/>
                </a:moveTo>
                <a:lnTo>
                  <a:pt x="278892" y="95249"/>
                </a:lnTo>
                <a:lnTo>
                  <a:pt x="320040" y="86105"/>
                </a:lnTo>
                <a:lnTo>
                  <a:pt x="313985" y="80771"/>
                </a:lnTo>
                <a:lnTo>
                  <a:pt x="288798" y="80771"/>
                </a:lnTo>
                <a:lnTo>
                  <a:pt x="282822" y="79198"/>
                </a:lnTo>
                <a:close/>
              </a:path>
              <a:path w="320039" h="95250">
                <a:moveTo>
                  <a:pt x="283966" y="74530"/>
                </a:moveTo>
                <a:lnTo>
                  <a:pt x="282822" y="79198"/>
                </a:lnTo>
                <a:lnTo>
                  <a:pt x="288798" y="80771"/>
                </a:lnTo>
                <a:lnTo>
                  <a:pt x="290322" y="80771"/>
                </a:lnTo>
                <a:lnTo>
                  <a:pt x="291846" y="80009"/>
                </a:lnTo>
                <a:lnTo>
                  <a:pt x="291846" y="77723"/>
                </a:lnTo>
                <a:lnTo>
                  <a:pt x="291084" y="76199"/>
                </a:lnTo>
                <a:lnTo>
                  <a:pt x="290322" y="76199"/>
                </a:lnTo>
                <a:lnTo>
                  <a:pt x="283966" y="74530"/>
                </a:lnTo>
                <a:close/>
              </a:path>
              <a:path w="320039" h="95250">
                <a:moveTo>
                  <a:pt x="288036" y="57911"/>
                </a:moveTo>
                <a:lnTo>
                  <a:pt x="283966" y="74530"/>
                </a:lnTo>
                <a:lnTo>
                  <a:pt x="290322" y="76199"/>
                </a:lnTo>
                <a:lnTo>
                  <a:pt x="291084" y="76199"/>
                </a:lnTo>
                <a:lnTo>
                  <a:pt x="291846" y="77723"/>
                </a:lnTo>
                <a:lnTo>
                  <a:pt x="291846" y="80009"/>
                </a:lnTo>
                <a:lnTo>
                  <a:pt x="290322" y="80771"/>
                </a:lnTo>
                <a:lnTo>
                  <a:pt x="313985" y="80771"/>
                </a:lnTo>
                <a:lnTo>
                  <a:pt x="288036" y="57911"/>
                </a:lnTo>
                <a:close/>
              </a:path>
              <a:path w="320039" h="95250">
                <a:moveTo>
                  <a:pt x="2286" y="0"/>
                </a:moveTo>
                <a:lnTo>
                  <a:pt x="762" y="761"/>
                </a:lnTo>
                <a:lnTo>
                  <a:pt x="762" y="2285"/>
                </a:lnTo>
                <a:lnTo>
                  <a:pt x="0" y="3809"/>
                </a:lnTo>
                <a:lnTo>
                  <a:pt x="762" y="5333"/>
                </a:lnTo>
                <a:lnTo>
                  <a:pt x="2286" y="5333"/>
                </a:lnTo>
                <a:lnTo>
                  <a:pt x="282822" y="79198"/>
                </a:lnTo>
                <a:lnTo>
                  <a:pt x="283966" y="74530"/>
                </a:lnTo>
                <a:lnTo>
                  <a:pt x="3048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74820" y="7619490"/>
            <a:ext cx="125730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Given knowledge of M,  knowing anything else </a:t>
            </a:r>
            <a:r>
              <a:rPr dirty="0" sz="900">
                <a:latin typeface="Arial"/>
                <a:cs typeface="Arial"/>
              </a:rPr>
              <a:t>in  </a:t>
            </a:r>
            <a:r>
              <a:rPr dirty="0" sz="900" spc="-5">
                <a:latin typeface="Arial"/>
                <a:cs typeface="Arial"/>
              </a:rPr>
              <a:t>the diagram won’t help  us with L, etc.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7612380"/>
            <a:ext cx="1582420" cy="495300"/>
          </a:xfrm>
          <a:custGeom>
            <a:avLst/>
            <a:gdLst/>
            <a:ahLst/>
            <a:cxnLst/>
            <a:rect l="l" t="t" r="r" b="b"/>
            <a:pathLst>
              <a:path w="1582420" h="495300">
                <a:moveTo>
                  <a:pt x="1219200" y="0"/>
                </a:moveTo>
                <a:lnTo>
                  <a:pt x="0" y="0"/>
                </a:lnTo>
                <a:lnTo>
                  <a:pt x="0" y="495300"/>
                </a:lnTo>
                <a:lnTo>
                  <a:pt x="1219200" y="495300"/>
                </a:lnTo>
                <a:lnTo>
                  <a:pt x="1219200" y="206502"/>
                </a:lnTo>
                <a:lnTo>
                  <a:pt x="1581912" y="111252"/>
                </a:lnTo>
                <a:lnTo>
                  <a:pt x="1219200" y="82296"/>
                </a:lnTo>
                <a:lnTo>
                  <a:pt x="1219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200" y="7612380"/>
            <a:ext cx="1582420" cy="495300"/>
          </a:xfrm>
          <a:custGeom>
            <a:avLst/>
            <a:gdLst/>
            <a:ahLst/>
            <a:cxnLst/>
            <a:rect l="l" t="t" r="r" b="b"/>
            <a:pathLst>
              <a:path w="1582420" h="495300">
                <a:moveTo>
                  <a:pt x="0" y="0"/>
                </a:moveTo>
                <a:lnTo>
                  <a:pt x="0" y="495300"/>
                </a:lnTo>
                <a:lnTo>
                  <a:pt x="1219200" y="495300"/>
                </a:lnTo>
                <a:lnTo>
                  <a:pt x="1219200" y="206502"/>
                </a:lnTo>
                <a:lnTo>
                  <a:pt x="1581912" y="111252"/>
                </a:lnTo>
                <a:lnTo>
                  <a:pt x="1219200" y="82296"/>
                </a:lnTo>
                <a:lnTo>
                  <a:pt x="1219200" y="0"/>
                </a:lnTo>
                <a:lnTo>
                  <a:pt x="710945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67967" y="7622540"/>
            <a:ext cx="9328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..which is also  notated </a:t>
            </a:r>
            <a:r>
              <a:rPr dirty="0" sz="900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the  following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diagram.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8513" y="878077"/>
            <a:ext cx="4218940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/>
              <a:t>Conditional Independence</a:t>
            </a:r>
            <a:r>
              <a:rPr dirty="0" sz="2000" spc="35"/>
              <a:t> </a:t>
            </a:r>
            <a:r>
              <a:rPr dirty="0" sz="2000" spc="-5"/>
              <a:t>formalized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264919" y="1233169"/>
            <a:ext cx="4244340" cy="258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 marR="941069">
              <a:lnSpc>
                <a:spcPct val="1196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L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are conditionally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independent given M </a:t>
            </a:r>
            <a:r>
              <a:rPr dirty="0" sz="1200" spc="-5">
                <a:latin typeface="Arial"/>
                <a:cs typeface="Arial"/>
              </a:rPr>
              <a:t>if 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for all x,y,z in {T,F}:</a:t>
            </a:r>
            <a:endParaRPr sz="1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05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P(R=x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M=y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^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L=z)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P(R=x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 spc="6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M=y)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generally:</a:t>
            </a:r>
            <a:endParaRPr sz="1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latin typeface="Arial"/>
                <a:cs typeface="Arial"/>
              </a:rPr>
              <a:t>Let S1 and S2 and S3 be sets of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94665" marR="37719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Set-of-variables S1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set-of-variables S2 are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conditionally independent given S3 </a:t>
            </a:r>
            <a:r>
              <a:rPr dirty="0" sz="1200" spc="-5">
                <a:latin typeface="Arial"/>
                <a:cs typeface="Arial"/>
              </a:rPr>
              <a:t>if for all  assignments of values to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variables in 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sets,</a:t>
            </a:r>
            <a:endParaRPr sz="1200">
              <a:latin typeface="Arial"/>
              <a:cs typeface="Arial"/>
            </a:endParaRPr>
          </a:p>
          <a:p>
            <a:pPr marL="495300" marR="43180" indent="-457200">
              <a:lnSpc>
                <a:spcPct val="119600"/>
              </a:lnSpc>
              <a:spcBef>
                <a:spcPts val="15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&amp;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3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assignments)=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P(S1’s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assignments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S3’s</a:t>
            </a:r>
            <a:r>
              <a:rPr dirty="0" sz="1200" spc="2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assignments)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8344" y="5072888"/>
            <a:ext cx="7543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019" y="5446267"/>
            <a:ext cx="3269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L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are conditionally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independent given M</a:t>
            </a:r>
            <a:r>
              <a:rPr dirty="0" sz="1200" spc="-5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019" y="5664961"/>
            <a:ext cx="1315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for all x,y,z in</a:t>
            </a:r>
            <a:r>
              <a:rPr dirty="0" sz="1200" spc="-7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{T,F}: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5021579"/>
            <a:ext cx="3581400" cy="2037714"/>
          </a:xfrm>
          <a:custGeom>
            <a:avLst/>
            <a:gdLst/>
            <a:ahLst/>
            <a:cxnLst/>
            <a:rect l="l" t="t" r="r" b="b"/>
            <a:pathLst>
              <a:path w="3581400" h="2037715">
                <a:moveTo>
                  <a:pt x="2984754" y="1600200"/>
                </a:moveTo>
                <a:lnTo>
                  <a:pt x="2089403" y="1600200"/>
                </a:lnTo>
                <a:lnTo>
                  <a:pt x="2089403" y="2037588"/>
                </a:lnTo>
                <a:lnTo>
                  <a:pt x="2984754" y="1600200"/>
                </a:lnTo>
                <a:close/>
              </a:path>
              <a:path w="3581400" h="2037715">
                <a:moveTo>
                  <a:pt x="3581400" y="0"/>
                </a:moveTo>
                <a:lnTo>
                  <a:pt x="0" y="0"/>
                </a:lnTo>
                <a:lnTo>
                  <a:pt x="0" y="1600200"/>
                </a:lnTo>
                <a:lnTo>
                  <a:pt x="3581400" y="1600200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57400" y="5021579"/>
            <a:ext cx="3581400" cy="2037714"/>
          </a:xfrm>
          <a:custGeom>
            <a:avLst/>
            <a:gdLst/>
            <a:ahLst/>
            <a:cxnLst/>
            <a:rect l="l" t="t" r="r" b="b"/>
            <a:pathLst>
              <a:path w="3581400" h="2037715">
                <a:moveTo>
                  <a:pt x="0" y="0"/>
                </a:moveTo>
                <a:lnTo>
                  <a:pt x="0" y="1600200"/>
                </a:lnTo>
                <a:lnTo>
                  <a:pt x="2089403" y="1600200"/>
                </a:lnTo>
                <a:lnTo>
                  <a:pt x="2089403" y="2037588"/>
                </a:lnTo>
                <a:lnTo>
                  <a:pt x="2984754" y="1600200"/>
                </a:lnTo>
                <a:lnTo>
                  <a:pt x="3581400" y="1600200"/>
                </a:lnTo>
                <a:lnTo>
                  <a:pt x="3581400" y="0"/>
                </a:lnTo>
                <a:lnTo>
                  <a:pt x="2089403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89226" y="5213096"/>
            <a:ext cx="33299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“Shoe-size </a:t>
            </a:r>
            <a:r>
              <a:rPr dirty="0" sz="1000" spc="-5">
                <a:latin typeface="Arial"/>
                <a:cs typeface="Arial"/>
              </a:rPr>
              <a:t>is conditionally independent of Glove-size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given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5730" y="5365495"/>
            <a:ext cx="12966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height weight 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age”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9662" y="5518963"/>
            <a:ext cx="83058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17804">
              <a:lnSpc>
                <a:spcPct val="1195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means  </a:t>
            </a:r>
            <a:r>
              <a:rPr dirty="0" sz="1000">
                <a:latin typeface="Arial"/>
                <a:cs typeface="Arial"/>
              </a:rPr>
              <a:t>forall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s,g,h,w,a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4919" y="5859019"/>
            <a:ext cx="4244340" cy="21342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P(R=x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 spc="3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M=y</a:t>
            </a:r>
            <a:r>
              <a:rPr dirty="0" sz="1000" spc="-190">
                <a:latin typeface="Arial"/>
                <a:cs typeface="Arial"/>
              </a:rPr>
              <a:t>P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sz="1000" spc="-190">
                <a:latin typeface="Arial"/>
                <a:cs typeface="Arial"/>
              </a:rPr>
              <a:t>(S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dirty="0" sz="1000" spc="-190">
                <a:latin typeface="Arial"/>
                <a:cs typeface="Arial"/>
              </a:rPr>
              <a:t>h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190">
                <a:latin typeface="Arial"/>
                <a:cs typeface="Arial"/>
              </a:rPr>
              <a:t>o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dirty="0" sz="1000" spc="-190">
                <a:latin typeface="Arial"/>
                <a:cs typeface="Arial"/>
              </a:rPr>
              <a:t>e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dirty="0" sz="1000" spc="-190">
                <a:latin typeface="Arial"/>
                <a:cs typeface="Arial"/>
              </a:rPr>
              <a:t>S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190">
                <a:latin typeface="Arial"/>
                <a:cs typeface="Arial"/>
              </a:rPr>
              <a:t>ize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dirty="0" sz="1000" spc="-190">
                <a:latin typeface="Arial"/>
                <a:cs typeface="Arial"/>
              </a:rPr>
              <a:t>=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dirty="0" sz="1000" spc="-190">
                <a:latin typeface="Arial"/>
                <a:cs typeface="Arial"/>
              </a:rPr>
              <a:t>s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000" spc="-190">
                <a:latin typeface="Arial"/>
                <a:cs typeface="Arial"/>
              </a:rPr>
              <a:t>|H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190">
                <a:latin typeface="Arial"/>
                <a:cs typeface="Arial"/>
              </a:rPr>
              <a:t>e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dirty="0" sz="1000" spc="-190">
                <a:latin typeface="Arial"/>
                <a:cs typeface="Arial"/>
              </a:rPr>
              <a:t>igh</a:t>
            </a:r>
            <a:r>
              <a:rPr dirty="0" sz="1200" spc="-19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000" spc="-190">
                <a:latin typeface="Arial"/>
                <a:cs typeface="Arial"/>
              </a:rPr>
              <a:t>t=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dirty="0" sz="1000" spc="-190">
                <a:latin typeface="Arial"/>
                <a:cs typeface="Arial"/>
              </a:rPr>
              <a:t>h,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190">
                <a:latin typeface="Arial"/>
                <a:cs typeface="Arial"/>
              </a:rPr>
              <a:t>W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dirty="0" sz="1000" spc="-190">
                <a:latin typeface="Arial"/>
                <a:cs typeface="Arial"/>
              </a:rPr>
              <a:t>e</a:t>
            </a:r>
            <a:r>
              <a:rPr dirty="0" sz="1200" spc="-19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dirty="0" sz="1000" spc="-190">
                <a:latin typeface="Arial"/>
                <a:cs typeface="Arial"/>
              </a:rPr>
              <a:t>ight=w,Age=a)</a:t>
            </a:r>
            <a:endParaRPr sz="1000">
              <a:latin typeface="Arial"/>
              <a:cs typeface="Arial"/>
            </a:endParaRPr>
          </a:p>
          <a:p>
            <a:pPr algn="ctr" marL="922019">
              <a:lnSpc>
                <a:spcPct val="100000"/>
              </a:lnSpc>
              <a:spcBef>
                <a:spcPts val="190"/>
              </a:spcBef>
            </a:pPr>
            <a:r>
              <a:rPr dirty="0" sz="100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baseline="-25462" sz="1800">
                <a:latin typeface="Arial"/>
                <a:cs typeface="Arial"/>
              </a:rPr>
              <a:t>More</a:t>
            </a:r>
            <a:r>
              <a:rPr dirty="0" baseline="-25462" sz="1800" spc="37">
                <a:latin typeface="Arial"/>
                <a:cs typeface="Arial"/>
              </a:rPr>
              <a:t> </a:t>
            </a:r>
            <a:r>
              <a:rPr dirty="0" baseline="-25462" sz="1800" spc="-22">
                <a:latin typeface="Arial"/>
                <a:cs typeface="Arial"/>
              </a:rPr>
              <a:t>generally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baseline="-25462" sz="1800" spc="-22">
                <a:latin typeface="Arial"/>
                <a:cs typeface="Arial"/>
              </a:rPr>
              <a:t>:</a:t>
            </a:r>
            <a:r>
              <a:rPr dirty="0" sz="1000" spc="-15">
                <a:latin typeface="Arial"/>
                <a:cs typeface="Arial"/>
              </a:rPr>
              <a:t>(ShoeSize=s|Height=h,Weight=w,Age=a,GloveSize=g)</a:t>
            </a:r>
            <a:endParaRPr sz="1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830"/>
              </a:spcBef>
            </a:pPr>
            <a:r>
              <a:rPr dirty="0" sz="1200" spc="-5">
                <a:latin typeface="Arial"/>
                <a:cs typeface="Arial"/>
              </a:rPr>
              <a:t>Let S1 and S2 and S3 be sets of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95300" marR="37719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Set-of-variables S1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set-of-variables S2 are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conditionally independent given S3 </a:t>
            </a:r>
            <a:r>
              <a:rPr dirty="0" sz="1200" spc="-5">
                <a:latin typeface="Arial"/>
                <a:cs typeface="Arial"/>
              </a:rPr>
              <a:t>if for all  assignments of values to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variables in 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sets,</a:t>
            </a:r>
            <a:endParaRPr sz="1200">
              <a:latin typeface="Arial"/>
              <a:cs typeface="Arial"/>
            </a:endParaRPr>
          </a:p>
          <a:p>
            <a:pPr marL="495300" marR="43180" indent="-457200">
              <a:lnSpc>
                <a:spcPct val="119600"/>
              </a:lnSpc>
              <a:spcBef>
                <a:spcPts val="2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&amp;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3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assignments)=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P(S1’s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assignments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S3’s</a:t>
            </a:r>
            <a:r>
              <a:rPr dirty="0" sz="1200" spc="2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assignments)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3600" y="5212079"/>
            <a:ext cx="3429000" cy="342900"/>
          </a:xfrm>
          <a:custGeom>
            <a:avLst/>
            <a:gdLst/>
            <a:ahLst/>
            <a:cxnLst/>
            <a:rect l="l" t="t" r="r" b="b"/>
            <a:pathLst>
              <a:path w="3429000" h="342900">
                <a:moveTo>
                  <a:pt x="0" y="342900"/>
                </a:moveTo>
                <a:lnTo>
                  <a:pt x="3429000" y="342900"/>
                </a:lnTo>
                <a:lnTo>
                  <a:pt x="3429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5745479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0" y="762000"/>
                </a:moveTo>
                <a:lnTo>
                  <a:pt x="3429000" y="762000"/>
                </a:lnTo>
                <a:lnTo>
                  <a:pt x="3429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7176" y="4019041"/>
            <a:ext cx="677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4546" y="846836"/>
            <a:ext cx="370712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Ways to </a:t>
            </a:r>
            <a:r>
              <a:rPr dirty="0" spc="-5"/>
              <a:t>deal with</a:t>
            </a:r>
            <a:r>
              <a:rPr dirty="0" spc="-80"/>
              <a:t> </a:t>
            </a:r>
            <a:r>
              <a:rPr dirty="0" spc="-5"/>
              <a:t>Uncertainty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20511"/>
            <a:ext cx="4029710" cy="22650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475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Three-valued logic: True </a:t>
            </a:r>
            <a:r>
              <a:rPr dirty="0" sz="1600">
                <a:latin typeface="Arial"/>
                <a:cs typeface="Arial"/>
              </a:rPr>
              <a:t>/ </a:t>
            </a:r>
            <a:r>
              <a:rPr dirty="0" sz="1600" spc="-5">
                <a:latin typeface="Arial"/>
                <a:cs typeface="Arial"/>
              </a:rPr>
              <a:t>False </a:t>
            </a:r>
            <a:r>
              <a:rPr dirty="0" sz="1600">
                <a:latin typeface="Arial"/>
                <a:cs typeface="Arial"/>
              </a:rPr>
              <a:t>/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Maybe</a:t>
            </a:r>
            <a:endParaRPr sz="16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Fuzzy logic (truth values between </a:t>
            </a:r>
            <a:r>
              <a:rPr dirty="0" sz="1600">
                <a:latin typeface="Arial"/>
                <a:cs typeface="Arial"/>
              </a:rPr>
              <a:t>0 </a:t>
            </a:r>
            <a:r>
              <a:rPr dirty="0" sz="1600" spc="-5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  <a:p>
            <a:pPr marL="184150" marR="499745" indent="-171450">
              <a:lnSpc>
                <a:spcPct val="100000"/>
              </a:lnSpc>
              <a:spcBef>
                <a:spcPts val="384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Non-monotonic reasoning (especially  focused on Penguin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informatics)</a:t>
            </a:r>
            <a:endParaRPr sz="160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Dempster-Shafer theory (and an extension  known as quasi-Bayesian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theory)</a:t>
            </a:r>
            <a:endParaRPr sz="16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Possibabilistic Logic</a:t>
            </a:r>
            <a:endParaRPr sz="16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Probability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Discrete Random</a:t>
            </a:r>
            <a:r>
              <a:rPr dirty="0" sz="2200" spc="-2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325120" marR="259715" indent="-171450">
              <a:lnSpc>
                <a:spcPct val="100000"/>
              </a:lnSpc>
              <a:spcBef>
                <a:spcPts val="6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is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Boolean-valued random variable if </a:t>
            </a:r>
            <a:r>
              <a:rPr dirty="0" sz="1600">
                <a:latin typeface="Arial"/>
                <a:cs typeface="Arial"/>
              </a:rPr>
              <a:t>A  </a:t>
            </a:r>
            <a:r>
              <a:rPr dirty="0" sz="1600" spc="-5">
                <a:latin typeface="Arial"/>
                <a:cs typeface="Arial"/>
              </a:rPr>
              <a:t>denotes an event, and there is some degree  of uncertainty as to whether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occurs.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Arial"/>
                <a:cs typeface="Arial"/>
              </a:rPr>
              <a:t>A = </a:t>
            </a:r>
            <a:r>
              <a:rPr dirty="0" sz="1600" spc="-5">
                <a:latin typeface="Arial"/>
                <a:cs typeface="Arial"/>
              </a:rPr>
              <a:t>The US president in 2023 will be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male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8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Arial"/>
                <a:cs typeface="Arial"/>
              </a:rPr>
              <a:t>A = </a:t>
            </a:r>
            <a:r>
              <a:rPr dirty="0" sz="1600" spc="-5">
                <a:latin typeface="Arial"/>
                <a:cs typeface="Arial"/>
              </a:rPr>
              <a:t>You wake up tomorrow with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headache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Arial"/>
                <a:cs typeface="Arial"/>
              </a:rPr>
              <a:t>A = </a:t>
            </a:r>
            <a:r>
              <a:rPr dirty="0" sz="1600" spc="-5">
                <a:latin typeface="Arial"/>
                <a:cs typeface="Arial"/>
              </a:rPr>
              <a:t>You have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Ebola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24476" y="8203542"/>
            <a:ext cx="69024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344" y="895603"/>
            <a:ext cx="7543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6500"/>
                </a:solidFill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19" y="1268983"/>
            <a:ext cx="3269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L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are conditionally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independent given M</a:t>
            </a:r>
            <a:r>
              <a:rPr dirty="0" sz="1200" spc="-5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019" y="1487678"/>
            <a:ext cx="1315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for all x,y,z in</a:t>
            </a:r>
            <a:r>
              <a:rPr dirty="0" sz="1200" spc="-7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{T,F}: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019" y="2145283"/>
            <a:ext cx="106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generally: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919" y="2363978"/>
            <a:ext cx="424434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Let S1 and S2 and S3 be sets of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94665" marR="37719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Set-of-variables S1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set-of-variables S2 are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conditionally independent given S3 </a:t>
            </a:r>
            <a:r>
              <a:rPr dirty="0" sz="1200" spc="-5">
                <a:latin typeface="Arial"/>
                <a:cs typeface="Arial"/>
              </a:rPr>
              <a:t>if for all  assignments of values to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variables in 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sets,</a:t>
            </a:r>
            <a:endParaRPr sz="1200">
              <a:latin typeface="Arial"/>
              <a:cs typeface="Arial"/>
            </a:endParaRPr>
          </a:p>
          <a:p>
            <a:pPr marL="495300" marR="43180" indent="-457200">
              <a:lnSpc>
                <a:spcPct val="119600"/>
              </a:lnSpc>
              <a:spcBef>
                <a:spcPts val="15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&amp;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3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’s assignments)=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P(S1’s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assignments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S3’s</a:t>
            </a:r>
            <a:r>
              <a:rPr dirty="0" sz="1200" spc="2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assignments)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844296"/>
            <a:ext cx="3581400" cy="2037714"/>
          </a:xfrm>
          <a:custGeom>
            <a:avLst/>
            <a:gdLst/>
            <a:ahLst/>
            <a:cxnLst/>
            <a:rect l="l" t="t" r="r" b="b"/>
            <a:pathLst>
              <a:path w="3581400" h="2037714">
                <a:moveTo>
                  <a:pt x="2984754" y="1600200"/>
                </a:moveTo>
                <a:lnTo>
                  <a:pt x="2089403" y="1600200"/>
                </a:lnTo>
                <a:lnTo>
                  <a:pt x="2089403" y="2037587"/>
                </a:lnTo>
                <a:lnTo>
                  <a:pt x="2984754" y="1600200"/>
                </a:lnTo>
                <a:close/>
              </a:path>
              <a:path w="3581400" h="2037714">
                <a:moveTo>
                  <a:pt x="3581400" y="0"/>
                </a:moveTo>
                <a:lnTo>
                  <a:pt x="0" y="0"/>
                </a:lnTo>
                <a:lnTo>
                  <a:pt x="0" y="1600200"/>
                </a:lnTo>
                <a:lnTo>
                  <a:pt x="3581400" y="1600200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7400" y="844296"/>
            <a:ext cx="3581400" cy="2037714"/>
          </a:xfrm>
          <a:custGeom>
            <a:avLst/>
            <a:gdLst/>
            <a:ahLst/>
            <a:cxnLst/>
            <a:rect l="l" t="t" r="r" b="b"/>
            <a:pathLst>
              <a:path w="3581400" h="2037714">
                <a:moveTo>
                  <a:pt x="0" y="0"/>
                </a:moveTo>
                <a:lnTo>
                  <a:pt x="0" y="1600200"/>
                </a:lnTo>
                <a:lnTo>
                  <a:pt x="2089403" y="1600200"/>
                </a:lnTo>
                <a:lnTo>
                  <a:pt x="2089403" y="2037587"/>
                </a:lnTo>
                <a:lnTo>
                  <a:pt x="2984754" y="1600200"/>
                </a:lnTo>
                <a:lnTo>
                  <a:pt x="3581400" y="1600200"/>
                </a:lnTo>
                <a:lnTo>
                  <a:pt x="3581400" y="0"/>
                </a:lnTo>
                <a:lnTo>
                  <a:pt x="2089403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89226" y="1035812"/>
            <a:ext cx="33299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“Shoe-size </a:t>
            </a:r>
            <a:r>
              <a:rPr dirty="0" sz="1000" spc="-5">
                <a:latin typeface="Arial"/>
                <a:cs typeface="Arial"/>
              </a:rPr>
              <a:t>is conditionally independent of Glove-size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given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5730" y="1188211"/>
            <a:ext cx="12966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height weight 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age”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8998" y="1341678"/>
            <a:ext cx="85153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5080" indent="-127000">
              <a:lnSpc>
                <a:spcPct val="1195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does </a:t>
            </a:r>
            <a:r>
              <a:rPr dirty="0" sz="1000">
                <a:latin typeface="Arial"/>
                <a:cs typeface="Arial"/>
              </a:rPr>
              <a:t>not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mean  forall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s,g,h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0220" y="1681735"/>
            <a:ext cx="2799715" cy="41465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P(R=x </a:t>
            </a:r>
            <a:r>
              <a:rPr dirty="0" sz="1200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2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M=y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^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L=z)</a:t>
            </a:r>
            <a:r>
              <a:rPr dirty="0" sz="1200" spc="-4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 spc="-229">
                <a:latin typeface="Arial"/>
                <a:cs typeface="Arial"/>
              </a:rPr>
              <a:t>P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229">
                <a:latin typeface="Arial"/>
                <a:cs typeface="Arial"/>
              </a:rPr>
              <a:t>(S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dirty="0" sz="1000" spc="-229">
                <a:latin typeface="Arial"/>
                <a:cs typeface="Arial"/>
              </a:rPr>
              <a:t>h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dirty="0" sz="1000" spc="-229">
                <a:latin typeface="Arial"/>
                <a:cs typeface="Arial"/>
              </a:rPr>
              <a:t>o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000" spc="-229">
                <a:latin typeface="Arial"/>
                <a:cs typeface="Arial"/>
              </a:rPr>
              <a:t>e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229">
                <a:latin typeface="Arial"/>
                <a:cs typeface="Arial"/>
              </a:rPr>
              <a:t>S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dirty="0" sz="1000" spc="-229">
                <a:latin typeface="Arial"/>
                <a:cs typeface="Arial"/>
              </a:rPr>
              <a:t>ize</a:t>
            </a:r>
            <a:r>
              <a:rPr dirty="0" sz="1200" spc="-229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000" spc="-229">
                <a:latin typeface="Arial"/>
                <a:cs typeface="Arial"/>
              </a:rPr>
              <a:t>=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dirty="0" sz="1000" spc="-229">
                <a:latin typeface="Arial"/>
                <a:cs typeface="Arial"/>
              </a:rPr>
              <a:t>s|H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dirty="0" sz="1000" spc="-229">
                <a:latin typeface="Arial"/>
                <a:cs typeface="Arial"/>
              </a:rPr>
              <a:t>e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dirty="0" sz="1000" spc="-229">
                <a:latin typeface="Arial"/>
                <a:cs typeface="Arial"/>
              </a:rPr>
              <a:t>i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dirty="0" sz="1000" spc="-229">
                <a:latin typeface="Arial"/>
                <a:cs typeface="Arial"/>
              </a:rPr>
              <a:t>ght=h)</a:t>
            </a:r>
            <a:endParaRPr sz="1000">
              <a:latin typeface="Arial"/>
              <a:cs typeface="Arial"/>
            </a:endParaRPr>
          </a:p>
          <a:p>
            <a:pPr algn="r" marR="666750">
              <a:lnSpc>
                <a:spcPct val="100000"/>
              </a:lnSpc>
              <a:spcBef>
                <a:spcPts val="190"/>
              </a:spcBef>
            </a:pPr>
            <a:r>
              <a:rPr dirty="0" sz="100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3101" y="2101068"/>
            <a:ext cx="22028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P(ShoeSize=s|Height=h,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GloveSize=g)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3600" y="1034796"/>
            <a:ext cx="3429000" cy="342900"/>
          </a:xfrm>
          <a:custGeom>
            <a:avLst/>
            <a:gdLst/>
            <a:ahLst/>
            <a:cxnLst/>
            <a:rect l="l" t="t" r="r" b="b"/>
            <a:pathLst>
              <a:path w="3429000" h="342900">
                <a:moveTo>
                  <a:pt x="0" y="342900"/>
                </a:moveTo>
                <a:lnTo>
                  <a:pt x="3429000" y="342900"/>
                </a:lnTo>
                <a:lnTo>
                  <a:pt x="3429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1568196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0" y="762000"/>
                </a:moveTo>
                <a:lnTo>
                  <a:pt x="3429000" y="762000"/>
                </a:lnTo>
                <a:lnTo>
                  <a:pt x="3429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97159" y="5069840"/>
            <a:ext cx="17710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784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Conditional 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1500" y="5059679"/>
            <a:ext cx="495300" cy="457200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247650" y="0"/>
                </a:moveTo>
                <a:lnTo>
                  <a:pt x="197628" y="4634"/>
                </a:lnTo>
                <a:lnTo>
                  <a:pt x="151090" y="17930"/>
                </a:lnTo>
                <a:lnTo>
                  <a:pt x="109016" y="38978"/>
                </a:lnTo>
                <a:lnTo>
                  <a:pt x="72389" y="66865"/>
                </a:lnTo>
                <a:lnTo>
                  <a:pt x="42192" y="100682"/>
                </a:lnTo>
                <a:lnTo>
                  <a:pt x="19407" y="139517"/>
                </a:lnTo>
                <a:lnTo>
                  <a:pt x="5015" y="182460"/>
                </a:lnTo>
                <a:lnTo>
                  <a:pt x="0" y="228600"/>
                </a:lnTo>
                <a:lnTo>
                  <a:pt x="5015" y="274739"/>
                </a:lnTo>
                <a:lnTo>
                  <a:pt x="19407" y="317682"/>
                </a:lnTo>
                <a:lnTo>
                  <a:pt x="42192" y="356517"/>
                </a:lnTo>
                <a:lnTo>
                  <a:pt x="72390" y="390334"/>
                </a:lnTo>
                <a:lnTo>
                  <a:pt x="109016" y="418221"/>
                </a:lnTo>
                <a:lnTo>
                  <a:pt x="151090" y="439269"/>
                </a:lnTo>
                <a:lnTo>
                  <a:pt x="197628" y="452565"/>
                </a:lnTo>
                <a:lnTo>
                  <a:pt x="247650" y="457200"/>
                </a:lnTo>
                <a:lnTo>
                  <a:pt x="297452" y="452565"/>
                </a:lnTo>
                <a:lnTo>
                  <a:pt x="343888" y="439269"/>
                </a:lnTo>
                <a:lnTo>
                  <a:pt x="385948" y="418221"/>
                </a:lnTo>
                <a:lnTo>
                  <a:pt x="422624" y="390334"/>
                </a:lnTo>
                <a:lnTo>
                  <a:pt x="452906" y="356517"/>
                </a:lnTo>
                <a:lnTo>
                  <a:pt x="475785" y="317682"/>
                </a:lnTo>
                <a:lnTo>
                  <a:pt x="490253" y="274739"/>
                </a:lnTo>
                <a:lnTo>
                  <a:pt x="495300" y="228600"/>
                </a:lnTo>
                <a:lnTo>
                  <a:pt x="490253" y="182460"/>
                </a:lnTo>
                <a:lnTo>
                  <a:pt x="475785" y="139517"/>
                </a:lnTo>
                <a:lnTo>
                  <a:pt x="452906" y="100682"/>
                </a:lnTo>
                <a:lnTo>
                  <a:pt x="422624" y="66865"/>
                </a:lnTo>
                <a:lnTo>
                  <a:pt x="385948" y="38978"/>
                </a:lnTo>
                <a:lnTo>
                  <a:pt x="343888" y="17930"/>
                </a:lnTo>
                <a:lnTo>
                  <a:pt x="297452" y="4634"/>
                </a:lnTo>
                <a:lnTo>
                  <a:pt x="2476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75809" y="5195570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10000" y="5554979"/>
            <a:ext cx="495300" cy="457200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247650" y="0"/>
                </a:moveTo>
                <a:lnTo>
                  <a:pt x="197628" y="4634"/>
                </a:lnTo>
                <a:lnTo>
                  <a:pt x="151090" y="17930"/>
                </a:lnTo>
                <a:lnTo>
                  <a:pt x="109016" y="38978"/>
                </a:lnTo>
                <a:lnTo>
                  <a:pt x="72389" y="66865"/>
                </a:lnTo>
                <a:lnTo>
                  <a:pt x="42192" y="100682"/>
                </a:lnTo>
                <a:lnTo>
                  <a:pt x="19407" y="139517"/>
                </a:lnTo>
                <a:lnTo>
                  <a:pt x="5015" y="182460"/>
                </a:lnTo>
                <a:lnTo>
                  <a:pt x="0" y="228600"/>
                </a:lnTo>
                <a:lnTo>
                  <a:pt x="5015" y="274739"/>
                </a:lnTo>
                <a:lnTo>
                  <a:pt x="19407" y="317682"/>
                </a:lnTo>
                <a:lnTo>
                  <a:pt x="42192" y="356517"/>
                </a:lnTo>
                <a:lnTo>
                  <a:pt x="72390" y="390334"/>
                </a:lnTo>
                <a:lnTo>
                  <a:pt x="109016" y="418221"/>
                </a:lnTo>
                <a:lnTo>
                  <a:pt x="151090" y="439269"/>
                </a:lnTo>
                <a:lnTo>
                  <a:pt x="197628" y="452565"/>
                </a:lnTo>
                <a:lnTo>
                  <a:pt x="247650" y="457200"/>
                </a:lnTo>
                <a:lnTo>
                  <a:pt x="297452" y="452565"/>
                </a:lnTo>
                <a:lnTo>
                  <a:pt x="343888" y="439269"/>
                </a:lnTo>
                <a:lnTo>
                  <a:pt x="385948" y="418221"/>
                </a:lnTo>
                <a:lnTo>
                  <a:pt x="422624" y="390334"/>
                </a:lnTo>
                <a:lnTo>
                  <a:pt x="452906" y="356517"/>
                </a:lnTo>
                <a:lnTo>
                  <a:pt x="475785" y="317682"/>
                </a:lnTo>
                <a:lnTo>
                  <a:pt x="490253" y="274739"/>
                </a:lnTo>
                <a:lnTo>
                  <a:pt x="495300" y="228600"/>
                </a:lnTo>
                <a:lnTo>
                  <a:pt x="490253" y="182460"/>
                </a:lnTo>
                <a:lnTo>
                  <a:pt x="475785" y="139517"/>
                </a:lnTo>
                <a:lnTo>
                  <a:pt x="452906" y="100682"/>
                </a:lnTo>
                <a:lnTo>
                  <a:pt x="422624" y="66865"/>
                </a:lnTo>
                <a:lnTo>
                  <a:pt x="385948" y="38978"/>
                </a:lnTo>
                <a:lnTo>
                  <a:pt x="343888" y="17930"/>
                </a:lnTo>
                <a:lnTo>
                  <a:pt x="297452" y="4634"/>
                </a:lnTo>
                <a:lnTo>
                  <a:pt x="2476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18788" y="5690868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000" y="55168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35879" y="5652768"/>
            <a:ext cx="104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32909" y="5447538"/>
            <a:ext cx="223265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02123" y="5447538"/>
            <a:ext cx="217170" cy="13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17319" y="6055866"/>
            <a:ext cx="4068445" cy="1114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99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We can write down P(M). And then, since we know  L is only directly influenced by M, we can write  down the values of P(L</a:t>
            </a:r>
            <a:r>
              <a:rPr dirty="0" sz="1400" spc="-5">
                <a:latin typeface="Symbol"/>
                <a:cs typeface="Symbol"/>
              </a:rPr>
              <a:t></a:t>
            </a:r>
            <a:r>
              <a:rPr dirty="0" sz="1400" spc="-5">
                <a:latin typeface="Arial"/>
                <a:cs typeface="Arial"/>
              </a:rPr>
              <a:t>M) and P(L</a:t>
            </a:r>
            <a:r>
              <a:rPr dirty="0" sz="1400" spc="-5">
                <a:latin typeface="Symbol"/>
                <a:cs typeface="Symbol"/>
              </a:rPr>
              <a:t></a:t>
            </a:r>
            <a:r>
              <a:rPr dirty="0" sz="1400" spc="-5">
                <a:latin typeface="Arial"/>
                <a:cs typeface="Arial"/>
              </a:rPr>
              <a:t>~M) and know  we’ve fully specified L’s behavior. Ditto for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R.</a:t>
            </a:r>
            <a:endParaRPr sz="14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P(M) =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44998" y="7147507"/>
            <a:ext cx="1355725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101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M) = 0.085  P(L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~M) = 0.17  P(R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M) = 0.3  P(R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~M)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4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42545" y="7160770"/>
            <a:ext cx="1774189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6731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‘R and L conditionally  independent given</a:t>
            </a:r>
            <a:r>
              <a:rPr dirty="0" sz="1400" spc="-1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573" y="846836"/>
            <a:ext cx="32575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Conditional</a:t>
            </a:r>
            <a:r>
              <a:rPr dirty="0" spc="-65"/>
              <a:t> </a:t>
            </a:r>
            <a:r>
              <a:rPr dirty="0" spc="-5"/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0" y="1225296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152400" y="0"/>
                </a:moveTo>
                <a:lnTo>
                  <a:pt x="104363" y="6772"/>
                </a:lnTo>
                <a:lnTo>
                  <a:pt x="62544" y="25651"/>
                </a:lnTo>
                <a:lnTo>
                  <a:pt x="29504" y="54479"/>
                </a:lnTo>
                <a:lnTo>
                  <a:pt x="7802" y="91098"/>
                </a:lnTo>
                <a:lnTo>
                  <a:pt x="0" y="133350"/>
                </a:lnTo>
                <a:lnTo>
                  <a:pt x="7802" y="175601"/>
                </a:lnTo>
                <a:lnTo>
                  <a:pt x="29504" y="212220"/>
                </a:lnTo>
                <a:lnTo>
                  <a:pt x="62544" y="241048"/>
                </a:lnTo>
                <a:lnTo>
                  <a:pt x="104363" y="259927"/>
                </a:lnTo>
                <a:lnTo>
                  <a:pt x="152400" y="266700"/>
                </a:lnTo>
                <a:lnTo>
                  <a:pt x="200436" y="259927"/>
                </a:lnTo>
                <a:lnTo>
                  <a:pt x="242255" y="241048"/>
                </a:lnTo>
                <a:lnTo>
                  <a:pt x="275295" y="212220"/>
                </a:lnTo>
                <a:lnTo>
                  <a:pt x="296997" y="175601"/>
                </a:lnTo>
                <a:lnTo>
                  <a:pt x="304800" y="133350"/>
                </a:lnTo>
                <a:lnTo>
                  <a:pt x="296997" y="91098"/>
                </a:lnTo>
                <a:lnTo>
                  <a:pt x="275295" y="54479"/>
                </a:lnTo>
                <a:lnTo>
                  <a:pt x="242255" y="25651"/>
                </a:lnTo>
                <a:lnTo>
                  <a:pt x="200436" y="677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34360" y="1265936"/>
            <a:ext cx="1314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4100" y="1644395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152400" y="0"/>
                </a:moveTo>
                <a:lnTo>
                  <a:pt x="104363" y="6772"/>
                </a:lnTo>
                <a:lnTo>
                  <a:pt x="62544" y="25651"/>
                </a:lnTo>
                <a:lnTo>
                  <a:pt x="29504" y="54479"/>
                </a:lnTo>
                <a:lnTo>
                  <a:pt x="7802" y="91098"/>
                </a:lnTo>
                <a:lnTo>
                  <a:pt x="0" y="133350"/>
                </a:lnTo>
                <a:lnTo>
                  <a:pt x="7802" y="175601"/>
                </a:lnTo>
                <a:lnTo>
                  <a:pt x="29504" y="212220"/>
                </a:lnTo>
                <a:lnTo>
                  <a:pt x="62544" y="241048"/>
                </a:lnTo>
                <a:lnTo>
                  <a:pt x="104363" y="259927"/>
                </a:lnTo>
                <a:lnTo>
                  <a:pt x="152400" y="266700"/>
                </a:lnTo>
                <a:lnTo>
                  <a:pt x="200436" y="259927"/>
                </a:lnTo>
                <a:lnTo>
                  <a:pt x="242255" y="241048"/>
                </a:lnTo>
                <a:lnTo>
                  <a:pt x="275295" y="212220"/>
                </a:lnTo>
                <a:lnTo>
                  <a:pt x="296997" y="175601"/>
                </a:lnTo>
                <a:lnTo>
                  <a:pt x="304800" y="133350"/>
                </a:lnTo>
                <a:lnTo>
                  <a:pt x="296997" y="91098"/>
                </a:lnTo>
                <a:lnTo>
                  <a:pt x="275295" y="54479"/>
                </a:lnTo>
                <a:lnTo>
                  <a:pt x="242255" y="25651"/>
                </a:lnTo>
                <a:lnTo>
                  <a:pt x="200436" y="677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7638" y="1685036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16443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69079" y="1704086"/>
            <a:ext cx="104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4704" y="1450086"/>
            <a:ext cx="510540" cy="234950"/>
          </a:xfrm>
          <a:custGeom>
            <a:avLst/>
            <a:gdLst/>
            <a:ahLst/>
            <a:cxnLst/>
            <a:rect l="l" t="t" r="r" b="b"/>
            <a:pathLst>
              <a:path w="510539" h="234950">
                <a:moveTo>
                  <a:pt x="26669" y="200406"/>
                </a:moveTo>
                <a:lnTo>
                  <a:pt x="0" y="233172"/>
                </a:lnTo>
                <a:lnTo>
                  <a:pt x="41909" y="234696"/>
                </a:lnTo>
                <a:lnTo>
                  <a:pt x="36491" y="222504"/>
                </a:lnTo>
                <a:lnTo>
                  <a:pt x="26669" y="222504"/>
                </a:lnTo>
                <a:lnTo>
                  <a:pt x="26669" y="220980"/>
                </a:lnTo>
                <a:lnTo>
                  <a:pt x="25907" y="220218"/>
                </a:lnTo>
                <a:lnTo>
                  <a:pt x="26669" y="218694"/>
                </a:lnTo>
                <a:lnTo>
                  <a:pt x="27431" y="217932"/>
                </a:lnTo>
                <a:lnTo>
                  <a:pt x="33281" y="215281"/>
                </a:lnTo>
                <a:lnTo>
                  <a:pt x="26669" y="200406"/>
                </a:lnTo>
                <a:close/>
              </a:path>
              <a:path w="510539" h="234950">
                <a:moveTo>
                  <a:pt x="33281" y="215281"/>
                </a:moveTo>
                <a:lnTo>
                  <a:pt x="27431" y="217932"/>
                </a:lnTo>
                <a:lnTo>
                  <a:pt x="26669" y="218694"/>
                </a:lnTo>
                <a:lnTo>
                  <a:pt x="25907" y="220218"/>
                </a:lnTo>
                <a:lnTo>
                  <a:pt x="26669" y="220980"/>
                </a:lnTo>
                <a:lnTo>
                  <a:pt x="26669" y="222504"/>
                </a:lnTo>
                <a:lnTo>
                  <a:pt x="29718" y="222504"/>
                </a:lnTo>
                <a:lnTo>
                  <a:pt x="35355" y="219949"/>
                </a:lnTo>
                <a:lnTo>
                  <a:pt x="33281" y="215281"/>
                </a:lnTo>
                <a:close/>
              </a:path>
              <a:path w="510539" h="234950">
                <a:moveTo>
                  <a:pt x="35355" y="219949"/>
                </a:moveTo>
                <a:lnTo>
                  <a:pt x="29718" y="222504"/>
                </a:lnTo>
                <a:lnTo>
                  <a:pt x="36491" y="222504"/>
                </a:lnTo>
                <a:lnTo>
                  <a:pt x="35355" y="219949"/>
                </a:lnTo>
                <a:close/>
              </a:path>
              <a:path w="510539" h="234950">
                <a:moveTo>
                  <a:pt x="508254" y="0"/>
                </a:moveTo>
                <a:lnTo>
                  <a:pt x="506730" y="762"/>
                </a:lnTo>
                <a:lnTo>
                  <a:pt x="33281" y="215281"/>
                </a:lnTo>
                <a:lnTo>
                  <a:pt x="35355" y="219949"/>
                </a:lnTo>
                <a:lnTo>
                  <a:pt x="509016" y="5334"/>
                </a:lnTo>
                <a:lnTo>
                  <a:pt x="509778" y="4572"/>
                </a:lnTo>
                <a:lnTo>
                  <a:pt x="510540" y="3048"/>
                </a:lnTo>
                <a:lnTo>
                  <a:pt x="509778" y="2286"/>
                </a:lnTo>
                <a:lnTo>
                  <a:pt x="509016" y="762"/>
                </a:lnTo>
                <a:lnTo>
                  <a:pt x="5082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05555" y="1450086"/>
            <a:ext cx="701040" cy="245110"/>
          </a:xfrm>
          <a:custGeom>
            <a:avLst/>
            <a:gdLst/>
            <a:ahLst/>
            <a:cxnLst/>
            <a:rect l="l" t="t" r="r" b="b"/>
            <a:pathLst>
              <a:path w="701039" h="245110">
                <a:moveTo>
                  <a:pt x="664496" y="228839"/>
                </a:moveTo>
                <a:lnTo>
                  <a:pt x="659130" y="244602"/>
                </a:lnTo>
                <a:lnTo>
                  <a:pt x="701040" y="238506"/>
                </a:lnTo>
                <a:lnTo>
                  <a:pt x="693420" y="230886"/>
                </a:lnTo>
                <a:lnTo>
                  <a:pt x="670560" y="230886"/>
                </a:lnTo>
                <a:lnTo>
                  <a:pt x="664496" y="228839"/>
                </a:lnTo>
                <a:close/>
              </a:path>
              <a:path w="701039" h="245110">
                <a:moveTo>
                  <a:pt x="666049" y="224277"/>
                </a:moveTo>
                <a:lnTo>
                  <a:pt x="664496" y="228839"/>
                </a:lnTo>
                <a:lnTo>
                  <a:pt x="670560" y="230886"/>
                </a:lnTo>
                <a:lnTo>
                  <a:pt x="672846" y="230886"/>
                </a:lnTo>
                <a:lnTo>
                  <a:pt x="673608" y="229362"/>
                </a:lnTo>
                <a:lnTo>
                  <a:pt x="673608" y="227838"/>
                </a:lnTo>
                <a:lnTo>
                  <a:pt x="672084" y="226314"/>
                </a:lnTo>
                <a:lnTo>
                  <a:pt x="666049" y="224277"/>
                </a:lnTo>
                <a:close/>
              </a:path>
              <a:path w="701039" h="245110">
                <a:moveTo>
                  <a:pt x="671322" y="208788"/>
                </a:moveTo>
                <a:lnTo>
                  <a:pt x="666049" y="224277"/>
                </a:lnTo>
                <a:lnTo>
                  <a:pt x="672084" y="226314"/>
                </a:lnTo>
                <a:lnTo>
                  <a:pt x="673608" y="227838"/>
                </a:lnTo>
                <a:lnTo>
                  <a:pt x="673608" y="229362"/>
                </a:lnTo>
                <a:lnTo>
                  <a:pt x="672846" y="230886"/>
                </a:lnTo>
                <a:lnTo>
                  <a:pt x="693420" y="230886"/>
                </a:lnTo>
                <a:lnTo>
                  <a:pt x="671322" y="208788"/>
                </a:lnTo>
                <a:close/>
              </a:path>
              <a:path w="701039" h="245110">
                <a:moveTo>
                  <a:pt x="2286" y="0"/>
                </a:moveTo>
                <a:lnTo>
                  <a:pt x="762" y="762"/>
                </a:lnTo>
                <a:lnTo>
                  <a:pt x="762" y="2286"/>
                </a:lnTo>
                <a:lnTo>
                  <a:pt x="0" y="3810"/>
                </a:lnTo>
                <a:lnTo>
                  <a:pt x="762" y="4572"/>
                </a:lnTo>
                <a:lnTo>
                  <a:pt x="2286" y="5334"/>
                </a:lnTo>
                <a:lnTo>
                  <a:pt x="664496" y="228839"/>
                </a:lnTo>
                <a:lnTo>
                  <a:pt x="666049" y="224277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44930" y="1794464"/>
            <a:ext cx="1355725" cy="13125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P(M) =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ct val="120100"/>
              </a:lnSpc>
              <a:spcBef>
                <a:spcPts val="2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P(L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M) = 0.085  P(L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~M) = 0.17  P(R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M) = 0.3  P(R </a:t>
            </a:r>
            <a:r>
              <a:rPr dirty="0" sz="1400" spc="-5">
                <a:solidFill>
                  <a:srgbClr val="FF0000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~M)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4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0.6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2295" y="1882882"/>
            <a:ext cx="2133600" cy="992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R="5080">
              <a:lnSpc>
                <a:spcPct val="150900"/>
              </a:lnSpc>
              <a:spcBef>
                <a:spcPts val="110"/>
              </a:spcBef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Conditional Independence:  P(R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M,L) = P(R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M),  P(R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~M,L) =</a:t>
            </a:r>
            <a:r>
              <a:rPr dirty="0" sz="1400" spc="-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P(R</a:t>
            </a:r>
            <a:r>
              <a:rPr dirty="0" sz="1400" spc="-5">
                <a:solidFill>
                  <a:srgbClr val="3333CC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~M)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4874" y="3212097"/>
            <a:ext cx="4249420" cy="923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62992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Again, we can obtain any member of the Joint  prob dist that we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desire: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Arial"/>
                <a:cs typeface="Arial"/>
              </a:rPr>
              <a:t>P(L=x ^ R=y ^ M=z)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65"/>
              </a:spcBef>
              <a:tabLst>
                <a:tab pos="35299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Assume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five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382270" marR="1743710">
              <a:lnSpc>
                <a:spcPct val="110400"/>
              </a:lnSpc>
              <a:spcBef>
                <a:spcPts val="370"/>
              </a:spcBef>
            </a:pPr>
            <a:r>
              <a:rPr dirty="0" sz="1400" spc="-5">
                <a:latin typeface="Arial"/>
                <a:cs typeface="Arial"/>
              </a:rPr>
              <a:t>T: The lecture started by 10:35  L: The lecturer arrives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late</a:t>
            </a:r>
            <a:endParaRPr sz="1400">
              <a:latin typeface="Arial"/>
              <a:cs typeface="Arial"/>
            </a:endParaRPr>
          </a:p>
          <a:p>
            <a:pPr marL="382270" marR="1733550">
              <a:lnSpc>
                <a:spcPct val="110000"/>
              </a:lnSpc>
            </a:pPr>
            <a:r>
              <a:rPr dirty="0" sz="1400" spc="-5">
                <a:latin typeface="Arial"/>
                <a:cs typeface="Arial"/>
              </a:rPr>
              <a:t>R: The lecture concerns robots  M: The lecturer is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Manuela</a:t>
            </a:r>
            <a:endParaRPr sz="14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175"/>
              </a:spcBef>
            </a:pPr>
            <a:r>
              <a:rPr dirty="0" sz="1400" spc="-5">
                <a:latin typeface="Arial"/>
                <a:cs typeface="Arial"/>
              </a:rPr>
              <a:t>S: It is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sunny</a:t>
            </a:r>
            <a:endParaRPr sz="1400">
              <a:latin typeface="Arial"/>
              <a:cs typeface="Arial"/>
            </a:endParaRPr>
          </a:p>
          <a:p>
            <a:pPr marL="325120" marR="791845" indent="-171450">
              <a:lnSpc>
                <a:spcPts val="1510"/>
              </a:lnSpc>
              <a:spcBef>
                <a:spcPts val="36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T only directly influenced by L (i.e. T is  conditionally independent of R,M,S given</a:t>
            </a:r>
            <a:r>
              <a:rPr dirty="0" sz="1400" spc="7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L)</a:t>
            </a:r>
            <a:endParaRPr sz="1400">
              <a:latin typeface="Arial"/>
              <a:cs typeface="Arial"/>
            </a:endParaRPr>
          </a:p>
          <a:p>
            <a:pPr marL="325120" marR="654685" indent="-171450">
              <a:lnSpc>
                <a:spcPts val="1510"/>
              </a:lnSpc>
              <a:spcBef>
                <a:spcPts val="34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L only directly influenced by M and S (i.e. L is  conditionally independent of R given M &amp;</a:t>
            </a:r>
            <a:r>
              <a:rPr dirty="0" sz="1400" spc="6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S)</a:t>
            </a:r>
            <a:endParaRPr sz="1400">
              <a:latin typeface="Arial"/>
              <a:cs typeface="Arial"/>
            </a:endParaRPr>
          </a:p>
          <a:p>
            <a:pPr marL="325120" marR="920115" indent="-171450">
              <a:lnSpc>
                <a:spcPts val="1510"/>
              </a:lnSpc>
              <a:spcBef>
                <a:spcPts val="345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R only directly influenced by M (i.e. R is  conditionally independent of L,S, given</a:t>
            </a:r>
            <a:r>
              <a:rPr dirty="0" sz="1400" spc="6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M)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M and S are</a:t>
            </a:r>
            <a:r>
              <a:rPr dirty="0" sz="1400" spc="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independent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105" y="846836"/>
            <a:ext cx="24682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Making a Bayes</a:t>
            </a:r>
            <a:r>
              <a:rPr dirty="0" spc="-95"/>
              <a:t> </a:t>
            </a:r>
            <a:r>
              <a:rPr dirty="0" spc="-5"/>
              <a:t>net</a:t>
            </a:r>
          </a:p>
        </p:txBody>
      </p:sp>
      <p:sp>
        <p:nvSpPr>
          <p:cNvPr id="5" name="object 5"/>
          <p:cNvSpPr/>
          <p:nvPr/>
        </p:nvSpPr>
        <p:spPr>
          <a:xfrm>
            <a:off x="2209800" y="15300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9800" y="15300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19527" y="1589786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9500" y="14919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19500" y="14919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18559" y="1551686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600" y="2253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9600" y="2253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5100" y="20634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5100" y="20634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18638" y="2123186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5100" y="27111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05100" y="27111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79219" y="2313686"/>
            <a:ext cx="3990975" cy="129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43585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R="102616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latin typeface="Arial"/>
                <a:cs typeface="Arial"/>
              </a:rPr>
              <a:t>Step </a:t>
            </a:r>
            <a:r>
              <a:rPr dirty="0" sz="1200">
                <a:latin typeface="Arial"/>
                <a:cs typeface="Arial"/>
              </a:rPr>
              <a:t>One: </a:t>
            </a:r>
            <a:r>
              <a:rPr dirty="0" sz="1200" spc="-5">
                <a:latin typeface="Arial"/>
                <a:cs typeface="Arial"/>
              </a:rPr>
              <a:t>add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Just choose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variables you’d like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included in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net.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0000" y="844296"/>
            <a:ext cx="1714500" cy="571500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8260" marR="273050">
              <a:lnSpc>
                <a:spcPts val="869"/>
              </a:lnSpc>
              <a:spcBef>
                <a:spcPts val="50"/>
              </a:spcBef>
            </a:pPr>
            <a:r>
              <a:rPr dirty="0" sz="800" spc="-5">
                <a:latin typeface="Arial"/>
                <a:cs typeface="Arial"/>
              </a:rPr>
              <a:t>T: The </a:t>
            </a:r>
            <a:r>
              <a:rPr dirty="0" sz="800" spc="-10">
                <a:latin typeface="Arial"/>
                <a:cs typeface="Arial"/>
              </a:rPr>
              <a:t>lecture </a:t>
            </a:r>
            <a:r>
              <a:rPr dirty="0" sz="800">
                <a:latin typeface="Arial"/>
                <a:cs typeface="Arial"/>
              </a:rPr>
              <a:t>started by </a:t>
            </a:r>
            <a:r>
              <a:rPr dirty="0" sz="800" spc="-5">
                <a:latin typeface="Arial"/>
                <a:cs typeface="Arial"/>
              </a:rPr>
              <a:t>10:35  L: The lecturer arrives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late</a:t>
            </a:r>
            <a:endParaRPr sz="800">
              <a:latin typeface="Arial"/>
              <a:cs typeface="Arial"/>
            </a:endParaRPr>
          </a:p>
          <a:p>
            <a:pPr marL="48260">
              <a:lnSpc>
                <a:spcPts val="805"/>
              </a:lnSpc>
            </a:pPr>
            <a:r>
              <a:rPr dirty="0" sz="800" spc="-5">
                <a:latin typeface="Arial"/>
                <a:cs typeface="Arial"/>
              </a:rPr>
              <a:t>R: The lecture concerns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robots</a:t>
            </a:r>
            <a:endParaRPr sz="800">
              <a:latin typeface="Arial"/>
              <a:cs typeface="Arial"/>
            </a:endParaRPr>
          </a:p>
          <a:p>
            <a:pPr marL="48260" marR="454025">
              <a:lnSpc>
                <a:spcPts val="869"/>
              </a:lnSpc>
              <a:spcBef>
                <a:spcPts val="60"/>
              </a:spcBef>
            </a:pPr>
            <a:r>
              <a:rPr dirty="0" sz="800" spc="-5">
                <a:latin typeface="Arial"/>
                <a:cs typeface="Arial"/>
              </a:rPr>
              <a:t>M: The lecturer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Manuela  S: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is sunny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29105" y="5024120"/>
            <a:ext cx="24682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Making a Bayes</a:t>
            </a:r>
            <a:r>
              <a:rPr dirty="0" sz="2200" spc="-9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09800" y="57073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09800" y="57073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19527" y="576706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19500" y="5669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19500" y="5669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18559" y="5728968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9600" y="6431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9600" y="6431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05100" y="62407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05100" y="62407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18638" y="6300468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5100" y="68884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05100" y="68884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59735" y="5958078"/>
            <a:ext cx="289560" cy="327025"/>
          </a:xfrm>
          <a:custGeom>
            <a:avLst/>
            <a:gdLst/>
            <a:ahLst/>
            <a:cxnLst/>
            <a:rect l="l" t="t" r="r" b="b"/>
            <a:pathLst>
              <a:path w="289560" h="327025">
                <a:moveTo>
                  <a:pt x="222500" y="272290"/>
                </a:moveTo>
                <a:lnTo>
                  <a:pt x="201168" y="291084"/>
                </a:lnTo>
                <a:lnTo>
                  <a:pt x="289559" y="326898"/>
                </a:lnTo>
                <a:lnTo>
                  <a:pt x="277871" y="282701"/>
                </a:lnTo>
                <a:lnTo>
                  <a:pt x="231647" y="282701"/>
                </a:lnTo>
                <a:lnTo>
                  <a:pt x="222500" y="272290"/>
                </a:lnTo>
                <a:close/>
              </a:path>
              <a:path w="289560" h="327025">
                <a:moveTo>
                  <a:pt x="243600" y="253703"/>
                </a:moveTo>
                <a:lnTo>
                  <a:pt x="222500" y="272290"/>
                </a:lnTo>
                <a:lnTo>
                  <a:pt x="231647" y="282701"/>
                </a:lnTo>
                <a:lnTo>
                  <a:pt x="252983" y="264413"/>
                </a:lnTo>
                <a:lnTo>
                  <a:pt x="243600" y="253703"/>
                </a:lnTo>
                <a:close/>
              </a:path>
              <a:path w="289560" h="327025">
                <a:moveTo>
                  <a:pt x="265175" y="234696"/>
                </a:moveTo>
                <a:lnTo>
                  <a:pt x="243600" y="253703"/>
                </a:lnTo>
                <a:lnTo>
                  <a:pt x="252983" y="264413"/>
                </a:lnTo>
                <a:lnTo>
                  <a:pt x="231647" y="282701"/>
                </a:lnTo>
                <a:lnTo>
                  <a:pt x="277871" y="282701"/>
                </a:lnTo>
                <a:lnTo>
                  <a:pt x="265175" y="234696"/>
                </a:lnTo>
                <a:close/>
              </a:path>
              <a:path w="289560" h="327025">
                <a:moveTo>
                  <a:pt x="21336" y="0"/>
                </a:moveTo>
                <a:lnTo>
                  <a:pt x="0" y="19050"/>
                </a:lnTo>
                <a:lnTo>
                  <a:pt x="222500" y="272290"/>
                </a:lnTo>
                <a:lnTo>
                  <a:pt x="243600" y="253703"/>
                </a:lnTo>
                <a:lnTo>
                  <a:pt x="2133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65704" y="5916929"/>
            <a:ext cx="704850" cy="368300"/>
          </a:xfrm>
          <a:custGeom>
            <a:avLst/>
            <a:gdLst/>
            <a:ahLst/>
            <a:cxnLst/>
            <a:rect l="l" t="t" r="r" b="b"/>
            <a:pathLst>
              <a:path w="704850" h="368300">
                <a:moveTo>
                  <a:pt x="56387" y="291084"/>
                </a:moveTo>
                <a:lnTo>
                  <a:pt x="0" y="368046"/>
                </a:lnTo>
                <a:lnTo>
                  <a:pt x="95250" y="367284"/>
                </a:lnTo>
                <a:lnTo>
                  <a:pt x="85534" y="348234"/>
                </a:lnTo>
                <a:lnTo>
                  <a:pt x="70104" y="348234"/>
                </a:lnTo>
                <a:lnTo>
                  <a:pt x="57150" y="323088"/>
                </a:lnTo>
                <a:lnTo>
                  <a:pt x="69503" y="316800"/>
                </a:lnTo>
                <a:lnTo>
                  <a:pt x="56387" y="291084"/>
                </a:lnTo>
                <a:close/>
              </a:path>
              <a:path w="704850" h="368300">
                <a:moveTo>
                  <a:pt x="69503" y="316800"/>
                </a:moveTo>
                <a:lnTo>
                  <a:pt x="57150" y="323088"/>
                </a:lnTo>
                <a:lnTo>
                  <a:pt x="70104" y="348234"/>
                </a:lnTo>
                <a:lnTo>
                  <a:pt x="82354" y="341998"/>
                </a:lnTo>
                <a:lnTo>
                  <a:pt x="69503" y="316800"/>
                </a:lnTo>
                <a:close/>
              </a:path>
              <a:path w="704850" h="368300">
                <a:moveTo>
                  <a:pt x="82354" y="341998"/>
                </a:moveTo>
                <a:lnTo>
                  <a:pt x="70104" y="348234"/>
                </a:lnTo>
                <a:lnTo>
                  <a:pt x="85534" y="348234"/>
                </a:lnTo>
                <a:lnTo>
                  <a:pt x="82354" y="341998"/>
                </a:lnTo>
                <a:close/>
              </a:path>
              <a:path w="704850" h="368300">
                <a:moveTo>
                  <a:pt x="691896" y="0"/>
                </a:moveTo>
                <a:lnTo>
                  <a:pt x="69503" y="316800"/>
                </a:lnTo>
                <a:lnTo>
                  <a:pt x="82354" y="341998"/>
                </a:lnTo>
                <a:lnTo>
                  <a:pt x="704850" y="25146"/>
                </a:lnTo>
                <a:lnTo>
                  <a:pt x="6918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71721" y="5917691"/>
            <a:ext cx="700405" cy="513715"/>
          </a:xfrm>
          <a:custGeom>
            <a:avLst/>
            <a:gdLst/>
            <a:ahLst/>
            <a:cxnLst/>
            <a:rect l="l" t="t" r="r" b="b"/>
            <a:pathLst>
              <a:path w="700404" h="513714">
                <a:moveTo>
                  <a:pt x="622386" y="474702"/>
                </a:moveTo>
                <a:lnTo>
                  <a:pt x="605789" y="497586"/>
                </a:lnTo>
                <a:lnTo>
                  <a:pt x="700277" y="513588"/>
                </a:lnTo>
                <a:lnTo>
                  <a:pt x="684493" y="483108"/>
                </a:lnTo>
                <a:lnTo>
                  <a:pt x="633983" y="483108"/>
                </a:lnTo>
                <a:lnTo>
                  <a:pt x="622386" y="474702"/>
                </a:lnTo>
                <a:close/>
              </a:path>
              <a:path w="700404" h="513714">
                <a:moveTo>
                  <a:pt x="639036" y="451745"/>
                </a:moveTo>
                <a:lnTo>
                  <a:pt x="622386" y="474702"/>
                </a:lnTo>
                <a:lnTo>
                  <a:pt x="633983" y="483108"/>
                </a:lnTo>
                <a:lnTo>
                  <a:pt x="650748" y="460248"/>
                </a:lnTo>
                <a:lnTo>
                  <a:pt x="639036" y="451745"/>
                </a:lnTo>
                <a:close/>
              </a:path>
              <a:path w="700404" h="513714">
                <a:moveTo>
                  <a:pt x="656081" y="428244"/>
                </a:moveTo>
                <a:lnTo>
                  <a:pt x="639036" y="451745"/>
                </a:lnTo>
                <a:lnTo>
                  <a:pt x="650748" y="460248"/>
                </a:lnTo>
                <a:lnTo>
                  <a:pt x="633983" y="483108"/>
                </a:lnTo>
                <a:lnTo>
                  <a:pt x="684493" y="483108"/>
                </a:lnTo>
                <a:lnTo>
                  <a:pt x="656081" y="428244"/>
                </a:lnTo>
                <a:close/>
              </a:path>
              <a:path w="700404" h="513714">
                <a:moveTo>
                  <a:pt x="16763" y="0"/>
                </a:moveTo>
                <a:lnTo>
                  <a:pt x="0" y="23622"/>
                </a:lnTo>
                <a:lnTo>
                  <a:pt x="622386" y="474702"/>
                </a:lnTo>
                <a:lnTo>
                  <a:pt x="639036" y="451745"/>
                </a:lnTo>
                <a:lnTo>
                  <a:pt x="1676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14827" y="6545580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194" y="256794"/>
                </a:moveTo>
                <a:lnTo>
                  <a:pt x="0" y="256794"/>
                </a:lnTo>
                <a:lnTo>
                  <a:pt x="42672" y="342900"/>
                </a:lnTo>
                <a:lnTo>
                  <a:pt x="78169" y="271272"/>
                </a:lnTo>
                <a:lnTo>
                  <a:pt x="28194" y="271272"/>
                </a:lnTo>
                <a:lnTo>
                  <a:pt x="28194" y="256794"/>
                </a:lnTo>
                <a:close/>
              </a:path>
              <a:path w="85725" h="342900">
                <a:moveTo>
                  <a:pt x="57150" y="0"/>
                </a:moveTo>
                <a:lnTo>
                  <a:pt x="28194" y="0"/>
                </a:lnTo>
                <a:lnTo>
                  <a:pt x="28194" y="271272"/>
                </a:lnTo>
                <a:lnTo>
                  <a:pt x="57150" y="271272"/>
                </a:lnTo>
                <a:lnTo>
                  <a:pt x="57150" y="0"/>
                </a:lnTo>
                <a:close/>
              </a:path>
              <a:path w="85725" h="342900">
                <a:moveTo>
                  <a:pt x="85344" y="256794"/>
                </a:moveTo>
                <a:lnTo>
                  <a:pt x="57150" y="256794"/>
                </a:lnTo>
                <a:lnTo>
                  <a:pt x="57150" y="271272"/>
                </a:lnTo>
                <a:lnTo>
                  <a:pt x="78169" y="271272"/>
                </a:lnTo>
                <a:lnTo>
                  <a:pt x="85344" y="256794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41119" y="6490968"/>
            <a:ext cx="3968115" cy="168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8326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R="92710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latin typeface="Arial"/>
                <a:cs typeface="Arial"/>
              </a:rPr>
              <a:t>Step Two: add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links.</a:t>
            </a:r>
            <a:endParaRPr sz="1200">
              <a:latin typeface="Arial"/>
              <a:cs typeface="Arial"/>
            </a:endParaRPr>
          </a:p>
          <a:p>
            <a:pPr marL="208915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209550" algn="l"/>
              </a:tabLst>
            </a:pPr>
            <a:r>
              <a:rPr dirty="0" sz="1200" spc="-5">
                <a:latin typeface="Arial"/>
                <a:cs typeface="Arial"/>
              </a:rPr>
              <a:t>The link structure must be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acyclic.</a:t>
            </a:r>
            <a:endParaRPr sz="1200">
              <a:latin typeface="Arial"/>
              <a:cs typeface="Arial"/>
            </a:endParaRPr>
          </a:p>
          <a:p>
            <a:pPr marL="209550" marR="43180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209550" algn="l"/>
              </a:tabLst>
            </a:pPr>
            <a:r>
              <a:rPr dirty="0" sz="1200" spc="-5">
                <a:latin typeface="Arial"/>
                <a:cs typeface="Arial"/>
              </a:rPr>
              <a:t>If node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is given parents Q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,Q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,..Q</a:t>
            </a:r>
            <a:r>
              <a:rPr dirty="0" baseline="-20833" sz="1200" spc="-7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you are promising 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any </a:t>
            </a:r>
            <a:r>
              <a:rPr dirty="0" sz="1200">
                <a:latin typeface="Arial"/>
                <a:cs typeface="Arial"/>
              </a:rPr>
              <a:t>variable that’s a </a:t>
            </a:r>
            <a:r>
              <a:rPr dirty="0" sz="1200" spc="-5">
                <a:latin typeface="Arial"/>
                <a:cs typeface="Arial"/>
              </a:rPr>
              <a:t>non-descendent of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is  </a:t>
            </a:r>
            <a:r>
              <a:rPr dirty="0" sz="1200">
                <a:latin typeface="Arial"/>
                <a:cs typeface="Arial"/>
              </a:rPr>
              <a:t>conditionally </a:t>
            </a:r>
            <a:r>
              <a:rPr dirty="0" sz="1200" spc="-5">
                <a:latin typeface="Arial"/>
                <a:cs typeface="Arial"/>
              </a:rPr>
              <a:t>independent of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given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{Q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,Q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,..Q</a:t>
            </a:r>
            <a:r>
              <a:rPr dirty="0" baseline="-20833" sz="1200" spc="-7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10000" y="5021579"/>
            <a:ext cx="1714500" cy="571500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8260" marR="273050">
              <a:lnSpc>
                <a:spcPts val="869"/>
              </a:lnSpc>
              <a:spcBef>
                <a:spcPts val="50"/>
              </a:spcBef>
            </a:pPr>
            <a:r>
              <a:rPr dirty="0" sz="800" spc="-5">
                <a:latin typeface="Arial"/>
                <a:cs typeface="Arial"/>
              </a:rPr>
              <a:t>T: The </a:t>
            </a:r>
            <a:r>
              <a:rPr dirty="0" sz="800" spc="-10">
                <a:latin typeface="Arial"/>
                <a:cs typeface="Arial"/>
              </a:rPr>
              <a:t>lecture </a:t>
            </a:r>
            <a:r>
              <a:rPr dirty="0" sz="800">
                <a:latin typeface="Arial"/>
                <a:cs typeface="Arial"/>
              </a:rPr>
              <a:t>started by </a:t>
            </a:r>
            <a:r>
              <a:rPr dirty="0" sz="800" spc="-5">
                <a:latin typeface="Arial"/>
                <a:cs typeface="Arial"/>
              </a:rPr>
              <a:t>10:35  L: The lecturer arrives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late</a:t>
            </a:r>
            <a:endParaRPr sz="800">
              <a:latin typeface="Arial"/>
              <a:cs typeface="Arial"/>
            </a:endParaRPr>
          </a:p>
          <a:p>
            <a:pPr marL="48260">
              <a:lnSpc>
                <a:spcPts val="805"/>
              </a:lnSpc>
            </a:pPr>
            <a:r>
              <a:rPr dirty="0" sz="800" spc="-5">
                <a:latin typeface="Arial"/>
                <a:cs typeface="Arial"/>
              </a:rPr>
              <a:t>R: The lecture concerns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robots</a:t>
            </a:r>
            <a:endParaRPr sz="800">
              <a:latin typeface="Arial"/>
              <a:cs typeface="Arial"/>
            </a:endParaRPr>
          </a:p>
          <a:p>
            <a:pPr marL="48260" marR="454025">
              <a:lnSpc>
                <a:spcPts val="869"/>
              </a:lnSpc>
              <a:spcBef>
                <a:spcPts val="60"/>
              </a:spcBef>
            </a:pPr>
            <a:r>
              <a:rPr dirty="0" sz="800" spc="-5">
                <a:latin typeface="Arial"/>
                <a:cs typeface="Arial"/>
              </a:rPr>
              <a:t>M: The lecturer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Manuela  S: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is sunny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105" y="846836"/>
            <a:ext cx="24682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Making a Bayes</a:t>
            </a:r>
            <a:r>
              <a:rPr dirty="0" spc="-95"/>
              <a:t> </a:t>
            </a:r>
            <a:r>
              <a:rPr dirty="0" spc="-5"/>
              <a:t>net</a:t>
            </a:r>
          </a:p>
        </p:txBody>
      </p:sp>
      <p:sp>
        <p:nvSpPr>
          <p:cNvPr id="5" name="object 5"/>
          <p:cNvSpPr/>
          <p:nvPr/>
        </p:nvSpPr>
        <p:spPr>
          <a:xfrm>
            <a:off x="2209800" y="15300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9800" y="15300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19527" y="1589786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9500" y="14919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19500" y="14919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18559" y="1551686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600" y="2253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9600" y="2253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26279" y="2313686"/>
            <a:ext cx="104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5100" y="20634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05100" y="20634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18638" y="2123186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05100" y="27111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05100" y="27111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33500" y="1568196"/>
            <a:ext cx="723900" cy="2667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420"/>
              </a:spcBef>
            </a:pPr>
            <a:r>
              <a:rPr dirty="0" sz="1000" spc="-5">
                <a:latin typeface="Arial"/>
                <a:cs typeface="Arial"/>
              </a:rPr>
              <a:t>P(s)=0.3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2900" y="1491996"/>
            <a:ext cx="68580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270"/>
              </a:spcBef>
            </a:pPr>
            <a:r>
              <a:rPr dirty="0" sz="1000" spc="-5">
                <a:latin typeface="Arial"/>
                <a:cs typeface="Arial"/>
              </a:rPr>
              <a:t>P(M)=0.6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2500" y="1872995"/>
            <a:ext cx="838200" cy="3810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47625" marR="15240">
              <a:lnSpc>
                <a:spcPct val="100000"/>
              </a:lnSpc>
              <a:spcBef>
                <a:spcPts val="290"/>
              </a:spcBef>
            </a:pPr>
            <a:r>
              <a:rPr dirty="0" sz="1000" spc="-5">
                <a:latin typeface="Arial"/>
                <a:cs typeface="Arial"/>
              </a:rPr>
              <a:t>P(R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M)=0.3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>
                <a:latin typeface="Arial"/>
                <a:cs typeface="Arial"/>
              </a:rPr>
              <a:t>~</a:t>
            </a:r>
            <a:r>
              <a:rPr dirty="0" sz="1000" spc="-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=0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6100" y="2330195"/>
            <a:ext cx="800100" cy="3810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47625" marR="26034">
              <a:lnSpc>
                <a:spcPct val="100000"/>
              </a:lnSpc>
              <a:spcBef>
                <a:spcPts val="290"/>
              </a:spcBef>
            </a:pPr>
            <a:r>
              <a:rPr dirty="0" sz="1000" spc="-5">
                <a:latin typeface="Arial"/>
                <a:cs typeface="Arial"/>
              </a:rPr>
              <a:t>P(T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L)=0.3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~L)=0.8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9200" y="2063495"/>
            <a:ext cx="1104900" cy="7239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algn="just" marL="47625" marR="85090">
              <a:lnSpc>
                <a:spcPct val="100000"/>
              </a:lnSpc>
              <a:spcBef>
                <a:spcPts val="440"/>
              </a:spcBef>
            </a:pPr>
            <a:r>
              <a:rPr dirty="0" sz="1000" spc="-5">
                <a:latin typeface="Arial"/>
                <a:cs typeface="Arial"/>
              </a:rPr>
              <a:t>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M^S)=0.05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M^~S)=0.1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~M^S)=0.1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>
                <a:latin typeface="Arial"/>
                <a:cs typeface="Arial"/>
              </a:rPr>
              <a:t>~M</a:t>
            </a:r>
            <a:r>
              <a:rPr dirty="0" sz="1000" spc="-10">
                <a:latin typeface="Arial"/>
                <a:cs typeface="Arial"/>
              </a:rPr>
              <a:t>^</a:t>
            </a:r>
            <a:r>
              <a:rPr dirty="0" sz="1000">
                <a:latin typeface="Arial"/>
                <a:cs typeface="Arial"/>
              </a:rPr>
              <a:t>~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59735" y="1780794"/>
            <a:ext cx="289560" cy="327025"/>
          </a:xfrm>
          <a:custGeom>
            <a:avLst/>
            <a:gdLst/>
            <a:ahLst/>
            <a:cxnLst/>
            <a:rect l="l" t="t" r="r" b="b"/>
            <a:pathLst>
              <a:path w="289560" h="327025">
                <a:moveTo>
                  <a:pt x="222500" y="272290"/>
                </a:moveTo>
                <a:lnTo>
                  <a:pt x="201168" y="291083"/>
                </a:lnTo>
                <a:lnTo>
                  <a:pt x="289559" y="326898"/>
                </a:lnTo>
                <a:lnTo>
                  <a:pt x="277871" y="282701"/>
                </a:lnTo>
                <a:lnTo>
                  <a:pt x="231647" y="282701"/>
                </a:lnTo>
                <a:lnTo>
                  <a:pt x="222500" y="272290"/>
                </a:lnTo>
                <a:close/>
              </a:path>
              <a:path w="289560" h="327025">
                <a:moveTo>
                  <a:pt x="243600" y="253703"/>
                </a:moveTo>
                <a:lnTo>
                  <a:pt x="222500" y="272290"/>
                </a:lnTo>
                <a:lnTo>
                  <a:pt x="231647" y="282701"/>
                </a:lnTo>
                <a:lnTo>
                  <a:pt x="252983" y="264413"/>
                </a:lnTo>
                <a:lnTo>
                  <a:pt x="243600" y="253703"/>
                </a:lnTo>
                <a:close/>
              </a:path>
              <a:path w="289560" h="327025">
                <a:moveTo>
                  <a:pt x="265175" y="234696"/>
                </a:moveTo>
                <a:lnTo>
                  <a:pt x="243600" y="253703"/>
                </a:lnTo>
                <a:lnTo>
                  <a:pt x="252983" y="264413"/>
                </a:lnTo>
                <a:lnTo>
                  <a:pt x="231647" y="282701"/>
                </a:lnTo>
                <a:lnTo>
                  <a:pt x="277871" y="282701"/>
                </a:lnTo>
                <a:lnTo>
                  <a:pt x="265175" y="234696"/>
                </a:lnTo>
                <a:close/>
              </a:path>
              <a:path w="289560" h="327025">
                <a:moveTo>
                  <a:pt x="21336" y="0"/>
                </a:moveTo>
                <a:lnTo>
                  <a:pt x="0" y="19050"/>
                </a:lnTo>
                <a:lnTo>
                  <a:pt x="222500" y="272290"/>
                </a:lnTo>
                <a:lnTo>
                  <a:pt x="243600" y="253703"/>
                </a:lnTo>
                <a:lnTo>
                  <a:pt x="2133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65704" y="1739645"/>
            <a:ext cx="704850" cy="368300"/>
          </a:xfrm>
          <a:custGeom>
            <a:avLst/>
            <a:gdLst/>
            <a:ahLst/>
            <a:cxnLst/>
            <a:rect l="l" t="t" r="r" b="b"/>
            <a:pathLst>
              <a:path w="704850" h="368300">
                <a:moveTo>
                  <a:pt x="56387" y="291083"/>
                </a:moveTo>
                <a:lnTo>
                  <a:pt x="0" y="368046"/>
                </a:lnTo>
                <a:lnTo>
                  <a:pt x="95250" y="367283"/>
                </a:lnTo>
                <a:lnTo>
                  <a:pt x="85534" y="348233"/>
                </a:lnTo>
                <a:lnTo>
                  <a:pt x="70104" y="348233"/>
                </a:lnTo>
                <a:lnTo>
                  <a:pt x="57150" y="323087"/>
                </a:lnTo>
                <a:lnTo>
                  <a:pt x="69503" y="316800"/>
                </a:lnTo>
                <a:lnTo>
                  <a:pt x="56387" y="291083"/>
                </a:lnTo>
                <a:close/>
              </a:path>
              <a:path w="704850" h="368300">
                <a:moveTo>
                  <a:pt x="69503" y="316800"/>
                </a:moveTo>
                <a:lnTo>
                  <a:pt x="57150" y="323087"/>
                </a:lnTo>
                <a:lnTo>
                  <a:pt x="70104" y="348233"/>
                </a:lnTo>
                <a:lnTo>
                  <a:pt x="82354" y="341998"/>
                </a:lnTo>
                <a:lnTo>
                  <a:pt x="69503" y="316800"/>
                </a:lnTo>
                <a:close/>
              </a:path>
              <a:path w="704850" h="368300">
                <a:moveTo>
                  <a:pt x="82354" y="341998"/>
                </a:moveTo>
                <a:lnTo>
                  <a:pt x="70104" y="348233"/>
                </a:lnTo>
                <a:lnTo>
                  <a:pt x="85534" y="348233"/>
                </a:lnTo>
                <a:lnTo>
                  <a:pt x="82354" y="341998"/>
                </a:lnTo>
                <a:close/>
              </a:path>
              <a:path w="704850" h="368300">
                <a:moveTo>
                  <a:pt x="691896" y="0"/>
                </a:moveTo>
                <a:lnTo>
                  <a:pt x="69503" y="316800"/>
                </a:lnTo>
                <a:lnTo>
                  <a:pt x="82354" y="341998"/>
                </a:lnTo>
                <a:lnTo>
                  <a:pt x="704850" y="25146"/>
                </a:lnTo>
                <a:lnTo>
                  <a:pt x="6918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71721" y="1740407"/>
            <a:ext cx="700405" cy="513715"/>
          </a:xfrm>
          <a:custGeom>
            <a:avLst/>
            <a:gdLst/>
            <a:ahLst/>
            <a:cxnLst/>
            <a:rect l="l" t="t" r="r" b="b"/>
            <a:pathLst>
              <a:path w="700404" h="513714">
                <a:moveTo>
                  <a:pt x="622386" y="474702"/>
                </a:moveTo>
                <a:lnTo>
                  <a:pt x="605789" y="497586"/>
                </a:lnTo>
                <a:lnTo>
                  <a:pt x="700277" y="513588"/>
                </a:lnTo>
                <a:lnTo>
                  <a:pt x="684493" y="483108"/>
                </a:lnTo>
                <a:lnTo>
                  <a:pt x="633983" y="483108"/>
                </a:lnTo>
                <a:lnTo>
                  <a:pt x="622386" y="474702"/>
                </a:lnTo>
                <a:close/>
              </a:path>
              <a:path w="700404" h="513714">
                <a:moveTo>
                  <a:pt x="639036" y="451745"/>
                </a:moveTo>
                <a:lnTo>
                  <a:pt x="622386" y="474702"/>
                </a:lnTo>
                <a:lnTo>
                  <a:pt x="633983" y="483108"/>
                </a:lnTo>
                <a:lnTo>
                  <a:pt x="650748" y="460248"/>
                </a:lnTo>
                <a:lnTo>
                  <a:pt x="639036" y="451745"/>
                </a:lnTo>
                <a:close/>
              </a:path>
              <a:path w="700404" h="513714">
                <a:moveTo>
                  <a:pt x="656081" y="428244"/>
                </a:moveTo>
                <a:lnTo>
                  <a:pt x="639036" y="451745"/>
                </a:lnTo>
                <a:lnTo>
                  <a:pt x="650748" y="460248"/>
                </a:lnTo>
                <a:lnTo>
                  <a:pt x="633983" y="483108"/>
                </a:lnTo>
                <a:lnTo>
                  <a:pt x="684493" y="483108"/>
                </a:lnTo>
                <a:lnTo>
                  <a:pt x="656081" y="428244"/>
                </a:lnTo>
                <a:close/>
              </a:path>
              <a:path w="700404" h="513714">
                <a:moveTo>
                  <a:pt x="16763" y="0"/>
                </a:moveTo>
                <a:lnTo>
                  <a:pt x="0" y="23622"/>
                </a:lnTo>
                <a:lnTo>
                  <a:pt x="622386" y="474702"/>
                </a:lnTo>
                <a:lnTo>
                  <a:pt x="639036" y="451745"/>
                </a:lnTo>
                <a:lnTo>
                  <a:pt x="1676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14827" y="2368295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194" y="256794"/>
                </a:moveTo>
                <a:lnTo>
                  <a:pt x="0" y="256794"/>
                </a:lnTo>
                <a:lnTo>
                  <a:pt x="42672" y="342900"/>
                </a:lnTo>
                <a:lnTo>
                  <a:pt x="78169" y="271272"/>
                </a:lnTo>
                <a:lnTo>
                  <a:pt x="28194" y="271272"/>
                </a:lnTo>
                <a:lnTo>
                  <a:pt x="28194" y="256794"/>
                </a:lnTo>
                <a:close/>
              </a:path>
              <a:path w="85725" h="342900">
                <a:moveTo>
                  <a:pt x="57150" y="0"/>
                </a:moveTo>
                <a:lnTo>
                  <a:pt x="28194" y="0"/>
                </a:lnTo>
                <a:lnTo>
                  <a:pt x="28194" y="271272"/>
                </a:lnTo>
                <a:lnTo>
                  <a:pt x="57150" y="271272"/>
                </a:lnTo>
                <a:lnTo>
                  <a:pt x="57150" y="0"/>
                </a:lnTo>
                <a:close/>
              </a:path>
              <a:path w="85725" h="342900">
                <a:moveTo>
                  <a:pt x="85344" y="256794"/>
                </a:moveTo>
                <a:lnTo>
                  <a:pt x="57150" y="256794"/>
                </a:lnTo>
                <a:lnTo>
                  <a:pt x="57150" y="271272"/>
                </a:lnTo>
                <a:lnTo>
                  <a:pt x="78169" y="271272"/>
                </a:lnTo>
                <a:lnTo>
                  <a:pt x="85344" y="256794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09900" y="2711195"/>
            <a:ext cx="476250" cy="152400"/>
          </a:xfrm>
          <a:custGeom>
            <a:avLst/>
            <a:gdLst/>
            <a:ahLst/>
            <a:cxnLst/>
            <a:rect l="l" t="t" r="r" b="b"/>
            <a:pathLst>
              <a:path w="476250" h="152400">
                <a:moveTo>
                  <a:pt x="476250" y="0"/>
                </a:moveTo>
                <a:lnTo>
                  <a:pt x="0" y="1524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24400" y="2253995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1524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24300" y="1606296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228600" y="0"/>
                </a:moveTo>
                <a:lnTo>
                  <a:pt x="0" y="381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57400" y="1682495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0" y="19050"/>
                </a:moveTo>
                <a:lnTo>
                  <a:pt x="1524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24100" y="2215895"/>
            <a:ext cx="381000" cy="209550"/>
          </a:xfrm>
          <a:custGeom>
            <a:avLst/>
            <a:gdLst/>
            <a:ahLst/>
            <a:cxnLst/>
            <a:rect l="l" t="t" r="r" b="b"/>
            <a:pathLst>
              <a:path w="381000" h="209550">
                <a:moveTo>
                  <a:pt x="0" y="209550"/>
                </a:moveTo>
                <a:lnTo>
                  <a:pt x="3810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79219" y="2689061"/>
            <a:ext cx="4105910" cy="9245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1141095">
              <a:lnSpc>
                <a:spcPct val="100000"/>
              </a:lnSpc>
              <a:spcBef>
                <a:spcPts val="745"/>
              </a:spcBef>
            </a:pPr>
            <a:r>
              <a:rPr dirty="0" sz="1000" b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200">
                <a:latin typeface="Arial"/>
                <a:cs typeface="Arial"/>
              </a:rPr>
              <a:t>Step Three: </a:t>
            </a:r>
            <a:r>
              <a:rPr dirty="0" sz="1200" spc="-5">
                <a:latin typeface="Arial"/>
                <a:cs typeface="Arial"/>
              </a:rPr>
              <a:t>add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probability table for each node.</a:t>
            </a:r>
            <a:endParaRPr sz="12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table for </a:t>
            </a:r>
            <a:r>
              <a:rPr dirty="0" sz="1200" spc="-5">
                <a:latin typeface="Arial"/>
                <a:cs typeface="Arial"/>
              </a:rPr>
              <a:t>node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must list P(X|Parent Values)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each  possible </a:t>
            </a:r>
            <a:r>
              <a:rPr dirty="0" sz="1200">
                <a:latin typeface="Arial"/>
                <a:cs typeface="Arial"/>
              </a:rPr>
              <a:t>combination </a:t>
            </a:r>
            <a:r>
              <a:rPr dirty="0" sz="1200" spc="-5">
                <a:latin typeface="Arial"/>
                <a:cs typeface="Arial"/>
              </a:rPr>
              <a:t>of parent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0000" y="844296"/>
            <a:ext cx="1714500" cy="571500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8260" marR="273050">
              <a:lnSpc>
                <a:spcPts val="869"/>
              </a:lnSpc>
              <a:spcBef>
                <a:spcPts val="50"/>
              </a:spcBef>
            </a:pPr>
            <a:r>
              <a:rPr dirty="0" sz="800" spc="-5">
                <a:latin typeface="Arial"/>
                <a:cs typeface="Arial"/>
              </a:rPr>
              <a:t>T: The </a:t>
            </a:r>
            <a:r>
              <a:rPr dirty="0" sz="800" spc="-10">
                <a:latin typeface="Arial"/>
                <a:cs typeface="Arial"/>
              </a:rPr>
              <a:t>lecture </a:t>
            </a:r>
            <a:r>
              <a:rPr dirty="0" sz="800">
                <a:latin typeface="Arial"/>
                <a:cs typeface="Arial"/>
              </a:rPr>
              <a:t>started by </a:t>
            </a:r>
            <a:r>
              <a:rPr dirty="0" sz="800" spc="-5">
                <a:latin typeface="Arial"/>
                <a:cs typeface="Arial"/>
              </a:rPr>
              <a:t>10:35  L: The lecturer arrives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late</a:t>
            </a:r>
            <a:endParaRPr sz="800">
              <a:latin typeface="Arial"/>
              <a:cs typeface="Arial"/>
            </a:endParaRPr>
          </a:p>
          <a:p>
            <a:pPr marL="48260">
              <a:lnSpc>
                <a:spcPts val="805"/>
              </a:lnSpc>
            </a:pPr>
            <a:r>
              <a:rPr dirty="0" sz="800" spc="-5">
                <a:latin typeface="Arial"/>
                <a:cs typeface="Arial"/>
              </a:rPr>
              <a:t>R: The lecture concerns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robots</a:t>
            </a:r>
            <a:endParaRPr sz="800">
              <a:latin typeface="Arial"/>
              <a:cs typeface="Arial"/>
            </a:endParaRPr>
          </a:p>
          <a:p>
            <a:pPr marL="48260" marR="454025">
              <a:lnSpc>
                <a:spcPts val="869"/>
              </a:lnSpc>
              <a:spcBef>
                <a:spcPts val="60"/>
              </a:spcBef>
            </a:pPr>
            <a:r>
              <a:rPr dirty="0" sz="800" spc="-5">
                <a:latin typeface="Arial"/>
                <a:cs typeface="Arial"/>
              </a:rPr>
              <a:t>M: The lecturer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Manuela  S: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is sunny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229105" y="5024120"/>
            <a:ext cx="24682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Making a Bayes</a:t>
            </a:r>
            <a:r>
              <a:rPr dirty="0" sz="2200" spc="-9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09800" y="57073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09800" y="57073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319527" y="576706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19500" y="5669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19500" y="5669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18559" y="5728968"/>
            <a:ext cx="1187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19600" y="6431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19600" y="64312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526279" y="6490968"/>
            <a:ext cx="104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05100" y="62407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05100" y="62407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818638" y="6300468"/>
            <a:ext cx="908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05100" y="68884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05100" y="68884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333500" y="5745479"/>
            <a:ext cx="723900" cy="2667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420"/>
              </a:spcBef>
            </a:pPr>
            <a:r>
              <a:rPr dirty="0" sz="1000" spc="-5">
                <a:latin typeface="Arial"/>
                <a:cs typeface="Arial"/>
              </a:rPr>
              <a:t>P(s)=0.3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52900" y="5669279"/>
            <a:ext cx="68580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270"/>
              </a:spcBef>
            </a:pPr>
            <a:r>
              <a:rPr dirty="0" sz="1000" spc="-5">
                <a:latin typeface="Arial"/>
                <a:cs typeface="Arial"/>
              </a:rPr>
              <a:t>P(M)=0.6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62500" y="6050279"/>
            <a:ext cx="838200" cy="3810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47625" marR="15240">
              <a:lnSpc>
                <a:spcPct val="100000"/>
              </a:lnSpc>
              <a:spcBef>
                <a:spcPts val="290"/>
              </a:spcBef>
            </a:pPr>
            <a:r>
              <a:rPr dirty="0" sz="1000" spc="-5">
                <a:latin typeface="Arial"/>
                <a:cs typeface="Arial"/>
              </a:rPr>
              <a:t>P(R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M)=0.3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>
                <a:latin typeface="Arial"/>
                <a:cs typeface="Arial"/>
              </a:rPr>
              <a:t>~</a:t>
            </a:r>
            <a:r>
              <a:rPr dirty="0" sz="1000" spc="-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=0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86100" y="6507480"/>
            <a:ext cx="800100" cy="3810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47625" marR="26034">
              <a:lnSpc>
                <a:spcPct val="100000"/>
              </a:lnSpc>
              <a:spcBef>
                <a:spcPts val="290"/>
              </a:spcBef>
            </a:pPr>
            <a:r>
              <a:rPr dirty="0" sz="1000" spc="-5">
                <a:latin typeface="Arial"/>
                <a:cs typeface="Arial"/>
              </a:rPr>
              <a:t>P(T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L)=0.3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~L)=0.8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19200" y="6240779"/>
            <a:ext cx="1104900" cy="7239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55879" rIns="0" bIns="0" rtlCol="0" vert="horz">
            <a:spAutoFit/>
          </a:bodyPr>
          <a:lstStyle/>
          <a:p>
            <a:pPr algn="just" marL="47625" marR="85090">
              <a:lnSpc>
                <a:spcPct val="100000"/>
              </a:lnSpc>
              <a:spcBef>
                <a:spcPts val="439"/>
              </a:spcBef>
            </a:pPr>
            <a:r>
              <a:rPr dirty="0" sz="1000" spc="-5">
                <a:latin typeface="Arial"/>
                <a:cs typeface="Arial"/>
              </a:rPr>
              <a:t>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M^S)=0.05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M^~S)=0.1  P(L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 spc="-5">
                <a:latin typeface="Arial"/>
                <a:cs typeface="Arial"/>
              </a:rPr>
              <a:t>~M^S)=0.1  </a:t>
            </a:r>
            <a:r>
              <a:rPr dirty="0" sz="1000">
                <a:latin typeface="Arial"/>
                <a:cs typeface="Arial"/>
              </a:rPr>
              <a:t>P(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Symbol"/>
                <a:cs typeface="Symbol"/>
              </a:rPr>
              <a:t></a:t>
            </a:r>
            <a:r>
              <a:rPr dirty="0" sz="1000">
                <a:latin typeface="Arial"/>
                <a:cs typeface="Arial"/>
              </a:rPr>
              <a:t>~M</a:t>
            </a:r>
            <a:r>
              <a:rPr dirty="0" sz="1000" spc="-10">
                <a:latin typeface="Arial"/>
                <a:cs typeface="Arial"/>
              </a:rPr>
              <a:t>^</a:t>
            </a:r>
            <a:r>
              <a:rPr dirty="0" sz="1000">
                <a:latin typeface="Arial"/>
                <a:cs typeface="Arial"/>
              </a:rPr>
              <a:t>~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59735" y="5958078"/>
            <a:ext cx="289560" cy="327025"/>
          </a:xfrm>
          <a:custGeom>
            <a:avLst/>
            <a:gdLst/>
            <a:ahLst/>
            <a:cxnLst/>
            <a:rect l="l" t="t" r="r" b="b"/>
            <a:pathLst>
              <a:path w="289560" h="327025">
                <a:moveTo>
                  <a:pt x="222500" y="272290"/>
                </a:moveTo>
                <a:lnTo>
                  <a:pt x="201168" y="291084"/>
                </a:lnTo>
                <a:lnTo>
                  <a:pt x="289559" y="326898"/>
                </a:lnTo>
                <a:lnTo>
                  <a:pt x="277871" y="282701"/>
                </a:lnTo>
                <a:lnTo>
                  <a:pt x="231647" y="282701"/>
                </a:lnTo>
                <a:lnTo>
                  <a:pt x="222500" y="272290"/>
                </a:lnTo>
                <a:close/>
              </a:path>
              <a:path w="289560" h="327025">
                <a:moveTo>
                  <a:pt x="243600" y="253703"/>
                </a:moveTo>
                <a:lnTo>
                  <a:pt x="222500" y="272290"/>
                </a:lnTo>
                <a:lnTo>
                  <a:pt x="231647" y="282701"/>
                </a:lnTo>
                <a:lnTo>
                  <a:pt x="252983" y="264413"/>
                </a:lnTo>
                <a:lnTo>
                  <a:pt x="243600" y="253703"/>
                </a:lnTo>
                <a:close/>
              </a:path>
              <a:path w="289560" h="327025">
                <a:moveTo>
                  <a:pt x="265175" y="234696"/>
                </a:moveTo>
                <a:lnTo>
                  <a:pt x="243600" y="253703"/>
                </a:lnTo>
                <a:lnTo>
                  <a:pt x="252983" y="264413"/>
                </a:lnTo>
                <a:lnTo>
                  <a:pt x="231647" y="282701"/>
                </a:lnTo>
                <a:lnTo>
                  <a:pt x="277871" y="282701"/>
                </a:lnTo>
                <a:lnTo>
                  <a:pt x="265175" y="234696"/>
                </a:lnTo>
                <a:close/>
              </a:path>
              <a:path w="289560" h="327025">
                <a:moveTo>
                  <a:pt x="21336" y="0"/>
                </a:moveTo>
                <a:lnTo>
                  <a:pt x="0" y="19050"/>
                </a:lnTo>
                <a:lnTo>
                  <a:pt x="222500" y="272290"/>
                </a:lnTo>
                <a:lnTo>
                  <a:pt x="243600" y="253703"/>
                </a:lnTo>
                <a:lnTo>
                  <a:pt x="2133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65704" y="5916929"/>
            <a:ext cx="704850" cy="368300"/>
          </a:xfrm>
          <a:custGeom>
            <a:avLst/>
            <a:gdLst/>
            <a:ahLst/>
            <a:cxnLst/>
            <a:rect l="l" t="t" r="r" b="b"/>
            <a:pathLst>
              <a:path w="704850" h="368300">
                <a:moveTo>
                  <a:pt x="56387" y="291084"/>
                </a:moveTo>
                <a:lnTo>
                  <a:pt x="0" y="368046"/>
                </a:lnTo>
                <a:lnTo>
                  <a:pt x="95250" y="367284"/>
                </a:lnTo>
                <a:lnTo>
                  <a:pt x="85534" y="348234"/>
                </a:lnTo>
                <a:lnTo>
                  <a:pt x="70104" y="348234"/>
                </a:lnTo>
                <a:lnTo>
                  <a:pt x="57150" y="323088"/>
                </a:lnTo>
                <a:lnTo>
                  <a:pt x="69503" y="316800"/>
                </a:lnTo>
                <a:lnTo>
                  <a:pt x="56387" y="291084"/>
                </a:lnTo>
                <a:close/>
              </a:path>
              <a:path w="704850" h="368300">
                <a:moveTo>
                  <a:pt x="69503" y="316800"/>
                </a:moveTo>
                <a:lnTo>
                  <a:pt x="57150" y="323088"/>
                </a:lnTo>
                <a:lnTo>
                  <a:pt x="70104" y="348234"/>
                </a:lnTo>
                <a:lnTo>
                  <a:pt x="82354" y="341998"/>
                </a:lnTo>
                <a:lnTo>
                  <a:pt x="69503" y="316800"/>
                </a:lnTo>
                <a:close/>
              </a:path>
              <a:path w="704850" h="368300">
                <a:moveTo>
                  <a:pt x="82354" y="341998"/>
                </a:moveTo>
                <a:lnTo>
                  <a:pt x="70104" y="348234"/>
                </a:lnTo>
                <a:lnTo>
                  <a:pt x="85534" y="348234"/>
                </a:lnTo>
                <a:lnTo>
                  <a:pt x="82354" y="341998"/>
                </a:lnTo>
                <a:close/>
              </a:path>
              <a:path w="704850" h="368300">
                <a:moveTo>
                  <a:pt x="691896" y="0"/>
                </a:moveTo>
                <a:lnTo>
                  <a:pt x="69503" y="316800"/>
                </a:lnTo>
                <a:lnTo>
                  <a:pt x="82354" y="341998"/>
                </a:lnTo>
                <a:lnTo>
                  <a:pt x="704850" y="25146"/>
                </a:lnTo>
                <a:lnTo>
                  <a:pt x="6918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71721" y="5917691"/>
            <a:ext cx="700405" cy="513715"/>
          </a:xfrm>
          <a:custGeom>
            <a:avLst/>
            <a:gdLst/>
            <a:ahLst/>
            <a:cxnLst/>
            <a:rect l="l" t="t" r="r" b="b"/>
            <a:pathLst>
              <a:path w="700404" h="513714">
                <a:moveTo>
                  <a:pt x="622386" y="474702"/>
                </a:moveTo>
                <a:lnTo>
                  <a:pt x="605789" y="497586"/>
                </a:lnTo>
                <a:lnTo>
                  <a:pt x="700277" y="513588"/>
                </a:lnTo>
                <a:lnTo>
                  <a:pt x="684493" y="483108"/>
                </a:lnTo>
                <a:lnTo>
                  <a:pt x="633983" y="483108"/>
                </a:lnTo>
                <a:lnTo>
                  <a:pt x="622386" y="474702"/>
                </a:lnTo>
                <a:close/>
              </a:path>
              <a:path w="700404" h="513714">
                <a:moveTo>
                  <a:pt x="639036" y="451745"/>
                </a:moveTo>
                <a:lnTo>
                  <a:pt x="622386" y="474702"/>
                </a:lnTo>
                <a:lnTo>
                  <a:pt x="633983" y="483108"/>
                </a:lnTo>
                <a:lnTo>
                  <a:pt x="650748" y="460248"/>
                </a:lnTo>
                <a:lnTo>
                  <a:pt x="639036" y="451745"/>
                </a:lnTo>
                <a:close/>
              </a:path>
              <a:path w="700404" h="513714">
                <a:moveTo>
                  <a:pt x="656081" y="428244"/>
                </a:moveTo>
                <a:lnTo>
                  <a:pt x="639036" y="451745"/>
                </a:lnTo>
                <a:lnTo>
                  <a:pt x="650748" y="460248"/>
                </a:lnTo>
                <a:lnTo>
                  <a:pt x="633983" y="483108"/>
                </a:lnTo>
                <a:lnTo>
                  <a:pt x="684493" y="483108"/>
                </a:lnTo>
                <a:lnTo>
                  <a:pt x="656081" y="428244"/>
                </a:lnTo>
                <a:close/>
              </a:path>
              <a:path w="700404" h="513714">
                <a:moveTo>
                  <a:pt x="16763" y="0"/>
                </a:moveTo>
                <a:lnTo>
                  <a:pt x="0" y="23622"/>
                </a:lnTo>
                <a:lnTo>
                  <a:pt x="622386" y="474702"/>
                </a:lnTo>
                <a:lnTo>
                  <a:pt x="639036" y="451745"/>
                </a:lnTo>
                <a:lnTo>
                  <a:pt x="1676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14827" y="6545580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194" y="256794"/>
                </a:moveTo>
                <a:lnTo>
                  <a:pt x="0" y="256794"/>
                </a:lnTo>
                <a:lnTo>
                  <a:pt x="42672" y="342900"/>
                </a:lnTo>
                <a:lnTo>
                  <a:pt x="78169" y="271272"/>
                </a:lnTo>
                <a:lnTo>
                  <a:pt x="28194" y="271272"/>
                </a:lnTo>
                <a:lnTo>
                  <a:pt x="28194" y="256794"/>
                </a:lnTo>
                <a:close/>
              </a:path>
              <a:path w="85725" h="342900">
                <a:moveTo>
                  <a:pt x="57150" y="0"/>
                </a:moveTo>
                <a:lnTo>
                  <a:pt x="28194" y="0"/>
                </a:lnTo>
                <a:lnTo>
                  <a:pt x="28194" y="271272"/>
                </a:lnTo>
                <a:lnTo>
                  <a:pt x="57150" y="271272"/>
                </a:lnTo>
                <a:lnTo>
                  <a:pt x="57150" y="0"/>
                </a:lnTo>
                <a:close/>
              </a:path>
              <a:path w="85725" h="342900">
                <a:moveTo>
                  <a:pt x="85344" y="256794"/>
                </a:moveTo>
                <a:lnTo>
                  <a:pt x="57150" y="256794"/>
                </a:lnTo>
                <a:lnTo>
                  <a:pt x="57150" y="271272"/>
                </a:lnTo>
                <a:lnTo>
                  <a:pt x="78169" y="271272"/>
                </a:lnTo>
                <a:lnTo>
                  <a:pt x="85344" y="256794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09900" y="6888480"/>
            <a:ext cx="476250" cy="152400"/>
          </a:xfrm>
          <a:custGeom>
            <a:avLst/>
            <a:gdLst/>
            <a:ahLst/>
            <a:cxnLst/>
            <a:rect l="l" t="t" r="r" b="b"/>
            <a:pathLst>
              <a:path w="476250" h="152400">
                <a:moveTo>
                  <a:pt x="476250" y="0"/>
                </a:moveTo>
                <a:lnTo>
                  <a:pt x="0" y="1524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24400" y="6431279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1524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24300" y="5783579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228600" y="0"/>
                </a:moveTo>
                <a:lnTo>
                  <a:pt x="0" y="381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057400" y="5859779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0" y="19050"/>
                </a:moveTo>
                <a:lnTo>
                  <a:pt x="1524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24100" y="6393179"/>
            <a:ext cx="381000" cy="209550"/>
          </a:xfrm>
          <a:custGeom>
            <a:avLst/>
            <a:gdLst/>
            <a:ahLst/>
            <a:cxnLst/>
            <a:rect l="l" t="t" r="r" b="b"/>
            <a:pathLst>
              <a:path w="381000" h="209550">
                <a:moveTo>
                  <a:pt x="0" y="209550"/>
                </a:moveTo>
                <a:lnTo>
                  <a:pt x="3810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379219" y="6866343"/>
            <a:ext cx="3863340" cy="130746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898525">
              <a:lnSpc>
                <a:spcPct val="100000"/>
              </a:lnSpc>
              <a:spcBef>
                <a:spcPts val="745"/>
              </a:spcBef>
            </a:pPr>
            <a:r>
              <a:rPr dirty="0" sz="1000" b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spcBef>
                <a:spcPts val="77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Two unconnected variables may still be correlated</a:t>
            </a:r>
            <a:endParaRPr sz="1200">
              <a:latin typeface="Arial"/>
              <a:cs typeface="Arial"/>
            </a:endParaRPr>
          </a:p>
          <a:p>
            <a:pPr marL="171450" marR="325755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Each </a:t>
            </a:r>
            <a:r>
              <a:rPr dirty="0" sz="1200">
                <a:latin typeface="Arial"/>
                <a:cs typeface="Arial"/>
              </a:rPr>
              <a:t>node is </a:t>
            </a:r>
            <a:r>
              <a:rPr dirty="0" sz="1200" spc="-5">
                <a:latin typeface="Arial"/>
                <a:cs typeface="Arial"/>
              </a:rPr>
              <a:t>conditionally </a:t>
            </a:r>
            <a:r>
              <a:rPr dirty="0" sz="1200">
                <a:latin typeface="Arial"/>
                <a:cs typeface="Arial"/>
              </a:rPr>
              <a:t>independent of all non-  descendants in the </a:t>
            </a:r>
            <a:r>
              <a:rPr dirty="0" sz="1200" spc="-5">
                <a:latin typeface="Arial"/>
                <a:cs typeface="Arial"/>
              </a:rPr>
              <a:t>tree, given its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parents.</a:t>
            </a:r>
            <a:endParaRPr sz="12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deduce </a:t>
            </a:r>
            <a:r>
              <a:rPr dirty="0" sz="1200">
                <a:latin typeface="Arial"/>
                <a:cs typeface="Arial"/>
              </a:rPr>
              <a:t>many </a:t>
            </a:r>
            <a:r>
              <a:rPr dirty="0" sz="1200" spc="-5">
                <a:latin typeface="Arial"/>
                <a:cs typeface="Arial"/>
              </a:rPr>
              <a:t>other </a:t>
            </a:r>
            <a:r>
              <a:rPr dirty="0" sz="1200">
                <a:latin typeface="Arial"/>
                <a:cs typeface="Arial"/>
              </a:rPr>
              <a:t>conditional </a:t>
            </a:r>
            <a:r>
              <a:rPr dirty="0" sz="1200" spc="-5">
                <a:latin typeface="Arial"/>
                <a:cs typeface="Arial"/>
              </a:rPr>
              <a:t>independence  relations </a:t>
            </a:r>
            <a:r>
              <a:rPr dirty="0" sz="1200">
                <a:latin typeface="Arial"/>
                <a:cs typeface="Arial"/>
              </a:rPr>
              <a:t>from a </a:t>
            </a:r>
            <a:r>
              <a:rPr dirty="0" sz="1200" spc="-5">
                <a:latin typeface="Arial"/>
                <a:cs typeface="Arial"/>
              </a:rPr>
              <a:t>Bayes net. See the next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lecture.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10000" y="5021579"/>
            <a:ext cx="1714500" cy="571500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8260" marR="273050">
              <a:lnSpc>
                <a:spcPts val="869"/>
              </a:lnSpc>
              <a:spcBef>
                <a:spcPts val="50"/>
              </a:spcBef>
            </a:pPr>
            <a:r>
              <a:rPr dirty="0" sz="800" spc="-5">
                <a:latin typeface="Arial"/>
                <a:cs typeface="Arial"/>
              </a:rPr>
              <a:t>T: The </a:t>
            </a:r>
            <a:r>
              <a:rPr dirty="0" sz="800" spc="-10">
                <a:latin typeface="Arial"/>
                <a:cs typeface="Arial"/>
              </a:rPr>
              <a:t>lecture </a:t>
            </a:r>
            <a:r>
              <a:rPr dirty="0" sz="800">
                <a:latin typeface="Arial"/>
                <a:cs typeface="Arial"/>
              </a:rPr>
              <a:t>started by </a:t>
            </a:r>
            <a:r>
              <a:rPr dirty="0" sz="800" spc="-5">
                <a:latin typeface="Arial"/>
                <a:cs typeface="Arial"/>
              </a:rPr>
              <a:t>10:35  L: The lecturer arrives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late</a:t>
            </a:r>
            <a:endParaRPr sz="800">
              <a:latin typeface="Arial"/>
              <a:cs typeface="Arial"/>
            </a:endParaRPr>
          </a:p>
          <a:p>
            <a:pPr marL="48260">
              <a:lnSpc>
                <a:spcPts val="805"/>
              </a:lnSpc>
            </a:pPr>
            <a:r>
              <a:rPr dirty="0" sz="800" spc="-5">
                <a:latin typeface="Arial"/>
                <a:cs typeface="Arial"/>
              </a:rPr>
              <a:t>R: The lecture concerns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robots</a:t>
            </a:r>
            <a:endParaRPr sz="800">
              <a:latin typeface="Arial"/>
              <a:cs typeface="Arial"/>
            </a:endParaRPr>
          </a:p>
          <a:p>
            <a:pPr marL="48260" marR="454025">
              <a:lnSpc>
                <a:spcPts val="869"/>
              </a:lnSpc>
              <a:spcBef>
                <a:spcPts val="60"/>
              </a:spcBef>
            </a:pPr>
            <a:r>
              <a:rPr dirty="0" sz="800" spc="-5">
                <a:latin typeface="Arial"/>
                <a:cs typeface="Arial"/>
              </a:rPr>
              <a:t>M: The lecturer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Manuela  S: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is sunny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1548" y="846836"/>
            <a:ext cx="29146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Bayes Nets</a:t>
            </a:r>
            <a:r>
              <a:rPr dirty="0" spc="-70"/>
              <a:t> </a:t>
            </a:r>
            <a:r>
              <a:rPr dirty="0" spc="-5"/>
              <a:t>Formalized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175258"/>
            <a:ext cx="4199255" cy="25749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228600">
              <a:lnSpc>
                <a:spcPts val="1510"/>
              </a:lnSpc>
              <a:spcBef>
                <a:spcPts val="290"/>
              </a:spcBef>
            </a:pPr>
            <a:r>
              <a:rPr dirty="0" sz="1400" spc="-5">
                <a:latin typeface="Arial"/>
                <a:cs typeface="Arial"/>
              </a:rPr>
              <a:t>A Bayes net (also called a belief network) is an  augmented directed acyclic graph, represented by  the pair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dirty="0" sz="1400" spc="-5">
                <a:latin typeface="Arial"/>
                <a:cs typeface="Arial"/>
              </a:rPr>
              <a:t>,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where:</a:t>
            </a:r>
            <a:endParaRPr sz="1400">
              <a:latin typeface="Arial"/>
              <a:cs typeface="Arial"/>
            </a:endParaRPr>
          </a:p>
          <a:p>
            <a:pPr marL="384175" indent="-14414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V is a set of</a:t>
            </a:r>
            <a:r>
              <a:rPr dirty="0" sz="14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vertices.</a:t>
            </a:r>
            <a:endParaRPr sz="1400">
              <a:latin typeface="Arial"/>
              <a:cs typeface="Arial"/>
            </a:endParaRPr>
          </a:p>
          <a:p>
            <a:pPr marL="384175" marR="60325" indent="-143510">
              <a:lnSpc>
                <a:spcPts val="1510"/>
              </a:lnSpc>
              <a:spcBef>
                <a:spcPts val="360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E is a set of directed edges joining vertices. No  loops of any length are</a:t>
            </a:r>
            <a:r>
              <a:rPr dirty="0" sz="1400" spc="2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allowed.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Each vertex in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dirty="0" sz="1400" spc="-5">
                <a:latin typeface="Arial"/>
                <a:cs typeface="Arial"/>
              </a:rPr>
              <a:t>contains the following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information:</a:t>
            </a:r>
            <a:endParaRPr sz="1400">
              <a:latin typeface="Arial"/>
              <a:cs typeface="Arial"/>
            </a:endParaRPr>
          </a:p>
          <a:p>
            <a:pPr marL="384175" indent="-144145">
              <a:lnSpc>
                <a:spcPct val="100000"/>
              </a:lnSpc>
              <a:spcBef>
                <a:spcPts val="170"/>
              </a:spcBef>
              <a:buChar char="•"/>
              <a:tabLst>
                <a:tab pos="384810" algn="l"/>
              </a:tabLst>
            </a:pPr>
            <a:r>
              <a:rPr dirty="0" sz="1400" spc="-5">
                <a:latin typeface="Arial"/>
                <a:cs typeface="Arial"/>
              </a:rPr>
              <a:t>The name of a random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  <a:p>
            <a:pPr marL="384175" marR="5080" indent="-143510">
              <a:lnSpc>
                <a:spcPts val="1510"/>
              </a:lnSpc>
              <a:spcBef>
                <a:spcPts val="365"/>
              </a:spcBef>
              <a:buChar char="•"/>
              <a:tabLst>
                <a:tab pos="384810" algn="l"/>
              </a:tabLst>
            </a:pPr>
            <a:r>
              <a:rPr dirty="0" sz="1400" spc="-5">
                <a:latin typeface="Arial"/>
                <a:cs typeface="Arial"/>
              </a:rPr>
              <a:t>A probability distribution table indicating how the  probability of this variable’s values depends on  all possible combinations of parental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099820">
              <a:lnSpc>
                <a:spcPct val="100000"/>
              </a:lnSpc>
              <a:spcBef>
                <a:spcPts val="91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Building a Bayes</a:t>
            </a:r>
            <a:r>
              <a:rPr dirty="0" sz="200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Arial"/>
                <a:cs typeface="Arial"/>
              </a:rPr>
              <a:t>Net</a:t>
            </a:r>
            <a:endParaRPr sz="2000">
              <a:latin typeface="Arial"/>
              <a:cs typeface="Arial"/>
            </a:endParaRPr>
          </a:p>
          <a:p>
            <a:pPr marL="458470" indent="-30543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458470" algn="l"/>
                <a:tab pos="459105" algn="l"/>
              </a:tabLst>
            </a:pPr>
            <a:r>
              <a:rPr dirty="0" sz="1400" spc="-5">
                <a:latin typeface="Arial"/>
                <a:cs typeface="Arial"/>
              </a:rPr>
              <a:t>Choose a set of relevant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  <a:p>
            <a:pPr marL="458470" indent="-3054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8470" algn="l"/>
                <a:tab pos="459105" algn="l"/>
              </a:tabLst>
            </a:pPr>
            <a:r>
              <a:rPr dirty="0" sz="1400" spc="-5">
                <a:latin typeface="Arial"/>
                <a:cs typeface="Arial"/>
              </a:rPr>
              <a:t>Choose an ordering for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  <a:p>
            <a:pPr marL="458470" marR="411480" indent="-304800">
              <a:lnSpc>
                <a:spcPts val="1510"/>
              </a:lnSpc>
              <a:spcBef>
                <a:spcPts val="360"/>
              </a:spcBef>
              <a:buAutoNum type="arabicPeriod"/>
              <a:tabLst>
                <a:tab pos="458470" algn="l"/>
                <a:tab pos="459105" algn="l"/>
              </a:tabLst>
            </a:pPr>
            <a:r>
              <a:rPr dirty="0" sz="1400" spc="-5">
                <a:latin typeface="Arial"/>
                <a:cs typeface="Arial"/>
              </a:rPr>
              <a:t>Assume they’re called </a:t>
            </a:r>
            <a:r>
              <a:rPr dirty="0" sz="1400" spc="-5" i="1">
                <a:latin typeface="Arial"/>
                <a:cs typeface="Arial"/>
              </a:rPr>
              <a:t>X</a:t>
            </a:r>
            <a:r>
              <a:rPr dirty="0" baseline="-20467" sz="1425" spc="-7" i="1">
                <a:latin typeface="Arial"/>
                <a:cs typeface="Arial"/>
              </a:rPr>
              <a:t>1 </a:t>
            </a:r>
            <a:r>
              <a:rPr dirty="0" sz="1400" spc="-5" i="1">
                <a:latin typeface="Arial"/>
                <a:cs typeface="Arial"/>
              </a:rPr>
              <a:t>.. X</a:t>
            </a:r>
            <a:r>
              <a:rPr dirty="0" baseline="-20467" sz="1425" spc="-7" i="1">
                <a:latin typeface="Arial"/>
                <a:cs typeface="Arial"/>
              </a:rPr>
              <a:t>m </a:t>
            </a:r>
            <a:r>
              <a:rPr dirty="0" sz="1400" spc="-5">
                <a:latin typeface="Arial"/>
                <a:cs typeface="Arial"/>
              </a:rPr>
              <a:t>(where </a:t>
            </a:r>
            <a:r>
              <a:rPr dirty="0" sz="1400" spc="-5" i="1">
                <a:latin typeface="Arial"/>
                <a:cs typeface="Arial"/>
              </a:rPr>
              <a:t>X</a:t>
            </a:r>
            <a:r>
              <a:rPr dirty="0" baseline="-20467" sz="1425" spc="-7" i="1">
                <a:latin typeface="Arial"/>
                <a:cs typeface="Arial"/>
              </a:rPr>
              <a:t>1 </a:t>
            </a:r>
            <a:r>
              <a:rPr dirty="0" sz="1400" spc="-5">
                <a:latin typeface="Arial"/>
                <a:cs typeface="Arial"/>
              </a:rPr>
              <a:t>is the  first in the ordering, </a:t>
            </a:r>
            <a:r>
              <a:rPr dirty="0" sz="1400" spc="-5" i="1">
                <a:latin typeface="Arial"/>
                <a:cs typeface="Arial"/>
              </a:rPr>
              <a:t>X</a:t>
            </a:r>
            <a:r>
              <a:rPr dirty="0" baseline="-20467" sz="1425" spc="-7" i="1">
                <a:latin typeface="Arial"/>
                <a:cs typeface="Arial"/>
              </a:rPr>
              <a:t>1 </a:t>
            </a:r>
            <a:r>
              <a:rPr dirty="0" sz="1400" spc="-5">
                <a:latin typeface="Arial"/>
                <a:cs typeface="Arial"/>
              </a:rPr>
              <a:t>is the second,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etc)</a:t>
            </a:r>
            <a:endParaRPr sz="1400">
              <a:latin typeface="Arial"/>
              <a:cs typeface="Arial"/>
            </a:endParaRPr>
          </a:p>
          <a:p>
            <a:pPr marL="458470" indent="-3054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58470" algn="l"/>
                <a:tab pos="459105" algn="l"/>
              </a:tabLst>
            </a:pPr>
            <a:r>
              <a:rPr dirty="0" sz="1400" spc="-5">
                <a:latin typeface="Arial"/>
                <a:cs typeface="Arial"/>
              </a:rPr>
              <a:t>For </a:t>
            </a:r>
            <a:r>
              <a:rPr dirty="0" sz="1400" spc="-5" i="1">
                <a:latin typeface="Arial"/>
                <a:cs typeface="Arial"/>
              </a:rPr>
              <a:t>i = 1 to</a:t>
            </a:r>
            <a:r>
              <a:rPr dirty="0" sz="1400" spc="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lvl="1" marL="648970" indent="-2673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649605" algn="l"/>
              </a:tabLst>
            </a:pPr>
            <a:r>
              <a:rPr dirty="0" sz="1400" spc="-5">
                <a:latin typeface="Arial"/>
                <a:cs typeface="Arial"/>
              </a:rPr>
              <a:t>Add the </a:t>
            </a:r>
            <a:r>
              <a:rPr dirty="0" sz="1400" spc="-5" i="1">
                <a:latin typeface="Arial"/>
                <a:cs typeface="Arial"/>
              </a:rPr>
              <a:t>X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node to the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lvl="1" marL="648970" indent="-267335">
              <a:lnSpc>
                <a:spcPts val="1595"/>
              </a:lnSpc>
              <a:spcBef>
                <a:spcPts val="170"/>
              </a:spcBef>
              <a:buAutoNum type="arabicPeriod"/>
              <a:tabLst>
                <a:tab pos="649605" algn="l"/>
              </a:tabLst>
            </a:pPr>
            <a:r>
              <a:rPr dirty="0" sz="1400" spc="-5">
                <a:latin typeface="Arial"/>
                <a:cs typeface="Arial"/>
              </a:rPr>
              <a:t>Set </a:t>
            </a:r>
            <a:r>
              <a:rPr dirty="0" sz="1400" spc="-5" i="1">
                <a:latin typeface="Arial"/>
                <a:cs typeface="Arial"/>
              </a:rPr>
              <a:t>Parents(X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 i="1">
                <a:latin typeface="Arial"/>
                <a:cs typeface="Arial"/>
              </a:rPr>
              <a:t>) </a:t>
            </a:r>
            <a:r>
              <a:rPr dirty="0" sz="1400" spc="-5">
                <a:latin typeface="Arial"/>
                <a:cs typeface="Arial"/>
              </a:rPr>
              <a:t>to be a minimal subset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648970" marR="368300">
              <a:lnSpc>
                <a:spcPts val="151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{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 i="1">
                <a:latin typeface="Arial"/>
                <a:cs typeface="Arial"/>
              </a:rPr>
              <a:t>1</a:t>
            </a:r>
            <a:r>
              <a:rPr dirty="0" sz="1200" spc="-5" i="1">
                <a:latin typeface="Arial"/>
                <a:cs typeface="Arial"/>
              </a:rPr>
              <a:t>…X</a:t>
            </a:r>
            <a:r>
              <a:rPr dirty="0" baseline="-20833" sz="1200" spc="-7" i="1">
                <a:latin typeface="Arial"/>
                <a:cs typeface="Arial"/>
              </a:rPr>
              <a:t>i-1</a:t>
            </a:r>
            <a:r>
              <a:rPr dirty="0" sz="1400" spc="-5">
                <a:latin typeface="Arial"/>
                <a:cs typeface="Arial"/>
              </a:rPr>
              <a:t>} such that we have conditional  independence of </a:t>
            </a:r>
            <a:r>
              <a:rPr dirty="0" sz="1400" spc="-5" i="1">
                <a:latin typeface="Arial"/>
                <a:cs typeface="Arial"/>
              </a:rPr>
              <a:t>X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and all other members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648970">
              <a:lnSpc>
                <a:spcPts val="1490"/>
              </a:lnSpc>
            </a:pPr>
            <a:r>
              <a:rPr dirty="0" sz="1400" spc="-5">
                <a:latin typeface="Arial"/>
                <a:cs typeface="Arial"/>
              </a:rPr>
              <a:t>{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 i="1">
                <a:latin typeface="Arial"/>
                <a:cs typeface="Arial"/>
              </a:rPr>
              <a:t>1</a:t>
            </a:r>
            <a:r>
              <a:rPr dirty="0" sz="1200" spc="-5" i="1">
                <a:latin typeface="Arial"/>
                <a:cs typeface="Arial"/>
              </a:rPr>
              <a:t>…X</a:t>
            </a:r>
            <a:r>
              <a:rPr dirty="0" baseline="-20833" sz="1200" spc="-7" i="1">
                <a:latin typeface="Arial"/>
                <a:cs typeface="Arial"/>
              </a:rPr>
              <a:t>i-1</a:t>
            </a:r>
            <a:r>
              <a:rPr dirty="0" sz="1400" spc="-5">
                <a:latin typeface="Arial"/>
                <a:cs typeface="Arial"/>
              </a:rPr>
              <a:t>} given </a:t>
            </a:r>
            <a:r>
              <a:rPr dirty="0" sz="1400" spc="-5" i="1">
                <a:latin typeface="Arial"/>
                <a:cs typeface="Arial"/>
              </a:rPr>
              <a:t>Parents(X</a:t>
            </a:r>
            <a:r>
              <a:rPr dirty="0" baseline="-20467" sz="1425" spc="-7" i="1">
                <a:latin typeface="Arial"/>
                <a:cs typeface="Arial"/>
              </a:rPr>
              <a:t>i</a:t>
            </a:r>
            <a:r>
              <a:rPr dirty="0" baseline="-20467" sz="1425" spc="202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lvl="1" marL="648970" indent="-267335">
              <a:lnSpc>
                <a:spcPct val="100000"/>
              </a:lnSpc>
              <a:spcBef>
                <a:spcPts val="175"/>
              </a:spcBef>
              <a:buAutoNum type="arabicPeriod" startAt="3"/>
              <a:tabLst>
                <a:tab pos="649605" algn="l"/>
              </a:tabLst>
            </a:pPr>
            <a:r>
              <a:rPr dirty="0" sz="1400" spc="-5">
                <a:latin typeface="Arial"/>
                <a:cs typeface="Arial"/>
              </a:rPr>
              <a:t>Define the probability table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648970">
              <a:lnSpc>
                <a:spcPct val="100000"/>
              </a:lnSpc>
              <a:spcBef>
                <a:spcPts val="185"/>
              </a:spcBef>
            </a:pPr>
            <a:r>
              <a:rPr dirty="0" sz="1400" spc="-5">
                <a:latin typeface="Arial"/>
                <a:cs typeface="Arial"/>
              </a:rPr>
              <a:t>P(</a:t>
            </a:r>
            <a:r>
              <a:rPr dirty="0" sz="1400" spc="-5" i="1">
                <a:latin typeface="Arial"/>
                <a:cs typeface="Arial"/>
              </a:rPr>
              <a:t>X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=</a:t>
            </a:r>
            <a:r>
              <a:rPr dirty="0" sz="1400" spc="-5" i="1">
                <a:latin typeface="Arial"/>
                <a:cs typeface="Arial"/>
              </a:rPr>
              <a:t>k </a:t>
            </a:r>
            <a:r>
              <a:rPr dirty="0" sz="1400" spc="-5">
                <a:latin typeface="Symbol"/>
                <a:cs typeface="Symbol"/>
              </a:rPr>
              <a:t>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Arial"/>
                <a:cs typeface="Arial"/>
              </a:rPr>
              <a:t>Assignments of </a:t>
            </a:r>
            <a:r>
              <a:rPr dirty="0" sz="1400" spc="-5" i="1">
                <a:latin typeface="Arial"/>
                <a:cs typeface="Arial"/>
              </a:rPr>
              <a:t>Parents(X</a:t>
            </a:r>
            <a:r>
              <a:rPr dirty="0" baseline="-20467" sz="1425" spc="-7" i="1">
                <a:latin typeface="Arial"/>
                <a:cs typeface="Arial"/>
              </a:rPr>
              <a:t>i </a:t>
            </a:r>
            <a:r>
              <a:rPr dirty="0" sz="1400" spc="-5" i="1">
                <a:latin typeface="Arial"/>
                <a:cs typeface="Arial"/>
              </a:rPr>
              <a:t>)</a:t>
            </a:r>
            <a:r>
              <a:rPr dirty="0" sz="1400" spc="-204" i="1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7741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675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Example Bayes Net</a:t>
            </a:r>
            <a:r>
              <a:rPr dirty="0" sz="2200" spc="-2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Building</a:t>
            </a:r>
            <a:endParaRPr sz="2200">
              <a:latin typeface="Arial"/>
              <a:cs typeface="Arial"/>
            </a:endParaRPr>
          </a:p>
          <a:p>
            <a:pPr marL="153670" marR="615315">
              <a:lnSpc>
                <a:spcPct val="100000"/>
              </a:lnSpc>
              <a:spcBef>
                <a:spcPts val="400"/>
              </a:spcBef>
            </a:pPr>
            <a:r>
              <a:rPr dirty="0" sz="1400" spc="-5">
                <a:latin typeface="Arial"/>
                <a:cs typeface="Arial"/>
              </a:rPr>
              <a:t>Suppose we’re building a nuclear power station.  There are the following random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variables:</a:t>
            </a:r>
            <a:endParaRPr sz="14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GRL : Gauge Reads</a:t>
            </a:r>
            <a:r>
              <a:rPr dirty="0" sz="1400" spc="1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Low.</a:t>
            </a:r>
            <a:endParaRPr sz="1400">
              <a:latin typeface="Arial"/>
              <a:cs typeface="Arial"/>
            </a:endParaRPr>
          </a:p>
          <a:p>
            <a:pPr marL="382270" marR="1743710">
              <a:lnSpc>
                <a:spcPct val="100000"/>
              </a:lnSpc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CTL : Core temperature is low.  FG : Gauge is</a:t>
            </a:r>
            <a:r>
              <a:rPr dirty="0" sz="1400" spc="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faulty.</a:t>
            </a:r>
            <a:endParaRPr sz="1400">
              <a:latin typeface="Arial"/>
              <a:cs typeface="Arial"/>
            </a:endParaRPr>
          </a:p>
          <a:p>
            <a:pPr marL="382270" marR="2676525">
              <a:lnSpc>
                <a:spcPct val="100000"/>
              </a:lnSpc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FA : Alarm is faulty  AS : Alarm</a:t>
            </a:r>
            <a:r>
              <a:rPr dirty="0" sz="1400" spc="-3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sounds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324485" marR="515620" indent="-170815">
              <a:lnSpc>
                <a:spcPts val="1340"/>
              </a:lnSpc>
              <a:buChar char="•"/>
              <a:tabLst>
                <a:tab pos="325120" algn="l"/>
              </a:tabLst>
            </a:pPr>
            <a:r>
              <a:rPr dirty="0" sz="1400" spc="-5">
                <a:latin typeface="Arial"/>
                <a:cs typeface="Arial"/>
              </a:rPr>
              <a:t>If alarm working properly, the alarm is meant to  sound if the gauge stops reading a low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temp.</a:t>
            </a:r>
            <a:endParaRPr sz="1400">
              <a:latin typeface="Arial"/>
              <a:cs typeface="Arial"/>
            </a:endParaRPr>
          </a:p>
          <a:p>
            <a:pPr marL="324485" marR="417195" indent="-170815">
              <a:lnSpc>
                <a:spcPts val="1340"/>
              </a:lnSpc>
              <a:spcBef>
                <a:spcPts val="345"/>
              </a:spcBef>
              <a:buChar char="•"/>
              <a:tabLst>
                <a:tab pos="325120" algn="l"/>
              </a:tabLst>
            </a:pPr>
            <a:r>
              <a:rPr dirty="0" sz="1400" spc="-5">
                <a:latin typeface="Arial"/>
                <a:cs typeface="Arial"/>
              </a:rPr>
              <a:t>If gauge working properly, the gauge is meant to  read the temp of the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core.</a:t>
            </a:r>
            <a:endParaRPr sz="14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770"/>
              </a:spcBef>
              <a:tabLst>
                <a:tab pos="364553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 69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1119" y="4727197"/>
            <a:ext cx="3714115" cy="113855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algn="ctr" marL="459105">
              <a:lnSpc>
                <a:spcPct val="100000"/>
              </a:lnSpc>
              <a:spcBef>
                <a:spcPts val="158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Computing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Joint</a:t>
            </a:r>
            <a:r>
              <a:rPr dirty="0" sz="2200" spc="-4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Entry</a:t>
            </a:r>
            <a:endParaRPr sz="2200">
              <a:latin typeface="Arial"/>
              <a:cs typeface="Arial"/>
            </a:endParaRPr>
          </a:p>
          <a:p>
            <a:pPr marR="5080">
              <a:lnSpc>
                <a:spcPct val="120400"/>
              </a:lnSpc>
              <a:spcBef>
                <a:spcPts val="595"/>
              </a:spcBef>
            </a:pPr>
            <a:r>
              <a:rPr dirty="0" sz="1400" spc="-5">
                <a:latin typeface="Arial"/>
                <a:cs typeface="Arial"/>
              </a:rPr>
              <a:t>How to compute an entry in a joint distribution?  E.G: What is P(S ^ ~M ^ L </a:t>
            </a:r>
            <a:r>
              <a:rPr dirty="0" sz="1400">
                <a:latin typeface="Arial"/>
                <a:cs typeface="Arial"/>
              </a:rPr>
              <a:t>~R </a:t>
            </a:r>
            <a:r>
              <a:rPr dirty="0" sz="1400" spc="-5">
                <a:latin typeface="Arial"/>
                <a:cs typeface="Arial"/>
              </a:rPr>
              <a:t>^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T)?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914" y="5925311"/>
            <a:ext cx="257175" cy="220979"/>
          </a:xfrm>
          <a:custGeom>
            <a:avLst/>
            <a:gdLst/>
            <a:ahLst/>
            <a:cxnLst/>
            <a:rect l="l" t="t" r="r" b="b"/>
            <a:pathLst>
              <a:path w="257175" h="220979">
                <a:moveTo>
                  <a:pt x="128778" y="0"/>
                </a:moveTo>
                <a:lnTo>
                  <a:pt x="78438" y="8691"/>
                </a:lnTo>
                <a:lnTo>
                  <a:pt x="37528" y="32385"/>
                </a:lnTo>
                <a:lnTo>
                  <a:pt x="10048" y="67508"/>
                </a:lnTo>
                <a:lnTo>
                  <a:pt x="0" y="110489"/>
                </a:lnTo>
                <a:lnTo>
                  <a:pt x="10048" y="153471"/>
                </a:lnTo>
                <a:lnTo>
                  <a:pt x="37528" y="188595"/>
                </a:lnTo>
                <a:lnTo>
                  <a:pt x="78438" y="212288"/>
                </a:lnTo>
                <a:lnTo>
                  <a:pt x="128778" y="220979"/>
                </a:lnTo>
                <a:lnTo>
                  <a:pt x="178677" y="212288"/>
                </a:lnTo>
                <a:lnTo>
                  <a:pt x="219360" y="188595"/>
                </a:lnTo>
                <a:lnTo>
                  <a:pt x="246757" y="153471"/>
                </a:lnTo>
                <a:lnTo>
                  <a:pt x="256794" y="110489"/>
                </a:lnTo>
                <a:lnTo>
                  <a:pt x="246757" y="67508"/>
                </a:lnTo>
                <a:lnTo>
                  <a:pt x="219360" y="32385"/>
                </a:lnTo>
                <a:lnTo>
                  <a:pt x="178677" y="8691"/>
                </a:lnTo>
                <a:lnTo>
                  <a:pt x="12877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8914" y="5925311"/>
            <a:ext cx="257175" cy="220979"/>
          </a:xfrm>
          <a:custGeom>
            <a:avLst/>
            <a:gdLst/>
            <a:ahLst/>
            <a:cxnLst/>
            <a:rect l="l" t="t" r="r" b="b"/>
            <a:pathLst>
              <a:path w="257175" h="220979">
                <a:moveTo>
                  <a:pt x="128778" y="0"/>
                </a:moveTo>
                <a:lnTo>
                  <a:pt x="78438" y="8691"/>
                </a:lnTo>
                <a:lnTo>
                  <a:pt x="37528" y="32384"/>
                </a:lnTo>
                <a:lnTo>
                  <a:pt x="10048" y="67508"/>
                </a:lnTo>
                <a:lnTo>
                  <a:pt x="0" y="110489"/>
                </a:lnTo>
                <a:lnTo>
                  <a:pt x="10048" y="153471"/>
                </a:lnTo>
                <a:lnTo>
                  <a:pt x="37528" y="188594"/>
                </a:lnTo>
                <a:lnTo>
                  <a:pt x="78438" y="212288"/>
                </a:lnTo>
                <a:lnTo>
                  <a:pt x="128778" y="220979"/>
                </a:lnTo>
                <a:lnTo>
                  <a:pt x="178677" y="212288"/>
                </a:lnTo>
                <a:lnTo>
                  <a:pt x="219360" y="188595"/>
                </a:lnTo>
                <a:lnTo>
                  <a:pt x="246757" y="153471"/>
                </a:lnTo>
                <a:lnTo>
                  <a:pt x="256794" y="110489"/>
                </a:lnTo>
                <a:lnTo>
                  <a:pt x="246757" y="67508"/>
                </a:lnTo>
                <a:lnTo>
                  <a:pt x="219360" y="32385"/>
                </a:lnTo>
                <a:lnTo>
                  <a:pt x="178677" y="8691"/>
                </a:lnTo>
                <a:lnTo>
                  <a:pt x="1287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73401" y="5959854"/>
            <a:ext cx="80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7633" y="5897879"/>
            <a:ext cx="257810" cy="220979"/>
          </a:xfrm>
          <a:custGeom>
            <a:avLst/>
            <a:gdLst/>
            <a:ahLst/>
            <a:cxnLst/>
            <a:rect l="l" t="t" r="r" b="b"/>
            <a:pathLst>
              <a:path w="257810" h="220979">
                <a:moveTo>
                  <a:pt x="128777" y="0"/>
                </a:moveTo>
                <a:lnTo>
                  <a:pt x="78759" y="8691"/>
                </a:lnTo>
                <a:lnTo>
                  <a:pt x="37814" y="32385"/>
                </a:lnTo>
                <a:lnTo>
                  <a:pt x="10156" y="67508"/>
                </a:lnTo>
                <a:lnTo>
                  <a:pt x="0" y="110490"/>
                </a:lnTo>
                <a:lnTo>
                  <a:pt x="10156" y="153471"/>
                </a:lnTo>
                <a:lnTo>
                  <a:pt x="37814" y="188595"/>
                </a:lnTo>
                <a:lnTo>
                  <a:pt x="78759" y="212288"/>
                </a:lnTo>
                <a:lnTo>
                  <a:pt x="128777" y="220980"/>
                </a:lnTo>
                <a:lnTo>
                  <a:pt x="178796" y="212288"/>
                </a:lnTo>
                <a:lnTo>
                  <a:pt x="219741" y="188595"/>
                </a:lnTo>
                <a:lnTo>
                  <a:pt x="247399" y="153471"/>
                </a:lnTo>
                <a:lnTo>
                  <a:pt x="257555" y="110490"/>
                </a:lnTo>
                <a:lnTo>
                  <a:pt x="247399" y="67508"/>
                </a:lnTo>
                <a:lnTo>
                  <a:pt x="219741" y="32385"/>
                </a:lnTo>
                <a:lnTo>
                  <a:pt x="178796" y="8691"/>
                </a:lnTo>
                <a:lnTo>
                  <a:pt x="128777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633" y="5897879"/>
            <a:ext cx="257810" cy="220979"/>
          </a:xfrm>
          <a:custGeom>
            <a:avLst/>
            <a:gdLst/>
            <a:ahLst/>
            <a:cxnLst/>
            <a:rect l="l" t="t" r="r" b="b"/>
            <a:pathLst>
              <a:path w="257810" h="220979">
                <a:moveTo>
                  <a:pt x="128777" y="0"/>
                </a:moveTo>
                <a:lnTo>
                  <a:pt x="78759" y="8691"/>
                </a:lnTo>
                <a:lnTo>
                  <a:pt x="37814" y="32385"/>
                </a:lnTo>
                <a:lnTo>
                  <a:pt x="10156" y="67508"/>
                </a:lnTo>
                <a:lnTo>
                  <a:pt x="0" y="110490"/>
                </a:lnTo>
                <a:lnTo>
                  <a:pt x="10156" y="153471"/>
                </a:lnTo>
                <a:lnTo>
                  <a:pt x="37814" y="188595"/>
                </a:lnTo>
                <a:lnTo>
                  <a:pt x="78759" y="212288"/>
                </a:lnTo>
                <a:lnTo>
                  <a:pt x="128777" y="220980"/>
                </a:lnTo>
                <a:lnTo>
                  <a:pt x="178796" y="212288"/>
                </a:lnTo>
                <a:lnTo>
                  <a:pt x="219741" y="188595"/>
                </a:lnTo>
                <a:lnTo>
                  <a:pt x="247399" y="153471"/>
                </a:lnTo>
                <a:lnTo>
                  <a:pt x="257555" y="110490"/>
                </a:lnTo>
                <a:lnTo>
                  <a:pt x="247399" y="67508"/>
                </a:lnTo>
                <a:lnTo>
                  <a:pt x="219741" y="32385"/>
                </a:lnTo>
                <a:lnTo>
                  <a:pt x="178796" y="8691"/>
                </a:lnTo>
                <a:lnTo>
                  <a:pt x="1287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53740" y="5932422"/>
            <a:ext cx="971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2765" y="6450329"/>
            <a:ext cx="257175" cy="220979"/>
          </a:xfrm>
          <a:custGeom>
            <a:avLst/>
            <a:gdLst/>
            <a:ahLst/>
            <a:cxnLst/>
            <a:rect l="l" t="t" r="r" b="b"/>
            <a:pathLst>
              <a:path w="257175" h="220979">
                <a:moveTo>
                  <a:pt x="128016" y="0"/>
                </a:moveTo>
                <a:lnTo>
                  <a:pt x="78116" y="8691"/>
                </a:lnTo>
                <a:lnTo>
                  <a:pt x="37433" y="32385"/>
                </a:lnTo>
                <a:lnTo>
                  <a:pt x="10036" y="67508"/>
                </a:lnTo>
                <a:lnTo>
                  <a:pt x="0" y="110490"/>
                </a:lnTo>
                <a:lnTo>
                  <a:pt x="10036" y="153471"/>
                </a:lnTo>
                <a:lnTo>
                  <a:pt x="37433" y="188595"/>
                </a:lnTo>
                <a:lnTo>
                  <a:pt x="78116" y="212288"/>
                </a:lnTo>
                <a:lnTo>
                  <a:pt x="128016" y="220980"/>
                </a:lnTo>
                <a:lnTo>
                  <a:pt x="178355" y="212288"/>
                </a:lnTo>
                <a:lnTo>
                  <a:pt x="219265" y="188595"/>
                </a:lnTo>
                <a:lnTo>
                  <a:pt x="246745" y="153471"/>
                </a:lnTo>
                <a:lnTo>
                  <a:pt x="256794" y="110490"/>
                </a:lnTo>
                <a:lnTo>
                  <a:pt x="246745" y="67508"/>
                </a:lnTo>
                <a:lnTo>
                  <a:pt x="219265" y="32385"/>
                </a:lnTo>
                <a:lnTo>
                  <a:pt x="178355" y="8691"/>
                </a:lnTo>
                <a:lnTo>
                  <a:pt x="12801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2765" y="6450329"/>
            <a:ext cx="257175" cy="220979"/>
          </a:xfrm>
          <a:custGeom>
            <a:avLst/>
            <a:gdLst/>
            <a:ahLst/>
            <a:cxnLst/>
            <a:rect l="l" t="t" r="r" b="b"/>
            <a:pathLst>
              <a:path w="257175" h="220979">
                <a:moveTo>
                  <a:pt x="128016" y="0"/>
                </a:moveTo>
                <a:lnTo>
                  <a:pt x="78116" y="8691"/>
                </a:lnTo>
                <a:lnTo>
                  <a:pt x="37433" y="32385"/>
                </a:lnTo>
                <a:lnTo>
                  <a:pt x="10036" y="67508"/>
                </a:lnTo>
                <a:lnTo>
                  <a:pt x="0" y="110490"/>
                </a:lnTo>
                <a:lnTo>
                  <a:pt x="10036" y="153471"/>
                </a:lnTo>
                <a:lnTo>
                  <a:pt x="37433" y="188595"/>
                </a:lnTo>
                <a:lnTo>
                  <a:pt x="78116" y="212288"/>
                </a:lnTo>
                <a:lnTo>
                  <a:pt x="128016" y="220980"/>
                </a:lnTo>
                <a:lnTo>
                  <a:pt x="178355" y="212288"/>
                </a:lnTo>
                <a:lnTo>
                  <a:pt x="219265" y="188595"/>
                </a:lnTo>
                <a:lnTo>
                  <a:pt x="246745" y="153471"/>
                </a:lnTo>
                <a:lnTo>
                  <a:pt x="256794" y="110490"/>
                </a:lnTo>
                <a:lnTo>
                  <a:pt x="246745" y="67508"/>
                </a:lnTo>
                <a:lnTo>
                  <a:pt x="219265" y="32385"/>
                </a:lnTo>
                <a:lnTo>
                  <a:pt x="178355" y="8691"/>
                </a:lnTo>
                <a:lnTo>
                  <a:pt x="12801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22267" y="6484872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6489" y="6312408"/>
            <a:ext cx="257175" cy="220345"/>
          </a:xfrm>
          <a:custGeom>
            <a:avLst/>
            <a:gdLst/>
            <a:ahLst/>
            <a:cxnLst/>
            <a:rect l="l" t="t" r="r" b="b"/>
            <a:pathLst>
              <a:path w="257175" h="220345">
                <a:moveTo>
                  <a:pt x="128778" y="0"/>
                </a:moveTo>
                <a:lnTo>
                  <a:pt x="78438" y="8691"/>
                </a:lnTo>
                <a:lnTo>
                  <a:pt x="37528" y="32385"/>
                </a:lnTo>
                <a:lnTo>
                  <a:pt x="10048" y="67508"/>
                </a:lnTo>
                <a:lnTo>
                  <a:pt x="0" y="110489"/>
                </a:lnTo>
                <a:lnTo>
                  <a:pt x="10048" y="153031"/>
                </a:lnTo>
                <a:lnTo>
                  <a:pt x="37528" y="187928"/>
                </a:lnTo>
                <a:lnTo>
                  <a:pt x="78438" y="211538"/>
                </a:lnTo>
                <a:lnTo>
                  <a:pt x="128778" y="220217"/>
                </a:lnTo>
                <a:lnTo>
                  <a:pt x="178677" y="211538"/>
                </a:lnTo>
                <a:lnTo>
                  <a:pt x="219360" y="187928"/>
                </a:lnTo>
                <a:lnTo>
                  <a:pt x="246757" y="153031"/>
                </a:lnTo>
                <a:lnTo>
                  <a:pt x="256794" y="110489"/>
                </a:lnTo>
                <a:lnTo>
                  <a:pt x="246757" y="67508"/>
                </a:lnTo>
                <a:lnTo>
                  <a:pt x="219360" y="32385"/>
                </a:lnTo>
                <a:lnTo>
                  <a:pt x="178677" y="8691"/>
                </a:lnTo>
                <a:lnTo>
                  <a:pt x="12877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96489" y="6312408"/>
            <a:ext cx="257175" cy="220345"/>
          </a:xfrm>
          <a:custGeom>
            <a:avLst/>
            <a:gdLst/>
            <a:ahLst/>
            <a:cxnLst/>
            <a:rect l="l" t="t" r="r" b="b"/>
            <a:pathLst>
              <a:path w="257175" h="220345">
                <a:moveTo>
                  <a:pt x="128778" y="0"/>
                </a:moveTo>
                <a:lnTo>
                  <a:pt x="78438" y="8691"/>
                </a:lnTo>
                <a:lnTo>
                  <a:pt x="37528" y="32384"/>
                </a:lnTo>
                <a:lnTo>
                  <a:pt x="10048" y="67508"/>
                </a:lnTo>
                <a:lnTo>
                  <a:pt x="0" y="110489"/>
                </a:lnTo>
                <a:lnTo>
                  <a:pt x="10048" y="153031"/>
                </a:lnTo>
                <a:lnTo>
                  <a:pt x="37528" y="187928"/>
                </a:lnTo>
                <a:lnTo>
                  <a:pt x="78438" y="211538"/>
                </a:lnTo>
                <a:lnTo>
                  <a:pt x="128778" y="220217"/>
                </a:lnTo>
                <a:lnTo>
                  <a:pt x="178677" y="211538"/>
                </a:lnTo>
                <a:lnTo>
                  <a:pt x="219360" y="187928"/>
                </a:lnTo>
                <a:lnTo>
                  <a:pt x="246757" y="153031"/>
                </a:lnTo>
                <a:lnTo>
                  <a:pt x="256794" y="110489"/>
                </a:lnTo>
                <a:lnTo>
                  <a:pt x="246757" y="67508"/>
                </a:lnTo>
                <a:lnTo>
                  <a:pt x="219360" y="32385"/>
                </a:lnTo>
                <a:lnTo>
                  <a:pt x="178677" y="8691"/>
                </a:lnTo>
                <a:lnTo>
                  <a:pt x="1287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81326" y="6346950"/>
            <a:ext cx="876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6489" y="6781800"/>
            <a:ext cx="257175" cy="220979"/>
          </a:xfrm>
          <a:custGeom>
            <a:avLst/>
            <a:gdLst/>
            <a:ahLst/>
            <a:cxnLst/>
            <a:rect l="l" t="t" r="r" b="b"/>
            <a:pathLst>
              <a:path w="257175" h="220979">
                <a:moveTo>
                  <a:pt x="128778" y="0"/>
                </a:moveTo>
                <a:lnTo>
                  <a:pt x="78438" y="8691"/>
                </a:lnTo>
                <a:lnTo>
                  <a:pt x="37528" y="32385"/>
                </a:lnTo>
                <a:lnTo>
                  <a:pt x="10048" y="67508"/>
                </a:lnTo>
                <a:lnTo>
                  <a:pt x="0" y="110489"/>
                </a:lnTo>
                <a:lnTo>
                  <a:pt x="10048" y="153471"/>
                </a:lnTo>
                <a:lnTo>
                  <a:pt x="37528" y="188595"/>
                </a:lnTo>
                <a:lnTo>
                  <a:pt x="78438" y="212288"/>
                </a:lnTo>
                <a:lnTo>
                  <a:pt x="128778" y="220980"/>
                </a:lnTo>
                <a:lnTo>
                  <a:pt x="178677" y="212288"/>
                </a:lnTo>
                <a:lnTo>
                  <a:pt x="219360" y="188595"/>
                </a:lnTo>
                <a:lnTo>
                  <a:pt x="246757" y="153471"/>
                </a:lnTo>
                <a:lnTo>
                  <a:pt x="256794" y="110489"/>
                </a:lnTo>
                <a:lnTo>
                  <a:pt x="246757" y="67508"/>
                </a:lnTo>
                <a:lnTo>
                  <a:pt x="219360" y="32385"/>
                </a:lnTo>
                <a:lnTo>
                  <a:pt x="178677" y="8691"/>
                </a:lnTo>
                <a:lnTo>
                  <a:pt x="12877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96489" y="6781800"/>
            <a:ext cx="257175" cy="220979"/>
          </a:xfrm>
          <a:custGeom>
            <a:avLst/>
            <a:gdLst/>
            <a:ahLst/>
            <a:cxnLst/>
            <a:rect l="l" t="t" r="r" b="b"/>
            <a:pathLst>
              <a:path w="257175" h="220979">
                <a:moveTo>
                  <a:pt x="128778" y="0"/>
                </a:moveTo>
                <a:lnTo>
                  <a:pt x="78438" y="8691"/>
                </a:lnTo>
                <a:lnTo>
                  <a:pt x="37528" y="32384"/>
                </a:lnTo>
                <a:lnTo>
                  <a:pt x="10048" y="67508"/>
                </a:lnTo>
                <a:lnTo>
                  <a:pt x="0" y="110489"/>
                </a:lnTo>
                <a:lnTo>
                  <a:pt x="10048" y="153471"/>
                </a:lnTo>
                <a:lnTo>
                  <a:pt x="37528" y="188594"/>
                </a:lnTo>
                <a:lnTo>
                  <a:pt x="78438" y="212288"/>
                </a:lnTo>
                <a:lnTo>
                  <a:pt x="128778" y="220980"/>
                </a:lnTo>
                <a:lnTo>
                  <a:pt x="178677" y="212288"/>
                </a:lnTo>
                <a:lnTo>
                  <a:pt x="219360" y="188595"/>
                </a:lnTo>
                <a:lnTo>
                  <a:pt x="246757" y="153471"/>
                </a:lnTo>
                <a:lnTo>
                  <a:pt x="256794" y="110489"/>
                </a:lnTo>
                <a:lnTo>
                  <a:pt x="246757" y="67508"/>
                </a:lnTo>
                <a:lnTo>
                  <a:pt x="219360" y="32385"/>
                </a:lnTo>
                <a:lnTo>
                  <a:pt x="178677" y="8691"/>
                </a:lnTo>
                <a:lnTo>
                  <a:pt x="1287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94026" y="6816343"/>
            <a:ext cx="74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9011" y="5953505"/>
            <a:ext cx="611505" cy="19304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254"/>
              </a:spcBef>
            </a:pPr>
            <a:r>
              <a:rPr dirty="0" sz="800" spc="-5">
                <a:latin typeface="Arial"/>
                <a:cs typeface="Arial"/>
              </a:rPr>
              <a:t>P(s)=0.3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7214" y="5897879"/>
            <a:ext cx="578485" cy="16637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60"/>
              </a:spcBef>
            </a:pPr>
            <a:r>
              <a:rPr dirty="0" sz="800" spc="-5">
                <a:latin typeface="Arial"/>
                <a:cs typeface="Arial"/>
              </a:rPr>
              <a:t>P(M)=0.6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1564" y="6173723"/>
            <a:ext cx="707390" cy="2768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6990" marR="37465">
              <a:lnSpc>
                <a:spcPct val="100000"/>
              </a:lnSpc>
              <a:spcBef>
                <a:spcPts val="120"/>
              </a:spcBef>
            </a:pPr>
            <a:r>
              <a:rPr dirty="0" sz="800" spc="-5">
                <a:latin typeface="Arial"/>
                <a:cs typeface="Arial"/>
              </a:rPr>
              <a:t>P(R</a:t>
            </a:r>
            <a:r>
              <a:rPr dirty="0" sz="800" spc="-5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M)=0.3  </a:t>
            </a:r>
            <a:r>
              <a:rPr dirty="0" sz="800" spc="-5">
                <a:latin typeface="Arial"/>
                <a:cs typeface="Arial"/>
              </a:rPr>
              <a:t>P(</a:t>
            </a:r>
            <a:r>
              <a:rPr dirty="0" sz="800" spc="-10">
                <a:latin typeface="Arial"/>
                <a:cs typeface="Arial"/>
              </a:rPr>
              <a:t>R</a:t>
            </a:r>
            <a:r>
              <a:rPr dirty="0" sz="800" spc="-10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~</a:t>
            </a:r>
            <a:r>
              <a:rPr dirty="0" sz="800">
                <a:latin typeface="Arial"/>
                <a:cs typeface="Arial"/>
              </a:rPr>
              <a:t>M</a:t>
            </a:r>
            <a:r>
              <a:rPr dirty="0" sz="800" spc="-5">
                <a:latin typeface="Arial"/>
                <a:cs typeface="Arial"/>
              </a:rPr>
              <a:t>)=0.6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8054" y="6505956"/>
            <a:ext cx="674370" cy="276225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46990" marR="44450">
              <a:lnSpc>
                <a:spcPct val="100000"/>
              </a:lnSpc>
              <a:spcBef>
                <a:spcPts val="114"/>
              </a:spcBef>
            </a:pPr>
            <a:r>
              <a:rPr dirty="0" sz="800" spc="-5">
                <a:latin typeface="Arial"/>
                <a:cs typeface="Arial"/>
              </a:rPr>
              <a:t>P(T</a:t>
            </a:r>
            <a:r>
              <a:rPr dirty="0" sz="800" spc="-5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L)=0.3  </a:t>
            </a:r>
            <a:r>
              <a:rPr dirty="0" sz="800" spc="-5">
                <a:latin typeface="Arial"/>
                <a:cs typeface="Arial"/>
              </a:rPr>
              <a:t>P(</a:t>
            </a:r>
            <a:r>
              <a:rPr dirty="0" sz="800" spc="-10">
                <a:latin typeface="Arial"/>
                <a:cs typeface="Arial"/>
              </a:rPr>
              <a:t>T</a:t>
            </a:r>
            <a:r>
              <a:rPr dirty="0" sz="800" spc="-10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~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5">
                <a:latin typeface="Arial"/>
                <a:cs typeface="Arial"/>
              </a:rPr>
              <a:t>)=0.8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3000" y="6312408"/>
            <a:ext cx="932180" cy="524510"/>
          </a:xfrm>
          <a:custGeom>
            <a:avLst/>
            <a:gdLst/>
            <a:ahLst/>
            <a:cxnLst/>
            <a:rect l="l" t="t" r="r" b="b"/>
            <a:pathLst>
              <a:path w="932180" h="524509">
                <a:moveTo>
                  <a:pt x="0" y="524256"/>
                </a:moveTo>
                <a:lnTo>
                  <a:pt x="931926" y="524256"/>
                </a:lnTo>
                <a:lnTo>
                  <a:pt x="93192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56176" y="6313995"/>
            <a:ext cx="917575" cy="521334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5240" rIns="0" bIns="0" rtlCol="0" vert="horz">
            <a:spAutoFit/>
          </a:bodyPr>
          <a:lstStyle/>
          <a:p>
            <a:pPr algn="just" marL="34290" marR="101600">
              <a:lnSpc>
                <a:spcPct val="100000"/>
              </a:lnSpc>
              <a:spcBef>
                <a:spcPts val="120"/>
              </a:spcBef>
            </a:pPr>
            <a:r>
              <a:rPr dirty="0" sz="800" spc="-5">
                <a:latin typeface="Arial"/>
                <a:cs typeface="Arial"/>
              </a:rPr>
              <a:t>P(L</a:t>
            </a:r>
            <a:r>
              <a:rPr dirty="0" sz="800" spc="-5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M^S)=0.05  P(L</a:t>
            </a:r>
            <a:r>
              <a:rPr dirty="0" sz="800" spc="-5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M^~S)=0.1  P(L</a:t>
            </a:r>
            <a:r>
              <a:rPr dirty="0" sz="800" spc="-5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~M^S)=0.1  </a:t>
            </a:r>
            <a:r>
              <a:rPr dirty="0" sz="800" spc="-5">
                <a:latin typeface="Arial"/>
                <a:cs typeface="Arial"/>
              </a:rPr>
              <a:t>P(L</a:t>
            </a:r>
            <a:r>
              <a:rPr dirty="0" sz="800" spc="-10">
                <a:latin typeface="Symbol"/>
                <a:cs typeface="Symbol"/>
              </a:rPr>
              <a:t></a:t>
            </a:r>
            <a:r>
              <a:rPr dirty="0" sz="800" spc="-5">
                <a:latin typeface="Arial"/>
                <a:cs typeface="Arial"/>
              </a:rPr>
              <a:t>~</a:t>
            </a:r>
            <a:r>
              <a:rPr dirty="0" sz="800">
                <a:latin typeface="Arial"/>
                <a:cs typeface="Arial"/>
              </a:rPr>
              <a:t>M</a:t>
            </a:r>
            <a:r>
              <a:rPr dirty="0" sz="800" spc="-10">
                <a:latin typeface="Arial"/>
                <a:cs typeface="Arial"/>
              </a:rPr>
              <a:t>^</a:t>
            </a:r>
            <a:r>
              <a:rPr dirty="0" sz="800" spc="-5">
                <a:latin typeface="Arial"/>
                <a:cs typeface="Arial"/>
              </a:rPr>
              <a:t>~S)=</a:t>
            </a:r>
            <a:r>
              <a:rPr dirty="0" sz="800">
                <a:latin typeface="Arial"/>
                <a:cs typeface="Arial"/>
              </a:rPr>
              <a:t>0</a:t>
            </a:r>
            <a:r>
              <a:rPr dirty="0" sz="800" spc="-5">
                <a:latin typeface="Arial"/>
                <a:cs typeface="Arial"/>
              </a:rPr>
              <a:t>.2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87701" y="6104382"/>
            <a:ext cx="246125" cy="240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15945" y="6073902"/>
            <a:ext cx="595630" cy="276225"/>
          </a:xfrm>
          <a:custGeom>
            <a:avLst/>
            <a:gdLst/>
            <a:ahLst/>
            <a:cxnLst/>
            <a:rect l="l" t="t" r="r" b="b"/>
            <a:pathLst>
              <a:path w="595630" h="276225">
                <a:moveTo>
                  <a:pt x="61722" y="197358"/>
                </a:moveTo>
                <a:lnTo>
                  <a:pt x="0" y="270510"/>
                </a:lnTo>
                <a:lnTo>
                  <a:pt x="96012" y="275844"/>
                </a:lnTo>
                <a:lnTo>
                  <a:pt x="87023" y="255270"/>
                </a:lnTo>
                <a:lnTo>
                  <a:pt x="71628" y="255270"/>
                </a:lnTo>
                <a:lnTo>
                  <a:pt x="60198" y="229362"/>
                </a:lnTo>
                <a:lnTo>
                  <a:pt x="73213" y="223659"/>
                </a:lnTo>
                <a:lnTo>
                  <a:pt x="61722" y="197358"/>
                </a:lnTo>
                <a:close/>
              </a:path>
              <a:path w="595630" h="276225">
                <a:moveTo>
                  <a:pt x="73213" y="223659"/>
                </a:moveTo>
                <a:lnTo>
                  <a:pt x="60198" y="229362"/>
                </a:lnTo>
                <a:lnTo>
                  <a:pt x="71628" y="255270"/>
                </a:lnTo>
                <a:lnTo>
                  <a:pt x="84549" y="249608"/>
                </a:lnTo>
                <a:lnTo>
                  <a:pt x="73213" y="223659"/>
                </a:lnTo>
                <a:close/>
              </a:path>
              <a:path w="595630" h="276225">
                <a:moveTo>
                  <a:pt x="84549" y="249608"/>
                </a:moveTo>
                <a:lnTo>
                  <a:pt x="71628" y="255270"/>
                </a:lnTo>
                <a:lnTo>
                  <a:pt x="87023" y="255270"/>
                </a:lnTo>
                <a:lnTo>
                  <a:pt x="84549" y="249608"/>
                </a:lnTo>
                <a:close/>
              </a:path>
              <a:path w="595630" h="276225">
                <a:moveTo>
                  <a:pt x="583692" y="0"/>
                </a:moveTo>
                <a:lnTo>
                  <a:pt x="73213" y="223659"/>
                </a:lnTo>
                <a:lnTo>
                  <a:pt x="84549" y="249608"/>
                </a:lnTo>
                <a:lnTo>
                  <a:pt x="595121" y="25908"/>
                </a:lnTo>
                <a:lnTo>
                  <a:pt x="5836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79470" y="6074664"/>
            <a:ext cx="591820" cy="375920"/>
          </a:xfrm>
          <a:custGeom>
            <a:avLst/>
            <a:gdLst/>
            <a:ahLst/>
            <a:cxnLst/>
            <a:rect l="l" t="t" r="r" b="b"/>
            <a:pathLst>
              <a:path w="591820" h="375920">
                <a:moveTo>
                  <a:pt x="511398" y="342239"/>
                </a:moveTo>
                <a:lnTo>
                  <a:pt x="496062" y="366522"/>
                </a:lnTo>
                <a:lnTo>
                  <a:pt x="591312" y="375666"/>
                </a:lnTo>
                <a:lnTo>
                  <a:pt x="575573" y="349758"/>
                </a:lnTo>
                <a:lnTo>
                  <a:pt x="523493" y="349758"/>
                </a:lnTo>
                <a:lnTo>
                  <a:pt x="511398" y="342239"/>
                </a:lnTo>
                <a:close/>
              </a:path>
              <a:path w="591820" h="375920">
                <a:moveTo>
                  <a:pt x="526415" y="318461"/>
                </a:moveTo>
                <a:lnTo>
                  <a:pt x="511398" y="342239"/>
                </a:lnTo>
                <a:lnTo>
                  <a:pt x="523493" y="349758"/>
                </a:lnTo>
                <a:lnTo>
                  <a:pt x="538733" y="326136"/>
                </a:lnTo>
                <a:lnTo>
                  <a:pt x="526415" y="318461"/>
                </a:lnTo>
                <a:close/>
              </a:path>
              <a:path w="591820" h="375920">
                <a:moveTo>
                  <a:pt x="541781" y="294131"/>
                </a:moveTo>
                <a:lnTo>
                  <a:pt x="526415" y="318461"/>
                </a:lnTo>
                <a:lnTo>
                  <a:pt x="538733" y="326136"/>
                </a:lnTo>
                <a:lnTo>
                  <a:pt x="523493" y="349758"/>
                </a:lnTo>
                <a:lnTo>
                  <a:pt x="575573" y="349758"/>
                </a:lnTo>
                <a:lnTo>
                  <a:pt x="541781" y="294131"/>
                </a:lnTo>
                <a:close/>
              </a:path>
              <a:path w="591820" h="375920">
                <a:moveTo>
                  <a:pt x="15239" y="0"/>
                </a:moveTo>
                <a:lnTo>
                  <a:pt x="0" y="24384"/>
                </a:lnTo>
                <a:lnTo>
                  <a:pt x="511398" y="342239"/>
                </a:lnTo>
                <a:lnTo>
                  <a:pt x="526415" y="318461"/>
                </a:lnTo>
                <a:lnTo>
                  <a:pt x="1523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81833" y="6532626"/>
            <a:ext cx="86106" cy="24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53283" y="6781800"/>
            <a:ext cx="401955" cy="110489"/>
          </a:xfrm>
          <a:custGeom>
            <a:avLst/>
            <a:gdLst/>
            <a:ahLst/>
            <a:cxnLst/>
            <a:rect l="l" t="t" r="r" b="b"/>
            <a:pathLst>
              <a:path w="401955" h="110490">
                <a:moveTo>
                  <a:pt x="401574" y="0"/>
                </a:moveTo>
                <a:lnTo>
                  <a:pt x="0" y="11048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99559" y="6450329"/>
            <a:ext cx="386080" cy="110489"/>
          </a:xfrm>
          <a:custGeom>
            <a:avLst/>
            <a:gdLst/>
            <a:ahLst/>
            <a:cxnLst/>
            <a:rect l="l" t="t" r="r" b="b"/>
            <a:pathLst>
              <a:path w="386079" h="110490">
                <a:moveTo>
                  <a:pt x="385572" y="0"/>
                </a:moveTo>
                <a:lnTo>
                  <a:pt x="0" y="11049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5190" y="5980176"/>
            <a:ext cx="192405" cy="28575"/>
          </a:xfrm>
          <a:custGeom>
            <a:avLst/>
            <a:gdLst/>
            <a:ahLst/>
            <a:cxnLst/>
            <a:rect l="l" t="t" r="r" b="b"/>
            <a:pathLst>
              <a:path w="192404" h="28575">
                <a:moveTo>
                  <a:pt x="192024" y="0"/>
                </a:moveTo>
                <a:lnTo>
                  <a:pt x="0" y="28194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50135" y="6035802"/>
            <a:ext cx="128905" cy="13970"/>
          </a:xfrm>
          <a:custGeom>
            <a:avLst/>
            <a:gdLst/>
            <a:ahLst/>
            <a:cxnLst/>
            <a:rect l="l" t="t" r="r" b="b"/>
            <a:pathLst>
              <a:path w="128905" h="13970">
                <a:moveTo>
                  <a:pt x="0" y="13715"/>
                </a:moveTo>
                <a:lnTo>
                  <a:pt x="128777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74926" y="6422897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4" h="152400">
                <a:moveTo>
                  <a:pt x="0" y="152400"/>
                </a:moveTo>
                <a:lnTo>
                  <a:pt x="321563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1555" y="846836"/>
            <a:ext cx="33064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Computing with </a:t>
            </a:r>
            <a:r>
              <a:rPr dirty="0"/>
              <a:t>Bayes</a:t>
            </a:r>
            <a:r>
              <a:rPr dirty="0" spc="-70"/>
              <a:t> </a:t>
            </a:r>
            <a:r>
              <a:rPr dirty="0" spc="-5"/>
              <a:t>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019" y="2655065"/>
            <a:ext cx="2783205" cy="14808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900" spc="-5">
                <a:latin typeface="Arial"/>
                <a:cs typeface="Arial"/>
              </a:rPr>
              <a:t>P(T </a:t>
            </a:r>
            <a:r>
              <a:rPr dirty="0" sz="900">
                <a:latin typeface="Arial"/>
                <a:cs typeface="Arial"/>
              </a:rPr>
              <a:t>^ ~R ^ L ^ ~M ^ </a:t>
            </a:r>
            <a:r>
              <a:rPr dirty="0" sz="900" spc="-5">
                <a:latin typeface="Arial"/>
                <a:cs typeface="Arial"/>
              </a:rPr>
              <a:t>S)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R="454025">
              <a:lnSpc>
                <a:spcPct val="105600"/>
              </a:lnSpc>
              <a:spcBef>
                <a:spcPts val="5"/>
              </a:spcBef>
            </a:pPr>
            <a:r>
              <a:rPr dirty="0" sz="900">
                <a:latin typeface="Arial"/>
                <a:cs typeface="Arial"/>
              </a:rPr>
              <a:t>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>
                <a:latin typeface="Arial"/>
                <a:cs typeface="Arial"/>
              </a:rPr>
              <a:t>~R ^ L ^ ~M ^ S) * P(~R ^ L ^ ~M ^ S)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=  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L)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P(~R </a:t>
            </a:r>
            <a:r>
              <a:rPr dirty="0" sz="900">
                <a:latin typeface="Arial"/>
                <a:cs typeface="Arial"/>
              </a:rPr>
              <a:t>^ L ^ ~M ^ </a:t>
            </a:r>
            <a:r>
              <a:rPr dirty="0" sz="900" spc="-5">
                <a:latin typeface="Arial"/>
                <a:cs typeface="Arial"/>
              </a:rPr>
              <a:t>S)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R="446405">
              <a:lnSpc>
                <a:spcPts val="1140"/>
              </a:lnSpc>
              <a:spcBef>
                <a:spcPts val="40"/>
              </a:spcBef>
            </a:pPr>
            <a:r>
              <a:rPr dirty="0" sz="900">
                <a:latin typeface="Arial"/>
                <a:cs typeface="Arial"/>
              </a:rPr>
              <a:t>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L)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P(~R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>
                <a:latin typeface="Arial"/>
                <a:cs typeface="Arial"/>
              </a:rPr>
              <a:t>L ^ ~M ^ S) * </a:t>
            </a:r>
            <a:r>
              <a:rPr dirty="0" sz="900" spc="-5">
                <a:latin typeface="Arial"/>
                <a:cs typeface="Arial"/>
              </a:rPr>
              <a:t>P(L^~M^S) </a:t>
            </a:r>
            <a:r>
              <a:rPr dirty="0" sz="900">
                <a:latin typeface="Arial"/>
                <a:cs typeface="Arial"/>
              </a:rPr>
              <a:t>=  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L)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P(~R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>
                <a:latin typeface="Arial"/>
                <a:cs typeface="Arial"/>
              </a:rPr>
              <a:t>~M) * </a:t>
            </a:r>
            <a:r>
              <a:rPr dirty="0" sz="900" spc="-5">
                <a:latin typeface="Arial"/>
                <a:cs typeface="Arial"/>
              </a:rPr>
              <a:t>P(L^~M^S)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900">
                <a:latin typeface="Arial"/>
                <a:cs typeface="Arial"/>
              </a:rPr>
              <a:t>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L)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P(~R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~M)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P(L</a:t>
            </a:r>
            <a:r>
              <a:rPr dirty="0" sz="900" spc="-5">
                <a:latin typeface="Symbol"/>
                <a:cs typeface="Symbol"/>
              </a:rPr>
              <a:t></a:t>
            </a:r>
            <a:r>
              <a:rPr dirty="0" sz="900" spc="-5">
                <a:latin typeface="Arial"/>
                <a:cs typeface="Arial"/>
              </a:rPr>
              <a:t>~M^S)*P(~M^S)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5600"/>
              </a:lnSpc>
            </a:pPr>
            <a:r>
              <a:rPr dirty="0" sz="900">
                <a:latin typeface="Arial"/>
                <a:cs typeface="Arial"/>
              </a:rPr>
              <a:t>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L)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P(~R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~M)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P(L</a:t>
            </a:r>
            <a:r>
              <a:rPr dirty="0" sz="900" spc="-5">
                <a:latin typeface="Symbol"/>
                <a:cs typeface="Symbol"/>
              </a:rPr>
              <a:t></a:t>
            </a:r>
            <a:r>
              <a:rPr dirty="0" sz="900" spc="-5">
                <a:latin typeface="Arial"/>
                <a:cs typeface="Arial"/>
              </a:rPr>
              <a:t>~M^S)*P(~M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5">
                <a:latin typeface="Arial"/>
                <a:cs typeface="Arial"/>
              </a:rPr>
              <a:t>S)*P(S) </a:t>
            </a:r>
            <a:r>
              <a:rPr dirty="0" sz="900">
                <a:latin typeface="Arial"/>
                <a:cs typeface="Arial"/>
              </a:rPr>
              <a:t>=  P(T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L) </a:t>
            </a:r>
            <a:r>
              <a:rPr dirty="0" sz="900">
                <a:latin typeface="Arial"/>
                <a:cs typeface="Arial"/>
              </a:rPr>
              <a:t>* </a:t>
            </a:r>
            <a:r>
              <a:rPr dirty="0" sz="900" spc="-5">
                <a:latin typeface="Arial"/>
                <a:cs typeface="Arial"/>
              </a:rPr>
              <a:t>P(~R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~M) </a:t>
            </a:r>
            <a:r>
              <a:rPr dirty="0" sz="900">
                <a:latin typeface="Arial"/>
                <a:cs typeface="Arial"/>
              </a:rPr>
              <a:t>*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P(L</a:t>
            </a:r>
            <a:r>
              <a:rPr dirty="0" sz="900" spc="-5">
                <a:latin typeface="Symbol"/>
                <a:cs typeface="Symbol"/>
              </a:rPr>
              <a:t></a:t>
            </a:r>
            <a:r>
              <a:rPr dirty="0" sz="900" spc="-5">
                <a:latin typeface="Arial"/>
                <a:cs typeface="Arial"/>
              </a:rPr>
              <a:t>~M^S)*P(~M)*P(S).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4518" y="124577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3980" y="122291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70276" y="1247646"/>
            <a:ext cx="869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78434" y="1680114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47364" y="1704848"/>
            <a:ext cx="9017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5706" y="1565814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99207" y="1590548"/>
            <a:ext cx="800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5706" y="1954434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11907" y="1979167"/>
            <a:ext cx="673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6058" y="1270506"/>
            <a:ext cx="794385" cy="160655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85"/>
              </a:spcBef>
              <a:tabLst>
                <a:tab pos="721360" algn="l"/>
              </a:tabLst>
            </a:pPr>
            <a:r>
              <a:rPr dirty="0" sz="700">
                <a:latin typeface="Arial"/>
                <a:cs typeface="Arial"/>
              </a:rPr>
              <a:t>P(s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>
                <a:latin typeface="Arial"/>
                <a:cs typeface="Arial"/>
              </a:rPr>
              <a:t>=</a:t>
            </a: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>
                <a:latin typeface="Arial"/>
                <a:cs typeface="Arial"/>
              </a:rPr>
              <a:t>.3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5744" y="1225296"/>
            <a:ext cx="501650" cy="1371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1514" y="1453896"/>
            <a:ext cx="61214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19685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6979" y="1728216"/>
            <a:ext cx="58420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26670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568196"/>
            <a:ext cx="807085" cy="434340"/>
          </a:xfrm>
          <a:custGeom>
            <a:avLst/>
            <a:gdLst/>
            <a:ahLst/>
            <a:cxnLst/>
            <a:rect l="l" t="t" r="r" b="b"/>
            <a:pathLst>
              <a:path w="807085" h="434339">
                <a:moveTo>
                  <a:pt x="0" y="434340"/>
                </a:moveTo>
                <a:lnTo>
                  <a:pt x="806957" y="434340"/>
                </a:lnTo>
                <a:lnTo>
                  <a:pt x="806957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56176" y="1569783"/>
            <a:ext cx="792480" cy="43116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" rIns="0" bIns="0" rtlCol="0" vert="horz">
            <a:spAutoFit/>
          </a:bodyPr>
          <a:lstStyle/>
          <a:p>
            <a:pPr algn="just" marL="34290" marR="74295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6732" y="1394460"/>
            <a:ext cx="214122" cy="2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18588" y="1368552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80">
                <a:moveTo>
                  <a:pt x="62484" y="153924"/>
                </a:moveTo>
                <a:lnTo>
                  <a:pt x="0" y="226314"/>
                </a:lnTo>
                <a:lnTo>
                  <a:pt x="95250" y="233172"/>
                </a:lnTo>
                <a:lnTo>
                  <a:pt x="86743" y="212598"/>
                </a:lnTo>
                <a:lnTo>
                  <a:pt x="71628" y="212598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4"/>
                </a:lnTo>
                <a:close/>
              </a:path>
              <a:path w="516255" h="233680">
                <a:moveTo>
                  <a:pt x="73427" y="180391"/>
                </a:moveTo>
                <a:lnTo>
                  <a:pt x="60198" y="185927"/>
                </a:lnTo>
                <a:lnTo>
                  <a:pt x="71628" y="212598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80">
                <a:moveTo>
                  <a:pt x="84505" y="207186"/>
                </a:moveTo>
                <a:lnTo>
                  <a:pt x="71628" y="212598"/>
                </a:lnTo>
                <a:lnTo>
                  <a:pt x="86743" y="212598"/>
                </a:lnTo>
                <a:lnTo>
                  <a:pt x="84505" y="207186"/>
                </a:lnTo>
                <a:close/>
              </a:path>
              <a:path w="516255" h="233680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7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8479" y="1369313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89">
                <a:moveTo>
                  <a:pt x="432305" y="281690"/>
                </a:moveTo>
                <a:lnTo>
                  <a:pt x="417575" y="306324"/>
                </a:lnTo>
                <a:lnTo>
                  <a:pt x="513588" y="313181"/>
                </a:lnTo>
                <a:lnTo>
                  <a:pt x="497945" y="288797"/>
                </a:lnTo>
                <a:lnTo>
                  <a:pt x="444246" y="288797"/>
                </a:lnTo>
                <a:lnTo>
                  <a:pt x="432305" y="281690"/>
                </a:lnTo>
                <a:close/>
              </a:path>
              <a:path w="513714" h="313689">
                <a:moveTo>
                  <a:pt x="447058" y="257017"/>
                </a:moveTo>
                <a:lnTo>
                  <a:pt x="432305" y="281690"/>
                </a:lnTo>
                <a:lnTo>
                  <a:pt x="444246" y="288797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89">
                <a:moveTo>
                  <a:pt x="461772" y="232409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7"/>
                </a:lnTo>
                <a:lnTo>
                  <a:pt x="497945" y="288797"/>
                </a:lnTo>
                <a:lnTo>
                  <a:pt x="461772" y="232409"/>
                </a:lnTo>
                <a:close/>
              </a:path>
              <a:path w="513714" h="313689">
                <a:moveTo>
                  <a:pt x="15240" y="0"/>
                </a:moveTo>
                <a:lnTo>
                  <a:pt x="0" y="24383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97429" y="1751076"/>
            <a:ext cx="85343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51354" y="1956816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39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03320" y="1682495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39">
                <a:moveTo>
                  <a:pt x="333755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18866" y="1293875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59">
                <a:moveTo>
                  <a:pt x="166878" y="0"/>
                </a:moveTo>
                <a:lnTo>
                  <a:pt x="0" y="2285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54885" y="1339596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30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49957" y="1659635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30">
                <a:moveTo>
                  <a:pt x="0" y="125730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47722" y="5024120"/>
            <a:ext cx="21748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general</a:t>
            </a:r>
            <a:r>
              <a:rPr dirty="0" sz="2200" spc="-8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7616" y="5610094"/>
            <a:ext cx="367792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1653539">
              <a:lnSpc>
                <a:spcPct val="1206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baseline="23148" sz="900" spc="-7" i="1">
                <a:latin typeface="Arial"/>
                <a:cs typeface="Arial"/>
              </a:rPr>
              <a:t>=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1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….X</a:t>
            </a:r>
            <a:r>
              <a:rPr dirty="0" baseline="-23148" sz="900" spc="-7" i="1">
                <a:latin typeface="Arial"/>
                <a:cs typeface="Arial"/>
              </a:rPr>
              <a:t>n-1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n-1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n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</a:t>
            </a:r>
            <a:r>
              <a:rPr dirty="0" sz="900" spc="-5" i="1">
                <a:latin typeface="Arial"/>
                <a:cs typeface="Arial"/>
              </a:rPr>
              <a:t>) </a:t>
            </a:r>
            <a:r>
              <a:rPr dirty="0" sz="900" i="1">
                <a:latin typeface="Arial"/>
                <a:cs typeface="Arial"/>
              </a:rPr>
              <a:t>=  </a:t>
            </a: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n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n-1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n-1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….X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)</a:t>
            </a:r>
            <a:r>
              <a:rPr dirty="0" sz="900" spc="-2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algn="just" marL="25400" marR="30480">
              <a:lnSpc>
                <a:spcPct val="119700"/>
              </a:lnSpc>
              <a:spcBef>
                <a:spcPts val="20"/>
              </a:spcBef>
            </a:pP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n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n-1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n-1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….X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) </a:t>
            </a:r>
            <a:r>
              <a:rPr dirty="0" sz="900" i="1">
                <a:latin typeface="Arial"/>
                <a:cs typeface="Arial"/>
              </a:rPr>
              <a:t>* </a:t>
            </a: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n-1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n-1 </a:t>
            </a:r>
            <a:r>
              <a:rPr dirty="0" sz="900" i="1">
                <a:latin typeface="Arial"/>
                <a:cs typeface="Arial"/>
              </a:rPr>
              <a:t>^….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X</a:t>
            </a:r>
            <a:r>
              <a:rPr dirty="0" baseline="-23148" sz="900" i="1">
                <a:latin typeface="Arial"/>
                <a:cs typeface="Arial"/>
              </a:rPr>
              <a:t>1</a:t>
            </a:r>
            <a:r>
              <a:rPr dirty="0" sz="900" i="1">
                <a:latin typeface="Arial"/>
                <a:cs typeface="Arial"/>
              </a:rPr>
              <a:t>=x</a:t>
            </a:r>
            <a:r>
              <a:rPr dirty="0" baseline="-23148" sz="900" i="1">
                <a:latin typeface="Arial"/>
                <a:cs typeface="Arial"/>
              </a:rPr>
              <a:t>1</a:t>
            </a:r>
            <a:r>
              <a:rPr dirty="0" sz="900" i="1">
                <a:latin typeface="Arial"/>
                <a:cs typeface="Arial"/>
              </a:rPr>
              <a:t>) =  </a:t>
            </a: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n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n-1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n-1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….X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) </a:t>
            </a:r>
            <a:r>
              <a:rPr dirty="0" sz="900" i="1">
                <a:latin typeface="Arial"/>
                <a:cs typeface="Arial"/>
              </a:rPr>
              <a:t>* </a:t>
            </a: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n-1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n-1 </a:t>
            </a:r>
            <a:r>
              <a:rPr dirty="0" sz="900" spc="-5">
                <a:latin typeface="Symbol"/>
                <a:cs typeface="Symbol"/>
              </a:rPr>
              <a:t></a:t>
            </a:r>
            <a:r>
              <a:rPr dirty="0" sz="900" spc="-5" i="1">
                <a:latin typeface="Arial"/>
                <a:cs typeface="Arial"/>
              </a:rPr>
              <a:t>…. 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) </a:t>
            </a:r>
            <a:r>
              <a:rPr dirty="0" sz="900" i="1">
                <a:latin typeface="Arial"/>
                <a:cs typeface="Arial"/>
              </a:rPr>
              <a:t>*  </a:t>
            </a:r>
            <a:r>
              <a:rPr dirty="0" sz="900" spc="-5" i="1">
                <a:latin typeface="Arial"/>
                <a:cs typeface="Arial"/>
              </a:rPr>
              <a:t>P(X</a:t>
            </a:r>
            <a:r>
              <a:rPr dirty="0" baseline="-23148" sz="900" spc="-7" i="1">
                <a:latin typeface="Arial"/>
                <a:cs typeface="Arial"/>
              </a:rPr>
              <a:t>n-2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n-2 </a:t>
            </a:r>
            <a:r>
              <a:rPr dirty="0" sz="900" i="1">
                <a:latin typeface="Arial"/>
                <a:cs typeface="Arial"/>
              </a:rPr>
              <a:t>^….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2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2 </a:t>
            </a:r>
            <a:r>
              <a:rPr dirty="0" sz="900" i="1">
                <a:latin typeface="Arial"/>
                <a:cs typeface="Arial"/>
              </a:rPr>
              <a:t>^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=x</a:t>
            </a:r>
            <a:r>
              <a:rPr dirty="0" baseline="-23148" sz="900" spc="-7" i="1">
                <a:latin typeface="Arial"/>
                <a:cs typeface="Arial"/>
              </a:rPr>
              <a:t>1</a:t>
            </a:r>
            <a:r>
              <a:rPr dirty="0" sz="900" spc="-5" i="1">
                <a:latin typeface="Arial"/>
                <a:cs typeface="Arial"/>
              </a:rPr>
              <a:t>) </a:t>
            </a:r>
            <a:r>
              <a:rPr dirty="0" sz="900" i="1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55210" y="6986877"/>
            <a:ext cx="0" cy="165735"/>
          </a:xfrm>
          <a:custGeom>
            <a:avLst/>
            <a:gdLst/>
            <a:ahLst/>
            <a:cxnLst/>
            <a:rect l="l" t="t" r="r" b="b"/>
            <a:pathLst>
              <a:path w="0" h="165734">
                <a:moveTo>
                  <a:pt x="0" y="0"/>
                </a:moveTo>
                <a:lnTo>
                  <a:pt x="0" y="165350"/>
                </a:lnTo>
              </a:path>
            </a:pathLst>
          </a:custGeom>
          <a:ln w="5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55210" y="7598747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584"/>
                </a:lnTo>
              </a:path>
            </a:pathLst>
          </a:custGeom>
          <a:ln w="5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72361" y="7480626"/>
            <a:ext cx="53340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600" spc="15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46504" y="7656647"/>
            <a:ext cx="170624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26695" algn="l"/>
                <a:tab pos="1670685" algn="l"/>
              </a:tabLst>
            </a:pPr>
            <a:r>
              <a:rPr dirty="0" sz="600" spc="5" i="1">
                <a:latin typeface="Times New Roman"/>
                <a:cs typeface="Times New Roman"/>
              </a:rPr>
              <a:t>i</a:t>
            </a:r>
            <a:r>
              <a:rPr dirty="0" sz="600" spc="5" i="1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i</a:t>
            </a:r>
            <a:r>
              <a:rPr dirty="0" sz="600" spc="5" i="1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7619" y="6794251"/>
            <a:ext cx="1733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latin typeface="Arial"/>
                <a:cs typeface="Arial"/>
              </a:rPr>
              <a:t>=</a:t>
            </a:r>
            <a:r>
              <a:rPr dirty="0" baseline="-27777" sz="900" spc="22" i="1">
                <a:latin typeface="Times New Roman"/>
                <a:cs typeface="Times New Roman"/>
              </a:rPr>
              <a:t>n</a:t>
            </a:r>
            <a:endParaRPr baseline="-27777"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6605" y="7495627"/>
            <a:ext cx="27495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-35">
                <a:latin typeface="Symbol"/>
                <a:cs typeface="Symbol"/>
              </a:rPr>
              <a:t></a:t>
            </a:r>
            <a:r>
              <a:rPr dirty="0" sz="1050" spc="-35" i="1">
                <a:latin typeface="Times New Roman"/>
                <a:cs typeface="Times New Roman"/>
              </a:rPr>
              <a:t>X</a:t>
            </a:r>
            <a:r>
              <a:rPr dirty="0" sz="1050" spc="55" i="1">
                <a:latin typeface="Times New Roman"/>
                <a:cs typeface="Times New Roman"/>
              </a:rPr>
              <a:t> </a:t>
            </a:r>
            <a:r>
              <a:rPr dirty="0" sz="1400" spc="-190">
                <a:latin typeface="Symbol"/>
                <a:cs typeface="Symbol"/>
              </a:rPr>
              <a:t></a:t>
            </a:r>
            <a:r>
              <a:rPr dirty="0" sz="1600" spc="-190">
                <a:latin typeface="Symbol"/>
                <a:cs typeface="Symbol"/>
              </a:rPr>
              <a:t>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0639" y="7529870"/>
            <a:ext cx="182880" cy="346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1850"/>
              </a:lnSpc>
              <a:spcBef>
                <a:spcPts val="120"/>
              </a:spcBef>
            </a:pPr>
            <a:r>
              <a:rPr dirty="0" sz="1600" spc="15">
                <a:latin typeface="Symbol"/>
                <a:cs typeface="Symbol"/>
              </a:rPr>
              <a:t></a:t>
            </a:r>
            <a:endParaRPr sz="1600">
              <a:latin typeface="Symbol"/>
              <a:cs typeface="Symbol"/>
            </a:endParaRPr>
          </a:p>
          <a:p>
            <a:pPr marL="31750">
              <a:lnSpc>
                <a:spcPts val="650"/>
              </a:lnSpc>
            </a:pPr>
            <a:r>
              <a:rPr dirty="0" sz="600" spc="5" i="1">
                <a:latin typeface="Times New Roman"/>
                <a:cs typeface="Times New Roman"/>
              </a:rPr>
              <a:t>i</a:t>
            </a:r>
            <a:r>
              <a:rPr dirty="0" sz="600" spc="5">
                <a:latin typeface="Symbol"/>
                <a:cs typeface="Symbol"/>
              </a:rPr>
              <a:t>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9697" y="7495627"/>
            <a:ext cx="181483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50" spc="-85" i="1">
                <a:latin typeface="Times New Roman"/>
                <a:cs typeface="Times New Roman"/>
              </a:rPr>
              <a:t>P</a:t>
            </a:r>
            <a:r>
              <a:rPr dirty="0" sz="1600" spc="-85">
                <a:latin typeface="Symbol"/>
                <a:cs typeface="Symbol"/>
              </a:rPr>
              <a:t></a:t>
            </a:r>
            <a:r>
              <a:rPr dirty="0" sz="1400" spc="-85">
                <a:latin typeface="Symbol"/>
                <a:cs typeface="Symbol"/>
              </a:rPr>
              <a:t></a:t>
            </a:r>
            <a:r>
              <a:rPr dirty="0" sz="1050" spc="-85" i="1">
                <a:latin typeface="Times New Roman"/>
                <a:cs typeface="Times New Roman"/>
              </a:rPr>
              <a:t>X</a:t>
            </a:r>
            <a:r>
              <a:rPr dirty="0" sz="1050" spc="90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Symbol"/>
                <a:cs typeface="Symbol"/>
              </a:rPr>
              <a:t>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10" i="1">
                <a:latin typeface="Times New Roman"/>
                <a:cs typeface="Times New Roman"/>
              </a:rPr>
              <a:t>x </a:t>
            </a:r>
            <a:r>
              <a:rPr dirty="0" sz="1400" spc="-30">
                <a:latin typeface="Symbol"/>
                <a:cs typeface="Symbol"/>
              </a:rPr>
              <a:t></a:t>
            </a:r>
            <a:r>
              <a:rPr dirty="0" sz="1050" spc="-30">
                <a:latin typeface="Times New Roman"/>
                <a:cs typeface="Times New Roman"/>
              </a:rPr>
              <a:t>Assignmenst </a:t>
            </a:r>
            <a:r>
              <a:rPr dirty="0" sz="1050" spc="10">
                <a:latin typeface="Times New Roman"/>
                <a:cs typeface="Times New Roman"/>
              </a:rPr>
              <a:t>of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Parents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85239" y="6856096"/>
            <a:ext cx="2215515" cy="5962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0"/>
              </a:spcBef>
            </a:pPr>
            <a:r>
              <a:rPr dirty="0" baseline="-8680" sz="2400" spc="127">
                <a:latin typeface="Symbol"/>
                <a:cs typeface="Symbol"/>
              </a:rPr>
              <a:t></a:t>
            </a:r>
            <a:r>
              <a:rPr dirty="0" sz="1050" spc="-5" i="1">
                <a:latin typeface="Times New Roman"/>
                <a:cs typeface="Times New Roman"/>
              </a:rPr>
              <a:t>P</a:t>
            </a:r>
            <a:r>
              <a:rPr dirty="0" sz="1600" spc="-275">
                <a:latin typeface="Symbol"/>
                <a:cs typeface="Symbol"/>
              </a:rPr>
              <a:t></a:t>
            </a:r>
            <a:r>
              <a:rPr dirty="0" sz="1400" spc="-75">
                <a:latin typeface="Symbol"/>
                <a:cs typeface="Symbol"/>
              </a:rPr>
              <a:t></a:t>
            </a:r>
            <a:r>
              <a:rPr dirty="0" sz="1050" spc="70" i="1">
                <a:latin typeface="Times New Roman"/>
                <a:cs typeface="Times New Roman"/>
              </a:rPr>
              <a:t>X</a:t>
            </a:r>
            <a:r>
              <a:rPr dirty="0" baseline="-23148" sz="900" spc="7" i="1">
                <a:latin typeface="Times New Roman"/>
                <a:cs typeface="Times New Roman"/>
              </a:rPr>
              <a:t>i</a:t>
            </a:r>
            <a:r>
              <a:rPr dirty="0" baseline="-23148" sz="900" i="1">
                <a:latin typeface="Times New Roman"/>
                <a:cs typeface="Times New Roman"/>
              </a:rPr>
              <a:t> </a:t>
            </a:r>
            <a:r>
              <a:rPr dirty="0" baseline="-23148" sz="900" spc="60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Symbol"/>
                <a:cs typeface="Symbol"/>
              </a:rPr>
              <a:t>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-35" i="1">
                <a:latin typeface="Times New Roman"/>
                <a:cs typeface="Times New Roman"/>
              </a:rPr>
              <a:t>x</a:t>
            </a:r>
            <a:r>
              <a:rPr dirty="0" baseline="-23148" sz="900" spc="7" i="1">
                <a:latin typeface="Times New Roman"/>
                <a:cs typeface="Times New Roman"/>
              </a:rPr>
              <a:t>i</a:t>
            </a:r>
            <a:r>
              <a:rPr dirty="0" baseline="-23148" sz="900" spc="-7" i="1">
                <a:latin typeface="Times New Roman"/>
                <a:cs typeface="Times New Roman"/>
              </a:rPr>
              <a:t> </a:t>
            </a:r>
            <a:r>
              <a:rPr dirty="0" sz="1400" spc="-70">
                <a:latin typeface="Symbol"/>
                <a:cs typeface="Symbol"/>
              </a:rPr>
              <a:t></a:t>
            </a:r>
            <a:r>
              <a:rPr dirty="0" sz="1400" spc="-180">
                <a:latin typeface="Symbol"/>
                <a:cs typeface="Symbol"/>
              </a:rPr>
              <a:t></a:t>
            </a:r>
            <a:r>
              <a:rPr dirty="0" sz="1400" spc="-75">
                <a:latin typeface="Symbol"/>
                <a:cs typeface="Symbol"/>
              </a:rPr>
              <a:t></a:t>
            </a:r>
            <a:r>
              <a:rPr dirty="0" sz="1050" spc="70" i="1">
                <a:latin typeface="Times New Roman"/>
                <a:cs typeface="Times New Roman"/>
              </a:rPr>
              <a:t>X</a:t>
            </a:r>
            <a:r>
              <a:rPr dirty="0" baseline="-23148" sz="900" spc="52" i="1">
                <a:latin typeface="Times New Roman"/>
                <a:cs typeface="Times New Roman"/>
              </a:rPr>
              <a:t>i</a:t>
            </a:r>
            <a:r>
              <a:rPr dirty="0" baseline="-23148" sz="900" spc="-60">
                <a:latin typeface="Symbol"/>
                <a:cs typeface="Symbol"/>
              </a:rPr>
              <a:t></a:t>
            </a:r>
            <a:r>
              <a:rPr dirty="0" baseline="-23148" sz="900" spc="22">
                <a:latin typeface="Times New Roman"/>
                <a:cs typeface="Times New Roman"/>
              </a:rPr>
              <a:t>1</a:t>
            </a:r>
            <a:r>
              <a:rPr dirty="0" baseline="-23148" sz="900">
                <a:latin typeface="Times New Roman"/>
                <a:cs typeface="Times New Roman"/>
              </a:rPr>
              <a:t> </a:t>
            </a:r>
            <a:r>
              <a:rPr dirty="0" baseline="-23148" sz="900" spc="-52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Symbol"/>
                <a:cs typeface="Symbol"/>
              </a:rPr>
              <a:t>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 spc="-35" i="1">
                <a:latin typeface="Times New Roman"/>
                <a:cs typeface="Times New Roman"/>
              </a:rPr>
              <a:t>x</a:t>
            </a:r>
            <a:r>
              <a:rPr dirty="0" baseline="-23148" sz="900" spc="52" i="1">
                <a:latin typeface="Times New Roman"/>
                <a:cs typeface="Times New Roman"/>
              </a:rPr>
              <a:t>i</a:t>
            </a:r>
            <a:r>
              <a:rPr dirty="0" baseline="-23148" sz="900" spc="-67">
                <a:latin typeface="Symbol"/>
                <a:cs typeface="Symbol"/>
              </a:rPr>
              <a:t></a:t>
            </a:r>
            <a:r>
              <a:rPr dirty="0" baseline="-23148" sz="900" spc="22">
                <a:latin typeface="Times New Roman"/>
                <a:cs typeface="Times New Roman"/>
              </a:rPr>
              <a:t>1</a:t>
            </a:r>
            <a:r>
              <a:rPr dirty="0" baseline="-23148" sz="900" spc="-104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Symbol"/>
                <a:cs typeface="Symbol"/>
              </a:rPr>
              <a:t></a:t>
            </a:r>
            <a:r>
              <a:rPr dirty="0" sz="1050" spc="50">
                <a:latin typeface="Symbol"/>
                <a:cs typeface="Symbol"/>
              </a:rPr>
              <a:t></a:t>
            </a:r>
            <a:r>
              <a:rPr dirty="0" sz="1050" spc="345">
                <a:latin typeface="Arial"/>
                <a:cs typeface="Arial"/>
              </a:rPr>
              <a:t>K</a:t>
            </a:r>
            <a:r>
              <a:rPr dirty="0" sz="1400" spc="-75">
                <a:latin typeface="Symbol"/>
                <a:cs typeface="Symbol"/>
              </a:rPr>
              <a:t></a:t>
            </a:r>
            <a:r>
              <a:rPr dirty="0" sz="1050" spc="25" i="1">
                <a:latin typeface="Times New Roman"/>
                <a:cs typeface="Times New Roman"/>
              </a:rPr>
              <a:t>X</a:t>
            </a:r>
            <a:r>
              <a:rPr dirty="0" baseline="-23148" sz="900" spc="22">
                <a:latin typeface="Times New Roman"/>
                <a:cs typeface="Times New Roman"/>
              </a:rPr>
              <a:t>1</a:t>
            </a:r>
            <a:r>
              <a:rPr dirty="0" baseline="-23148" sz="900">
                <a:latin typeface="Times New Roman"/>
                <a:cs typeface="Times New Roman"/>
              </a:rPr>
              <a:t> </a:t>
            </a:r>
            <a:r>
              <a:rPr dirty="0" baseline="-23148" sz="900" spc="-52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Symbol"/>
                <a:cs typeface="Symbol"/>
              </a:rPr>
              <a:t>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-85" i="1">
                <a:latin typeface="Times New Roman"/>
                <a:cs typeface="Times New Roman"/>
              </a:rPr>
              <a:t>x</a:t>
            </a:r>
            <a:r>
              <a:rPr dirty="0" baseline="-23148" sz="900" spc="22">
                <a:latin typeface="Times New Roman"/>
                <a:cs typeface="Times New Roman"/>
              </a:rPr>
              <a:t>1</a:t>
            </a:r>
            <a:r>
              <a:rPr dirty="0" baseline="-23148" sz="900" spc="-120">
                <a:latin typeface="Times New Roman"/>
                <a:cs typeface="Times New Roman"/>
              </a:rPr>
              <a:t> </a:t>
            </a:r>
            <a:r>
              <a:rPr dirty="0" sz="1400" spc="-180">
                <a:latin typeface="Symbol"/>
                <a:cs typeface="Symbol"/>
              </a:rPr>
              <a:t></a:t>
            </a:r>
            <a:r>
              <a:rPr dirty="0" sz="1600" spc="-204">
                <a:latin typeface="Symbol"/>
                <a:cs typeface="Symbol"/>
              </a:rPr>
              <a:t></a:t>
            </a:r>
            <a:endParaRPr sz="1600">
              <a:latin typeface="Symbol"/>
              <a:cs typeface="Symbol"/>
            </a:endParaRPr>
          </a:p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dirty="0" sz="600" spc="5" i="1">
                <a:latin typeface="Times New Roman"/>
                <a:cs typeface="Times New Roman"/>
              </a:rPr>
              <a:t>i</a:t>
            </a:r>
            <a:r>
              <a:rPr dirty="0" sz="600" spc="5">
                <a:latin typeface="Symbol"/>
                <a:cs typeface="Symbol"/>
              </a:rPr>
              <a:t>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210"/>
              </a:spcBef>
            </a:pPr>
            <a:r>
              <a:rPr dirty="0" sz="1050" spc="15">
                <a:latin typeface="Symbol"/>
                <a:cs typeface="Symbol"/>
              </a:rPr>
              <a:t>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84020" y="7886192"/>
            <a:ext cx="304228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So any entry in joint pdf table can be computed. And so </a:t>
            </a:r>
            <a:r>
              <a:rPr dirty="0" sz="900" b="1">
                <a:latin typeface="Arial"/>
                <a:cs typeface="Arial"/>
              </a:rPr>
              <a:t>any  </a:t>
            </a:r>
            <a:r>
              <a:rPr dirty="0" sz="900" spc="-5" b="1">
                <a:latin typeface="Arial"/>
                <a:cs typeface="Arial"/>
              </a:rPr>
              <a:t>conditional probability </a:t>
            </a:r>
            <a:r>
              <a:rPr dirty="0" sz="900" spc="-5">
                <a:latin typeface="Arial"/>
                <a:cs typeface="Arial"/>
              </a:rPr>
              <a:t>can be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computed.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716" y="765302"/>
            <a:ext cx="25120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 </a:t>
            </a:r>
            <a:r>
              <a:rPr dirty="0" spc="-5"/>
              <a:t>are we</a:t>
            </a:r>
            <a:r>
              <a:rPr dirty="0" spc="-65"/>
              <a:t> </a:t>
            </a:r>
            <a:r>
              <a:rPr dirty="0" spc="-5"/>
              <a:t>now?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0319" y="1199641"/>
            <a:ext cx="4191000" cy="16319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just" marL="183515" indent="-171450">
              <a:lnSpc>
                <a:spcPct val="100000"/>
              </a:lnSpc>
              <a:spcBef>
                <a:spcPts val="525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methodology for building Bayes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nets.</a:t>
            </a:r>
            <a:endParaRPr sz="1200">
              <a:latin typeface="Arial"/>
              <a:cs typeface="Arial"/>
            </a:endParaRPr>
          </a:p>
          <a:p>
            <a:pPr algn="just" marL="184150" marR="5080" indent="-171450">
              <a:lnSpc>
                <a:spcPts val="1300"/>
              </a:lnSpc>
              <a:spcBef>
                <a:spcPts val="585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don’t </a:t>
            </a:r>
            <a:r>
              <a:rPr dirty="0" sz="1200">
                <a:latin typeface="Arial"/>
                <a:cs typeface="Arial"/>
              </a:rPr>
              <a:t>require </a:t>
            </a:r>
            <a:r>
              <a:rPr dirty="0" sz="1200" spc="-5">
                <a:latin typeface="Arial"/>
                <a:cs typeface="Arial"/>
              </a:rPr>
              <a:t>exponential storage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hold our probability  </a:t>
            </a:r>
            <a:r>
              <a:rPr dirty="0" sz="1200">
                <a:latin typeface="Arial"/>
                <a:cs typeface="Arial"/>
              </a:rPr>
              <a:t>table. Only </a:t>
            </a:r>
            <a:r>
              <a:rPr dirty="0" sz="1200" spc="-5">
                <a:latin typeface="Arial"/>
                <a:cs typeface="Arial"/>
              </a:rPr>
              <a:t>exponential in </a:t>
            </a:r>
            <a:r>
              <a:rPr dirty="0" sz="1200">
                <a:latin typeface="Arial"/>
                <a:cs typeface="Arial"/>
              </a:rPr>
              <a:t>the maximum </a:t>
            </a:r>
            <a:r>
              <a:rPr dirty="0" sz="1200" spc="-5">
                <a:latin typeface="Arial"/>
                <a:cs typeface="Arial"/>
              </a:rPr>
              <a:t>number of parents  of any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node.</a:t>
            </a:r>
            <a:endParaRPr sz="1200">
              <a:latin typeface="Arial"/>
              <a:cs typeface="Arial"/>
            </a:endParaRPr>
          </a:p>
          <a:p>
            <a:pPr marL="184150" marR="142240" indent="-171450">
              <a:lnSpc>
                <a:spcPct val="89800"/>
              </a:lnSpc>
              <a:spcBef>
                <a:spcPts val="545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compute probabilities of any given assignment of  </a:t>
            </a:r>
            <a:r>
              <a:rPr dirty="0" sz="1200">
                <a:latin typeface="Arial"/>
                <a:cs typeface="Arial"/>
              </a:rPr>
              <a:t>truth values to the variables. </a:t>
            </a:r>
            <a:r>
              <a:rPr dirty="0" sz="1200" spc="-5">
                <a:latin typeface="Arial"/>
                <a:cs typeface="Arial"/>
              </a:rPr>
              <a:t>And we can do it in </a:t>
            </a:r>
            <a:r>
              <a:rPr dirty="0" sz="1200">
                <a:latin typeface="Arial"/>
                <a:cs typeface="Arial"/>
              </a:rPr>
              <a:t>time  </a:t>
            </a:r>
            <a:r>
              <a:rPr dirty="0" sz="1200" spc="-5">
                <a:latin typeface="Arial"/>
                <a:cs typeface="Arial"/>
              </a:rPr>
              <a:t>linear with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number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30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So we can also compute answers to any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9318" y="292217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98780" y="289931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75076" y="2924046"/>
            <a:ext cx="869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3234" y="3356514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30506" y="3242214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30506" y="3630834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03019" y="3259631"/>
            <a:ext cx="2948305" cy="876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R="258445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algn="ctr" marL="2239645">
              <a:lnSpc>
                <a:spcPct val="100000"/>
              </a:lnSpc>
              <a:spcBef>
                <a:spcPts val="6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258445">
              <a:lnSpc>
                <a:spcPct val="100000"/>
              </a:lnSpc>
              <a:spcBef>
                <a:spcPts val="5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490"/>
              </a:spcBef>
            </a:pPr>
            <a:r>
              <a:rPr dirty="0" sz="1000">
                <a:latin typeface="Arial"/>
                <a:cs typeface="Arial"/>
              </a:rPr>
              <a:t>E.G. What </a:t>
            </a:r>
            <a:r>
              <a:rPr dirty="0" sz="1000" spc="-5">
                <a:latin typeface="Arial"/>
                <a:cs typeface="Arial"/>
              </a:rPr>
              <a:t>could </a:t>
            </a:r>
            <a:r>
              <a:rPr dirty="0" sz="1000">
                <a:latin typeface="Arial"/>
                <a:cs typeface="Arial"/>
              </a:rPr>
              <a:t>we do to </a:t>
            </a:r>
            <a:r>
              <a:rPr dirty="0" sz="1000" spc="-5">
                <a:latin typeface="Arial"/>
                <a:cs typeface="Arial"/>
              </a:rPr>
              <a:t>compute </a:t>
            </a:r>
            <a:r>
              <a:rPr dirty="0" sz="1000">
                <a:latin typeface="Arial"/>
                <a:cs typeface="Arial"/>
              </a:rPr>
              <a:t>P(R </a:t>
            </a:r>
            <a:r>
              <a:rPr dirty="0" sz="1000">
                <a:latin typeface="Symbol"/>
                <a:cs typeface="Symbol"/>
              </a:rPr>
              <a:t>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"/>
                <a:cs typeface="Arial"/>
              </a:rPr>
              <a:t>T,~S)?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0858" y="2947416"/>
            <a:ext cx="528955" cy="159385"/>
          </a:xfrm>
          <a:custGeom>
            <a:avLst/>
            <a:gdLst/>
            <a:ahLst/>
            <a:cxnLst/>
            <a:rect l="l" t="t" r="r" b="b"/>
            <a:pathLst>
              <a:path w="528955" h="159385">
                <a:moveTo>
                  <a:pt x="0" y="0"/>
                </a:moveTo>
                <a:lnTo>
                  <a:pt x="528828" y="0"/>
                </a:lnTo>
                <a:lnTo>
                  <a:pt x="528828" y="159258"/>
                </a:lnTo>
                <a:lnTo>
                  <a:pt x="0" y="15925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0858" y="2947416"/>
            <a:ext cx="528955" cy="160020"/>
          </a:xfrm>
          <a:custGeom>
            <a:avLst/>
            <a:gdLst/>
            <a:ahLst/>
            <a:cxnLst/>
            <a:rect l="l" t="t" r="r" b="b"/>
            <a:pathLst>
              <a:path w="528955" h="160019">
                <a:moveTo>
                  <a:pt x="0" y="160019"/>
                </a:moveTo>
                <a:lnTo>
                  <a:pt x="528828" y="160019"/>
                </a:lnTo>
                <a:lnTo>
                  <a:pt x="528828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00708" y="2957576"/>
            <a:ext cx="7499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dirty="0" sz="700" spc="-5">
                <a:latin typeface="Arial"/>
                <a:cs typeface="Arial"/>
              </a:rPr>
              <a:t>P(s)=0.3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0544" y="2901695"/>
            <a:ext cx="501650" cy="1371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6314" y="3130295"/>
            <a:ext cx="61214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19685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1779" y="3404615"/>
            <a:ext cx="58420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26670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7800" y="3244595"/>
            <a:ext cx="807085" cy="43434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algn="just" marL="47625" marR="762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1532" y="3070860"/>
            <a:ext cx="214122" cy="2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23388" y="3044951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79">
                <a:moveTo>
                  <a:pt x="62484" y="153924"/>
                </a:moveTo>
                <a:lnTo>
                  <a:pt x="0" y="226313"/>
                </a:lnTo>
                <a:lnTo>
                  <a:pt x="95250" y="233172"/>
                </a:lnTo>
                <a:lnTo>
                  <a:pt x="86743" y="212598"/>
                </a:lnTo>
                <a:lnTo>
                  <a:pt x="71627" y="212598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4"/>
                </a:lnTo>
                <a:close/>
              </a:path>
              <a:path w="516255" h="233679">
                <a:moveTo>
                  <a:pt x="73427" y="180391"/>
                </a:moveTo>
                <a:lnTo>
                  <a:pt x="60198" y="185927"/>
                </a:lnTo>
                <a:lnTo>
                  <a:pt x="71627" y="212598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79">
                <a:moveTo>
                  <a:pt x="84505" y="207186"/>
                </a:moveTo>
                <a:lnTo>
                  <a:pt x="71627" y="212598"/>
                </a:lnTo>
                <a:lnTo>
                  <a:pt x="86743" y="212598"/>
                </a:lnTo>
                <a:lnTo>
                  <a:pt x="84505" y="207186"/>
                </a:lnTo>
                <a:close/>
              </a:path>
              <a:path w="516255" h="233679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7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83279" y="3045714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89">
                <a:moveTo>
                  <a:pt x="432305" y="281690"/>
                </a:moveTo>
                <a:lnTo>
                  <a:pt x="417575" y="306323"/>
                </a:lnTo>
                <a:lnTo>
                  <a:pt x="513588" y="313181"/>
                </a:lnTo>
                <a:lnTo>
                  <a:pt x="497945" y="288797"/>
                </a:lnTo>
                <a:lnTo>
                  <a:pt x="444246" y="288797"/>
                </a:lnTo>
                <a:lnTo>
                  <a:pt x="432305" y="281690"/>
                </a:lnTo>
                <a:close/>
              </a:path>
              <a:path w="513714" h="313689">
                <a:moveTo>
                  <a:pt x="447058" y="257017"/>
                </a:moveTo>
                <a:lnTo>
                  <a:pt x="432305" y="281690"/>
                </a:lnTo>
                <a:lnTo>
                  <a:pt x="444246" y="288797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89">
                <a:moveTo>
                  <a:pt x="461772" y="232409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7"/>
                </a:lnTo>
                <a:lnTo>
                  <a:pt x="497945" y="288797"/>
                </a:lnTo>
                <a:lnTo>
                  <a:pt x="461772" y="232409"/>
                </a:lnTo>
                <a:close/>
              </a:path>
              <a:path w="513714" h="313689">
                <a:moveTo>
                  <a:pt x="15240" y="0"/>
                </a:moveTo>
                <a:lnTo>
                  <a:pt x="0" y="24383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02229" y="3427476"/>
            <a:ext cx="85343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56154" y="3633215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39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8120" y="3358896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39">
                <a:moveTo>
                  <a:pt x="333755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23665" y="2970276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60">
                <a:moveTo>
                  <a:pt x="166878" y="0"/>
                </a:moveTo>
                <a:lnTo>
                  <a:pt x="0" y="2285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59685" y="3015995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30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54757" y="3336035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29">
                <a:moveTo>
                  <a:pt x="0" y="125729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69318" y="7099458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98780" y="7076599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275076" y="7101330"/>
            <a:ext cx="869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83234" y="7533799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30506" y="7419499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30506" y="7808118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93519" y="7436915"/>
            <a:ext cx="2757805" cy="7435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R="448945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algn="ctr" marL="2049145">
              <a:lnSpc>
                <a:spcPct val="100000"/>
              </a:lnSpc>
              <a:spcBef>
                <a:spcPts val="6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448945">
              <a:lnSpc>
                <a:spcPct val="100000"/>
              </a:lnSpc>
              <a:spcBef>
                <a:spcPts val="5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dirty="0" sz="1000">
                <a:latin typeface="Arial"/>
                <a:cs typeface="Arial"/>
              </a:rPr>
              <a:t>E.G. What </a:t>
            </a:r>
            <a:r>
              <a:rPr dirty="0" sz="1000" spc="-5">
                <a:latin typeface="Arial"/>
                <a:cs typeface="Arial"/>
              </a:rPr>
              <a:t>could </a:t>
            </a:r>
            <a:r>
              <a:rPr dirty="0" sz="1000">
                <a:latin typeface="Arial"/>
                <a:cs typeface="Arial"/>
              </a:rPr>
              <a:t>we do to </a:t>
            </a:r>
            <a:r>
              <a:rPr dirty="0" sz="1000" spc="-5">
                <a:latin typeface="Arial"/>
                <a:cs typeface="Arial"/>
              </a:rPr>
              <a:t>compute </a:t>
            </a:r>
            <a:r>
              <a:rPr dirty="0" sz="1000">
                <a:latin typeface="Arial"/>
                <a:cs typeface="Arial"/>
              </a:rPr>
              <a:t>P(R </a:t>
            </a:r>
            <a:r>
              <a:rPr dirty="0" sz="1000">
                <a:latin typeface="Symbol"/>
                <a:cs typeface="Symbol"/>
              </a:rPr>
              <a:t>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"/>
                <a:cs typeface="Arial"/>
              </a:rPr>
              <a:t>T,~S)?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30858" y="7124700"/>
            <a:ext cx="528955" cy="159385"/>
          </a:xfrm>
          <a:custGeom>
            <a:avLst/>
            <a:gdLst/>
            <a:ahLst/>
            <a:cxnLst/>
            <a:rect l="l" t="t" r="r" b="b"/>
            <a:pathLst>
              <a:path w="528955" h="159384">
                <a:moveTo>
                  <a:pt x="0" y="0"/>
                </a:moveTo>
                <a:lnTo>
                  <a:pt x="528828" y="0"/>
                </a:lnTo>
                <a:lnTo>
                  <a:pt x="528828" y="159257"/>
                </a:lnTo>
                <a:lnTo>
                  <a:pt x="0" y="1592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30858" y="7124700"/>
            <a:ext cx="528955" cy="160020"/>
          </a:xfrm>
          <a:custGeom>
            <a:avLst/>
            <a:gdLst/>
            <a:ahLst/>
            <a:cxnLst/>
            <a:rect l="l" t="t" r="r" b="b"/>
            <a:pathLst>
              <a:path w="528955" h="160020">
                <a:moveTo>
                  <a:pt x="0" y="160019"/>
                </a:moveTo>
                <a:lnTo>
                  <a:pt x="528828" y="160019"/>
                </a:lnTo>
                <a:lnTo>
                  <a:pt x="528828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600708" y="7134859"/>
            <a:ext cx="7499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dirty="0" sz="700" spc="-5">
                <a:latin typeface="Arial"/>
                <a:cs typeface="Arial"/>
              </a:rPr>
              <a:t>P(s)=0.3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0544" y="7078980"/>
            <a:ext cx="501650" cy="1371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36314" y="7307580"/>
            <a:ext cx="61214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19685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11017" y="7581900"/>
            <a:ext cx="584835" cy="228600"/>
          </a:xfrm>
          <a:custGeom>
            <a:avLst/>
            <a:gdLst/>
            <a:ahLst/>
            <a:cxnLst/>
            <a:rect l="l" t="t" r="r" b="b"/>
            <a:pathLst>
              <a:path w="584835" h="228600">
                <a:moveTo>
                  <a:pt x="0" y="0"/>
                </a:moveTo>
                <a:lnTo>
                  <a:pt x="584453" y="0"/>
                </a:lnTo>
                <a:lnTo>
                  <a:pt x="584453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11779" y="7581900"/>
            <a:ext cx="584200" cy="228600"/>
          </a:xfrm>
          <a:custGeom>
            <a:avLst/>
            <a:gdLst/>
            <a:ahLst/>
            <a:cxnLst/>
            <a:rect l="l" t="t" r="r" b="b"/>
            <a:pathLst>
              <a:path w="584200" h="228600">
                <a:moveTo>
                  <a:pt x="0" y="228600"/>
                </a:moveTo>
                <a:lnTo>
                  <a:pt x="583691" y="228600"/>
                </a:lnTo>
                <a:lnTo>
                  <a:pt x="58369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11017" y="7575295"/>
            <a:ext cx="584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2667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47800" y="7421880"/>
            <a:ext cx="807085" cy="433705"/>
          </a:xfrm>
          <a:custGeom>
            <a:avLst/>
            <a:gdLst/>
            <a:ahLst/>
            <a:cxnLst/>
            <a:rect l="l" t="t" r="r" b="b"/>
            <a:pathLst>
              <a:path w="807085" h="433704">
                <a:moveTo>
                  <a:pt x="0" y="0"/>
                </a:moveTo>
                <a:lnTo>
                  <a:pt x="806957" y="0"/>
                </a:lnTo>
                <a:lnTo>
                  <a:pt x="806957" y="433578"/>
                </a:lnTo>
                <a:lnTo>
                  <a:pt x="0" y="43357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47800" y="7421880"/>
            <a:ext cx="807085" cy="434340"/>
          </a:xfrm>
          <a:custGeom>
            <a:avLst/>
            <a:gdLst/>
            <a:ahLst/>
            <a:cxnLst/>
            <a:rect l="l" t="t" r="r" b="b"/>
            <a:pathLst>
              <a:path w="807085" h="434340">
                <a:moveTo>
                  <a:pt x="0" y="434340"/>
                </a:moveTo>
                <a:lnTo>
                  <a:pt x="806957" y="434340"/>
                </a:lnTo>
                <a:lnTo>
                  <a:pt x="806957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447800" y="7412228"/>
            <a:ext cx="80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7625" marR="762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51532" y="7248143"/>
            <a:ext cx="214122" cy="2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23388" y="7222235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79">
                <a:moveTo>
                  <a:pt x="62484" y="153923"/>
                </a:moveTo>
                <a:lnTo>
                  <a:pt x="0" y="226313"/>
                </a:lnTo>
                <a:lnTo>
                  <a:pt x="95250" y="233171"/>
                </a:lnTo>
                <a:lnTo>
                  <a:pt x="86743" y="212597"/>
                </a:lnTo>
                <a:lnTo>
                  <a:pt x="71627" y="212597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3"/>
                </a:lnTo>
                <a:close/>
              </a:path>
              <a:path w="516255" h="233679">
                <a:moveTo>
                  <a:pt x="73427" y="180391"/>
                </a:moveTo>
                <a:lnTo>
                  <a:pt x="60198" y="185927"/>
                </a:lnTo>
                <a:lnTo>
                  <a:pt x="71627" y="212597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79">
                <a:moveTo>
                  <a:pt x="84505" y="207186"/>
                </a:moveTo>
                <a:lnTo>
                  <a:pt x="71627" y="212597"/>
                </a:lnTo>
                <a:lnTo>
                  <a:pt x="86743" y="212597"/>
                </a:lnTo>
                <a:lnTo>
                  <a:pt x="84505" y="207186"/>
                </a:lnTo>
                <a:close/>
              </a:path>
              <a:path w="516255" h="233679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7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83279" y="7222997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90">
                <a:moveTo>
                  <a:pt x="432305" y="281690"/>
                </a:moveTo>
                <a:lnTo>
                  <a:pt x="417575" y="306324"/>
                </a:lnTo>
                <a:lnTo>
                  <a:pt x="513588" y="313181"/>
                </a:lnTo>
                <a:lnTo>
                  <a:pt x="497945" y="288797"/>
                </a:lnTo>
                <a:lnTo>
                  <a:pt x="444246" y="288797"/>
                </a:lnTo>
                <a:lnTo>
                  <a:pt x="432305" y="281690"/>
                </a:lnTo>
                <a:close/>
              </a:path>
              <a:path w="513714" h="313690">
                <a:moveTo>
                  <a:pt x="447058" y="257017"/>
                </a:moveTo>
                <a:lnTo>
                  <a:pt x="432305" y="281690"/>
                </a:lnTo>
                <a:lnTo>
                  <a:pt x="444246" y="288797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90">
                <a:moveTo>
                  <a:pt x="461772" y="232409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7"/>
                </a:lnTo>
                <a:lnTo>
                  <a:pt x="497945" y="288797"/>
                </a:lnTo>
                <a:lnTo>
                  <a:pt x="461772" y="232409"/>
                </a:lnTo>
                <a:close/>
              </a:path>
              <a:path w="513714" h="313690">
                <a:moveTo>
                  <a:pt x="15240" y="0"/>
                </a:moveTo>
                <a:lnTo>
                  <a:pt x="0" y="24383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02229" y="7604759"/>
            <a:ext cx="85343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56154" y="7810500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40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08120" y="7536180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40">
                <a:moveTo>
                  <a:pt x="333755" y="0"/>
                </a:moveTo>
                <a:lnTo>
                  <a:pt x="0" y="9144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23665" y="7147559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59">
                <a:moveTo>
                  <a:pt x="166878" y="0"/>
                </a:moveTo>
                <a:lnTo>
                  <a:pt x="0" y="2286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59685" y="7193280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29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54757" y="7513319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29">
                <a:moveTo>
                  <a:pt x="0" y="125729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57300" y="5402579"/>
            <a:ext cx="2228850" cy="2599690"/>
          </a:xfrm>
          <a:custGeom>
            <a:avLst/>
            <a:gdLst/>
            <a:ahLst/>
            <a:cxnLst/>
            <a:rect l="l" t="t" r="r" b="b"/>
            <a:pathLst>
              <a:path w="2228850" h="2599690">
                <a:moveTo>
                  <a:pt x="1746503" y="2019300"/>
                </a:moveTo>
                <a:lnTo>
                  <a:pt x="1222248" y="2019300"/>
                </a:lnTo>
                <a:lnTo>
                  <a:pt x="2228850" y="2599182"/>
                </a:lnTo>
                <a:lnTo>
                  <a:pt x="1746503" y="2019300"/>
                </a:lnTo>
                <a:close/>
              </a:path>
              <a:path w="2228850" h="2599690">
                <a:moveTo>
                  <a:pt x="2095500" y="0"/>
                </a:moveTo>
                <a:lnTo>
                  <a:pt x="0" y="0"/>
                </a:lnTo>
                <a:lnTo>
                  <a:pt x="0" y="2019300"/>
                </a:lnTo>
                <a:lnTo>
                  <a:pt x="2095500" y="2019300"/>
                </a:lnTo>
                <a:lnTo>
                  <a:pt x="2095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57300" y="5402579"/>
            <a:ext cx="2228850" cy="2599690"/>
          </a:xfrm>
          <a:custGeom>
            <a:avLst/>
            <a:gdLst/>
            <a:ahLst/>
            <a:cxnLst/>
            <a:rect l="l" t="t" r="r" b="b"/>
            <a:pathLst>
              <a:path w="2228850" h="2599690">
                <a:moveTo>
                  <a:pt x="0" y="0"/>
                </a:moveTo>
                <a:lnTo>
                  <a:pt x="0" y="2019300"/>
                </a:lnTo>
                <a:lnTo>
                  <a:pt x="1222248" y="2019300"/>
                </a:lnTo>
                <a:lnTo>
                  <a:pt x="2228850" y="2599182"/>
                </a:lnTo>
                <a:lnTo>
                  <a:pt x="1746503" y="2019300"/>
                </a:lnTo>
                <a:lnTo>
                  <a:pt x="2095500" y="2019300"/>
                </a:lnTo>
                <a:lnTo>
                  <a:pt x="2095500" y="0"/>
                </a:lnTo>
                <a:lnTo>
                  <a:pt x="1222248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264919" y="4942586"/>
            <a:ext cx="4229100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11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Where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are we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now?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dirty="0" sz="1200" spc="-260">
                <a:latin typeface="Arial"/>
                <a:cs typeface="Arial"/>
              </a:rPr>
              <a:t>•</a:t>
            </a:r>
            <a:r>
              <a:rPr dirty="0" baseline="19444" sz="1500" spc="-390">
                <a:latin typeface="Arial"/>
                <a:cs typeface="Arial"/>
              </a:rPr>
              <a:t>Ste</a:t>
            </a:r>
            <a:r>
              <a:rPr dirty="0" sz="1200" spc="-260">
                <a:latin typeface="Arial"/>
                <a:cs typeface="Arial"/>
              </a:rPr>
              <a:t>W</a:t>
            </a:r>
            <a:r>
              <a:rPr dirty="0" baseline="19444" sz="1500" spc="-390">
                <a:latin typeface="Arial"/>
                <a:cs typeface="Arial"/>
              </a:rPr>
              <a:t>p </a:t>
            </a:r>
            <a:r>
              <a:rPr dirty="0" baseline="19444" sz="1500" spc="-337">
                <a:latin typeface="Arial"/>
                <a:cs typeface="Arial"/>
              </a:rPr>
              <a:t>1</a:t>
            </a:r>
            <a:r>
              <a:rPr dirty="0" sz="1200" spc="-225">
                <a:latin typeface="Arial"/>
                <a:cs typeface="Arial"/>
              </a:rPr>
              <a:t>e</a:t>
            </a:r>
            <a:r>
              <a:rPr dirty="0" baseline="19444" sz="1500" spc="-337">
                <a:latin typeface="Arial"/>
                <a:cs typeface="Arial"/>
              </a:rPr>
              <a:t>: </a:t>
            </a:r>
            <a:r>
              <a:rPr dirty="0" baseline="19444" sz="1500" spc="-419">
                <a:latin typeface="Arial"/>
                <a:cs typeface="Arial"/>
              </a:rPr>
              <a:t>C</a:t>
            </a:r>
            <a:r>
              <a:rPr dirty="0" sz="1200" spc="-280">
                <a:latin typeface="Arial"/>
                <a:cs typeface="Arial"/>
              </a:rPr>
              <a:t>ha</a:t>
            </a:r>
            <a:r>
              <a:rPr dirty="0" baseline="19444" sz="1500" spc="-419">
                <a:latin typeface="Arial"/>
                <a:cs typeface="Arial"/>
              </a:rPr>
              <a:t>om</a:t>
            </a:r>
            <a:r>
              <a:rPr dirty="0" sz="1200" spc="-280">
                <a:latin typeface="Arial"/>
                <a:cs typeface="Arial"/>
              </a:rPr>
              <a:t>ve</a:t>
            </a:r>
            <a:r>
              <a:rPr dirty="0" baseline="19444" sz="1500" spc="-419">
                <a:latin typeface="Arial"/>
                <a:cs typeface="Arial"/>
              </a:rPr>
              <a:t>pu</a:t>
            </a:r>
            <a:r>
              <a:rPr dirty="0" sz="1200" spc="-280">
                <a:latin typeface="Arial"/>
                <a:cs typeface="Arial"/>
              </a:rPr>
              <a:t>a</a:t>
            </a:r>
            <a:r>
              <a:rPr dirty="0" baseline="19444" sz="1500" spc="-419">
                <a:latin typeface="Arial"/>
                <a:cs typeface="Arial"/>
              </a:rPr>
              <a:t>te</a:t>
            </a:r>
            <a:r>
              <a:rPr dirty="0" sz="1200" spc="-280">
                <a:latin typeface="Arial"/>
                <a:cs typeface="Arial"/>
              </a:rPr>
              <a:t>m</a:t>
            </a:r>
            <a:r>
              <a:rPr dirty="0" baseline="19444" sz="1500" spc="-419">
                <a:latin typeface="Arial"/>
                <a:cs typeface="Arial"/>
              </a:rPr>
              <a:t>P</a:t>
            </a:r>
            <a:r>
              <a:rPr dirty="0" sz="1200" spc="-280">
                <a:latin typeface="Arial"/>
                <a:cs typeface="Arial"/>
              </a:rPr>
              <a:t>e</a:t>
            </a:r>
            <a:r>
              <a:rPr dirty="0" baseline="19444" sz="1500" spc="-419">
                <a:latin typeface="Arial"/>
                <a:cs typeface="Arial"/>
              </a:rPr>
              <a:t>(</a:t>
            </a:r>
            <a:r>
              <a:rPr dirty="0" baseline="19444" sz="1500" spc="-419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200" spc="-280">
                <a:latin typeface="Arial"/>
                <a:cs typeface="Arial"/>
              </a:rPr>
              <a:t>th</a:t>
            </a:r>
            <a:r>
              <a:rPr dirty="0" baseline="19444" sz="1500" spc="-419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sz="1200" spc="-280">
                <a:latin typeface="Arial"/>
                <a:cs typeface="Arial"/>
              </a:rPr>
              <a:t>o</a:t>
            </a:r>
            <a:r>
              <a:rPr dirty="0" baseline="19444" sz="1500" spc="-419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280">
                <a:latin typeface="Arial"/>
                <a:cs typeface="Arial"/>
              </a:rPr>
              <a:t>do</a:t>
            </a:r>
            <a:r>
              <a:rPr dirty="0" baseline="19444" sz="1500" spc="-419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baseline="19444" sz="1500" spc="-142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 spc="-229">
                <a:latin typeface="Arial"/>
                <a:cs typeface="Arial"/>
              </a:rPr>
              <a:t>l</a:t>
            </a:r>
            <a:r>
              <a:rPr dirty="0" baseline="19444" sz="1500" spc="-345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229">
                <a:latin typeface="Arial"/>
                <a:cs typeface="Arial"/>
              </a:rPr>
              <a:t>o</a:t>
            </a:r>
            <a:r>
              <a:rPr dirty="0" baseline="19444" sz="1500" spc="-345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229">
                <a:latin typeface="Arial"/>
                <a:cs typeface="Arial"/>
              </a:rPr>
              <a:t>g</a:t>
            </a:r>
            <a:r>
              <a:rPr dirty="0" baseline="19444" sz="1500" spc="-345">
                <a:latin typeface="Arial"/>
                <a:cs typeface="Arial"/>
              </a:rPr>
              <a:t>)</a:t>
            </a:r>
            <a:r>
              <a:rPr dirty="0" sz="1200" spc="-229">
                <a:latin typeface="Arial"/>
                <a:cs typeface="Arial"/>
              </a:rPr>
              <a:t>y </a:t>
            </a:r>
            <a:r>
              <a:rPr dirty="0" sz="1200" spc="-5">
                <a:latin typeface="Arial"/>
                <a:cs typeface="Arial"/>
              </a:rPr>
              <a:t>for building Bayes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nets.</a:t>
            </a:r>
            <a:endParaRPr sz="1200">
              <a:latin typeface="Arial"/>
              <a:cs typeface="Arial"/>
            </a:endParaRPr>
          </a:p>
          <a:p>
            <a:pPr marL="208915" indent="-171450">
              <a:lnSpc>
                <a:spcPct val="100000"/>
              </a:lnSpc>
              <a:spcBef>
                <a:spcPts val="425"/>
              </a:spcBef>
              <a:buChar char="•"/>
              <a:tabLst>
                <a:tab pos="2095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don’t </a:t>
            </a:r>
            <a:r>
              <a:rPr dirty="0" sz="1200">
                <a:latin typeface="Arial"/>
                <a:cs typeface="Arial"/>
              </a:rPr>
              <a:t>require </a:t>
            </a:r>
            <a:r>
              <a:rPr dirty="0" sz="1200" spc="-5">
                <a:latin typeface="Arial"/>
                <a:cs typeface="Arial"/>
              </a:rPr>
              <a:t>exponential storage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hold our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77619" y="5832602"/>
            <a:ext cx="4226560" cy="61023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6850" marR="30480" indent="-168910">
              <a:lnSpc>
                <a:spcPts val="1300"/>
              </a:lnSpc>
              <a:spcBef>
                <a:spcPts val="260"/>
              </a:spcBef>
            </a:pPr>
            <a:r>
              <a:rPr dirty="0" baseline="36111" sz="1500" spc="-322">
                <a:latin typeface="Arial"/>
                <a:cs typeface="Arial"/>
              </a:rPr>
              <a:t>Ste</a:t>
            </a:r>
            <a:r>
              <a:rPr dirty="0" sz="1200" spc="-215">
                <a:latin typeface="Arial"/>
                <a:cs typeface="Arial"/>
              </a:rPr>
              <a:t>t</a:t>
            </a:r>
            <a:r>
              <a:rPr dirty="0" baseline="36111" sz="1500" spc="-322">
                <a:latin typeface="Arial"/>
                <a:cs typeface="Arial"/>
              </a:rPr>
              <a:t>p</a:t>
            </a:r>
            <a:r>
              <a:rPr dirty="0" sz="1200" spc="-215">
                <a:latin typeface="Arial"/>
                <a:cs typeface="Arial"/>
              </a:rPr>
              <a:t>ab</a:t>
            </a:r>
            <a:r>
              <a:rPr dirty="0" baseline="36111" sz="1500" spc="-322">
                <a:latin typeface="Arial"/>
                <a:cs typeface="Arial"/>
              </a:rPr>
              <a:t>2:</a:t>
            </a:r>
            <a:r>
              <a:rPr dirty="0" sz="1200" spc="-215">
                <a:latin typeface="Arial"/>
                <a:cs typeface="Arial"/>
              </a:rPr>
              <a:t>le</a:t>
            </a:r>
            <a:r>
              <a:rPr dirty="0" baseline="36111" sz="1500" spc="-322">
                <a:latin typeface="Arial"/>
                <a:cs typeface="Arial"/>
              </a:rPr>
              <a:t>C</a:t>
            </a:r>
            <a:r>
              <a:rPr dirty="0" sz="1200" spc="-215">
                <a:latin typeface="Arial"/>
                <a:cs typeface="Arial"/>
              </a:rPr>
              <a:t>.</a:t>
            </a:r>
            <a:r>
              <a:rPr dirty="0" baseline="36111" sz="1500" spc="-322">
                <a:latin typeface="Arial"/>
                <a:cs typeface="Arial"/>
              </a:rPr>
              <a:t>om</a:t>
            </a:r>
            <a:r>
              <a:rPr dirty="0" sz="1200" spc="-215">
                <a:latin typeface="Arial"/>
                <a:cs typeface="Arial"/>
              </a:rPr>
              <a:t>O</a:t>
            </a:r>
            <a:r>
              <a:rPr dirty="0" baseline="36111" sz="1500" spc="-322">
                <a:latin typeface="Arial"/>
                <a:cs typeface="Arial"/>
              </a:rPr>
              <a:t>p</a:t>
            </a:r>
            <a:r>
              <a:rPr dirty="0" sz="1200" spc="-215">
                <a:latin typeface="Arial"/>
                <a:cs typeface="Arial"/>
              </a:rPr>
              <a:t>n</a:t>
            </a:r>
            <a:r>
              <a:rPr dirty="0" baseline="36111" sz="1500" spc="-322">
                <a:latin typeface="Arial"/>
                <a:cs typeface="Arial"/>
              </a:rPr>
              <a:t>u</a:t>
            </a:r>
            <a:r>
              <a:rPr dirty="0" sz="1200" spc="-215">
                <a:latin typeface="Arial"/>
                <a:cs typeface="Arial"/>
              </a:rPr>
              <a:t>l</a:t>
            </a:r>
            <a:r>
              <a:rPr dirty="0" baseline="36111" sz="1500" spc="-322">
                <a:latin typeface="Arial"/>
                <a:cs typeface="Arial"/>
              </a:rPr>
              <a:t>t</a:t>
            </a:r>
            <a:r>
              <a:rPr dirty="0" sz="1200" spc="-215">
                <a:latin typeface="Arial"/>
                <a:cs typeface="Arial"/>
              </a:rPr>
              <a:t>y</a:t>
            </a:r>
            <a:r>
              <a:rPr dirty="0" baseline="36111" sz="1500" spc="-322">
                <a:latin typeface="Arial"/>
                <a:cs typeface="Arial"/>
              </a:rPr>
              <a:t>e </a:t>
            </a:r>
            <a:r>
              <a:rPr dirty="0" sz="1200" spc="-300">
                <a:latin typeface="Arial"/>
                <a:cs typeface="Arial"/>
              </a:rPr>
              <a:t>e</a:t>
            </a:r>
            <a:r>
              <a:rPr dirty="0" baseline="36111" sz="1500" spc="-450">
                <a:latin typeface="Arial"/>
                <a:cs typeface="Arial"/>
              </a:rPr>
              <a:t>P</a:t>
            </a:r>
            <a:r>
              <a:rPr dirty="0" sz="1200" spc="-300">
                <a:latin typeface="Arial"/>
                <a:cs typeface="Arial"/>
              </a:rPr>
              <a:t>x</a:t>
            </a:r>
            <a:r>
              <a:rPr dirty="0" baseline="36111" sz="1500" spc="-450">
                <a:latin typeface="Arial"/>
                <a:cs typeface="Arial"/>
              </a:rPr>
              <a:t>(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dirty="0" sz="1200" spc="-300">
                <a:latin typeface="Arial"/>
                <a:cs typeface="Arial"/>
              </a:rPr>
              <a:t>p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200" spc="-300">
                <a:latin typeface="Arial"/>
                <a:cs typeface="Arial"/>
              </a:rPr>
              <a:t>on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dirty="0" baseline="36111" sz="15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85">
                <a:latin typeface="Arial"/>
                <a:cs typeface="Arial"/>
              </a:rPr>
              <a:t>e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185">
                <a:latin typeface="Arial"/>
                <a:cs typeface="Arial"/>
              </a:rPr>
              <a:t>n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185">
                <a:latin typeface="Arial"/>
                <a:cs typeface="Arial"/>
              </a:rPr>
              <a:t>ti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185">
                <a:latin typeface="Arial"/>
                <a:cs typeface="Arial"/>
              </a:rPr>
              <a:t>a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185">
                <a:latin typeface="Arial"/>
                <a:cs typeface="Arial"/>
              </a:rPr>
              <a:t>l</a:t>
            </a:r>
            <a:r>
              <a:rPr dirty="0" baseline="36111" sz="1500" spc="-277">
                <a:latin typeface="Arial"/>
                <a:cs typeface="Arial"/>
              </a:rPr>
              <a:t>)</a:t>
            </a:r>
            <a:r>
              <a:rPr dirty="0" sz="1200" spc="-18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maximum </a:t>
            </a:r>
            <a:r>
              <a:rPr dirty="0" sz="1200" spc="-5">
                <a:latin typeface="Arial"/>
                <a:cs typeface="Arial"/>
              </a:rPr>
              <a:t>number of parents  of any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node.</a:t>
            </a:r>
            <a:endParaRPr sz="12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400"/>
              </a:spcBef>
              <a:buChar char="•"/>
              <a:tabLst>
                <a:tab pos="1968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compute probabilities of any given assignment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06080" y="6055056"/>
            <a:ext cx="3792220" cy="55245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dirty="0" sz="1000" spc="-5">
                <a:latin typeface="Arial"/>
                <a:cs typeface="Arial"/>
              </a:rPr>
              <a:t>Step 3: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819"/>
              </a:spcBef>
            </a:pPr>
            <a:r>
              <a:rPr dirty="0" sz="1200">
                <a:latin typeface="Arial"/>
                <a:cs typeface="Arial"/>
              </a:rPr>
              <a:t>truth values to the variables. </a:t>
            </a:r>
            <a:r>
              <a:rPr dirty="0" sz="1200" spc="-5">
                <a:latin typeface="Arial"/>
                <a:cs typeface="Arial"/>
              </a:rPr>
              <a:t>And we can do it in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49069" y="6562597"/>
            <a:ext cx="2232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linear </a:t>
            </a:r>
            <a:r>
              <a:rPr dirty="0" sz="1200" spc="-250">
                <a:latin typeface="Arial"/>
                <a:cs typeface="Arial"/>
              </a:rPr>
              <a:t>w</a:t>
            </a:r>
            <a:r>
              <a:rPr dirty="0" baseline="36111" sz="1500" spc="-375">
                <a:latin typeface="Arial"/>
                <a:cs typeface="Arial"/>
              </a:rPr>
              <a:t>P</a:t>
            </a:r>
            <a:r>
              <a:rPr dirty="0" sz="1200" spc="-250">
                <a:latin typeface="Arial"/>
                <a:cs typeface="Arial"/>
              </a:rPr>
              <a:t>i</a:t>
            </a:r>
            <a:r>
              <a:rPr dirty="0" baseline="36111" sz="1500" spc="-375">
                <a:latin typeface="Arial"/>
                <a:cs typeface="Arial"/>
              </a:rPr>
              <a:t>(</a:t>
            </a:r>
            <a:r>
              <a:rPr dirty="0" sz="1200" spc="-250">
                <a:latin typeface="Arial"/>
                <a:cs typeface="Arial"/>
              </a:rPr>
              <a:t>t</a:t>
            </a:r>
            <a:r>
              <a:rPr dirty="0" baseline="36111" sz="1500" spc="-375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200" spc="-250">
                <a:latin typeface="Arial"/>
                <a:cs typeface="Arial"/>
              </a:rPr>
              <a:t>h </a:t>
            </a:r>
            <a:r>
              <a:rPr dirty="0" baseline="36111" sz="1500" spc="-284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sz="1200" spc="-190">
                <a:latin typeface="Arial"/>
                <a:cs typeface="Arial"/>
              </a:rPr>
              <a:t>th</a:t>
            </a:r>
            <a:r>
              <a:rPr dirty="0" baseline="36111" sz="1500" spc="-284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190">
                <a:latin typeface="Arial"/>
                <a:cs typeface="Arial"/>
              </a:rPr>
              <a:t>e</a:t>
            </a:r>
            <a:r>
              <a:rPr dirty="0" baseline="36111" sz="1500" spc="-284">
                <a:solidFill>
                  <a:srgbClr val="33CC33"/>
                </a:solidFill>
                <a:latin typeface="Arial"/>
                <a:cs typeface="Arial"/>
              </a:rPr>
              <a:t>^ </a:t>
            </a:r>
            <a:r>
              <a:rPr dirty="0" sz="1200" spc="-360">
                <a:latin typeface="Arial"/>
                <a:cs typeface="Arial"/>
              </a:rPr>
              <a:t>n</a:t>
            </a:r>
            <a:r>
              <a:rPr dirty="0" baseline="36111" sz="1500" spc="-540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360">
                <a:latin typeface="Arial"/>
                <a:cs typeface="Arial"/>
              </a:rPr>
              <a:t>u</a:t>
            </a:r>
            <a:r>
              <a:rPr dirty="0" baseline="36111" sz="1500" spc="-54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360">
                <a:latin typeface="Arial"/>
                <a:cs typeface="Arial"/>
              </a:rPr>
              <a:t>m</a:t>
            </a:r>
            <a:r>
              <a:rPr dirty="0" baseline="36111" sz="1500" spc="-540">
                <a:latin typeface="Arial"/>
                <a:cs typeface="Arial"/>
              </a:rPr>
              <a:t>)</a:t>
            </a:r>
            <a:r>
              <a:rPr dirty="0" baseline="36111" sz="1500" spc="382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ber of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77619" y="6689087"/>
            <a:ext cx="3700779" cy="32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>
              <a:lnSpc>
                <a:spcPts val="1035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-------------------------------------</a:t>
            </a:r>
            <a:endParaRPr sz="1000">
              <a:latin typeface="Arial"/>
              <a:cs typeface="Arial"/>
            </a:endParaRPr>
          </a:p>
          <a:p>
            <a:pPr marL="179070" indent="-154305">
              <a:lnSpc>
                <a:spcPts val="1275"/>
              </a:lnSpc>
              <a:buSzPct val="120000"/>
              <a:buChar char="•"/>
              <a:tabLst>
                <a:tab pos="179705" algn="l"/>
              </a:tabLst>
            </a:pPr>
            <a:r>
              <a:rPr dirty="0" baseline="-19444" sz="1500" spc="-450">
                <a:latin typeface="Arial"/>
                <a:cs typeface="Arial"/>
              </a:rPr>
              <a:t>P</a:t>
            </a:r>
            <a:r>
              <a:rPr dirty="0" sz="1200" spc="-300">
                <a:latin typeface="Arial"/>
                <a:cs typeface="Arial"/>
              </a:rPr>
              <a:t>S</a:t>
            </a:r>
            <a:r>
              <a:rPr dirty="0" baseline="-19444" sz="1500" spc="-450">
                <a:latin typeface="Arial"/>
                <a:cs typeface="Arial"/>
              </a:rPr>
              <a:t>(</a:t>
            </a:r>
            <a:r>
              <a:rPr dirty="0" sz="1200" spc="-300">
                <a:latin typeface="Arial"/>
                <a:cs typeface="Arial"/>
              </a:rPr>
              <a:t>o</a:t>
            </a:r>
            <a:r>
              <a:rPr dirty="0" baseline="-19444" sz="1500" spc="-45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baseline="-19444" sz="1500" spc="-89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405">
                <a:latin typeface="Arial"/>
                <a:cs typeface="Arial"/>
              </a:rPr>
              <a:t>w</a:t>
            </a:r>
            <a:r>
              <a:rPr dirty="0" baseline="-19444" sz="1500" spc="-607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baseline="-19444" sz="1500" spc="7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19444" sz="1500" spc="-419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280">
                <a:latin typeface="Arial"/>
                <a:cs typeface="Arial"/>
              </a:rPr>
              <a:t>e 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260">
                <a:latin typeface="Arial"/>
                <a:cs typeface="Arial"/>
              </a:rPr>
              <a:t>c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260">
                <a:latin typeface="Arial"/>
                <a:cs typeface="Arial"/>
              </a:rPr>
              <a:t>a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260">
                <a:latin typeface="Arial"/>
                <a:cs typeface="Arial"/>
              </a:rPr>
              <a:t>n</a:t>
            </a:r>
            <a:r>
              <a:rPr dirty="0" baseline="-19444" sz="1500" spc="-390">
                <a:latin typeface="Arial"/>
                <a:cs typeface="Arial"/>
              </a:rPr>
              <a:t>)+</a:t>
            </a:r>
            <a:r>
              <a:rPr dirty="0" sz="1200" spc="-260">
                <a:latin typeface="Arial"/>
                <a:cs typeface="Arial"/>
              </a:rPr>
              <a:t>al</a:t>
            </a:r>
            <a:r>
              <a:rPr dirty="0" baseline="-19444" sz="1500" spc="-390">
                <a:latin typeface="Arial"/>
                <a:cs typeface="Arial"/>
              </a:rPr>
              <a:t>P</a:t>
            </a:r>
            <a:r>
              <a:rPr dirty="0" sz="1200" spc="-260">
                <a:latin typeface="Arial"/>
                <a:cs typeface="Arial"/>
              </a:rPr>
              <a:t>s</a:t>
            </a:r>
            <a:r>
              <a:rPr dirty="0" baseline="-19444" sz="1500" spc="-390">
                <a:latin typeface="Arial"/>
                <a:cs typeface="Arial"/>
              </a:rPr>
              <a:t>(</a:t>
            </a:r>
            <a:r>
              <a:rPr dirty="0" sz="1200" spc="-260">
                <a:latin typeface="Arial"/>
                <a:cs typeface="Arial"/>
              </a:rPr>
              <a:t>o</a:t>
            </a:r>
            <a:r>
              <a:rPr dirty="0" baseline="-19444" sz="1500" spc="-390">
                <a:solidFill>
                  <a:srgbClr val="FF0000"/>
                </a:solidFill>
                <a:latin typeface="Arial"/>
                <a:cs typeface="Arial"/>
              </a:rPr>
              <a:t>~R</a:t>
            </a:r>
            <a:r>
              <a:rPr dirty="0" sz="1200" spc="-260">
                <a:latin typeface="Arial"/>
                <a:cs typeface="Arial"/>
              </a:rPr>
              <a:t>co</a:t>
            </a:r>
            <a:r>
              <a:rPr dirty="0" baseline="-19444" sz="1500" spc="-39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dirty="0" sz="1200" spc="-260">
                <a:latin typeface="Arial"/>
                <a:cs typeface="Arial"/>
              </a:rPr>
              <a:t>m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T </a:t>
            </a:r>
            <a:r>
              <a:rPr dirty="0" sz="1200" spc="-245">
                <a:latin typeface="Arial"/>
                <a:cs typeface="Arial"/>
              </a:rPr>
              <a:t>p</a:t>
            </a:r>
            <a:r>
              <a:rPr dirty="0" baseline="-19444" sz="1500" spc="-367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245">
                <a:latin typeface="Arial"/>
                <a:cs typeface="Arial"/>
              </a:rPr>
              <a:t>u</a:t>
            </a:r>
            <a:r>
              <a:rPr dirty="0" baseline="-19444" sz="1500" spc="-367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245">
                <a:latin typeface="Arial"/>
                <a:cs typeface="Arial"/>
              </a:rPr>
              <a:t>t</a:t>
            </a:r>
            <a:r>
              <a:rPr dirty="0" baseline="-19444" sz="1500" spc="-367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245">
                <a:latin typeface="Arial"/>
                <a:cs typeface="Arial"/>
              </a:rPr>
              <a:t>e</a:t>
            </a:r>
            <a:r>
              <a:rPr dirty="0" baseline="-19444" sz="1500" spc="-367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answers to any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75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716" y="765302"/>
            <a:ext cx="25120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 </a:t>
            </a:r>
            <a:r>
              <a:rPr dirty="0" spc="-5"/>
              <a:t>are we</a:t>
            </a:r>
            <a:r>
              <a:rPr dirty="0" spc="-65"/>
              <a:t> </a:t>
            </a:r>
            <a:r>
              <a:rPr dirty="0" spc="-5"/>
              <a:t>now?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019" y="2056892"/>
            <a:ext cx="4040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compute probabilities of any given assignment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469" y="2221483"/>
            <a:ext cx="3623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truth values to the variables. </a:t>
            </a:r>
            <a:r>
              <a:rPr dirty="0" sz="1200" spc="-5">
                <a:latin typeface="Arial"/>
                <a:cs typeface="Arial"/>
              </a:rPr>
              <a:t>And we can do it in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9318" y="292217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8780" y="289931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75076" y="2924046"/>
            <a:ext cx="869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3234" y="3356514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30506" y="3242214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30506" y="3630834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03019" y="3259631"/>
            <a:ext cx="2948305" cy="876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R="258445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algn="ctr" marL="2239645">
              <a:lnSpc>
                <a:spcPct val="100000"/>
              </a:lnSpc>
              <a:spcBef>
                <a:spcPts val="6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258445">
              <a:lnSpc>
                <a:spcPct val="100000"/>
              </a:lnSpc>
              <a:spcBef>
                <a:spcPts val="5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490"/>
              </a:spcBef>
            </a:pPr>
            <a:r>
              <a:rPr dirty="0" sz="1000">
                <a:latin typeface="Arial"/>
                <a:cs typeface="Arial"/>
              </a:rPr>
              <a:t>E.G. What </a:t>
            </a:r>
            <a:r>
              <a:rPr dirty="0" sz="1000" spc="-5">
                <a:latin typeface="Arial"/>
                <a:cs typeface="Arial"/>
              </a:rPr>
              <a:t>could </a:t>
            </a:r>
            <a:r>
              <a:rPr dirty="0" sz="1000">
                <a:latin typeface="Arial"/>
                <a:cs typeface="Arial"/>
              </a:rPr>
              <a:t>we do to </a:t>
            </a:r>
            <a:r>
              <a:rPr dirty="0" sz="1000" spc="-5">
                <a:latin typeface="Arial"/>
                <a:cs typeface="Arial"/>
              </a:rPr>
              <a:t>compute </a:t>
            </a:r>
            <a:r>
              <a:rPr dirty="0" sz="1000">
                <a:latin typeface="Arial"/>
                <a:cs typeface="Arial"/>
              </a:rPr>
              <a:t>P(R </a:t>
            </a:r>
            <a:r>
              <a:rPr dirty="0" sz="1000">
                <a:latin typeface="Symbol"/>
                <a:cs typeface="Symbol"/>
              </a:rPr>
              <a:t>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"/>
                <a:cs typeface="Arial"/>
              </a:rPr>
              <a:t>T,~S)?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0858" y="2947416"/>
            <a:ext cx="528955" cy="159385"/>
          </a:xfrm>
          <a:custGeom>
            <a:avLst/>
            <a:gdLst/>
            <a:ahLst/>
            <a:cxnLst/>
            <a:rect l="l" t="t" r="r" b="b"/>
            <a:pathLst>
              <a:path w="528955" h="159385">
                <a:moveTo>
                  <a:pt x="0" y="0"/>
                </a:moveTo>
                <a:lnTo>
                  <a:pt x="528828" y="0"/>
                </a:lnTo>
                <a:lnTo>
                  <a:pt x="528828" y="159258"/>
                </a:lnTo>
                <a:lnTo>
                  <a:pt x="0" y="15925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0858" y="2947416"/>
            <a:ext cx="528955" cy="160020"/>
          </a:xfrm>
          <a:custGeom>
            <a:avLst/>
            <a:gdLst/>
            <a:ahLst/>
            <a:cxnLst/>
            <a:rect l="l" t="t" r="r" b="b"/>
            <a:pathLst>
              <a:path w="528955" h="160019">
                <a:moveTo>
                  <a:pt x="0" y="160019"/>
                </a:moveTo>
                <a:lnTo>
                  <a:pt x="528828" y="160019"/>
                </a:lnTo>
                <a:lnTo>
                  <a:pt x="528828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00708" y="2957576"/>
            <a:ext cx="7499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dirty="0" sz="700" spc="-5">
                <a:latin typeface="Arial"/>
                <a:cs typeface="Arial"/>
              </a:rPr>
              <a:t>P(s)=0.3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0544" y="2901695"/>
            <a:ext cx="501650" cy="1371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6314" y="3130295"/>
            <a:ext cx="61214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19685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1017" y="3404615"/>
            <a:ext cx="584835" cy="228600"/>
          </a:xfrm>
          <a:custGeom>
            <a:avLst/>
            <a:gdLst/>
            <a:ahLst/>
            <a:cxnLst/>
            <a:rect l="l" t="t" r="r" b="b"/>
            <a:pathLst>
              <a:path w="584835" h="228600">
                <a:moveTo>
                  <a:pt x="0" y="0"/>
                </a:moveTo>
                <a:lnTo>
                  <a:pt x="584453" y="0"/>
                </a:lnTo>
                <a:lnTo>
                  <a:pt x="584453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1779" y="3404615"/>
            <a:ext cx="584200" cy="228600"/>
          </a:xfrm>
          <a:custGeom>
            <a:avLst/>
            <a:gdLst/>
            <a:ahLst/>
            <a:cxnLst/>
            <a:rect l="l" t="t" r="r" b="b"/>
            <a:pathLst>
              <a:path w="584200" h="228600">
                <a:moveTo>
                  <a:pt x="0" y="228600"/>
                </a:moveTo>
                <a:lnTo>
                  <a:pt x="583691" y="228600"/>
                </a:lnTo>
                <a:lnTo>
                  <a:pt x="58369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11017" y="3398011"/>
            <a:ext cx="584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2667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47800" y="3244595"/>
            <a:ext cx="807085" cy="433705"/>
          </a:xfrm>
          <a:custGeom>
            <a:avLst/>
            <a:gdLst/>
            <a:ahLst/>
            <a:cxnLst/>
            <a:rect l="l" t="t" r="r" b="b"/>
            <a:pathLst>
              <a:path w="807085" h="433704">
                <a:moveTo>
                  <a:pt x="0" y="0"/>
                </a:moveTo>
                <a:lnTo>
                  <a:pt x="806957" y="0"/>
                </a:lnTo>
                <a:lnTo>
                  <a:pt x="806957" y="433577"/>
                </a:lnTo>
                <a:lnTo>
                  <a:pt x="0" y="43357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47800" y="3244595"/>
            <a:ext cx="807085" cy="434340"/>
          </a:xfrm>
          <a:custGeom>
            <a:avLst/>
            <a:gdLst/>
            <a:ahLst/>
            <a:cxnLst/>
            <a:rect l="l" t="t" r="r" b="b"/>
            <a:pathLst>
              <a:path w="807085" h="434339">
                <a:moveTo>
                  <a:pt x="0" y="434339"/>
                </a:moveTo>
                <a:lnTo>
                  <a:pt x="806957" y="434339"/>
                </a:lnTo>
                <a:lnTo>
                  <a:pt x="806957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47800" y="3234943"/>
            <a:ext cx="80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7625" marR="762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1532" y="3070860"/>
            <a:ext cx="214122" cy="2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23388" y="3044951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79">
                <a:moveTo>
                  <a:pt x="62484" y="153924"/>
                </a:moveTo>
                <a:lnTo>
                  <a:pt x="0" y="226313"/>
                </a:lnTo>
                <a:lnTo>
                  <a:pt x="95250" y="233172"/>
                </a:lnTo>
                <a:lnTo>
                  <a:pt x="86743" y="212598"/>
                </a:lnTo>
                <a:lnTo>
                  <a:pt x="71627" y="212598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4"/>
                </a:lnTo>
                <a:close/>
              </a:path>
              <a:path w="516255" h="233679">
                <a:moveTo>
                  <a:pt x="73427" y="180391"/>
                </a:moveTo>
                <a:lnTo>
                  <a:pt x="60198" y="185927"/>
                </a:lnTo>
                <a:lnTo>
                  <a:pt x="71627" y="212598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79">
                <a:moveTo>
                  <a:pt x="84505" y="207186"/>
                </a:moveTo>
                <a:lnTo>
                  <a:pt x="71627" y="212598"/>
                </a:lnTo>
                <a:lnTo>
                  <a:pt x="86743" y="212598"/>
                </a:lnTo>
                <a:lnTo>
                  <a:pt x="84505" y="207186"/>
                </a:lnTo>
                <a:close/>
              </a:path>
              <a:path w="516255" h="233679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7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3279" y="3045714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89">
                <a:moveTo>
                  <a:pt x="432305" y="281690"/>
                </a:moveTo>
                <a:lnTo>
                  <a:pt x="417575" y="306323"/>
                </a:lnTo>
                <a:lnTo>
                  <a:pt x="513588" y="313181"/>
                </a:lnTo>
                <a:lnTo>
                  <a:pt x="497945" y="288797"/>
                </a:lnTo>
                <a:lnTo>
                  <a:pt x="444246" y="288797"/>
                </a:lnTo>
                <a:lnTo>
                  <a:pt x="432305" y="281690"/>
                </a:lnTo>
                <a:close/>
              </a:path>
              <a:path w="513714" h="313689">
                <a:moveTo>
                  <a:pt x="447058" y="257017"/>
                </a:moveTo>
                <a:lnTo>
                  <a:pt x="432305" y="281690"/>
                </a:lnTo>
                <a:lnTo>
                  <a:pt x="444246" y="288797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89">
                <a:moveTo>
                  <a:pt x="461772" y="232409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7"/>
                </a:lnTo>
                <a:lnTo>
                  <a:pt x="497945" y="288797"/>
                </a:lnTo>
                <a:lnTo>
                  <a:pt x="461772" y="232409"/>
                </a:lnTo>
                <a:close/>
              </a:path>
              <a:path w="513714" h="313689">
                <a:moveTo>
                  <a:pt x="15240" y="0"/>
                </a:moveTo>
                <a:lnTo>
                  <a:pt x="0" y="24383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02229" y="3427476"/>
            <a:ext cx="85343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56154" y="3633215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39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08120" y="3358896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39">
                <a:moveTo>
                  <a:pt x="333755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3665" y="2970276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60">
                <a:moveTo>
                  <a:pt x="166878" y="0"/>
                </a:moveTo>
                <a:lnTo>
                  <a:pt x="0" y="2285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59685" y="3015995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30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54757" y="3336035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29">
                <a:moveTo>
                  <a:pt x="0" y="125729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57300" y="1225296"/>
            <a:ext cx="2228850" cy="2599690"/>
          </a:xfrm>
          <a:custGeom>
            <a:avLst/>
            <a:gdLst/>
            <a:ahLst/>
            <a:cxnLst/>
            <a:rect l="l" t="t" r="r" b="b"/>
            <a:pathLst>
              <a:path w="2228850" h="2599690">
                <a:moveTo>
                  <a:pt x="1746503" y="2019300"/>
                </a:moveTo>
                <a:lnTo>
                  <a:pt x="1222248" y="2019300"/>
                </a:lnTo>
                <a:lnTo>
                  <a:pt x="2228850" y="2599181"/>
                </a:lnTo>
                <a:lnTo>
                  <a:pt x="1746503" y="2019300"/>
                </a:lnTo>
                <a:close/>
              </a:path>
              <a:path w="2228850" h="2599690">
                <a:moveTo>
                  <a:pt x="2095500" y="0"/>
                </a:moveTo>
                <a:lnTo>
                  <a:pt x="0" y="0"/>
                </a:lnTo>
                <a:lnTo>
                  <a:pt x="0" y="2019300"/>
                </a:lnTo>
                <a:lnTo>
                  <a:pt x="2095500" y="2019300"/>
                </a:lnTo>
                <a:lnTo>
                  <a:pt x="2095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57300" y="1225296"/>
            <a:ext cx="2228850" cy="2599690"/>
          </a:xfrm>
          <a:custGeom>
            <a:avLst/>
            <a:gdLst/>
            <a:ahLst/>
            <a:cxnLst/>
            <a:rect l="l" t="t" r="r" b="b"/>
            <a:pathLst>
              <a:path w="2228850" h="2599690">
                <a:moveTo>
                  <a:pt x="0" y="0"/>
                </a:moveTo>
                <a:lnTo>
                  <a:pt x="0" y="2019300"/>
                </a:lnTo>
                <a:lnTo>
                  <a:pt x="1222248" y="2019300"/>
                </a:lnTo>
                <a:lnTo>
                  <a:pt x="2228850" y="2599181"/>
                </a:lnTo>
                <a:lnTo>
                  <a:pt x="1746503" y="2019300"/>
                </a:lnTo>
                <a:lnTo>
                  <a:pt x="2095500" y="2019300"/>
                </a:lnTo>
                <a:lnTo>
                  <a:pt x="2095500" y="0"/>
                </a:lnTo>
                <a:lnTo>
                  <a:pt x="1222248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80667" y="1655318"/>
            <a:ext cx="4223385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3675" marR="30480" indent="-168910">
              <a:lnSpc>
                <a:spcPts val="1300"/>
              </a:lnSpc>
              <a:spcBef>
                <a:spcPts val="260"/>
              </a:spcBef>
            </a:pPr>
            <a:r>
              <a:rPr dirty="0" baseline="36111" sz="1500" spc="-322">
                <a:latin typeface="Arial"/>
                <a:cs typeface="Arial"/>
              </a:rPr>
              <a:t>Ste</a:t>
            </a:r>
            <a:r>
              <a:rPr dirty="0" sz="1200" spc="-215">
                <a:latin typeface="Arial"/>
                <a:cs typeface="Arial"/>
              </a:rPr>
              <a:t>t</a:t>
            </a:r>
            <a:r>
              <a:rPr dirty="0" baseline="36111" sz="1500" spc="-322">
                <a:latin typeface="Arial"/>
                <a:cs typeface="Arial"/>
              </a:rPr>
              <a:t>p</a:t>
            </a:r>
            <a:r>
              <a:rPr dirty="0" sz="1200" spc="-215">
                <a:latin typeface="Arial"/>
                <a:cs typeface="Arial"/>
              </a:rPr>
              <a:t>ab</a:t>
            </a:r>
            <a:r>
              <a:rPr dirty="0" baseline="36111" sz="1500" spc="-322">
                <a:latin typeface="Arial"/>
                <a:cs typeface="Arial"/>
              </a:rPr>
              <a:t>2:</a:t>
            </a:r>
            <a:r>
              <a:rPr dirty="0" sz="1200" spc="-215">
                <a:latin typeface="Arial"/>
                <a:cs typeface="Arial"/>
              </a:rPr>
              <a:t>le</a:t>
            </a:r>
            <a:r>
              <a:rPr dirty="0" baseline="36111" sz="1500" spc="-322">
                <a:latin typeface="Arial"/>
                <a:cs typeface="Arial"/>
              </a:rPr>
              <a:t>C</a:t>
            </a:r>
            <a:r>
              <a:rPr dirty="0" sz="1200" spc="-215">
                <a:latin typeface="Arial"/>
                <a:cs typeface="Arial"/>
              </a:rPr>
              <a:t>.</a:t>
            </a:r>
            <a:r>
              <a:rPr dirty="0" baseline="36111" sz="1500" spc="-322">
                <a:latin typeface="Arial"/>
                <a:cs typeface="Arial"/>
              </a:rPr>
              <a:t>om</a:t>
            </a:r>
            <a:r>
              <a:rPr dirty="0" sz="1200" spc="-215">
                <a:latin typeface="Arial"/>
                <a:cs typeface="Arial"/>
              </a:rPr>
              <a:t>O</a:t>
            </a:r>
            <a:r>
              <a:rPr dirty="0" baseline="36111" sz="1500" spc="-322">
                <a:latin typeface="Arial"/>
                <a:cs typeface="Arial"/>
              </a:rPr>
              <a:t>p</a:t>
            </a:r>
            <a:r>
              <a:rPr dirty="0" sz="1200" spc="-215">
                <a:latin typeface="Arial"/>
                <a:cs typeface="Arial"/>
              </a:rPr>
              <a:t>n</a:t>
            </a:r>
            <a:r>
              <a:rPr dirty="0" baseline="36111" sz="1500" spc="-322">
                <a:latin typeface="Arial"/>
                <a:cs typeface="Arial"/>
              </a:rPr>
              <a:t>u</a:t>
            </a:r>
            <a:r>
              <a:rPr dirty="0" sz="1200" spc="-215">
                <a:latin typeface="Arial"/>
                <a:cs typeface="Arial"/>
              </a:rPr>
              <a:t>l</a:t>
            </a:r>
            <a:r>
              <a:rPr dirty="0" baseline="36111" sz="1500" spc="-322">
                <a:latin typeface="Arial"/>
                <a:cs typeface="Arial"/>
              </a:rPr>
              <a:t>t</a:t>
            </a:r>
            <a:r>
              <a:rPr dirty="0" sz="1200" spc="-215">
                <a:latin typeface="Arial"/>
                <a:cs typeface="Arial"/>
              </a:rPr>
              <a:t>y</a:t>
            </a:r>
            <a:r>
              <a:rPr dirty="0" baseline="36111" sz="1500" spc="-322">
                <a:latin typeface="Arial"/>
                <a:cs typeface="Arial"/>
              </a:rPr>
              <a:t>e </a:t>
            </a:r>
            <a:r>
              <a:rPr dirty="0" sz="1200" spc="-300">
                <a:latin typeface="Arial"/>
                <a:cs typeface="Arial"/>
              </a:rPr>
              <a:t>e</a:t>
            </a:r>
            <a:r>
              <a:rPr dirty="0" baseline="36111" sz="1500" spc="-450">
                <a:latin typeface="Arial"/>
                <a:cs typeface="Arial"/>
              </a:rPr>
              <a:t>P</a:t>
            </a:r>
            <a:r>
              <a:rPr dirty="0" sz="1200" spc="-300">
                <a:latin typeface="Arial"/>
                <a:cs typeface="Arial"/>
              </a:rPr>
              <a:t>x</a:t>
            </a:r>
            <a:r>
              <a:rPr dirty="0" baseline="36111" sz="1500" spc="-450">
                <a:latin typeface="Arial"/>
                <a:cs typeface="Arial"/>
              </a:rPr>
              <a:t>(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dirty="0" sz="1200" spc="-300">
                <a:latin typeface="Arial"/>
                <a:cs typeface="Arial"/>
              </a:rPr>
              <a:t>p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200" spc="-300">
                <a:latin typeface="Arial"/>
                <a:cs typeface="Arial"/>
              </a:rPr>
              <a:t>on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dirty="0" baseline="36111" sz="15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85">
                <a:latin typeface="Arial"/>
                <a:cs typeface="Arial"/>
              </a:rPr>
              <a:t>e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185">
                <a:latin typeface="Arial"/>
                <a:cs typeface="Arial"/>
              </a:rPr>
              <a:t>n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185">
                <a:latin typeface="Arial"/>
                <a:cs typeface="Arial"/>
              </a:rPr>
              <a:t>ti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185">
                <a:latin typeface="Arial"/>
                <a:cs typeface="Arial"/>
              </a:rPr>
              <a:t>a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185">
                <a:latin typeface="Arial"/>
                <a:cs typeface="Arial"/>
              </a:rPr>
              <a:t>l</a:t>
            </a:r>
            <a:r>
              <a:rPr dirty="0" baseline="36111" sz="1500" spc="-277">
                <a:latin typeface="Arial"/>
                <a:cs typeface="Arial"/>
              </a:rPr>
              <a:t>)</a:t>
            </a:r>
            <a:r>
              <a:rPr dirty="0" sz="1200" spc="-18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maximum </a:t>
            </a:r>
            <a:r>
              <a:rPr dirty="0" sz="1200" spc="-5">
                <a:latin typeface="Arial"/>
                <a:cs typeface="Arial"/>
              </a:rPr>
              <a:t>number of parents  of any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06080" y="1964699"/>
            <a:ext cx="82994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Step 3: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9069" y="2385314"/>
            <a:ext cx="2232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linear </a:t>
            </a:r>
            <a:r>
              <a:rPr dirty="0" sz="1200" spc="-250">
                <a:latin typeface="Arial"/>
                <a:cs typeface="Arial"/>
              </a:rPr>
              <a:t>w</a:t>
            </a:r>
            <a:r>
              <a:rPr dirty="0" baseline="36111" sz="1500" spc="-375">
                <a:latin typeface="Arial"/>
                <a:cs typeface="Arial"/>
              </a:rPr>
              <a:t>P</a:t>
            </a:r>
            <a:r>
              <a:rPr dirty="0" sz="1200" spc="-250">
                <a:latin typeface="Arial"/>
                <a:cs typeface="Arial"/>
              </a:rPr>
              <a:t>i</a:t>
            </a:r>
            <a:r>
              <a:rPr dirty="0" baseline="36111" sz="1500" spc="-375">
                <a:latin typeface="Arial"/>
                <a:cs typeface="Arial"/>
              </a:rPr>
              <a:t>(</a:t>
            </a:r>
            <a:r>
              <a:rPr dirty="0" sz="1200" spc="-250">
                <a:latin typeface="Arial"/>
                <a:cs typeface="Arial"/>
              </a:rPr>
              <a:t>t</a:t>
            </a:r>
            <a:r>
              <a:rPr dirty="0" baseline="36111" sz="1500" spc="-375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200" spc="-250">
                <a:latin typeface="Arial"/>
                <a:cs typeface="Arial"/>
              </a:rPr>
              <a:t>h </a:t>
            </a:r>
            <a:r>
              <a:rPr dirty="0" baseline="36111" sz="1500" spc="-284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sz="1200" spc="-190">
                <a:latin typeface="Arial"/>
                <a:cs typeface="Arial"/>
              </a:rPr>
              <a:t>th</a:t>
            </a:r>
            <a:r>
              <a:rPr dirty="0" baseline="36111" sz="1500" spc="-284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190">
                <a:latin typeface="Arial"/>
                <a:cs typeface="Arial"/>
              </a:rPr>
              <a:t>e</a:t>
            </a:r>
            <a:r>
              <a:rPr dirty="0" baseline="36111" sz="1500" spc="-284">
                <a:solidFill>
                  <a:srgbClr val="33CC33"/>
                </a:solidFill>
                <a:latin typeface="Arial"/>
                <a:cs typeface="Arial"/>
              </a:rPr>
              <a:t>^ </a:t>
            </a:r>
            <a:r>
              <a:rPr dirty="0" sz="1200" spc="-360">
                <a:latin typeface="Arial"/>
                <a:cs typeface="Arial"/>
              </a:rPr>
              <a:t>n</a:t>
            </a:r>
            <a:r>
              <a:rPr dirty="0" baseline="36111" sz="1500" spc="-540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360">
                <a:latin typeface="Arial"/>
                <a:cs typeface="Arial"/>
              </a:rPr>
              <a:t>u</a:t>
            </a:r>
            <a:r>
              <a:rPr dirty="0" baseline="36111" sz="1500" spc="-54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360">
                <a:latin typeface="Arial"/>
                <a:cs typeface="Arial"/>
              </a:rPr>
              <a:t>m</a:t>
            </a:r>
            <a:r>
              <a:rPr dirty="0" baseline="36111" sz="1500" spc="-540">
                <a:latin typeface="Arial"/>
                <a:cs typeface="Arial"/>
              </a:rPr>
              <a:t>)</a:t>
            </a:r>
            <a:r>
              <a:rPr dirty="0" baseline="36111" sz="1500" spc="382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ber of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7619" y="2511815"/>
            <a:ext cx="3700779" cy="32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>
              <a:lnSpc>
                <a:spcPts val="1035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-------------------------------------</a:t>
            </a:r>
            <a:endParaRPr sz="1000">
              <a:latin typeface="Arial"/>
              <a:cs typeface="Arial"/>
            </a:endParaRPr>
          </a:p>
          <a:p>
            <a:pPr marL="179070" indent="-154305">
              <a:lnSpc>
                <a:spcPts val="1275"/>
              </a:lnSpc>
              <a:buSzPct val="120000"/>
              <a:buChar char="•"/>
              <a:tabLst>
                <a:tab pos="179705" algn="l"/>
              </a:tabLst>
            </a:pPr>
            <a:r>
              <a:rPr dirty="0" baseline="-19444" sz="1500" spc="-450">
                <a:latin typeface="Arial"/>
                <a:cs typeface="Arial"/>
              </a:rPr>
              <a:t>P</a:t>
            </a:r>
            <a:r>
              <a:rPr dirty="0" sz="1200" spc="-300">
                <a:latin typeface="Arial"/>
                <a:cs typeface="Arial"/>
              </a:rPr>
              <a:t>S</a:t>
            </a:r>
            <a:r>
              <a:rPr dirty="0" baseline="-19444" sz="1500" spc="-450">
                <a:latin typeface="Arial"/>
                <a:cs typeface="Arial"/>
              </a:rPr>
              <a:t>(</a:t>
            </a:r>
            <a:r>
              <a:rPr dirty="0" sz="1200" spc="-300">
                <a:latin typeface="Arial"/>
                <a:cs typeface="Arial"/>
              </a:rPr>
              <a:t>o</a:t>
            </a:r>
            <a:r>
              <a:rPr dirty="0" baseline="-19444" sz="1500" spc="-45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baseline="-19444" sz="1500" spc="-89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405">
                <a:latin typeface="Arial"/>
                <a:cs typeface="Arial"/>
              </a:rPr>
              <a:t>w</a:t>
            </a:r>
            <a:r>
              <a:rPr dirty="0" baseline="-19444" sz="1500" spc="-607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baseline="-19444" sz="1500" spc="7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-19444" sz="1500" spc="-419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280">
                <a:latin typeface="Arial"/>
                <a:cs typeface="Arial"/>
              </a:rPr>
              <a:t>e 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260">
                <a:latin typeface="Arial"/>
                <a:cs typeface="Arial"/>
              </a:rPr>
              <a:t>c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260">
                <a:latin typeface="Arial"/>
                <a:cs typeface="Arial"/>
              </a:rPr>
              <a:t>a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260">
                <a:latin typeface="Arial"/>
                <a:cs typeface="Arial"/>
              </a:rPr>
              <a:t>n</a:t>
            </a:r>
            <a:r>
              <a:rPr dirty="0" baseline="-19444" sz="1500" spc="-390">
                <a:latin typeface="Arial"/>
                <a:cs typeface="Arial"/>
              </a:rPr>
              <a:t>)+</a:t>
            </a:r>
            <a:r>
              <a:rPr dirty="0" sz="1200" spc="-260">
                <a:latin typeface="Arial"/>
                <a:cs typeface="Arial"/>
              </a:rPr>
              <a:t>al</a:t>
            </a:r>
            <a:r>
              <a:rPr dirty="0" baseline="-19444" sz="1500" spc="-390">
                <a:latin typeface="Arial"/>
                <a:cs typeface="Arial"/>
              </a:rPr>
              <a:t>P</a:t>
            </a:r>
            <a:r>
              <a:rPr dirty="0" sz="1200" spc="-260">
                <a:latin typeface="Arial"/>
                <a:cs typeface="Arial"/>
              </a:rPr>
              <a:t>s</a:t>
            </a:r>
            <a:r>
              <a:rPr dirty="0" baseline="-19444" sz="1500" spc="-390">
                <a:latin typeface="Arial"/>
                <a:cs typeface="Arial"/>
              </a:rPr>
              <a:t>(</a:t>
            </a:r>
            <a:r>
              <a:rPr dirty="0" sz="1200" spc="-260">
                <a:latin typeface="Arial"/>
                <a:cs typeface="Arial"/>
              </a:rPr>
              <a:t>o</a:t>
            </a:r>
            <a:r>
              <a:rPr dirty="0" baseline="-19444" sz="1500" spc="-390">
                <a:solidFill>
                  <a:srgbClr val="FF0000"/>
                </a:solidFill>
                <a:latin typeface="Arial"/>
                <a:cs typeface="Arial"/>
              </a:rPr>
              <a:t>~R</a:t>
            </a:r>
            <a:r>
              <a:rPr dirty="0" sz="1200" spc="-260">
                <a:latin typeface="Arial"/>
                <a:cs typeface="Arial"/>
              </a:rPr>
              <a:t>co</a:t>
            </a:r>
            <a:r>
              <a:rPr dirty="0" baseline="-19444" sz="1500" spc="-39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dirty="0" sz="1200" spc="-260">
                <a:latin typeface="Arial"/>
                <a:cs typeface="Arial"/>
              </a:rPr>
              <a:t>m</a:t>
            </a:r>
            <a:r>
              <a:rPr dirty="0" baseline="-19444" sz="1500" spc="-390">
                <a:solidFill>
                  <a:srgbClr val="33CC33"/>
                </a:solidFill>
                <a:latin typeface="Arial"/>
                <a:cs typeface="Arial"/>
              </a:rPr>
              <a:t>T </a:t>
            </a:r>
            <a:r>
              <a:rPr dirty="0" sz="1200" spc="-245">
                <a:latin typeface="Arial"/>
                <a:cs typeface="Arial"/>
              </a:rPr>
              <a:t>p</a:t>
            </a:r>
            <a:r>
              <a:rPr dirty="0" baseline="-19444" sz="1500" spc="-367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245">
                <a:latin typeface="Arial"/>
                <a:cs typeface="Arial"/>
              </a:rPr>
              <a:t>u</a:t>
            </a:r>
            <a:r>
              <a:rPr dirty="0" baseline="-19444" sz="1500" spc="-367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245">
                <a:latin typeface="Arial"/>
                <a:cs typeface="Arial"/>
              </a:rPr>
              <a:t>t</a:t>
            </a:r>
            <a:r>
              <a:rPr dirty="0" baseline="-19444" sz="1500" spc="-367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245">
                <a:latin typeface="Arial"/>
                <a:cs typeface="Arial"/>
              </a:rPr>
              <a:t>e</a:t>
            </a:r>
            <a:r>
              <a:rPr dirty="0" baseline="-19444" sz="1500" spc="-367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answers to any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34105" y="1225296"/>
            <a:ext cx="2428875" cy="419100"/>
          </a:xfrm>
          <a:custGeom>
            <a:avLst/>
            <a:gdLst/>
            <a:ahLst/>
            <a:cxnLst/>
            <a:rect l="l" t="t" r="r" b="b"/>
            <a:pathLst>
              <a:path w="2428875" h="419100">
                <a:moveTo>
                  <a:pt x="2428494" y="0"/>
                </a:moveTo>
                <a:lnTo>
                  <a:pt x="409194" y="0"/>
                </a:lnTo>
                <a:lnTo>
                  <a:pt x="409194" y="70103"/>
                </a:lnTo>
                <a:lnTo>
                  <a:pt x="0" y="134111"/>
                </a:lnTo>
                <a:lnTo>
                  <a:pt x="409194" y="174498"/>
                </a:lnTo>
                <a:lnTo>
                  <a:pt x="409194" y="419100"/>
                </a:lnTo>
                <a:lnTo>
                  <a:pt x="2428494" y="419100"/>
                </a:lnTo>
                <a:lnTo>
                  <a:pt x="2428494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34105" y="1225296"/>
            <a:ext cx="2428875" cy="419100"/>
          </a:xfrm>
          <a:custGeom>
            <a:avLst/>
            <a:gdLst/>
            <a:ahLst/>
            <a:cxnLst/>
            <a:rect l="l" t="t" r="r" b="b"/>
            <a:pathLst>
              <a:path w="2428875" h="419100">
                <a:moveTo>
                  <a:pt x="409194" y="0"/>
                </a:moveTo>
                <a:lnTo>
                  <a:pt x="409194" y="70103"/>
                </a:lnTo>
                <a:lnTo>
                  <a:pt x="0" y="134111"/>
                </a:lnTo>
                <a:lnTo>
                  <a:pt x="409194" y="174498"/>
                </a:lnTo>
                <a:lnTo>
                  <a:pt x="409194" y="419100"/>
                </a:lnTo>
                <a:lnTo>
                  <a:pt x="2428494" y="419100"/>
                </a:lnTo>
                <a:lnTo>
                  <a:pt x="2428494" y="0"/>
                </a:lnTo>
                <a:lnTo>
                  <a:pt x="745998" y="0"/>
                </a:lnTo>
                <a:lnTo>
                  <a:pt x="40919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264919" y="1208784"/>
            <a:ext cx="4229100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20"/>
              </a:lnSpc>
              <a:spcBef>
                <a:spcPts val="100"/>
              </a:spcBef>
            </a:pPr>
            <a:r>
              <a:rPr dirty="0" baseline="-16203" sz="1800" spc="-390">
                <a:latin typeface="Arial"/>
                <a:cs typeface="Arial"/>
              </a:rPr>
              <a:t>•</a:t>
            </a:r>
            <a:r>
              <a:rPr dirty="0" sz="1000" spc="-260">
                <a:latin typeface="Arial"/>
                <a:cs typeface="Arial"/>
              </a:rPr>
              <a:t>Ste</a:t>
            </a:r>
            <a:r>
              <a:rPr dirty="0" baseline="-16203" sz="1800" spc="-390">
                <a:latin typeface="Arial"/>
                <a:cs typeface="Arial"/>
              </a:rPr>
              <a:t>W</a:t>
            </a:r>
            <a:r>
              <a:rPr dirty="0" sz="1000" spc="-260">
                <a:latin typeface="Arial"/>
                <a:cs typeface="Arial"/>
              </a:rPr>
              <a:t>p </a:t>
            </a:r>
            <a:r>
              <a:rPr dirty="0" sz="1000" spc="-225">
                <a:latin typeface="Arial"/>
                <a:cs typeface="Arial"/>
              </a:rPr>
              <a:t>1</a:t>
            </a:r>
            <a:r>
              <a:rPr dirty="0" baseline="-16203" sz="1800" spc="-337">
                <a:latin typeface="Arial"/>
                <a:cs typeface="Arial"/>
              </a:rPr>
              <a:t>e</a:t>
            </a:r>
            <a:r>
              <a:rPr dirty="0" sz="1000" spc="-225">
                <a:latin typeface="Arial"/>
                <a:cs typeface="Arial"/>
              </a:rPr>
              <a:t>: </a:t>
            </a:r>
            <a:r>
              <a:rPr dirty="0" sz="1000" spc="-280">
                <a:latin typeface="Arial"/>
                <a:cs typeface="Arial"/>
              </a:rPr>
              <a:t>C</a:t>
            </a:r>
            <a:r>
              <a:rPr dirty="0" baseline="-16203" sz="1800" spc="-419">
                <a:latin typeface="Arial"/>
                <a:cs typeface="Arial"/>
              </a:rPr>
              <a:t>ha</a:t>
            </a:r>
            <a:r>
              <a:rPr dirty="0" sz="1000" spc="-280">
                <a:latin typeface="Arial"/>
                <a:cs typeface="Arial"/>
              </a:rPr>
              <a:t>om</a:t>
            </a:r>
            <a:r>
              <a:rPr dirty="0" baseline="-16203" sz="1800" spc="-419">
                <a:latin typeface="Arial"/>
                <a:cs typeface="Arial"/>
              </a:rPr>
              <a:t>ve</a:t>
            </a:r>
            <a:r>
              <a:rPr dirty="0" sz="1000" spc="-280">
                <a:latin typeface="Arial"/>
                <a:cs typeface="Arial"/>
              </a:rPr>
              <a:t>pu</a:t>
            </a:r>
            <a:r>
              <a:rPr dirty="0" baseline="-16203" sz="1800" spc="-419">
                <a:latin typeface="Arial"/>
                <a:cs typeface="Arial"/>
              </a:rPr>
              <a:t>a</a:t>
            </a:r>
            <a:r>
              <a:rPr dirty="0" sz="1000" spc="-280">
                <a:latin typeface="Arial"/>
                <a:cs typeface="Arial"/>
              </a:rPr>
              <a:t>te</a:t>
            </a:r>
            <a:r>
              <a:rPr dirty="0" baseline="-16203" sz="1800" spc="-419">
                <a:latin typeface="Arial"/>
                <a:cs typeface="Arial"/>
              </a:rPr>
              <a:t>m</a:t>
            </a:r>
            <a:r>
              <a:rPr dirty="0" sz="1000" spc="-280">
                <a:latin typeface="Arial"/>
                <a:cs typeface="Arial"/>
              </a:rPr>
              <a:t>P</a:t>
            </a:r>
            <a:r>
              <a:rPr dirty="0" baseline="-16203" sz="1800" spc="-419">
                <a:latin typeface="Arial"/>
                <a:cs typeface="Arial"/>
              </a:rPr>
              <a:t>e</a:t>
            </a:r>
            <a:r>
              <a:rPr dirty="0" sz="1000" spc="-280">
                <a:latin typeface="Arial"/>
                <a:cs typeface="Arial"/>
              </a:rPr>
              <a:t>(</a:t>
            </a:r>
            <a:r>
              <a:rPr dirty="0" sz="1000" spc="-28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baseline="-16203" sz="1800" spc="-419">
                <a:latin typeface="Arial"/>
                <a:cs typeface="Arial"/>
              </a:rPr>
              <a:t>th</a:t>
            </a:r>
            <a:r>
              <a:rPr dirty="0" sz="1000" spc="-280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baseline="-16203" sz="1800" spc="-419">
                <a:latin typeface="Arial"/>
                <a:cs typeface="Arial"/>
              </a:rPr>
              <a:t>o</a:t>
            </a:r>
            <a:r>
              <a:rPr dirty="0" sz="1000" spc="-28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baseline="-16203" sz="1800" spc="-419">
                <a:latin typeface="Arial"/>
                <a:cs typeface="Arial"/>
              </a:rPr>
              <a:t>do</a:t>
            </a:r>
            <a:r>
              <a:rPr dirty="0" sz="1000" spc="-280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000" spc="-9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baseline="-16203" sz="1800" spc="-345">
                <a:latin typeface="Arial"/>
                <a:cs typeface="Arial"/>
              </a:rPr>
              <a:t>l</a:t>
            </a:r>
            <a:r>
              <a:rPr dirty="0" sz="1000" spc="-229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baseline="-16203" sz="1800" spc="-345">
                <a:latin typeface="Arial"/>
                <a:cs typeface="Arial"/>
              </a:rPr>
              <a:t>o</a:t>
            </a:r>
            <a:r>
              <a:rPr dirty="0" sz="1000" spc="-229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baseline="-16203" sz="1800" spc="-345">
                <a:latin typeface="Arial"/>
                <a:cs typeface="Arial"/>
              </a:rPr>
              <a:t>g</a:t>
            </a:r>
            <a:r>
              <a:rPr dirty="0" sz="1000" spc="-229">
                <a:latin typeface="Arial"/>
                <a:cs typeface="Arial"/>
              </a:rPr>
              <a:t>)</a:t>
            </a:r>
            <a:r>
              <a:rPr dirty="0" baseline="-16203" sz="1800" spc="-345">
                <a:latin typeface="Arial"/>
                <a:cs typeface="Arial"/>
              </a:rPr>
              <a:t>y </a:t>
            </a:r>
            <a:r>
              <a:rPr dirty="0" baseline="-16203" sz="1800" spc="-7">
                <a:latin typeface="Arial"/>
                <a:cs typeface="Arial"/>
              </a:rPr>
              <a:t>for </a:t>
            </a:r>
            <a:r>
              <a:rPr dirty="0" baseline="-16203" sz="1800" spc="-300">
                <a:latin typeface="Arial"/>
                <a:cs typeface="Arial"/>
              </a:rPr>
              <a:t>build</a:t>
            </a:r>
            <a:r>
              <a:rPr dirty="0" sz="1000" spc="-200">
                <a:latin typeface="Arial"/>
                <a:cs typeface="Arial"/>
              </a:rPr>
              <a:t>S</a:t>
            </a:r>
            <a:r>
              <a:rPr dirty="0" baseline="-16203" sz="1800" spc="-300">
                <a:latin typeface="Arial"/>
                <a:cs typeface="Arial"/>
              </a:rPr>
              <a:t>in</a:t>
            </a:r>
            <a:r>
              <a:rPr dirty="0" sz="1000" spc="-200">
                <a:latin typeface="Arial"/>
                <a:cs typeface="Arial"/>
              </a:rPr>
              <a:t>u</a:t>
            </a:r>
            <a:r>
              <a:rPr dirty="0" baseline="-16203" sz="1800" spc="-300">
                <a:latin typeface="Arial"/>
                <a:cs typeface="Arial"/>
              </a:rPr>
              <a:t>g</a:t>
            </a:r>
            <a:r>
              <a:rPr dirty="0" sz="1000" spc="-200">
                <a:latin typeface="Arial"/>
                <a:cs typeface="Arial"/>
              </a:rPr>
              <a:t>m</a:t>
            </a:r>
            <a:r>
              <a:rPr dirty="0" baseline="-16203" sz="1800" spc="-300">
                <a:latin typeface="Arial"/>
                <a:cs typeface="Arial"/>
              </a:rPr>
              <a:t>B</a:t>
            </a:r>
            <a:r>
              <a:rPr dirty="0" sz="1000" spc="-200">
                <a:latin typeface="Arial"/>
                <a:cs typeface="Arial"/>
              </a:rPr>
              <a:t>o</a:t>
            </a:r>
            <a:r>
              <a:rPr dirty="0" baseline="-16203" sz="1800" spc="-300">
                <a:latin typeface="Arial"/>
                <a:cs typeface="Arial"/>
              </a:rPr>
              <a:t>a</a:t>
            </a:r>
            <a:r>
              <a:rPr dirty="0" sz="1000" spc="-200">
                <a:latin typeface="Arial"/>
                <a:cs typeface="Arial"/>
              </a:rPr>
              <a:t>f </a:t>
            </a:r>
            <a:r>
              <a:rPr dirty="0" sz="1000" spc="-260">
                <a:latin typeface="Arial"/>
                <a:cs typeface="Arial"/>
              </a:rPr>
              <a:t>a</a:t>
            </a:r>
            <a:r>
              <a:rPr dirty="0" baseline="-16203" sz="1800" spc="-390">
                <a:latin typeface="Arial"/>
                <a:cs typeface="Arial"/>
              </a:rPr>
              <a:t>y</a:t>
            </a:r>
            <a:r>
              <a:rPr dirty="0" sz="1000" spc="-260">
                <a:latin typeface="Arial"/>
                <a:cs typeface="Arial"/>
              </a:rPr>
              <a:t>l</a:t>
            </a:r>
            <a:r>
              <a:rPr dirty="0" baseline="-16203" sz="1800" spc="-390">
                <a:latin typeface="Arial"/>
                <a:cs typeface="Arial"/>
              </a:rPr>
              <a:t>e</a:t>
            </a:r>
            <a:r>
              <a:rPr dirty="0" sz="1000" spc="-260">
                <a:latin typeface="Arial"/>
                <a:cs typeface="Arial"/>
              </a:rPr>
              <a:t>l </a:t>
            </a:r>
            <a:r>
              <a:rPr dirty="0" sz="1000" spc="-229">
                <a:latin typeface="Arial"/>
                <a:cs typeface="Arial"/>
              </a:rPr>
              <a:t>t</a:t>
            </a:r>
            <a:r>
              <a:rPr dirty="0" baseline="-16203" sz="1800" spc="-345">
                <a:latin typeface="Arial"/>
                <a:cs typeface="Arial"/>
              </a:rPr>
              <a:t>s</a:t>
            </a:r>
            <a:r>
              <a:rPr dirty="0" sz="1000" spc="-229">
                <a:latin typeface="Arial"/>
                <a:cs typeface="Arial"/>
              </a:rPr>
              <a:t>he</a:t>
            </a:r>
            <a:r>
              <a:rPr dirty="0" baseline="-16203" sz="1800" spc="-345">
                <a:latin typeface="Arial"/>
                <a:cs typeface="Arial"/>
              </a:rPr>
              <a:t>ne</a:t>
            </a:r>
            <a:r>
              <a:rPr dirty="0" sz="1000" spc="-229">
                <a:latin typeface="Arial"/>
                <a:cs typeface="Arial"/>
              </a:rPr>
              <a:t>ro</a:t>
            </a:r>
            <a:r>
              <a:rPr dirty="0" baseline="-16203" sz="1800" spc="-345">
                <a:latin typeface="Arial"/>
                <a:cs typeface="Arial"/>
              </a:rPr>
              <a:t>t</a:t>
            </a:r>
            <a:r>
              <a:rPr dirty="0" sz="1000" spc="-229">
                <a:latin typeface="Arial"/>
                <a:cs typeface="Arial"/>
              </a:rPr>
              <a:t>w</a:t>
            </a:r>
            <a:r>
              <a:rPr dirty="0" baseline="-16203" sz="1800" spc="-345">
                <a:latin typeface="Arial"/>
                <a:cs typeface="Arial"/>
              </a:rPr>
              <a:t>s.</a:t>
            </a:r>
            <a:r>
              <a:rPr dirty="0" sz="1000" spc="-229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in the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Joint</a:t>
            </a:r>
            <a:endParaRPr sz="1000">
              <a:latin typeface="Arial"/>
              <a:cs typeface="Arial"/>
            </a:endParaRPr>
          </a:p>
          <a:p>
            <a:pPr marL="2680335">
              <a:lnSpc>
                <a:spcPts val="990"/>
              </a:lnSpc>
            </a:pPr>
            <a:r>
              <a:rPr dirty="0" sz="1000">
                <a:latin typeface="Arial"/>
                <a:cs typeface="Arial"/>
              </a:rPr>
              <a:t>that </a:t>
            </a:r>
            <a:r>
              <a:rPr dirty="0" sz="1000" spc="-5">
                <a:latin typeface="Arial"/>
                <a:cs typeface="Arial"/>
              </a:rPr>
              <a:t>match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R ^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T ^</a:t>
            </a:r>
            <a:r>
              <a:rPr dirty="0" sz="1000" spc="-7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~S</a:t>
            </a:r>
            <a:endParaRPr sz="1000">
              <a:latin typeface="Arial"/>
              <a:cs typeface="Arial"/>
            </a:endParaRPr>
          </a:p>
          <a:p>
            <a:pPr marL="208915" indent="-171450">
              <a:lnSpc>
                <a:spcPts val="1250"/>
              </a:lnSpc>
              <a:buChar char="•"/>
              <a:tabLst>
                <a:tab pos="2095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don’t </a:t>
            </a:r>
            <a:r>
              <a:rPr dirty="0" sz="1200">
                <a:latin typeface="Arial"/>
                <a:cs typeface="Arial"/>
              </a:rPr>
              <a:t>require </a:t>
            </a:r>
            <a:r>
              <a:rPr dirty="0" sz="1200" spc="-5">
                <a:latin typeface="Arial"/>
                <a:cs typeface="Arial"/>
              </a:rPr>
              <a:t>exponential storage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hold our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6194" y="1789176"/>
            <a:ext cx="2524760" cy="502920"/>
          </a:xfrm>
          <a:custGeom>
            <a:avLst/>
            <a:gdLst/>
            <a:ahLst/>
            <a:cxnLst/>
            <a:rect l="l" t="t" r="r" b="b"/>
            <a:pathLst>
              <a:path w="2524760" h="502919">
                <a:moveTo>
                  <a:pt x="0" y="0"/>
                </a:moveTo>
                <a:lnTo>
                  <a:pt x="505205" y="258318"/>
                </a:lnTo>
                <a:lnTo>
                  <a:pt x="505205" y="502920"/>
                </a:lnTo>
                <a:lnTo>
                  <a:pt x="2524505" y="502920"/>
                </a:lnTo>
                <a:lnTo>
                  <a:pt x="2524505" y="153924"/>
                </a:lnTo>
                <a:lnTo>
                  <a:pt x="505205" y="153924"/>
                </a:lnTo>
                <a:lnTo>
                  <a:pt x="0" y="0"/>
                </a:lnTo>
                <a:close/>
              </a:path>
              <a:path w="2524760" h="502919">
                <a:moveTo>
                  <a:pt x="2524505" y="83820"/>
                </a:moveTo>
                <a:lnTo>
                  <a:pt x="505205" y="83820"/>
                </a:lnTo>
                <a:lnTo>
                  <a:pt x="505205" y="153924"/>
                </a:lnTo>
                <a:lnTo>
                  <a:pt x="2524505" y="153924"/>
                </a:lnTo>
                <a:lnTo>
                  <a:pt x="2524505" y="8382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76194" y="1789176"/>
            <a:ext cx="2524760" cy="502920"/>
          </a:xfrm>
          <a:custGeom>
            <a:avLst/>
            <a:gdLst/>
            <a:ahLst/>
            <a:cxnLst/>
            <a:rect l="l" t="t" r="r" b="b"/>
            <a:pathLst>
              <a:path w="2524760" h="502919">
                <a:moveTo>
                  <a:pt x="505205" y="83820"/>
                </a:moveTo>
                <a:lnTo>
                  <a:pt x="505205" y="153924"/>
                </a:lnTo>
                <a:lnTo>
                  <a:pt x="0" y="0"/>
                </a:lnTo>
                <a:lnTo>
                  <a:pt x="505205" y="258318"/>
                </a:lnTo>
                <a:lnTo>
                  <a:pt x="505205" y="502920"/>
                </a:lnTo>
                <a:lnTo>
                  <a:pt x="2524505" y="502920"/>
                </a:lnTo>
                <a:lnTo>
                  <a:pt x="2524505" y="83820"/>
                </a:lnTo>
                <a:lnTo>
                  <a:pt x="842009" y="83820"/>
                </a:lnTo>
                <a:lnTo>
                  <a:pt x="505205" y="8382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727703" y="1881631"/>
            <a:ext cx="173926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Sum of all the rows in the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Joint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47166" y="2034031"/>
            <a:ext cx="13011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that </a:t>
            </a:r>
            <a:r>
              <a:rPr dirty="0" sz="1000" spc="-5">
                <a:latin typeface="Arial"/>
                <a:cs typeface="Arial"/>
              </a:rPr>
              <a:t>match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~R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T ^</a:t>
            </a:r>
            <a:r>
              <a:rPr dirty="0" sz="1000" spc="-10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~S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185416" y="4942586"/>
            <a:ext cx="24993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Where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are we</a:t>
            </a:r>
            <a:r>
              <a:rPr dirty="0" sz="2200" spc="-6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now?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3019" y="6234176"/>
            <a:ext cx="4040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compute probabilities of any given assignment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74469" y="6398767"/>
            <a:ext cx="3623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truth values to the variables. </a:t>
            </a:r>
            <a:r>
              <a:rPr dirty="0" sz="1200" spc="-5">
                <a:latin typeface="Arial"/>
                <a:cs typeface="Arial"/>
              </a:rPr>
              <a:t>And we can do it in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03019" y="6800342"/>
            <a:ext cx="66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69318" y="7099458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98780" y="7076599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177892" y="6800342"/>
            <a:ext cx="368300" cy="43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answ</a:t>
            </a:r>
            <a:endParaRPr sz="12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93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83234" y="7533799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30506" y="7419499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616707" y="7444230"/>
            <a:ext cx="673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30506" y="7808118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493519" y="7789288"/>
            <a:ext cx="2757805" cy="39116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448945">
              <a:lnSpc>
                <a:spcPct val="100000"/>
              </a:lnSpc>
              <a:spcBef>
                <a:spcPts val="445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dirty="0" sz="1000">
                <a:latin typeface="Arial"/>
                <a:cs typeface="Arial"/>
              </a:rPr>
              <a:t>E.G. What </a:t>
            </a:r>
            <a:r>
              <a:rPr dirty="0" sz="1000" spc="-5">
                <a:latin typeface="Arial"/>
                <a:cs typeface="Arial"/>
              </a:rPr>
              <a:t>could </a:t>
            </a:r>
            <a:r>
              <a:rPr dirty="0" sz="1000">
                <a:latin typeface="Arial"/>
                <a:cs typeface="Arial"/>
              </a:rPr>
              <a:t>we do to </a:t>
            </a:r>
            <a:r>
              <a:rPr dirty="0" sz="1000" spc="-5">
                <a:latin typeface="Arial"/>
                <a:cs typeface="Arial"/>
              </a:rPr>
              <a:t>compute </a:t>
            </a:r>
            <a:r>
              <a:rPr dirty="0" sz="1000">
                <a:latin typeface="Arial"/>
                <a:cs typeface="Arial"/>
              </a:rPr>
              <a:t>P(R </a:t>
            </a:r>
            <a:r>
              <a:rPr dirty="0" sz="1000">
                <a:latin typeface="Symbol"/>
                <a:cs typeface="Symbol"/>
              </a:rPr>
              <a:t>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"/>
                <a:cs typeface="Arial"/>
              </a:rPr>
              <a:t>T,~S)?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30858" y="7124700"/>
            <a:ext cx="528955" cy="159385"/>
          </a:xfrm>
          <a:custGeom>
            <a:avLst/>
            <a:gdLst/>
            <a:ahLst/>
            <a:cxnLst/>
            <a:rect l="l" t="t" r="r" b="b"/>
            <a:pathLst>
              <a:path w="528955" h="159384">
                <a:moveTo>
                  <a:pt x="0" y="0"/>
                </a:moveTo>
                <a:lnTo>
                  <a:pt x="528828" y="0"/>
                </a:lnTo>
                <a:lnTo>
                  <a:pt x="528828" y="159257"/>
                </a:lnTo>
                <a:lnTo>
                  <a:pt x="0" y="1592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30858" y="7124700"/>
            <a:ext cx="528955" cy="160020"/>
          </a:xfrm>
          <a:custGeom>
            <a:avLst/>
            <a:gdLst/>
            <a:ahLst/>
            <a:cxnLst/>
            <a:rect l="l" t="t" r="r" b="b"/>
            <a:pathLst>
              <a:path w="528955" h="160020">
                <a:moveTo>
                  <a:pt x="0" y="160019"/>
                </a:moveTo>
                <a:lnTo>
                  <a:pt x="528828" y="160019"/>
                </a:lnTo>
                <a:lnTo>
                  <a:pt x="528828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600708" y="7134859"/>
            <a:ext cx="7499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dirty="0" sz="700" spc="-5">
                <a:latin typeface="Arial"/>
                <a:cs typeface="Arial"/>
              </a:rPr>
              <a:t>P(s)=0.3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90544" y="7078980"/>
            <a:ext cx="29209" cy="137160"/>
          </a:xfrm>
          <a:custGeom>
            <a:avLst/>
            <a:gdLst/>
            <a:ahLst/>
            <a:cxnLst/>
            <a:rect l="l" t="t" r="r" b="b"/>
            <a:pathLst>
              <a:path w="29210" h="137159">
                <a:moveTo>
                  <a:pt x="0" y="137160"/>
                </a:moveTo>
                <a:lnTo>
                  <a:pt x="28955" y="137160"/>
                </a:lnTo>
                <a:lnTo>
                  <a:pt x="2895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90544" y="7078980"/>
            <a:ext cx="501650" cy="137160"/>
          </a:xfrm>
          <a:custGeom>
            <a:avLst/>
            <a:gdLst/>
            <a:ahLst/>
            <a:cxnLst/>
            <a:rect l="l" t="t" r="r" b="b"/>
            <a:pathLst>
              <a:path w="501650" h="137159">
                <a:moveTo>
                  <a:pt x="0" y="137160"/>
                </a:moveTo>
                <a:lnTo>
                  <a:pt x="501396" y="137160"/>
                </a:lnTo>
                <a:lnTo>
                  <a:pt x="50139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5552" y="7434071"/>
            <a:ext cx="612775" cy="102235"/>
          </a:xfrm>
          <a:custGeom>
            <a:avLst/>
            <a:gdLst/>
            <a:ahLst/>
            <a:cxnLst/>
            <a:rect l="l" t="t" r="r" b="b"/>
            <a:pathLst>
              <a:path w="612775" h="102234">
                <a:moveTo>
                  <a:pt x="0" y="102107"/>
                </a:moveTo>
                <a:lnTo>
                  <a:pt x="612648" y="102107"/>
                </a:lnTo>
                <a:lnTo>
                  <a:pt x="61264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36314" y="7307580"/>
            <a:ext cx="612140" cy="228600"/>
          </a:xfrm>
          <a:custGeom>
            <a:avLst/>
            <a:gdLst/>
            <a:ahLst/>
            <a:cxnLst/>
            <a:rect l="l" t="t" r="r" b="b"/>
            <a:pathLst>
              <a:path w="612139" h="228600">
                <a:moveTo>
                  <a:pt x="0" y="228600"/>
                </a:moveTo>
                <a:lnTo>
                  <a:pt x="611886" y="228600"/>
                </a:lnTo>
                <a:lnTo>
                  <a:pt x="61188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533268" y="6827478"/>
            <a:ext cx="1407160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ers </a:t>
            </a:r>
            <a:r>
              <a:rPr dirty="0" sz="1200" spc="-5">
                <a:latin typeface="Arial"/>
                <a:cs typeface="Arial"/>
              </a:rPr>
              <a:t>to any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questions.</a:t>
            </a:r>
            <a:endParaRPr sz="12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750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</a:t>
            </a:r>
            <a:r>
              <a:rPr dirty="0" sz="700" spc="-5">
                <a:latin typeface="Arial"/>
                <a:cs typeface="Arial"/>
              </a:rPr>
              <a:t>M)=0.3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11017" y="7581900"/>
            <a:ext cx="584835" cy="228600"/>
          </a:xfrm>
          <a:custGeom>
            <a:avLst/>
            <a:gdLst/>
            <a:ahLst/>
            <a:cxnLst/>
            <a:rect l="l" t="t" r="r" b="b"/>
            <a:pathLst>
              <a:path w="584835" h="228600">
                <a:moveTo>
                  <a:pt x="0" y="0"/>
                </a:moveTo>
                <a:lnTo>
                  <a:pt x="584453" y="0"/>
                </a:lnTo>
                <a:lnTo>
                  <a:pt x="584453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11779" y="7581900"/>
            <a:ext cx="584200" cy="228600"/>
          </a:xfrm>
          <a:custGeom>
            <a:avLst/>
            <a:gdLst/>
            <a:ahLst/>
            <a:cxnLst/>
            <a:rect l="l" t="t" r="r" b="b"/>
            <a:pathLst>
              <a:path w="584200" h="228600">
                <a:moveTo>
                  <a:pt x="0" y="228600"/>
                </a:moveTo>
                <a:lnTo>
                  <a:pt x="583691" y="228600"/>
                </a:lnTo>
                <a:lnTo>
                  <a:pt x="58369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811017" y="7575295"/>
            <a:ext cx="584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2667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47800" y="7421880"/>
            <a:ext cx="807085" cy="433705"/>
          </a:xfrm>
          <a:custGeom>
            <a:avLst/>
            <a:gdLst/>
            <a:ahLst/>
            <a:cxnLst/>
            <a:rect l="l" t="t" r="r" b="b"/>
            <a:pathLst>
              <a:path w="807085" h="433704">
                <a:moveTo>
                  <a:pt x="0" y="0"/>
                </a:moveTo>
                <a:lnTo>
                  <a:pt x="806957" y="0"/>
                </a:lnTo>
                <a:lnTo>
                  <a:pt x="806957" y="433578"/>
                </a:lnTo>
                <a:lnTo>
                  <a:pt x="0" y="43357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47800" y="7421880"/>
            <a:ext cx="807085" cy="434340"/>
          </a:xfrm>
          <a:custGeom>
            <a:avLst/>
            <a:gdLst/>
            <a:ahLst/>
            <a:cxnLst/>
            <a:rect l="l" t="t" r="r" b="b"/>
            <a:pathLst>
              <a:path w="807085" h="434340">
                <a:moveTo>
                  <a:pt x="0" y="434340"/>
                </a:moveTo>
                <a:lnTo>
                  <a:pt x="806957" y="434340"/>
                </a:lnTo>
                <a:lnTo>
                  <a:pt x="806957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447800" y="7412228"/>
            <a:ext cx="80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7625" marR="762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351532" y="7248143"/>
            <a:ext cx="214122" cy="2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23388" y="7222235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79">
                <a:moveTo>
                  <a:pt x="62484" y="153923"/>
                </a:moveTo>
                <a:lnTo>
                  <a:pt x="0" y="226313"/>
                </a:lnTo>
                <a:lnTo>
                  <a:pt x="95250" y="233171"/>
                </a:lnTo>
                <a:lnTo>
                  <a:pt x="86743" y="212597"/>
                </a:lnTo>
                <a:lnTo>
                  <a:pt x="71627" y="212597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3"/>
                </a:lnTo>
                <a:close/>
              </a:path>
              <a:path w="516255" h="233679">
                <a:moveTo>
                  <a:pt x="73427" y="180391"/>
                </a:moveTo>
                <a:lnTo>
                  <a:pt x="60198" y="185927"/>
                </a:lnTo>
                <a:lnTo>
                  <a:pt x="71627" y="212597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79">
                <a:moveTo>
                  <a:pt x="84505" y="207186"/>
                </a:moveTo>
                <a:lnTo>
                  <a:pt x="71627" y="212597"/>
                </a:lnTo>
                <a:lnTo>
                  <a:pt x="86743" y="212597"/>
                </a:lnTo>
                <a:lnTo>
                  <a:pt x="84505" y="207186"/>
                </a:lnTo>
                <a:close/>
              </a:path>
              <a:path w="516255" h="233679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7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83279" y="7222997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90">
                <a:moveTo>
                  <a:pt x="432305" y="281690"/>
                </a:moveTo>
                <a:lnTo>
                  <a:pt x="417575" y="306324"/>
                </a:lnTo>
                <a:lnTo>
                  <a:pt x="513588" y="313181"/>
                </a:lnTo>
                <a:lnTo>
                  <a:pt x="497945" y="288797"/>
                </a:lnTo>
                <a:lnTo>
                  <a:pt x="444246" y="288797"/>
                </a:lnTo>
                <a:lnTo>
                  <a:pt x="432305" y="281690"/>
                </a:lnTo>
                <a:close/>
              </a:path>
              <a:path w="513714" h="313690">
                <a:moveTo>
                  <a:pt x="447058" y="257017"/>
                </a:moveTo>
                <a:lnTo>
                  <a:pt x="432305" y="281690"/>
                </a:lnTo>
                <a:lnTo>
                  <a:pt x="444246" y="288797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90">
                <a:moveTo>
                  <a:pt x="461772" y="232409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7"/>
                </a:lnTo>
                <a:lnTo>
                  <a:pt x="497945" y="288797"/>
                </a:lnTo>
                <a:lnTo>
                  <a:pt x="461772" y="232409"/>
                </a:lnTo>
                <a:close/>
              </a:path>
              <a:path w="513714" h="313690">
                <a:moveTo>
                  <a:pt x="15240" y="0"/>
                </a:moveTo>
                <a:lnTo>
                  <a:pt x="0" y="24383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02229" y="7604759"/>
            <a:ext cx="85343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56154" y="7810500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40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08120" y="7536180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40">
                <a:moveTo>
                  <a:pt x="333755" y="0"/>
                </a:moveTo>
                <a:lnTo>
                  <a:pt x="0" y="9144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423665" y="7147559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59">
                <a:moveTo>
                  <a:pt x="166878" y="0"/>
                </a:moveTo>
                <a:lnTo>
                  <a:pt x="0" y="2286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59685" y="7193280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29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54757" y="7513319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29">
                <a:moveTo>
                  <a:pt x="0" y="125729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257300" y="5402579"/>
            <a:ext cx="2228850" cy="2599690"/>
          </a:xfrm>
          <a:custGeom>
            <a:avLst/>
            <a:gdLst/>
            <a:ahLst/>
            <a:cxnLst/>
            <a:rect l="l" t="t" r="r" b="b"/>
            <a:pathLst>
              <a:path w="2228850" h="2599690">
                <a:moveTo>
                  <a:pt x="1746503" y="2019300"/>
                </a:moveTo>
                <a:lnTo>
                  <a:pt x="1222248" y="2019300"/>
                </a:lnTo>
                <a:lnTo>
                  <a:pt x="2228850" y="2599182"/>
                </a:lnTo>
                <a:lnTo>
                  <a:pt x="1746503" y="2019300"/>
                </a:lnTo>
                <a:close/>
              </a:path>
              <a:path w="2228850" h="2599690">
                <a:moveTo>
                  <a:pt x="2095500" y="0"/>
                </a:moveTo>
                <a:lnTo>
                  <a:pt x="0" y="0"/>
                </a:lnTo>
                <a:lnTo>
                  <a:pt x="0" y="2019300"/>
                </a:lnTo>
                <a:lnTo>
                  <a:pt x="2095500" y="2019300"/>
                </a:lnTo>
                <a:lnTo>
                  <a:pt x="2095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257300" y="5402579"/>
            <a:ext cx="2228850" cy="2599690"/>
          </a:xfrm>
          <a:custGeom>
            <a:avLst/>
            <a:gdLst/>
            <a:ahLst/>
            <a:cxnLst/>
            <a:rect l="l" t="t" r="r" b="b"/>
            <a:pathLst>
              <a:path w="2228850" h="2599690">
                <a:moveTo>
                  <a:pt x="0" y="0"/>
                </a:moveTo>
                <a:lnTo>
                  <a:pt x="0" y="2019300"/>
                </a:lnTo>
                <a:lnTo>
                  <a:pt x="1222248" y="2019300"/>
                </a:lnTo>
                <a:lnTo>
                  <a:pt x="2228850" y="2599182"/>
                </a:lnTo>
                <a:lnTo>
                  <a:pt x="1746503" y="2019300"/>
                </a:lnTo>
                <a:lnTo>
                  <a:pt x="2095500" y="2019300"/>
                </a:lnTo>
                <a:lnTo>
                  <a:pt x="2095500" y="0"/>
                </a:lnTo>
                <a:lnTo>
                  <a:pt x="1222248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280667" y="5832602"/>
            <a:ext cx="4223385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3675" marR="30480" indent="-168910">
              <a:lnSpc>
                <a:spcPts val="1300"/>
              </a:lnSpc>
              <a:spcBef>
                <a:spcPts val="260"/>
              </a:spcBef>
            </a:pPr>
            <a:r>
              <a:rPr dirty="0" baseline="36111" sz="1500" spc="-322">
                <a:latin typeface="Arial"/>
                <a:cs typeface="Arial"/>
              </a:rPr>
              <a:t>Ste</a:t>
            </a:r>
            <a:r>
              <a:rPr dirty="0" sz="1200" spc="-215">
                <a:latin typeface="Arial"/>
                <a:cs typeface="Arial"/>
              </a:rPr>
              <a:t>t</a:t>
            </a:r>
            <a:r>
              <a:rPr dirty="0" baseline="36111" sz="1500" spc="-322">
                <a:latin typeface="Arial"/>
                <a:cs typeface="Arial"/>
              </a:rPr>
              <a:t>p</a:t>
            </a:r>
            <a:r>
              <a:rPr dirty="0" sz="1200" spc="-215">
                <a:latin typeface="Arial"/>
                <a:cs typeface="Arial"/>
              </a:rPr>
              <a:t>ab</a:t>
            </a:r>
            <a:r>
              <a:rPr dirty="0" baseline="36111" sz="1500" spc="-322">
                <a:latin typeface="Arial"/>
                <a:cs typeface="Arial"/>
              </a:rPr>
              <a:t>2:</a:t>
            </a:r>
            <a:r>
              <a:rPr dirty="0" sz="1200" spc="-215">
                <a:latin typeface="Arial"/>
                <a:cs typeface="Arial"/>
              </a:rPr>
              <a:t>le</a:t>
            </a:r>
            <a:r>
              <a:rPr dirty="0" baseline="36111" sz="1500" spc="-322">
                <a:latin typeface="Arial"/>
                <a:cs typeface="Arial"/>
              </a:rPr>
              <a:t>C</a:t>
            </a:r>
            <a:r>
              <a:rPr dirty="0" sz="1200" spc="-215">
                <a:latin typeface="Arial"/>
                <a:cs typeface="Arial"/>
              </a:rPr>
              <a:t>.</a:t>
            </a:r>
            <a:r>
              <a:rPr dirty="0" baseline="36111" sz="1500" spc="-322">
                <a:latin typeface="Arial"/>
                <a:cs typeface="Arial"/>
              </a:rPr>
              <a:t>om</a:t>
            </a:r>
            <a:r>
              <a:rPr dirty="0" sz="1200" spc="-215">
                <a:latin typeface="Arial"/>
                <a:cs typeface="Arial"/>
              </a:rPr>
              <a:t>O</a:t>
            </a:r>
            <a:r>
              <a:rPr dirty="0" baseline="36111" sz="1500" spc="-322">
                <a:latin typeface="Arial"/>
                <a:cs typeface="Arial"/>
              </a:rPr>
              <a:t>p</a:t>
            </a:r>
            <a:r>
              <a:rPr dirty="0" sz="1200" spc="-215">
                <a:latin typeface="Arial"/>
                <a:cs typeface="Arial"/>
              </a:rPr>
              <a:t>n</a:t>
            </a:r>
            <a:r>
              <a:rPr dirty="0" baseline="36111" sz="1500" spc="-322">
                <a:latin typeface="Arial"/>
                <a:cs typeface="Arial"/>
              </a:rPr>
              <a:t>u</a:t>
            </a:r>
            <a:r>
              <a:rPr dirty="0" sz="1200" spc="-215">
                <a:latin typeface="Arial"/>
                <a:cs typeface="Arial"/>
              </a:rPr>
              <a:t>l</a:t>
            </a:r>
            <a:r>
              <a:rPr dirty="0" baseline="36111" sz="1500" spc="-322">
                <a:latin typeface="Arial"/>
                <a:cs typeface="Arial"/>
              </a:rPr>
              <a:t>t</a:t>
            </a:r>
            <a:r>
              <a:rPr dirty="0" sz="1200" spc="-215">
                <a:latin typeface="Arial"/>
                <a:cs typeface="Arial"/>
              </a:rPr>
              <a:t>y</a:t>
            </a:r>
            <a:r>
              <a:rPr dirty="0" baseline="36111" sz="1500" spc="-322">
                <a:latin typeface="Arial"/>
                <a:cs typeface="Arial"/>
              </a:rPr>
              <a:t>e </a:t>
            </a:r>
            <a:r>
              <a:rPr dirty="0" sz="1200" spc="-300">
                <a:latin typeface="Arial"/>
                <a:cs typeface="Arial"/>
              </a:rPr>
              <a:t>e</a:t>
            </a:r>
            <a:r>
              <a:rPr dirty="0" baseline="36111" sz="1500" spc="-450">
                <a:latin typeface="Arial"/>
                <a:cs typeface="Arial"/>
              </a:rPr>
              <a:t>P</a:t>
            </a:r>
            <a:r>
              <a:rPr dirty="0" sz="1200" spc="-300">
                <a:latin typeface="Arial"/>
                <a:cs typeface="Arial"/>
              </a:rPr>
              <a:t>x</a:t>
            </a:r>
            <a:r>
              <a:rPr dirty="0" baseline="36111" sz="1500" spc="-450">
                <a:latin typeface="Arial"/>
                <a:cs typeface="Arial"/>
              </a:rPr>
              <a:t>(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dirty="0" sz="1200" spc="-300">
                <a:latin typeface="Arial"/>
                <a:cs typeface="Arial"/>
              </a:rPr>
              <a:t>p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200" spc="-300">
                <a:latin typeface="Arial"/>
                <a:cs typeface="Arial"/>
              </a:rPr>
              <a:t>on</a:t>
            </a:r>
            <a:r>
              <a:rPr dirty="0" baseline="36111" sz="1500" spc="-45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dirty="0" baseline="36111" sz="15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85">
                <a:latin typeface="Arial"/>
                <a:cs typeface="Arial"/>
              </a:rPr>
              <a:t>e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185">
                <a:latin typeface="Arial"/>
                <a:cs typeface="Arial"/>
              </a:rPr>
              <a:t>n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200" spc="-185">
                <a:latin typeface="Arial"/>
                <a:cs typeface="Arial"/>
              </a:rPr>
              <a:t>ti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185">
                <a:latin typeface="Arial"/>
                <a:cs typeface="Arial"/>
              </a:rPr>
              <a:t>a</a:t>
            </a:r>
            <a:r>
              <a:rPr dirty="0" baseline="36111" sz="1500" spc="-277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185">
                <a:latin typeface="Arial"/>
                <a:cs typeface="Arial"/>
              </a:rPr>
              <a:t>l</a:t>
            </a:r>
            <a:r>
              <a:rPr dirty="0" baseline="36111" sz="1500" spc="-277">
                <a:latin typeface="Arial"/>
                <a:cs typeface="Arial"/>
              </a:rPr>
              <a:t>)</a:t>
            </a:r>
            <a:r>
              <a:rPr dirty="0" sz="1200" spc="-18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maximum </a:t>
            </a:r>
            <a:r>
              <a:rPr dirty="0" sz="1200" spc="-5">
                <a:latin typeface="Arial"/>
                <a:cs typeface="Arial"/>
              </a:rPr>
              <a:t>number of parents  of any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06080" y="6141972"/>
            <a:ext cx="82994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Step 3: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49069" y="6562597"/>
            <a:ext cx="2232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linear </a:t>
            </a:r>
            <a:r>
              <a:rPr dirty="0" sz="1200" spc="-250">
                <a:latin typeface="Arial"/>
                <a:cs typeface="Arial"/>
              </a:rPr>
              <a:t>w</a:t>
            </a:r>
            <a:r>
              <a:rPr dirty="0" baseline="36111" sz="1500" spc="-375">
                <a:latin typeface="Arial"/>
                <a:cs typeface="Arial"/>
              </a:rPr>
              <a:t>P</a:t>
            </a:r>
            <a:r>
              <a:rPr dirty="0" sz="1200" spc="-250">
                <a:latin typeface="Arial"/>
                <a:cs typeface="Arial"/>
              </a:rPr>
              <a:t>i</a:t>
            </a:r>
            <a:r>
              <a:rPr dirty="0" baseline="36111" sz="1500" spc="-375">
                <a:latin typeface="Arial"/>
                <a:cs typeface="Arial"/>
              </a:rPr>
              <a:t>(</a:t>
            </a:r>
            <a:r>
              <a:rPr dirty="0" sz="1200" spc="-250">
                <a:latin typeface="Arial"/>
                <a:cs typeface="Arial"/>
              </a:rPr>
              <a:t>t</a:t>
            </a:r>
            <a:r>
              <a:rPr dirty="0" baseline="36111" sz="1500" spc="-375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200" spc="-250">
                <a:latin typeface="Arial"/>
                <a:cs typeface="Arial"/>
              </a:rPr>
              <a:t>h </a:t>
            </a:r>
            <a:r>
              <a:rPr dirty="0" baseline="36111" sz="1500" spc="-284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sz="1200" spc="-190">
                <a:latin typeface="Arial"/>
                <a:cs typeface="Arial"/>
              </a:rPr>
              <a:t>th</a:t>
            </a:r>
            <a:r>
              <a:rPr dirty="0" baseline="36111" sz="1500" spc="-284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sz="1200" spc="-190">
                <a:latin typeface="Arial"/>
                <a:cs typeface="Arial"/>
              </a:rPr>
              <a:t>e</a:t>
            </a:r>
            <a:r>
              <a:rPr dirty="0" baseline="36111" sz="1500" spc="-284">
                <a:solidFill>
                  <a:srgbClr val="33CC33"/>
                </a:solidFill>
                <a:latin typeface="Arial"/>
                <a:cs typeface="Arial"/>
              </a:rPr>
              <a:t>^ </a:t>
            </a:r>
            <a:r>
              <a:rPr dirty="0" sz="1200" spc="-360">
                <a:latin typeface="Arial"/>
                <a:cs typeface="Arial"/>
              </a:rPr>
              <a:t>n</a:t>
            </a:r>
            <a:r>
              <a:rPr dirty="0" baseline="36111" sz="1500" spc="-540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sz="1200" spc="-360">
                <a:latin typeface="Arial"/>
                <a:cs typeface="Arial"/>
              </a:rPr>
              <a:t>u</a:t>
            </a:r>
            <a:r>
              <a:rPr dirty="0" baseline="36111" sz="1500" spc="-54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sz="1200" spc="-360">
                <a:latin typeface="Arial"/>
                <a:cs typeface="Arial"/>
              </a:rPr>
              <a:t>m</a:t>
            </a:r>
            <a:r>
              <a:rPr dirty="0" baseline="36111" sz="1500" spc="-540">
                <a:latin typeface="Arial"/>
                <a:cs typeface="Arial"/>
              </a:rPr>
              <a:t>)</a:t>
            </a:r>
            <a:r>
              <a:rPr dirty="0" baseline="36111" sz="1500" spc="382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ber of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31553" y="6689087"/>
            <a:ext cx="1760220" cy="36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-------------------------------------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 spc="-300">
                <a:latin typeface="Arial"/>
                <a:cs typeface="Arial"/>
              </a:rPr>
              <a:t>P</a:t>
            </a:r>
            <a:r>
              <a:rPr dirty="0" baseline="16203" sz="1800" spc="-450">
                <a:latin typeface="Arial"/>
                <a:cs typeface="Arial"/>
              </a:rPr>
              <a:t>S</a:t>
            </a:r>
            <a:r>
              <a:rPr dirty="0" sz="1000" spc="-300">
                <a:latin typeface="Arial"/>
                <a:cs typeface="Arial"/>
              </a:rPr>
              <a:t>(</a:t>
            </a:r>
            <a:r>
              <a:rPr dirty="0" baseline="16203" sz="1800" spc="-450">
                <a:latin typeface="Arial"/>
                <a:cs typeface="Arial"/>
              </a:rPr>
              <a:t>o</a:t>
            </a:r>
            <a:r>
              <a:rPr dirty="0" sz="1000" spc="-30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000" spc="-5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baseline="16203" sz="1800" spc="-607">
                <a:latin typeface="Arial"/>
                <a:cs typeface="Arial"/>
              </a:rPr>
              <a:t>w</a:t>
            </a:r>
            <a:r>
              <a:rPr dirty="0" sz="1000" spc="-405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sz="1000" spc="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 spc="-28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baseline="16203" sz="1800" spc="-419">
                <a:latin typeface="Arial"/>
                <a:cs typeface="Arial"/>
              </a:rPr>
              <a:t>e </a:t>
            </a:r>
            <a:r>
              <a:rPr dirty="0" sz="1000" spc="-260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baseline="16203" sz="1800" spc="-390">
                <a:latin typeface="Arial"/>
                <a:cs typeface="Arial"/>
              </a:rPr>
              <a:t>c</a:t>
            </a:r>
            <a:r>
              <a:rPr dirty="0" sz="1000" spc="-260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baseline="16203" sz="1800" spc="-390">
                <a:latin typeface="Arial"/>
                <a:cs typeface="Arial"/>
              </a:rPr>
              <a:t>a</a:t>
            </a:r>
            <a:r>
              <a:rPr dirty="0" sz="1000" spc="-26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baseline="16203" sz="1800" spc="-390">
                <a:latin typeface="Arial"/>
                <a:cs typeface="Arial"/>
              </a:rPr>
              <a:t>n</a:t>
            </a:r>
            <a:r>
              <a:rPr dirty="0" sz="1000" spc="-260">
                <a:latin typeface="Arial"/>
                <a:cs typeface="Arial"/>
              </a:rPr>
              <a:t>)+</a:t>
            </a:r>
            <a:r>
              <a:rPr dirty="0" baseline="16203" sz="1800" spc="-390">
                <a:latin typeface="Arial"/>
                <a:cs typeface="Arial"/>
              </a:rPr>
              <a:t>al</a:t>
            </a:r>
            <a:r>
              <a:rPr dirty="0" sz="1000" spc="-260">
                <a:latin typeface="Arial"/>
                <a:cs typeface="Arial"/>
              </a:rPr>
              <a:t>P</a:t>
            </a:r>
            <a:r>
              <a:rPr dirty="0" baseline="16203" sz="1800" spc="-390">
                <a:latin typeface="Arial"/>
                <a:cs typeface="Arial"/>
              </a:rPr>
              <a:t>s</a:t>
            </a:r>
            <a:r>
              <a:rPr dirty="0" sz="1000" spc="-260">
                <a:latin typeface="Arial"/>
                <a:cs typeface="Arial"/>
              </a:rPr>
              <a:t>(</a:t>
            </a:r>
            <a:r>
              <a:rPr dirty="0" baseline="16203" sz="1800" spc="-390">
                <a:latin typeface="Arial"/>
                <a:cs typeface="Arial"/>
              </a:rPr>
              <a:t>o</a:t>
            </a:r>
            <a:r>
              <a:rPr dirty="0" sz="1000" spc="-260">
                <a:solidFill>
                  <a:srgbClr val="FF0000"/>
                </a:solidFill>
                <a:latin typeface="Arial"/>
                <a:cs typeface="Arial"/>
              </a:rPr>
              <a:t>~R</a:t>
            </a:r>
            <a:r>
              <a:rPr dirty="0" baseline="16203" sz="1800" spc="-390">
                <a:latin typeface="Arial"/>
                <a:cs typeface="Arial"/>
              </a:rPr>
              <a:t>co</a:t>
            </a:r>
            <a:r>
              <a:rPr dirty="0" sz="1000" spc="-26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dirty="0" baseline="16203" sz="1800" spc="-390">
                <a:latin typeface="Arial"/>
                <a:cs typeface="Arial"/>
              </a:rPr>
              <a:t>m</a:t>
            </a:r>
            <a:r>
              <a:rPr dirty="0" sz="1000" spc="-260">
                <a:solidFill>
                  <a:srgbClr val="33CC33"/>
                </a:solidFill>
                <a:latin typeface="Arial"/>
                <a:cs typeface="Arial"/>
              </a:rPr>
              <a:t>T  </a:t>
            </a:r>
            <a:r>
              <a:rPr dirty="0" baseline="16203" sz="1800" spc="-367">
                <a:latin typeface="Arial"/>
                <a:cs typeface="Arial"/>
              </a:rPr>
              <a:t>p</a:t>
            </a:r>
            <a:r>
              <a:rPr dirty="0" sz="1000" spc="-245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baseline="16203" sz="1800" spc="-367">
                <a:latin typeface="Arial"/>
                <a:cs typeface="Arial"/>
              </a:rPr>
              <a:t>u</a:t>
            </a:r>
            <a:r>
              <a:rPr dirty="0" sz="1000" spc="-245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baseline="16203" sz="1800" spc="-367">
                <a:latin typeface="Arial"/>
                <a:cs typeface="Arial"/>
              </a:rPr>
              <a:t>t</a:t>
            </a:r>
            <a:r>
              <a:rPr dirty="0" sz="1000" spc="-245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baseline="16203" sz="1800" spc="-367">
                <a:latin typeface="Arial"/>
                <a:cs typeface="Arial"/>
              </a:rPr>
              <a:t>e</a:t>
            </a:r>
            <a:r>
              <a:rPr dirty="0" sz="1000" spc="-24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134105" y="5402579"/>
            <a:ext cx="2428875" cy="419100"/>
          </a:xfrm>
          <a:custGeom>
            <a:avLst/>
            <a:gdLst/>
            <a:ahLst/>
            <a:cxnLst/>
            <a:rect l="l" t="t" r="r" b="b"/>
            <a:pathLst>
              <a:path w="2428875" h="419100">
                <a:moveTo>
                  <a:pt x="2428494" y="0"/>
                </a:moveTo>
                <a:lnTo>
                  <a:pt x="409194" y="0"/>
                </a:lnTo>
                <a:lnTo>
                  <a:pt x="409194" y="70104"/>
                </a:lnTo>
                <a:lnTo>
                  <a:pt x="0" y="134112"/>
                </a:lnTo>
                <a:lnTo>
                  <a:pt x="409194" y="174498"/>
                </a:lnTo>
                <a:lnTo>
                  <a:pt x="409194" y="419100"/>
                </a:lnTo>
                <a:lnTo>
                  <a:pt x="2428494" y="419100"/>
                </a:lnTo>
                <a:lnTo>
                  <a:pt x="2428494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34105" y="5402579"/>
            <a:ext cx="2428875" cy="419100"/>
          </a:xfrm>
          <a:custGeom>
            <a:avLst/>
            <a:gdLst/>
            <a:ahLst/>
            <a:cxnLst/>
            <a:rect l="l" t="t" r="r" b="b"/>
            <a:pathLst>
              <a:path w="2428875" h="419100">
                <a:moveTo>
                  <a:pt x="409194" y="0"/>
                </a:moveTo>
                <a:lnTo>
                  <a:pt x="409194" y="70104"/>
                </a:lnTo>
                <a:lnTo>
                  <a:pt x="0" y="134112"/>
                </a:lnTo>
                <a:lnTo>
                  <a:pt x="409194" y="174498"/>
                </a:lnTo>
                <a:lnTo>
                  <a:pt x="409194" y="419100"/>
                </a:lnTo>
                <a:lnTo>
                  <a:pt x="2428494" y="419100"/>
                </a:lnTo>
                <a:lnTo>
                  <a:pt x="2428494" y="0"/>
                </a:lnTo>
                <a:lnTo>
                  <a:pt x="745998" y="0"/>
                </a:lnTo>
                <a:lnTo>
                  <a:pt x="40919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264919" y="5386070"/>
            <a:ext cx="4229100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20"/>
              </a:lnSpc>
              <a:spcBef>
                <a:spcPts val="100"/>
              </a:spcBef>
            </a:pPr>
            <a:r>
              <a:rPr dirty="0" baseline="-16203" sz="1800" spc="-390">
                <a:latin typeface="Arial"/>
                <a:cs typeface="Arial"/>
              </a:rPr>
              <a:t>•</a:t>
            </a:r>
            <a:r>
              <a:rPr dirty="0" sz="1000" spc="-260">
                <a:latin typeface="Arial"/>
                <a:cs typeface="Arial"/>
              </a:rPr>
              <a:t>Ste</a:t>
            </a:r>
            <a:r>
              <a:rPr dirty="0" baseline="-16203" sz="1800" spc="-390">
                <a:latin typeface="Arial"/>
                <a:cs typeface="Arial"/>
              </a:rPr>
              <a:t>W</a:t>
            </a:r>
            <a:r>
              <a:rPr dirty="0" sz="1000" spc="-260">
                <a:latin typeface="Arial"/>
                <a:cs typeface="Arial"/>
              </a:rPr>
              <a:t>p </a:t>
            </a:r>
            <a:r>
              <a:rPr dirty="0" sz="1000" spc="-225">
                <a:latin typeface="Arial"/>
                <a:cs typeface="Arial"/>
              </a:rPr>
              <a:t>1</a:t>
            </a:r>
            <a:r>
              <a:rPr dirty="0" baseline="-16203" sz="1800" spc="-337">
                <a:latin typeface="Arial"/>
                <a:cs typeface="Arial"/>
              </a:rPr>
              <a:t>e</a:t>
            </a:r>
            <a:r>
              <a:rPr dirty="0" sz="1000" spc="-225">
                <a:latin typeface="Arial"/>
                <a:cs typeface="Arial"/>
              </a:rPr>
              <a:t>: </a:t>
            </a:r>
            <a:r>
              <a:rPr dirty="0" sz="1000" spc="-280">
                <a:latin typeface="Arial"/>
                <a:cs typeface="Arial"/>
              </a:rPr>
              <a:t>C</a:t>
            </a:r>
            <a:r>
              <a:rPr dirty="0" baseline="-16203" sz="1800" spc="-419">
                <a:latin typeface="Arial"/>
                <a:cs typeface="Arial"/>
              </a:rPr>
              <a:t>ha</a:t>
            </a:r>
            <a:r>
              <a:rPr dirty="0" sz="1000" spc="-280">
                <a:latin typeface="Arial"/>
                <a:cs typeface="Arial"/>
              </a:rPr>
              <a:t>om</a:t>
            </a:r>
            <a:r>
              <a:rPr dirty="0" baseline="-16203" sz="1800" spc="-419">
                <a:latin typeface="Arial"/>
                <a:cs typeface="Arial"/>
              </a:rPr>
              <a:t>ve</a:t>
            </a:r>
            <a:r>
              <a:rPr dirty="0" sz="1000" spc="-280">
                <a:latin typeface="Arial"/>
                <a:cs typeface="Arial"/>
              </a:rPr>
              <a:t>pu</a:t>
            </a:r>
            <a:r>
              <a:rPr dirty="0" baseline="-16203" sz="1800" spc="-419">
                <a:latin typeface="Arial"/>
                <a:cs typeface="Arial"/>
              </a:rPr>
              <a:t>a</a:t>
            </a:r>
            <a:r>
              <a:rPr dirty="0" sz="1000" spc="-280">
                <a:latin typeface="Arial"/>
                <a:cs typeface="Arial"/>
              </a:rPr>
              <a:t>te</a:t>
            </a:r>
            <a:r>
              <a:rPr dirty="0" baseline="-16203" sz="1800" spc="-419">
                <a:latin typeface="Arial"/>
                <a:cs typeface="Arial"/>
              </a:rPr>
              <a:t>m</a:t>
            </a:r>
            <a:r>
              <a:rPr dirty="0" sz="1000" spc="-280">
                <a:latin typeface="Arial"/>
                <a:cs typeface="Arial"/>
              </a:rPr>
              <a:t>P</a:t>
            </a:r>
            <a:r>
              <a:rPr dirty="0" baseline="-16203" sz="1800" spc="-419">
                <a:latin typeface="Arial"/>
                <a:cs typeface="Arial"/>
              </a:rPr>
              <a:t>e</a:t>
            </a:r>
            <a:r>
              <a:rPr dirty="0" sz="1000" spc="-280">
                <a:latin typeface="Arial"/>
                <a:cs typeface="Arial"/>
              </a:rPr>
              <a:t>(</a:t>
            </a:r>
            <a:r>
              <a:rPr dirty="0" sz="1000" spc="-28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baseline="-16203" sz="1800" spc="-419">
                <a:latin typeface="Arial"/>
                <a:cs typeface="Arial"/>
              </a:rPr>
              <a:t>th</a:t>
            </a:r>
            <a:r>
              <a:rPr dirty="0" sz="1000" spc="-280">
                <a:solidFill>
                  <a:srgbClr val="3333CC"/>
                </a:solidFill>
                <a:latin typeface="Arial"/>
                <a:cs typeface="Arial"/>
              </a:rPr>
              <a:t>^</a:t>
            </a:r>
            <a:r>
              <a:rPr dirty="0" baseline="-16203" sz="1800" spc="-419">
                <a:latin typeface="Arial"/>
                <a:cs typeface="Arial"/>
              </a:rPr>
              <a:t>o</a:t>
            </a:r>
            <a:r>
              <a:rPr dirty="0" sz="1000" spc="-28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dirty="0" baseline="-16203" sz="1800" spc="-419">
                <a:latin typeface="Arial"/>
                <a:cs typeface="Arial"/>
              </a:rPr>
              <a:t>do</a:t>
            </a:r>
            <a:r>
              <a:rPr dirty="0" sz="1000" spc="-280">
                <a:solidFill>
                  <a:srgbClr val="33CC33"/>
                </a:solidFill>
                <a:latin typeface="Arial"/>
                <a:cs typeface="Arial"/>
              </a:rPr>
              <a:t>^</a:t>
            </a:r>
            <a:r>
              <a:rPr dirty="0" sz="1000" spc="-9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baseline="-16203" sz="1800" spc="-345">
                <a:latin typeface="Arial"/>
                <a:cs typeface="Arial"/>
              </a:rPr>
              <a:t>l</a:t>
            </a:r>
            <a:r>
              <a:rPr dirty="0" sz="1000" spc="-229">
                <a:solidFill>
                  <a:srgbClr val="33CC33"/>
                </a:solidFill>
                <a:latin typeface="Arial"/>
                <a:cs typeface="Arial"/>
              </a:rPr>
              <a:t>~</a:t>
            </a:r>
            <a:r>
              <a:rPr dirty="0" baseline="-16203" sz="1800" spc="-345">
                <a:latin typeface="Arial"/>
                <a:cs typeface="Arial"/>
              </a:rPr>
              <a:t>o</a:t>
            </a:r>
            <a:r>
              <a:rPr dirty="0" sz="1000" spc="-229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dirty="0" baseline="-16203" sz="1800" spc="-345">
                <a:latin typeface="Arial"/>
                <a:cs typeface="Arial"/>
              </a:rPr>
              <a:t>g</a:t>
            </a:r>
            <a:r>
              <a:rPr dirty="0" sz="1000" spc="-229">
                <a:latin typeface="Arial"/>
                <a:cs typeface="Arial"/>
              </a:rPr>
              <a:t>)</a:t>
            </a:r>
            <a:r>
              <a:rPr dirty="0" baseline="-16203" sz="1800" spc="-345">
                <a:latin typeface="Arial"/>
                <a:cs typeface="Arial"/>
              </a:rPr>
              <a:t>y </a:t>
            </a:r>
            <a:r>
              <a:rPr dirty="0" baseline="-16203" sz="1800" spc="-7">
                <a:latin typeface="Arial"/>
                <a:cs typeface="Arial"/>
              </a:rPr>
              <a:t>for </a:t>
            </a:r>
            <a:r>
              <a:rPr dirty="0" baseline="-16203" sz="1800" spc="-300">
                <a:latin typeface="Arial"/>
                <a:cs typeface="Arial"/>
              </a:rPr>
              <a:t>build</a:t>
            </a:r>
            <a:r>
              <a:rPr dirty="0" sz="1000" spc="-200">
                <a:latin typeface="Arial"/>
                <a:cs typeface="Arial"/>
              </a:rPr>
              <a:t>S</a:t>
            </a:r>
            <a:r>
              <a:rPr dirty="0" baseline="-16203" sz="1800" spc="-300">
                <a:latin typeface="Arial"/>
                <a:cs typeface="Arial"/>
              </a:rPr>
              <a:t>in</a:t>
            </a:r>
            <a:r>
              <a:rPr dirty="0" sz="1000" spc="-200">
                <a:latin typeface="Arial"/>
                <a:cs typeface="Arial"/>
              </a:rPr>
              <a:t>u</a:t>
            </a:r>
            <a:r>
              <a:rPr dirty="0" baseline="-16203" sz="1800" spc="-300">
                <a:latin typeface="Arial"/>
                <a:cs typeface="Arial"/>
              </a:rPr>
              <a:t>g</a:t>
            </a:r>
            <a:r>
              <a:rPr dirty="0" sz="1000" spc="-200">
                <a:latin typeface="Arial"/>
                <a:cs typeface="Arial"/>
              </a:rPr>
              <a:t>m</a:t>
            </a:r>
            <a:r>
              <a:rPr dirty="0" baseline="-16203" sz="1800" spc="-300">
                <a:latin typeface="Arial"/>
                <a:cs typeface="Arial"/>
              </a:rPr>
              <a:t>B</a:t>
            </a:r>
            <a:r>
              <a:rPr dirty="0" sz="1000" spc="-200">
                <a:latin typeface="Arial"/>
                <a:cs typeface="Arial"/>
              </a:rPr>
              <a:t>o</a:t>
            </a:r>
            <a:r>
              <a:rPr dirty="0" baseline="-16203" sz="1800" spc="-300">
                <a:latin typeface="Arial"/>
                <a:cs typeface="Arial"/>
              </a:rPr>
              <a:t>a</a:t>
            </a:r>
            <a:r>
              <a:rPr dirty="0" sz="1000" spc="-200">
                <a:latin typeface="Arial"/>
                <a:cs typeface="Arial"/>
              </a:rPr>
              <a:t>f </a:t>
            </a:r>
            <a:r>
              <a:rPr dirty="0" sz="1000" spc="-260">
                <a:latin typeface="Arial"/>
                <a:cs typeface="Arial"/>
              </a:rPr>
              <a:t>a</a:t>
            </a:r>
            <a:r>
              <a:rPr dirty="0" baseline="-16203" sz="1800" spc="-390">
                <a:latin typeface="Arial"/>
                <a:cs typeface="Arial"/>
              </a:rPr>
              <a:t>y</a:t>
            </a:r>
            <a:r>
              <a:rPr dirty="0" sz="1000" spc="-260">
                <a:latin typeface="Arial"/>
                <a:cs typeface="Arial"/>
              </a:rPr>
              <a:t>l</a:t>
            </a:r>
            <a:r>
              <a:rPr dirty="0" baseline="-16203" sz="1800" spc="-390">
                <a:latin typeface="Arial"/>
                <a:cs typeface="Arial"/>
              </a:rPr>
              <a:t>e</a:t>
            </a:r>
            <a:r>
              <a:rPr dirty="0" sz="1000" spc="-260">
                <a:latin typeface="Arial"/>
                <a:cs typeface="Arial"/>
              </a:rPr>
              <a:t>l </a:t>
            </a:r>
            <a:r>
              <a:rPr dirty="0" sz="1000" spc="-229">
                <a:latin typeface="Arial"/>
                <a:cs typeface="Arial"/>
              </a:rPr>
              <a:t>t</a:t>
            </a:r>
            <a:r>
              <a:rPr dirty="0" baseline="-16203" sz="1800" spc="-345">
                <a:latin typeface="Arial"/>
                <a:cs typeface="Arial"/>
              </a:rPr>
              <a:t>s</a:t>
            </a:r>
            <a:r>
              <a:rPr dirty="0" sz="1000" spc="-229">
                <a:latin typeface="Arial"/>
                <a:cs typeface="Arial"/>
              </a:rPr>
              <a:t>he</a:t>
            </a:r>
            <a:r>
              <a:rPr dirty="0" baseline="-16203" sz="1800" spc="-345">
                <a:latin typeface="Arial"/>
                <a:cs typeface="Arial"/>
              </a:rPr>
              <a:t>ne</a:t>
            </a:r>
            <a:r>
              <a:rPr dirty="0" sz="1000" spc="-229">
                <a:latin typeface="Arial"/>
                <a:cs typeface="Arial"/>
              </a:rPr>
              <a:t>ro</a:t>
            </a:r>
            <a:r>
              <a:rPr dirty="0" baseline="-16203" sz="1800" spc="-345">
                <a:latin typeface="Arial"/>
                <a:cs typeface="Arial"/>
              </a:rPr>
              <a:t>t</a:t>
            </a:r>
            <a:r>
              <a:rPr dirty="0" sz="1000" spc="-229">
                <a:latin typeface="Arial"/>
                <a:cs typeface="Arial"/>
              </a:rPr>
              <a:t>w</a:t>
            </a:r>
            <a:r>
              <a:rPr dirty="0" baseline="-16203" sz="1800" spc="-345">
                <a:latin typeface="Arial"/>
                <a:cs typeface="Arial"/>
              </a:rPr>
              <a:t>s.</a:t>
            </a:r>
            <a:r>
              <a:rPr dirty="0" sz="1000" spc="-229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in the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Joint</a:t>
            </a:r>
            <a:endParaRPr sz="1000">
              <a:latin typeface="Arial"/>
              <a:cs typeface="Arial"/>
            </a:endParaRPr>
          </a:p>
          <a:p>
            <a:pPr marL="2680335">
              <a:lnSpc>
                <a:spcPts val="990"/>
              </a:lnSpc>
            </a:pPr>
            <a:r>
              <a:rPr dirty="0" sz="1000">
                <a:latin typeface="Arial"/>
                <a:cs typeface="Arial"/>
              </a:rPr>
              <a:t>that </a:t>
            </a:r>
            <a:r>
              <a:rPr dirty="0" sz="1000" spc="-5">
                <a:latin typeface="Arial"/>
                <a:cs typeface="Arial"/>
              </a:rPr>
              <a:t>match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R ^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T ^</a:t>
            </a:r>
            <a:r>
              <a:rPr dirty="0" sz="1000" spc="-7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~S</a:t>
            </a:r>
            <a:endParaRPr sz="1000">
              <a:latin typeface="Arial"/>
              <a:cs typeface="Arial"/>
            </a:endParaRPr>
          </a:p>
          <a:p>
            <a:pPr marL="208915" indent="-171450">
              <a:lnSpc>
                <a:spcPts val="1250"/>
              </a:lnSpc>
              <a:buChar char="•"/>
              <a:tabLst>
                <a:tab pos="209550" algn="l"/>
              </a:tabLst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don’t </a:t>
            </a:r>
            <a:r>
              <a:rPr dirty="0" sz="1200">
                <a:latin typeface="Arial"/>
                <a:cs typeface="Arial"/>
              </a:rPr>
              <a:t>require </a:t>
            </a:r>
            <a:r>
              <a:rPr dirty="0" sz="1200" spc="-5">
                <a:latin typeface="Arial"/>
                <a:cs typeface="Arial"/>
              </a:rPr>
              <a:t>exponential storage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hold our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076194" y="5966459"/>
            <a:ext cx="2524760" cy="502920"/>
          </a:xfrm>
          <a:custGeom>
            <a:avLst/>
            <a:gdLst/>
            <a:ahLst/>
            <a:cxnLst/>
            <a:rect l="l" t="t" r="r" b="b"/>
            <a:pathLst>
              <a:path w="2524760" h="502920">
                <a:moveTo>
                  <a:pt x="0" y="0"/>
                </a:moveTo>
                <a:lnTo>
                  <a:pt x="505205" y="258317"/>
                </a:lnTo>
                <a:lnTo>
                  <a:pt x="505205" y="502919"/>
                </a:lnTo>
                <a:lnTo>
                  <a:pt x="2524505" y="502919"/>
                </a:lnTo>
                <a:lnTo>
                  <a:pt x="2524505" y="153924"/>
                </a:lnTo>
                <a:lnTo>
                  <a:pt x="505205" y="153924"/>
                </a:lnTo>
                <a:lnTo>
                  <a:pt x="0" y="0"/>
                </a:lnTo>
                <a:close/>
              </a:path>
              <a:path w="2524760" h="502920">
                <a:moveTo>
                  <a:pt x="2524505" y="83819"/>
                </a:moveTo>
                <a:lnTo>
                  <a:pt x="505205" y="83819"/>
                </a:lnTo>
                <a:lnTo>
                  <a:pt x="505205" y="153924"/>
                </a:lnTo>
                <a:lnTo>
                  <a:pt x="2524505" y="153924"/>
                </a:lnTo>
                <a:lnTo>
                  <a:pt x="2524505" y="8381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76194" y="5966459"/>
            <a:ext cx="2524760" cy="502920"/>
          </a:xfrm>
          <a:custGeom>
            <a:avLst/>
            <a:gdLst/>
            <a:ahLst/>
            <a:cxnLst/>
            <a:rect l="l" t="t" r="r" b="b"/>
            <a:pathLst>
              <a:path w="2524760" h="502920">
                <a:moveTo>
                  <a:pt x="505205" y="83819"/>
                </a:moveTo>
                <a:lnTo>
                  <a:pt x="505205" y="153924"/>
                </a:lnTo>
                <a:lnTo>
                  <a:pt x="0" y="0"/>
                </a:lnTo>
                <a:lnTo>
                  <a:pt x="505205" y="258317"/>
                </a:lnTo>
                <a:lnTo>
                  <a:pt x="505205" y="502919"/>
                </a:lnTo>
                <a:lnTo>
                  <a:pt x="2524505" y="502919"/>
                </a:lnTo>
                <a:lnTo>
                  <a:pt x="2524505" y="83819"/>
                </a:lnTo>
                <a:lnTo>
                  <a:pt x="842009" y="83819"/>
                </a:lnTo>
                <a:lnTo>
                  <a:pt x="505205" y="8381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3727703" y="6058915"/>
            <a:ext cx="17392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75" marR="5080" indent="-21971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Sum of all the rows in the Joint  </a:t>
            </a:r>
            <a:r>
              <a:rPr dirty="0" sz="1000">
                <a:latin typeface="Arial"/>
                <a:cs typeface="Arial"/>
              </a:rPr>
              <a:t>that </a:t>
            </a:r>
            <a:r>
              <a:rPr dirty="0" sz="1000" spc="-5">
                <a:latin typeface="Arial"/>
                <a:cs typeface="Arial"/>
              </a:rPr>
              <a:t>match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~R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^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T ^</a:t>
            </a:r>
            <a:r>
              <a:rPr dirty="0" sz="1000" spc="-6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CC33"/>
                </a:solidFill>
                <a:latin typeface="Arial"/>
                <a:cs typeface="Arial"/>
              </a:rPr>
              <a:t>~S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19500" y="6774180"/>
            <a:ext cx="1752600" cy="660400"/>
          </a:xfrm>
          <a:custGeom>
            <a:avLst/>
            <a:gdLst/>
            <a:ahLst/>
            <a:cxnLst/>
            <a:rect l="l" t="t" r="r" b="b"/>
            <a:pathLst>
              <a:path w="1752600" h="660400">
                <a:moveTo>
                  <a:pt x="0" y="0"/>
                </a:moveTo>
                <a:lnTo>
                  <a:pt x="1752600" y="0"/>
                </a:lnTo>
                <a:lnTo>
                  <a:pt x="1752600" y="659892"/>
                </a:lnTo>
                <a:lnTo>
                  <a:pt x="0" y="659892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19500" y="6774180"/>
            <a:ext cx="1752600" cy="661035"/>
          </a:xfrm>
          <a:custGeom>
            <a:avLst/>
            <a:gdLst/>
            <a:ahLst/>
            <a:cxnLst/>
            <a:rect l="l" t="t" r="r" b="b"/>
            <a:pathLst>
              <a:path w="1752600" h="661034">
                <a:moveTo>
                  <a:pt x="0" y="660654"/>
                </a:moveTo>
                <a:lnTo>
                  <a:pt x="1752600" y="660654"/>
                </a:lnTo>
                <a:lnTo>
                  <a:pt x="1752600" y="0"/>
                </a:lnTo>
                <a:lnTo>
                  <a:pt x="0" y="0"/>
                </a:lnTo>
                <a:lnTo>
                  <a:pt x="0" y="6606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3668267" y="6782814"/>
            <a:ext cx="1548765" cy="90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Each of </a:t>
            </a:r>
            <a:r>
              <a:rPr dirty="0" sz="1000">
                <a:latin typeface="Arial"/>
                <a:cs typeface="Arial"/>
              </a:rPr>
              <a:t>these </a:t>
            </a:r>
            <a:r>
              <a:rPr dirty="0" sz="1000" spc="-5">
                <a:latin typeface="Arial"/>
                <a:cs typeface="Arial"/>
              </a:rPr>
              <a:t>obtained by  the “computing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joint  probability entry” method of 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earlier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slides</a:t>
            </a:r>
            <a:endParaRPr sz="100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~M)=0.6</a:t>
            </a:r>
            <a:endParaRPr sz="70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5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708653" y="5762244"/>
            <a:ext cx="281305" cy="1059180"/>
          </a:xfrm>
          <a:custGeom>
            <a:avLst/>
            <a:gdLst/>
            <a:ahLst/>
            <a:cxnLst/>
            <a:rect l="l" t="t" r="r" b="b"/>
            <a:pathLst>
              <a:path w="281304" h="1059179">
                <a:moveTo>
                  <a:pt x="214455" y="162305"/>
                </a:moveTo>
                <a:lnTo>
                  <a:pt x="184404" y="162305"/>
                </a:lnTo>
                <a:lnTo>
                  <a:pt x="169163" y="182879"/>
                </a:lnTo>
                <a:lnTo>
                  <a:pt x="153924" y="204215"/>
                </a:lnTo>
                <a:lnTo>
                  <a:pt x="140208" y="226313"/>
                </a:lnTo>
                <a:lnTo>
                  <a:pt x="125730" y="248411"/>
                </a:lnTo>
                <a:lnTo>
                  <a:pt x="100584" y="294893"/>
                </a:lnTo>
                <a:lnTo>
                  <a:pt x="78486" y="342138"/>
                </a:lnTo>
                <a:lnTo>
                  <a:pt x="73913" y="355091"/>
                </a:lnTo>
                <a:lnTo>
                  <a:pt x="69342" y="367283"/>
                </a:lnTo>
                <a:lnTo>
                  <a:pt x="65532" y="380238"/>
                </a:lnTo>
                <a:lnTo>
                  <a:pt x="62484" y="393953"/>
                </a:lnTo>
                <a:lnTo>
                  <a:pt x="58674" y="406907"/>
                </a:lnTo>
                <a:lnTo>
                  <a:pt x="56387" y="420623"/>
                </a:lnTo>
                <a:lnTo>
                  <a:pt x="51054" y="448055"/>
                </a:lnTo>
                <a:lnTo>
                  <a:pt x="43434" y="501395"/>
                </a:lnTo>
                <a:lnTo>
                  <a:pt x="39624" y="527303"/>
                </a:lnTo>
                <a:lnTo>
                  <a:pt x="37337" y="540257"/>
                </a:lnTo>
                <a:lnTo>
                  <a:pt x="35813" y="552450"/>
                </a:lnTo>
                <a:lnTo>
                  <a:pt x="28194" y="593597"/>
                </a:lnTo>
                <a:lnTo>
                  <a:pt x="16763" y="653033"/>
                </a:lnTo>
                <a:lnTo>
                  <a:pt x="13716" y="672083"/>
                </a:lnTo>
                <a:lnTo>
                  <a:pt x="9906" y="691133"/>
                </a:lnTo>
                <a:lnTo>
                  <a:pt x="7620" y="710945"/>
                </a:lnTo>
                <a:lnTo>
                  <a:pt x="4572" y="729995"/>
                </a:lnTo>
                <a:lnTo>
                  <a:pt x="3048" y="749807"/>
                </a:lnTo>
                <a:lnTo>
                  <a:pt x="1524" y="770381"/>
                </a:lnTo>
                <a:lnTo>
                  <a:pt x="0" y="811529"/>
                </a:lnTo>
                <a:lnTo>
                  <a:pt x="762" y="833627"/>
                </a:lnTo>
                <a:lnTo>
                  <a:pt x="2286" y="856487"/>
                </a:lnTo>
                <a:lnTo>
                  <a:pt x="4572" y="879347"/>
                </a:lnTo>
                <a:lnTo>
                  <a:pt x="4572" y="880871"/>
                </a:lnTo>
                <a:lnTo>
                  <a:pt x="5334" y="881633"/>
                </a:lnTo>
                <a:lnTo>
                  <a:pt x="7620" y="889253"/>
                </a:lnTo>
                <a:lnTo>
                  <a:pt x="9144" y="897635"/>
                </a:lnTo>
                <a:lnTo>
                  <a:pt x="13716" y="915161"/>
                </a:lnTo>
                <a:lnTo>
                  <a:pt x="26670" y="955547"/>
                </a:lnTo>
                <a:lnTo>
                  <a:pt x="28956" y="958595"/>
                </a:lnTo>
                <a:lnTo>
                  <a:pt x="32004" y="963167"/>
                </a:lnTo>
                <a:lnTo>
                  <a:pt x="35051" y="966977"/>
                </a:lnTo>
                <a:lnTo>
                  <a:pt x="35813" y="968501"/>
                </a:lnTo>
                <a:lnTo>
                  <a:pt x="36575" y="969263"/>
                </a:lnTo>
                <a:lnTo>
                  <a:pt x="38100" y="972311"/>
                </a:lnTo>
                <a:lnTo>
                  <a:pt x="38862" y="975359"/>
                </a:lnTo>
                <a:lnTo>
                  <a:pt x="40386" y="979931"/>
                </a:lnTo>
                <a:lnTo>
                  <a:pt x="41148" y="985265"/>
                </a:lnTo>
                <a:lnTo>
                  <a:pt x="44196" y="991361"/>
                </a:lnTo>
                <a:lnTo>
                  <a:pt x="47244" y="994409"/>
                </a:lnTo>
                <a:lnTo>
                  <a:pt x="48768" y="996695"/>
                </a:lnTo>
                <a:lnTo>
                  <a:pt x="50292" y="999743"/>
                </a:lnTo>
                <a:lnTo>
                  <a:pt x="54863" y="1005839"/>
                </a:lnTo>
                <a:lnTo>
                  <a:pt x="60198" y="1012697"/>
                </a:lnTo>
                <a:lnTo>
                  <a:pt x="65532" y="1020317"/>
                </a:lnTo>
                <a:lnTo>
                  <a:pt x="70866" y="1027175"/>
                </a:lnTo>
                <a:lnTo>
                  <a:pt x="75437" y="1033271"/>
                </a:lnTo>
                <a:lnTo>
                  <a:pt x="78486" y="1036319"/>
                </a:lnTo>
                <a:lnTo>
                  <a:pt x="81534" y="1040129"/>
                </a:lnTo>
                <a:lnTo>
                  <a:pt x="95250" y="1053845"/>
                </a:lnTo>
                <a:lnTo>
                  <a:pt x="98298" y="1056131"/>
                </a:lnTo>
                <a:lnTo>
                  <a:pt x="101346" y="1059179"/>
                </a:lnTo>
                <a:lnTo>
                  <a:pt x="120396" y="1037843"/>
                </a:lnTo>
                <a:lnTo>
                  <a:pt x="117348" y="1035557"/>
                </a:lnTo>
                <a:lnTo>
                  <a:pt x="99060" y="1017269"/>
                </a:lnTo>
                <a:lnTo>
                  <a:pt x="97536" y="1014983"/>
                </a:lnTo>
                <a:lnTo>
                  <a:pt x="95250" y="1011935"/>
                </a:lnTo>
                <a:lnTo>
                  <a:pt x="92963" y="1009649"/>
                </a:lnTo>
                <a:lnTo>
                  <a:pt x="88392" y="1002791"/>
                </a:lnTo>
                <a:lnTo>
                  <a:pt x="83058" y="995933"/>
                </a:lnTo>
                <a:lnTo>
                  <a:pt x="78486" y="989075"/>
                </a:lnTo>
                <a:lnTo>
                  <a:pt x="73913" y="982979"/>
                </a:lnTo>
                <a:lnTo>
                  <a:pt x="71628" y="980693"/>
                </a:lnTo>
                <a:lnTo>
                  <a:pt x="70104" y="978407"/>
                </a:lnTo>
                <a:lnTo>
                  <a:pt x="69342" y="978407"/>
                </a:lnTo>
                <a:lnTo>
                  <a:pt x="67056" y="973835"/>
                </a:lnTo>
                <a:lnTo>
                  <a:pt x="67818" y="973835"/>
                </a:lnTo>
                <a:lnTo>
                  <a:pt x="67056" y="969263"/>
                </a:lnTo>
                <a:lnTo>
                  <a:pt x="65532" y="963929"/>
                </a:lnTo>
                <a:lnTo>
                  <a:pt x="62484" y="957833"/>
                </a:lnTo>
                <a:lnTo>
                  <a:pt x="60960" y="954023"/>
                </a:lnTo>
                <a:lnTo>
                  <a:pt x="58674" y="950975"/>
                </a:lnTo>
                <a:lnTo>
                  <a:pt x="54863" y="945641"/>
                </a:lnTo>
                <a:lnTo>
                  <a:pt x="51054" y="941069"/>
                </a:lnTo>
                <a:lnTo>
                  <a:pt x="50292" y="940307"/>
                </a:lnTo>
                <a:lnTo>
                  <a:pt x="49530" y="938783"/>
                </a:lnTo>
                <a:lnTo>
                  <a:pt x="44958" y="925067"/>
                </a:lnTo>
                <a:lnTo>
                  <a:pt x="43434" y="916685"/>
                </a:lnTo>
                <a:lnTo>
                  <a:pt x="41148" y="908303"/>
                </a:lnTo>
                <a:lnTo>
                  <a:pt x="37337" y="891539"/>
                </a:lnTo>
                <a:lnTo>
                  <a:pt x="35051" y="882395"/>
                </a:lnTo>
                <a:lnTo>
                  <a:pt x="33389" y="876299"/>
                </a:lnTo>
                <a:lnTo>
                  <a:pt x="32766" y="876299"/>
                </a:lnTo>
                <a:lnTo>
                  <a:pt x="30480" y="853439"/>
                </a:lnTo>
                <a:lnTo>
                  <a:pt x="28983" y="811529"/>
                </a:lnTo>
                <a:lnTo>
                  <a:pt x="28956" y="790955"/>
                </a:lnTo>
                <a:lnTo>
                  <a:pt x="29718" y="771143"/>
                </a:lnTo>
                <a:lnTo>
                  <a:pt x="31242" y="752093"/>
                </a:lnTo>
                <a:lnTo>
                  <a:pt x="35813" y="713993"/>
                </a:lnTo>
                <a:lnTo>
                  <a:pt x="38100" y="695705"/>
                </a:lnTo>
                <a:lnTo>
                  <a:pt x="41910" y="676655"/>
                </a:lnTo>
                <a:lnTo>
                  <a:pt x="44958" y="657605"/>
                </a:lnTo>
                <a:lnTo>
                  <a:pt x="56387" y="598931"/>
                </a:lnTo>
                <a:lnTo>
                  <a:pt x="64008" y="557021"/>
                </a:lnTo>
                <a:lnTo>
                  <a:pt x="65532" y="544829"/>
                </a:lnTo>
                <a:lnTo>
                  <a:pt x="67818" y="531876"/>
                </a:lnTo>
                <a:lnTo>
                  <a:pt x="71628" y="505967"/>
                </a:lnTo>
                <a:lnTo>
                  <a:pt x="75437" y="478535"/>
                </a:lnTo>
                <a:lnTo>
                  <a:pt x="79248" y="451865"/>
                </a:lnTo>
                <a:lnTo>
                  <a:pt x="84582" y="425957"/>
                </a:lnTo>
                <a:lnTo>
                  <a:pt x="86868" y="413003"/>
                </a:lnTo>
                <a:lnTo>
                  <a:pt x="89916" y="400050"/>
                </a:lnTo>
                <a:lnTo>
                  <a:pt x="105156" y="352805"/>
                </a:lnTo>
                <a:lnTo>
                  <a:pt x="126492" y="307085"/>
                </a:lnTo>
                <a:lnTo>
                  <a:pt x="150875" y="262889"/>
                </a:lnTo>
                <a:lnTo>
                  <a:pt x="178308" y="220217"/>
                </a:lnTo>
                <a:lnTo>
                  <a:pt x="207263" y="179069"/>
                </a:lnTo>
                <a:lnTo>
                  <a:pt x="208025" y="177545"/>
                </a:lnTo>
                <a:lnTo>
                  <a:pt x="208787" y="176783"/>
                </a:lnTo>
                <a:lnTo>
                  <a:pt x="209550" y="175259"/>
                </a:lnTo>
                <a:lnTo>
                  <a:pt x="214122" y="163067"/>
                </a:lnTo>
                <a:lnTo>
                  <a:pt x="214455" y="162305"/>
                </a:lnTo>
                <a:close/>
              </a:path>
              <a:path w="281304" h="1059179">
                <a:moveTo>
                  <a:pt x="67056" y="973835"/>
                </a:moveTo>
                <a:lnTo>
                  <a:pt x="69342" y="978407"/>
                </a:lnTo>
                <a:lnTo>
                  <a:pt x="68580" y="976122"/>
                </a:lnTo>
                <a:lnTo>
                  <a:pt x="67818" y="974597"/>
                </a:lnTo>
                <a:lnTo>
                  <a:pt x="67056" y="973835"/>
                </a:lnTo>
                <a:close/>
              </a:path>
              <a:path w="281304" h="1059179">
                <a:moveTo>
                  <a:pt x="68580" y="976122"/>
                </a:moveTo>
                <a:lnTo>
                  <a:pt x="69342" y="978407"/>
                </a:lnTo>
                <a:lnTo>
                  <a:pt x="70104" y="978407"/>
                </a:lnTo>
                <a:lnTo>
                  <a:pt x="68580" y="976122"/>
                </a:lnTo>
                <a:close/>
              </a:path>
              <a:path w="281304" h="1059179">
                <a:moveTo>
                  <a:pt x="67818" y="973835"/>
                </a:moveTo>
                <a:lnTo>
                  <a:pt x="67056" y="973835"/>
                </a:lnTo>
                <a:lnTo>
                  <a:pt x="67818" y="974597"/>
                </a:lnTo>
                <a:lnTo>
                  <a:pt x="68580" y="976122"/>
                </a:lnTo>
                <a:lnTo>
                  <a:pt x="67818" y="973835"/>
                </a:lnTo>
                <a:close/>
              </a:path>
              <a:path w="281304" h="1059179">
                <a:moveTo>
                  <a:pt x="32766" y="874013"/>
                </a:moveTo>
                <a:lnTo>
                  <a:pt x="32766" y="876299"/>
                </a:lnTo>
                <a:lnTo>
                  <a:pt x="33389" y="876299"/>
                </a:lnTo>
                <a:lnTo>
                  <a:pt x="32766" y="874013"/>
                </a:lnTo>
                <a:close/>
              </a:path>
              <a:path w="281304" h="1059179">
                <a:moveTo>
                  <a:pt x="228063" y="72778"/>
                </a:moveTo>
                <a:lnTo>
                  <a:pt x="225551" y="78485"/>
                </a:lnTo>
                <a:lnTo>
                  <a:pt x="219456" y="90677"/>
                </a:lnTo>
                <a:lnTo>
                  <a:pt x="206501" y="114300"/>
                </a:lnTo>
                <a:lnTo>
                  <a:pt x="199644" y="126491"/>
                </a:lnTo>
                <a:lnTo>
                  <a:pt x="187451" y="152400"/>
                </a:lnTo>
                <a:lnTo>
                  <a:pt x="182118" y="165353"/>
                </a:lnTo>
                <a:lnTo>
                  <a:pt x="184404" y="162305"/>
                </a:lnTo>
                <a:lnTo>
                  <a:pt x="214455" y="162305"/>
                </a:lnTo>
                <a:lnTo>
                  <a:pt x="219456" y="150875"/>
                </a:lnTo>
                <a:lnTo>
                  <a:pt x="224790" y="139445"/>
                </a:lnTo>
                <a:lnTo>
                  <a:pt x="231648" y="128015"/>
                </a:lnTo>
                <a:lnTo>
                  <a:pt x="244601" y="104393"/>
                </a:lnTo>
                <a:lnTo>
                  <a:pt x="250698" y="92201"/>
                </a:lnTo>
                <a:lnTo>
                  <a:pt x="254381" y="83913"/>
                </a:lnTo>
                <a:lnTo>
                  <a:pt x="228063" y="72778"/>
                </a:lnTo>
                <a:close/>
              </a:path>
              <a:path w="281304" h="1059179">
                <a:moveTo>
                  <a:pt x="278885" y="59435"/>
                </a:moveTo>
                <a:lnTo>
                  <a:pt x="233934" y="59435"/>
                </a:lnTo>
                <a:lnTo>
                  <a:pt x="259842" y="71627"/>
                </a:lnTo>
                <a:lnTo>
                  <a:pt x="254381" y="83913"/>
                </a:lnTo>
                <a:lnTo>
                  <a:pt x="281178" y="95250"/>
                </a:lnTo>
                <a:lnTo>
                  <a:pt x="278885" y="59435"/>
                </a:lnTo>
                <a:close/>
              </a:path>
              <a:path w="281304" h="1059179">
                <a:moveTo>
                  <a:pt x="233934" y="59435"/>
                </a:moveTo>
                <a:lnTo>
                  <a:pt x="228063" y="72778"/>
                </a:lnTo>
                <a:lnTo>
                  <a:pt x="254381" y="83913"/>
                </a:lnTo>
                <a:lnTo>
                  <a:pt x="259842" y="71627"/>
                </a:lnTo>
                <a:lnTo>
                  <a:pt x="233934" y="59435"/>
                </a:lnTo>
                <a:close/>
              </a:path>
              <a:path w="281304" h="1059179">
                <a:moveTo>
                  <a:pt x="275082" y="0"/>
                </a:moveTo>
                <a:lnTo>
                  <a:pt x="201930" y="61721"/>
                </a:lnTo>
                <a:lnTo>
                  <a:pt x="228063" y="72778"/>
                </a:lnTo>
                <a:lnTo>
                  <a:pt x="233934" y="59435"/>
                </a:lnTo>
                <a:lnTo>
                  <a:pt x="278885" y="59435"/>
                </a:lnTo>
                <a:lnTo>
                  <a:pt x="27508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27753" y="6396228"/>
            <a:ext cx="280035" cy="450850"/>
          </a:xfrm>
          <a:custGeom>
            <a:avLst/>
            <a:gdLst/>
            <a:ahLst/>
            <a:cxnLst/>
            <a:rect l="l" t="t" r="r" b="b"/>
            <a:pathLst>
              <a:path w="280035" h="450850">
                <a:moveTo>
                  <a:pt x="172821" y="249478"/>
                </a:moveTo>
                <a:lnTo>
                  <a:pt x="172212" y="250698"/>
                </a:lnTo>
                <a:lnTo>
                  <a:pt x="170687" y="252222"/>
                </a:lnTo>
                <a:lnTo>
                  <a:pt x="169925" y="253746"/>
                </a:lnTo>
                <a:lnTo>
                  <a:pt x="168401" y="256032"/>
                </a:lnTo>
                <a:lnTo>
                  <a:pt x="164592" y="261366"/>
                </a:lnTo>
                <a:lnTo>
                  <a:pt x="156972" y="273558"/>
                </a:lnTo>
                <a:lnTo>
                  <a:pt x="152400" y="278892"/>
                </a:lnTo>
                <a:lnTo>
                  <a:pt x="150875" y="281178"/>
                </a:lnTo>
                <a:lnTo>
                  <a:pt x="149351" y="284226"/>
                </a:lnTo>
                <a:lnTo>
                  <a:pt x="146304" y="288798"/>
                </a:lnTo>
                <a:lnTo>
                  <a:pt x="143256" y="292608"/>
                </a:lnTo>
                <a:lnTo>
                  <a:pt x="140970" y="295656"/>
                </a:lnTo>
                <a:lnTo>
                  <a:pt x="137922" y="300228"/>
                </a:lnTo>
                <a:lnTo>
                  <a:pt x="137160" y="301752"/>
                </a:lnTo>
                <a:lnTo>
                  <a:pt x="134874" y="304038"/>
                </a:lnTo>
                <a:lnTo>
                  <a:pt x="132587" y="307086"/>
                </a:lnTo>
                <a:lnTo>
                  <a:pt x="129540" y="309372"/>
                </a:lnTo>
                <a:lnTo>
                  <a:pt x="128016" y="311658"/>
                </a:lnTo>
                <a:lnTo>
                  <a:pt x="125730" y="313944"/>
                </a:lnTo>
                <a:lnTo>
                  <a:pt x="122682" y="316230"/>
                </a:lnTo>
                <a:lnTo>
                  <a:pt x="90678" y="348234"/>
                </a:lnTo>
                <a:lnTo>
                  <a:pt x="76200" y="361950"/>
                </a:lnTo>
                <a:lnTo>
                  <a:pt x="61722" y="376428"/>
                </a:lnTo>
                <a:lnTo>
                  <a:pt x="46482" y="389382"/>
                </a:lnTo>
                <a:lnTo>
                  <a:pt x="32004" y="402336"/>
                </a:lnTo>
                <a:lnTo>
                  <a:pt x="16001" y="415290"/>
                </a:lnTo>
                <a:lnTo>
                  <a:pt x="0" y="427482"/>
                </a:lnTo>
                <a:lnTo>
                  <a:pt x="16763" y="450342"/>
                </a:lnTo>
                <a:lnTo>
                  <a:pt x="33528" y="438150"/>
                </a:lnTo>
                <a:lnTo>
                  <a:pt x="49530" y="424434"/>
                </a:lnTo>
                <a:lnTo>
                  <a:pt x="65532" y="411480"/>
                </a:lnTo>
                <a:lnTo>
                  <a:pt x="80772" y="397002"/>
                </a:lnTo>
                <a:lnTo>
                  <a:pt x="96012" y="383286"/>
                </a:lnTo>
                <a:lnTo>
                  <a:pt x="110490" y="368808"/>
                </a:lnTo>
                <a:lnTo>
                  <a:pt x="140208" y="339852"/>
                </a:lnTo>
                <a:lnTo>
                  <a:pt x="143256" y="336804"/>
                </a:lnTo>
                <a:lnTo>
                  <a:pt x="145542" y="333756"/>
                </a:lnTo>
                <a:lnTo>
                  <a:pt x="147828" y="332232"/>
                </a:lnTo>
                <a:lnTo>
                  <a:pt x="149351" y="329946"/>
                </a:lnTo>
                <a:lnTo>
                  <a:pt x="153162" y="326898"/>
                </a:lnTo>
                <a:lnTo>
                  <a:pt x="156210" y="323850"/>
                </a:lnTo>
                <a:lnTo>
                  <a:pt x="160782" y="316992"/>
                </a:lnTo>
                <a:lnTo>
                  <a:pt x="163068" y="314706"/>
                </a:lnTo>
                <a:lnTo>
                  <a:pt x="164592" y="311658"/>
                </a:lnTo>
                <a:lnTo>
                  <a:pt x="166878" y="308610"/>
                </a:lnTo>
                <a:lnTo>
                  <a:pt x="169925" y="304800"/>
                </a:lnTo>
                <a:lnTo>
                  <a:pt x="176022" y="295656"/>
                </a:lnTo>
                <a:lnTo>
                  <a:pt x="179832" y="289560"/>
                </a:lnTo>
                <a:lnTo>
                  <a:pt x="184404" y="283464"/>
                </a:lnTo>
                <a:lnTo>
                  <a:pt x="188213" y="277368"/>
                </a:lnTo>
                <a:lnTo>
                  <a:pt x="192024" y="272034"/>
                </a:lnTo>
                <a:lnTo>
                  <a:pt x="195072" y="267462"/>
                </a:lnTo>
                <a:lnTo>
                  <a:pt x="196596" y="264414"/>
                </a:lnTo>
                <a:lnTo>
                  <a:pt x="198120" y="262890"/>
                </a:lnTo>
                <a:lnTo>
                  <a:pt x="198882" y="261366"/>
                </a:lnTo>
                <a:lnTo>
                  <a:pt x="198882" y="260604"/>
                </a:lnTo>
                <a:lnTo>
                  <a:pt x="202147" y="251460"/>
                </a:lnTo>
                <a:lnTo>
                  <a:pt x="172212" y="251460"/>
                </a:lnTo>
                <a:lnTo>
                  <a:pt x="172821" y="249478"/>
                </a:lnTo>
                <a:close/>
              </a:path>
              <a:path w="280035" h="450850">
                <a:moveTo>
                  <a:pt x="173736" y="247650"/>
                </a:moveTo>
                <a:lnTo>
                  <a:pt x="173227" y="248157"/>
                </a:lnTo>
                <a:lnTo>
                  <a:pt x="172974" y="248983"/>
                </a:lnTo>
                <a:lnTo>
                  <a:pt x="172974" y="249174"/>
                </a:lnTo>
                <a:lnTo>
                  <a:pt x="172821" y="249478"/>
                </a:lnTo>
                <a:lnTo>
                  <a:pt x="172212" y="251460"/>
                </a:lnTo>
                <a:lnTo>
                  <a:pt x="173736" y="247650"/>
                </a:lnTo>
                <a:close/>
              </a:path>
              <a:path w="280035" h="450850">
                <a:moveTo>
                  <a:pt x="203454" y="247650"/>
                </a:moveTo>
                <a:lnTo>
                  <a:pt x="173736" y="247650"/>
                </a:lnTo>
                <a:lnTo>
                  <a:pt x="172212" y="251460"/>
                </a:lnTo>
                <a:lnTo>
                  <a:pt x="202147" y="251460"/>
                </a:lnTo>
                <a:lnTo>
                  <a:pt x="203454" y="247650"/>
                </a:lnTo>
                <a:close/>
              </a:path>
              <a:path w="280035" h="450850">
                <a:moveTo>
                  <a:pt x="172974" y="248983"/>
                </a:moveTo>
                <a:lnTo>
                  <a:pt x="172821" y="249478"/>
                </a:lnTo>
                <a:lnTo>
                  <a:pt x="172974" y="249174"/>
                </a:lnTo>
                <a:lnTo>
                  <a:pt x="172974" y="248983"/>
                </a:lnTo>
                <a:close/>
              </a:path>
              <a:path w="280035" h="450850">
                <a:moveTo>
                  <a:pt x="173227" y="248157"/>
                </a:moveTo>
                <a:lnTo>
                  <a:pt x="172974" y="248412"/>
                </a:lnTo>
                <a:lnTo>
                  <a:pt x="172974" y="248983"/>
                </a:lnTo>
                <a:lnTo>
                  <a:pt x="173227" y="248157"/>
                </a:lnTo>
                <a:close/>
              </a:path>
              <a:path w="280035" h="450850">
                <a:moveTo>
                  <a:pt x="222063" y="83745"/>
                </a:moveTo>
                <a:lnTo>
                  <a:pt x="221742" y="86106"/>
                </a:lnTo>
                <a:lnTo>
                  <a:pt x="212598" y="130302"/>
                </a:lnTo>
                <a:lnTo>
                  <a:pt x="207263" y="152400"/>
                </a:lnTo>
                <a:lnTo>
                  <a:pt x="201930" y="172974"/>
                </a:lnTo>
                <a:lnTo>
                  <a:pt x="199644" y="182118"/>
                </a:lnTo>
                <a:lnTo>
                  <a:pt x="195834" y="191262"/>
                </a:lnTo>
                <a:lnTo>
                  <a:pt x="192024" y="201168"/>
                </a:lnTo>
                <a:lnTo>
                  <a:pt x="188213" y="210312"/>
                </a:lnTo>
                <a:lnTo>
                  <a:pt x="183642" y="220218"/>
                </a:lnTo>
                <a:lnTo>
                  <a:pt x="179070" y="230886"/>
                </a:lnTo>
                <a:lnTo>
                  <a:pt x="175260" y="241554"/>
                </a:lnTo>
                <a:lnTo>
                  <a:pt x="173227" y="248157"/>
                </a:lnTo>
                <a:lnTo>
                  <a:pt x="173736" y="247650"/>
                </a:lnTo>
                <a:lnTo>
                  <a:pt x="203454" y="247650"/>
                </a:lnTo>
                <a:lnTo>
                  <a:pt x="205740" y="240792"/>
                </a:lnTo>
                <a:lnTo>
                  <a:pt x="210312" y="231648"/>
                </a:lnTo>
                <a:lnTo>
                  <a:pt x="214122" y="222504"/>
                </a:lnTo>
                <a:lnTo>
                  <a:pt x="229362" y="181356"/>
                </a:lnTo>
                <a:lnTo>
                  <a:pt x="245363" y="115062"/>
                </a:lnTo>
                <a:lnTo>
                  <a:pt x="250584" y="86801"/>
                </a:lnTo>
                <a:lnTo>
                  <a:pt x="222063" y="83745"/>
                </a:lnTo>
                <a:close/>
              </a:path>
              <a:path w="280035" h="450850">
                <a:moveTo>
                  <a:pt x="271982" y="69342"/>
                </a:moveTo>
                <a:lnTo>
                  <a:pt x="224028" y="69342"/>
                </a:lnTo>
                <a:lnTo>
                  <a:pt x="252222" y="73152"/>
                </a:lnTo>
                <a:lnTo>
                  <a:pt x="250584" y="86801"/>
                </a:lnTo>
                <a:lnTo>
                  <a:pt x="279654" y="89916"/>
                </a:lnTo>
                <a:lnTo>
                  <a:pt x="271982" y="69342"/>
                </a:lnTo>
                <a:close/>
              </a:path>
              <a:path w="280035" h="450850">
                <a:moveTo>
                  <a:pt x="224028" y="69342"/>
                </a:moveTo>
                <a:lnTo>
                  <a:pt x="222063" y="83745"/>
                </a:lnTo>
                <a:lnTo>
                  <a:pt x="250584" y="86801"/>
                </a:lnTo>
                <a:lnTo>
                  <a:pt x="252222" y="73152"/>
                </a:lnTo>
                <a:lnTo>
                  <a:pt x="224028" y="69342"/>
                </a:lnTo>
                <a:close/>
              </a:path>
              <a:path w="280035" h="450850">
                <a:moveTo>
                  <a:pt x="246125" y="0"/>
                </a:moveTo>
                <a:lnTo>
                  <a:pt x="194310" y="80772"/>
                </a:lnTo>
                <a:lnTo>
                  <a:pt x="222063" y="83745"/>
                </a:lnTo>
                <a:lnTo>
                  <a:pt x="224028" y="69342"/>
                </a:lnTo>
                <a:lnTo>
                  <a:pt x="271982" y="69342"/>
                </a:lnTo>
                <a:lnTo>
                  <a:pt x="24612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86300" y="5173979"/>
            <a:ext cx="952500" cy="333375"/>
          </a:xfrm>
          <a:custGeom>
            <a:avLst/>
            <a:gdLst/>
            <a:ahLst/>
            <a:cxnLst/>
            <a:rect l="l" t="t" r="r" b="b"/>
            <a:pathLst>
              <a:path w="952500" h="333375">
                <a:moveTo>
                  <a:pt x="397001" y="190500"/>
                </a:moveTo>
                <a:lnTo>
                  <a:pt x="158496" y="190500"/>
                </a:lnTo>
                <a:lnTo>
                  <a:pt x="198120" y="332994"/>
                </a:lnTo>
                <a:lnTo>
                  <a:pt x="397001" y="190500"/>
                </a:lnTo>
                <a:close/>
              </a:path>
              <a:path w="952500" h="333375">
                <a:moveTo>
                  <a:pt x="952500" y="0"/>
                </a:moveTo>
                <a:lnTo>
                  <a:pt x="0" y="0"/>
                </a:lnTo>
                <a:lnTo>
                  <a:pt x="0" y="190500"/>
                </a:lnTo>
                <a:lnTo>
                  <a:pt x="952500" y="190500"/>
                </a:lnTo>
                <a:lnTo>
                  <a:pt x="95250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686300" y="5173979"/>
            <a:ext cx="952500" cy="333375"/>
          </a:xfrm>
          <a:custGeom>
            <a:avLst/>
            <a:gdLst/>
            <a:ahLst/>
            <a:cxnLst/>
            <a:rect l="l" t="t" r="r" b="b"/>
            <a:pathLst>
              <a:path w="952500" h="333375">
                <a:moveTo>
                  <a:pt x="0" y="0"/>
                </a:moveTo>
                <a:lnTo>
                  <a:pt x="0" y="190500"/>
                </a:lnTo>
                <a:lnTo>
                  <a:pt x="158496" y="190500"/>
                </a:lnTo>
                <a:lnTo>
                  <a:pt x="198120" y="332994"/>
                </a:lnTo>
                <a:lnTo>
                  <a:pt x="397001" y="190500"/>
                </a:lnTo>
                <a:lnTo>
                  <a:pt x="952500" y="190500"/>
                </a:lnTo>
                <a:lnTo>
                  <a:pt x="952500" y="0"/>
                </a:lnTo>
                <a:lnTo>
                  <a:pt x="15849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4735067" y="5184140"/>
            <a:ext cx="845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 </a:t>
            </a:r>
            <a:r>
              <a:rPr dirty="0" sz="900" spc="-5">
                <a:latin typeface="Arial"/>
                <a:cs typeface="Arial"/>
              </a:rPr>
              <a:t>joint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computes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686300" y="6394703"/>
            <a:ext cx="952500" cy="341630"/>
          </a:xfrm>
          <a:custGeom>
            <a:avLst/>
            <a:gdLst/>
            <a:ahLst/>
            <a:cxnLst/>
            <a:rect l="l" t="t" r="r" b="b"/>
            <a:pathLst>
              <a:path w="952500" h="341629">
                <a:moveTo>
                  <a:pt x="952500" y="150876"/>
                </a:moveTo>
                <a:lnTo>
                  <a:pt x="0" y="150876"/>
                </a:lnTo>
                <a:lnTo>
                  <a:pt x="0" y="341376"/>
                </a:lnTo>
                <a:lnTo>
                  <a:pt x="952500" y="341376"/>
                </a:lnTo>
                <a:lnTo>
                  <a:pt x="952500" y="150876"/>
                </a:lnTo>
                <a:close/>
              </a:path>
              <a:path w="952500" h="341629">
                <a:moveTo>
                  <a:pt x="30479" y="0"/>
                </a:moveTo>
                <a:lnTo>
                  <a:pt x="158496" y="150876"/>
                </a:lnTo>
                <a:lnTo>
                  <a:pt x="397001" y="150876"/>
                </a:lnTo>
                <a:lnTo>
                  <a:pt x="30479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86300" y="6394703"/>
            <a:ext cx="952500" cy="341630"/>
          </a:xfrm>
          <a:custGeom>
            <a:avLst/>
            <a:gdLst/>
            <a:ahLst/>
            <a:cxnLst/>
            <a:rect l="l" t="t" r="r" b="b"/>
            <a:pathLst>
              <a:path w="952500" h="341629">
                <a:moveTo>
                  <a:pt x="0" y="150876"/>
                </a:moveTo>
                <a:lnTo>
                  <a:pt x="0" y="341376"/>
                </a:lnTo>
                <a:lnTo>
                  <a:pt x="952500" y="341376"/>
                </a:lnTo>
                <a:lnTo>
                  <a:pt x="952500" y="150876"/>
                </a:lnTo>
                <a:lnTo>
                  <a:pt x="397001" y="150876"/>
                </a:lnTo>
                <a:lnTo>
                  <a:pt x="30479" y="0"/>
                </a:lnTo>
                <a:lnTo>
                  <a:pt x="158496" y="150876"/>
                </a:lnTo>
                <a:lnTo>
                  <a:pt x="0" y="15087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735067" y="6555740"/>
            <a:ext cx="845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 </a:t>
            </a:r>
            <a:r>
              <a:rPr dirty="0" sz="900" spc="-5">
                <a:latin typeface="Arial"/>
                <a:cs typeface="Arial"/>
              </a:rPr>
              <a:t>joint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computes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227" y="765302"/>
            <a:ext cx="19380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good</a:t>
            </a:r>
            <a:r>
              <a:rPr dirty="0" spc="-75"/>
              <a:t> </a:t>
            </a:r>
            <a:r>
              <a:rPr dirty="0" spc="-5"/>
              <a:t>news</a:t>
            </a:r>
          </a:p>
        </p:txBody>
      </p:sp>
      <p:sp>
        <p:nvSpPr>
          <p:cNvPr id="3" name="object 3"/>
          <p:cNvSpPr/>
          <p:nvPr/>
        </p:nvSpPr>
        <p:spPr>
          <a:xfrm>
            <a:off x="2294382" y="2620517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 h="0">
                <a:moveTo>
                  <a:pt x="0" y="0"/>
                </a:moveTo>
                <a:lnTo>
                  <a:pt x="768857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47644" y="2620517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29" h="0">
                <a:moveTo>
                  <a:pt x="0" y="0"/>
                </a:moveTo>
                <a:lnTo>
                  <a:pt x="1764029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08960" y="2477843"/>
            <a:ext cx="1079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765" y="2514231"/>
            <a:ext cx="33718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7655" algn="l"/>
              </a:tabLst>
            </a:pP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3013" y="2729174"/>
            <a:ext cx="63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751" y="2483810"/>
            <a:ext cx="402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551" y="2593534"/>
            <a:ext cx="33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7619" y="2851086"/>
            <a:ext cx="4262120" cy="1285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66289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joint entries matching</a:t>
            </a:r>
            <a:r>
              <a:rPr dirty="0" sz="800" spc="-8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E</a:t>
            </a:r>
            <a:r>
              <a:rPr dirty="0" baseline="-20202" sz="825" spc="15">
                <a:latin typeface="Times New Roman"/>
                <a:cs typeface="Times New Roman"/>
              </a:rPr>
              <a:t>2</a:t>
            </a:r>
            <a:endParaRPr baseline="-20202" sz="8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35172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77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9741" y="2459422"/>
            <a:ext cx="1252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joint entries matching </a:t>
            </a:r>
            <a:r>
              <a:rPr dirty="0" sz="800" spc="-5" i="1">
                <a:latin typeface="Times New Roman"/>
                <a:cs typeface="Times New Roman"/>
              </a:rPr>
              <a:t>E </a:t>
            </a:r>
            <a:r>
              <a:rPr dirty="0" sz="800" spc="-5">
                <a:latin typeface="Times New Roman"/>
                <a:cs typeface="Times New Roman"/>
              </a:rPr>
              <a:t>and</a:t>
            </a:r>
            <a:r>
              <a:rPr dirty="0" sz="800" spc="-114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6688" y="2526774"/>
            <a:ext cx="124079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6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18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joint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entry)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7619" y="1268984"/>
            <a:ext cx="4067175" cy="1203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0" marR="631190" indent="-1714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We can do inference. We can compute any  conditional probability:</a:t>
            </a:r>
            <a:endParaRPr sz="14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360"/>
              </a:spcBef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P( Some variable </a:t>
            </a:r>
            <a:r>
              <a:rPr dirty="0" sz="1400" spc="-5">
                <a:solidFill>
                  <a:srgbClr val="33CC33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Some other variable values</a:t>
            </a:r>
            <a:r>
              <a:rPr dirty="0" sz="1400" spc="13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548255">
              <a:lnSpc>
                <a:spcPct val="100000"/>
              </a:lnSpc>
              <a:spcBef>
                <a:spcPts val="1420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42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joint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entry)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5747" y="2613478"/>
            <a:ext cx="42799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</a:t>
            </a:r>
            <a:r>
              <a:rPr dirty="0" sz="1350" spc="14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911" y="2368868"/>
            <a:ext cx="7556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Symbol"/>
                <a:cs typeface="Symbol"/>
              </a:rPr>
              <a:t>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E</a:t>
            </a:r>
            <a:r>
              <a:rPr dirty="0" sz="1350" spc="-4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1714" y="2477838"/>
            <a:ext cx="82296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94382" y="6797802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 h="0">
                <a:moveTo>
                  <a:pt x="0" y="0"/>
                </a:moveTo>
                <a:lnTo>
                  <a:pt x="768857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7644" y="6797802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29" h="0">
                <a:moveTo>
                  <a:pt x="0" y="0"/>
                </a:moveTo>
                <a:lnTo>
                  <a:pt x="1764029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08960" y="6655126"/>
            <a:ext cx="1079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3765" y="6691509"/>
            <a:ext cx="33718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7655" algn="l"/>
              </a:tabLst>
            </a:pP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3013" y="6906456"/>
            <a:ext cx="63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7751" y="6661093"/>
            <a:ext cx="402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7551" y="6770816"/>
            <a:ext cx="33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9741" y="6636704"/>
            <a:ext cx="1252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joint entries matching </a:t>
            </a:r>
            <a:r>
              <a:rPr dirty="0" sz="800" spc="-5" i="1">
                <a:latin typeface="Times New Roman"/>
                <a:cs typeface="Times New Roman"/>
              </a:rPr>
              <a:t>E </a:t>
            </a:r>
            <a:r>
              <a:rPr dirty="0" sz="800" spc="-5">
                <a:latin typeface="Times New Roman"/>
                <a:cs typeface="Times New Roman"/>
              </a:rPr>
              <a:t>and</a:t>
            </a:r>
            <a:r>
              <a:rPr dirty="0" sz="800" spc="-114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9014" y="6672753"/>
            <a:ext cx="1648460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34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6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18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joint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entry)</a:t>
            </a:r>
            <a:endParaRPr sz="1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joint entries matching</a:t>
            </a:r>
            <a:r>
              <a:rPr dirty="0" sz="800" spc="-8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E</a:t>
            </a:r>
            <a:r>
              <a:rPr dirty="0" baseline="-20202" sz="825" spc="15">
                <a:latin typeface="Times New Roman"/>
                <a:cs typeface="Times New Roman"/>
              </a:rPr>
              <a:t>2</a:t>
            </a:r>
            <a:endParaRPr baseline="-20202" sz="8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0319" y="4942586"/>
            <a:ext cx="4054475" cy="1707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good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news</a:t>
            </a:r>
            <a:endParaRPr sz="2200">
              <a:latin typeface="Arial"/>
              <a:cs typeface="Arial"/>
            </a:endParaRPr>
          </a:p>
          <a:p>
            <a:pPr marL="184150" marR="631190" indent="-171450">
              <a:lnSpc>
                <a:spcPct val="100000"/>
              </a:lnSpc>
              <a:spcBef>
                <a:spcPts val="1320"/>
              </a:spcBef>
            </a:pPr>
            <a:r>
              <a:rPr dirty="0" sz="1400" spc="-5">
                <a:latin typeface="Arial"/>
                <a:cs typeface="Arial"/>
              </a:rPr>
              <a:t>We can do inference. We can compute any  conditional probability:</a:t>
            </a:r>
            <a:endParaRPr sz="14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360"/>
              </a:spcBef>
            </a:pP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P( Some variable </a:t>
            </a:r>
            <a:r>
              <a:rPr dirty="0" sz="1400" spc="-5">
                <a:solidFill>
                  <a:srgbClr val="33CC33"/>
                </a:solidFill>
                <a:latin typeface="Symbol"/>
                <a:cs typeface="Symbol"/>
              </a:rPr>
              <a:t></a:t>
            </a:r>
            <a:r>
              <a:rPr dirty="0" sz="1400" spc="-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Some other variable values</a:t>
            </a:r>
            <a:r>
              <a:rPr dirty="0" sz="1400" spc="13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CC33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535555">
              <a:lnSpc>
                <a:spcPct val="100000"/>
              </a:lnSpc>
              <a:spcBef>
                <a:spcPts val="142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42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joint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entry)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5747" y="6790763"/>
            <a:ext cx="42799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</a:t>
            </a:r>
            <a:r>
              <a:rPr dirty="0" sz="1350" spc="14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1911" y="6546153"/>
            <a:ext cx="7556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Symbol"/>
                <a:cs typeface="Symbol"/>
              </a:rPr>
              <a:t>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E</a:t>
            </a:r>
            <a:r>
              <a:rPr dirty="0" sz="1350" spc="-4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1714" y="6655124"/>
            <a:ext cx="82296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1919" y="7313930"/>
            <a:ext cx="340169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Suppose you have </a:t>
            </a:r>
            <a:r>
              <a:rPr dirty="0" sz="1000" i="1">
                <a:latin typeface="Arial"/>
                <a:cs typeface="Arial"/>
              </a:rPr>
              <a:t>m </a:t>
            </a:r>
            <a:r>
              <a:rPr dirty="0" sz="1000" spc="-5">
                <a:latin typeface="Arial"/>
                <a:cs typeface="Arial"/>
              </a:rPr>
              <a:t>binary-valued variables in your Bayes  Net and expression </a:t>
            </a:r>
            <a:r>
              <a:rPr dirty="0" sz="1000" spc="-5" i="1">
                <a:latin typeface="Arial"/>
                <a:cs typeface="Arial"/>
              </a:rPr>
              <a:t>E</a:t>
            </a:r>
            <a:r>
              <a:rPr dirty="0" baseline="-21367" sz="975" spc="-7" i="1">
                <a:latin typeface="Arial"/>
                <a:cs typeface="Arial"/>
              </a:rPr>
              <a:t>2 </a:t>
            </a:r>
            <a:r>
              <a:rPr dirty="0" sz="1000" spc="-5">
                <a:latin typeface="Arial"/>
                <a:cs typeface="Arial"/>
              </a:rPr>
              <a:t>mentions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-9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variables.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Arial"/>
                <a:cs typeface="Arial"/>
              </a:rPr>
              <a:t>How much work is the above computation?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7176" y="4019041"/>
            <a:ext cx="677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846836"/>
            <a:ext cx="154813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Probabilities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68222"/>
            <a:ext cx="4097020" cy="134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22796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dirty="0" sz="1600">
                <a:latin typeface="Arial"/>
                <a:cs typeface="Arial"/>
              </a:rPr>
              <a:t>We </a:t>
            </a:r>
            <a:r>
              <a:rPr dirty="0" sz="1600" spc="-5">
                <a:latin typeface="Arial"/>
                <a:cs typeface="Arial"/>
              </a:rPr>
              <a:t>write P(A) as “the fraction of possible  worlds in which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is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true”</a:t>
            </a:r>
            <a:endParaRPr sz="160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dirty="0" sz="1600">
                <a:latin typeface="Arial"/>
                <a:cs typeface="Arial"/>
              </a:rPr>
              <a:t>We </a:t>
            </a:r>
            <a:r>
              <a:rPr dirty="0" sz="1600" spc="-5">
                <a:latin typeface="Arial"/>
                <a:cs typeface="Arial"/>
              </a:rPr>
              <a:t>could at this point spend </a:t>
            </a:r>
            <a:r>
              <a:rPr dirty="0" sz="1600">
                <a:latin typeface="Arial"/>
                <a:cs typeface="Arial"/>
              </a:rPr>
              <a:t>2 </a:t>
            </a:r>
            <a:r>
              <a:rPr dirty="0" sz="1600" spc="-5">
                <a:latin typeface="Arial"/>
                <a:cs typeface="Arial"/>
              </a:rPr>
              <a:t>hours on the  philosophy of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this.</a:t>
            </a:r>
            <a:endParaRPr sz="16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But we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won’t.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28138" y="5024120"/>
            <a:ext cx="16129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Visualizing</a:t>
            </a:r>
            <a:r>
              <a:rPr dirty="0" sz="2200" spc="-7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719" y="6285229"/>
            <a:ext cx="8515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Event space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of  </a:t>
            </a:r>
            <a:r>
              <a:rPr dirty="0" sz="1000">
                <a:latin typeface="Arial"/>
                <a:cs typeface="Arial"/>
              </a:rPr>
              <a:t>all possible  </a:t>
            </a:r>
            <a:r>
              <a:rPr dirty="0" sz="1000" spc="-5">
                <a:latin typeface="Arial"/>
                <a:cs typeface="Arial"/>
              </a:rPr>
              <a:t>worlds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496" y="7050281"/>
            <a:ext cx="6686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Its area is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2700" y="6192773"/>
            <a:ext cx="1905000" cy="1267460"/>
          </a:xfrm>
          <a:custGeom>
            <a:avLst/>
            <a:gdLst/>
            <a:ahLst/>
            <a:cxnLst/>
            <a:rect l="l" t="t" r="r" b="b"/>
            <a:pathLst>
              <a:path w="1905000" h="1267459">
                <a:moveTo>
                  <a:pt x="0" y="0"/>
                </a:moveTo>
                <a:lnTo>
                  <a:pt x="1905000" y="0"/>
                </a:lnTo>
                <a:lnTo>
                  <a:pt x="1905000" y="1267206"/>
                </a:lnTo>
                <a:lnTo>
                  <a:pt x="0" y="1267206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14700" y="6240779"/>
            <a:ext cx="952500" cy="911860"/>
          </a:xfrm>
          <a:custGeom>
            <a:avLst/>
            <a:gdLst/>
            <a:ahLst/>
            <a:cxnLst/>
            <a:rect l="l" t="t" r="r" b="b"/>
            <a:pathLst>
              <a:path w="952500" h="911859">
                <a:moveTo>
                  <a:pt x="476250" y="0"/>
                </a:moveTo>
                <a:lnTo>
                  <a:pt x="427578" y="2354"/>
                </a:lnTo>
                <a:lnTo>
                  <a:pt x="380307" y="9266"/>
                </a:lnTo>
                <a:lnTo>
                  <a:pt x="334678" y="20503"/>
                </a:lnTo>
                <a:lnTo>
                  <a:pt x="290929" y="35837"/>
                </a:lnTo>
                <a:lnTo>
                  <a:pt x="249301" y="55038"/>
                </a:lnTo>
                <a:lnTo>
                  <a:pt x="210033" y="77875"/>
                </a:lnTo>
                <a:lnTo>
                  <a:pt x="173367" y="104119"/>
                </a:lnTo>
                <a:lnTo>
                  <a:pt x="139541" y="133540"/>
                </a:lnTo>
                <a:lnTo>
                  <a:pt x="108796" y="165908"/>
                </a:lnTo>
                <a:lnTo>
                  <a:pt x="81371" y="200992"/>
                </a:lnTo>
                <a:lnTo>
                  <a:pt x="57508" y="238563"/>
                </a:lnTo>
                <a:lnTo>
                  <a:pt x="37445" y="278391"/>
                </a:lnTo>
                <a:lnTo>
                  <a:pt x="21422" y="320247"/>
                </a:lnTo>
                <a:lnTo>
                  <a:pt x="9681" y="363899"/>
                </a:lnTo>
                <a:lnTo>
                  <a:pt x="2460" y="409119"/>
                </a:lnTo>
                <a:lnTo>
                  <a:pt x="0" y="455676"/>
                </a:lnTo>
                <a:lnTo>
                  <a:pt x="2460" y="502232"/>
                </a:lnTo>
                <a:lnTo>
                  <a:pt x="9681" y="547452"/>
                </a:lnTo>
                <a:lnTo>
                  <a:pt x="21422" y="591104"/>
                </a:lnTo>
                <a:lnTo>
                  <a:pt x="37445" y="632960"/>
                </a:lnTo>
                <a:lnTo>
                  <a:pt x="57508" y="672788"/>
                </a:lnTo>
                <a:lnTo>
                  <a:pt x="81371" y="710359"/>
                </a:lnTo>
                <a:lnTo>
                  <a:pt x="108796" y="745443"/>
                </a:lnTo>
                <a:lnTo>
                  <a:pt x="139541" y="777811"/>
                </a:lnTo>
                <a:lnTo>
                  <a:pt x="173367" y="807232"/>
                </a:lnTo>
                <a:lnTo>
                  <a:pt x="210033" y="833476"/>
                </a:lnTo>
                <a:lnTo>
                  <a:pt x="249301" y="856313"/>
                </a:lnTo>
                <a:lnTo>
                  <a:pt x="290929" y="875514"/>
                </a:lnTo>
                <a:lnTo>
                  <a:pt x="334678" y="890848"/>
                </a:lnTo>
                <a:lnTo>
                  <a:pt x="380307" y="902085"/>
                </a:lnTo>
                <a:lnTo>
                  <a:pt x="427578" y="908997"/>
                </a:lnTo>
                <a:lnTo>
                  <a:pt x="476250" y="911352"/>
                </a:lnTo>
                <a:lnTo>
                  <a:pt x="524921" y="908997"/>
                </a:lnTo>
                <a:lnTo>
                  <a:pt x="572192" y="902085"/>
                </a:lnTo>
                <a:lnTo>
                  <a:pt x="617821" y="890848"/>
                </a:lnTo>
                <a:lnTo>
                  <a:pt x="661570" y="875514"/>
                </a:lnTo>
                <a:lnTo>
                  <a:pt x="703198" y="856313"/>
                </a:lnTo>
                <a:lnTo>
                  <a:pt x="742466" y="833476"/>
                </a:lnTo>
                <a:lnTo>
                  <a:pt x="779132" y="807232"/>
                </a:lnTo>
                <a:lnTo>
                  <a:pt x="812958" y="777811"/>
                </a:lnTo>
                <a:lnTo>
                  <a:pt x="843703" y="745443"/>
                </a:lnTo>
                <a:lnTo>
                  <a:pt x="871128" y="710359"/>
                </a:lnTo>
                <a:lnTo>
                  <a:pt x="894991" y="672788"/>
                </a:lnTo>
                <a:lnTo>
                  <a:pt x="915054" y="632960"/>
                </a:lnTo>
                <a:lnTo>
                  <a:pt x="931077" y="591104"/>
                </a:lnTo>
                <a:lnTo>
                  <a:pt x="942818" y="547452"/>
                </a:lnTo>
                <a:lnTo>
                  <a:pt x="950039" y="502232"/>
                </a:lnTo>
                <a:lnTo>
                  <a:pt x="952500" y="455676"/>
                </a:lnTo>
                <a:lnTo>
                  <a:pt x="950039" y="409119"/>
                </a:lnTo>
                <a:lnTo>
                  <a:pt x="942818" y="363899"/>
                </a:lnTo>
                <a:lnTo>
                  <a:pt x="931077" y="320247"/>
                </a:lnTo>
                <a:lnTo>
                  <a:pt x="915054" y="278391"/>
                </a:lnTo>
                <a:lnTo>
                  <a:pt x="894991" y="238563"/>
                </a:lnTo>
                <a:lnTo>
                  <a:pt x="871128" y="200992"/>
                </a:lnTo>
                <a:lnTo>
                  <a:pt x="843703" y="165908"/>
                </a:lnTo>
                <a:lnTo>
                  <a:pt x="812958" y="133540"/>
                </a:lnTo>
                <a:lnTo>
                  <a:pt x="779132" y="104119"/>
                </a:lnTo>
                <a:lnTo>
                  <a:pt x="742466" y="77875"/>
                </a:lnTo>
                <a:lnTo>
                  <a:pt x="703198" y="55038"/>
                </a:lnTo>
                <a:lnTo>
                  <a:pt x="661570" y="35837"/>
                </a:lnTo>
                <a:lnTo>
                  <a:pt x="617821" y="20503"/>
                </a:lnTo>
                <a:lnTo>
                  <a:pt x="572192" y="9266"/>
                </a:lnTo>
                <a:lnTo>
                  <a:pt x="524921" y="2354"/>
                </a:lnTo>
                <a:lnTo>
                  <a:pt x="47625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14700" y="6240779"/>
            <a:ext cx="952500" cy="911860"/>
          </a:xfrm>
          <a:custGeom>
            <a:avLst/>
            <a:gdLst/>
            <a:ahLst/>
            <a:cxnLst/>
            <a:rect l="l" t="t" r="r" b="b"/>
            <a:pathLst>
              <a:path w="952500" h="911859">
                <a:moveTo>
                  <a:pt x="476250" y="0"/>
                </a:moveTo>
                <a:lnTo>
                  <a:pt x="427578" y="2354"/>
                </a:lnTo>
                <a:lnTo>
                  <a:pt x="380307" y="9266"/>
                </a:lnTo>
                <a:lnTo>
                  <a:pt x="334678" y="20503"/>
                </a:lnTo>
                <a:lnTo>
                  <a:pt x="290929" y="35837"/>
                </a:lnTo>
                <a:lnTo>
                  <a:pt x="249301" y="55038"/>
                </a:lnTo>
                <a:lnTo>
                  <a:pt x="210033" y="77875"/>
                </a:lnTo>
                <a:lnTo>
                  <a:pt x="173367" y="104119"/>
                </a:lnTo>
                <a:lnTo>
                  <a:pt x="139541" y="133540"/>
                </a:lnTo>
                <a:lnTo>
                  <a:pt x="108796" y="165908"/>
                </a:lnTo>
                <a:lnTo>
                  <a:pt x="81371" y="200992"/>
                </a:lnTo>
                <a:lnTo>
                  <a:pt x="57508" y="238563"/>
                </a:lnTo>
                <a:lnTo>
                  <a:pt x="37445" y="278391"/>
                </a:lnTo>
                <a:lnTo>
                  <a:pt x="21422" y="320247"/>
                </a:lnTo>
                <a:lnTo>
                  <a:pt x="9681" y="363899"/>
                </a:lnTo>
                <a:lnTo>
                  <a:pt x="2460" y="409119"/>
                </a:lnTo>
                <a:lnTo>
                  <a:pt x="0" y="455676"/>
                </a:lnTo>
                <a:lnTo>
                  <a:pt x="2460" y="502232"/>
                </a:lnTo>
                <a:lnTo>
                  <a:pt x="9681" y="547452"/>
                </a:lnTo>
                <a:lnTo>
                  <a:pt x="21422" y="591104"/>
                </a:lnTo>
                <a:lnTo>
                  <a:pt x="37445" y="632960"/>
                </a:lnTo>
                <a:lnTo>
                  <a:pt x="57508" y="672788"/>
                </a:lnTo>
                <a:lnTo>
                  <a:pt x="81371" y="710359"/>
                </a:lnTo>
                <a:lnTo>
                  <a:pt x="108796" y="745443"/>
                </a:lnTo>
                <a:lnTo>
                  <a:pt x="139541" y="777811"/>
                </a:lnTo>
                <a:lnTo>
                  <a:pt x="173367" y="807232"/>
                </a:lnTo>
                <a:lnTo>
                  <a:pt x="210033" y="833476"/>
                </a:lnTo>
                <a:lnTo>
                  <a:pt x="249301" y="856313"/>
                </a:lnTo>
                <a:lnTo>
                  <a:pt x="290929" y="875514"/>
                </a:lnTo>
                <a:lnTo>
                  <a:pt x="334678" y="890848"/>
                </a:lnTo>
                <a:lnTo>
                  <a:pt x="380307" y="902085"/>
                </a:lnTo>
                <a:lnTo>
                  <a:pt x="427578" y="908997"/>
                </a:lnTo>
                <a:lnTo>
                  <a:pt x="476250" y="911352"/>
                </a:lnTo>
                <a:lnTo>
                  <a:pt x="524921" y="908997"/>
                </a:lnTo>
                <a:lnTo>
                  <a:pt x="572192" y="902085"/>
                </a:lnTo>
                <a:lnTo>
                  <a:pt x="617821" y="890848"/>
                </a:lnTo>
                <a:lnTo>
                  <a:pt x="661570" y="875514"/>
                </a:lnTo>
                <a:lnTo>
                  <a:pt x="703198" y="856313"/>
                </a:lnTo>
                <a:lnTo>
                  <a:pt x="742466" y="833476"/>
                </a:lnTo>
                <a:lnTo>
                  <a:pt x="779132" y="807232"/>
                </a:lnTo>
                <a:lnTo>
                  <a:pt x="812958" y="777811"/>
                </a:lnTo>
                <a:lnTo>
                  <a:pt x="843703" y="745443"/>
                </a:lnTo>
                <a:lnTo>
                  <a:pt x="871128" y="710359"/>
                </a:lnTo>
                <a:lnTo>
                  <a:pt x="894991" y="672788"/>
                </a:lnTo>
                <a:lnTo>
                  <a:pt x="915054" y="632960"/>
                </a:lnTo>
                <a:lnTo>
                  <a:pt x="931077" y="591104"/>
                </a:lnTo>
                <a:lnTo>
                  <a:pt x="942818" y="547452"/>
                </a:lnTo>
                <a:lnTo>
                  <a:pt x="950039" y="502232"/>
                </a:lnTo>
                <a:lnTo>
                  <a:pt x="952500" y="455676"/>
                </a:lnTo>
                <a:lnTo>
                  <a:pt x="950039" y="409119"/>
                </a:lnTo>
                <a:lnTo>
                  <a:pt x="942818" y="363899"/>
                </a:lnTo>
                <a:lnTo>
                  <a:pt x="931077" y="320247"/>
                </a:lnTo>
                <a:lnTo>
                  <a:pt x="915054" y="278391"/>
                </a:lnTo>
                <a:lnTo>
                  <a:pt x="894991" y="238563"/>
                </a:lnTo>
                <a:lnTo>
                  <a:pt x="871128" y="200992"/>
                </a:lnTo>
                <a:lnTo>
                  <a:pt x="843703" y="165908"/>
                </a:lnTo>
                <a:lnTo>
                  <a:pt x="812958" y="133540"/>
                </a:lnTo>
                <a:lnTo>
                  <a:pt x="779132" y="104119"/>
                </a:lnTo>
                <a:lnTo>
                  <a:pt x="742466" y="77875"/>
                </a:lnTo>
                <a:lnTo>
                  <a:pt x="703198" y="55038"/>
                </a:lnTo>
                <a:lnTo>
                  <a:pt x="661570" y="35837"/>
                </a:lnTo>
                <a:lnTo>
                  <a:pt x="617821" y="20503"/>
                </a:lnTo>
                <a:lnTo>
                  <a:pt x="572192" y="9266"/>
                </a:lnTo>
                <a:lnTo>
                  <a:pt x="524921" y="2354"/>
                </a:lnTo>
                <a:lnTo>
                  <a:pt x="476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52700" y="6192773"/>
            <a:ext cx="1905000" cy="126746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883919" marR="302895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Worlds in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which  A is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Arial"/>
                <a:cs typeface="Arial"/>
              </a:rPr>
              <a:t>Worlds in which A is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False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0" y="6516876"/>
            <a:ext cx="8191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Area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of  reddish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oval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5376" y="6538721"/>
            <a:ext cx="421005" cy="97155"/>
          </a:xfrm>
          <a:custGeom>
            <a:avLst/>
            <a:gdLst/>
            <a:ahLst/>
            <a:cxnLst/>
            <a:rect l="l" t="t" r="r" b="b"/>
            <a:pathLst>
              <a:path w="421005" h="97154">
                <a:moveTo>
                  <a:pt x="377432" y="82612"/>
                </a:moveTo>
                <a:lnTo>
                  <a:pt x="374904" y="96773"/>
                </a:lnTo>
                <a:lnTo>
                  <a:pt x="418083" y="83819"/>
                </a:lnTo>
                <a:lnTo>
                  <a:pt x="384048" y="83819"/>
                </a:lnTo>
                <a:lnTo>
                  <a:pt x="377432" y="82612"/>
                </a:lnTo>
                <a:close/>
              </a:path>
              <a:path w="421005" h="97154">
                <a:moveTo>
                  <a:pt x="380030" y="68066"/>
                </a:moveTo>
                <a:lnTo>
                  <a:pt x="377432" y="82612"/>
                </a:lnTo>
                <a:lnTo>
                  <a:pt x="384048" y="83819"/>
                </a:lnTo>
                <a:lnTo>
                  <a:pt x="387096" y="69341"/>
                </a:lnTo>
                <a:lnTo>
                  <a:pt x="380030" y="68066"/>
                </a:lnTo>
                <a:close/>
              </a:path>
              <a:path w="421005" h="97154">
                <a:moveTo>
                  <a:pt x="382524" y="54101"/>
                </a:moveTo>
                <a:lnTo>
                  <a:pt x="380030" y="68066"/>
                </a:lnTo>
                <a:lnTo>
                  <a:pt x="387096" y="69341"/>
                </a:lnTo>
                <a:lnTo>
                  <a:pt x="384048" y="83819"/>
                </a:lnTo>
                <a:lnTo>
                  <a:pt x="418083" y="83819"/>
                </a:lnTo>
                <a:lnTo>
                  <a:pt x="420624" y="83057"/>
                </a:lnTo>
                <a:lnTo>
                  <a:pt x="382524" y="54101"/>
                </a:lnTo>
                <a:close/>
              </a:path>
              <a:path w="421005" h="97154">
                <a:moveTo>
                  <a:pt x="3048" y="0"/>
                </a:moveTo>
                <a:lnTo>
                  <a:pt x="0" y="13715"/>
                </a:lnTo>
                <a:lnTo>
                  <a:pt x="377432" y="82612"/>
                </a:lnTo>
                <a:lnTo>
                  <a:pt x="380030" y="68066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6251" y="7037831"/>
            <a:ext cx="269875" cy="124460"/>
          </a:xfrm>
          <a:custGeom>
            <a:avLst/>
            <a:gdLst/>
            <a:ahLst/>
            <a:cxnLst/>
            <a:rect l="l" t="t" r="r" b="b"/>
            <a:pathLst>
              <a:path w="269875" h="124459">
                <a:moveTo>
                  <a:pt x="227429" y="13443"/>
                </a:moveTo>
                <a:lnTo>
                  <a:pt x="0" y="110490"/>
                </a:lnTo>
                <a:lnTo>
                  <a:pt x="6096" y="124206"/>
                </a:lnTo>
                <a:lnTo>
                  <a:pt x="233012" y="26639"/>
                </a:lnTo>
                <a:lnTo>
                  <a:pt x="227429" y="13443"/>
                </a:lnTo>
                <a:close/>
              </a:path>
              <a:path w="269875" h="124459">
                <a:moveTo>
                  <a:pt x="263239" y="10668"/>
                </a:moveTo>
                <a:lnTo>
                  <a:pt x="233934" y="10668"/>
                </a:lnTo>
                <a:lnTo>
                  <a:pt x="240030" y="23622"/>
                </a:lnTo>
                <a:lnTo>
                  <a:pt x="233012" y="26639"/>
                </a:lnTo>
                <a:lnTo>
                  <a:pt x="238506" y="39624"/>
                </a:lnTo>
                <a:lnTo>
                  <a:pt x="263239" y="10668"/>
                </a:lnTo>
                <a:close/>
              </a:path>
              <a:path w="269875" h="124459">
                <a:moveTo>
                  <a:pt x="233934" y="10668"/>
                </a:moveTo>
                <a:lnTo>
                  <a:pt x="227429" y="13443"/>
                </a:lnTo>
                <a:lnTo>
                  <a:pt x="233012" y="26639"/>
                </a:lnTo>
                <a:lnTo>
                  <a:pt x="240030" y="23622"/>
                </a:lnTo>
                <a:lnTo>
                  <a:pt x="233934" y="10668"/>
                </a:lnTo>
                <a:close/>
              </a:path>
              <a:path w="269875" h="124459">
                <a:moveTo>
                  <a:pt x="221742" y="0"/>
                </a:moveTo>
                <a:lnTo>
                  <a:pt x="227429" y="13443"/>
                </a:lnTo>
                <a:lnTo>
                  <a:pt x="233934" y="10668"/>
                </a:lnTo>
                <a:lnTo>
                  <a:pt x="263239" y="10668"/>
                </a:lnTo>
                <a:lnTo>
                  <a:pt x="269748" y="3048"/>
                </a:lnTo>
                <a:lnTo>
                  <a:pt x="22174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24476" y="8203542"/>
            <a:ext cx="69024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3676" y="765302"/>
            <a:ext cx="23888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sad, </a:t>
            </a:r>
            <a:r>
              <a:rPr dirty="0" spc="-5"/>
              <a:t>bad</a:t>
            </a:r>
            <a:r>
              <a:rPr dirty="0" spc="-75"/>
              <a:t> </a:t>
            </a:r>
            <a:r>
              <a:rPr dirty="0" spc="-5"/>
              <a:t>news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68983"/>
            <a:ext cx="4096385" cy="70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Conditional probabilities </a:t>
            </a:r>
            <a:r>
              <a:rPr dirty="0" sz="1200" spc="-5">
                <a:latin typeface="Arial"/>
                <a:cs typeface="Arial"/>
              </a:rPr>
              <a:t>by enumerating all matching entries 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are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expensive:</a:t>
            </a:r>
            <a:endParaRPr sz="1200">
              <a:latin typeface="Arial"/>
              <a:cs typeface="Arial"/>
            </a:endParaRPr>
          </a:p>
          <a:p>
            <a:pPr algn="ctr" marL="243840">
              <a:lnSpc>
                <a:spcPct val="100000"/>
              </a:lnSpc>
              <a:spcBef>
                <a:spcPts val="1000"/>
              </a:spcBef>
            </a:pPr>
            <a:r>
              <a:rPr dirty="0" sz="1200" spc="-5" b="1">
                <a:latin typeface="Arial"/>
                <a:cs typeface="Arial"/>
              </a:rPr>
              <a:t>Exponential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number of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3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 sad,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bad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news</a:t>
            </a:r>
            <a:endParaRPr sz="2200">
              <a:latin typeface="Arial"/>
              <a:cs typeface="Arial"/>
            </a:endParaRPr>
          </a:p>
          <a:p>
            <a:pPr marL="272415" marR="326390" indent="-119380">
              <a:lnSpc>
                <a:spcPct val="100000"/>
              </a:lnSpc>
              <a:spcBef>
                <a:spcPts val="1325"/>
              </a:spcBef>
            </a:pPr>
            <a:r>
              <a:rPr dirty="0" sz="1200">
                <a:latin typeface="Arial"/>
                <a:cs typeface="Arial"/>
              </a:rPr>
              <a:t>Conditional probabilities </a:t>
            </a:r>
            <a:r>
              <a:rPr dirty="0" sz="1200" spc="-5">
                <a:latin typeface="Arial"/>
                <a:cs typeface="Arial"/>
              </a:rPr>
              <a:t>by enumerating all matching entries 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are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expensive:</a:t>
            </a:r>
            <a:endParaRPr sz="1200">
              <a:latin typeface="Arial"/>
              <a:cs typeface="Arial"/>
            </a:endParaRPr>
          </a:p>
          <a:p>
            <a:pPr algn="ctr" marL="63500">
              <a:lnSpc>
                <a:spcPct val="100000"/>
              </a:lnSpc>
              <a:spcBef>
                <a:spcPts val="1000"/>
              </a:spcBef>
            </a:pPr>
            <a:r>
              <a:rPr dirty="0" sz="1200" spc="-5" b="1">
                <a:latin typeface="Arial"/>
                <a:cs typeface="Arial"/>
              </a:rPr>
              <a:t>Exponential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number of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1005"/>
              </a:spcBef>
            </a:pPr>
            <a:r>
              <a:rPr dirty="0" sz="120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perhaps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faster </a:t>
            </a:r>
            <a:r>
              <a:rPr dirty="0" sz="1200" spc="-5">
                <a:latin typeface="Arial"/>
                <a:cs typeface="Arial"/>
              </a:rPr>
              <a:t>ways of querying Bayes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nets?</a:t>
            </a:r>
            <a:endParaRPr sz="1200">
              <a:latin typeface="Arial"/>
              <a:cs typeface="Arial"/>
            </a:endParaRPr>
          </a:p>
          <a:p>
            <a:pPr marL="272415" marR="260985" indent="-11938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273050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In fact, if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ever ask you to manually do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Bayes Net  inference, you’ll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find there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are often many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tricks to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save you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272415" marR="210820" indent="-119380">
              <a:lnSpc>
                <a:spcPct val="100000"/>
              </a:lnSpc>
              <a:spcBef>
                <a:spcPts val="284"/>
              </a:spcBef>
              <a:buClr>
                <a:srgbClr val="000000"/>
              </a:buClr>
              <a:buChar char="•"/>
              <a:tabLst>
                <a:tab pos="273050" algn="l"/>
              </a:tabLst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we’ve just got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program our computer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do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those tricks  too,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right?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76" y="765302"/>
            <a:ext cx="23888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sad, </a:t>
            </a:r>
            <a:r>
              <a:rPr dirty="0" spc="-5"/>
              <a:t>bad</a:t>
            </a:r>
            <a:r>
              <a:rPr dirty="0" spc="-75"/>
              <a:t> </a:t>
            </a:r>
            <a:r>
              <a:rPr dirty="0" spc="-5"/>
              <a:t>news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0319" y="1268983"/>
            <a:ext cx="4224020" cy="286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132715" indent="-1193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Conditional probabilities </a:t>
            </a:r>
            <a:r>
              <a:rPr dirty="0" sz="1200" spc="-5">
                <a:latin typeface="Arial"/>
                <a:cs typeface="Arial"/>
              </a:rPr>
              <a:t>by enumerating all matching entries 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joint are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expensive:</a:t>
            </a:r>
            <a:endParaRPr sz="1200">
              <a:latin typeface="Arial"/>
              <a:cs typeface="Arial"/>
            </a:endParaRPr>
          </a:p>
          <a:p>
            <a:pPr algn="ctr" marL="116205">
              <a:lnSpc>
                <a:spcPct val="100000"/>
              </a:lnSpc>
              <a:spcBef>
                <a:spcPts val="1000"/>
              </a:spcBef>
            </a:pPr>
            <a:r>
              <a:rPr dirty="0" sz="1200" spc="-5" b="1">
                <a:latin typeface="Arial"/>
                <a:cs typeface="Arial"/>
              </a:rPr>
              <a:t>Exponential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number of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perhaps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faster </a:t>
            </a:r>
            <a:r>
              <a:rPr dirty="0" sz="1200" spc="-5">
                <a:latin typeface="Arial"/>
                <a:cs typeface="Arial"/>
              </a:rPr>
              <a:t>ways of querying Bayes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nets?</a:t>
            </a:r>
            <a:endParaRPr sz="1200">
              <a:latin typeface="Arial"/>
              <a:cs typeface="Arial"/>
            </a:endParaRPr>
          </a:p>
          <a:p>
            <a:pPr marL="131445" marR="66675" indent="-11938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132080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In fact, if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I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ever ask you to manually do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Bayes Net  inference, you’ll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find there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are often many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tricks to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save you 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131445" marR="17145" indent="-11938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132080" algn="l"/>
              </a:tabLst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we’ve just got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program our computer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do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those tricks  too,</a:t>
            </a: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right?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">
                <a:solidFill>
                  <a:srgbClr val="33CC33"/>
                </a:solidFill>
                <a:latin typeface="Arial"/>
                <a:cs typeface="Arial"/>
              </a:rPr>
              <a:t>Sadder and worse</a:t>
            </a:r>
            <a:r>
              <a:rPr dirty="0" sz="1800" spc="-1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CC33"/>
                </a:solidFill>
                <a:latin typeface="Arial"/>
                <a:cs typeface="Arial"/>
              </a:rPr>
              <a:t>news: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200" spc="-5" b="1">
                <a:latin typeface="Arial"/>
                <a:cs typeface="Arial"/>
              </a:rPr>
              <a:t>General querying of Bayes nets is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NP-complete.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  <a:tabLst>
                <a:tab pos="34918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03019" y="5055361"/>
            <a:ext cx="4114800" cy="693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Bayes nets inference</a:t>
            </a:r>
            <a:r>
              <a:rPr dirty="0" sz="2000" spc="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695"/>
              </a:spcBef>
            </a:pP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poly-tree is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directed acyclic graph in which no two nodes have more than one  path between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them.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597407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24939" y="597661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0300" y="624077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6400" y="620267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6400" y="646937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5112" y="6162992"/>
            <a:ext cx="193675" cy="19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5112" y="6467792"/>
            <a:ext cx="193675" cy="19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4212" y="5934392"/>
            <a:ext cx="193675" cy="19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9812" y="5934392"/>
            <a:ext cx="193675" cy="19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34740" y="5938518"/>
            <a:ext cx="10229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03605" algn="l"/>
              </a:tabLst>
            </a:pPr>
            <a:r>
              <a:rPr dirty="0" sz="1000" b="1">
                <a:latin typeface="Arial"/>
                <a:cs typeface="Arial"/>
              </a:rPr>
              <a:t>S</a:t>
            </a:r>
            <a:r>
              <a:rPr dirty="0" sz="1000" b="1">
                <a:latin typeface="Arial"/>
                <a:cs typeface="Arial"/>
              </a:rPr>
              <a:t>	</a:t>
            </a:r>
            <a:r>
              <a:rPr dirty="0" sz="1000" b="1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9300" y="597407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7489" y="132314"/>
                </a:lnTo>
                <a:lnTo>
                  <a:pt x="27908" y="162591"/>
                </a:lnTo>
                <a:lnTo>
                  <a:pt x="58185" y="183010"/>
                </a:lnTo>
                <a:lnTo>
                  <a:pt x="95250" y="190500"/>
                </a:lnTo>
                <a:lnTo>
                  <a:pt x="132314" y="183010"/>
                </a:lnTo>
                <a:lnTo>
                  <a:pt x="162591" y="162591"/>
                </a:lnTo>
                <a:lnTo>
                  <a:pt x="183010" y="132314"/>
                </a:lnTo>
                <a:lnTo>
                  <a:pt x="190500" y="95250"/>
                </a:lnTo>
                <a:lnTo>
                  <a:pt x="183010" y="58185"/>
                </a:lnTo>
                <a:lnTo>
                  <a:pt x="162591" y="27908"/>
                </a:lnTo>
                <a:lnTo>
                  <a:pt x="132314" y="7489"/>
                </a:lnTo>
                <a:lnTo>
                  <a:pt x="952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8112" y="6201092"/>
            <a:ext cx="193675" cy="19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9229" y="6205218"/>
            <a:ext cx="104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31619" y="6134100"/>
            <a:ext cx="172720" cy="96520"/>
          </a:xfrm>
          <a:custGeom>
            <a:avLst/>
            <a:gdLst/>
            <a:ahLst/>
            <a:cxnLst/>
            <a:rect l="l" t="t" r="r" b="b"/>
            <a:pathLst>
              <a:path w="172719" h="96520">
                <a:moveTo>
                  <a:pt x="138095" y="80200"/>
                </a:moveTo>
                <a:lnTo>
                  <a:pt x="130302" y="94487"/>
                </a:lnTo>
                <a:lnTo>
                  <a:pt x="172212" y="96012"/>
                </a:lnTo>
                <a:lnTo>
                  <a:pt x="163995" y="83820"/>
                </a:lnTo>
                <a:lnTo>
                  <a:pt x="144780" y="83820"/>
                </a:lnTo>
                <a:lnTo>
                  <a:pt x="143256" y="83058"/>
                </a:lnTo>
                <a:lnTo>
                  <a:pt x="138095" y="80200"/>
                </a:lnTo>
                <a:close/>
              </a:path>
              <a:path w="172719" h="96520">
                <a:moveTo>
                  <a:pt x="140221" y="76301"/>
                </a:moveTo>
                <a:lnTo>
                  <a:pt x="138095" y="80200"/>
                </a:lnTo>
                <a:lnTo>
                  <a:pt x="143256" y="83058"/>
                </a:lnTo>
                <a:lnTo>
                  <a:pt x="144780" y="83820"/>
                </a:lnTo>
                <a:lnTo>
                  <a:pt x="146304" y="83058"/>
                </a:lnTo>
                <a:lnTo>
                  <a:pt x="147066" y="82296"/>
                </a:lnTo>
                <a:lnTo>
                  <a:pt x="147828" y="80772"/>
                </a:lnTo>
                <a:lnTo>
                  <a:pt x="147066" y="79248"/>
                </a:lnTo>
                <a:lnTo>
                  <a:pt x="145542" y="79248"/>
                </a:lnTo>
                <a:lnTo>
                  <a:pt x="140221" y="76301"/>
                </a:lnTo>
                <a:close/>
              </a:path>
              <a:path w="172719" h="96520">
                <a:moveTo>
                  <a:pt x="148590" y="60960"/>
                </a:moveTo>
                <a:lnTo>
                  <a:pt x="140221" y="76301"/>
                </a:lnTo>
                <a:lnTo>
                  <a:pt x="145542" y="79248"/>
                </a:lnTo>
                <a:lnTo>
                  <a:pt x="147066" y="79248"/>
                </a:lnTo>
                <a:lnTo>
                  <a:pt x="147828" y="80772"/>
                </a:lnTo>
                <a:lnTo>
                  <a:pt x="147066" y="82296"/>
                </a:lnTo>
                <a:lnTo>
                  <a:pt x="146304" y="83058"/>
                </a:lnTo>
                <a:lnTo>
                  <a:pt x="144780" y="83820"/>
                </a:lnTo>
                <a:lnTo>
                  <a:pt x="163995" y="83820"/>
                </a:lnTo>
                <a:lnTo>
                  <a:pt x="148590" y="60960"/>
                </a:lnTo>
                <a:close/>
              </a:path>
              <a:path w="172719" h="96520">
                <a:moveTo>
                  <a:pt x="3048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3810"/>
                </a:lnTo>
                <a:lnTo>
                  <a:pt x="1524" y="4572"/>
                </a:lnTo>
                <a:lnTo>
                  <a:pt x="138095" y="80200"/>
                </a:lnTo>
                <a:lnTo>
                  <a:pt x="140221" y="76301"/>
                </a:lnTo>
                <a:lnTo>
                  <a:pt x="3810" y="762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39467" y="6134100"/>
            <a:ext cx="210820" cy="98425"/>
          </a:xfrm>
          <a:custGeom>
            <a:avLst/>
            <a:gdLst/>
            <a:ahLst/>
            <a:cxnLst/>
            <a:rect l="l" t="t" r="r" b="b"/>
            <a:pathLst>
              <a:path w="210819" h="98425">
                <a:moveTo>
                  <a:pt x="26669" y="63246"/>
                </a:moveTo>
                <a:lnTo>
                  <a:pt x="0" y="96012"/>
                </a:lnTo>
                <a:lnTo>
                  <a:pt x="41909" y="98298"/>
                </a:lnTo>
                <a:lnTo>
                  <a:pt x="36609" y="86105"/>
                </a:lnTo>
                <a:lnTo>
                  <a:pt x="28193" y="86105"/>
                </a:lnTo>
                <a:lnTo>
                  <a:pt x="26669" y="85344"/>
                </a:lnTo>
                <a:lnTo>
                  <a:pt x="26669" y="84582"/>
                </a:lnTo>
                <a:lnTo>
                  <a:pt x="25907" y="83058"/>
                </a:lnTo>
                <a:lnTo>
                  <a:pt x="26669" y="81534"/>
                </a:lnTo>
                <a:lnTo>
                  <a:pt x="27431" y="80772"/>
                </a:lnTo>
                <a:lnTo>
                  <a:pt x="33174" y="78206"/>
                </a:lnTo>
                <a:lnTo>
                  <a:pt x="26669" y="63246"/>
                </a:lnTo>
                <a:close/>
              </a:path>
              <a:path w="210819" h="98425">
                <a:moveTo>
                  <a:pt x="33174" y="78206"/>
                </a:moveTo>
                <a:lnTo>
                  <a:pt x="27431" y="80772"/>
                </a:lnTo>
                <a:lnTo>
                  <a:pt x="26669" y="81534"/>
                </a:lnTo>
                <a:lnTo>
                  <a:pt x="25907" y="83058"/>
                </a:lnTo>
                <a:lnTo>
                  <a:pt x="26669" y="84582"/>
                </a:lnTo>
                <a:lnTo>
                  <a:pt x="26669" y="85344"/>
                </a:lnTo>
                <a:lnTo>
                  <a:pt x="28193" y="86105"/>
                </a:lnTo>
                <a:lnTo>
                  <a:pt x="29718" y="85344"/>
                </a:lnTo>
                <a:lnTo>
                  <a:pt x="35202" y="82870"/>
                </a:lnTo>
                <a:lnTo>
                  <a:pt x="33174" y="78206"/>
                </a:lnTo>
                <a:close/>
              </a:path>
              <a:path w="210819" h="98425">
                <a:moveTo>
                  <a:pt x="35202" y="82870"/>
                </a:moveTo>
                <a:lnTo>
                  <a:pt x="29718" y="85344"/>
                </a:lnTo>
                <a:lnTo>
                  <a:pt x="28193" y="86105"/>
                </a:lnTo>
                <a:lnTo>
                  <a:pt x="36609" y="86105"/>
                </a:lnTo>
                <a:lnTo>
                  <a:pt x="35202" y="82870"/>
                </a:lnTo>
                <a:close/>
              </a:path>
              <a:path w="210819" h="98425">
                <a:moveTo>
                  <a:pt x="208025" y="0"/>
                </a:moveTo>
                <a:lnTo>
                  <a:pt x="206501" y="762"/>
                </a:lnTo>
                <a:lnTo>
                  <a:pt x="33174" y="78206"/>
                </a:lnTo>
                <a:lnTo>
                  <a:pt x="35202" y="82870"/>
                </a:lnTo>
                <a:lnTo>
                  <a:pt x="208787" y="4572"/>
                </a:lnTo>
                <a:lnTo>
                  <a:pt x="209550" y="4572"/>
                </a:lnTo>
                <a:lnTo>
                  <a:pt x="210312" y="3048"/>
                </a:lnTo>
                <a:lnTo>
                  <a:pt x="209550" y="1524"/>
                </a:lnTo>
                <a:lnTo>
                  <a:pt x="209550" y="762"/>
                </a:lnTo>
                <a:lnTo>
                  <a:pt x="20802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52600" y="6390894"/>
            <a:ext cx="38100" cy="78740"/>
          </a:xfrm>
          <a:custGeom>
            <a:avLst/>
            <a:gdLst/>
            <a:ahLst/>
            <a:cxnLst/>
            <a:rect l="l" t="t" r="r" b="b"/>
            <a:pathLst>
              <a:path w="38100" h="78739">
                <a:moveTo>
                  <a:pt x="16763" y="40385"/>
                </a:moveTo>
                <a:lnTo>
                  <a:pt x="0" y="40385"/>
                </a:lnTo>
                <a:lnTo>
                  <a:pt x="19050" y="78485"/>
                </a:lnTo>
                <a:lnTo>
                  <a:pt x="33909" y="48767"/>
                </a:lnTo>
                <a:lnTo>
                  <a:pt x="17525" y="48767"/>
                </a:lnTo>
                <a:lnTo>
                  <a:pt x="16763" y="48005"/>
                </a:lnTo>
                <a:lnTo>
                  <a:pt x="16763" y="40385"/>
                </a:lnTo>
                <a:close/>
              </a:path>
              <a:path w="38100" h="78739">
                <a:moveTo>
                  <a:pt x="20574" y="0"/>
                </a:moveTo>
                <a:lnTo>
                  <a:pt x="17525" y="0"/>
                </a:lnTo>
                <a:lnTo>
                  <a:pt x="16763" y="761"/>
                </a:lnTo>
                <a:lnTo>
                  <a:pt x="16763" y="48005"/>
                </a:lnTo>
                <a:lnTo>
                  <a:pt x="17525" y="48767"/>
                </a:lnTo>
                <a:lnTo>
                  <a:pt x="20574" y="48767"/>
                </a:lnTo>
                <a:lnTo>
                  <a:pt x="21336" y="48005"/>
                </a:lnTo>
                <a:lnTo>
                  <a:pt x="21336" y="761"/>
                </a:lnTo>
                <a:lnTo>
                  <a:pt x="20574" y="0"/>
                </a:lnTo>
                <a:close/>
              </a:path>
              <a:path w="38100" h="78739">
                <a:moveTo>
                  <a:pt x="38100" y="40385"/>
                </a:moveTo>
                <a:lnTo>
                  <a:pt x="21336" y="40385"/>
                </a:lnTo>
                <a:lnTo>
                  <a:pt x="21336" y="48005"/>
                </a:lnTo>
                <a:lnTo>
                  <a:pt x="20574" y="48767"/>
                </a:lnTo>
                <a:lnTo>
                  <a:pt x="33909" y="48767"/>
                </a:lnTo>
                <a:lnTo>
                  <a:pt x="38100" y="4038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79320" y="6134100"/>
            <a:ext cx="248920" cy="134620"/>
          </a:xfrm>
          <a:custGeom>
            <a:avLst/>
            <a:gdLst/>
            <a:ahLst/>
            <a:cxnLst/>
            <a:rect l="l" t="t" r="r" b="b"/>
            <a:pathLst>
              <a:path w="248919" h="134620">
                <a:moveTo>
                  <a:pt x="214009" y="118987"/>
                </a:moveTo>
                <a:lnTo>
                  <a:pt x="206502" y="133350"/>
                </a:lnTo>
                <a:lnTo>
                  <a:pt x="248412" y="134112"/>
                </a:lnTo>
                <a:lnTo>
                  <a:pt x="239742" y="121920"/>
                </a:lnTo>
                <a:lnTo>
                  <a:pt x="219456" y="121920"/>
                </a:lnTo>
                <a:lnTo>
                  <a:pt x="214009" y="118987"/>
                </a:lnTo>
                <a:close/>
              </a:path>
              <a:path w="248919" h="134620">
                <a:moveTo>
                  <a:pt x="216369" y="114473"/>
                </a:moveTo>
                <a:lnTo>
                  <a:pt x="214009" y="118987"/>
                </a:lnTo>
                <a:lnTo>
                  <a:pt x="219456" y="121920"/>
                </a:lnTo>
                <a:lnTo>
                  <a:pt x="222504" y="121920"/>
                </a:lnTo>
                <a:lnTo>
                  <a:pt x="222504" y="120396"/>
                </a:lnTo>
                <a:lnTo>
                  <a:pt x="223266" y="119634"/>
                </a:lnTo>
                <a:lnTo>
                  <a:pt x="223266" y="118110"/>
                </a:lnTo>
                <a:lnTo>
                  <a:pt x="221742" y="117348"/>
                </a:lnTo>
                <a:lnTo>
                  <a:pt x="216369" y="114473"/>
                </a:lnTo>
                <a:close/>
              </a:path>
              <a:path w="248919" h="134620">
                <a:moveTo>
                  <a:pt x="224028" y="99822"/>
                </a:moveTo>
                <a:lnTo>
                  <a:pt x="216369" y="114473"/>
                </a:lnTo>
                <a:lnTo>
                  <a:pt x="221742" y="117348"/>
                </a:lnTo>
                <a:lnTo>
                  <a:pt x="223266" y="118110"/>
                </a:lnTo>
                <a:lnTo>
                  <a:pt x="223266" y="119634"/>
                </a:lnTo>
                <a:lnTo>
                  <a:pt x="222504" y="120396"/>
                </a:lnTo>
                <a:lnTo>
                  <a:pt x="222504" y="121920"/>
                </a:lnTo>
                <a:lnTo>
                  <a:pt x="239742" y="121920"/>
                </a:lnTo>
                <a:lnTo>
                  <a:pt x="224028" y="99822"/>
                </a:lnTo>
                <a:close/>
              </a:path>
              <a:path w="248919" h="134620">
                <a:moveTo>
                  <a:pt x="2286" y="0"/>
                </a:moveTo>
                <a:lnTo>
                  <a:pt x="762" y="1524"/>
                </a:lnTo>
                <a:lnTo>
                  <a:pt x="0" y="3048"/>
                </a:lnTo>
                <a:lnTo>
                  <a:pt x="1524" y="4572"/>
                </a:lnTo>
                <a:lnTo>
                  <a:pt x="214009" y="118987"/>
                </a:lnTo>
                <a:lnTo>
                  <a:pt x="216369" y="114473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41420" y="6096000"/>
            <a:ext cx="363220" cy="105410"/>
          </a:xfrm>
          <a:custGeom>
            <a:avLst/>
            <a:gdLst/>
            <a:ahLst/>
            <a:cxnLst/>
            <a:rect l="l" t="t" r="r" b="b"/>
            <a:pathLst>
              <a:path w="363220" h="105410">
                <a:moveTo>
                  <a:pt x="325566" y="89147"/>
                </a:moveTo>
                <a:lnTo>
                  <a:pt x="321563" y="105155"/>
                </a:lnTo>
                <a:lnTo>
                  <a:pt x="362712" y="96012"/>
                </a:lnTo>
                <a:lnTo>
                  <a:pt x="356488" y="90677"/>
                </a:lnTo>
                <a:lnTo>
                  <a:pt x="331469" y="90677"/>
                </a:lnTo>
                <a:lnTo>
                  <a:pt x="325566" y="89147"/>
                </a:lnTo>
                <a:close/>
              </a:path>
              <a:path w="363220" h="105410">
                <a:moveTo>
                  <a:pt x="326734" y="84472"/>
                </a:moveTo>
                <a:lnTo>
                  <a:pt x="325566" y="89147"/>
                </a:lnTo>
                <a:lnTo>
                  <a:pt x="331469" y="90677"/>
                </a:lnTo>
                <a:lnTo>
                  <a:pt x="332993" y="90677"/>
                </a:lnTo>
                <a:lnTo>
                  <a:pt x="334517" y="89915"/>
                </a:lnTo>
                <a:lnTo>
                  <a:pt x="334521" y="89147"/>
                </a:lnTo>
                <a:lnTo>
                  <a:pt x="335279" y="87629"/>
                </a:lnTo>
                <a:lnTo>
                  <a:pt x="334517" y="86105"/>
                </a:lnTo>
                <a:lnTo>
                  <a:pt x="332993" y="86105"/>
                </a:lnTo>
                <a:lnTo>
                  <a:pt x="326734" y="84472"/>
                </a:lnTo>
                <a:close/>
              </a:path>
              <a:path w="363220" h="105410">
                <a:moveTo>
                  <a:pt x="330707" y="68579"/>
                </a:moveTo>
                <a:lnTo>
                  <a:pt x="326734" y="84472"/>
                </a:lnTo>
                <a:lnTo>
                  <a:pt x="332993" y="86105"/>
                </a:lnTo>
                <a:lnTo>
                  <a:pt x="334517" y="86105"/>
                </a:lnTo>
                <a:lnTo>
                  <a:pt x="335279" y="87629"/>
                </a:lnTo>
                <a:lnTo>
                  <a:pt x="334521" y="89147"/>
                </a:lnTo>
                <a:lnTo>
                  <a:pt x="334517" y="89915"/>
                </a:lnTo>
                <a:lnTo>
                  <a:pt x="332993" y="90677"/>
                </a:lnTo>
                <a:lnTo>
                  <a:pt x="356488" y="90677"/>
                </a:lnTo>
                <a:lnTo>
                  <a:pt x="330707" y="68579"/>
                </a:lnTo>
                <a:close/>
              </a:path>
              <a:path w="363220" h="105410">
                <a:moveTo>
                  <a:pt x="3047" y="0"/>
                </a:moveTo>
                <a:lnTo>
                  <a:pt x="2285" y="0"/>
                </a:lnTo>
                <a:lnTo>
                  <a:pt x="762" y="762"/>
                </a:lnTo>
                <a:lnTo>
                  <a:pt x="0" y="2286"/>
                </a:lnTo>
                <a:lnTo>
                  <a:pt x="0" y="3048"/>
                </a:lnTo>
                <a:lnTo>
                  <a:pt x="762" y="4572"/>
                </a:lnTo>
                <a:lnTo>
                  <a:pt x="2285" y="5334"/>
                </a:lnTo>
                <a:lnTo>
                  <a:pt x="325566" y="89147"/>
                </a:lnTo>
                <a:lnTo>
                  <a:pt x="326734" y="84472"/>
                </a:lnTo>
                <a:lnTo>
                  <a:pt x="304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39767" y="6096000"/>
            <a:ext cx="287020" cy="102870"/>
          </a:xfrm>
          <a:custGeom>
            <a:avLst/>
            <a:gdLst/>
            <a:ahLst/>
            <a:cxnLst/>
            <a:rect l="l" t="t" r="r" b="b"/>
            <a:pathLst>
              <a:path w="287020" h="102870">
                <a:moveTo>
                  <a:pt x="29718" y="66294"/>
                </a:moveTo>
                <a:lnTo>
                  <a:pt x="0" y="96012"/>
                </a:lnTo>
                <a:lnTo>
                  <a:pt x="41910" y="102870"/>
                </a:lnTo>
                <a:lnTo>
                  <a:pt x="37337" y="89153"/>
                </a:lnTo>
                <a:lnTo>
                  <a:pt x="28956" y="89153"/>
                </a:lnTo>
                <a:lnTo>
                  <a:pt x="28194" y="88391"/>
                </a:lnTo>
                <a:lnTo>
                  <a:pt x="27432" y="86867"/>
                </a:lnTo>
                <a:lnTo>
                  <a:pt x="27432" y="84582"/>
                </a:lnTo>
                <a:lnTo>
                  <a:pt x="28956" y="83820"/>
                </a:lnTo>
                <a:lnTo>
                  <a:pt x="34910" y="81870"/>
                </a:lnTo>
                <a:lnTo>
                  <a:pt x="29718" y="66294"/>
                </a:lnTo>
                <a:close/>
              </a:path>
              <a:path w="287020" h="102870">
                <a:moveTo>
                  <a:pt x="34910" y="81870"/>
                </a:moveTo>
                <a:lnTo>
                  <a:pt x="28956" y="83820"/>
                </a:lnTo>
                <a:lnTo>
                  <a:pt x="27432" y="84582"/>
                </a:lnTo>
                <a:lnTo>
                  <a:pt x="27432" y="86867"/>
                </a:lnTo>
                <a:lnTo>
                  <a:pt x="28194" y="88391"/>
                </a:lnTo>
                <a:lnTo>
                  <a:pt x="28956" y="89153"/>
                </a:lnTo>
                <a:lnTo>
                  <a:pt x="30480" y="88391"/>
                </a:lnTo>
                <a:lnTo>
                  <a:pt x="36428" y="86426"/>
                </a:lnTo>
                <a:lnTo>
                  <a:pt x="34910" y="81870"/>
                </a:lnTo>
                <a:close/>
              </a:path>
              <a:path w="287020" h="102870">
                <a:moveTo>
                  <a:pt x="36428" y="86426"/>
                </a:moveTo>
                <a:lnTo>
                  <a:pt x="30480" y="88391"/>
                </a:lnTo>
                <a:lnTo>
                  <a:pt x="28956" y="89153"/>
                </a:lnTo>
                <a:lnTo>
                  <a:pt x="37337" y="89153"/>
                </a:lnTo>
                <a:lnTo>
                  <a:pt x="36428" y="86426"/>
                </a:lnTo>
                <a:close/>
              </a:path>
              <a:path w="287020" h="102870">
                <a:moveTo>
                  <a:pt x="284226" y="0"/>
                </a:moveTo>
                <a:lnTo>
                  <a:pt x="282702" y="762"/>
                </a:lnTo>
                <a:lnTo>
                  <a:pt x="34910" y="81870"/>
                </a:lnTo>
                <a:lnTo>
                  <a:pt x="36428" y="86426"/>
                </a:lnTo>
                <a:lnTo>
                  <a:pt x="284226" y="4572"/>
                </a:lnTo>
                <a:lnTo>
                  <a:pt x="285750" y="4572"/>
                </a:lnTo>
                <a:lnTo>
                  <a:pt x="286512" y="3048"/>
                </a:lnTo>
                <a:lnTo>
                  <a:pt x="285750" y="2286"/>
                </a:lnTo>
                <a:lnTo>
                  <a:pt x="285750" y="762"/>
                </a:lnTo>
                <a:lnTo>
                  <a:pt x="28422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2900" y="6352794"/>
            <a:ext cx="38100" cy="116839"/>
          </a:xfrm>
          <a:custGeom>
            <a:avLst/>
            <a:gdLst/>
            <a:ahLst/>
            <a:cxnLst/>
            <a:rect l="l" t="t" r="r" b="b"/>
            <a:pathLst>
              <a:path w="38100" h="116839">
                <a:moveTo>
                  <a:pt x="16763" y="78485"/>
                </a:moveTo>
                <a:lnTo>
                  <a:pt x="0" y="78485"/>
                </a:lnTo>
                <a:lnTo>
                  <a:pt x="19050" y="116585"/>
                </a:lnTo>
                <a:lnTo>
                  <a:pt x="33909" y="86867"/>
                </a:lnTo>
                <a:lnTo>
                  <a:pt x="17525" y="86867"/>
                </a:lnTo>
                <a:lnTo>
                  <a:pt x="16763" y="86105"/>
                </a:lnTo>
                <a:lnTo>
                  <a:pt x="16763" y="78485"/>
                </a:lnTo>
                <a:close/>
              </a:path>
              <a:path w="38100" h="116839">
                <a:moveTo>
                  <a:pt x="20574" y="0"/>
                </a:moveTo>
                <a:lnTo>
                  <a:pt x="17525" y="0"/>
                </a:lnTo>
                <a:lnTo>
                  <a:pt x="16763" y="761"/>
                </a:lnTo>
                <a:lnTo>
                  <a:pt x="16763" y="86105"/>
                </a:lnTo>
                <a:lnTo>
                  <a:pt x="17525" y="86867"/>
                </a:lnTo>
                <a:lnTo>
                  <a:pt x="20574" y="86867"/>
                </a:lnTo>
                <a:lnTo>
                  <a:pt x="21336" y="86105"/>
                </a:lnTo>
                <a:lnTo>
                  <a:pt x="21336" y="761"/>
                </a:lnTo>
                <a:lnTo>
                  <a:pt x="20574" y="0"/>
                </a:lnTo>
                <a:close/>
              </a:path>
              <a:path w="38100" h="116839">
                <a:moveTo>
                  <a:pt x="38100" y="78485"/>
                </a:moveTo>
                <a:lnTo>
                  <a:pt x="21336" y="78485"/>
                </a:lnTo>
                <a:lnTo>
                  <a:pt x="21336" y="86105"/>
                </a:lnTo>
                <a:lnTo>
                  <a:pt x="20574" y="86867"/>
                </a:lnTo>
                <a:lnTo>
                  <a:pt x="33909" y="86867"/>
                </a:lnTo>
                <a:lnTo>
                  <a:pt x="38100" y="7848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55820" y="6096000"/>
            <a:ext cx="591820" cy="144780"/>
          </a:xfrm>
          <a:custGeom>
            <a:avLst/>
            <a:gdLst/>
            <a:ahLst/>
            <a:cxnLst/>
            <a:rect l="l" t="t" r="r" b="b"/>
            <a:pathLst>
              <a:path w="591820" h="144779">
                <a:moveTo>
                  <a:pt x="553893" y="128164"/>
                </a:moveTo>
                <a:lnTo>
                  <a:pt x="550163" y="144779"/>
                </a:lnTo>
                <a:lnTo>
                  <a:pt x="591312" y="134112"/>
                </a:lnTo>
                <a:lnTo>
                  <a:pt x="586631" y="130301"/>
                </a:lnTo>
                <a:lnTo>
                  <a:pt x="561593" y="130301"/>
                </a:lnTo>
                <a:lnTo>
                  <a:pt x="560069" y="129539"/>
                </a:lnTo>
                <a:lnTo>
                  <a:pt x="553893" y="128164"/>
                </a:lnTo>
                <a:close/>
              </a:path>
              <a:path w="591820" h="144779">
                <a:moveTo>
                  <a:pt x="554909" y="123641"/>
                </a:moveTo>
                <a:lnTo>
                  <a:pt x="553893" y="128164"/>
                </a:lnTo>
                <a:lnTo>
                  <a:pt x="560069" y="129539"/>
                </a:lnTo>
                <a:lnTo>
                  <a:pt x="561593" y="130301"/>
                </a:lnTo>
                <a:lnTo>
                  <a:pt x="562355" y="129539"/>
                </a:lnTo>
                <a:lnTo>
                  <a:pt x="563043" y="128164"/>
                </a:lnTo>
                <a:lnTo>
                  <a:pt x="563117" y="126491"/>
                </a:lnTo>
                <a:lnTo>
                  <a:pt x="562355" y="125729"/>
                </a:lnTo>
                <a:lnTo>
                  <a:pt x="560831" y="124967"/>
                </a:lnTo>
                <a:lnTo>
                  <a:pt x="554909" y="123641"/>
                </a:lnTo>
                <a:close/>
              </a:path>
              <a:path w="591820" h="144779">
                <a:moveTo>
                  <a:pt x="558545" y="107441"/>
                </a:moveTo>
                <a:lnTo>
                  <a:pt x="554909" y="123641"/>
                </a:lnTo>
                <a:lnTo>
                  <a:pt x="560831" y="124967"/>
                </a:lnTo>
                <a:lnTo>
                  <a:pt x="562355" y="125729"/>
                </a:lnTo>
                <a:lnTo>
                  <a:pt x="563117" y="126491"/>
                </a:lnTo>
                <a:lnTo>
                  <a:pt x="563043" y="128164"/>
                </a:lnTo>
                <a:lnTo>
                  <a:pt x="562355" y="129539"/>
                </a:lnTo>
                <a:lnTo>
                  <a:pt x="561593" y="130301"/>
                </a:lnTo>
                <a:lnTo>
                  <a:pt x="586631" y="130301"/>
                </a:lnTo>
                <a:lnTo>
                  <a:pt x="558545" y="107441"/>
                </a:lnTo>
                <a:close/>
              </a:path>
              <a:path w="591820" h="144779">
                <a:moveTo>
                  <a:pt x="3047" y="0"/>
                </a:moveTo>
                <a:lnTo>
                  <a:pt x="2285" y="0"/>
                </a:lnTo>
                <a:lnTo>
                  <a:pt x="762" y="762"/>
                </a:lnTo>
                <a:lnTo>
                  <a:pt x="0" y="2286"/>
                </a:lnTo>
                <a:lnTo>
                  <a:pt x="0" y="3810"/>
                </a:lnTo>
                <a:lnTo>
                  <a:pt x="762" y="4572"/>
                </a:lnTo>
                <a:lnTo>
                  <a:pt x="2285" y="5334"/>
                </a:lnTo>
                <a:lnTo>
                  <a:pt x="553893" y="128164"/>
                </a:lnTo>
                <a:lnTo>
                  <a:pt x="554909" y="123641"/>
                </a:lnTo>
                <a:lnTo>
                  <a:pt x="304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7200" y="6362700"/>
            <a:ext cx="982980" cy="213360"/>
          </a:xfrm>
          <a:custGeom>
            <a:avLst/>
            <a:gdLst/>
            <a:ahLst/>
            <a:cxnLst/>
            <a:rect l="l" t="t" r="r" b="b"/>
            <a:pathLst>
              <a:path w="982979" h="213359">
                <a:moveTo>
                  <a:pt x="33527" y="176022"/>
                </a:moveTo>
                <a:lnTo>
                  <a:pt x="0" y="201930"/>
                </a:lnTo>
                <a:lnTo>
                  <a:pt x="41148" y="213360"/>
                </a:lnTo>
                <a:lnTo>
                  <a:pt x="38037" y="198119"/>
                </a:lnTo>
                <a:lnTo>
                  <a:pt x="30479" y="198119"/>
                </a:lnTo>
                <a:lnTo>
                  <a:pt x="28955" y="197357"/>
                </a:lnTo>
                <a:lnTo>
                  <a:pt x="28955" y="195833"/>
                </a:lnTo>
                <a:lnTo>
                  <a:pt x="28194" y="195072"/>
                </a:lnTo>
                <a:lnTo>
                  <a:pt x="28955" y="193548"/>
                </a:lnTo>
                <a:lnTo>
                  <a:pt x="30479" y="193548"/>
                </a:lnTo>
                <a:lnTo>
                  <a:pt x="36840" y="192251"/>
                </a:lnTo>
                <a:lnTo>
                  <a:pt x="33527" y="176022"/>
                </a:lnTo>
                <a:close/>
              </a:path>
              <a:path w="982979" h="213359">
                <a:moveTo>
                  <a:pt x="36840" y="192251"/>
                </a:moveTo>
                <a:lnTo>
                  <a:pt x="30479" y="193548"/>
                </a:lnTo>
                <a:lnTo>
                  <a:pt x="28955" y="193548"/>
                </a:lnTo>
                <a:lnTo>
                  <a:pt x="28194" y="195072"/>
                </a:lnTo>
                <a:lnTo>
                  <a:pt x="28955" y="195833"/>
                </a:lnTo>
                <a:lnTo>
                  <a:pt x="28955" y="197357"/>
                </a:lnTo>
                <a:lnTo>
                  <a:pt x="30479" y="198119"/>
                </a:lnTo>
                <a:lnTo>
                  <a:pt x="31241" y="198119"/>
                </a:lnTo>
                <a:lnTo>
                  <a:pt x="37767" y="196795"/>
                </a:lnTo>
                <a:lnTo>
                  <a:pt x="36840" y="192251"/>
                </a:lnTo>
                <a:close/>
              </a:path>
              <a:path w="982979" h="213359">
                <a:moveTo>
                  <a:pt x="37767" y="196795"/>
                </a:moveTo>
                <a:lnTo>
                  <a:pt x="31241" y="198119"/>
                </a:lnTo>
                <a:lnTo>
                  <a:pt x="38037" y="198119"/>
                </a:lnTo>
                <a:lnTo>
                  <a:pt x="37767" y="196795"/>
                </a:lnTo>
                <a:close/>
              </a:path>
              <a:path w="982979" h="213359">
                <a:moveTo>
                  <a:pt x="980694" y="0"/>
                </a:moveTo>
                <a:lnTo>
                  <a:pt x="979932" y="0"/>
                </a:lnTo>
                <a:lnTo>
                  <a:pt x="36840" y="192251"/>
                </a:lnTo>
                <a:lnTo>
                  <a:pt x="37767" y="196795"/>
                </a:lnTo>
                <a:lnTo>
                  <a:pt x="980694" y="5333"/>
                </a:lnTo>
                <a:lnTo>
                  <a:pt x="982217" y="4572"/>
                </a:lnTo>
                <a:lnTo>
                  <a:pt x="982979" y="3810"/>
                </a:lnTo>
                <a:lnTo>
                  <a:pt x="982217" y="2286"/>
                </a:lnTo>
                <a:lnTo>
                  <a:pt x="982217" y="762"/>
                </a:lnTo>
                <a:lnTo>
                  <a:pt x="98069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036572" y="5904230"/>
            <a:ext cx="3879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0555" sz="1500" b="1">
                <a:latin typeface="Arial"/>
                <a:cs typeface="Arial"/>
              </a:rPr>
              <a:t>M</a:t>
            </a:r>
            <a:r>
              <a:rPr dirty="0" baseline="-30555" sz="1500" spc="97" b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9829" y="6247129"/>
            <a:ext cx="2844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2777" sz="1500" b="1">
                <a:latin typeface="Arial"/>
                <a:cs typeface="Arial"/>
              </a:rPr>
              <a:t>R</a:t>
            </a:r>
            <a:r>
              <a:rPr dirty="0" baseline="2777" sz="1500" spc="150" b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21101" y="6324090"/>
            <a:ext cx="5905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3823" y="5942330"/>
            <a:ext cx="727710" cy="88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1280">
              <a:lnSpc>
                <a:spcPct val="100000"/>
              </a:lnSpc>
              <a:spcBef>
                <a:spcPts val="100"/>
              </a:spcBef>
            </a:pP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900"/>
              </a:spcBef>
            </a:pPr>
            <a:r>
              <a:rPr dirty="0" baseline="2777" sz="1500" b="1">
                <a:latin typeface="Arial"/>
                <a:cs typeface="Arial"/>
              </a:rPr>
              <a:t>L</a:t>
            </a:r>
            <a:r>
              <a:rPr dirty="0" baseline="2777" sz="1500" spc="270" b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869"/>
              </a:spcBef>
            </a:pPr>
            <a:r>
              <a:rPr dirty="0" sz="1000" b="1">
                <a:latin typeface="Arial"/>
                <a:cs typeface="Arial"/>
              </a:rPr>
              <a:t>T</a:t>
            </a:r>
            <a:r>
              <a:rPr dirty="0" sz="1000" spc="180" b="1">
                <a:latin typeface="Arial"/>
                <a:cs typeface="Arial"/>
              </a:rPr>
              <a:t> </a:t>
            </a:r>
            <a:r>
              <a:rPr dirty="0" baseline="13888" sz="1500" spc="-7" i="1">
                <a:latin typeface="Arial"/>
                <a:cs typeface="Arial"/>
              </a:rPr>
              <a:t>X</a:t>
            </a:r>
            <a:r>
              <a:rPr dirty="0" sz="650" spc="-5" i="1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  <a:p>
            <a:pPr algn="ctr" marR="123189">
              <a:lnSpc>
                <a:spcPct val="100000"/>
              </a:lnSpc>
              <a:spcBef>
                <a:spcPts val="335"/>
              </a:spcBef>
            </a:pP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poly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tree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79520" y="5828030"/>
            <a:ext cx="11341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	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9277" y="6095035"/>
            <a:ext cx="1403985" cy="8724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R="135890">
              <a:lnSpc>
                <a:spcPct val="100000"/>
              </a:lnSpc>
              <a:spcBef>
                <a:spcPts val="700"/>
              </a:spcBef>
            </a:pPr>
            <a:r>
              <a:rPr dirty="0" baseline="2777" sz="1500" b="1">
                <a:latin typeface="Arial"/>
                <a:cs typeface="Arial"/>
              </a:rPr>
              <a:t>L</a:t>
            </a:r>
            <a:r>
              <a:rPr dirty="0" baseline="2777" sz="1500" spc="315" b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  <a:p>
            <a:pPr algn="ctr" marR="173990">
              <a:lnSpc>
                <a:spcPct val="100000"/>
              </a:lnSpc>
              <a:spcBef>
                <a:spcPts val="600"/>
              </a:spcBef>
            </a:pPr>
            <a:r>
              <a:rPr dirty="0" baseline="-30555" sz="1500" b="1">
                <a:latin typeface="Arial"/>
                <a:cs typeface="Arial"/>
              </a:rPr>
              <a:t>T</a:t>
            </a:r>
            <a:r>
              <a:rPr dirty="0" baseline="-30555" sz="1500" spc="-254" b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5</a:t>
            </a:r>
            <a:endParaRPr baseline="-21367" sz="97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00"/>
              </a:spcBef>
            </a:pPr>
            <a:r>
              <a:rPr dirty="0" sz="900" spc="-5">
                <a:latin typeface="Arial"/>
                <a:cs typeface="Arial"/>
              </a:rPr>
              <a:t>Not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poly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tree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Arial"/>
                <a:cs typeface="Arial"/>
              </a:rPr>
              <a:t>(but still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legal Bayes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net)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30520" y="6170930"/>
            <a:ext cx="1943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4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41119" y="7047230"/>
            <a:ext cx="3850004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marR="1828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If net 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poly-tree, there 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linear-time algorithm (see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later  </a:t>
            </a:r>
            <a:r>
              <a:rPr dirty="0" sz="1000">
                <a:latin typeface="Arial"/>
                <a:cs typeface="Arial"/>
              </a:rPr>
              <a:t>Andrew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lecture).</a:t>
            </a:r>
            <a:endParaRPr sz="1000">
              <a:latin typeface="Arial"/>
              <a:cs typeface="Arial"/>
            </a:endParaRPr>
          </a:p>
          <a:p>
            <a:pPr marL="170815" marR="5080" indent="-171450">
              <a:lnSpc>
                <a:spcPct val="100000"/>
              </a:lnSpc>
              <a:spcBef>
                <a:spcPts val="60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The best general-case algorithms convert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general net </a:t>
            </a:r>
            <a:r>
              <a:rPr dirty="0" sz="1000">
                <a:latin typeface="Arial"/>
                <a:cs typeface="Arial"/>
              </a:rPr>
              <a:t>to a </a:t>
            </a:r>
            <a:r>
              <a:rPr dirty="0" sz="1000" spc="-5">
                <a:latin typeface="Arial"/>
                <a:cs typeface="Arial"/>
              </a:rPr>
              <a:t>poly-  tree (often </a:t>
            </a:r>
            <a:r>
              <a:rPr dirty="0" sz="1000">
                <a:latin typeface="Arial"/>
                <a:cs typeface="Arial"/>
              </a:rPr>
              <a:t>at huge </a:t>
            </a:r>
            <a:r>
              <a:rPr dirty="0" sz="1000" spc="-5">
                <a:latin typeface="Arial"/>
                <a:cs typeface="Arial"/>
              </a:rPr>
              <a:t>expense) </a:t>
            </a:r>
            <a:r>
              <a:rPr dirty="0" sz="1000">
                <a:latin typeface="Arial"/>
                <a:cs typeface="Arial"/>
              </a:rPr>
              <a:t>and calls </a:t>
            </a:r>
            <a:r>
              <a:rPr dirty="0" sz="1000" spc="-5">
                <a:latin typeface="Arial"/>
                <a:cs typeface="Arial"/>
              </a:rPr>
              <a:t>the poly-tree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algorithm.</a:t>
            </a:r>
            <a:endParaRPr sz="1000">
              <a:latin typeface="Arial"/>
              <a:cs typeface="Arial"/>
            </a:endParaRPr>
          </a:p>
          <a:p>
            <a:pPr marL="170815" marR="88265" indent="-171450">
              <a:lnSpc>
                <a:spcPct val="100000"/>
              </a:lnSpc>
              <a:spcBef>
                <a:spcPts val="600"/>
              </a:spcBef>
              <a:buChar char="•"/>
              <a:tabLst>
                <a:tab pos="171450" algn="l"/>
              </a:tabLst>
            </a:pPr>
            <a:r>
              <a:rPr dirty="0" sz="1000" spc="-5">
                <a:latin typeface="Arial"/>
                <a:cs typeface="Arial"/>
              </a:rPr>
              <a:t>Another popular, practical approach (doesn’t assume poly-tree):  Stochastic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Simulation.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3416" y="769111"/>
            <a:ext cx="4023995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/>
              <a:t>Sampling from the Joint</a:t>
            </a:r>
            <a:r>
              <a:rPr dirty="0" sz="2000" spc="50"/>
              <a:t> </a:t>
            </a:r>
            <a:r>
              <a:rPr dirty="0" sz="2000" spc="-5"/>
              <a:t>Distribution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303019" y="3136645"/>
            <a:ext cx="40582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It’s </a:t>
            </a:r>
            <a:r>
              <a:rPr dirty="0" sz="1000" spc="-5">
                <a:latin typeface="Arial"/>
                <a:cs typeface="Arial"/>
              </a:rPr>
              <a:t>pretty 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generate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set of variable-assignments at random with 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same probability as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underlying joint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distribution.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19" y="3806447"/>
            <a:ext cx="1256665" cy="32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How?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4518" y="124577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3980" y="1222914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0276" y="1247646"/>
            <a:ext cx="869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8434" y="1680114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47364" y="1704848"/>
            <a:ext cx="9017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5706" y="1565814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99207" y="1590548"/>
            <a:ext cx="800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5706" y="1954434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11907" y="1979167"/>
            <a:ext cx="673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6058" y="1270506"/>
            <a:ext cx="794385" cy="160655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85"/>
              </a:spcBef>
              <a:tabLst>
                <a:tab pos="721360" algn="l"/>
              </a:tabLst>
            </a:pPr>
            <a:r>
              <a:rPr dirty="0" sz="700">
                <a:latin typeface="Arial"/>
                <a:cs typeface="Arial"/>
              </a:rPr>
              <a:t>P(s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>
                <a:latin typeface="Arial"/>
                <a:cs typeface="Arial"/>
              </a:rPr>
              <a:t>=</a:t>
            </a: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>
                <a:latin typeface="Arial"/>
                <a:cs typeface="Arial"/>
              </a:rPr>
              <a:t>.3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5744" y="1225296"/>
            <a:ext cx="501650" cy="1371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1514" y="1453896"/>
            <a:ext cx="61214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19685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6979" y="1728216"/>
            <a:ext cx="58420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26670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3000" y="1568196"/>
            <a:ext cx="807085" cy="434340"/>
          </a:xfrm>
          <a:custGeom>
            <a:avLst/>
            <a:gdLst/>
            <a:ahLst/>
            <a:cxnLst/>
            <a:rect l="l" t="t" r="r" b="b"/>
            <a:pathLst>
              <a:path w="807085" h="434339">
                <a:moveTo>
                  <a:pt x="0" y="434340"/>
                </a:moveTo>
                <a:lnTo>
                  <a:pt x="806957" y="434340"/>
                </a:lnTo>
                <a:lnTo>
                  <a:pt x="806957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6176" y="1569783"/>
            <a:ext cx="792480" cy="43116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" rIns="0" bIns="0" rtlCol="0" vert="horz">
            <a:spAutoFit/>
          </a:bodyPr>
          <a:lstStyle/>
          <a:p>
            <a:pPr algn="just" marL="34290" marR="74295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46732" y="1394460"/>
            <a:ext cx="214122" cy="2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18588" y="1368552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80">
                <a:moveTo>
                  <a:pt x="62484" y="153924"/>
                </a:moveTo>
                <a:lnTo>
                  <a:pt x="0" y="226314"/>
                </a:lnTo>
                <a:lnTo>
                  <a:pt x="95250" y="233172"/>
                </a:lnTo>
                <a:lnTo>
                  <a:pt x="86743" y="212598"/>
                </a:lnTo>
                <a:lnTo>
                  <a:pt x="71628" y="212598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4"/>
                </a:lnTo>
                <a:close/>
              </a:path>
              <a:path w="516255" h="233680">
                <a:moveTo>
                  <a:pt x="73427" y="180391"/>
                </a:moveTo>
                <a:lnTo>
                  <a:pt x="60198" y="185927"/>
                </a:lnTo>
                <a:lnTo>
                  <a:pt x="71628" y="212598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80">
                <a:moveTo>
                  <a:pt x="84505" y="207186"/>
                </a:moveTo>
                <a:lnTo>
                  <a:pt x="71628" y="212598"/>
                </a:lnTo>
                <a:lnTo>
                  <a:pt x="86743" y="212598"/>
                </a:lnTo>
                <a:lnTo>
                  <a:pt x="84505" y="207186"/>
                </a:lnTo>
                <a:close/>
              </a:path>
              <a:path w="516255" h="233680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7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8479" y="1369313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89">
                <a:moveTo>
                  <a:pt x="432305" y="281690"/>
                </a:moveTo>
                <a:lnTo>
                  <a:pt x="417575" y="306324"/>
                </a:lnTo>
                <a:lnTo>
                  <a:pt x="513588" y="313181"/>
                </a:lnTo>
                <a:lnTo>
                  <a:pt x="497945" y="288797"/>
                </a:lnTo>
                <a:lnTo>
                  <a:pt x="444246" y="288797"/>
                </a:lnTo>
                <a:lnTo>
                  <a:pt x="432305" y="281690"/>
                </a:lnTo>
                <a:close/>
              </a:path>
              <a:path w="513714" h="313689">
                <a:moveTo>
                  <a:pt x="447058" y="257017"/>
                </a:moveTo>
                <a:lnTo>
                  <a:pt x="432305" y="281690"/>
                </a:lnTo>
                <a:lnTo>
                  <a:pt x="444246" y="288797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89">
                <a:moveTo>
                  <a:pt x="461772" y="232409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7"/>
                </a:lnTo>
                <a:lnTo>
                  <a:pt x="497945" y="288797"/>
                </a:lnTo>
                <a:lnTo>
                  <a:pt x="461772" y="232409"/>
                </a:lnTo>
                <a:close/>
              </a:path>
              <a:path w="513714" h="313689">
                <a:moveTo>
                  <a:pt x="15240" y="0"/>
                </a:moveTo>
                <a:lnTo>
                  <a:pt x="0" y="24383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97429" y="1751076"/>
            <a:ext cx="85343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1354" y="1956816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39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03320" y="1682495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39">
                <a:moveTo>
                  <a:pt x="333755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18866" y="1293875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59">
                <a:moveTo>
                  <a:pt x="166878" y="0"/>
                </a:moveTo>
                <a:lnTo>
                  <a:pt x="0" y="2285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54885" y="1339596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30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49957" y="1659635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30">
                <a:moveTo>
                  <a:pt x="0" y="125730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23416" y="4973827"/>
            <a:ext cx="40239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Sampling from the Joint</a:t>
            </a:r>
            <a:r>
              <a:rPr dirty="0" sz="2000" spc="5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4518" y="5423058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93980" y="5400198"/>
            <a:ext cx="227266" cy="187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70276" y="5424932"/>
            <a:ext cx="869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8434" y="5857398"/>
            <a:ext cx="227266" cy="18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47364" y="5882130"/>
            <a:ext cx="9017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25706" y="5743098"/>
            <a:ext cx="228028" cy="187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299207" y="5767830"/>
            <a:ext cx="800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5706" y="6131718"/>
            <a:ext cx="228028" cy="187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55572" y="6156452"/>
            <a:ext cx="4546600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359410" indent="-212725">
              <a:lnSpc>
                <a:spcPct val="100000"/>
              </a:lnSpc>
              <a:buAutoNum type="arabicPeriod"/>
              <a:tabLst>
                <a:tab pos="360045" algn="l"/>
              </a:tabLst>
            </a:pPr>
            <a:r>
              <a:rPr dirty="0" sz="1200" spc="-5">
                <a:latin typeface="Arial"/>
                <a:cs typeface="Arial"/>
              </a:rPr>
              <a:t>Randomly </a:t>
            </a:r>
            <a:r>
              <a:rPr dirty="0" sz="1200">
                <a:latin typeface="Arial"/>
                <a:cs typeface="Arial"/>
              </a:rPr>
              <a:t>choose S. S = True </a:t>
            </a:r>
            <a:r>
              <a:rPr dirty="0" sz="1200" spc="-5">
                <a:latin typeface="Arial"/>
                <a:cs typeface="Arial"/>
              </a:rPr>
              <a:t>with prob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0.3</a:t>
            </a:r>
            <a:endParaRPr sz="1200">
              <a:latin typeface="Arial"/>
              <a:cs typeface="Arial"/>
            </a:endParaRPr>
          </a:p>
          <a:p>
            <a:pPr marL="359410" indent="-21272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60045" algn="l"/>
              </a:tabLst>
            </a:pPr>
            <a:r>
              <a:rPr dirty="0" sz="1200" spc="-5">
                <a:latin typeface="Arial"/>
                <a:cs typeface="Arial"/>
              </a:rPr>
              <a:t>Randomly </a:t>
            </a:r>
            <a:r>
              <a:rPr dirty="0" sz="1200">
                <a:latin typeface="Arial"/>
                <a:cs typeface="Arial"/>
              </a:rPr>
              <a:t>choose M. M = </a:t>
            </a:r>
            <a:r>
              <a:rPr dirty="0" sz="1200" spc="-5">
                <a:latin typeface="Arial"/>
                <a:cs typeface="Arial"/>
              </a:rPr>
              <a:t>True with prob 0.6</a:t>
            </a:r>
            <a:endParaRPr sz="1200">
              <a:latin typeface="Arial"/>
              <a:cs typeface="Arial"/>
            </a:endParaRPr>
          </a:p>
          <a:p>
            <a:pPr marL="373380" marR="481965" indent="-226695">
              <a:lnSpc>
                <a:spcPct val="89900"/>
              </a:lnSpc>
              <a:spcBef>
                <a:spcPts val="290"/>
              </a:spcBef>
              <a:buAutoNum type="arabicPeriod"/>
              <a:tabLst>
                <a:tab pos="359410" algn="l"/>
              </a:tabLst>
            </a:pPr>
            <a:r>
              <a:rPr dirty="0" sz="1200" spc="-5">
                <a:latin typeface="Arial"/>
                <a:cs typeface="Arial"/>
              </a:rPr>
              <a:t>Randomly </a:t>
            </a:r>
            <a:r>
              <a:rPr dirty="0" sz="1200">
                <a:latin typeface="Arial"/>
                <a:cs typeface="Arial"/>
              </a:rPr>
              <a:t>choose </a:t>
            </a:r>
            <a:r>
              <a:rPr dirty="0" sz="1200" spc="-5">
                <a:latin typeface="Arial"/>
                <a:cs typeface="Arial"/>
              </a:rPr>
              <a:t>L. The probability </a:t>
            </a:r>
            <a:r>
              <a:rPr dirty="0" sz="1200">
                <a:latin typeface="Arial"/>
                <a:cs typeface="Arial"/>
              </a:rPr>
              <a:t>that L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true  </a:t>
            </a:r>
            <a:r>
              <a:rPr dirty="0" sz="1200" spc="-5">
                <a:latin typeface="Arial"/>
                <a:cs typeface="Arial"/>
              </a:rPr>
              <a:t>depends on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assignments of </a:t>
            </a:r>
            <a:r>
              <a:rPr dirty="0" sz="1200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and M. E.G. if steps  </a:t>
            </a:r>
            <a:r>
              <a:rPr dirty="0" sz="1200"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had produced S=True, M=False, then  probability </a:t>
            </a:r>
            <a:r>
              <a:rPr dirty="0" sz="1200">
                <a:latin typeface="Arial"/>
                <a:cs typeface="Arial"/>
              </a:rPr>
              <a:t>that L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true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0.1</a:t>
            </a:r>
            <a:endParaRPr sz="1200">
              <a:latin typeface="Arial"/>
              <a:cs typeface="Arial"/>
            </a:endParaRPr>
          </a:p>
          <a:p>
            <a:pPr marL="359410" indent="-21272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360045" algn="l"/>
              </a:tabLst>
            </a:pPr>
            <a:r>
              <a:rPr dirty="0" sz="1200" spc="-5">
                <a:latin typeface="Arial"/>
                <a:cs typeface="Arial"/>
              </a:rPr>
              <a:t>Randomly </a:t>
            </a:r>
            <a:r>
              <a:rPr dirty="0" sz="1200">
                <a:latin typeface="Arial"/>
                <a:cs typeface="Arial"/>
              </a:rPr>
              <a:t>choose </a:t>
            </a:r>
            <a:r>
              <a:rPr dirty="0" sz="1200" spc="-5">
                <a:latin typeface="Arial"/>
                <a:cs typeface="Arial"/>
              </a:rPr>
              <a:t>R. </a:t>
            </a:r>
            <a:r>
              <a:rPr dirty="0" sz="1200">
                <a:latin typeface="Arial"/>
                <a:cs typeface="Arial"/>
              </a:rPr>
              <a:t>Probability </a:t>
            </a:r>
            <a:r>
              <a:rPr dirty="0" sz="1200" spc="-5">
                <a:latin typeface="Arial"/>
                <a:cs typeface="Arial"/>
              </a:rPr>
              <a:t>depends on</a:t>
            </a:r>
            <a:r>
              <a:rPr dirty="0" sz="1200">
                <a:latin typeface="Arial"/>
                <a:cs typeface="Arial"/>
              </a:rPr>
              <a:t> M.</a:t>
            </a:r>
            <a:endParaRPr sz="1200">
              <a:latin typeface="Arial"/>
              <a:cs typeface="Arial"/>
            </a:endParaRPr>
          </a:p>
          <a:p>
            <a:pPr marL="359410" indent="-21272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360045" algn="l"/>
              </a:tabLst>
            </a:pPr>
            <a:r>
              <a:rPr dirty="0" sz="1200" spc="-5">
                <a:latin typeface="Arial"/>
                <a:cs typeface="Arial"/>
              </a:rPr>
              <a:t>Randomly </a:t>
            </a:r>
            <a:r>
              <a:rPr dirty="0" sz="1200">
                <a:latin typeface="Arial"/>
                <a:cs typeface="Arial"/>
              </a:rPr>
              <a:t>choose T. Probability depends 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6058" y="5447792"/>
            <a:ext cx="794385" cy="160655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85"/>
              </a:spcBef>
              <a:tabLst>
                <a:tab pos="721360" algn="l"/>
              </a:tabLst>
            </a:pPr>
            <a:r>
              <a:rPr dirty="0" sz="700">
                <a:latin typeface="Arial"/>
                <a:cs typeface="Arial"/>
              </a:rPr>
              <a:t>P(s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>
                <a:latin typeface="Arial"/>
                <a:cs typeface="Arial"/>
              </a:rPr>
              <a:t>=</a:t>
            </a: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>
                <a:latin typeface="Arial"/>
                <a:cs typeface="Arial"/>
              </a:rPr>
              <a:t>.3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baseline="7936" sz="1050" b="1">
                <a:latin typeface="Arial"/>
                <a:cs typeface="Arial"/>
              </a:rPr>
              <a:t>S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85744" y="5402579"/>
            <a:ext cx="501650" cy="13716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P(M)=0.6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31514" y="5631179"/>
            <a:ext cx="61214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19685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P(R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979" y="5905500"/>
            <a:ext cx="584200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10101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46990" marR="26670">
              <a:lnSpc>
                <a:spcPct val="100000"/>
              </a:lnSpc>
              <a:spcBef>
                <a:spcPts val="50"/>
              </a:spcBef>
            </a:pPr>
            <a:r>
              <a:rPr dirty="0" sz="700" spc="-5">
                <a:latin typeface="Arial"/>
                <a:cs typeface="Arial"/>
              </a:rPr>
              <a:t>P(T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L)=0.3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T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</a:t>
            </a:r>
            <a:r>
              <a:rPr dirty="0" sz="700" spc="-1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10">
                <a:latin typeface="Arial"/>
                <a:cs typeface="Arial"/>
              </a:rPr>
              <a:t>=</a:t>
            </a:r>
            <a:r>
              <a:rPr dirty="0" sz="700" spc="-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43000" y="5745479"/>
            <a:ext cx="807085" cy="434340"/>
          </a:xfrm>
          <a:custGeom>
            <a:avLst/>
            <a:gdLst/>
            <a:ahLst/>
            <a:cxnLst/>
            <a:rect l="l" t="t" r="r" b="b"/>
            <a:pathLst>
              <a:path w="807085" h="434339">
                <a:moveTo>
                  <a:pt x="0" y="434339"/>
                </a:moveTo>
                <a:lnTo>
                  <a:pt x="806957" y="434339"/>
                </a:lnTo>
                <a:lnTo>
                  <a:pt x="806957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56176" y="5747067"/>
            <a:ext cx="792480" cy="43116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270" rIns="0" bIns="0" rtlCol="0" vert="horz">
            <a:spAutoFit/>
          </a:bodyPr>
          <a:lstStyle/>
          <a:p>
            <a:pPr algn="just" marL="34290" marR="74295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Arial"/>
                <a:cs typeface="Arial"/>
              </a:rPr>
              <a:t>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M^S)=0.05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M^~S)=0.1  P(L</a:t>
            </a:r>
            <a:r>
              <a:rPr dirty="0" sz="700" spc="-5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~M^S)=0.1  </a:t>
            </a:r>
            <a:r>
              <a:rPr dirty="0" sz="700">
                <a:latin typeface="Arial"/>
                <a:cs typeface="Arial"/>
              </a:rPr>
              <a:t>P(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>
                <a:latin typeface="Symbol"/>
                <a:cs typeface="Symbol"/>
              </a:rPr>
              <a:t></a:t>
            </a:r>
            <a:r>
              <a:rPr dirty="0" sz="700" spc="-5">
                <a:latin typeface="Arial"/>
                <a:cs typeface="Arial"/>
              </a:rPr>
              <a:t>~M</a:t>
            </a:r>
            <a:r>
              <a:rPr dirty="0" sz="700" spc="-15">
                <a:latin typeface="Arial"/>
                <a:cs typeface="Arial"/>
              </a:rPr>
              <a:t>^</a:t>
            </a:r>
            <a:r>
              <a:rPr dirty="0" sz="700" spc="-5">
                <a:latin typeface="Arial"/>
                <a:cs typeface="Arial"/>
              </a:rPr>
              <a:t>~S)=0.2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46732" y="5571744"/>
            <a:ext cx="214122" cy="20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18588" y="5545835"/>
            <a:ext cx="516255" cy="233679"/>
          </a:xfrm>
          <a:custGeom>
            <a:avLst/>
            <a:gdLst/>
            <a:ahLst/>
            <a:cxnLst/>
            <a:rect l="l" t="t" r="r" b="b"/>
            <a:pathLst>
              <a:path w="516255" h="233679">
                <a:moveTo>
                  <a:pt x="62484" y="153924"/>
                </a:moveTo>
                <a:lnTo>
                  <a:pt x="0" y="226313"/>
                </a:lnTo>
                <a:lnTo>
                  <a:pt x="95250" y="233172"/>
                </a:lnTo>
                <a:lnTo>
                  <a:pt x="86743" y="212598"/>
                </a:lnTo>
                <a:lnTo>
                  <a:pt x="71628" y="212598"/>
                </a:lnTo>
                <a:lnTo>
                  <a:pt x="60198" y="185927"/>
                </a:lnTo>
                <a:lnTo>
                  <a:pt x="73427" y="180391"/>
                </a:lnTo>
                <a:lnTo>
                  <a:pt x="62484" y="153924"/>
                </a:lnTo>
                <a:close/>
              </a:path>
              <a:path w="516255" h="233679">
                <a:moveTo>
                  <a:pt x="73427" y="180391"/>
                </a:moveTo>
                <a:lnTo>
                  <a:pt x="60198" y="185927"/>
                </a:lnTo>
                <a:lnTo>
                  <a:pt x="71628" y="212598"/>
                </a:lnTo>
                <a:lnTo>
                  <a:pt x="84505" y="207186"/>
                </a:lnTo>
                <a:lnTo>
                  <a:pt x="73427" y="180391"/>
                </a:lnTo>
                <a:close/>
              </a:path>
              <a:path w="516255" h="233679">
                <a:moveTo>
                  <a:pt x="84505" y="207186"/>
                </a:moveTo>
                <a:lnTo>
                  <a:pt x="71628" y="212598"/>
                </a:lnTo>
                <a:lnTo>
                  <a:pt x="86743" y="212598"/>
                </a:lnTo>
                <a:lnTo>
                  <a:pt x="84505" y="207186"/>
                </a:lnTo>
                <a:close/>
              </a:path>
              <a:path w="516255" h="233679">
                <a:moveTo>
                  <a:pt x="504444" y="0"/>
                </a:moveTo>
                <a:lnTo>
                  <a:pt x="73427" y="180391"/>
                </a:lnTo>
                <a:lnTo>
                  <a:pt x="84505" y="207186"/>
                </a:lnTo>
                <a:lnTo>
                  <a:pt x="515874" y="25908"/>
                </a:lnTo>
                <a:lnTo>
                  <a:pt x="5044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8479" y="5546597"/>
            <a:ext cx="513715" cy="313690"/>
          </a:xfrm>
          <a:custGeom>
            <a:avLst/>
            <a:gdLst/>
            <a:ahLst/>
            <a:cxnLst/>
            <a:rect l="l" t="t" r="r" b="b"/>
            <a:pathLst>
              <a:path w="513714" h="313689">
                <a:moveTo>
                  <a:pt x="432305" y="281690"/>
                </a:moveTo>
                <a:lnTo>
                  <a:pt x="417575" y="306324"/>
                </a:lnTo>
                <a:lnTo>
                  <a:pt x="513588" y="313181"/>
                </a:lnTo>
                <a:lnTo>
                  <a:pt x="497945" y="288798"/>
                </a:lnTo>
                <a:lnTo>
                  <a:pt x="444246" y="288798"/>
                </a:lnTo>
                <a:lnTo>
                  <a:pt x="432305" y="281690"/>
                </a:lnTo>
                <a:close/>
              </a:path>
              <a:path w="513714" h="313689">
                <a:moveTo>
                  <a:pt x="447058" y="257017"/>
                </a:moveTo>
                <a:lnTo>
                  <a:pt x="432305" y="281690"/>
                </a:lnTo>
                <a:lnTo>
                  <a:pt x="444246" y="288798"/>
                </a:lnTo>
                <a:lnTo>
                  <a:pt x="459486" y="264413"/>
                </a:lnTo>
                <a:lnTo>
                  <a:pt x="447058" y="257017"/>
                </a:lnTo>
                <a:close/>
              </a:path>
              <a:path w="513714" h="313689">
                <a:moveTo>
                  <a:pt x="461772" y="232410"/>
                </a:moveTo>
                <a:lnTo>
                  <a:pt x="447058" y="257017"/>
                </a:lnTo>
                <a:lnTo>
                  <a:pt x="459486" y="264413"/>
                </a:lnTo>
                <a:lnTo>
                  <a:pt x="444246" y="288798"/>
                </a:lnTo>
                <a:lnTo>
                  <a:pt x="497945" y="288798"/>
                </a:lnTo>
                <a:lnTo>
                  <a:pt x="461772" y="232410"/>
                </a:lnTo>
                <a:close/>
              </a:path>
              <a:path w="513714" h="313689">
                <a:moveTo>
                  <a:pt x="15240" y="0"/>
                </a:moveTo>
                <a:lnTo>
                  <a:pt x="0" y="24384"/>
                </a:lnTo>
                <a:lnTo>
                  <a:pt x="432305" y="281690"/>
                </a:lnTo>
                <a:lnTo>
                  <a:pt x="447058" y="257017"/>
                </a:lnTo>
                <a:lnTo>
                  <a:pt x="1524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97429" y="5928359"/>
            <a:ext cx="85343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51354" y="6134100"/>
            <a:ext cx="347980" cy="91440"/>
          </a:xfrm>
          <a:custGeom>
            <a:avLst/>
            <a:gdLst/>
            <a:ahLst/>
            <a:cxnLst/>
            <a:rect l="l" t="t" r="r" b="b"/>
            <a:pathLst>
              <a:path w="347980" h="91439">
                <a:moveTo>
                  <a:pt x="347471" y="0"/>
                </a:moveTo>
                <a:lnTo>
                  <a:pt x="0" y="91439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03320" y="5859779"/>
            <a:ext cx="334010" cy="91440"/>
          </a:xfrm>
          <a:custGeom>
            <a:avLst/>
            <a:gdLst/>
            <a:ahLst/>
            <a:cxnLst/>
            <a:rect l="l" t="t" r="r" b="b"/>
            <a:pathLst>
              <a:path w="334010" h="91439">
                <a:moveTo>
                  <a:pt x="333755" y="0"/>
                </a:moveTo>
                <a:lnTo>
                  <a:pt x="0" y="9144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18866" y="5471159"/>
            <a:ext cx="167005" cy="22860"/>
          </a:xfrm>
          <a:custGeom>
            <a:avLst/>
            <a:gdLst/>
            <a:ahLst/>
            <a:cxnLst/>
            <a:rect l="l" t="t" r="r" b="b"/>
            <a:pathLst>
              <a:path w="167004" h="22860">
                <a:moveTo>
                  <a:pt x="166878" y="0"/>
                </a:moveTo>
                <a:lnTo>
                  <a:pt x="0" y="2286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54885" y="5516879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4" h="11429">
                <a:moveTo>
                  <a:pt x="-2381" y="5715"/>
                </a:moveTo>
                <a:lnTo>
                  <a:pt x="114395" y="5715"/>
                </a:lnTo>
              </a:path>
            </a:pathLst>
          </a:custGeom>
          <a:ln w="1619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49957" y="5836920"/>
            <a:ext cx="278130" cy="125730"/>
          </a:xfrm>
          <a:custGeom>
            <a:avLst/>
            <a:gdLst/>
            <a:ahLst/>
            <a:cxnLst/>
            <a:rect l="l" t="t" r="r" b="b"/>
            <a:pathLst>
              <a:path w="278130" h="125729">
                <a:moveTo>
                  <a:pt x="0" y="125729"/>
                </a:moveTo>
                <a:lnTo>
                  <a:pt x="27813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5788" y="765302"/>
            <a:ext cx="36461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general sampling</a:t>
            </a:r>
            <a:r>
              <a:rPr dirty="0" spc="-55"/>
              <a:t> </a:t>
            </a:r>
            <a:r>
              <a:rPr dirty="0" spc="-5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4918" y="1246124"/>
            <a:ext cx="4255770" cy="233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Let’s </a:t>
            </a:r>
            <a:r>
              <a:rPr dirty="0" sz="1000" spc="-5">
                <a:latin typeface="Arial"/>
                <a:cs typeface="Arial"/>
              </a:rPr>
              <a:t>generalize the example </a:t>
            </a:r>
            <a:r>
              <a:rPr dirty="0" sz="1000">
                <a:latin typeface="Arial"/>
                <a:cs typeface="Arial"/>
              </a:rPr>
              <a:t>on the </a:t>
            </a:r>
            <a:r>
              <a:rPr dirty="0" sz="1000" spc="-5">
                <a:latin typeface="Arial"/>
                <a:cs typeface="Arial"/>
              </a:rPr>
              <a:t>previous </a:t>
            </a:r>
            <a:r>
              <a:rPr dirty="0" sz="1000">
                <a:latin typeface="Arial"/>
                <a:cs typeface="Arial"/>
              </a:rPr>
              <a:t>slide to a </a:t>
            </a:r>
            <a:r>
              <a:rPr dirty="0" sz="1000" spc="-5">
                <a:latin typeface="Arial"/>
                <a:cs typeface="Arial"/>
              </a:rPr>
              <a:t>general Bayes</a:t>
            </a:r>
            <a:r>
              <a:rPr dirty="0" sz="1000">
                <a:latin typeface="Arial"/>
                <a:cs typeface="Arial"/>
              </a:rPr>
              <a:t> Net.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342265" marR="30480" indent="-304800">
              <a:lnSpc>
                <a:spcPts val="96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As in Slides 16-17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spc="-5">
                <a:latin typeface="Arial"/>
                <a:cs typeface="Arial"/>
              </a:rPr>
              <a:t>call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variables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 </a:t>
            </a:r>
            <a:r>
              <a:rPr dirty="0" sz="1000" spc="-5" i="1">
                <a:latin typeface="Arial"/>
                <a:cs typeface="Arial"/>
              </a:rPr>
              <a:t>.. X</a:t>
            </a:r>
            <a:r>
              <a:rPr dirty="0" baseline="-21367" sz="975" spc="-7" i="1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, where </a:t>
            </a:r>
            <a:r>
              <a:rPr dirty="0" sz="1000" spc="-5" i="1">
                <a:latin typeface="Arial"/>
                <a:cs typeface="Arial"/>
              </a:rPr>
              <a:t>Parents(X</a:t>
            </a:r>
            <a:r>
              <a:rPr dirty="0" baseline="-21367" sz="975" spc="-7" i="1">
                <a:latin typeface="Arial"/>
                <a:cs typeface="Arial"/>
              </a:rPr>
              <a:t>i</a:t>
            </a:r>
            <a:r>
              <a:rPr dirty="0" sz="1000" spc="-5" i="1">
                <a:latin typeface="Arial"/>
                <a:cs typeface="Arial"/>
              </a:rPr>
              <a:t>) </a:t>
            </a:r>
            <a:r>
              <a:rPr dirty="0" sz="1000" spc="-5">
                <a:latin typeface="Arial"/>
                <a:cs typeface="Arial"/>
              </a:rPr>
              <a:t>must be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subset of {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 </a:t>
            </a:r>
            <a:r>
              <a:rPr dirty="0" sz="1000" spc="-5" i="1">
                <a:latin typeface="Arial"/>
                <a:cs typeface="Arial"/>
              </a:rPr>
              <a:t>..</a:t>
            </a:r>
            <a:r>
              <a:rPr dirty="0" sz="1000" spc="-105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i-1</a:t>
            </a:r>
            <a:r>
              <a:rPr dirty="0" sz="1000" spc="-5">
                <a:latin typeface="Arial"/>
                <a:cs typeface="Arial"/>
              </a:rPr>
              <a:t>}.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 i="1">
                <a:latin typeface="Arial"/>
                <a:cs typeface="Arial"/>
              </a:rPr>
              <a:t>i=1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533400" indent="-26733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33400" algn="l"/>
                <a:tab pos="534035" algn="l"/>
              </a:tabLst>
            </a:pPr>
            <a:r>
              <a:rPr dirty="0" sz="900" spc="-5">
                <a:latin typeface="Arial"/>
                <a:cs typeface="Arial"/>
              </a:rPr>
              <a:t>Find parents, if any, of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. Assume </a:t>
            </a:r>
            <a:r>
              <a:rPr dirty="0" sz="900" spc="-5" i="1">
                <a:latin typeface="Arial"/>
                <a:cs typeface="Arial"/>
              </a:rPr>
              <a:t>n(i) </a:t>
            </a:r>
            <a:r>
              <a:rPr dirty="0" sz="900" spc="-5">
                <a:latin typeface="Arial"/>
                <a:cs typeface="Arial"/>
              </a:rPr>
              <a:t>parents. Call </a:t>
            </a:r>
            <a:r>
              <a:rPr dirty="0" sz="900">
                <a:latin typeface="Arial"/>
                <a:cs typeface="Arial"/>
              </a:rPr>
              <a:t>them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p(i,1)</a:t>
            </a:r>
            <a:r>
              <a:rPr dirty="0" sz="900" spc="-5">
                <a:latin typeface="Arial"/>
                <a:cs typeface="Arial"/>
              </a:rPr>
              <a:t>,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p(i,2)</a:t>
            </a:r>
            <a:r>
              <a:rPr dirty="0" sz="900" spc="-5"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533400">
              <a:lnSpc>
                <a:spcPts val="1060"/>
              </a:lnSpc>
              <a:spcBef>
                <a:spcPts val="30"/>
              </a:spcBef>
            </a:pPr>
            <a:r>
              <a:rPr dirty="0" baseline="15432" sz="1350" spc="-7">
                <a:latin typeface="Arial"/>
                <a:cs typeface="Arial"/>
              </a:rPr>
              <a:t>…</a:t>
            </a:r>
            <a:r>
              <a:rPr dirty="0" baseline="15432" sz="1350" spc="-7" i="1">
                <a:latin typeface="Arial"/>
                <a:cs typeface="Arial"/>
              </a:rPr>
              <a:t>X</a:t>
            </a:r>
            <a:r>
              <a:rPr dirty="0" sz="600" spc="-5" i="1">
                <a:latin typeface="Arial"/>
                <a:cs typeface="Arial"/>
              </a:rPr>
              <a:t>p(i,n(i))</a:t>
            </a:r>
            <a:r>
              <a:rPr dirty="0" baseline="15432" sz="1350" spc="-7">
                <a:latin typeface="Arial"/>
                <a:cs typeface="Arial"/>
              </a:rPr>
              <a:t>.</a:t>
            </a:r>
            <a:endParaRPr baseline="15432" sz="1350">
              <a:latin typeface="Arial"/>
              <a:cs typeface="Arial"/>
            </a:endParaRPr>
          </a:p>
          <a:p>
            <a:pPr marL="533400" indent="-267970">
              <a:lnSpc>
                <a:spcPts val="1060"/>
              </a:lnSpc>
              <a:buAutoNum type="arabicPeriod" startAt="2"/>
              <a:tabLst>
                <a:tab pos="533400" algn="l"/>
                <a:tab pos="534035" algn="l"/>
              </a:tabLst>
            </a:pPr>
            <a:r>
              <a:rPr dirty="0" sz="900" spc="-5">
                <a:latin typeface="Arial"/>
                <a:cs typeface="Arial"/>
              </a:rPr>
              <a:t>Recall the values that those parents </a:t>
            </a:r>
            <a:r>
              <a:rPr dirty="0" sz="900" spc="-10">
                <a:latin typeface="Arial"/>
                <a:cs typeface="Arial"/>
              </a:rPr>
              <a:t>were </a:t>
            </a:r>
            <a:r>
              <a:rPr dirty="0" sz="900" spc="-5">
                <a:latin typeface="Arial"/>
                <a:cs typeface="Arial"/>
              </a:rPr>
              <a:t>randomly given: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p(i,1)</a:t>
            </a:r>
            <a:r>
              <a:rPr dirty="0" sz="900" spc="-5">
                <a:latin typeface="Arial"/>
                <a:cs typeface="Arial"/>
              </a:rPr>
              <a:t>,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p(i,2)</a:t>
            </a:r>
            <a:r>
              <a:rPr dirty="0" sz="900" spc="-5"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532765">
              <a:lnSpc>
                <a:spcPts val="1060"/>
              </a:lnSpc>
              <a:spcBef>
                <a:spcPts val="35"/>
              </a:spcBef>
            </a:pPr>
            <a:r>
              <a:rPr dirty="0" baseline="15432" sz="1350" spc="-7">
                <a:latin typeface="Arial"/>
                <a:cs typeface="Arial"/>
              </a:rPr>
              <a:t>…</a:t>
            </a:r>
            <a:r>
              <a:rPr dirty="0" baseline="15432" sz="1350" spc="-7" i="1">
                <a:latin typeface="Arial"/>
                <a:cs typeface="Arial"/>
              </a:rPr>
              <a:t>x</a:t>
            </a:r>
            <a:r>
              <a:rPr dirty="0" sz="600" spc="-5" i="1">
                <a:latin typeface="Arial"/>
                <a:cs typeface="Arial"/>
              </a:rPr>
              <a:t>p(i,n(i))</a:t>
            </a:r>
            <a:r>
              <a:rPr dirty="0" baseline="15432" sz="1350" spc="-7">
                <a:latin typeface="Arial"/>
                <a:cs typeface="Arial"/>
              </a:rPr>
              <a:t>.</a:t>
            </a:r>
            <a:endParaRPr baseline="15432" sz="1350">
              <a:latin typeface="Arial"/>
              <a:cs typeface="Arial"/>
            </a:endParaRPr>
          </a:p>
          <a:p>
            <a:pPr marL="533400" indent="-267335">
              <a:lnSpc>
                <a:spcPts val="1060"/>
              </a:lnSpc>
              <a:buAutoNum type="arabicPeriod" startAt="3"/>
              <a:tabLst>
                <a:tab pos="533400" algn="l"/>
                <a:tab pos="534035" algn="l"/>
              </a:tabLst>
            </a:pPr>
            <a:r>
              <a:rPr dirty="0" sz="900" spc="-5">
                <a:latin typeface="Arial"/>
                <a:cs typeface="Arial"/>
              </a:rPr>
              <a:t>Look up </a:t>
            </a:r>
            <a:r>
              <a:rPr dirty="0" sz="900">
                <a:latin typeface="Arial"/>
                <a:cs typeface="Arial"/>
              </a:rPr>
              <a:t>in </a:t>
            </a:r>
            <a:r>
              <a:rPr dirty="0" sz="900" spc="-5">
                <a:latin typeface="Arial"/>
                <a:cs typeface="Arial"/>
              </a:rPr>
              <a:t>the lookup-table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for:</a:t>
            </a:r>
            <a:endParaRPr sz="900">
              <a:latin typeface="Arial"/>
              <a:cs typeface="Arial"/>
            </a:endParaRPr>
          </a:p>
          <a:p>
            <a:pPr marL="532765">
              <a:lnSpc>
                <a:spcPts val="1055"/>
              </a:lnSpc>
              <a:spcBef>
                <a:spcPts val="50"/>
              </a:spcBef>
            </a:pPr>
            <a:r>
              <a:rPr dirty="0" baseline="15432" sz="1350" spc="-7" i="1">
                <a:latin typeface="Arial"/>
                <a:cs typeface="Arial"/>
              </a:rPr>
              <a:t>P(X</a:t>
            </a:r>
            <a:r>
              <a:rPr dirty="0" sz="600" spc="-5" i="1">
                <a:latin typeface="Arial"/>
                <a:cs typeface="Arial"/>
              </a:rPr>
              <a:t>i</a:t>
            </a:r>
            <a:r>
              <a:rPr dirty="0" baseline="15432" sz="1350" spc="-7" i="1">
                <a:latin typeface="Arial"/>
                <a:cs typeface="Arial"/>
              </a:rPr>
              <a:t>=True </a:t>
            </a:r>
            <a:r>
              <a:rPr dirty="0" baseline="15432" sz="1350">
                <a:latin typeface="Symbol"/>
                <a:cs typeface="Symbol"/>
              </a:rPr>
              <a:t></a:t>
            </a:r>
            <a:r>
              <a:rPr dirty="0" baseline="15432" sz="1350" spc="37">
                <a:latin typeface="Times New Roman"/>
                <a:cs typeface="Times New Roman"/>
              </a:rPr>
              <a:t> </a:t>
            </a:r>
            <a:r>
              <a:rPr dirty="0" baseline="15432" sz="1350" spc="-7" i="1">
                <a:latin typeface="Arial"/>
                <a:cs typeface="Arial"/>
              </a:rPr>
              <a:t>X</a:t>
            </a:r>
            <a:r>
              <a:rPr dirty="0" sz="600" spc="-5" i="1">
                <a:latin typeface="Arial"/>
                <a:cs typeface="Arial"/>
              </a:rPr>
              <a:t>p(i,1)</a:t>
            </a:r>
            <a:r>
              <a:rPr dirty="0" baseline="15432" sz="1350" spc="-7">
                <a:latin typeface="Arial"/>
                <a:cs typeface="Arial"/>
              </a:rPr>
              <a:t>=</a:t>
            </a:r>
            <a:r>
              <a:rPr dirty="0" baseline="15432" sz="1350" spc="-7" i="1">
                <a:latin typeface="Arial"/>
                <a:cs typeface="Arial"/>
              </a:rPr>
              <a:t>x</a:t>
            </a:r>
            <a:r>
              <a:rPr dirty="0" sz="600" spc="-5" i="1">
                <a:latin typeface="Arial"/>
                <a:cs typeface="Arial"/>
              </a:rPr>
              <a:t>p(i,1)</a:t>
            </a:r>
            <a:r>
              <a:rPr dirty="0" baseline="15432" sz="1350" spc="-7" i="1">
                <a:latin typeface="Arial"/>
                <a:cs typeface="Arial"/>
              </a:rPr>
              <a:t>,X</a:t>
            </a:r>
            <a:r>
              <a:rPr dirty="0" sz="600" spc="-5" i="1">
                <a:latin typeface="Arial"/>
                <a:cs typeface="Arial"/>
              </a:rPr>
              <a:t>p(i,2)</a:t>
            </a:r>
            <a:r>
              <a:rPr dirty="0" baseline="15432" sz="1350" spc="-7" i="1">
                <a:latin typeface="Arial"/>
                <a:cs typeface="Arial"/>
              </a:rPr>
              <a:t>=x</a:t>
            </a:r>
            <a:r>
              <a:rPr dirty="0" sz="600" spc="-5" i="1">
                <a:latin typeface="Arial"/>
                <a:cs typeface="Arial"/>
              </a:rPr>
              <a:t>p(i,2)</a:t>
            </a:r>
            <a:r>
              <a:rPr dirty="0" baseline="15432" sz="1350" spc="-7" i="1">
                <a:latin typeface="Arial"/>
                <a:cs typeface="Arial"/>
              </a:rPr>
              <a:t>…X</a:t>
            </a:r>
            <a:r>
              <a:rPr dirty="0" sz="600" spc="-5" i="1">
                <a:latin typeface="Arial"/>
                <a:cs typeface="Arial"/>
              </a:rPr>
              <a:t>p(i,n(i))</a:t>
            </a:r>
            <a:r>
              <a:rPr dirty="0" baseline="15432" sz="1350" spc="-7" i="1">
                <a:latin typeface="Arial"/>
                <a:cs typeface="Arial"/>
              </a:rPr>
              <a:t>=x</a:t>
            </a:r>
            <a:r>
              <a:rPr dirty="0" sz="600" spc="-5" i="1">
                <a:latin typeface="Arial"/>
                <a:cs typeface="Arial"/>
              </a:rPr>
              <a:t>p(i,n(i))</a:t>
            </a:r>
            <a:r>
              <a:rPr dirty="0" baseline="15432" sz="1350" spc="-7" i="1">
                <a:latin typeface="Arial"/>
                <a:cs typeface="Arial"/>
              </a:rPr>
              <a:t>)</a:t>
            </a:r>
            <a:endParaRPr baseline="15432" sz="1350">
              <a:latin typeface="Arial"/>
              <a:cs typeface="Arial"/>
            </a:endParaRPr>
          </a:p>
          <a:p>
            <a:pPr marL="533400" indent="-267335">
              <a:lnSpc>
                <a:spcPts val="1055"/>
              </a:lnSpc>
              <a:buAutoNum type="arabicPeriod" startAt="4"/>
              <a:tabLst>
                <a:tab pos="533400" algn="l"/>
                <a:tab pos="534035" algn="l"/>
              </a:tabLst>
            </a:pPr>
            <a:r>
              <a:rPr dirty="0" sz="900" spc="-5">
                <a:latin typeface="Arial"/>
                <a:cs typeface="Arial"/>
              </a:rPr>
              <a:t>Randomly set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baseline="-23148" sz="900" spc="-7" i="1">
                <a:latin typeface="Arial"/>
                <a:cs typeface="Arial"/>
              </a:rPr>
              <a:t>i</a:t>
            </a:r>
            <a:r>
              <a:rPr dirty="0" sz="900" spc="-5" i="1">
                <a:latin typeface="Arial"/>
                <a:cs typeface="Arial"/>
              </a:rPr>
              <a:t>=True </a:t>
            </a:r>
            <a:r>
              <a:rPr dirty="0" sz="900" spc="-5">
                <a:latin typeface="Arial"/>
                <a:cs typeface="Arial"/>
              </a:rPr>
              <a:t>according to this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probability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1000" spc="-5" i="1">
                <a:latin typeface="Arial"/>
                <a:cs typeface="Arial"/>
              </a:rPr>
              <a:t>, x</a:t>
            </a:r>
            <a:r>
              <a:rPr dirty="0" baseline="-21367" sz="975" spc="-7" i="1">
                <a:latin typeface="Arial"/>
                <a:cs typeface="Arial"/>
              </a:rPr>
              <a:t>2</a:t>
            </a:r>
            <a:r>
              <a:rPr dirty="0" sz="1000" spc="-5" i="1">
                <a:latin typeface="Arial"/>
                <a:cs typeface="Arial"/>
              </a:rPr>
              <a:t>,…x</a:t>
            </a:r>
            <a:r>
              <a:rPr dirty="0" baseline="-21367" sz="975" spc="-7" i="1">
                <a:latin typeface="Arial"/>
                <a:cs typeface="Arial"/>
              </a:rPr>
              <a:t>n </a:t>
            </a:r>
            <a:r>
              <a:rPr dirty="0" sz="1000" spc="-5">
                <a:latin typeface="Arial"/>
                <a:cs typeface="Arial"/>
              </a:rPr>
              <a:t>are now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sample </a:t>
            </a:r>
            <a:r>
              <a:rPr dirty="0" sz="1000">
                <a:latin typeface="Arial"/>
                <a:cs typeface="Arial"/>
              </a:rPr>
              <a:t>from the </a:t>
            </a:r>
            <a:r>
              <a:rPr dirty="0" sz="1000" spc="-5">
                <a:latin typeface="Arial"/>
                <a:cs typeface="Arial"/>
              </a:rPr>
              <a:t>joint distribution of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1000" spc="-5" i="1">
                <a:latin typeface="Arial"/>
                <a:cs typeface="Arial"/>
              </a:rPr>
              <a:t>,</a:t>
            </a:r>
            <a:r>
              <a:rPr dirty="0" sz="1000" spc="-114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21367" sz="975" spc="-7" i="1">
                <a:latin typeface="Arial"/>
                <a:cs typeface="Arial"/>
              </a:rPr>
              <a:t>2</a:t>
            </a:r>
            <a:r>
              <a:rPr dirty="0" sz="1000" spc="-5" i="1">
                <a:latin typeface="Arial"/>
                <a:cs typeface="Arial"/>
              </a:rPr>
              <a:t>,…X</a:t>
            </a:r>
            <a:r>
              <a:rPr dirty="0" baseline="-21367" sz="975" spc="-7" i="1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3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Stochastic Simulation</a:t>
            </a:r>
            <a:r>
              <a:rPr dirty="0" sz="2200" spc="-3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740"/>
              </a:spcBef>
            </a:pPr>
            <a:r>
              <a:rPr dirty="0" sz="1200" spc="-5">
                <a:latin typeface="Arial"/>
                <a:cs typeface="Arial"/>
              </a:rPr>
              <a:t>Someone wants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know 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True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T =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True </a:t>
            </a:r>
            <a:r>
              <a:rPr dirty="0" sz="1200">
                <a:solidFill>
                  <a:srgbClr val="33CC33"/>
                </a:solidFill>
                <a:latin typeface="Arial"/>
                <a:cs typeface="Arial"/>
              </a:rPr>
              <a:t>^ S =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False 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53670" marR="42164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We’ll </a:t>
            </a:r>
            <a:r>
              <a:rPr dirty="0" sz="1200" spc="-5">
                <a:latin typeface="Arial"/>
                <a:cs typeface="Arial"/>
              </a:rPr>
              <a:t>do lots of random samplings and </a:t>
            </a:r>
            <a:r>
              <a:rPr dirty="0" sz="1200">
                <a:latin typeface="Arial"/>
                <a:cs typeface="Arial"/>
              </a:rPr>
              <a:t>count the </a:t>
            </a:r>
            <a:r>
              <a:rPr dirty="0" sz="1200" spc="-5">
                <a:latin typeface="Arial"/>
                <a:cs typeface="Arial"/>
              </a:rPr>
              <a:t>number of  occurrences 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  <a:p>
            <a:pPr marL="525780" indent="-1435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52578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Num. samples in which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T=True and</a:t>
            </a:r>
            <a:r>
              <a:rPr dirty="0" sz="1200" spc="-9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S=False.</a:t>
            </a:r>
            <a:endParaRPr sz="1200">
              <a:latin typeface="Arial"/>
              <a:cs typeface="Arial"/>
            </a:endParaRPr>
          </a:p>
          <a:p>
            <a:pPr marL="525780" indent="-1435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52578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Num. samples in which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R=True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T=True and</a:t>
            </a:r>
            <a:r>
              <a:rPr dirty="0" sz="1200" spc="-95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S=False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53670" marR="1789430" indent="228600">
              <a:lnSpc>
                <a:spcPct val="119600"/>
              </a:lnSpc>
              <a:spcBef>
                <a:spcPts val="5"/>
              </a:spcBef>
              <a:buFont typeface="Arial"/>
              <a:buChar char="•"/>
              <a:tabLst>
                <a:tab pos="525780" algn="l"/>
              </a:tabLst>
            </a:pPr>
            <a:r>
              <a:rPr dirty="0" sz="1200" i="1">
                <a:latin typeface="Arial"/>
                <a:cs typeface="Arial"/>
              </a:rPr>
              <a:t>N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Number of random samplings  Now if </a:t>
            </a:r>
            <a:r>
              <a:rPr dirty="0" sz="1200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is big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enough:</a:t>
            </a:r>
            <a:endParaRPr sz="1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28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i="1">
                <a:latin typeface="Arial"/>
                <a:cs typeface="Arial"/>
              </a:rPr>
              <a:t>/N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estimate of </a:t>
            </a:r>
            <a:r>
              <a:rPr dirty="0" sz="1200" spc="-5" i="1">
                <a:latin typeface="Arial"/>
                <a:cs typeface="Arial"/>
              </a:rPr>
              <a:t>P(</a:t>
            </a:r>
            <a:r>
              <a:rPr dirty="0" sz="1200" spc="-5" i="1">
                <a:solidFill>
                  <a:srgbClr val="33CC33"/>
                </a:solidFill>
                <a:latin typeface="Arial"/>
                <a:cs typeface="Arial"/>
              </a:rPr>
              <a:t>T=True and</a:t>
            </a:r>
            <a:r>
              <a:rPr dirty="0" sz="1200" spc="-95" i="1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CC33"/>
                </a:solidFill>
                <a:latin typeface="Arial"/>
                <a:cs typeface="Arial"/>
              </a:rPr>
              <a:t>S=False</a:t>
            </a:r>
            <a:r>
              <a:rPr dirty="0" sz="1200" spc="-5" i="1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28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 i="1">
                <a:latin typeface="Arial"/>
                <a:cs typeface="Arial"/>
              </a:rPr>
              <a:t>/N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estimate of </a:t>
            </a:r>
            <a:r>
              <a:rPr dirty="0" sz="1200" spc="-5" i="1">
                <a:latin typeface="Arial"/>
                <a:cs typeface="Arial"/>
              </a:rPr>
              <a:t>P(</a:t>
            </a:r>
            <a:r>
              <a:rPr dirty="0" sz="1200" spc="-5" i="1">
                <a:solidFill>
                  <a:srgbClr val="3333CC"/>
                </a:solidFill>
                <a:latin typeface="Arial"/>
                <a:cs typeface="Arial"/>
              </a:rPr>
              <a:t>R=True </a:t>
            </a:r>
            <a:r>
              <a:rPr dirty="0" sz="1200" spc="-5" i="1">
                <a:latin typeface="Arial"/>
                <a:cs typeface="Arial"/>
              </a:rPr>
              <a:t>,</a:t>
            </a:r>
            <a:r>
              <a:rPr dirty="0" sz="1200" spc="-5" i="1">
                <a:solidFill>
                  <a:srgbClr val="33CC33"/>
                </a:solidFill>
                <a:latin typeface="Arial"/>
                <a:cs typeface="Arial"/>
              </a:rPr>
              <a:t>T=True </a:t>
            </a:r>
            <a:r>
              <a:rPr dirty="0" sz="1200" i="1">
                <a:solidFill>
                  <a:srgbClr val="33CC33"/>
                </a:solidFill>
                <a:latin typeface="Arial"/>
                <a:cs typeface="Arial"/>
              </a:rPr>
              <a:t>,</a:t>
            </a:r>
            <a:r>
              <a:rPr dirty="0" sz="1200" spc="-95" i="1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CC33"/>
                </a:solidFill>
                <a:latin typeface="Arial"/>
                <a:cs typeface="Arial"/>
              </a:rPr>
              <a:t>S=False</a:t>
            </a:r>
            <a:r>
              <a:rPr dirty="0" sz="1200" spc="-5" i="1">
                <a:latin typeface="Arial"/>
                <a:cs typeface="Arial"/>
              </a:rPr>
              <a:t>)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53670" marR="381000">
              <a:lnSpc>
                <a:spcPct val="100000"/>
              </a:lnSpc>
              <a:spcBef>
                <a:spcPts val="305"/>
              </a:spcBef>
            </a:pP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200" spc="-5">
                <a:latin typeface="Symbol"/>
                <a:cs typeface="Symbol"/>
              </a:rPr>
              <a:t>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T^~S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R^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T^~S</a:t>
            </a:r>
            <a:r>
              <a:rPr dirty="0" sz="1200" spc="-5">
                <a:latin typeface="Arial"/>
                <a:cs typeface="Arial"/>
              </a:rPr>
              <a:t>)/P(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T^~S</a:t>
            </a:r>
            <a:r>
              <a:rPr dirty="0" sz="1200" spc="-5">
                <a:latin typeface="Arial"/>
                <a:cs typeface="Arial"/>
              </a:rPr>
              <a:t>), so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spc="-5">
                <a:latin typeface="Arial"/>
                <a:cs typeface="Arial"/>
              </a:rPr>
              <a:t>can be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 estimate 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dirty="0" sz="1200" spc="-5">
                <a:latin typeface="Symbol"/>
                <a:cs typeface="Symbol"/>
              </a:rPr>
              <a:t>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T^~S</a:t>
            </a:r>
            <a:r>
              <a:rPr dirty="0" sz="1200" spc="-5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3303" y="765302"/>
            <a:ext cx="377190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 </a:t>
            </a:r>
            <a:r>
              <a:rPr dirty="0" spc="-5"/>
              <a:t>Stochastic</a:t>
            </a:r>
            <a:r>
              <a:rPr dirty="0" spc="-60"/>
              <a:t> </a:t>
            </a:r>
            <a:r>
              <a:rPr dirty="0" spc="-5"/>
              <a:t>Simulation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7619" y="1195069"/>
            <a:ext cx="4316730" cy="254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Someone wants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know 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baseline="-20833" sz="1200" spc="67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25400" marR="30797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We’ll </a:t>
            </a:r>
            <a:r>
              <a:rPr dirty="0" sz="1200" spc="-5">
                <a:latin typeface="Arial"/>
                <a:cs typeface="Arial"/>
              </a:rPr>
              <a:t>do lots of random samplings and </a:t>
            </a:r>
            <a:r>
              <a:rPr dirty="0" sz="1200">
                <a:latin typeface="Arial"/>
                <a:cs typeface="Arial"/>
              </a:rPr>
              <a:t>count the </a:t>
            </a:r>
            <a:r>
              <a:rPr dirty="0" sz="1200" spc="-5">
                <a:latin typeface="Arial"/>
                <a:cs typeface="Arial"/>
              </a:rPr>
              <a:t>number of  occurrences 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  <a:p>
            <a:pPr marL="396875" indent="-14351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39751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Num. samples in which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endParaRPr baseline="-20833" sz="1200">
              <a:latin typeface="Arial"/>
              <a:cs typeface="Arial"/>
            </a:endParaRPr>
          </a:p>
          <a:p>
            <a:pPr marL="396875" indent="-1435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9751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Num. samples in which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endParaRPr baseline="-20833" sz="1200">
              <a:latin typeface="Arial"/>
              <a:cs typeface="Arial"/>
            </a:endParaRPr>
          </a:p>
          <a:p>
            <a:pPr marL="25400" marR="1675130" indent="228600">
              <a:lnSpc>
                <a:spcPct val="119600"/>
              </a:lnSpc>
              <a:spcBef>
                <a:spcPts val="5"/>
              </a:spcBef>
              <a:buFont typeface="Arial"/>
              <a:buChar char="•"/>
              <a:tabLst>
                <a:tab pos="397510" algn="l"/>
              </a:tabLst>
            </a:pPr>
            <a:r>
              <a:rPr dirty="0" sz="1200" i="1">
                <a:latin typeface="Arial"/>
                <a:cs typeface="Arial"/>
              </a:rPr>
              <a:t>N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Number of random samplings  Now if </a:t>
            </a:r>
            <a:r>
              <a:rPr dirty="0" sz="1200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is big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enough: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i="1">
                <a:latin typeface="Arial"/>
                <a:cs typeface="Arial"/>
              </a:rPr>
              <a:t>/N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estimate of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5" i="1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 i="1">
                <a:latin typeface="Arial"/>
                <a:cs typeface="Arial"/>
              </a:rPr>
              <a:t>/N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estimate of </a:t>
            </a:r>
            <a:r>
              <a:rPr dirty="0" sz="1200" spc="-5" i="1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dirty="0" sz="1200" i="1">
                <a:latin typeface="Arial"/>
                <a:cs typeface="Arial"/>
              </a:rPr>
              <a:t>,</a:t>
            </a:r>
            <a:r>
              <a:rPr dirty="0" sz="1200" spc="-215" i="1"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5" i="1">
                <a:latin typeface="Arial"/>
                <a:cs typeface="Arial"/>
              </a:rPr>
              <a:t>)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305"/>
              </a:spcBef>
            </a:pP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15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10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^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)/P(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), </a:t>
            </a:r>
            <a:r>
              <a:rPr dirty="0" sz="1200">
                <a:latin typeface="Arial"/>
                <a:cs typeface="Arial"/>
              </a:rPr>
              <a:t>so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spc="-5">
                <a:latin typeface="Arial"/>
                <a:cs typeface="Arial"/>
              </a:rPr>
              <a:t>can be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estimate  of 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dirty="0" sz="1200" spc="-5">
                <a:latin typeface="Symbol"/>
                <a:cs typeface="Symbol"/>
              </a:rPr>
              <a:t>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1019810">
              <a:lnSpc>
                <a:spcPct val="100000"/>
              </a:lnSpc>
              <a:spcBef>
                <a:spcPts val="3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Likelihood weighting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Problem with Stochastic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Sampling:</a:t>
            </a:r>
            <a:endParaRPr sz="1000">
              <a:latin typeface="Arial"/>
              <a:cs typeface="Arial"/>
            </a:endParaRPr>
          </a:p>
          <a:p>
            <a:pPr marL="382270" marR="694055">
              <a:lnSpc>
                <a:spcPts val="980"/>
              </a:lnSpc>
              <a:spcBef>
                <a:spcPts val="229"/>
              </a:spcBef>
            </a:pPr>
            <a:r>
              <a:rPr dirty="0" sz="900" spc="-5">
                <a:latin typeface="Arial"/>
                <a:cs typeface="Arial"/>
              </a:rPr>
              <a:t>With lots of constraints in E, or unlikely events in E, then most of the  simulations will be thrown away, (they’ll have no effect on Nc, or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Ns).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Imagine </a:t>
            </a:r>
            <a:r>
              <a:rPr dirty="0" sz="1000" spc="-5">
                <a:latin typeface="Arial"/>
                <a:cs typeface="Arial"/>
              </a:rPr>
              <a:t>we’re part way through our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simulation.</a:t>
            </a:r>
            <a:endParaRPr sz="10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434"/>
              </a:spcBef>
            </a:pPr>
            <a:r>
              <a:rPr dirty="0" sz="900" spc="-5">
                <a:latin typeface="Arial"/>
                <a:cs typeface="Arial"/>
              </a:rPr>
              <a:t>In E2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have the constraint Xi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  <a:p>
            <a:pPr marL="382270" marR="541655">
              <a:lnSpc>
                <a:spcPts val="980"/>
              </a:lnSpc>
              <a:spcBef>
                <a:spcPts val="555"/>
              </a:spcBef>
            </a:pPr>
            <a:r>
              <a:rPr dirty="0" sz="900" spc="-5">
                <a:latin typeface="Arial"/>
                <a:cs typeface="Arial"/>
              </a:rPr>
              <a:t>We’re just about to generate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value for Xi </a:t>
            </a:r>
            <a:r>
              <a:rPr dirty="0" sz="900">
                <a:latin typeface="Arial"/>
                <a:cs typeface="Arial"/>
              </a:rPr>
              <a:t>at </a:t>
            </a:r>
            <a:r>
              <a:rPr dirty="0" sz="900" spc="-5">
                <a:latin typeface="Arial"/>
                <a:cs typeface="Arial"/>
              </a:rPr>
              <a:t>random. Given the values  assigned to the parents,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>
                <a:latin typeface="Arial"/>
                <a:cs typeface="Arial"/>
              </a:rPr>
              <a:t>see </a:t>
            </a:r>
            <a:r>
              <a:rPr dirty="0" sz="900" spc="-5">
                <a:latin typeface="Arial"/>
                <a:cs typeface="Arial"/>
              </a:rPr>
              <a:t>that P(Xi </a:t>
            </a:r>
            <a:r>
              <a:rPr dirty="0" sz="900">
                <a:latin typeface="Arial"/>
                <a:cs typeface="Arial"/>
              </a:rPr>
              <a:t>= v </a:t>
            </a:r>
            <a:r>
              <a:rPr dirty="0" sz="900">
                <a:latin typeface="Symbol"/>
                <a:cs typeface="Symbol"/>
              </a:rPr>
              <a:t>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Arial"/>
                <a:cs typeface="Arial"/>
              </a:rPr>
              <a:t>parents) </a:t>
            </a:r>
            <a:r>
              <a:rPr dirty="0" sz="900">
                <a:latin typeface="Arial"/>
                <a:cs typeface="Arial"/>
              </a:rPr>
              <a:t>= p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420"/>
              </a:spcBef>
            </a:pPr>
            <a:r>
              <a:rPr dirty="0" sz="900">
                <a:latin typeface="Arial"/>
                <a:cs typeface="Arial"/>
              </a:rPr>
              <a:t>Now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>
                <a:latin typeface="Arial"/>
                <a:cs typeface="Arial"/>
              </a:rPr>
              <a:t>know </a:t>
            </a:r>
            <a:r>
              <a:rPr dirty="0" sz="900" spc="-5">
                <a:latin typeface="Arial"/>
                <a:cs typeface="Arial"/>
              </a:rPr>
              <a:t>that with stochastic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sampling:</a:t>
            </a:r>
            <a:endParaRPr sz="900">
              <a:latin typeface="Arial"/>
              <a:cs typeface="Arial"/>
            </a:endParaRPr>
          </a:p>
          <a:p>
            <a:pPr marL="486409" indent="-104775">
              <a:lnSpc>
                <a:spcPct val="100000"/>
              </a:lnSpc>
              <a:spcBef>
                <a:spcPts val="434"/>
              </a:spcBef>
              <a:buChar char="•"/>
              <a:tabLst>
                <a:tab pos="487045" algn="l"/>
              </a:tabLst>
            </a:pPr>
            <a:r>
              <a:rPr dirty="0" sz="900" spc="-5">
                <a:latin typeface="Arial"/>
                <a:cs typeface="Arial"/>
              </a:rPr>
              <a:t>we’ll generate “Xi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v” proportion </a:t>
            </a:r>
            <a:r>
              <a:rPr dirty="0" sz="900">
                <a:latin typeface="Arial"/>
                <a:cs typeface="Arial"/>
              </a:rPr>
              <a:t>p </a:t>
            </a:r>
            <a:r>
              <a:rPr dirty="0" sz="900" spc="-5">
                <a:latin typeface="Arial"/>
                <a:cs typeface="Arial"/>
              </a:rPr>
              <a:t>of the time, and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proceed.</a:t>
            </a:r>
            <a:endParaRPr sz="900">
              <a:latin typeface="Arial"/>
              <a:cs typeface="Arial"/>
            </a:endParaRPr>
          </a:p>
          <a:p>
            <a:pPr marL="382270" marR="528955">
              <a:lnSpc>
                <a:spcPts val="969"/>
              </a:lnSpc>
              <a:spcBef>
                <a:spcPts val="565"/>
              </a:spcBef>
              <a:buChar char="•"/>
              <a:tabLst>
                <a:tab pos="486409" algn="l"/>
              </a:tabLst>
            </a:pPr>
            <a:r>
              <a:rPr dirty="0" sz="900" spc="-5">
                <a:latin typeface="Arial"/>
                <a:cs typeface="Arial"/>
              </a:rPr>
              <a:t>And we’ll generate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different value proportion 1-p of the time, and the  simulation will be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wasted.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53670" marR="425450">
              <a:lnSpc>
                <a:spcPts val="1080"/>
              </a:lnSpc>
            </a:pPr>
            <a:r>
              <a:rPr dirty="0" sz="1000" spc="-5">
                <a:latin typeface="Arial"/>
                <a:cs typeface="Arial"/>
              </a:rPr>
              <a:t>Instead, always generate Xi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v, but weight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answer by weight </a:t>
            </a:r>
            <a:r>
              <a:rPr dirty="0" sz="1000">
                <a:latin typeface="Arial"/>
                <a:cs typeface="Arial"/>
              </a:rPr>
              <a:t>“p” </a:t>
            </a:r>
            <a:r>
              <a:rPr dirty="0" sz="1000" spc="-5">
                <a:latin typeface="Arial"/>
                <a:cs typeface="Arial"/>
              </a:rPr>
              <a:t>to  compensate.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6714" y="737869"/>
            <a:ext cx="25425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Likelihood</a:t>
            </a:r>
            <a:r>
              <a:rPr dirty="0" spc="-60"/>
              <a:t> </a:t>
            </a:r>
            <a:r>
              <a:rPr dirty="0" spc="-5"/>
              <a:t>weighting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7619" y="1080769"/>
            <a:ext cx="4160520" cy="24739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Arial"/>
                <a:cs typeface="Arial"/>
              </a:rPr>
              <a:t>Set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spc="-5">
                <a:latin typeface="Arial"/>
                <a:cs typeface="Arial"/>
              </a:rPr>
              <a:t>:=0,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</a:t>
            </a:r>
            <a:r>
              <a:rPr dirty="0" baseline="-20833" sz="1200" spc="7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:=0</a:t>
            </a:r>
            <a:endParaRPr sz="1200">
              <a:latin typeface="Arial"/>
              <a:cs typeface="Arial"/>
            </a:endParaRPr>
          </a:p>
          <a:p>
            <a:pPr marL="330200" marR="363855" indent="-304800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200">
                <a:latin typeface="Arial"/>
                <a:cs typeface="Arial"/>
              </a:rPr>
              <a:t>Generate a </a:t>
            </a:r>
            <a:r>
              <a:rPr dirty="0" sz="1200" spc="-5">
                <a:latin typeface="Arial"/>
                <a:cs typeface="Arial"/>
              </a:rPr>
              <a:t>random assignment of all variables that  </a:t>
            </a:r>
            <a:r>
              <a:rPr dirty="0" sz="1200">
                <a:latin typeface="Arial"/>
                <a:cs typeface="Arial"/>
              </a:rPr>
              <a:t>matches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. This process returns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weight w.</a:t>
            </a:r>
            <a:endParaRPr sz="1200">
              <a:latin typeface="Arial"/>
              <a:cs typeface="Arial"/>
            </a:endParaRPr>
          </a:p>
          <a:p>
            <a:pPr marL="330200" marR="17780" indent="-30480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200" spc="-5">
                <a:latin typeface="Arial"/>
                <a:cs typeface="Arial"/>
              </a:rPr>
              <a:t>Define </a:t>
            </a:r>
            <a:r>
              <a:rPr dirty="0" sz="1200">
                <a:latin typeface="Arial"/>
                <a:cs typeface="Arial"/>
              </a:rPr>
              <a:t>w </a:t>
            </a:r>
            <a:r>
              <a:rPr dirty="0" sz="1200" spc="-5">
                <a:latin typeface="Arial"/>
                <a:cs typeface="Arial"/>
              </a:rPr>
              <a:t>to be the probability </a:t>
            </a:r>
            <a:r>
              <a:rPr dirty="0" sz="1200">
                <a:latin typeface="Arial"/>
                <a:cs typeface="Arial"/>
              </a:rPr>
              <a:t>that this </a:t>
            </a:r>
            <a:r>
              <a:rPr dirty="0" sz="1200" spc="-5">
                <a:latin typeface="Arial"/>
                <a:cs typeface="Arial"/>
              </a:rPr>
              <a:t>assignment would  have been generated instead of an unmatching  assignment during its generation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original  algorithm.Fact: </a:t>
            </a:r>
            <a:r>
              <a:rPr dirty="0" sz="1200">
                <a:latin typeface="Arial"/>
                <a:cs typeface="Arial"/>
              </a:rPr>
              <a:t>w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product of all likelihood </a:t>
            </a:r>
            <a:r>
              <a:rPr dirty="0" sz="1200">
                <a:latin typeface="Arial"/>
                <a:cs typeface="Arial"/>
              </a:rPr>
              <a:t>factors  </a:t>
            </a:r>
            <a:r>
              <a:rPr dirty="0" sz="1200" spc="-5">
                <a:latin typeface="Arial"/>
                <a:cs typeface="Arial"/>
              </a:rPr>
              <a:t>involved in 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generation.</a:t>
            </a:r>
            <a:endParaRPr sz="1200">
              <a:latin typeface="Arial"/>
              <a:cs typeface="Arial"/>
            </a:endParaRPr>
          </a:p>
          <a:p>
            <a:pPr marL="329565" indent="-3048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i="1">
                <a:latin typeface="Arial"/>
                <a:cs typeface="Arial"/>
              </a:rPr>
              <a:t>:=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i="1">
                <a:latin typeface="Arial"/>
                <a:cs typeface="Arial"/>
              </a:rPr>
              <a:t>+</a:t>
            </a:r>
            <a:r>
              <a:rPr dirty="0" sz="1200" spc="-10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w</a:t>
            </a:r>
            <a:endParaRPr sz="1200">
              <a:latin typeface="Arial"/>
              <a:cs typeface="Arial"/>
            </a:endParaRPr>
          </a:p>
          <a:p>
            <a:pPr marL="330200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our sample matches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:=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3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</a:t>
            </a:r>
            <a:endParaRPr sz="1200">
              <a:latin typeface="Arial"/>
              <a:cs typeface="Arial"/>
            </a:endParaRPr>
          </a:p>
          <a:p>
            <a:pPr marL="330200" indent="-3054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200">
                <a:latin typeface="Arial"/>
                <a:cs typeface="Arial"/>
              </a:rPr>
              <a:t>Go to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dirty="0" sz="1200" spc="-5">
                <a:latin typeface="Arial"/>
                <a:cs typeface="Arial"/>
              </a:rPr>
              <a:t>Again,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baseline="-20833" sz="1200" spc="-7" i="1">
                <a:latin typeface="Arial"/>
                <a:cs typeface="Arial"/>
              </a:rPr>
              <a:t>c </a:t>
            </a:r>
            <a:r>
              <a:rPr dirty="0" sz="1200" spc="-5">
                <a:latin typeface="Arial"/>
                <a:cs typeface="Arial"/>
              </a:rPr>
              <a:t>estimates P(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</a:t>
            </a:r>
            <a:r>
              <a:rPr dirty="0" sz="1200" spc="-17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dirty="0" baseline="-20833" sz="1200" spc="-7">
                <a:solidFill>
                  <a:srgbClr val="33CC33"/>
                </a:solidFill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Case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Study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325120" marR="363220" indent="-171450">
              <a:lnSpc>
                <a:spcPct val="100000"/>
              </a:lnSpc>
              <a:spcBef>
                <a:spcPts val="1335"/>
              </a:spcBef>
            </a:pPr>
            <a:r>
              <a:rPr dirty="0" sz="1000" spc="-5">
                <a:latin typeface="Arial"/>
                <a:cs typeface="Arial"/>
              </a:rPr>
              <a:t>Pathfinder system. (Heckerman 1991, Probabilistic Similarity Networks,  MIT Press, Cambridge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MA).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Diagnostic system for lymph-node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diseases.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489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60 diseases and 100 symptoms 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test-results.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480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14,000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probabilities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480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Expert consulted to make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net.</a:t>
            </a:r>
            <a:endParaRPr sz="1000">
              <a:latin typeface="Arial"/>
              <a:cs typeface="Arial"/>
            </a:endParaRPr>
          </a:p>
          <a:p>
            <a:pPr lvl="1" marL="525145" indent="-143510">
              <a:lnSpc>
                <a:spcPct val="100000"/>
              </a:lnSpc>
              <a:spcBef>
                <a:spcPts val="480"/>
              </a:spcBef>
              <a:buChar char="•"/>
              <a:tabLst>
                <a:tab pos="525780" algn="l"/>
              </a:tabLst>
            </a:pPr>
            <a:r>
              <a:rPr dirty="0" sz="1000">
                <a:latin typeface="Arial"/>
                <a:cs typeface="Arial"/>
              </a:rPr>
              <a:t>8 </a:t>
            </a:r>
            <a:r>
              <a:rPr dirty="0" sz="1000" spc="-5">
                <a:latin typeface="Arial"/>
                <a:cs typeface="Arial"/>
              </a:rPr>
              <a:t>hours to determine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variables.</a:t>
            </a:r>
            <a:endParaRPr sz="1000">
              <a:latin typeface="Arial"/>
              <a:cs typeface="Arial"/>
            </a:endParaRPr>
          </a:p>
          <a:p>
            <a:pPr lvl="1" marL="525145" indent="-143510">
              <a:lnSpc>
                <a:spcPct val="100000"/>
              </a:lnSpc>
              <a:spcBef>
                <a:spcPts val="480"/>
              </a:spcBef>
              <a:buChar char="•"/>
              <a:tabLst>
                <a:tab pos="525780" algn="l"/>
              </a:tabLst>
            </a:pPr>
            <a:r>
              <a:rPr dirty="0" sz="1000" spc="-5">
                <a:latin typeface="Arial"/>
                <a:cs typeface="Arial"/>
              </a:rPr>
              <a:t>35 hours </a:t>
            </a:r>
            <a:r>
              <a:rPr dirty="0" sz="1000" spc="-1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net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topology.</a:t>
            </a:r>
            <a:endParaRPr sz="1000">
              <a:latin typeface="Arial"/>
              <a:cs typeface="Arial"/>
            </a:endParaRPr>
          </a:p>
          <a:p>
            <a:pPr lvl="1" marL="525145" indent="-143510">
              <a:lnSpc>
                <a:spcPct val="100000"/>
              </a:lnSpc>
              <a:spcBef>
                <a:spcPts val="484"/>
              </a:spcBef>
              <a:buChar char="•"/>
              <a:tabLst>
                <a:tab pos="525780" algn="l"/>
              </a:tabLst>
            </a:pPr>
            <a:r>
              <a:rPr dirty="0" sz="1000" spc="-5">
                <a:latin typeface="Arial"/>
                <a:cs typeface="Arial"/>
              </a:rPr>
              <a:t>40 hours </a:t>
            </a:r>
            <a:r>
              <a:rPr dirty="0" sz="1000" spc="-1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probability </a:t>
            </a:r>
            <a:r>
              <a:rPr dirty="0" sz="1000">
                <a:latin typeface="Arial"/>
                <a:cs typeface="Arial"/>
              </a:rPr>
              <a:t>table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325120" marR="440690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Apparently, the experts found it quite 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invent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causal links 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probabilities.</a:t>
            </a:r>
            <a:endParaRPr sz="1000">
              <a:latin typeface="Arial"/>
              <a:cs typeface="Arial"/>
            </a:endParaRPr>
          </a:p>
          <a:p>
            <a:pPr marL="325120" marR="29527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Pathfinder </a:t>
            </a:r>
            <a:r>
              <a:rPr dirty="0" sz="1000">
                <a:latin typeface="Arial"/>
                <a:cs typeface="Arial"/>
              </a:rPr>
              <a:t>is now </a:t>
            </a:r>
            <a:r>
              <a:rPr dirty="0" sz="1000" spc="-5">
                <a:latin typeface="Arial"/>
                <a:cs typeface="Arial"/>
              </a:rPr>
              <a:t>outperforming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world experts </a:t>
            </a:r>
            <a:r>
              <a:rPr dirty="0" sz="1000">
                <a:latin typeface="Arial"/>
                <a:cs typeface="Arial"/>
              </a:rPr>
              <a:t>in </a:t>
            </a:r>
            <a:r>
              <a:rPr dirty="0" sz="1000" spc="-5">
                <a:latin typeface="Arial"/>
                <a:cs typeface="Arial"/>
              </a:rPr>
              <a:t>diagnosis. </a:t>
            </a:r>
            <a:r>
              <a:rPr dirty="0" sz="1000">
                <a:latin typeface="Arial"/>
                <a:cs typeface="Arial"/>
              </a:rPr>
              <a:t>Being  </a:t>
            </a:r>
            <a:r>
              <a:rPr dirty="0" sz="1000" spc="-5">
                <a:latin typeface="Arial"/>
                <a:cs typeface="Arial"/>
              </a:rPr>
              <a:t>extended </a:t>
            </a:r>
            <a:r>
              <a:rPr dirty="0" sz="1000">
                <a:latin typeface="Arial"/>
                <a:cs typeface="Arial"/>
              </a:rPr>
              <a:t>to several </a:t>
            </a:r>
            <a:r>
              <a:rPr dirty="0" sz="1000" spc="-5">
                <a:latin typeface="Arial"/>
                <a:cs typeface="Arial"/>
              </a:rPr>
              <a:t>dozen other medical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domains.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6126" y="765302"/>
            <a:ext cx="12852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68984"/>
            <a:ext cx="4193540" cy="2331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marR="251460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What are the strengths of probabilistic networks  compared with propositional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logic?</a:t>
            </a:r>
            <a:endParaRPr sz="140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What are the weaknesses of probabilistic networks  compared with propositional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logic?</a:t>
            </a:r>
            <a:endParaRPr sz="1400">
              <a:latin typeface="Arial"/>
              <a:cs typeface="Arial"/>
            </a:endParaRPr>
          </a:p>
          <a:p>
            <a:pPr marL="184150" marR="25146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What are the strengths of probabilistic networks  compared with predicate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logic?</a:t>
            </a:r>
            <a:endParaRPr sz="140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What are the weaknesses of probabilistic networks  compared with predicate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logic?</a:t>
            </a:r>
            <a:endParaRPr sz="1400">
              <a:latin typeface="Arial"/>
              <a:cs typeface="Arial"/>
            </a:endParaRPr>
          </a:p>
          <a:p>
            <a:pPr marL="184150" marR="516255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(How) could predicate logic and probabilistic  networks be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combined?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What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you should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know</a:t>
            </a:r>
            <a:endParaRPr sz="2200">
              <a:latin typeface="Arial"/>
              <a:cs typeface="Arial"/>
            </a:endParaRPr>
          </a:p>
          <a:p>
            <a:pPr marL="354330" marR="422909" indent="-200660">
              <a:lnSpc>
                <a:spcPct val="100000"/>
              </a:lnSpc>
              <a:spcBef>
                <a:spcPts val="1325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1400" spc="-5">
                <a:latin typeface="Arial"/>
                <a:cs typeface="Arial"/>
              </a:rPr>
              <a:t>The meanings and importance of independence  and conditional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independence.</a:t>
            </a:r>
            <a:endParaRPr sz="1400">
              <a:latin typeface="Arial"/>
              <a:cs typeface="Arial"/>
            </a:endParaRPr>
          </a:p>
          <a:p>
            <a:pPr marL="353695" indent="-200660">
              <a:lnSpc>
                <a:spcPct val="100000"/>
              </a:lnSpc>
              <a:spcBef>
                <a:spcPts val="34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1400" spc="-5">
                <a:latin typeface="Arial"/>
                <a:cs typeface="Arial"/>
              </a:rPr>
              <a:t>The definition of a Bayes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net.</a:t>
            </a:r>
            <a:endParaRPr sz="1400">
              <a:latin typeface="Arial"/>
              <a:cs typeface="Arial"/>
            </a:endParaRPr>
          </a:p>
          <a:p>
            <a:pPr marL="354330" marR="455930" indent="-200660">
              <a:lnSpc>
                <a:spcPct val="100000"/>
              </a:lnSpc>
              <a:spcBef>
                <a:spcPts val="34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1400" spc="-5">
                <a:latin typeface="Arial"/>
                <a:cs typeface="Arial"/>
              </a:rPr>
              <a:t>Computing probabilities of assignments of  variables (i.e. members of the joint p.d.f.) with a  Bayes net.</a:t>
            </a:r>
            <a:endParaRPr sz="1400">
              <a:latin typeface="Arial"/>
              <a:cs typeface="Arial"/>
            </a:endParaRPr>
          </a:p>
          <a:p>
            <a:pPr marL="354330" marR="631825" indent="-200660">
              <a:lnSpc>
                <a:spcPct val="100000"/>
              </a:lnSpc>
              <a:spcBef>
                <a:spcPts val="34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1400" spc="-5">
                <a:latin typeface="Arial"/>
                <a:cs typeface="Arial"/>
              </a:rPr>
              <a:t>The slow (exponential) method for computing  arbitrary, conditional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probabilities.</a:t>
            </a:r>
            <a:endParaRPr sz="1400">
              <a:latin typeface="Arial"/>
              <a:cs typeface="Arial"/>
            </a:endParaRPr>
          </a:p>
          <a:p>
            <a:pPr marL="354330" marR="414655" indent="-200660">
              <a:lnSpc>
                <a:spcPct val="100000"/>
              </a:lnSpc>
              <a:spcBef>
                <a:spcPts val="34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1400" spc="-5">
                <a:latin typeface="Arial"/>
                <a:cs typeface="Arial"/>
              </a:rPr>
              <a:t>The stochastic simulation method and likelihood  weighting.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7176" y="4019041"/>
            <a:ext cx="677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2883" y="846836"/>
            <a:ext cx="28708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Interpreting the</a:t>
            </a:r>
            <a:r>
              <a:rPr dirty="0" spc="-75"/>
              <a:t> </a:t>
            </a:r>
            <a:r>
              <a:rPr dirty="0" spc="-5"/>
              <a:t>axioms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39572"/>
            <a:ext cx="2245360" cy="75628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&lt;= P(A) </a:t>
            </a:r>
            <a:r>
              <a:rPr dirty="0" sz="1000" spc="-5">
                <a:latin typeface="Arial"/>
                <a:cs typeface="Arial"/>
              </a:rPr>
              <a:t>&lt;=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z="1000" spc="-5">
                <a:latin typeface="Arial"/>
                <a:cs typeface="Arial"/>
              </a:rPr>
              <a:t>P(True)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P(False)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=</a:t>
            </a:r>
            <a:r>
              <a:rPr dirty="0" sz="1000" spc="-1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z="1000" spc="-5">
                <a:latin typeface="Arial"/>
                <a:cs typeface="Arial"/>
              </a:rPr>
              <a:t>P(A or B)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P(B)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9300" y="2406395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9300" y="2406395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1219200"/>
                </a:moveTo>
                <a:lnTo>
                  <a:pt x="2057400" y="1219200"/>
                </a:lnTo>
                <a:lnTo>
                  <a:pt x="20574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30540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30540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60520" y="2488945"/>
            <a:ext cx="1358900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6794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area of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can’t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get  any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smaller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dirty="0" sz="10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5565" marR="5080">
              <a:lnSpc>
                <a:spcPct val="100000"/>
              </a:lnSpc>
              <a:spcBef>
                <a:spcPts val="835"/>
              </a:spcBef>
            </a:pP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And a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zero area</a:t>
            </a:r>
            <a:r>
              <a:rPr dirty="0" sz="1000" spc="-8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would 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mean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no world could  ever have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9300" y="65836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19300" y="65836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1219200"/>
                </a:moveTo>
                <a:lnTo>
                  <a:pt x="2057400" y="1219200"/>
                </a:lnTo>
                <a:lnTo>
                  <a:pt x="20574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Interpreting the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axioms</a:t>
            </a:r>
            <a:endParaRPr sz="22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695"/>
              </a:spcBef>
              <a:buChar char="•"/>
              <a:tabLst>
                <a:tab pos="325755" algn="l"/>
              </a:tabLst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P(A) &lt;=</a:t>
            </a:r>
            <a:r>
              <a:rPr dirty="0" sz="10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P(True)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=</a:t>
            </a:r>
            <a:r>
              <a:rPr dirty="0" sz="10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P(False)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P(A or B)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P(A)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P(B)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11170" marR="257175">
              <a:lnSpc>
                <a:spcPct val="100000"/>
              </a:lnSpc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area of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can’t</a:t>
            </a:r>
            <a:r>
              <a:rPr dirty="0" sz="1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get 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bigger than</a:t>
            </a:r>
            <a:r>
              <a:rPr dirty="0" sz="10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087370" marR="58419">
              <a:lnSpc>
                <a:spcPct val="100000"/>
              </a:lnSpc>
              <a:spcBef>
                <a:spcPts val="835"/>
              </a:spcBef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And an area of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would 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mean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all worlds will have 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9300" y="65836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1853946" y="0"/>
                </a:moveTo>
                <a:lnTo>
                  <a:pt x="203454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4" y="1219200"/>
                </a:lnTo>
                <a:lnTo>
                  <a:pt x="1853946" y="1219200"/>
                </a:lnTo>
                <a:lnTo>
                  <a:pt x="1900725" y="1213848"/>
                </a:lnTo>
                <a:lnTo>
                  <a:pt x="1943599" y="1198592"/>
                </a:lnTo>
                <a:lnTo>
                  <a:pt x="1981368" y="1174632"/>
                </a:lnTo>
                <a:lnTo>
                  <a:pt x="2012832" y="1143168"/>
                </a:lnTo>
                <a:lnTo>
                  <a:pt x="2036792" y="1105399"/>
                </a:lnTo>
                <a:lnTo>
                  <a:pt x="2052048" y="1062525"/>
                </a:lnTo>
                <a:lnTo>
                  <a:pt x="2057400" y="1015746"/>
                </a:lnTo>
                <a:lnTo>
                  <a:pt x="2057400" y="203454"/>
                </a:lnTo>
                <a:lnTo>
                  <a:pt x="2052048" y="156674"/>
                </a:lnTo>
                <a:lnTo>
                  <a:pt x="2036792" y="113800"/>
                </a:lnTo>
                <a:lnTo>
                  <a:pt x="2012832" y="76031"/>
                </a:lnTo>
                <a:lnTo>
                  <a:pt x="1981368" y="44567"/>
                </a:lnTo>
                <a:lnTo>
                  <a:pt x="1943599" y="20607"/>
                </a:lnTo>
                <a:lnTo>
                  <a:pt x="1900725" y="5351"/>
                </a:lnTo>
                <a:lnTo>
                  <a:pt x="1853946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9300" y="65836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203454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4" y="1219200"/>
                </a:lnTo>
                <a:lnTo>
                  <a:pt x="1853946" y="1219200"/>
                </a:lnTo>
                <a:lnTo>
                  <a:pt x="1900725" y="1213848"/>
                </a:lnTo>
                <a:lnTo>
                  <a:pt x="1943599" y="1198592"/>
                </a:lnTo>
                <a:lnTo>
                  <a:pt x="1981368" y="1174632"/>
                </a:lnTo>
                <a:lnTo>
                  <a:pt x="2012832" y="1143168"/>
                </a:lnTo>
                <a:lnTo>
                  <a:pt x="2036792" y="1105399"/>
                </a:lnTo>
                <a:lnTo>
                  <a:pt x="2052048" y="1062525"/>
                </a:lnTo>
                <a:lnTo>
                  <a:pt x="2057400" y="1015746"/>
                </a:lnTo>
                <a:lnTo>
                  <a:pt x="2057400" y="203454"/>
                </a:lnTo>
                <a:lnTo>
                  <a:pt x="2052048" y="156674"/>
                </a:lnTo>
                <a:lnTo>
                  <a:pt x="2036792" y="113800"/>
                </a:lnTo>
                <a:lnTo>
                  <a:pt x="2012832" y="76031"/>
                </a:lnTo>
                <a:lnTo>
                  <a:pt x="1981368" y="44567"/>
                </a:lnTo>
                <a:lnTo>
                  <a:pt x="1943599" y="20607"/>
                </a:lnTo>
                <a:lnTo>
                  <a:pt x="1900725" y="5351"/>
                </a:lnTo>
                <a:lnTo>
                  <a:pt x="1853946" y="0"/>
                </a:lnTo>
                <a:lnTo>
                  <a:pt x="20345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2883" y="846836"/>
            <a:ext cx="28708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Interpreting the</a:t>
            </a:r>
            <a:r>
              <a:rPr dirty="0" spc="-75"/>
              <a:t> </a:t>
            </a:r>
            <a:r>
              <a:rPr dirty="0" spc="-5"/>
              <a:t>axioms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39572"/>
            <a:ext cx="2246630" cy="75628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P(A) &lt;=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z="1000" spc="-5">
                <a:latin typeface="Arial"/>
                <a:cs typeface="Arial"/>
              </a:rPr>
              <a:t>P(True)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184150" algn="l"/>
              </a:tabLst>
            </a:pPr>
            <a:r>
              <a:rPr dirty="0" sz="1000" spc="-5">
                <a:latin typeface="Arial"/>
                <a:cs typeface="Arial"/>
              </a:rPr>
              <a:t>P(False)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1517" y="2916173"/>
            <a:ext cx="93345" cy="200025"/>
          </a:xfrm>
          <a:custGeom>
            <a:avLst/>
            <a:gdLst/>
            <a:ahLst/>
            <a:cxnLst/>
            <a:rect l="l" t="t" r="r" b="b"/>
            <a:pathLst>
              <a:path w="93344" h="200025">
                <a:moveTo>
                  <a:pt x="0" y="199643"/>
                </a:moveTo>
                <a:lnTo>
                  <a:pt x="92963" y="199643"/>
                </a:lnTo>
                <a:lnTo>
                  <a:pt x="92963" y="0"/>
                </a:lnTo>
                <a:lnTo>
                  <a:pt x="0" y="0"/>
                </a:lnTo>
                <a:lnTo>
                  <a:pt x="0" y="199643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0300" y="2673095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0" y="0"/>
                </a:moveTo>
                <a:lnTo>
                  <a:pt x="838200" y="0"/>
                </a:lnTo>
                <a:lnTo>
                  <a:pt x="838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876B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0300" y="2673095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0" y="723900"/>
                </a:moveTo>
                <a:lnTo>
                  <a:pt x="838200" y="723900"/>
                </a:lnTo>
                <a:lnTo>
                  <a:pt x="8382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8500" y="286359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6889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1800" y="2863595"/>
            <a:ext cx="609600" cy="342900"/>
          </a:xfrm>
          <a:custGeom>
            <a:avLst/>
            <a:gdLst/>
            <a:ahLst/>
            <a:cxnLst/>
            <a:rect l="l" t="t" r="r" b="b"/>
            <a:pathLst>
              <a:path w="609600" h="342900">
                <a:moveTo>
                  <a:pt x="0" y="342900"/>
                </a:moveTo>
                <a:lnTo>
                  <a:pt x="609600" y="342900"/>
                </a:lnTo>
                <a:lnTo>
                  <a:pt x="6096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1800" y="2863595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0"/>
                </a:moveTo>
                <a:lnTo>
                  <a:pt x="266700" y="0"/>
                </a:lnTo>
                <a:lnTo>
                  <a:pt x="266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9D80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1800" y="2863595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342900"/>
                </a:moveTo>
                <a:lnTo>
                  <a:pt x="266700" y="342900"/>
                </a:lnTo>
                <a:lnTo>
                  <a:pt x="266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4019" y="2615183"/>
            <a:ext cx="989965" cy="859155"/>
          </a:xfrm>
          <a:custGeom>
            <a:avLst/>
            <a:gdLst/>
            <a:ahLst/>
            <a:cxnLst/>
            <a:rect l="l" t="t" r="r" b="b"/>
            <a:pathLst>
              <a:path w="989964" h="859154">
                <a:moveTo>
                  <a:pt x="216676" y="37338"/>
                </a:moveTo>
                <a:lnTo>
                  <a:pt x="177933" y="49137"/>
                </a:lnTo>
                <a:lnTo>
                  <a:pt x="137618" y="60864"/>
                </a:lnTo>
                <a:lnTo>
                  <a:pt x="98161" y="74735"/>
                </a:lnTo>
                <a:lnTo>
                  <a:pt x="61990" y="92964"/>
                </a:lnTo>
                <a:lnTo>
                  <a:pt x="27890" y="155257"/>
                </a:lnTo>
                <a:lnTo>
                  <a:pt x="6364" y="223266"/>
                </a:lnTo>
                <a:lnTo>
                  <a:pt x="2267" y="267809"/>
                </a:lnTo>
                <a:lnTo>
                  <a:pt x="0" y="322076"/>
                </a:lnTo>
                <a:lnTo>
                  <a:pt x="2048" y="357182"/>
                </a:lnTo>
                <a:lnTo>
                  <a:pt x="6364" y="414527"/>
                </a:lnTo>
                <a:lnTo>
                  <a:pt x="9971" y="434756"/>
                </a:lnTo>
                <a:lnTo>
                  <a:pt x="16365" y="452342"/>
                </a:lnTo>
                <a:lnTo>
                  <a:pt x="24045" y="469499"/>
                </a:lnTo>
                <a:lnTo>
                  <a:pt x="31510" y="488442"/>
                </a:lnTo>
                <a:lnTo>
                  <a:pt x="37677" y="512492"/>
                </a:lnTo>
                <a:lnTo>
                  <a:pt x="42559" y="537972"/>
                </a:lnTo>
                <a:lnTo>
                  <a:pt x="48012" y="563451"/>
                </a:lnTo>
                <a:lnTo>
                  <a:pt x="70253" y="620708"/>
                </a:lnTo>
                <a:lnTo>
                  <a:pt x="100685" y="685121"/>
                </a:lnTo>
                <a:lnTo>
                  <a:pt x="137713" y="752736"/>
                </a:lnTo>
                <a:lnTo>
                  <a:pt x="178480" y="808982"/>
                </a:lnTo>
                <a:lnTo>
                  <a:pt x="210580" y="834390"/>
                </a:lnTo>
                <a:lnTo>
                  <a:pt x="256550" y="849177"/>
                </a:lnTo>
                <a:lnTo>
                  <a:pt x="272302" y="853440"/>
                </a:lnTo>
                <a:lnTo>
                  <a:pt x="279160" y="855726"/>
                </a:lnTo>
                <a:lnTo>
                  <a:pt x="290590" y="858774"/>
                </a:lnTo>
                <a:lnTo>
                  <a:pt x="318581" y="857833"/>
                </a:lnTo>
                <a:lnTo>
                  <a:pt x="346501" y="856964"/>
                </a:lnTo>
                <a:lnTo>
                  <a:pt x="374279" y="855666"/>
                </a:lnTo>
                <a:lnTo>
                  <a:pt x="401842" y="853440"/>
                </a:lnTo>
                <a:lnTo>
                  <a:pt x="431322" y="847486"/>
                </a:lnTo>
                <a:lnTo>
                  <a:pt x="460516" y="838962"/>
                </a:lnTo>
                <a:lnTo>
                  <a:pt x="489710" y="829865"/>
                </a:lnTo>
                <a:lnTo>
                  <a:pt x="519190" y="822198"/>
                </a:lnTo>
                <a:lnTo>
                  <a:pt x="569012" y="813633"/>
                </a:lnTo>
                <a:lnTo>
                  <a:pt x="618762" y="806531"/>
                </a:lnTo>
                <a:lnTo>
                  <a:pt x="668365" y="799978"/>
                </a:lnTo>
                <a:lnTo>
                  <a:pt x="717749" y="793059"/>
                </a:lnTo>
                <a:lnTo>
                  <a:pt x="766840" y="784860"/>
                </a:lnTo>
                <a:lnTo>
                  <a:pt x="828847" y="771334"/>
                </a:lnTo>
                <a:lnTo>
                  <a:pt x="890284" y="754380"/>
                </a:lnTo>
                <a:lnTo>
                  <a:pt x="899654" y="751391"/>
                </a:lnTo>
                <a:lnTo>
                  <a:pt x="909238" y="748760"/>
                </a:lnTo>
                <a:lnTo>
                  <a:pt x="918680" y="745700"/>
                </a:lnTo>
                <a:lnTo>
                  <a:pt x="927622" y="741426"/>
                </a:lnTo>
                <a:lnTo>
                  <a:pt x="938599" y="734079"/>
                </a:lnTo>
                <a:lnTo>
                  <a:pt x="950863" y="726090"/>
                </a:lnTo>
                <a:lnTo>
                  <a:pt x="960840" y="719673"/>
                </a:lnTo>
                <a:lnTo>
                  <a:pt x="964960" y="717042"/>
                </a:lnTo>
                <a:lnTo>
                  <a:pt x="968770" y="710184"/>
                </a:lnTo>
                <a:lnTo>
                  <a:pt x="984867" y="675513"/>
                </a:lnTo>
                <a:lnTo>
                  <a:pt x="989344" y="661416"/>
                </a:lnTo>
                <a:lnTo>
                  <a:pt x="984546" y="630233"/>
                </a:lnTo>
                <a:lnTo>
                  <a:pt x="979533" y="599408"/>
                </a:lnTo>
                <a:lnTo>
                  <a:pt x="974663" y="568725"/>
                </a:lnTo>
                <a:lnTo>
                  <a:pt x="970294" y="537972"/>
                </a:lnTo>
                <a:lnTo>
                  <a:pt x="968619" y="485962"/>
                </a:lnTo>
                <a:lnTo>
                  <a:pt x="966877" y="433820"/>
                </a:lnTo>
                <a:lnTo>
                  <a:pt x="965095" y="381597"/>
                </a:lnTo>
                <a:lnTo>
                  <a:pt x="963300" y="329348"/>
                </a:lnTo>
                <a:lnTo>
                  <a:pt x="961519" y="277125"/>
                </a:lnTo>
                <a:lnTo>
                  <a:pt x="959777" y="224983"/>
                </a:lnTo>
                <a:lnTo>
                  <a:pt x="958102" y="172974"/>
                </a:lnTo>
                <a:lnTo>
                  <a:pt x="954530" y="150495"/>
                </a:lnTo>
                <a:lnTo>
                  <a:pt x="945529" y="130301"/>
                </a:lnTo>
                <a:lnTo>
                  <a:pt x="931956" y="112966"/>
                </a:lnTo>
                <a:lnTo>
                  <a:pt x="914668" y="99060"/>
                </a:lnTo>
                <a:lnTo>
                  <a:pt x="900749" y="83700"/>
                </a:lnTo>
                <a:lnTo>
                  <a:pt x="884473" y="73342"/>
                </a:lnTo>
                <a:lnTo>
                  <a:pt x="866340" y="64984"/>
                </a:lnTo>
                <a:lnTo>
                  <a:pt x="846850" y="55625"/>
                </a:lnTo>
                <a:lnTo>
                  <a:pt x="820346" y="40183"/>
                </a:lnTo>
                <a:lnTo>
                  <a:pt x="795415" y="25241"/>
                </a:lnTo>
                <a:lnTo>
                  <a:pt x="769912" y="11584"/>
                </a:lnTo>
                <a:lnTo>
                  <a:pt x="741694" y="0"/>
                </a:lnTo>
                <a:lnTo>
                  <a:pt x="690966" y="582"/>
                </a:lnTo>
                <a:lnTo>
                  <a:pt x="640275" y="999"/>
                </a:lnTo>
                <a:lnTo>
                  <a:pt x="589611" y="1316"/>
                </a:lnTo>
                <a:lnTo>
                  <a:pt x="538965" y="1597"/>
                </a:lnTo>
                <a:lnTo>
                  <a:pt x="488329" y="1904"/>
                </a:lnTo>
                <a:lnTo>
                  <a:pt x="437692" y="2304"/>
                </a:lnTo>
                <a:lnTo>
                  <a:pt x="387047" y="2859"/>
                </a:lnTo>
                <a:lnTo>
                  <a:pt x="336383" y="3633"/>
                </a:lnTo>
                <a:lnTo>
                  <a:pt x="285692" y="4690"/>
                </a:lnTo>
                <a:lnTo>
                  <a:pt x="234964" y="6096"/>
                </a:lnTo>
                <a:lnTo>
                  <a:pt x="197626" y="19050"/>
                </a:lnTo>
                <a:lnTo>
                  <a:pt x="191161" y="33539"/>
                </a:lnTo>
                <a:lnTo>
                  <a:pt x="183624" y="41814"/>
                </a:lnTo>
                <a:lnTo>
                  <a:pt x="175659" y="49375"/>
                </a:lnTo>
                <a:lnTo>
                  <a:pt x="167908" y="61722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22270" y="2801111"/>
            <a:ext cx="698500" cy="463550"/>
          </a:xfrm>
          <a:custGeom>
            <a:avLst/>
            <a:gdLst/>
            <a:ahLst/>
            <a:cxnLst/>
            <a:rect l="l" t="t" r="r" b="b"/>
            <a:pathLst>
              <a:path w="698500" h="463550">
                <a:moveTo>
                  <a:pt x="469391" y="48768"/>
                </a:moveTo>
                <a:lnTo>
                  <a:pt x="420867" y="40623"/>
                </a:lnTo>
                <a:lnTo>
                  <a:pt x="373440" y="29516"/>
                </a:lnTo>
                <a:lnTo>
                  <a:pt x="326196" y="17605"/>
                </a:lnTo>
                <a:lnTo>
                  <a:pt x="278221" y="7046"/>
                </a:lnTo>
                <a:lnTo>
                  <a:pt x="228600" y="0"/>
                </a:lnTo>
                <a:lnTo>
                  <a:pt x="178986" y="1785"/>
                </a:lnTo>
                <a:lnTo>
                  <a:pt x="151733" y="1714"/>
                </a:lnTo>
                <a:lnTo>
                  <a:pt x="105155" y="11430"/>
                </a:lnTo>
                <a:lnTo>
                  <a:pt x="69913" y="29622"/>
                </a:lnTo>
                <a:lnTo>
                  <a:pt x="41909" y="56388"/>
                </a:lnTo>
                <a:lnTo>
                  <a:pt x="36575" y="61722"/>
                </a:lnTo>
                <a:lnTo>
                  <a:pt x="32218" y="66186"/>
                </a:lnTo>
                <a:lnTo>
                  <a:pt x="27432" y="70580"/>
                </a:lnTo>
                <a:lnTo>
                  <a:pt x="22645" y="75116"/>
                </a:lnTo>
                <a:lnTo>
                  <a:pt x="18287" y="80010"/>
                </a:lnTo>
                <a:lnTo>
                  <a:pt x="12430" y="92559"/>
                </a:lnTo>
                <a:lnTo>
                  <a:pt x="8000" y="107251"/>
                </a:lnTo>
                <a:lnTo>
                  <a:pt x="4143" y="122229"/>
                </a:lnTo>
                <a:lnTo>
                  <a:pt x="0" y="135636"/>
                </a:lnTo>
                <a:lnTo>
                  <a:pt x="6370" y="184623"/>
                </a:lnTo>
                <a:lnTo>
                  <a:pt x="15300" y="231635"/>
                </a:lnTo>
                <a:lnTo>
                  <a:pt x="26609" y="277624"/>
                </a:lnTo>
                <a:lnTo>
                  <a:pt x="40111" y="323539"/>
                </a:lnTo>
                <a:lnTo>
                  <a:pt x="55625" y="370332"/>
                </a:lnTo>
                <a:lnTo>
                  <a:pt x="89725" y="393858"/>
                </a:lnTo>
                <a:lnTo>
                  <a:pt x="129539" y="407670"/>
                </a:lnTo>
                <a:lnTo>
                  <a:pt x="181508" y="419599"/>
                </a:lnTo>
                <a:lnTo>
                  <a:pt x="233293" y="431420"/>
                </a:lnTo>
                <a:lnTo>
                  <a:pt x="285079" y="442837"/>
                </a:lnTo>
                <a:lnTo>
                  <a:pt x="337047" y="453560"/>
                </a:lnTo>
                <a:lnTo>
                  <a:pt x="389381" y="463296"/>
                </a:lnTo>
                <a:lnTo>
                  <a:pt x="445805" y="457890"/>
                </a:lnTo>
                <a:lnTo>
                  <a:pt x="499014" y="449770"/>
                </a:lnTo>
                <a:lnTo>
                  <a:pt x="551509" y="439078"/>
                </a:lnTo>
                <a:lnTo>
                  <a:pt x="605789" y="425958"/>
                </a:lnTo>
                <a:lnTo>
                  <a:pt x="630174" y="413004"/>
                </a:lnTo>
                <a:lnTo>
                  <a:pt x="641353" y="405979"/>
                </a:lnTo>
                <a:lnTo>
                  <a:pt x="653319" y="397954"/>
                </a:lnTo>
                <a:lnTo>
                  <a:pt x="662856" y="391358"/>
                </a:lnTo>
                <a:lnTo>
                  <a:pt x="666750" y="388620"/>
                </a:lnTo>
                <a:lnTo>
                  <a:pt x="682882" y="366962"/>
                </a:lnTo>
                <a:lnTo>
                  <a:pt x="690086" y="357663"/>
                </a:lnTo>
                <a:lnTo>
                  <a:pt x="693431" y="349936"/>
                </a:lnTo>
                <a:lnTo>
                  <a:pt x="697991" y="332994"/>
                </a:lnTo>
                <a:lnTo>
                  <a:pt x="691074" y="285321"/>
                </a:lnTo>
                <a:lnTo>
                  <a:pt x="686085" y="237363"/>
                </a:lnTo>
                <a:lnTo>
                  <a:pt x="680954" y="189404"/>
                </a:lnTo>
                <a:lnTo>
                  <a:pt x="673607" y="141732"/>
                </a:lnTo>
                <a:lnTo>
                  <a:pt x="658606" y="93511"/>
                </a:lnTo>
                <a:lnTo>
                  <a:pt x="620541" y="63484"/>
                </a:lnTo>
                <a:lnTo>
                  <a:pt x="579977" y="50101"/>
                </a:lnTo>
                <a:lnTo>
                  <a:pt x="536698" y="39290"/>
                </a:lnTo>
                <a:lnTo>
                  <a:pt x="480250" y="30229"/>
                </a:lnTo>
                <a:lnTo>
                  <a:pt x="446150" y="30765"/>
                </a:lnTo>
                <a:lnTo>
                  <a:pt x="409765" y="35730"/>
                </a:lnTo>
                <a:lnTo>
                  <a:pt x="382524" y="48768"/>
                </a:lnTo>
              </a:path>
            </a:pathLst>
          </a:custGeom>
          <a:ln w="190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63189" y="2377998"/>
            <a:ext cx="821690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47800" y="6659880"/>
            <a:ext cx="1485900" cy="1104900"/>
          </a:xfrm>
          <a:custGeom>
            <a:avLst/>
            <a:gdLst/>
            <a:ahLst/>
            <a:cxnLst/>
            <a:rect l="l" t="t" r="r" b="b"/>
            <a:pathLst>
              <a:path w="1485900" h="1104900">
                <a:moveTo>
                  <a:pt x="0" y="0"/>
                </a:moveTo>
                <a:lnTo>
                  <a:pt x="1485900" y="0"/>
                </a:lnTo>
                <a:lnTo>
                  <a:pt x="1485900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2377" y="709040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80" h="200025">
                <a:moveTo>
                  <a:pt x="0" y="199644"/>
                </a:moveTo>
                <a:lnTo>
                  <a:pt x="93725" y="199644"/>
                </a:lnTo>
                <a:lnTo>
                  <a:pt x="93725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1160" y="6846569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0" y="0"/>
                </a:moveTo>
                <a:lnTo>
                  <a:pt x="838200" y="0"/>
                </a:lnTo>
                <a:lnTo>
                  <a:pt x="838200" y="723899"/>
                </a:lnTo>
                <a:lnTo>
                  <a:pt x="0" y="723899"/>
                </a:lnTo>
                <a:lnTo>
                  <a:pt x="0" y="0"/>
                </a:lnTo>
                <a:close/>
              </a:path>
            </a:pathLst>
          </a:custGeom>
          <a:solidFill>
            <a:srgbClr val="876B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61160" y="6847331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0" y="723900"/>
                </a:moveTo>
                <a:lnTo>
                  <a:pt x="838200" y="723900"/>
                </a:lnTo>
                <a:lnTo>
                  <a:pt x="8382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9360" y="703706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899"/>
                </a:move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6889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32660" y="7037831"/>
            <a:ext cx="609600" cy="342900"/>
          </a:xfrm>
          <a:custGeom>
            <a:avLst/>
            <a:gdLst/>
            <a:ahLst/>
            <a:cxnLst/>
            <a:rect l="l" t="t" r="r" b="b"/>
            <a:pathLst>
              <a:path w="609600" h="342900">
                <a:moveTo>
                  <a:pt x="0" y="342900"/>
                </a:moveTo>
                <a:lnTo>
                  <a:pt x="609600" y="342900"/>
                </a:lnTo>
                <a:lnTo>
                  <a:pt x="6096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32660" y="7037069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0"/>
                </a:moveTo>
                <a:lnTo>
                  <a:pt x="266700" y="0"/>
                </a:lnTo>
                <a:lnTo>
                  <a:pt x="2667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9D80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32660" y="7037831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342900"/>
                </a:moveTo>
                <a:lnTo>
                  <a:pt x="266700" y="342900"/>
                </a:lnTo>
                <a:lnTo>
                  <a:pt x="266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64879" y="6789419"/>
            <a:ext cx="989965" cy="859155"/>
          </a:xfrm>
          <a:custGeom>
            <a:avLst/>
            <a:gdLst/>
            <a:ahLst/>
            <a:cxnLst/>
            <a:rect l="l" t="t" r="r" b="b"/>
            <a:pathLst>
              <a:path w="989964" h="859154">
                <a:moveTo>
                  <a:pt x="217438" y="37337"/>
                </a:moveTo>
                <a:lnTo>
                  <a:pt x="178254" y="49137"/>
                </a:lnTo>
                <a:lnTo>
                  <a:pt x="137713" y="60864"/>
                </a:lnTo>
                <a:lnTo>
                  <a:pt x="98173" y="74735"/>
                </a:lnTo>
                <a:lnTo>
                  <a:pt x="61990" y="92963"/>
                </a:lnTo>
                <a:lnTo>
                  <a:pt x="27890" y="155162"/>
                </a:lnTo>
                <a:lnTo>
                  <a:pt x="6364" y="222503"/>
                </a:lnTo>
                <a:lnTo>
                  <a:pt x="2267" y="267126"/>
                </a:lnTo>
                <a:lnTo>
                  <a:pt x="0" y="321807"/>
                </a:lnTo>
                <a:lnTo>
                  <a:pt x="2048" y="357103"/>
                </a:lnTo>
                <a:lnTo>
                  <a:pt x="6364" y="414527"/>
                </a:lnTo>
                <a:lnTo>
                  <a:pt x="10293" y="434744"/>
                </a:lnTo>
                <a:lnTo>
                  <a:pt x="16651" y="452246"/>
                </a:lnTo>
                <a:lnTo>
                  <a:pt x="24152" y="469177"/>
                </a:lnTo>
                <a:lnTo>
                  <a:pt x="31510" y="487679"/>
                </a:lnTo>
                <a:lnTo>
                  <a:pt x="37677" y="512171"/>
                </a:lnTo>
                <a:lnTo>
                  <a:pt x="42559" y="537876"/>
                </a:lnTo>
                <a:lnTo>
                  <a:pt x="48012" y="563439"/>
                </a:lnTo>
                <a:lnTo>
                  <a:pt x="70253" y="620696"/>
                </a:lnTo>
                <a:lnTo>
                  <a:pt x="100685" y="684799"/>
                </a:lnTo>
                <a:lnTo>
                  <a:pt x="137713" y="752415"/>
                </a:lnTo>
                <a:lnTo>
                  <a:pt x="178480" y="808970"/>
                </a:lnTo>
                <a:lnTo>
                  <a:pt x="210580" y="834389"/>
                </a:lnTo>
                <a:lnTo>
                  <a:pt x="256550" y="849177"/>
                </a:lnTo>
                <a:lnTo>
                  <a:pt x="272302" y="853439"/>
                </a:lnTo>
                <a:lnTo>
                  <a:pt x="279160" y="855725"/>
                </a:lnTo>
                <a:lnTo>
                  <a:pt x="290590" y="858773"/>
                </a:lnTo>
                <a:lnTo>
                  <a:pt x="318581" y="857833"/>
                </a:lnTo>
                <a:lnTo>
                  <a:pt x="346501" y="856964"/>
                </a:lnTo>
                <a:lnTo>
                  <a:pt x="374279" y="855666"/>
                </a:lnTo>
                <a:lnTo>
                  <a:pt x="401842" y="853439"/>
                </a:lnTo>
                <a:lnTo>
                  <a:pt x="431322" y="847379"/>
                </a:lnTo>
                <a:lnTo>
                  <a:pt x="460516" y="838676"/>
                </a:lnTo>
                <a:lnTo>
                  <a:pt x="489710" y="829544"/>
                </a:lnTo>
                <a:lnTo>
                  <a:pt x="519190" y="822197"/>
                </a:lnTo>
                <a:lnTo>
                  <a:pt x="569012" y="813633"/>
                </a:lnTo>
                <a:lnTo>
                  <a:pt x="618762" y="806531"/>
                </a:lnTo>
                <a:lnTo>
                  <a:pt x="668365" y="799978"/>
                </a:lnTo>
                <a:lnTo>
                  <a:pt x="717749" y="793059"/>
                </a:lnTo>
                <a:lnTo>
                  <a:pt x="766840" y="784859"/>
                </a:lnTo>
                <a:lnTo>
                  <a:pt x="829133" y="771239"/>
                </a:lnTo>
                <a:lnTo>
                  <a:pt x="890284" y="753617"/>
                </a:lnTo>
                <a:lnTo>
                  <a:pt x="899975" y="751070"/>
                </a:lnTo>
                <a:lnTo>
                  <a:pt x="909524" y="748664"/>
                </a:lnTo>
                <a:lnTo>
                  <a:pt x="918787" y="745688"/>
                </a:lnTo>
                <a:lnTo>
                  <a:pt x="927622" y="741425"/>
                </a:lnTo>
                <a:lnTo>
                  <a:pt x="938599" y="733960"/>
                </a:lnTo>
                <a:lnTo>
                  <a:pt x="950863" y="725709"/>
                </a:lnTo>
                <a:lnTo>
                  <a:pt x="960840" y="719030"/>
                </a:lnTo>
                <a:lnTo>
                  <a:pt x="964960" y="716279"/>
                </a:lnTo>
                <a:lnTo>
                  <a:pt x="968770" y="710183"/>
                </a:lnTo>
                <a:lnTo>
                  <a:pt x="985153" y="675036"/>
                </a:lnTo>
                <a:lnTo>
                  <a:pt x="989344" y="660653"/>
                </a:lnTo>
                <a:lnTo>
                  <a:pt x="984546" y="629912"/>
                </a:lnTo>
                <a:lnTo>
                  <a:pt x="979533" y="599312"/>
                </a:lnTo>
                <a:lnTo>
                  <a:pt x="974663" y="568713"/>
                </a:lnTo>
                <a:lnTo>
                  <a:pt x="970294" y="537971"/>
                </a:lnTo>
                <a:lnTo>
                  <a:pt x="968659" y="485962"/>
                </a:lnTo>
                <a:lnTo>
                  <a:pt x="967010" y="433820"/>
                </a:lnTo>
                <a:lnTo>
                  <a:pt x="965335" y="381597"/>
                </a:lnTo>
                <a:lnTo>
                  <a:pt x="963620" y="329348"/>
                </a:lnTo>
                <a:lnTo>
                  <a:pt x="961852" y="277125"/>
                </a:lnTo>
                <a:lnTo>
                  <a:pt x="960017" y="224983"/>
                </a:lnTo>
                <a:lnTo>
                  <a:pt x="958102" y="172973"/>
                </a:lnTo>
                <a:lnTo>
                  <a:pt x="945529" y="130301"/>
                </a:lnTo>
                <a:lnTo>
                  <a:pt x="914668" y="99059"/>
                </a:lnTo>
                <a:lnTo>
                  <a:pt x="900761" y="83593"/>
                </a:lnTo>
                <a:lnTo>
                  <a:pt x="884569" y="73056"/>
                </a:lnTo>
                <a:lnTo>
                  <a:pt x="866662" y="64662"/>
                </a:lnTo>
                <a:lnTo>
                  <a:pt x="847612" y="55625"/>
                </a:lnTo>
                <a:lnTo>
                  <a:pt x="820989" y="40076"/>
                </a:lnTo>
                <a:lnTo>
                  <a:pt x="795796" y="24955"/>
                </a:lnTo>
                <a:lnTo>
                  <a:pt x="770031" y="11263"/>
                </a:lnTo>
                <a:lnTo>
                  <a:pt x="741694" y="0"/>
                </a:lnTo>
                <a:lnTo>
                  <a:pt x="690966" y="582"/>
                </a:lnTo>
                <a:lnTo>
                  <a:pt x="640275" y="999"/>
                </a:lnTo>
                <a:lnTo>
                  <a:pt x="589611" y="1316"/>
                </a:lnTo>
                <a:lnTo>
                  <a:pt x="538965" y="1597"/>
                </a:lnTo>
                <a:lnTo>
                  <a:pt x="488329" y="1904"/>
                </a:lnTo>
                <a:lnTo>
                  <a:pt x="437692" y="2304"/>
                </a:lnTo>
                <a:lnTo>
                  <a:pt x="387047" y="2859"/>
                </a:lnTo>
                <a:lnTo>
                  <a:pt x="336383" y="3633"/>
                </a:lnTo>
                <a:lnTo>
                  <a:pt x="285692" y="4690"/>
                </a:lnTo>
                <a:lnTo>
                  <a:pt x="234964" y="6095"/>
                </a:lnTo>
                <a:lnTo>
                  <a:pt x="198388" y="19049"/>
                </a:lnTo>
                <a:lnTo>
                  <a:pt x="191482" y="33539"/>
                </a:lnTo>
                <a:lnTo>
                  <a:pt x="183719" y="41814"/>
                </a:lnTo>
                <a:lnTo>
                  <a:pt x="175671" y="49375"/>
                </a:lnTo>
                <a:lnTo>
                  <a:pt x="167908" y="61721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83892" y="6975347"/>
            <a:ext cx="697230" cy="463550"/>
          </a:xfrm>
          <a:custGeom>
            <a:avLst/>
            <a:gdLst/>
            <a:ahLst/>
            <a:cxnLst/>
            <a:rect l="l" t="t" r="r" b="b"/>
            <a:pathLst>
              <a:path w="697230" h="463550">
                <a:moveTo>
                  <a:pt x="468630" y="48768"/>
                </a:moveTo>
                <a:lnTo>
                  <a:pt x="420111" y="40623"/>
                </a:lnTo>
                <a:lnTo>
                  <a:pt x="372727" y="29516"/>
                </a:lnTo>
                <a:lnTo>
                  <a:pt x="325599" y="17605"/>
                </a:lnTo>
                <a:lnTo>
                  <a:pt x="277849" y="7046"/>
                </a:lnTo>
                <a:lnTo>
                  <a:pt x="228600" y="0"/>
                </a:lnTo>
                <a:lnTo>
                  <a:pt x="178653" y="1785"/>
                </a:lnTo>
                <a:lnTo>
                  <a:pt x="151352" y="1714"/>
                </a:lnTo>
                <a:lnTo>
                  <a:pt x="104393" y="11429"/>
                </a:lnTo>
                <a:lnTo>
                  <a:pt x="69151" y="29337"/>
                </a:lnTo>
                <a:lnTo>
                  <a:pt x="41147" y="55625"/>
                </a:lnTo>
                <a:lnTo>
                  <a:pt x="36575" y="61721"/>
                </a:lnTo>
                <a:lnTo>
                  <a:pt x="31789" y="66079"/>
                </a:lnTo>
                <a:lnTo>
                  <a:pt x="26860" y="70294"/>
                </a:lnTo>
                <a:lnTo>
                  <a:pt x="22217" y="74795"/>
                </a:lnTo>
                <a:lnTo>
                  <a:pt x="18287" y="80009"/>
                </a:lnTo>
                <a:lnTo>
                  <a:pt x="12001" y="92237"/>
                </a:lnTo>
                <a:lnTo>
                  <a:pt x="7429" y="106965"/>
                </a:lnTo>
                <a:lnTo>
                  <a:pt x="3714" y="122122"/>
                </a:lnTo>
                <a:lnTo>
                  <a:pt x="0" y="135635"/>
                </a:lnTo>
                <a:lnTo>
                  <a:pt x="6004" y="184623"/>
                </a:lnTo>
                <a:lnTo>
                  <a:pt x="14752" y="231635"/>
                </a:lnTo>
                <a:lnTo>
                  <a:pt x="26060" y="277624"/>
                </a:lnTo>
                <a:lnTo>
                  <a:pt x="39745" y="323539"/>
                </a:lnTo>
                <a:lnTo>
                  <a:pt x="55625" y="370331"/>
                </a:lnTo>
                <a:lnTo>
                  <a:pt x="89344" y="393858"/>
                </a:lnTo>
                <a:lnTo>
                  <a:pt x="128777" y="407669"/>
                </a:lnTo>
                <a:lnTo>
                  <a:pt x="180746" y="419599"/>
                </a:lnTo>
                <a:lnTo>
                  <a:pt x="232531" y="431420"/>
                </a:lnTo>
                <a:lnTo>
                  <a:pt x="284317" y="442837"/>
                </a:lnTo>
                <a:lnTo>
                  <a:pt x="336285" y="453560"/>
                </a:lnTo>
                <a:lnTo>
                  <a:pt x="388619" y="463295"/>
                </a:lnTo>
                <a:lnTo>
                  <a:pt x="445043" y="457890"/>
                </a:lnTo>
                <a:lnTo>
                  <a:pt x="498252" y="449770"/>
                </a:lnTo>
                <a:lnTo>
                  <a:pt x="550747" y="439078"/>
                </a:lnTo>
                <a:lnTo>
                  <a:pt x="605027" y="425957"/>
                </a:lnTo>
                <a:lnTo>
                  <a:pt x="641032" y="405979"/>
                </a:lnTo>
                <a:lnTo>
                  <a:pt x="682442" y="366962"/>
                </a:lnTo>
                <a:lnTo>
                  <a:pt x="689419" y="357663"/>
                </a:lnTo>
                <a:lnTo>
                  <a:pt x="692681" y="349936"/>
                </a:lnTo>
                <a:lnTo>
                  <a:pt x="697230" y="332994"/>
                </a:lnTo>
                <a:lnTo>
                  <a:pt x="690741" y="285321"/>
                </a:lnTo>
                <a:lnTo>
                  <a:pt x="685895" y="237362"/>
                </a:lnTo>
                <a:lnTo>
                  <a:pt x="680620" y="189404"/>
                </a:lnTo>
                <a:lnTo>
                  <a:pt x="672845" y="141731"/>
                </a:lnTo>
                <a:lnTo>
                  <a:pt x="658165" y="93511"/>
                </a:lnTo>
                <a:lnTo>
                  <a:pt x="620101" y="63162"/>
                </a:lnTo>
                <a:lnTo>
                  <a:pt x="579310" y="49815"/>
                </a:lnTo>
                <a:lnTo>
                  <a:pt x="535947" y="39183"/>
                </a:lnTo>
                <a:lnTo>
                  <a:pt x="479500" y="30229"/>
                </a:lnTo>
                <a:lnTo>
                  <a:pt x="445484" y="30765"/>
                </a:lnTo>
                <a:lnTo>
                  <a:pt x="409324" y="35730"/>
                </a:lnTo>
                <a:lnTo>
                  <a:pt x="382524" y="48768"/>
                </a:lnTo>
              </a:path>
            </a:pathLst>
          </a:custGeom>
          <a:ln w="190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47800" y="6659880"/>
            <a:ext cx="1485900" cy="11049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6250">
              <a:lnSpc>
                <a:spcPts val="1050"/>
              </a:lnSpc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algn="r" marR="19304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19500" y="6659880"/>
            <a:ext cx="1485900" cy="1104900"/>
          </a:xfrm>
          <a:custGeom>
            <a:avLst/>
            <a:gdLst/>
            <a:ahLst/>
            <a:cxnLst/>
            <a:rect l="l" t="t" r="r" b="b"/>
            <a:pathLst>
              <a:path w="1485900" h="1104900">
                <a:moveTo>
                  <a:pt x="0" y="0"/>
                </a:moveTo>
                <a:lnTo>
                  <a:pt x="1485900" y="0"/>
                </a:lnTo>
                <a:lnTo>
                  <a:pt x="1485900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19500" y="6659880"/>
            <a:ext cx="1485900" cy="1104900"/>
          </a:xfrm>
          <a:custGeom>
            <a:avLst/>
            <a:gdLst/>
            <a:ahLst/>
            <a:cxnLst/>
            <a:rect l="l" t="t" r="r" b="b"/>
            <a:pathLst>
              <a:path w="1485900" h="1104900">
                <a:moveTo>
                  <a:pt x="0" y="1104900"/>
                </a:moveTo>
                <a:lnTo>
                  <a:pt x="1485900" y="1104900"/>
                </a:lnTo>
                <a:lnTo>
                  <a:pt x="1485900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34078" y="709040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79" h="200025">
                <a:moveTo>
                  <a:pt x="0" y="199644"/>
                </a:moveTo>
                <a:lnTo>
                  <a:pt x="93725" y="199644"/>
                </a:lnTo>
                <a:lnTo>
                  <a:pt x="93725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04715" y="7108697"/>
            <a:ext cx="93980" cy="200660"/>
          </a:xfrm>
          <a:custGeom>
            <a:avLst/>
            <a:gdLst/>
            <a:ahLst/>
            <a:cxnLst/>
            <a:rect l="l" t="t" r="r" b="b"/>
            <a:pathLst>
              <a:path w="93979" h="200659">
                <a:moveTo>
                  <a:pt x="0" y="0"/>
                </a:moveTo>
                <a:lnTo>
                  <a:pt x="93725" y="0"/>
                </a:lnTo>
                <a:lnTo>
                  <a:pt x="93725" y="200406"/>
                </a:lnTo>
                <a:lnTo>
                  <a:pt x="0" y="200406"/>
                </a:lnTo>
                <a:lnTo>
                  <a:pt x="0" y="0"/>
                </a:lnTo>
                <a:close/>
              </a:path>
            </a:pathLst>
          </a:custGeom>
          <a:solidFill>
            <a:srgbClr val="876B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05478" y="710945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79" h="200025">
                <a:moveTo>
                  <a:pt x="0" y="199644"/>
                </a:moveTo>
                <a:lnTo>
                  <a:pt x="93725" y="199644"/>
                </a:lnTo>
                <a:lnTo>
                  <a:pt x="93725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1059" y="703706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899"/>
                </a:move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6889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04359" y="7037831"/>
            <a:ext cx="609600" cy="342900"/>
          </a:xfrm>
          <a:custGeom>
            <a:avLst/>
            <a:gdLst/>
            <a:ahLst/>
            <a:cxnLst/>
            <a:rect l="l" t="t" r="r" b="b"/>
            <a:pathLst>
              <a:path w="609600" h="342900">
                <a:moveTo>
                  <a:pt x="0" y="342900"/>
                </a:moveTo>
                <a:lnTo>
                  <a:pt x="609600" y="342900"/>
                </a:lnTo>
                <a:lnTo>
                  <a:pt x="6096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04359" y="7037069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0"/>
                </a:moveTo>
                <a:lnTo>
                  <a:pt x="266700" y="0"/>
                </a:lnTo>
                <a:lnTo>
                  <a:pt x="2667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9D80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04359" y="7037831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342900"/>
                </a:moveTo>
                <a:lnTo>
                  <a:pt x="266700" y="342900"/>
                </a:lnTo>
                <a:lnTo>
                  <a:pt x="266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819648" y="685672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87140" y="6792468"/>
            <a:ext cx="1233805" cy="871855"/>
          </a:xfrm>
          <a:custGeom>
            <a:avLst/>
            <a:gdLst/>
            <a:ahLst/>
            <a:cxnLst/>
            <a:rect l="l" t="t" r="r" b="b"/>
            <a:pathLst>
              <a:path w="1233804" h="871854">
                <a:moveTo>
                  <a:pt x="19050" y="710183"/>
                </a:moveTo>
                <a:lnTo>
                  <a:pt x="17656" y="697634"/>
                </a:lnTo>
                <a:lnTo>
                  <a:pt x="16478" y="685228"/>
                </a:lnTo>
                <a:lnTo>
                  <a:pt x="14870" y="673107"/>
                </a:lnTo>
                <a:lnTo>
                  <a:pt x="1476" y="628733"/>
                </a:lnTo>
                <a:lnTo>
                  <a:pt x="0" y="624839"/>
                </a:lnTo>
                <a:lnTo>
                  <a:pt x="2869" y="568987"/>
                </a:lnTo>
                <a:lnTo>
                  <a:pt x="5810" y="529494"/>
                </a:lnTo>
                <a:lnTo>
                  <a:pt x="10608" y="494430"/>
                </a:lnTo>
                <a:lnTo>
                  <a:pt x="19050" y="451865"/>
                </a:lnTo>
                <a:lnTo>
                  <a:pt x="21711" y="402773"/>
                </a:lnTo>
                <a:lnTo>
                  <a:pt x="23622" y="352877"/>
                </a:lnTo>
                <a:lnTo>
                  <a:pt x="25104" y="302516"/>
                </a:lnTo>
                <a:lnTo>
                  <a:pt x="26479" y="252031"/>
                </a:lnTo>
                <a:lnTo>
                  <a:pt x="28068" y="201760"/>
                </a:lnTo>
                <a:lnTo>
                  <a:pt x="30194" y="152042"/>
                </a:lnTo>
                <a:lnTo>
                  <a:pt x="33176" y="103218"/>
                </a:lnTo>
                <a:lnTo>
                  <a:pt x="37337" y="55625"/>
                </a:lnTo>
                <a:lnTo>
                  <a:pt x="67770" y="44481"/>
                </a:lnTo>
                <a:lnTo>
                  <a:pt x="80772" y="43433"/>
                </a:lnTo>
                <a:lnTo>
                  <a:pt x="136278" y="34111"/>
                </a:lnTo>
                <a:lnTo>
                  <a:pt x="204738" y="23993"/>
                </a:lnTo>
                <a:lnTo>
                  <a:pt x="254936" y="18783"/>
                </a:lnTo>
                <a:lnTo>
                  <a:pt x="305242" y="14946"/>
                </a:lnTo>
                <a:lnTo>
                  <a:pt x="355614" y="11816"/>
                </a:lnTo>
                <a:lnTo>
                  <a:pt x="406012" y="8726"/>
                </a:lnTo>
                <a:lnTo>
                  <a:pt x="456398" y="5009"/>
                </a:lnTo>
                <a:lnTo>
                  <a:pt x="506730" y="0"/>
                </a:lnTo>
                <a:lnTo>
                  <a:pt x="557246" y="3185"/>
                </a:lnTo>
                <a:lnTo>
                  <a:pt x="607056" y="8037"/>
                </a:lnTo>
                <a:lnTo>
                  <a:pt x="656386" y="14355"/>
                </a:lnTo>
                <a:lnTo>
                  <a:pt x="705463" y="21940"/>
                </a:lnTo>
                <a:lnTo>
                  <a:pt x="754513" y="30591"/>
                </a:lnTo>
                <a:lnTo>
                  <a:pt x="803763" y="40108"/>
                </a:lnTo>
                <a:lnTo>
                  <a:pt x="853439" y="50291"/>
                </a:lnTo>
                <a:lnTo>
                  <a:pt x="858547" y="66579"/>
                </a:lnTo>
                <a:lnTo>
                  <a:pt x="864584" y="84581"/>
                </a:lnTo>
                <a:lnTo>
                  <a:pt x="869620" y="99155"/>
                </a:lnTo>
                <a:lnTo>
                  <a:pt x="871727" y="105155"/>
                </a:lnTo>
                <a:lnTo>
                  <a:pt x="873097" y="122705"/>
                </a:lnTo>
                <a:lnTo>
                  <a:pt x="877835" y="161520"/>
                </a:lnTo>
                <a:lnTo>
                  <a:pt x="910603" y="210143"/>
                </a:lnTo>
                <a:lnTo>
                  <a:pt x="949123" y="228819"/>
                </a:lnTo>
                <a:lnTo>
                  <a:pt x="994987" y="237912"/>
                </a:lnTo>
                <a:lnTo>
                  <a:pt x="1043704" y="240234"/>
                </a:lnTo>
                <a:lnTo>
                  <a:pt x="1090781" y="238597"/>
                </a:lnTo>
                <a:lnTo>
                  <a:pt x="1131727" y="235813"/>
                </a:lnTo>
                <a:lnTo>
                  <a:pt x="1162050" y="234695"/>
                </a:lnTo>
                <a:lnTo>
                  <a:pt x="1177480" y="239267"/>
                </a:lnTo>
                <a:lnTo>
                  <a:pt x="1192911" y="243839"/>
                </a:lnTo>
                <a:lnTo>
                  <a:pt x="1208341" y="248411"/>
                </a:lnTo>
                <a:lnTo>
                  <a:pt x="1223772" y="252983"/>
                </a:lnTo>
                <a:lnTo>
                  <a:pt x="1233523" y="293941"/>
                </a:lnTo>
                <a:lnTo>
                  <a:pt x="1232630" y="348614"/>
                </a:lnTo>
                <a:lnTo>
                  <a:pt x="1227308" y="398716"/>
                </a:lnTo>
                <a:lnTo>
                  <a:pt x="1223772" y="425957"/>
                </a:lnTo>
                <a:lnTo>
                  <a:pt x="1221962" y="462248"/>
                </a:lnTo>
                <a:lnTo>
                  <a:pt x="1220724" y="480250"/>
                </a:lnTo>
                <a:lnTo>
                  <a:pt x="1217771" y="492823"/>
                </a:lnTo>
                <a:lnTo>
                  <a:pt x="1210818" y="512825"/>
                </a:lnTo>
                <a:lnTo>
                  <a:pt x="1208627" y="536709"/>
                </a:lnTo>
                <a:lnTo>
                  <a:pt x="1180338" y="580643"/>
                </a:lnTo>
                <a:lnTo>
                  <a:pt x="1136343" y="604131"/>
                </a:lnTo>
                <a:lnTo>
                  <a:pt x="1082948" y="622791"/>
                </a:lnTo>
                <a:lnTo>
                  <a:pt x="1025566" y="637099"/>
                </a:lnTo>
                <a:lnTo>
                  <a:pt x="969611" y="647529"/>
                </a:lnTo>
                <a:lnTo>
                  <a:pt x="920496" y="654557"/>
                </a:lnTo>
                <a:lnTo>
                  <a:pt x="902934" y="672869"/>
                </a:lnTo>
                <a:lnTo>
                  <a:pt x="900017" y="691324"/>
                </a:lnTo>
                <a:lnTo>
                  <a:pt x="905815" y="711779"/>
                </a:lnTo>
                <a:lnTo>
                  <a:pt x="914400" y="736091"/>
                </a:lnTo>
                <a:lnTo>
                  <a:pt x="909720" y="751201"/>
                </a:lnTo>
                <a:lnTo>
                  <a:pt x="907256" y="759237"/>
                </a:lnTo>
                <a:lnTo>
                  <a:pt x="903791" y="769417"/>
                </a:lnTo>
                <a:lnTo>
                  <a:pt x="896112" y="790955"/>
                </a:lnTo>
                <a:lnTo>
                  <a:pt x="893826" y="797813"/>
                </a:lnTo>
                <a:lnTo>
                  <a:pt x="896112" y="806957"/>
                </a:lnTo>
                <a:lnTo>
                  <a:pt x="889254" y="809243"/>
                </a:lnTo>
                <a:lnTo>
                  <a:pt x="843271" y="824666"/>
                </a:lnTo>
                <a:lnTo>
                  <a:pt x="796814" y="838809"/>
                </a:lnTo>
                <a:lnTo>
                  <a:pt x="749954" y="851489"/>
                </a:lnTo>
                <a:lnTo>
                  <a:pt x="702765" y="862523"/>
                </a:lnTo>
                <a:lnTo>
                  <a:pt x="655320" y="871727"/>
                </a:lnTo>
                <a:lnTo>
                  <a:pt x="601179" y="866715"/>
                </a:lnTo>
                <a:lnTo>
                  <a:pt x="547567" y="861088"/>
                </a:lnTo>
                <a:lnTo>
                  <a:pt x="494252" y="855249"/>
                </a:lnTo>
                <a:lnTo>
                  <a:pt x="441000" y="849601"/>
                </a:lnTo>
                <a:lnTo>
                  <a:pt x="387579" y="844546"/>
                </a:lnTo>
                <a:lnTo>
                  <a:pt x="333756" y="840485"/>
                </a:lnTo>
                <a:lnTo>
                  <a:pt x="289080" y="831271"/>
                </a:lnTo>
                <a:lnTo>
                  <a:pt x="242541" y="825189"/>
                </a:lnTo>
                <a:lnTo>
                  <a:pt x="195072" y="821435"/>
                </a:lnTo>
                <a:lnTo>
                  <a:pt x="147602" y="819206"/>
                </a:lnTo>
                <a:lnTo>
                  <a:pt x="101063" y="817696"/>
                </a:lnTo>
                <a:lnTo>
                  <a:pt x="56387" y="816101"/>
                </a:lnTo>
                <a:lnTo>
                  <a:pt x="51184" y="797659"/>
                </a:lnTo>
                <a:lnTo>
                  <a:pt x="47339" y="784002"/>
                </a:lnTo>
                <a:lnTo>
                  <a:pt x="40207" y="772489"/>
                </a:lnTo>
                <a:lnTo>
                  <a:pt x="25146" y="760475"/>
                </a:lnTo>
                <a:lnTo>
                  <a:pt x="20335" y="745652"/>
                </a:lnTo>
                <a:lnTo>
                  <a:pt x="18668" y="738473"/>
                </a:lnTo>
                <a:lnTo>
                  <a:pt x="18716" y="729722"/>
                </a:lnTo>
                <a:lnTo>
                  <a:pt x="19050" y="710183"/>
                </a:lnTo>
                <a:close/>
              </a:path>
            </a:pathLst>
          </a:custGeom>
          <a:ln w="28575">
            <a:solidFill>
              <a:srgbClr val="058C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61688" y="7040118"/>
            <a:ext cx="346075" cy="384175"/>
          </a:xfrm>
          <a:custGeom>
            <a:avLst/>
            <a:gdLst/>
            <a:ahLst/>
            <a:cxnLst/>
            <a:rect l="l" t="t" r="r" b="b"/>
            <a:pathLst>
              <a:path w="346075" h="384175">
                <a:moveTo>
                  <a:pt x="92963" y="0"/>
                </a:moveTo>
                <a:lnTo>
                  <a:pt x="55435" y="7429"/>
                </a:lnTo>
                <a:lnTo>
                  <a:pt x="15216" y="57245"/>
                </a:lnTo>
                <a:lnTo>
                  <a:pt x="10668" y="95630"/>
                </a:lnTo>
                <a:lnTo>
                  <a:pt x="5548" y="134016"/>
                </a:lnTo>
                <a:lnTo>
                  <a:pt x="0" y="172973"/>
                </a:lnTo>
                <a:lnTo>
                  <a:pt x="1595" y="200858"/>
                </a:lnTo>
                <a:lnTo>
                  <a:pt x="3048" y="228599"/>
                </a:lnTo>
                <a:lnTo>
                  <a:pt x="4500" y="256341"/>
                </a:lnTo>
                <a:lnTo>
                  <a:pt x="6096" y="284225"/>
                </a:lnTo>
                <a:lnTo>
                  <a:pt x="6738" y="302633"/>
                </a:lnTo>
                <a:lnTo>
                  <a:pt x="7239" y="321182"/>
                </a:lnTo>
                <a:lnTo>
                  <a:pt x="8882" y="339732"/>
                </a:lnTo>
                <a:lnTo>
                  <a:pt x="41886" y="375177"/>
                </a:lnTo>
                <a:lnTo>
                  <a:pt x="99452" y="379416"/>
                </a:lnTo>
                <a:lnTo>
                  <a:pt x="148685" y="380714"/>
                </a:lnTo>
                <a:lnTo>
                  <a:pt x="198060" y="381583"/>
                </a:lnTo>
                <a:lnTo>
                  <a:pt x="247650" y="382523"/>
                </a:lnTo>
                <a:lnTo>
                  <a:pt x="266485" y="382654"/>
                </a:lnTo>
                <a:lnTo>
                  <a:pt x="285750" y="383571"/>
                </a:lnTo>
                <a:lnTo>
                  <a:pt x="304442" y="382631"/>
                </a:lnTo>
                <a:lnTo>
                  <a:pt x="321563" y="377189"/>
                </a:lnTo>
                <a:lnTo>
                  <a:pt x="326695" y="370498"/>
                </a:lnTo>
                <a:lnTo>
                  <a:pt x="327755" y="360806"/>
                </a:lnTo>
                <a:lnTo>
                  <a:pt x="327243" y="349972"/>
                </a:lnTo>
                <a:lnTo>
                  <a:pt x="327660" y="339851"/>
                </a:lnTo>
                <a:lnTo>
                  <a:pt x="331374" y="320682"/>
                </a:lnTo>
                <a:lnTo>
                  <a:pt x="335661" y="301942"/>
                </a:lnTo>
                <a:lnTo>
                  <a:pt x="340518" y="283487"/>
                </a:lnTo>
                <a:lnTo>
                  <a:pt x="345948" y="265175"/>
                </a:lnTo>
                <a:lnTo>
                  <a:pt x="344459" y="243458"/>
                </a:lnTo>
                <a:lnTo>
                  <a:pt x="341768" y="200024"/>
                </a:lnTo>
                <a:lnTo>
                  <a:pt x="333886" y="129659"/>
                </a:lnTo>
                <a:lnTo>
                  <a:pt x="321849" y="75437"/>
                </a:lnTo>
                <a:lnTo>
                  <a:pt x="298811" y="28074"/>
                </a:lnTo>
                <a:lnTo>
                  <a:pt x="259841" y="0"/>
                </a:lnTo>
                <a:lnTo>
                  <a:pt x="223968" y="3071"/>
                </a:lnTo>
                <a:lnTo>
                  <a:pt x="188309" y="6857"/>
                </a:lnTo>
                <a:lnTo>
                  <a:pt x="152792" y="11787"/>
                </a:lnTo>
                <a:lnTo>
                  <a:pt x="117348" y="18287"/>
                </a:lnTo>
                <a:lnTo>
                  <a:pt x="98000" y="15644"/>
                </a:lnTo>
                <a:lnTo>
                  <a:pt x="76866" y="12572"/>
                </a:lnTo>
                <a:lnTo>
                  <a:pt x="69877" y="7786"/>
                </a:lnTo>
                <a:lnTo>
                  <a:pt x="92963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848100" y="6628130"/>
            <a:ext cx="634365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Arial"/>
                <a:cs typeface="Arial"/>
              </a:rPr>
              <a:t>P(A or</a:t>
            </a:r>
            <a:r>
              <a:rPr dirty="0" sz="1000" spc="-45">
                <a:solidFill>
                  <a:srgbClr val="048D0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48D0A"/>
                </a:solidFill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dirty="0" sz="1000" spc="-5">
                <a:latin typeface="Arial"/>
                <a:cs typeface="Arial"/>
              </a:rPr>
              <a:t>P(A and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Interpreting the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axioms</a:t>
            </a:r>
            <a:endParaRPr sz="22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695"/>
              </a:spcBef>
              <a:buChar char="•"/>
              <a:tabLst>
                <a:tab pos="325755" algn="l"/>
              </a:tabLst>
            </a:pPr>
            <a:r>
              <a:rPr dirty="0" sz="100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&lt;= P(A) &lt;=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P(True)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P(False)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325755" algn="l"/>
              </a:tabLst>
            </a:pP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- </a:t>
            </a:r>
            <a:r>
              <a:rPr dirty="0" sz="1000" spc="-5">
                <a:latin typeface="Arial"/>
                <a:cs typeface="Arial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  <a:spcBef>
                <a:spcPts val="765"/>
              </a:spcBef>
            </a:pPr>
            <a:r>
              <a:rPr dirty="0" sz="1000">
                <a:latin typeface="Arial"/>
                <a:cs typeface="Arial"/>
              </a:rPr>
              <a:t>Simple </a:t>
            </a:r>
            <a:r>
              <a:rPr dirty="0" sz="1000" spc="-5">
                <a:latin typeface="Arial"/>
                <a:cs typeface="Arial"/>
              </a:rPr>
              <a:t>addition 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subtraction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9096" y="7741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algn="ctr" marL="508000" marR="577215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These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Axioms are Not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dirty="0" sz="2200" spc="-5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be 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Trifled</a:t>
            </a:r>
            <a:r>
              <a:rPr dirty="0" sz="2200" spc="-1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325120" marR="563880" indent="-171450">
              <a:lnSpc>
                <a:spcPct val="100000"/>
              </a:lnSpc>
              <a:spcBef>
                <a:spcPts val="80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There have been attempts to do different  methodologies for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uncertainty</a:t>
            </a:r>
            <a:endParaRPr sz="1600">
              <a:latin typeface="Arial"/>
              <a:cs typeface="Arial"/>
            </a:endParaRPr>
          </a:p>
          <a:p>
            <a:pPr lvl="1" marL="725170" indent="-114935">
              <a:lnSpc>
                <a:spcPct val="100000"/>
              </a:lnSpc>
              <a:spcBef>
                <a:spcPts val="285"/>
              </a:spcBef>
              <a:buChar char="•"/>
              <a:tabLst>
                <a:tab pos="725805" algn="l"/>
              </a:tabLst>
            </a:pPr>
            <a:r>
              <a:rPr dirty="0" sz="1200" spc="-5">
                <a:latin typeface="Arial"/>
                <a:cs typeface="Arial"/>
              </a:rPr>
              <a:t>Fuzzy </a:t>
            </a:r>
            <a:r>
              <a:rPr dirty="0" sz="1200">
                <a:latin typeface="Arial"/>
                <a:cs typeface="Arial"/>
              </a:rPr>
              <a:t>Logic</a:t>
            </a:r>
            <a:endParaRPr sz="1200">
              <a:latin typeface="Arial"/>
              <a:cs typeface="Arial"/>
            </a:endParaRPr>
          </a:p>
          <a:p>
            <a:pPr lvl="1" marL="725170" indent="-114935">
              <a:lnSpc>
                <a:spcPct val="100000"/>
              </a:lnSpc>
              <a:spcBef>
                <a:spcPts val="290"/>
              </a:spcBef>
              <a:buChar char="•"/>
              <a:tabLst>
                <a:tab pos="725805" algn="l"/>
              </a:tabLst>
            </a:pPr>
            <a:r>
              <a:rPr dirty="0" sz="1200" spc="-5">
                <a:latin typeface="Arial"/>
                <a:cs typeface="Arial"/>
              </a:rPr>
              <a:t>Three-valued </a:t>
            </a:r>
            <a:r>
              <a:rPr dirty="0" sz="1200">
                <a:latin typeface="Arial"/>
                <a:cs typeface="Arial"/>
              </a:rPr>
              <a:t>logic</a:t>
            </a:r>
            <a:endParaRPr sz="1200">
              <a:latin typeface="Arial"/>
              <a:cs typeface="Arial"/>
            </a:endParaRPr>
          </a:p>
          <a:p>
            <a:pPr lvl="1" marL="725170" indent="-114935">
              <a:lnSpc>
                <a:spcPct val="100000"/>
              </a:lnSpc>
              <a:spcBef>
                <a:spcPts val="280"/>
              </a:spcBef>
              <a:buChar char="•"/>
              <a:tabLst>
                <a:tab pos="725805" algn="l"/>
              </a:tabLst>
            </a:pPr>
            <a:r>
              <a:rPr dirty="0" sz="1200" spc="-5">
                <a:latin typeface="Arial"/>
                <a:cs typeface="Arial"/>
              </a:rPr>
              <a:t>Dempster-Shafer</a:t>
            </a:r>
            <a:endParaRPr sz="1200">
              <a:latin typeface="Arial"/>
              <a:cs typeface="Arial"/>
            </a:endParaRPr>
          </a:p>
          <a:p>
            <a:pPr lvl="1" marL="725170" indent="-114935">
              <a:lnSpc>
                <a:spcPct val="100000"/>
              </a:lnSpc>
              <a:spcBef>
                <a:spcPts val="290"/>
              </a:spcBef>
              <a:buChar char="•"/>
              <a:tabLst>
                <a:tab pos="725805" algn="l"/>
              </a:tabLst>
            </a:pPr>
            <a:r>
              <a:rPr dirty="0" sz="1200">
                <a:latin typeface="Arial"/>
                <a:cs typeface="Arial"/>
              </a:rPr>
              <a:t>Non-monotonic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reasoning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25120" marR="561340" indent="-171450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But the axioms of probability are the only  system with this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property:</a:t>
            </a:r>
            <a:endParaRPr sz="1600">
              <a:latin typeface="Arial"/>
              <a:cs typeface="Arial"/>
            </a:endParaRPr>
          </a:p>
          <a:p>
            <a:pPr marL="325120" marR="271780" indent="-3175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"/>
                <a:cs typeface="Arial"/>
              </a:rPr>
              <a:t>If you gamble using them you can’t be unfairly exploited by  an opponent using </a:t>
            </a:r>
            <a:r>
              <a:rPr dirty="0" sz="1200">
                <a:latin typeface="Arial"/>
                <a:cs typeface="Arial"/>
              </a:rPr>
              <a:t>some other </a:t>
            </a:r>
            <a:r>
              <a:rPr dirty="0" sz="1200" spc="-5">
                <a:latin typeface="Arial"/>
                <a:cs typeface="Arial"/>
              </a:rPr>
              <a:t>system [di Finetti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1931]</a:t>
            </a:r>
            <a:endParaRPr sz="1200">
              <a:latin typeface="Arial"/>
              <a:cs typeface="Arial"/>
            </a:endParaRPr>
          </a:p>
          <a:p>
            <a:pPr algn="ctr" marR="45085">
              <a:lnSpc>
                <a:spcPct val="100000"/>
              </a:lnSpc>
              <a:spcBef>
                <a:spcPts val="305"/>
              </a:spcBef>
              <a:tabLst>
                <a:tab pos="3491865" algn="l"/>
              </a:tabLst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</a:t>
            </a:r>
            <a:r>
              <a:rPr dirty="0" sz="600" spc="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Bayes Nets: Slide 13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Theorems from the</a:t>
            </a:r>
            <a:r>
              <a:rPr dirty="0" sz="2200" spc="-2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Axioms</a:t>
            </a:r>
            <a:endParaRPr sz="2200">
              <a:latin typeface="Arial"/>
              <a:cs typeface="Arial"/>
            </a:endParaRPr>
          </a:p>
          <a:p>
            <a:pPr marL="325120" marR="1294765" indent="-325755">
              <a:lnSpc>
                <a:spcPct val="100000"/>
              </a:lnSpc>
              <a:spcBef>
                <a:spcPts val="685"/>
              </a:spcBef>
              <a:buChar char="•"/>
              <a:tabLst>
                <a:tab pos="325755" algn="l"/>
              </a:tabLst>
            </a:pPr>
            <a:r>
              <a:rPr dirty="0" sz="1200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&lt;= P(A) &lt;= 1, P(True)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1, P(False)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-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algn="ctr" marR="1269365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Arial"/>
                <a:cs typeface="Arial"/>
              </a:rPr>
              <a:t>From these we can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prove:</a:t>
            </a:r>
            <a:endParaRPr sz="1400">
              <a:latin typeface="Arial"/>
              <a:cs typeface="Arial"/>
            </a:endParaRPr>
          </a:p>
          <a:p>
            <a:pPr algn="ctr" marR="1297940">
              <a:lnSpc>
                <a:spcPct val="100000"/>
              </a:lnSpc>
              <a:spcBef>
                <a:spcPts val="340"/>
              </a:spcBef>
            </a:pPr>
            <a:r>
              <a:rPr dirty="0" sz="1400" spc="-5" i="1">
                <a:latin typeface="Arial"/>
                <a:cs typeface="Arial"/>
              </a:rPr>
              <a:t>P(not A) = P(~A) =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1-P(A)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25120" indent="-172085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How?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2127" y="846836"/>
            <a:ext cx="125349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Side</a:t>
            </a:r>
            <a:r>
              <a:rPr dirty="0" spc="-85"/>
              <a:t> </a:t>
            </a:r>
            <a:r>
              <a:rPr dirty="0" spc="-5"/>
              <a:t>Note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268222"/>
            <a:ext cx="4017010" cy="145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dirty="0" sz="1600">
                <a:latin typeface="Arial"/>
                <a:cs typeface="Arial"/>
              </a:rPr>
              <a:t>I </a:t>
            </a:r>
            <a:r>
              <a:rPr dirty="0" sz="1600" spc="-5">
                <a:latin typeface="Arial"/>
                <a:cs typeface="Arial"/>
              </a:rPr>
              <a:t>am inflicting these proofs on you for two  reasons:</a:t>
            </a:r>
            <a:endParaRPr sz="1600">
              <a:latin typeface="Arial"/>
              <a:cs typeface="Arial"/>
            </a:endParaRPr>
          </a:p>
          <a:p>
            <a:pPr lvl="1" marL="507365" marR="37465" indent="-2667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08000" algn="l"/>
              </a:tabLst>
            </a:pPr>
            <a:r>
              <a:rPr dirty="0" sz="1400" spc="-5">
                <a:latin typeface="Arial"/>
                <a:cs typeface="Arial"/>
              </a:rPr>
              <a:t>These kind of manipulations will need to be  second nature to you if you use probabilistic  analytics 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depth</a:t>
            </a:r>
            <a:endParaRPr sz="1400">
              <a:latin typeface="Arial"/>
              <a:cs typeface="Arial"/>
            </a:endParaRPr>
          </a:p>
          <a:p>
            <a:pPr lvl="1" marL="507365" indent="-2667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08000" algn="l"/>
              </a:tabLst>
            </a:pPr>
            <a:r>
              <a:rPr dirty="0" sz="1400" spc="-5">
                <a:latin typeface="Arial"/>
                <a:cs typeface="Arial"/>
              </a:rPr>
              <a:t>Suffering is good for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you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615315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Another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important</a:t>
            </a:r>
            <a:r>
              <a:rPr dirty="0" sz="2200" spc="-15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6500"/>
                </a:solidFill>
                <a:latin typeface="Arial"/>
                <a:cs typeface="Arial"/>
              </a:rPr>
              <a:t>theorem</a:t>
            </a:r>
            <a:endParaRPr sz="2200">
              <a:latin typeface="Arial"/>
              <a:cs typeface="Arial"/>
            </a:endParaRPr>
          </a:p>
          <a:p>
            <a:pPr marL="325120" marR="1294765" indent="-325755">
              <a:lnSpc>
                <a:spcPct val="100000"/>
              </a:lnSpc>
              <a:spcBef>
                <a:spcPts val="685"/>
              </a:spcBef>
              <a:buChar char="•"/>
              <a:tabLst>
                <a:tab pos="325755" algn="l"/>
              </a:tabLst>
            </a:pPr>
            <a:r>
              <a:rPr dirty="0" sz="1200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&lt;= P(A) &lt;= 1, P(True)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1, P(False)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- </a:t>
            </a:r>
            <a:r>
              <a:rPr dirty="0" sz="1200" spc="-5">
                <a:latin typeface="Arial"/>
                <a:cs typeface="Arial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algn="ctr" marR="1269365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Arial"/>
                <a:cs typeface="Arial"/>
              </a:rPr>
              <a:t>From these we can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prove:</a:t>
            </a:r>
            <a:endParaRPr sz="14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  <a:spcBef>
                <a:spcPts val="340"/>
              </a:spcBef>
            </a:pPr>
            <a:r>
              <a:rPr dirty="0" sz="1400" spc="-5" i="1">
                <a:latin typeface="Arial"/>
                <a:cs typeface="Arial"/>
              </a:rPr>
              <a:t>P(A) = P(A ^ B) + P(A ^</a:t>
            </a:r>
            <a:r>
              <a:rPr dirty="0" sz="1400" spc="1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~B)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25120" indent="-172085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How?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041"/>
            <a:ext cx="12566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2001, Andrew </a:t>
            </a:r>
            <a:r>
              <a:rPr dirty="0" sz="600" spc="10">
                <a:solidFill>
                  <a:srgbClr val="1C1C1C"/>
                </a:solidFill>
                <a:latin typeface="Arial"/>
                <a:cs typeface="Arial"/>
              </a:rPr>
              <a:t>W.</a:t>
            </a:r>
            <a:r>
              <a:rPr dirty="0" sz="60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265" y="4019041"/>
            <a:ext cx="719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4888" y="846836"/>
            <a:ext cx="28041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Conditional</a:t>
            </a:r>
            <a:r>
              <a:rPr dirty="0" spc="-70"/>
              <a:t> </a:t>
            </a:r>
            <a:r>
              <a:rPr dirty="0" spc="-5"/>
              <a:t>Probability</a:t>
            </a:r>
          </a:p>
        </p:txBody>
      </p:sp>
      <p:sp>
        <p:nvSpPr>
          <p:cNvPr id="5" name="object 5"/>
          <p:cNvSpPr/>
          <p:nvPr/>
        </p:nvSpPr>
        <p:spPr>
          <a:xfrm>
            <a:off x="2133600" y="3092195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53745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4" y="304800"/>
                </a:lnTo>
                <a:lnTo>
                  <a:pt x="558545" y="304800"/>
                </a:lnTo>
                <a:lnTo>
                  <a:pt x="578417" y="300787"/>
                </a:lnTo>
                <a:lnTo>
                  <a:pt x="594645" y="289845"/>
                </a:lnTo>
                <a:lnTo>
                  <a:pt x="605587" y="273617"/>
                </a:lnTo>
                <a:lnTo>
                  <a:pt x="609600" y="253745"/>
                </a:lnTo>
                <a:lnTo>
                  <a:pt x="609600" y="51053"/>
                </a:lnTo>
                <a:lnTo>
                  <a:pt x="605587" y="31182"/>
                </a:lnTo>
                <a:lnTo>
                  <a:pt x="594645" y="14954"/>
                </a:lnTo>
                <a:lnTo>
                  <a:pt x="578417" y="4012"/>
                </a:lnTo>
                <a:lnTo>
                  <a:pt x="558545" y="0"/>
                </a:lnTo>
                <a:lnTo>
                  <a:pt x="5105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4100" y="2939795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32004" y="0"/>
                </a:moveTo>
                <a:lnTo>
                  <a:pt x="19609" y="2536"/>
                </a:lnTo>
                <a:lnTo>
                  <a:pt x="9429" y="9429"/>
                </a:lnTo>
                <a:lnTo>
                  <a:pt x="2536" y="19609"/>
                </a:lnTo>
                <a:lnTo>
                  <a:pt x="0" y="32003"/>
                </a:lnTo>
                <a:lnTo>
                  <a:pt x="0" y="272795"/>
                </a:lnTo>
                <a:lnTo>
                  <a:pt x="2536" y="285190"/>
                </a:lnTo>
                <a:lnTo>
                  <a:pt x="9429" y="295370"/>
                </a:lnTo>
                <a:lnTo>
                  <a:pt x="19609" y="302263"/>
                </a:lnTo>
                <a:lnTo>
                  <a:pt x="32004" y="304800"/>
                </a:lnTo>
                <a:lnTo>
                  <a:pt x="158495" y="304800"/>
                </a:lnTo>
                <a:lnTo>
                  <a:pt x="170890" y="302263"/>
                </a:lnTo>
                <a:lnTo>
                  <a:pt x="181070" y="295370"/>
                </a:lnTo>
                <a:lnTo>
                  <a:pt x="187963" y="285190"/>
                </a:lnTo>
                <a:lnTo>
                  <a:pt x="190500" y="272795"/>
                </a:lnTo>
                <a:lnTo>
                  <a:pt x="190500" y="32003"/>
                </a:lnTo>
                <a:lnTo>
                  <a:pt x="187963" y="19609"/>
                </a:lnTo>
                <a:lnTo>
                  <a:pt x="181070" y="9429"/>
                </a:lnTo>
                <a:lnTo>
                  <a:pt x="170890" y="2536"/>
                </a:lnTo>
                <a:lnTo>
                  <a:pt x="158495" y="0"/>
                </a:lnTo>
                <a:lnTo>
                  <a:pt x="3200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90700" y="2596895"/>
            <a:ext cx="1676400" cy="10668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79730">
              <a:lnSpc>
                <a:spcPct val="100000"/>
              </a:lnSpc>
              <a:spcBef>
                <a:spcPts val="630"/>
              </a:spcBef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38862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0319" y="1268222"/>
            <a:ext cx="421576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P(A|B) </a:t>
            </a:r>
            <a:r>
              <a:rPr dirty="0" sz="1600">
                <a:latin typeface="Arial"/>
                <a:cs typeface="Arial"/>
              </a:rPr>
              <a:t>= </a:t>
            </a:r>
            <a:r>
              <a:rPr dirty="0" sz="1600" spc="-5">
                <a:latin typeface="Arial"/>
                <a:cs typeface="Arial"/>
              </a:rPr>
              <a:t>Fraction of worlds in which </a:t>
            </a:r>
            <a:r>
              <a:rPr dirty="0" sz="1600">
                <a:latin typeface="Arial"/>
                <a:cs typeface="Arial"/>
              </a:rPr>
              <a:t>B </a:t>
            </a:r>
            <a:r>
              <a:rPr dirty="0" sz="1600" spc="-5">
                <a:latin typeface="Arial"/>
                <a:cs typeface="Arial"/>
              </a:rPr>
              <a:t>is true  that also have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H = “Have a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headache”</a:t>
            </a:r>
            <a:endParaRPr sz="1000">
              <a:latin typeface="Arial"/>
              <a:cs typeface="Arial"/>
            </a:endParaRPr>
          </a:p>
          <a:p>
            <a:pPr marL="24130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F = “Coming </a:t>
            </a:r>
            <a:r>
              <a:rPr dirty="0" sz="1000" spc="-5">
                <a:latin typeface="Arial"/>
                <a:cs typeface="Arial"/>
              </a:rPr>
              <a:t>down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Flu”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2413000" marR="110172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P(H) = </a:t>
            </a:r>
            <a:r>
              <a:rPr dirty="0" sz="1000" spc="-10">
                <a:latin typeface="Arial"/>
                <a:cs typeface="Arial"/>
              </a:rPr>
              <a:t>1/10  </a:t>
            </a:r>
            <a:r>
              <a:rPr dirty="0" sz="1000" spc="-5">
                <a:latin typeface="Arial"/>
                <a:cs typeface="Arial"/>
              </a:rPr>
              <a:t>P(F)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1/40  </a:t>
            </a:r>
            <a:r>
              <a:rPr dirty="0" sz="1000">
                <a:latin typeface="Arial"/>
                <a:cs typeface="Arial"/>
              </a:rPr>
              <a:t>P(H|F) =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1/2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0" marR="2152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“Headaches </a:t>
            </a:r>
            <a:r>
              <a:rPr dirty="0" sz="1000">
                <a:latin typeface="Arial"/>
                <a:cs typeface="Arial"/>
              </a:rPr>
              <a:t>are rare </a:t>
            </a:r>
            <a:r>
              <a:rPr dirty="0" sz="1000" spc="-5">
                <a:latin typeface="Arial"/>
                <a:cs typeface="Arial"/>
              </a:rPr>
              <a:t>and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flu  is rarer, but if </a:t>
            </a:r>
            <a:r>
              <a:rPr dirty="0" sz="1000">
                <a:latin typeface="Arial"/>
                <a:cs typeface="Arial"/>
              </a:rPr>
              <a:t>you’re </a:t>
            </a:r>
            <a:r>
              <a:rPr dirty="0" sz="1000" spc="-5">
                <a:latin typeface="Arial"/>
                <a:cs typeface="Arial"/>
              </a:rPr>
              <a:t>coming  down with ‘flu there’s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50-  50 chance you’ll have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headache.”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24888" y="5024120"/>
            <a:ext cx="28041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Conditional</a:t>
            </a:r>
            <a:r>
              <a:rPr dirty="0" sz="2200" spc="-7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Arial"/>
                <a:cs typeface="Arial"/>
              </a:rPr>
              <a:t>Probability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6900" y="608837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53746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4" y="304800"/>
                </a:lnTo>
                <a:lnTo>
                  <a:pt x="558545" y="304800"/>
                </a:lnTo>
                <a:lnTo>
                  <a:pt x="578417" y="300787"/>
                </a:lnTo>
                <a:lnTo>
                  <a:pt x="594645" y="289845"/>
                </a:lnTo>
                <a:lnTo>
                  <a:pt x="605587" y="273617"/>
                </a:lnTo>
                <a:lnTo>
                  <a:pt x="609600" y="253746"/>
                </a:lnTo>
                <a:lnTo>
                  <a:pt x="609600" y="51054"/>
                </a:lnTo>
                <a:lnTo>
                  <a:pt x="605587" y="31182"/>
                </a:lnTo>
                <a:lnTo>
                  <a:pt x="594645" y="14954"/>
                </a:lnTo>
                <a:lnTo>
                  <a:pt x="578417" y="4012"/>
                </a:lnTo>
                <a:lnTo>
                  <a:pt x="558545" y="0"/>
                </a:lnTo>
                <a:lnTo>
                  <a:pt x="5105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57400" y="593597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32004" y="0"/>
                </a:moveTo>
                <a:lnTo>
                  <a:pt x="19609" y="2536"/>
                </a:lnTo>
                <a:lnTo>
                  <a:pt x="9429" y="9429"/>
                </a:lnTo>
                <a:lnTo>
                  <a:pt x="2536" y="19609"/>
                </a:lnTo>
                <a:lnTo>
                  <a:pt x="0" y="32004"/>
                </a:lnTo>
                <a:lnTo>
                  <a:pt x="0" y="272796"/>
                </a:lnTo>
                <a:lnTo>
                  <a:pt x="2536" y="285190"/>
                </a:lnTo>
                <a:lnTo>
                  <a:pt x="9429" y="295370"/>
                </a:lnTo>
                <a:lnTo>
                  <a:pt x="19609" y="302263"/>
                </a:lnTo>
                <a:lnTo>
                  <a:pt x="32004" y="304800"/>
                </a:lnTo>
                <a:lnTo>
                  <a:pt x="158495" y="304800"/>
                </a:lnTo>
                <a:lnTo>
                  <a:pt x="170890" y="302263"/>
                </a:lnTo>
                <a:lnTo>
                  <a:pt x="181070" y="295370"/>
                </a:lnTo>
                <a:lnTo>
                  <a:pt x="187963" y="285190"/>
                </a:lnTo>
                <a:lnTo>
                  <a:pt x="190500" y="272796"/>
                </a:lnTo>
                <a:lnTo>
                  <a:pt x="190500" y="32004"/>
                </a:lnTo>
                <a:lnTo>
                  <a:pt x="187963" y="19609"/>
                </a:lnTo>
                <a:lnTo>
                  <a:pt x="181070" y="9429"/>
                </a:lnTo>
                <a:lnTo>
                  <a:pt x="170890" y="2536"/>
                </a:lnTo>
                <a:lnTo>
                  <a:pt x="158495" y="0"/>
                </a:lnTo>
                <a:lnTo>
                  <a:pt x="3200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24000" y="5593079"/>
            <a:ext cx="1676400" cy="106680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79730">
              <a:lnSpc>
                <a:spcPct val="100000"/>
              </a:lnSpc>
              <a:spcBef>
                <a:spcPts val="630"/>
              </a:spcBef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38862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5119" y="6780530"/>
            <a:ext cx="15817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H = “Have a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headache”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F = “Coming </a:t>
            </a:r>
            <a:r>
              <a:rPr dirty="0" sz="1000" spc="-5">
                <a:latin typeface="Arial"/>
                <a:cs typeface="Arial"/>
              </a:rPr>
              <a:t>down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Flu”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5119" y="7237727"/>
            <a:ext cx="7181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P(H) = </a:t>
            </a:r>
            <a:r>
              <a:rPr dirty="0" sz="1000" spc="-10">
                <a:latin typeface="Arial"/>
                <a:cs typeface="Arial"/>
              </a:rPr>
              <a:t>1/10  </a:t>
            </a:r>
            <a:r>
              <a:rPr dirty="0" sz="1000" spc="-5">
                <a:latin typeface="Arial"/>
                <a:cs typeface="Arial"/>
              </a:rPr>
              <a:t>P(F)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1/40  </a:t>
            </a:r>
            <a:r>
              <a:rPr dirty="0" sz="1000">
                <a:latin typeface="Arial"/>
                <a:cs typeface="Arial"/>
              </a:rPr>
              <a:t>P(H|F) =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1/2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2502" y="5602476"/>
            <a:ext cx="178308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P(H|F)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Fraction of flu-inflicted  worlds in which </a:t>
            </a:r>
            <a:r>
              <a:rPr dirty="0" sz="100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have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headache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2502" y="6212073"/>
            <a:ext cx="18427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#worlds </a:t>
            </a:r>
            <a:r>
              <a:rPr dirty="0" sz="1000">
                <a:latin typeface="Arial"/>
                <a:cs typeface="Arial"/>
              </a:rPr>
              <a:t>with flu and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headache</a:t>
            </a:r>
            <a:endParaRPr sz="1000">
              <a:latin typeface="Arial"/>
              <a:cs typeface="Arial"/>
            </a:endParaRPr>
          </a:p>
          <a:p>
            <a:pPr algn="ctr" marR="1397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------------------------------------</a:t>
            </a:r>
            <a:endParaRPr sz="1000">
              <a:latin typeface="Arial"/>
              <a:cs typeface="Arial"/>
            </a:endParaRPr>
          </a:p>
          <a:p>
            <a:pPr algn="ctr" marR="2413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#worlds with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flu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2502" y="6821671"/>
            <a:ext cx="15030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Area </a:t>
            </a:r>
            <a:r>
              <a:rPr dirty="0" sz="1000">
                <a:latin typeface="Arial"/>
                <a:cs typeface="Arial"/>
              </a:rPr>
              <a:t>of “H and </a:t>
            </a:r>
            <a:r>
              <a:rPr dirty="0" sz="1000" spc="-5">
                <a:latin typeface="Arial"/>
                <a:cs typeface="Arial"/>
              </a:rPr>
              <a:t>F”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region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------------------------------</a:t>
            </a:r>
            <a:endParaRPr sz="1000">
              <a:latin typeface="Arial"/>
              <a:cs typeface="Arial"/>
            </a:endParaRPr>
          </a:p>
          <a:p>
            <a:pPr algn="ctr" marL="14605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Area of </a:t>
            </a:r>
            <a:r>
              <a:rPr dirty="0" sz="1000" spc="-5">
                <a:latin typeface="Arial"/>
                <a:cs typeface="Arial"/>
              </a:rPr>
              <a:t>“F”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region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2489" y="7431268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P(H </a:t>
            </a:r>
            <a:r>
              <a:rPr dirty="0" sz="1000">
                <a:latin typeface="Arial"/>
                <a:cs typeface="Arial"/>
              </a:rPr>
              <a:t>^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F)</a:t>
            </a:r>
            <a:endParaRPr sz="1000">
              <a:latin typeface="Arial"/>
              <a:cs typeface="Arial"/>
            </a:endParaRPr>
          </a:p>
          <a:p>
            <a:pPr marL="257810" marR="14604" indent="-14033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---</a:t>
            </a:r>
            <a:r>
              <a:rPr dirty="0" sz="1000">
                <a:latin typeface="Arial"/>
                <a:cs typeface="Arial"/>
              </a:rPr>
              <a:t>-</a:t>
            </a:r>
            <a:r>
              <a:rPr dirty="0" sz="1000" spc="-5">
                <a:latin typeface="Arial"/>
                <a:cs typeface="Arial"/>
              </a:rPr>
              <a:t>----</a:t>
            </a:r>
            <a:r>
              <a:rPr dirty="0" sz="1000">
                <a:latin typeface="Arial"/>
                <a:cs typeface="Arial"/>
              </a:rPr>
              <a:t>-</a:t>
            </a:r>
            <a:r>
              <a:rPr dirty="0" sz="1000" spc="-5">
                <a:latin typeface="Arial"/>
                <a:cs typeface="Arial"/>
              </a:rPr>
              <a:t>--  </a:t>
            </a:r>
            <a:r>
              <a:rPr dirty="0" sz="1000" spc="-5">
                <a:latin typeface="Arial"/>
                <a:cs typeface="Arial"/>
              </a:rPr>
              <a:t>P(F)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Andrew </a:t>
            </a:r>
            <a:r>
              <a:rPr dirty="0" spc="10"/>
              <a:t>W.</a:t>
            </a:r>
            <a:r>
              <a:rPr dirty="0" spc="-55"/>
              <a:t> </a:t>
            </a:r>
            <a:r>
              <a:rPr dirty="0" spc="-5"/>
              <a:t>Moore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82565" y="8203542"/>
            <a:ext cx="732155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latin typeface="Arial"/>
                <a:cs typeface="Arial"/>
              </a:rPr>
              <a:t>Bayes Nets: Slide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bayesnet09</dc:title>
  <dcterms:created xsi:type="dcterms:W3CDTF">2019-03-23T11:37:07Z</dcterms:created>
  <dcterms:modified xsi:type="dcterms:W3CDTF">2019-03-23T11:37:07Z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2003-09-15T00:00:00Z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