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0925" y="2111375"/>
            <a:ext cx="3091815" cy="76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27875" y="9369350"/>
            <a:ext cx="13462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Relationship Id="rId5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725" y="4540250"/>
            <a:ext cx="60388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1B1B1B"/>
                </a:solidFill>
                <a:latin typeface="Tahoma"/>
                <a:cs typeface="Tahoma"/>
              </a:rPr>
              <a:t>Oct 29th, </a:t>
            </a: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2001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4075" y="4540250"/>
            <a:ext cx="147066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Copyright © 2001, Andrew W.</a:t>
            </a:r>
            <a:r>
              <a:rPr dirty="0" sz="650" spc="-5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879475" marR="5080" indent="-866775">
              <a:lnSpc>
                <a:spcPct val="101600"/>
              </a:lnSpc>
              <a:spcBef>
                <a:spcPts val="50"/>
              </a:spcBef>
            </a:pPr>
            <a:r>
              <a:rPr dirty="0"/>
              <a:t>Bayes Net</a:t>
            </a:r>
            <a:r>
              <a:rPr dirty="0" spc="-114"/>
              <a:t> </a:t>
            </a:r>
            <a:r>
              <a:rPr dirty="0" spc="-5"/>
              <a:t>Structure  </a:t>
            </a:r>
            <a:r>
              <a:rPr dirty="0" spc="-20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1475" y="2980054"/>
            <a:ext cx="215900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6550" marR="309245" indent="-9525">
              <a:lnSpc>
                <a:spcPct val="1198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Andrew W. </a:t>
            </a:r>
            <a:r>
              <a:rPr dirty="0" sz="1200" spc="-15" b="1">
                <a:latin typeface="Tahoma"/>
                <a:cs typeface="Tahoma"/>
              </a:rPr>
              <a:t>Moore  </a:t>
            </a:r>
            <a:r>
              <a:rPr dirty="0" sz="1200" spc="-5" b="1">
                <a:latin typeface="Tahoma"/>
                <a:cs typeface="Tahoma"/>
              </a:rPr>
              <a:t>Associate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Professor</a:t>
            </a:r>
            <a:endParaRPr sz="1200">
              <a:latin typeface="Tahoma"/>
              <a:cs typeface="Tahoma"/>
            </a:endParaRPr>
          </a:p>
          <a:p>
            <a:pPr algn="ctr" marL="12700" marR="5080">
              <a:lnSpc>
                <a:spcPct val="119800"/>
              </a:lnSpc>
            </a:pPr>
            <a:r>
              <a:rPr dirty="0" sz="1200" spc="-5" b="1">
                <a:latin typeface="Tahoma"/>
                <a:cs typeface="Tahoma"/>
              </a:rPr>
              <a:t>School of Computer </a:t>
            </a:r>
            <a:r>
              <a:rPr dirty="0" sz="1200" spc="-10" b="1">
                <a:latin typeface="Tahoma"/>
                <a:cs typeface="Tahoma"/>
              </a:rPr>
              <a:t>Science  </a:t>
            </a:r>
            <a:r>
              <a:rPr dirty="0" sz="1200" spc="-5" b="1">
                <a:latin typeface="Tahoma"/>
                <a:cs typeface="Tahoma"/>
              </a:rPr>
              <a:t>Carnegie Mellon</a:t>
            </a:r>
            <a:r>
              <a:rPr dirty="0" sz="1200" spc="3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536575" marR="509270">
              <a:lnSpc>
                <a:spcPts val="1130"/>
              </a:lnSpc>
              <a:spcBef>
                <a:spcPts val="55"/>
              </a:spcBef>
            </a:pPr>
            <a:r>
              <a:rPr dirty="0" sz="800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 marL="9525">
              <a:lnSpc>
                <a:spcPct val="100000"/>
              </a:lnSpc>
              <a:spcBef>
                <a:spcPts val="170"/>
              </a:spcBef>
            </a:pPr>
            <a:r>
              <a:rPr dirty="0" sz="800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6617" y="1385093"/>
            <a:ext cx="1638300" cy="809625"/>
          </a:xfrm>
          <a:custGeom>
            <a:avLst/>
            <a:gdLst/>
            <a:ahLst/>
            <a:cxnLst/>
            <a:rect l="l" t="t" r="r" b="b"/>
            <a:pathLst>
              <a:path w="1638300" h="809625">
                <a:moveTo>
                  <a:pt x="0" y="809625"/>
                </a:moveTo>
                <a:lnTo>
                  <a:pt x="1638300" y="809625"/>
                </a:lnTo>
                <a:lnTo>
                  <a:pt x="1638300" y="0"/>
                </a:lnTo>
                <a:lnTo>
                  <a:pt x="0" y="0"/>
                </a:lnTo>
                <a:lnTo>
                  <a:pt x="0" y="809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05325" y="1416050"/>
            <a:ext cx="1547495" cy="7912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25"/>
              </a:spcBef>
            </a:pPr>
            <a:r>
              <a:rPr dirty="0" sz="500" spc="5">
                <a:latin typeface="Tahoma"/>
                <a:cs typeface="Tahoma"/>
              </a:rPr>
              <a:t>Note to </a:t>
            </a:r>
            <a:r>
              <a:rPr dirty="0" sz="500">
                <a:latin typeface="Tahoma"/>
                <a:cs typeface="Tahoma"/>
              </a:rPr>
              <a:t>other teachers </a:t>
            </a:r>
            <a:r>
              <a:rPr dirty="0" sz="500" spc="5">
                <a:latin typeface="Tahoma"/>
                <a:cs typeface="Tahoma"/>
              </a:rPr>
              <a:t>and </a:t>
            </a:r>
            <a:r>
              <a:rPr dirty="0" sz="500">
                <a:latin typeface="Tahoma"/>
                <a:cs typeface="Tahoma"/>
              </a:rPr>
              <a:t>users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>
                <a:latin typeface="Tahoma"/>
                <a:cs typeface="Tahoma"/>
              </a:rPr>
              <a:t>these </a:t>
            </a:r>
            <a:r>
              <a:rPr dirty="0" sz="500" spc="-5">
                <a:latin typeface="Tahoma"/>
                <a:cs typeface="Tahoma"/>
              </a:rPr>
              <a:t>slides.  </a:t>
            </a:r>
            <a:r>
              <a:rPr dirty="0" sz="500" spc="5">
                <a:latin typeface="Tahoma"/>
                <a:cs typeface="Tahoma"/>
              </a:rPr>
              <a:t>Andrew </a:t>
            </a:r>
            <a:r>
              <a:rPr dirty="0" sz="500">
                <a:latin typeface="Tahoma"/>
                <a:cs typeface="Tahoma"/>
              </a:rPr>
              <a:t>would </a:t>
            </a:r>
            <a:r>
              <a:rPr dirty="0" sz="500" spc="5">
                <a:latin typeface="Tahoma"/>
                <a:cs typeface="Tahoma"/>
              </a:rPr>
              <a:t>be </a:t>
            </a:r>
            <a:r>
              <a:rPr dirty="0" sz="500">
                <a:latin typeface="Tahoma"/>
                <a:cs typeface="Tahoma"/>
              </a:rPr>
              <a:t>delighted if you found </a:t>
            </a:r>
            <a:r>
              <a:rPr dirty="0" sz="500" spc="-5">
                <a:latin typeface="Tahoma"/>
                <a:cs typeface="Tahoma"/>
              </a:rPr>
              <a:t>this source  </a:t>
            </a:r>
            <a:r>
              <a:rPr dirty="0" sz="500" spc="5">
                <a:latin typeface="Tahoma"/>
                <a:cs typeface="Tahoma"/>
              </a:rPr>
              <a:t>material useful in giving your </a:t>
            </a:r>
            <a:r>
              <a:rPr dirty="0" sz="500" spc="10">
                <a:latin typeface="Tahoma"/>
                <a:cs typeface="Tahoma"/>
              </a:rPr>
              <a:t>own </a:t>
            </a:r>
            <a:r>
              <a:rPr dirty="0" sz="500" spc="5">
                <a:latin typeface="Tahoma"/>
                <a:cs typeface="Tahoma"/>
              </a:rPr>
              <a:t>lectures. Feel free  to use </a:t>
            </a:r>
            <a:r>
              <a:rPr dirty="0" sz="500">
                <a:latin typeface="Tahoma"/>
                <a:cs typeface="Tahoma"/>
              </a:rPr>
              <a:t>these slides verbatim, </a:t>
            </a:r>
            <a:r>
              <a:rPr dirty="0" sz="500" spc="5">
                <a:latin typeface="Tahoma"/>
                <a:cs typeface="Tahoma"/>
              </a:rPr>
              <a:t>or to </a:t>
            </a:r>
            <a:r>
              <a:rPr dirty="0" sz="500">
                <a:latin typeface="Tahoma"/>
                <a:cs typeface="Tahoma"/>
              </a:rPr>
              <a:t>modify </a:t>
            </a:r>
            <a:r>
              <a:rPr dirty="0" sz="500" spc="5">
                <a:latin typeface="Tahoma"/>
                <a:cs typeface="Tahoma"/>
              </a:rPr>
              <a:t>them to </a:t>
            </a:r>
            <a:r>
              <a:rPr dirty="0" sz="500" spc="-5">
                <a:latin typeface="Tahoma"/>
                <a:cs typeface="Tahoma"/>
              </a:rPr>
              <a:t>fit  </a:t>
            </a:r>
            <a:r>
              <a:rPr dirty="0" sz="500">
                <a:latin typeface="Tahoma"/>
                <a:cs typeface="Tahoma"/>
              </a:rPr>
              <a:t>your </a:t>
            </a:r>
            <a:r>
              <a:rPr dirty="0" sz="500" spc="5">
                <a:latin typeface="Tahoma"/>
                <a:cs typeface="Tahoma"/>
              </a:rPr>
              <a:t>own </a:t>
            </a:r>
            <a:r>
              <a:rPr dirty="0" sz="500">
                <a:latin typeface="Tahoma"/>
                <a:cs typeface="Tahoma"/>
              </a:rPr>
              <a:t>needs. PowerPoint originals </a:t>
            </a:r>
            <a:r>
              <a:rPr dirty="0" sz="500" spc="5">
                <a:latin typeface="Tahoma"/>
                <a:cs typeface="Tahoma"/>
              </a:rPr>
              <a:t>are </a:t>
            </a:r>
            <a:r>
              <a:rPr dirty="0" sz="500">
                <a:latin typeface="Tahoma"/>
                <a:cs typeface="Tahoma"/>
              </a:rPr>
              <a:t>available. </a:t>
            </a:r>
            <a:r>
              <a:rPr dirty="0" sz="500" spc="-5">
                <a:latin typeface="Tahoma"/>
                <a:cs typeface="Tahoma"/>
              </a:rPr>
              <a:t>If  </a:t>
            </a:r>
            <a:r>
              <a:rPr dirty="0" sz="500" spc="5">
                <a:latin typeface="Tahoma"/>
                <a:cs typeface="Tahoma"/>
              </a:rPr>
              <a:t>you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make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use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of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10">
                <a:latin typeface="Tahoma"/>
                <a:cs typeface="Tahoma"/>
              </a:rPr>
              <a:t>a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significant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portion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of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these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slides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in  </a:t>
            </a:r>
            <a:r>
              <a:rPr dirty="0" sz="500" spc="5">
                <a:latin typeface="Tahoma"/>
                <a:cs typeface="Tahoma"/>
              </a:rPr>
              <a:t>your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10">
                <a:latin typeface="Tahoma"/>
                <a:cs typeface="Tahoma"/>
              </a:rPr>
              <a:t>own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lecture,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please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include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this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message,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or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the  </a:t>
            </a:r>
            <a:r>
              <a:rPr dirty="0" sz="500">
                <a:latin typeface="Tahoma"/>
                <a:cs typeface="Tahoma"/>
              </a:rPr>
              <a:t>following link </a:t>
            </a:r>
            <a:r>
              <a:rPr dirty="0" sz="500" spc="5">
                <a:latin typeface="Tahoma"/>
                <a:cs typeface="Tahoma"/>
              </a:rPr>
              <a:t>to the </a:t>
            </a:r>
            <a:r>
              <a:rPr dirty="0" sz="500">
                <a:latin typeface="Tahoma"/>
                <a:cs typeface="Tahoma"/>
              </a:rPr>
              <a:t>source repository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>
                <a:latin typeface="Tahoma"/>
                <a:cs typeface="Tahoma"/>
              </a:rPr>
              <a:t>Andrew’s  </a:t>
            </a:r>
            <a:r>
              <a:rPr dirty="0" sz="500" spc="5">
                <a:latin typeface="Tahoma"/>
                <a:cs typeface="Tahoma"/>
              </a:rPr>
              <a:t>tutorials: </a:t>
            </a:r>
            <a:r>
              <a:rPr dirty="0" u="heavy" sz="5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</a:t>
            </a:r>
            <a:r>
              <a:rPr dirty="0" sz="5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s</a:t>
            </a:r>
            <a:r>
              <a:rPr dirty="0" sz="500" spc="-114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5">
                <a:latin typeface="Tahoma"/>
                <a:cs typeface="Tahoma"/>
                <a:hlinkClick r:id="rId4"/>
              </a:rPr>
              <a:t>.</a:t>
            </a:r>
            <a:endParaRPr sz="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500" spc="5">
                <a:latin typeface="Tahoma"/>
                <a:cs typeface="Tahoma"/>
              </a:rPr>
              <a:t>Comments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and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corrections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gratefully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0625" y="8550275"/>
            <a:ext cx="9690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350" y="5340350"/>
            <a:ext cx="285178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Reminder: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Bayes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Net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8032" y="5901690"/>
            <a:ext cx="3127793" cy="2274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925" y="4568825"/>
            <a:ext cx="9817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8950" y="1273175"/>
            <a:ext cx="1311275" cy="103314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ctr" marL="12700" marR="5080" indent="9525">
              <a:lnSpc>
                <a:spcPct val="103200"/>
              </a:lnSpc>
              <a:spcBef>
                <a:spcPts val="4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Estimating 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Probability 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Tables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4675" y="1400175"/>
            <a:ext cx="3057525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7925" y="8550275"/>
            <a:ext cx="9817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8950" y="5254625"/>
            <a:ext cx="1311275" cy="103314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ctr" marL="12700" marR="5080" indent="9525">
              <a:lnSpc>
                <a:spcPct val="103200"/>
              </a:lnSpc>
              <a:spcBef>
                <a:spcPts val="4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Estimating 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Probability 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Tables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5625" y="5381625"/>
            <a:ext cx="3076575" cy="319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925" y="4568825"/>
            <a:ext cx="9817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5150" y="1377950"/>
            <a:ext cx="1158875" cy="6997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750" marR="5080" indent="-19050">
              <a:lnSpc>
                <a:spcPct val="104700"/>
              </a:lnSpc>
            </a:pPr>
            <a:r>
              <a:rPr dirty="0" sz="2150" spc="10" b="0">
                <a:latin typeface="Tahoma"/>
                <a:cs typeface="Tahoma"/>
              </a:rPr>
              <a:t>Scoring</a:t>
            </a:r>
            <a:r>
              <a:rPr dirty="0" sz="2150" spc="-80" b="0">
                <a:latin typeface="Tahoma"/>
                <a:cs typeface="Tahoma"/>
              </a:rPr>
              <a:t> </a:t>
            </a:r>
            <a:r>
              <a:rPr dirty="0" sz="2150" spc="10" b="0">
                <a:latin typeface="Tahoma"/>
                <a:cs typeface="Tahoma"/>
              </a:rPr>
              <a:t>a  </a:t>
            </a:r>
            <a:r>
              <a:rPr dirty="0" sz="2150" spc="25" b="0">
                <a:latin typeface="Tahoma"/>
                <a:cs typeface="Tahoma"/>
              </a:rPr>
              <a:t>structure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8950" y="1323975"/>
            <a:ext cx="3143250" cy="326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8800" y="350520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81030" y="2942431"/>
          <a:ext cx="4443730" cy="142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325"/>
                <a:gridCol w="2476500"/>
                <a:gridCol w="114300"/>
              </a:tblGrid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C0099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455"/>
                        </a:lnSpc>
                        <a:spcBef>
                          <a:spcPts val="265"/>
                        </a:spcBef>
                      </a:pPr>
                      <a:r>
                        <a:rPr dirty="0" sz="900" spc="-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N. Friedman </a:t>
                      </a:r>
                      <a:r>
                        <a:rPr dirty="0" sz="9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and Z. </a:t>
                      </a:r>
                      <a:r>
                        <a:rPr dirty="0" sz="900" spc="-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Yakhini, </a:t>
                      </a:r>
                      <a:r>
                        <a:rPr dirty="0" sz="9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900" spc="-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900" spc="1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sample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CC0099"/>
                      </a:solidFill>
                      <a:prstDash val="solid"/>
                    </a:lnL>
                    <a:lnR w="9525">
                      <a:solidFill>
                        <a:srgbClr val="CC0099"/>
                      </a:solidFill>
                      <a:prstDash val="solid"/>
                    </a:lnR>
                    <a:lnT w="9525">
                      <a:solidFill>
                        <a:srgbClr val="CC00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A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C0099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Score</a:t>
                      </a:r>
                      <a:r>
                        <a:rPr dirty="0" sz="13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5">
                          <a:latin typeface="Symbol"/>
                          <a:cs typeface="Symbol"/>
                        </a:rPr>
                        <a:t></a:t>
                      </a:r>
                      <a:endParaRPr sz="1350">
                        <a:latin typeface="Symbol"/>
                        <a:cs typeface="Symbol"/>
                      </a:endParaRPr>
                    </a:p>
                    <a:p>
                      <a:pPr marL="171450" indent="-1530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"/>
                        <a:tabLst>
                          <a:tab pos="172085" algn="l"/>
                        </a:tabLst>
                      </a:pPr>
                      <a:r>
                        <a:rPr dirty="0" baseline="14403" sz="2025" spc="52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800" spc="35">
                          <a:latin typeface="Times New Roman"/>
                          <a:cs typeface="Times New Roman"/>
                        </a:rPr>
                        <a:t>params </a:t>
                      </a:r>
                      <a:r>
                        <a:rPr dirty="0" baseline="-28806" sz="2025" spc="-22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baseline="-28806" sz="2025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8806" sz="2025" spc="30" i="1">
                          <a:latin typeface="Times New Roman"/>
                          <a:cs typeface="Times New Roman"/>
                        </a:rPr>
                        <a:t>R</a:t>
                      </a:r>
                      <a:endParaRPr baseline="-28806" sz="2025">
                        <a:latin typeface="Times New Roman"/>
                        <a:cs typeface="Times New Roman"/>
                      </a:endParaRPr>
                    </a:p>
                    <a:p>
                      <a:pPr marL="342900">
                        <a:lnSpc>
                          <a:spcPts val="1205"/>
                        </a:lnSpc>
                        <a:spcBef>
                          <a:spcPts val="18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C00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191770">
                        <a:lnSpc>
                          <a:spcPct val="99500"/>
                        </a:lnSpc>
                        <a:spcBef>
                          <a:spcPts val="575"/>
                        </a:spcBef>
                      </a:pPr>
                      <a:r>
                        <a:rPr dirty="0" sz="900" spc="-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complexity of learning Bayesian networks,  </a:t>
                      </a:r>
                      <a:r>
                        <a:rPr dirty="0" sz="9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Proceedings of the 12th conference </a:t>
                      </a:r>
                      <a:r>
                        <a:rPr dirty="0" sz="900" spc="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on  </a:t>
                      </a:r>
                      <a:r>
                        <a:rPr dirty="0" sz="900" spc="-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Uncertainty in Artificial Intelligence, </a:t>
                      </a:r>
                      <a:r>
                        <a:rPr dirty="0" sz="900" spc="-1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Morgan  </a:t>
                      </a:r>
                      <a:r>
                        <a:rPr dirty="0" sz="900" spc="-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Kaufmann,</a:t>
                      </a:r>
                      <a:r>
                        <a:rPr dirty="0" sz="900" spc="1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1996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73025">
                    <a:lnL w="9525">
                      <a:solidFill>
                        <a:srgbClr val="CC0099"/>
                      </a:solidFill>
                      <a:prstDash val="solid"/>
                    </a:lnL>
                    <a:lnR w="9525">
                      <a:solidFill>
                        <a:srgbClr val="CC00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0099"/>
                      </a:solidFill>
                      <a:prstDash val="solid"/>
                    </a:lnB>
                    <a:solidFill>
                      <a:srgbClr val="C2A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C009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685800">
                <a:tc gridSpan="3"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 spc="-155">
                          <a:latin typeface="Symbol"/>
                          <a:cs typeface="Symbol"/>
                        </a:rPr>
                        <a:t></a:t>
                      </a:r>
                      <a:r>
                        <a:rPr dirty="0" baseline="-31250" sz="1200" spc="-232">
                          <a:latin typeface="Symbol"/>
                          <a:cs typeface="Symbol"/>
                        </a:rPr>
                        <a:t></a:t>
                      </a:r>
                      <a:r>
                        <a:rPr dirty="0" baseline="-31250" sz="1200" spc="-23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72" sz="1200">
                          <a:latin typeface="Times New Roman"/>
                          <a:cs typeface="Times New Roman"/>
                        </a:rPr>
                        <a:t>num</a:t>
                      </a:r>
                      <a:r>
                        <a:rPr dirty="0" baseline="3472" sz="1200" spc="-8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72" sz="1200" spc="-22">
                          <a:latin typeface="Times New Roman"/>
                          <a:cs typeface="Times New Roman"/>
                        </a:rPr>
                        <a:t>combinations</a:t>
                      </a:r>
                      <a:r>
                        <a:rPr dirty="0" sz="800" spc="-15">
                          <a:latin typeface="Symbol"/>
                          <a:cs typeface="Symbol"/>
                        </a:rPr>
                        <a:t></a:t>
                      </a:r>
                      <a:r>
                        <a:rPr dirty="0" baseline="-31250" sz="1200" spc="-22">
                          <a:latin typeface="Symbol"/>
                          <a:cs typeface="Symbol"/>
                        </a:rPr>
                        <a:t></a:t>
                      </a:r>
                      <a:endParaRPr baseline="-31250" sz="1200">
                        <a:latin typeface="Symbol"/>
                        <a:cs typeface="Symbol"/>
                      </a:endParaRPr>
                    </a:p>
                    <a:p>
                      <a:pPr marL="323850">
                        <a:lnSpc>
                          <a:spcPts val="605"/>
                        </a:lnSpc>
                        <a:spcBef>
                          <a:spcPts val="165"/>
                        </a:spcBef>
                      </a:pPr>
                      <a:r>
                        <a:rPr dirty="0" baseline="-10416" sz="1200" spc="7" i="1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dirty="0" baseline="-10416" sz="1200">
                          <a:latin typeface="Symbol"/>
                          <a:cs typeface="Symbol"/>
                        </a:rPr>
                        <a:t></a:t>
                      </a:r>
                      <a:r>
                        <a:rPr dirty="0" baseline="-10416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2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800" spc="25">
                          <a:latin typeface="Times New Roman"/>
                          <a:cs typeface="Times New Roman"/>
                        </a:rPr>
                        <a:t>parent </a:t>
                      </a:r>
                      <a:r>
                        <a:rPr dirty="0" sz="800" spc="-50">
                          <a:latin typeface="Times New Roman"/>
                          <a:cs typeface="Times New Roman"/>
                        </a:rPr>
                        <a:t>vaules </a:t>
                      </a:r>
                      <a:r>
                        <a:rPr dirty="0" baseline="-10416" sz="1200">
                          <a:latin typeface="Symbol"/>
                          <a:cs typeface="Symbol"/>
                        </a:rPr>
                        <a:t></a:t>
                      </a:r>
                      <a:r>
                        <a:rPr dirty="0" baseline="-10416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72" sz="1200" spc="30">
                          <a:latin typeface="Times New Roman"/>
                          <a:cs typeface="Times New Roman"/>
                        </a:rPr>
                        <a:t>(arityof </a:t>
                      </a:r>
                      <a:r>
                        <a:rPr dirty="0" baseline="3472" sz="1200" spc="7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15151" sz="825" spc="7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baseline="-15151" sz="825" spc="-2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472" sz="1200">
                          <a:latin typeface="Times New Roman"/>
                          <a:cs typeface="Times New Roman"/>
                        </a:rPr>
                        <a:t>)</a:t>
                      </a:r>
                      <a:endParaRPr baseline="3472" sz="1200">
                        <a:latin typeface="Times New Roman"/>
                        <a:cs typeface="Times New Roman"/>
                      </a:endParaRPr>
                    </a:p>
                    <a:p>
                      <a:pPr marL="152400" indent="-133985">
                        <a:lnSpc>
                          <a:spcPts val="2105"/>
                        </a:lnSpc>
                        <a:buFont typeface="Symbol"/>
                        <a:buChar char=""/>
                        <a:tabLst>
                          <a:tab pos="153035" algn="l"/>
                          <a:tab pos="819150" algn="l"/>
                          <a:tab pos="1543050" algn="l"/>
                        </a:tabLst>
                      </a:pPr>
                      <a:r>
                        <a:rPr dirty="0" sz="1350" spc="45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10840" sz="3075" spc="6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10840" sz="3075" spc="6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0840" sz="3075" spc="30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10840" sz="3075" spc="3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0840" sz="3075" spc="30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10840" sz="3075" spc="-41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2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50" spc="-2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50" spc="-25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7777" sz="1200" spc="-37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27777" sz="1200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350" spc="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50" spc="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50" spc="-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35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7777" sz="12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baseline="-27777" sz="1200" spc="17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5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50" spc="-1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35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7777" sz="120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27777" sz="1200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350" spc="-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15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sz="13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5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50" spc="-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350" spc="-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7777" sz="12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baseline="-27777" sz="1200" spc="17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5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350" spc="-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3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350" spc="30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7777" sz="1200" spc="44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27777" sz="1200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0">
                          <a:latin typeface="Times New Roman"/>
                          <a:cs typeface="Times New Roman"/>
                        </a:rPr>
                        <a:t>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819150" algn="l"/>
                          <a:tab pos="1562100" algn="l"/>
                        </a:tabLst>
                      </a:pPr>
                      <a:r>
                        <a:rPr dirty="0" sz="8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800" spc="-1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3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80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800" spc="-1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800" spc="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800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800" spc="-1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3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92625" y="2406650"/>
            <a:ext cx="133032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(Which of these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fits  </a:t>
            </a:r>
            <a:r>
              <a:rPr dirty="0" sz="1200" spc="-5">
                <a:latin typeface="Tahoma"/>
                <a:cs typeface="Tahoma"/>
              </a:rPr>
              <a:t>the data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best?)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8950" y="5305425"/>
            <a:ext cx="3143250" cy="326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6875" y="7048500"/>
            <a:ext cx="4429125" cy="1314450"/>
          </a:xfrm>
          <a:custGeom>
            <a:avLst/>
            <a:gdLst/>
            <a:ahLst/>
            <a:cxnLst/>
            <a:rect l="l" t="t" r="r" b="b"/>
            <a:pathLst>
              <a:path w="4429125" h="1314450">
                <a:moveTo>
                  <a:pt x="0" y="1314450"/>
                </a:moveTo>
                <a:lnTo>
                  <a:pt x="4429125" y="1314450"/>
                </a:lnTo>
                <a:lnTo>
                  <a:pt x="4429125" y="0"/>
                </a:lnTo>
                <a:lnTo>
                  <a:pt x="0" y="0"/>
                </a:lnTo>
                <a:lnTo>
                  <a:pt x="0" y="13144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28800" y="74866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9575" y="7806983"/>
            <a:ext cx="499745" cy="52260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58750" indent="-133350">
              <a:lnSpc>
                <a:spcPct val="100000"/>
              </a:lnSpc>
              <a:spcBef>
                <a:spcPts val="450"/>
              </a:spcBef>
              <a:buFont typeface="Symbol"/>
              <a:buChar char=""/>
              <a:tabLst>
                <a:tab pos="158750" algn="l"/>
              </a:tabLst>
            </a:pPr>
            <a:r>
              <a:rPr dirty="0" sz="1350" spc="45" i="1">
                <a:latin typeface="Times New Roman"/>
                <a:cs typeface="Times New Roman"/>
              </a:rPr>
              <a:t>R</a:t>
            </a:r>
            <a:r>
              <a:rPr dirty="0" baseline="-10840" sz="3075" spc="67">
                <a:latin typeface="Symbol"/>
                <a:cs typeface="Symbol"/>
              </a:rPr>
              <a:t></a:t>
            </a:r>
            <a:endParaRPr baseline="-10840" sz="3075">
              <a:latin typeface="Symbol"/>
              <a:cs typeface="Symbol"/>
            </a:endParaRPr>
          </a:p>
          <a:p>
            <a:pPr marL="311150">
              <a:lnSpc>
                <a:spcPct val="100000"/>
              </a:lnSpc>
              <a:spcBef>
                <a:spcPts val="140"/>
              </a:spcBef>
            </a:pPr>
            <a:r>
              <a:rPr dirty="0" sz="800" i="1">
                <a:latin typeface="Times New Roman"/>
                <a:cs typeface="Times New Roman"/>
              </a:rPr>
              <a:t>j</a:t>
            </a:r>
            <a:r>
              <a:rPr dirty="0" sz="800" spc="-125" i="1">
                <a:latin typeface="Times New Roman"/>
                <a:cs typeface="Times New Roman"/>
              </a:rPr>
              <a:t> </a:t>
            </a:r>
            <a:r>
              <a:rPr dirty="0" sz="800" spc="-70">
                <a:latin typeface="Symbol"/>
                <a:cs typeface="Symbol"/>
              </a:rPr>
              <a:t></a:t>
            </a:r>
            <a:r>
              <a:rPr dirty="0" sz="80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6775" y="7676115"/>
            <a:ext cx="93218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800" spc="-155">
                <a:latin typeface="Symbol"/>
                <a:cs typeface="Symbol"/>
              </a:rPr>
              <a:t></a:t>
            </a:r>
            <a:r>
              <a:rPr dirty="0" baseline="-31250" sz="1200" spc="-232">
                <a:latin typeface="Symbol"/>
                <a:cs typeface="Symbol"/>
              </a:rPr>
              <a:t></a:t>
            </a:r>
            <a:r>
              <a:rPr dirty="0" baseline="-31250" sz="1200" spc="-232">
                <a:latin typeface="Times New Roman"/>
                <a:cs typeface="Times New Roman"/>
              </a:rPr>
              <a:t> </a:t>
            </a:r>
            <a:r>
              <a:rPr dirty="0" baseline="3472" sz="1200">
                <a:latin typeface="Times New Roman"/>
                <a:cs typeface="Times New Roman"/>
              </a:rPr>
              <a:t>num</a:t>
            </a:r>
            <a:r>
              <a:rPr dirty="0" baseline="3472" sz="1200" spc="-150">
                <a:latin typeface="Times New Roman"/>
                <a:cs typeface="Times New Roman"/>
              </a:rPr>
              <a:t> </a:t>
            </a:r>
            <a:r>
              <a:rPr dirty="0" baseline="3472" sz="1200" spc="-89">
                <a:latin typeface="Times New Roman"/>
                <a:cs typeface="Times New Roman"/>
              </a:rPr>
              <a:t>combinations</a:t>
            </a:r>
            <a:r>
              <a:rPr dirty="0" sz="800" spc="-60">
                <a:latin typeface="Symbol"/>
                <a:cs typeface="Symbol"/>
              </a:rPr>
              <a:t></a:t>
            </a:r>
            <a:r>
              <a:rPr dirty="0" baseline="-31250" sz="1200" spc="-89">
                <a:latin typeface="Symbol"/>
                <a:cs typeface="Symbol"/>
              </a:rPr>
              <a:t></a:t>
            </a:r>
            <a:endParaRPr baseline="-31250" sz="1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5075" y="7895832"/>
            <a:ext cx="20129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ts val="2345"/>
              </a:lnSpc>
              <a:spcBef>
                <a:spcPts val="125"/>
              </a:spcBef>
            </a:pPr>
            <a:r>
              <a:rPr dirty="0" sz="2050" spc="20">
                <a:latin typeface="Symbol"/>
                <a:cs typeface="Symbol"/>
              </a:rPr>
              <a:t></a:t>
            </a:r>
            <a:endParaRPr sz="2050">
              <a:latin typeface="Symbol"/>
              <a:cs typeface="Symbol"/>
            </a:endParaRPr>
          </a:p>
          <a:p>
            <a:pPr>
              <a:lnSpc>
                <a:spcPts val="840"/>
              </a:lnSpc>
            </a:pPr>
            <a:r>
              <a:rPr dirty="0" sz="800" i="1">
                <a:latin typeface="Times New Roman"/>
                <a:cs typeface="Times New Roman"/>
              </a:rPr>
              <a:t>k</a:t>
            </a:r>
            <a:r>
              <a:rPr dirty="0" sz="800" spc="-135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Symbol"/>
                <a:cs typeface="Symbol"/>
              </a:rPr>
              <a:t>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4375" y="7818990"/>
            <a:ext cx="1640839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0416" sz="1200" spc="7" i="1">
                <a:latin typeface="Times New Roman"/>
                <a:cs typeface="Times New Roman"/>
              </a:rPr>
              <a:t>m </a:t>
            </a:r>
            <a:r>
              <a:rPr dirty="0" baseline="-10416" sz="1200">
                <a:latin typeface="Symbol"/>
                <a:cs typeface="Symbol"/>
              </a:rPr>
              <a:t></a:t>
            </a:r>
            <a:r>
              <a:rPr dirty="0" baseline="-10416" sz="120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of </a:t>
            </a:r>
            <a:r>
              <a:rPr dirty="0" sz="800" spc="25">
                <a:latin typeface="Times New Roman"/>
                <a:cs typeface="Times New Roman"/>
              </a:rPr>
              <a:t>parent </a:t>
            </a:r>
            <a:r>
              <a:rPr dirty="0" sz="800" spc="-50">
                <a:latin typeface="Times New Roman"/>
                <a:cs typeface="Times New Roman"/>
              </a:rPr>
              <a:t>vaules </a:t>
            </a:r>
            <a:r>
              <a:rPr dirty="0" baseline="-10416" sz="1200">
                <a:latin typeface="Symbol"/>
                <a:cs typeface="Symbol"/>
              </a:rPr>
              <a:t></a:t>
            </a:r>
            <a:r>
              <a:rPr dirty="0" baseline="-10416" sz="1200">
                <a:latin typeface="Times New Roman"/>
                <a:cs typeface="Times New Roman"/>
              </a:rPr>
              <a:t> </a:t>
            </a:r>
            <a:r>
              <a:rPr dirty="0" baseline="3472" sz="1200" spc="30">
                <a:latin typeface="Times New Roman"/>
                <a:cs typeface="Times New Roman"/>
              </a:rPr>
              <a:t>(arityof </a:t>
            </a:r>
            <a:r>
              <a:rPr dirty="0" baseline="3472" sz="1200" spc="7" i="1">
                <a:latin typeface="Times New Roman"/>
                <a:cs typeface="Times New Roman"/>
              </a:rPr>
              <a:t>X </a:t>
            </a:r>
            <a:r>
              <a:rPr dirty="0" baseline="-15151" sz="825" spc="7" i="1">
                <a:latin typeface="Times New Roman"/>
                <a:cs typeface="Times New Roman"/>
              </a:rPr>
              <a:t>j</a:t>
            </a:r>
            <a:r>
              <a:rPr dirty="0" baseline="-15151" sz="825" spc="-75" i="1">
                <a:latin typeface="Times New Roman"/>
                <a:cs typeface="Times New Roman"/>
              </a:rPr>
              <a:t> </a:t>
            </a:r>
            <a:r>
              <a:rPr dirty="0" baseline="3472" sz="1200">
                <a:latin typeface="Times New Roman"/>
                <a:cs typeface="Times New Roman"/>
              </a:rPr>
              <a:t>)</a:t>
            </a:r>
            <a:endParaRPr baseline="3472"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9575" y="7250380"/>
            <a:ext cx="105727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7800" indent="-152400">
              <a:lnSpc>
                <a:spcPct val="100000"/>
              </a:lnSpc>
              <a:spcBef>
                <a:spcPts val="135"/>
              </a:spcBef>
              <a:buFont typeface="Symbol"/>
              <a:buChar char=""/>
              <a:tabLst>
                <a:tab pos="177800" algn="l"/>
              </a:tabLst>
            </a:pPr>
            <a:r>
              <a:rPr dirty="0" baseline="14403" sz="2025" spc="52" i="1">
                <a:latin typeface="Times New Roman"/>
                <a:cs typeface="Times New Roman"/>
              </a:rPr>
              <a:t>N</a:t>
            </a:r>
            <a:r>
              <a:rPr dirty="0" sz="800" spc="35">
                <a:latin typeface="Times New Roman"/>
                <a:cs typeface="Times New Roman"/>
              </a:rPr>
              <a:t>params </a:t>
            </a:r>
            <a:r>
              <a:rPr dirty="0" baseline="-28806" sz="2025" spc="-22">
                <a:latin typeface="Times New Roman"/>
                <a:cs typeface="Times New Roman"/>
              </a:rPr>
              <a:t>log</a:t>
            </a:r>
            <a:r>
              <a:rPr dirty="0" baseline="-28806" sz="2025" spc="-44">
                <a:latin typeface="Times New Roman"/>
                <a:cs typeface="Times New Roman"/>
              </a:rPr>
              <a:t> </a:t>
            </a:r>
            <a:r>
              <a:rPr dirty="0" baseline="-28806" sz="2025" spc="30" i="1">
                <a:latin typeface="Times New Roman"/>
                <a:cs typeface="Times New Roman"/>
              </a:rPr>
              <a:t>R</a:t>
            </a:r>
            <a:endParaRPr baseline="-28806" sz="20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8825" y="7478980"/>
            <a:ext cx="10096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85792" y="6978120"/>
            <a:ext cx="4429125" cy="1314450"/>
          </a:xfrm>
          <a:custGeom>
            <a:avLst/>
            <a:gdLst/>
            <a:ahLst/>
            <a:cxnLst/>
            <a:rect l="l" t="t" r="r" b="b"/>
            <a:pathLst>
              <a:path w="4429125" h="1314450">
                <a:moveTo>
                  <a:pt x="0" y="1314450"/>
                </a:moveTo>
                <a:lnTo>
                  <a:pt x="4429125" y="1314450"/>
                </a:lnTo>
                <a:lnTo>
                  <a:pt x="4429125" y="0"/>
                </a:lnTo>
                <a:lnTo>
                  <a:pt x="0" y="0"/>
                </a:lnTo>
                <a:lnTo>
                  <a:pt x="0" y="1314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19117" y="5806545"/>
            <a:ext cx="1257300" cy="1447800"/>
          </a:xfrm>
          <a:custGeom>
            <a:avLst/>
            <a:gdLst/>
            <a:ahLst/>
            <a:cxnLst/>
            <a:rect l="l" t="t" r="r" b="b"/>
            <a:pathLst>
              <a:path w="1257300" h="1447800">
                <a:moveTo>
                  <a:pt x="523875" y="647700"/>
                </a:moveTo>
                <a:lnTo>
                  <a:pt x="209550" y="647700"/>
                </a:lnTo>
                <a:lnTo>
                  <a:pt x="371475" y="1447800"/>
                </a:lnTo>
                <a:lnTo>
                  <a:pt x="523875" y="647700"/>
                </a:lnTo>
                <a:close/>
              </a:path>
              <a:path w="1257300" h="1447800">
                <a:moveTo>
                  <a:pt x="1257300" y="0"/>
                </a:moveTo>
                <a:lnTo>
                  <a:pt x="0" y="0"/>
                </a:lnTo>
                <a:lnTo>
                  <a:pt x="0" y="647700"/>
                </a:lnTo>
                <a:lnTo>
                  <a:pt x="1257300" y="647700"/>
                </a:lnTo>
                <a:lnTo>
                  <a:pt x="125730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9117" y="5806545"/>
            <a:ext cx="1257300" cy="1447800"/>
          </a:xfrm>
          <a:custGeom>
            <a:avLst/>
            <a:gdLst/>
            <a:ahLst/>
            <a:cxnLst/>
            <a:rect l="l" t="t" r="r" b="b"/>
            <a:pathLst>
              <a:path w="1257300" h="1447800">
                <a:moveTo>
                  <a:pt x="0" y="0"/>
                </a:moveTo>
                <a:lnTo>
                  <a:pt x="0" y="647700"/>
                </a:lnTo>
                <a:lnTo>
                  <a:pt x="209550" y="647700"/>
                </a:lnTo>
                <a:lnTo>
                  <a:pt x="371475" y="1447800"/>
                </a:lnTo>
                <a:lnTo>
                  <a:pt x="523875" y="647700"/>
                </a:lnTo>
                <a:lnTo>
                  <a:pt x="1257300" y="647700"/>
                </a:lnTo>
                <a:lnTo>
                  <a:pt x="1257300" y="0"/>
                </a:lnTo>
                <a:lnTo>
                  <a:pt x="2095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2425" y="5319395"/>
            <a:ext cx="1397000" cy="1042669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439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Scoring</a:t>
            </a:r>
            <a:r>
              <a:rPr dirty="0" sz="2150" spc="-8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</a:t>
            </a:r>
            <a:endParaRPr sz="2150">
              <a:latin typeface="Tahoma"/>
              <a:cs typeface="Tahoma"/>
            </a:endParaRPr>
          </a:p>
          <a:p>
            <a:pPr algn="r" marR="39370">
              <a:lnSpc>
                <a:spcPts val="2490"/>
              </a:lnSpc>
              <a:spcBef>
                <a:spcPts val="345"/>
              </a:spcBef>
            </a:pPr>
            <a:r>
              <a:rPr dirty="0" sz="950" spc="30">
                <a:latin typeface="Tahoma"/>
                <a:cs typeface="Tahoma"/>
              </a:rPr>
              <a:t>Nu</a:t>
            </a:r>
            <a:r>
              <a:rPr dirty="0" sz="950" spc="-305">
                <a:latin typeface="Tahoma"/>
                <a:cs typeface="Tahoma"/>
              </a:rPr>
              <a:t>m</a:t>
            </a:r>
            <a:r>
              <a:rPr dirty="0" baseline="5167" sz="3225" spc="-930">
                <a:solidFill>
                  <a:srgbClr val="006600"/>
                </a:solidFill>
                <a:latin typeface="Tahoma"/>
                <a:cs typeface="Tahoma"/>
              </a:rPr>
              <a:t>s</a:t>
            </a:r>
            <a:r>
              <a:rPr dirty="0" sz="950" spc="25">
                <a:latin typeface="Tahoma"/>
                <a:cs typeface="Tahoma"/>
              </a:rPr>
              <a:t>b</a:t>
            </a:r>
            <a:r>
              <a:rPr dirty="0" sz="950" spc="-420">
                <a:latin typeface="Tahoma"/>
                <a:cs typeface="Tahoma"/>
              </a:rPr>
              <a:t>e</a:t>
            </a:r>
            <a:r>
              <a:rPr dirty="0" baseline="5167" sz="3225" spc="-419">
                <a:solidFill>
                  <a:srgbClr val="006600"/>
                </a:solidFill>
                <a:latin typeface="Tahoma"/>
                <a:cs typeface="Tahoma"/>
              </a:rPr>
              <a:t>t</a:t>
            </a:r>
            <a:r>
              <a:rPr dirty="0" sz="950" spc="-55">
                <a:latin typeface="Tahoma"/>
                <a:cs typeface="Tahoma"/>
              </a:rPr>
              <a:t>r</a:t>
            </a:r>
            <a:r>
              <a:rPr dirty="0" baseline="5167" sz="3225" spc="-607">
                <a:solidFill>
                  <a:srgbClr val="006600"/>
                </a:solidFill>
                <a:latin typeface="Tahoma"/>
                <a:cs typeface="Tahoma"/>
              </a:rPr>
              <a:t>r</a:t>
            </a:r>
            <a:r>
              <a:rPr dirty="0" sz="950" spc="-95">
                <a:latin typeface="Tahoma"/>
                <a:cs typeface="Tahoma"/>
              </a:rPr>
              <a:t>o</a:t>
            </a:r>
            <a:r>
              <a:rPr dirty="0" baseline="5167" sz="3225" spc="-1620">
                <a:solidFill>
                  <a:srgbClr val="006600"/>
                </a:solidFill>
                <a:latin typeface="Tahoma"/>
                <a:cs typeface="Tahoma"/>
              </a:rPr>
              <a:t>u</a:t>
            </a:r>
            <a:r>
              <a:rPr dirty="0" sz="950" spc="5">
                <a:latin typeface="Tahoma"/>
                <a:cs typeface="Tahoma"/>
              </a:rPr>
              <a:t>f</a:t>
            </a:r>
            <a:r>
              <a:rPr dirty="0" sz="950" spc="20">
                <a:latin typeface="Tahoma"/>
                <a:cs typeface="Tahoma"/>
              </a:rPr>
              <a:t> </a:t>
            </a:r>
            <a:r>
              <a:rPr dirty="0" sz="950" spc="-60">
                <a:latin typeface="Tahoma"/>
                <a:cs typeface="Tahoma"/>
              </a:rPr>
              <a:t>n</a:t>
            </a:r>
            <a:r>
              <a:rPr dirty="0" baseline="5167" sz="3225" spc="-1364">
                <a:solidFill>
                  <a:srgbClr val="006600"/>
                </a:solidFill>
                <a:latin typeface="Tahoma"/>
                <a:cs typeface="Tahoma"/>
              </a:rPr>
              <a:t>c</a:t>
            </a:r>
            <a:r>
              <a:rPr dirty="0" sz="950" spc="25">
                <a:latin typeface="Tahoma"/>
                <a:cs typeface="Tahoma"/>
              </a:rPr>
              <a:t>o</a:t>
            </a:r>
            <a:r>
              <a:rPr dirty="0" sz="950" spc="-150">
                <a:latin typeface="Tahoma"/>
                <a:cs typeface="Tahoma"/>
              </a:rPr>
              <a:t>n</a:t>
            </a:r>
            <a:r>
              <a:rPr dirty="0" baseline="5167" sz="3225" spc="-930">
                <a:solidFill>
                  <a:srgbClr val="006600"/>
                </a:solidFill>
                <a:latin typeface="Tahoma"/>
                <a:cs typeface="Tahoma"/>
              </a:rPr>
              <a:t>t</a:t>
            </a:r>
            <a:r>
              <a:rPr dirty="0" sz="950" spc="5">
                <a:latin typeface="Tahoma"/>
                <a:cs typeface="Tahoma"/>
              </a:rPr>
              <a:t>-</a:t>
            </a:r>
            <a:r>
              <a:rPr dirty="0" sz="950" spc="-15">
                <a:latin typeface="Tahoma"/>
                <a:cs typeface="Tahoma"/>
              </a:rPr>
              <a:t> </a:t>
            </a:r>
            <a:r>
              <a:rPr dirty="0" baseline="5167" sz="3225" spc="37">
                <a:solidFill>
                  <a:srgbClr val="006600"/>
                </a:solidFill>
                <a:latin typeface="Tahoma"/>
                <a:cs typeface="Tahoma"/>
              </a:rPr>
              <a:t>ure</a:t>
            </a:r>
            <a:endParaRPr baseline="5167" sz="3225">
              <a:latin typeface="Tahoma"/>
              <a:cs typeface="Tahoma"/>
            </a:endParaRPr>
          </a:p>
          <a:p>
            <a:pPr marL="25400">
              <a:lnSpc>
                <a:spcPts val="1050"/>
              </a:lnSpc>
            </a:pPr>
            <a:r>
              <a:rPr dirty="0" sz="950" spc="10">
                <a:latin typeface="Tahoma"/>
                <a:cs typeface="Tahoma"/>
              </a:rPr>
              <a:t>redundant</a:t>
            </a:r>
            <a:endParaRPr sz="9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dirty="0" sz="950" spc="15">
                <a:latin typeface="Tahoma"/>
                <a:cs typeface="Tahoma"/>
              </a:rPr>
              <a:t>parameters</a:t>
            </a:r>
            <a:r>
              <a:rPr dirty="0" sz="950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defining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7825" y="6340475"/>
            <a:ext cx="595630" cy="937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Tahoma"/>
                <a:cs typeface="Tahoma"/>
              </a:rPr>
              <a:t>the</a:t>
            </a:r>
            <a:r>
              <a:rPr dirty="0" sz="950" spc="5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net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Score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19217" y="683524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266700" y="228600"/>
                </a:moveTo>
                <a:lnTo>
                  <a:pt x="104775" y="228600"/>
                </a:lnTo>
                <a:lnTo>
                  <a:pt x="285750" y="504825"/>
                </a:lnTo>
                <a:lnTo>
                  <a:pt x="266700" y="228600"/>
                </a:lnTo>
                <a:close/>
              </a:path>
              <a:path w="647700" h="504825">
                <a:moveTo>
                  <a:pt x="647700" y="0"/>
                </a:moveTo>
                <a:lnTo>
                  <a:pt x="0" y="0"/>
                </a:lnTo>
                <a:lnTo>
                  <a:pt x="0" y="228600"/>
                </a:lnTo>
                <a:lnTo>
                  <a:pt x="647700" y="228600"/>
                </a:lnTo>
                <a:lnTo>
                  <a:pt x="64770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19217" y="683524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0" y="228600"/>
                </a:lnTo>
                <a:lnTo>
                  <a:pt x="104775" y="228600"/>
                </a:lnTo>
                <a:lnTo>
                  <a:pt x="285750" y="504825"/>
                </a:lnTo>
                <a:lnTo>
                  <a:pt x="266700" y="228600"/>
                </a:lnTo>
                <a:lnTo>
                  <a:pt x="647700" y="228600"/>
                </a:lnTo>
                <a:lnTo>
                  <a:pt x="647700" y="0"/>
                </a:lnTo>
                <a:lnTo>
                  <a:pt x="1047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00117" y="6530445"/>
            <a:ext cx="762000" cy="1295400"/>
          </a:xfrm>
          <a:custGeom>
            <a:avLst/>
            <a:gdLst/>
            <a:ahLst/>
            <a:cxnLst/>
            <a:rect l="l" t="t" r="r" b="b"/>
            <a:pathLst>
              <a:path w="762000" h="1295400">
                <a:moveTo>
                  <a:pt x="314325" y="228600"/>
                </a:moveTo>
                <a:lnTo>
                  <a:pt x="123825" y="228600"/>
                </a:lnTo>
                <a:lnTo>
                  <a:pt x="95250" y="1295400"/>
                </a:lnTo>
                <a:lnTo>
                  <a:pt x="314325" y="228600"/>
                </a:lnTo>
                <a:close/>
              </a:path>
              <a:path w="762000" h="1295400">
                <a:moveTo>
                  <a:pt x="762000" y="0"/>
                </a:moveTo>
                <a:lnTo>
                  <a:pt x="0" y="0"/>
                </a:lnTo>
                <a:lnTo>
                  <a:pt x="0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00117" y="6530445"/>
            <a:ext cx="762000" cy="1295400"/>
          </a:xfrm>
          <a:custGeom>
            <a:avLst/>
            <a:gdLst/>
            <a:ahLst/>
            <a:cxnLst/>
            <a:rect l="l" t="t" r="r" b="b"/>
            <a:pathLst>
              <a:path w="762000" h="1295400">
                <a:moveTo>
                  <a:pt x="0" y="0"/>
                </a:moveTo>
                <a:lnTo>
                  <a:pt x="0" y="228600"/>
                </a:lnTo>
                <a:lnTo>
                  <a:pt x="123825" y="228600"/>
                </a:lnTo>
                <a:lnTo>
                  <a:pt x="95250" y="1295400"/>
                </a:lnTo>
                <a:lnTo>
                  <a:pt x="314325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238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000117" y="6530445"/>
            <a:ext cx="762000" cy="228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28575">
              <a:lnSpc>
                <a:spcPts val="919"/>
              </a:lnSpc>
              <a:spcBef>
                <a:spcPts val="880"/>
              </a:spcBef>
            </a:pPr>
            <a:r>
              <a:rPr dirty="0" sz="950" spc="15">
                <a:latin typeface="Tahoma"/>
                <a:cs typeface="Tahoma"/>
              </a:rPr>
              <a:t>#Attributes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14517" y="6225645"/>
            <a:ext cx="1257300" cy="1371600"/>
          </a:xfrm>
          <a:custGeom>
            <a:avLst/>
            <a:gdLst/>
            <a:ahLst/>
            <a:cxnLst/>
            <a:rect l="l" t="t" r="r" b="b"/>
            <a:pathLst>
              <a:path w="1257300" h="1371600">
                <a:moveTo>
                  <a:pt x="523875" y="571500"/>
                </a:moveTo>
                <a:lnTo>
                  <a:pt x="209550" y="571500"/>
                </a:lnTo>
                <a:lnTo>
                  <a:pt x="85725" y="1371600"/>
                </a:lnTo>
                <a:lnTo>
                  <a:pt x="523875" y="571500"/>
                </a:lnTo>
                <a:close/>
              </a:path>
              <a:path w="1257300" h="1371600">
                <a:moveTo>
                  <a:pt x="1257300" y="0"/>
                </a:moveTo>
                <a:lnTo>
                  <a:pt x="0" y="0"/>
                </a:lnTo>
                <a:lnTo>
                  <a:pt x="0" y="571500"/>
                </a:lnTo>
                <a:lnTo>
                  <a:pt x="1257300" y="571500"/>
                </a:lnTo>
                <a:lnTo>
                  <a:pt x="125730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14517" y="6225645"/>
            <a:ext cx="1257300" cy="1371600"/>
          </a:xfrm>
          <a:custGeom>
            <a:avLst/>
            <a:gdLst/>
            <a:ahLst/>
            <a:cxnLst/>
            <a:rect l="l" t="t" r="r" b="b"/>
            <a:pathLst>
              <a:path w="1257300" h="1371600">
                <a:moveTo>
                  <a:pt x="0" y="0"/>
                </a:moveTo>
                <a:lnTo>
                  <a:pt x="0" y="571500"/>
                </a:lnTo>
                <a:lnTo>
                  <a:pt x="209550" y="571500"/>
                </a:lnTo>
                <a:lnTo>
                  <a:pt x="85725" y="1371600"/>
                </a:lnTo>
                <a:lnTo>
                  <a:pt x="523875" y="571500"/>
                </a:lnTo>
                <a:lnTo>
                  <a:pt x="1257300" y="571500"/>
                </a:lnTo>
                <a:lnTo>
                  <a:pt x="1257300" y="0"/>
                </a:lnTo>
                <a:lnTo>
                  <a:pt x="2095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24117" y="6949545"/>
            <a:ext cx="1104900" cy="962025"/>
          </a:xfrm>
          <a:custGeom>
            <a:avLst/>
            <a:gdLst/>
            <a:ahLst/>
            <a:cxnLst/>
            <a:rect l="l" t="t" r="r" b="b"/>
            <a:pathLst>
              <a:path w="1104900" h="962025">
                <a:moveTo>
                  <a:pt x="457200" y="723900"/>
                </a:moveTo>
                <a:lnTo>
                  <a:pt x="180975" y="723900"/>
                </a:lnTo>
                <a:lnTo>
                  <a:pt x="180975" y="962025"/>
                </a:lnTo>
                <a:lnTo>
                  <a:pt x="457200" y="723900"/>
                </a:lnTo>
                <a:close/>
              </a:path>
              <a:path w="1104900" h="962025">
                <a:moveTo>
                  <a:pt x="1104900" y="0"/>
                </a:moveTo>
                <a:lnTo>
                  <a:pt x="0" y="0"/>
                </a:lnTo>
                <a:lnTo>
                  <a:pt x="0" y="723900"/>
                </a:lnTo>
                <a:lnTo>
                  <a:pt x="1104900" y="723900"/>
                </a:lnTo>
                <a:lnTo>
                  <a:pt x="110490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24117" y="6949545"/>
            <a:ext cx="1104900" cy="962025"/>
          </a:xfrm>
          <a:custGeom>
            <a:avLst/>
            <a:gdLst/>
            <a:ahLst/>
            <a:cxnLst/>
            <a:rect l="l" t="t" r="r" b="b"/>
            <a:pathLst>
              <a:path w="1104900" h="962025">
                <a:moveTo>
                  <a:pt x="0" y="0"/>
                </a:moveTo>
                <a:lnTo>
                  <a:pt x="0" y="723900"/>
                </a:lnTo>
                <a:lnTo>
                  <a:pt x="180975" y="723900"/>
                </a:lnTo>
                <a:lnTo>
                  <a:pt x="180975" y="962025"/>
                </a:lnTo>
                <a:lnTo>
                  <a:pt x="457200" y="723900"/>
                </a:lnTo>
                <a:lnTo>
                  <a:pt x="1104900" y="723900"/>
                </a:lnTo>
                <a:lnTo>
                  <a:pt x="1104900" y="0"/>
                </a:lnTo>
                <a:lnTo>
                  <a:pt x="1809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422525" y="6340475"/>
            <a:ext cx="2168525" cy="8978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520700" marR="66294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Sums over </a:t>
            </a:r>
            <a:r>
              <a:rPr dirty="0" sz="950" spc="5">
                <a:latin typeface="Tahoma"/>
                <a:cs typeface="Tahoma"/>
              </a:rPr>
              <a:t>all </a:t>
            </a:r>
            <a:r>
              <a:rPr dirty="0" sz="950" spc="10">
                <a:latin typeface="Tahoma"/>
                <a:cs typeface="Tahoma"/>
              </a:rPr>
              <a:t>the  </a:t>
            </a:r>
            <a:r>
              <a:rPr dirty="0" sz="950" spc="20">
                <a:latin typeface="Tahoma"/>
                <a:cs typeface="Tahoma"/>
              </a:rPr>
              <a:t>rows </a:t>
            </a:r>
            <a:r>
              <a:rPr dirty="0" sz="950" spc="15">
                <a:latin typeface="Tahoma"/>
                <a:cs typeface="Tahoma"/>
              </a:rPr>
              <a:t>in </a:t>
            </a:r>
            <a:r>
              <a:rPr dirty="0" sz="950" spc="20">
                <a:latin typeface="Tahoma"/>
                <a:cs typeface="Tahoma"/>
              </a:rPr>
              <a:t>the </a:t>
            </a:r>
            <a:r>
              <a:rPr dirty="0" sz="950" spc="5">
                <a:latin typeface="Tahoma"/>
                <a:cs typeface="Tahoma"/>
              </a:rPr>
              <a:t>prob-  </a:t>
            </a:r>
            <a:r>
              <a:rPr dirty="0" sz="950" spc="15">
                <a:latin typeface="Tahoma"/>
                <a:cs typeface="Tahoma"/>
              </a:rPr>
              <a:t>ability table for</a:t>
            </a:r>
            <a:r>
              <a:rPr dirty="0" sz="950" spc="-50">
                <a:latin typeface="Tahoma"/>
                <a:cs typeface="Tahoma"/>
              </a:rPr>
              <a:t> </a:t>
            </a:r>
            <a:r>
              <a:rPr dirty="0" sz="950" spc="25">
                <a:latin typeface="Tahoma"/>
                <a:cs typeface="Tahoma"/>
              </a:rPr>
              <a:t>X</a:t>
            </a:r>
            <a:r>
              <a:rPr dirty="0" baseline="-21367" sz="975" spc="37">
                <a:latin typeface="Tahoma"/>
                <a:cs typeface="Tahoma"/>
              </a:rPr>
              <a:t>j</a:t>
            </a:r>
            <a:endParaRPr baseline="-21367" sz="975">
              <a:latin typeface="Tahoma"/>
              <a:cs typeface="Tahoma"/>
            </a:endParaRPr>
          </a:p>
          <a:p>
            <a:pPr marL="25400">
              <a:lnSpc>
                <a:spcPts val="1095"/>
              </a:lnSpc>
              <a:spcBef>
                <a:spcPts val="1110"/>
              </a:spcBef>
            </a:pPr>
            <a:r>
              <a:rPr dirty="0" sz="950" spc="15">
                <a:latin typeface="Tahoma"/>
                <a:cs typeface="Tahoma"/>
              </a:rPr>
              <a:t>#Records</a:t>
            </a:r>
            <a:endParaRPr sz="950">
              <a:latin typeface="Tahoma"/>
              <a:cs typeface="Tahoma"/>
            </a:endParaRPr>
          </a:p>
          <a:p>
            <a:pPr marL="1130300">
              <a:lnSpc>
                <a:spcPts val="1095"/>
              </a:lnSpc>
            </a:pPr>
            <a:r>
              <a:rPr dirty="0" sz="950" spc="20">
                <a:latin typeface="Tahoma"/>
                <a:cs typeface="Tahoma"/>
              </a:rPr>
              <a:t>The parent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values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7425" y="7216775"/>
            <a:ext cx="1016000" cy="4787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5400" marR="304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Tahoma"/>
                <a:cs typeface="Tahoma"/>
              </a:rPr>
              <a:t>in the </a:t>
            </a:r>
            <a:r>
              <a:rPr dirty="0" sz="950" spc="5">
                <a:latin typeface="Tahoma"/>
                <a:cs typeface="Tahoma"/>
              </a:rPr>
              <a:t>k’th </a:t>
            </a:r>
            <a:r>
              <a:rPr dirty="0" sz="950" spc="25">
                <a:latin typeface="Tahoma"/>
                <a:cs typeface="Tahoma"/>
              </a:rPr>
              <a:t>row</a:t>
            </a:r>
            <a:r>
              <a:rPr dirty="0" sz="950" spc="-45">
                <a:latin typeface="Tahoma"/>
                <a:cs typeface="Tahoma"/>
              </a:rPr>
              <a:t> </a:t>
            </a:r>
            <a:r>
              <a:rPr dirty="0" sz="950" spc="30">
                <a:latin typeface="Tahoma"/>
                <a:cs typeface="Tahoma"/>
              </a:rPr>
              <a:t>of  </a:t>
            </a:r>
            <a:r>
              <a:rPr dirty="0" sz="950" spc="25">
                <a:latin typeface="Tahoma"/>
                <a:cs typeface="Tahoma"/>
              </a:rPr>
              <a:t>X</a:t>
            </a:r>
            <a:r>
              <a:rPr dirty="0" baseline="-21367" sz="975" spc="37">
                <a:latin typeface="Tahoma"/>
                <a:cs typeface="Tahoma"/>
              </a:rPr>
              <a:t>j</a:t>
            </a:r>
            <a:r>
              <a:rPr dirty="0" sz="950" spc="25">
                <a:latin typeface="Tahoma"/>
                <a:cs typeface="Tahoma"/>
              </a:rPr>
              <a:t>’s </a:t>
            </a:r>
            <a:r>
              <a:rPr dirty="0" sz="950" spc="10">
                <a:latin typeface="Tahoma"/>
                <a:cs typeface="Tahoma"/>
              </a:rPr>
              <a:t>probability  </a:t>
            </a:r>
            <a:r>
              <a:rPr dirty="0" sz="950" spc="5">
                <a:latin typeface="Tahoma"/>
                <a:cs typeface="Tahoma"/>
              </a:rPr>
              <a:t>table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86017" y="8092545"/>
            <a:ext cx="381000" cy="133350"/>
          </a:xfrm>
          <a:custGeom>
            <a:avLst/>
            <a:gdLst/>
            <a:ahLst/>
            <a:cxnLst/>
            <a:rect l="l" t="t" r="r" b="b"/>
            <a:pathLst>
              <a:path w="381000" h="133350">
                <a:moveTo>
                  <a:pt x="381000" y="0"/>
                </a:moveTo>
                <a:lnTo>
                  <a:pt x="377576" y="26491"/>
                </a:lnTo>
                <a:lnTo>
                  <a:pt x="367903" y="47625"/>
                </a:lnTo>
                <a:lnTo>
                  <a:pt x="352871" y="61614"/>
                </a:lnTo>
                <a:lnTo>
                  <a:pt x="333375" y="66675"/>
                </a:lnTo>
                <a:lnTo>
                  <a:pt x="238125" y="66675"/>
                </a:lnTo>
                <a:lnTo>
                  <a:pt x="218628" y="71735"/>
                </a:lnTo>
                <a:lnTo>
                  <a:pt x="203596" y="85725"/>
                </a:lnTo>
                <a:lnTo>
                  <a:pt x="193923" y="106858"/>
                </a:lnTo>
                <a:lnTo>
                  <a:pt x="190500" y="133350"/>
                </a:lnTo>
                <a:lnTo>
                  <a:pt x="187076" y="106858"/>
                </a:lnTo>
                <a:lnTo>
                  <a:pt x="177403" y="85725"/>
                </a:lnTo>
                <a:lnTo>
                  <a:pt x="162371" y="71735"/>
                </a:lnTo>
                <a:lnTo>
                  <a:pt x="142875" y="66675"/>
                </a:lnTo>
                <a:lnTo>
                  <a:pt x="47625" y="66675"/>
                </a:lnTo>
                <a:lnTo>
                  <a:pt x="28128" y="61614"/>
                </a:lnTo>
                <a:lnTo>
                  <a:pt x="13096" y="47625"/>
                </a:lnTo>
                <a:lnTo>
                  <a:pt x="3423" y="26491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05117" y="8092545"/>
            <a:ext cx="952500" cy="133350"/>
          </a:xfrm>
          <a:custGeom>
            <a:avLst/>
            <a:gdLst/>
            <a:ahLst/>
            <a:cxnLst/>
            <a:rect l="l" t="t" r="r" b="b"/>
            <a:pathLst>
              <a:path w="952500" h="133350">
                <a:moveTo>
                  <a:pt x="952500" y="0"/>
                </a:moveTo>
                <a:lnTo>
                  <a:pt x="945951" y="26491"/>
                </a:lnTo>
                <a:lnTo>
                  <a:pt x="928687" y="47625"/>
                </a:lnTo>
                <a:lnTo>
                  <a:pt x="904279" y="61614"/>
                </a:lnTo>
                <a:lnTo>
                  <a:pt x="876300" y="66675"/>
                </a:lnTo>
                <a:lnTo>
                  <a:pt x="552450" y="66675"/>
                </a:lnTo>
                <a:lnTo>
                  <a:pt x="524470" y="71735"/>
                </a:lnTo>
                <a:lnTo>
                  <a:pt x="500062" y="85725"/>
                </a:lnTo>
                <a:lnTo>
                  <a:pt x="482798" y="106858"/>
                </a:lnTo>
                <a:lnTo>
                  <a:pt x="476250" y="133350"/>
                </a:lnTo>
                <a:lnTo>
                  <a:pt x="469701" y="106858"/>
                </a:lnTo>
                <a:lnTo>
                  <a:pt x="452437" y="85725"/>
                </a:lnTo>
                <a:lnTo>
                  <a:pt x="428029" y="71735"/>
                </a:lnTo>
                <a:lnTo>
                  <a:pt x="400050" y="66675"/>
                </a:lnTo>
                <a:lnTo>
                  <a:pt x="76200" y="66675"/>
                </a:lnTo>
                <a:lnTo>
                  <a:pt x="48220" y="61614"/>
                </a:lnTo>
                <a:lnTo>
                  <a:pt x="23812" y="47625"/>
                </a:lnTo>
                <a:lnTo>
                  <a:pt x="6548" y="26491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24317" y="8092545"/>
            <a:ext cx="952500" cy="133350"/>
          </a:xfrm>
          <a:custGeom>
            <a:avLst/>
            <a:gdLst/>
            <a:ahLst/>
            <a:cxnLst/>
            <a:rect l="l" t="t" r="r" b="b"/>
            <a:pathLst>
              <a:path w="952500" h="133350">
                <a:moveTo>
                  <a:pt x="952500" y="0"/>
                </a:moveTo>
                <a:lnTo>
                  <a:pt x="945951" y="26491"/>
                </a:lnTo>
                <a:lnTo>
                  <a:pt x="928687" y="47625"/>
                </a:lnTo>
                <a:lnTo>
                  <a:pt x="904279" y="61614"/>
                </a:lnTo>
                <a:lnTo>
                  <a:pt x="876300" y="66675"/>
                </a:lnTo>
                <a:lnTo>
                  <a:pt x="552450" y="66675"/>
                </a:lnTo>
                <a:lnTo>
                  <a:pt x="524470" y="71735"/>
                </a:lnTo>
                <a:lnTo>
                  <a:pt x="500062" y="85725"/>
                </a:lnTo>
                <a:lnTo>
                  <a:pt x="482798" y="106858"/>
                </a:lnTo>
                <a:lnTo>
                  <a:pt x="476250" y="133350"/>
                </a:lnTo>
                <a:lnTo>
                  <a:pt x="469701" y="106858"/>
                </a:lnTo>
                <a:lnTo>
                  <a:pt x="452437" y="85725"/>
                </a:lnTo>
                <a:lnTo>
                  <a:pt x="428029" y="71735"/>
                </a:lnTo>
                <a:lnTo>
                  <a:pt x="400050" y="66675"/>
                </a:lnTo>
                <a:lnTo>
                  <a:pt x="76200" y="66675"/>
                </a:lnTo>
                <a:lnTo>
                  <a:pt x="48220" y="61614"/>
                </a:lnTo>
                <a:lnTo>
                  <a:pt x="23812" y="47625"/>
                </a:lnTo>
                <a:lnTo>
                  <a:pt x="6548" y="26491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62217" y="8244945"/>
            <a:ext cx="2247900" cy="200025"/>
          </a:xfrm>
          <a:custGeom>
            <a:avLst/>
            <a:gdLst/>
            <a:ahLst/>
            <a:cxnLst/>
            <a:rect l="l" t="t" r="r" b="b"/>
            <a:pathLst>
              <a:path w="2247900" h="200025">
                <a:moveTo>
                  <a:pt x="0" y="200025"/>
                </a:moveTo>
                <a:lnTo>
                  <a:pt x="2247900" y="200025"/>
                </a:lnTo>
                <a:lnTo>
                  <a:pt x="22479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62217" y="8244945"/>
            <a:ext cx="2247900" cy="200025"/>
          </a:xfrm>
          <a:custGeom>
            <a:avLst/>
            <a:gdLst/>
            <a:ahLst/>
            <a:cxnLst/>
            <a:rect l="l" t="t" r="r" b="b"/>
            <a:pathLst>
              <a:path w="2247900" h="200025">
                <a:moveTo>
                  <a:pt x="0" y="200025"/>
                </a:moveTo>
                <a:lnTo>
                  <a:pt x="2247900" y="200025"/>
                </a:lnTo>
                <a:lnTo>
                  <a:pt x="22479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203575" y="7806983"/>
            <a:ext cx="2894330" cy="86042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0"/>
              </a:spcBef>
            </a:pPr>
            <a:r>
              <a:rPr dirty="0" baseline="-10840" sz="3075" spc="30">
                <a:latin typeface="Symbol"/>
                <a:cs typeface="Symbol"/>
              </a:rPr>
              <a:t></a:t>
            </a:r>
            <a:r>
              <a:rPr dirty="0" baseline="-10840" sz="3075" spc="-412">
                <a:latin typeface="Times New Roman"/>
                <a:cs typeface="Times New Roman"/>
              </a:rPr>
              <a:t> </a:t>
            </a:r>
            <a:r>
              <a:rPr dirty="0" sz="1350" spc="-25" i="1">
                <a:latin typeface="Times New Roman"/>
                <a:cs typeface="Times New Roman"/>
              </a:rPr>
              <a:t>P</a:t>
            </a:r>
            <a:r>
              <a:rPr dirty="0" sz="1350" spc="-25">
                <a:latin typeface="Times New Roman"/>
                <a:cs typeface="Times New Roman"/>
              </a:rPr>
              <a:t>(</a:t>
            </a:r>
            <a:r>
              <a:rPr dirty="0" sz="1350" spc="-25" i="1">
                <a:latin typeface="Times New Roman"/>
                <a:cs typeface="Times New Roman"/>
              </a:rPr>
              <a:t>V</a:t>
            </a:r>
            <a:r>
              <a:rPr dirty="0" baseline="-27777" sz="1200" spc="-37" i="1">
                <a:latin typeface="Times New Roman"/>
                <a:cs typeface="Times New Roman"/>
              </a:rPr>
              <a:t>k</a:t>
            </a:r>
            <a:r>
              <a:rPr dirty="0" baseline="-27777" sz="1200" spc="60" i="1">
                <a:latin typeface="Times New Roman"/>
                <a:cs typeface="Times New Roman"/>
              </a:rPr>
              <a:t> </a:t>
            </a:r>
            <a:r>
              <a:rPr dirty="0" sz="1350" spc="50">
                <a:latin typeface="Times New Roman"/>
                <a:cs typeface="Times New Roman"/>
              </a:rPr>
              <a:t>)</a:t>
            </a:r>
            <a:r>
              <a:rPr dirty="0" sz="1350" spc="50" i="1">
                <a:latin typeface="Times New Roman"/>
                <a:cs typeface="Times New Roman"/>
              </a:rPr>
              <a:t>P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X</a:t>
            </a:r>
            <a:r>
              <a:rPr dirty="0" sz="1350" spc="10" i="1">
                <a:latin typeface="Times New Roman"/>
                <a:cs typeface="Times New Roman"/>
              </a:rPr>
              <a:t> </a:t>
            </a:r>
            <a:r>
              <a:rPr dirty="0" baseline="-27777" sz="1200" i="1">
                <a:latin typeface="Times New Roman"/>
                <a:cs typeface="Times New Roman"/>
              </a:rPr>
              <a:t>j</a:t>
            </a:r>
            <a:r>
              <a:rPr dirty="0" baseline="-27777" sz="1200" spc="179" i="1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Symbol"/>
                <a:cs typeface="Symbol"/>
              </a:rPr>
              <a:t>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v</a:t>
            </a:r>
            <a:r>
              <a:rPr dirty="0" sz="1350" spc="-13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|</a:t>
            </a:r>
            <a:r>
              <a:rPr dirty="0" sz="1350" spc="-170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V</a:t>
            </a:r>
            <a:r>
              <a:rPr dirty="0" baseline="-27777" sz="1200" i="1">
                <a:latin typeface="Times New Roman"/>
                <a:cs typeface="Times New Roman"/>
              </a:rPr>
              <a:t>k</a:t>
            </a:r>
            <a:r>
              <a:rPr dirty="0" baseline="-27777" sz="1200" spc="60" i="1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Times New Roman"/>
                <a:cs typeface="Times New Roman"/>
              </a:rPr>
              <a:t>log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X</a:t>
            </a:r>
            <a:r>
              <a:rPr dirty="0" sz="1350" spc="-60" i="1">
                <a:latin typeface="Times New Roman"/>
                <a:cs typeface="Times New Roman"/>
              </a:rPr>
              <a:t> </a:t>
            </a:r>
            <a:r>
              <a:rPr dirty="0" baseline="-27777" sz="1200" i="1">
                <a:latin typeface="Times New Roman"/>
                <a:cs typeface="Times New Roman"/>
              </a:rPr>
              <a:t>j</a:t>
            </a:r>
            <a:r>
              <a:rPr dirty="0" baseline="-27777" sz="1200" spc="179" i="1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Symbol"/>
                <a:cs typeface="Symbol"/>
              </a:rPr>
              <a:t>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v</a:t>
            </a:r>
            <a:r>
              <a:rPr dirty="0" sz="1350" spc="-55" i="1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|</a:t>
            </a:r>
            <a:r>
              <a:rPr dirty="0" sz="1350" spc="30" i="1">
                <a:latin typeface="Times New Roman"/>
                <a:cs typeface="Times New Roman"/>
              </a:rPr>
              <a:t>V</a:t>
            </a:r>
            <a:r>
              <a:rPr dirty="0" baseline="-27777" sz="1200" spc="44" i="1">
                <a:latin typeface="Times New Roman"/>
                <a:cs typeface="Times New Roman"/>
              </a:rPr>
              <a:t>k</a:t>
            </a:r>
            <a:r>
              <a:rPr dirty="0" baseline="-27777" sz="1200" spc="60" i="1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0"/>
              </a:spcBef>
            </a:pPr>
            <a:r>
              <a:rPr dirty="0" sz="800" i="1">
                <a:latin typeface="Times New Roman"/>
                <a:cs typeface="Times New Roman"/>
              </a:rPr>
              <a:t>v</a:t>
            </a:r>
            <a:r>
              <a:rPr dirty="0" sz="800" spc="-114" i="1">
                <a:latin typeface="Times New Roman"/>
                <a:cs typeface="Times New Roman"/>
              </a:rPr>
              <a:t> </a:t>
            </a:r>
            <a:r>
              <a:rPr dirty="0" sz="800" spc="-35">
                <a:latin typeface="Symbol"/>
                <a:cs typeface="Symbol"/>
              </a:rPr>
              <a:t></a:t>
            </a:r>
            <a:r>
              <a:rPr dirty="0" sz="800" spc="-3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L="387350">
              <a:lnSpc>
                <a:spcPct val="100000"/>
              </a:lnSpc>
              <a:spcBef>
                <a:spcPts val="240"/>
              </a:spcBef>
            </a:pPr>
            <a:r>
              <a:rPr dirty="0" sz="950" spc="10">
                <a:solidFill>
                  <a:srgbClr val="FF0000"/>
                </a:solidFill>
                <a:latin typeface="Tahoma"/>
                <a:cs typeface="Tahoma"/>
              </a:rPr>
              <a:t>All these values estimated from</a:t>
            </a:r>
            <a:r>
              <a:rPr dirty="0" sz="950" spc="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endParaRPr sz="950">
              <a:latin typeface="Tahoma"/>
              <a:cs typeface="Tahoma"/>
            </a:endParaRPr>
          </a:p>
          <a:p>
            <a:pPr marL="1797050">
              <a:lnSpc>
                <a:spcPct val="100000"/>
              </a:lnSpc>
              <a:spcBef>
                <a:spcPts val="56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11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7850" y="1377950"/>
            <a:ext cx="1146175" cy="6997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050" marR="5080" indent="-19050">
              <a:lnSpc>
                <a:spcPct val="104700"/>
              </a:lnSpc>
            </a:pPr>
            <a:r>
              <a:rPr dirty="0" sz="2150" spc="10" b="0">
                <a:latin typeface="Tahoma"/>
                <a:cs typeface="Tahoma"/>
              </a:rPr>
              <a:t>Scoring</a:t>
            </a:r>
            <a:r>
              <a:rPr dirty="0" sz="2150" spc="-80" b="0">
                <a:latin typeface="Tahoma"/>
                <a:cs typeface="Tahoma"/>
              </a:rPr>
              <a:t> </a:t>
            </a:r>
            <a:r>
              <a:rPr dirty="0" sz="2150" spc="10" b="0">
                <a:latin typeface="Tahoma"/>
                <a:cs typeface="Tahoma"/>
              </a:rPr>
              <a:t>a  </a:t>
            </a:r>
            <a:r>
              <a:rPr dirty="0" sz="2150" spc="25" b="0">
                <a:latin typeface="Tahoma"/>
                <a:cs typeface="Tahoma"/>
              </a:rPr>
              <a:t>structure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950" y="1323975"/>
            <a:ext cx="3143250" cy="326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6875" y="3067050"/>
            <a:ext cx="4429125" cy="1314450"/>
          </a:xfrm>
          <a:custGeom>
            <a:avLst/>
            <a:gdLst/>
            <a:ahLst/>
            <a:cxnLst/>
            <a:rect l="l" t="t" r="r" b="b"/>
            <a:pathLst>
              <a:path w="4429125" h="1314450">
                <a:moveTo>
                  <a:pt x="0" y="1314450"/>
                </a:moveTo>
                <a:lnTo>
                  <a:pt x="4429125" y="1314450"/>
                </a:lnTo>
                <a:lnTo>
                  <a:pt x="4429125" y="0"/>
                </a:lnTo>
                <a:lnTo>
                  <a:pt x="0" y="0"/>
                </a:lnTo>
                <a:lnTo>
                  <a:pt x="0" y="13144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8800" y="350520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9575" y="3221305"/>
            <a:ext cx="33337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7800" indent="-152400">
              <a:lnSpc>
                <a:spcPct val="100000"/>
              </a:lnSpc>
              <a:spcBef>
                <a:spcPts val="135"/>
              </a:spcBef>
              <a:buFont typeface="Symbol"/>
              <a:buChar char=""/>
              <a:tabLst>
                <a:tab pos="177800" algn="l"/>
              </a:tabLst>
            </a:pPr>
            <a:r>
              <a:rPr dirty="0" sz="1350" spc="20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575" y="3825533"/>
            <a:ext cx="499745" cy="52260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58750" indent="-133350">
              <a:lnSpc>
                <a:spcPct val="100000"/>
              </a:lnSpc>
              <a:spcBef>
                <a:spcPts val="450"/>
              </a:spcBef>
              <a:buFont typeface="Symbol"/>
              <a:buChar char=""/>
              <a:tabLst>
                <a:tab pos="158750" algn="l"/>
              </a:tabLst>
            </a:pPr>
            <a:r>
              <a:rPr dirty="0" sz="1350" spc="45" i="1">
                <a:latin typeface="Times New Roman"/>
                <a:cs typeface="Times New Roman"/>
              </a:rPr>
              <a:t>R</a:t>
            </a:r>
            <a:r>
              <a:rPr dirty="0" baseline="-10840" sz="3075" spc="67">
                <a:latin typeface="Symbol"/>
                <a:cs typeface="Symbol"/>
              </a:rPr>
              <a:t></a:t>
            </a:r>
            <a:endParaRPr baseline="-10840" sz="3075">
              <a:latin typeface="Symbol"/>
              <a:cs typeface="Symbol"/>
            </a:endParaRPr>
          </a:p>
          <a:p>
            <a:pPr marL="311150">
              <a:lnSpc>
                <a:spcPct val="100000"/>
              </a:lnSpc>
              <a:spcBef>
                <a:spcPts val="140"/>
              </a:spcBef>
            </a:pPr>
            <a:r>
              <a:rPr dirty="0" sz="800" i="1">
                <a:latin typeface="Times New Roman"/>
                <a:cs typeface="Times New Roman"/>
              </a:rPr>
              <a:t>j</a:t>
            </a:r>
            <a:r>
              <a:rPr dirty="0" sz="800" spc="-125" i="1">
                <a:latin typeface="Times New Roman"/>
                <a:cs typeface="Times New Roman"/>
              </a:rPr>
              <a:t> </a:t>
            </a:r>
            <a:r>
              <a:rPr dirty="0" sz="800" spc="-70">
                <a:latin typeface="Symbol"/>
                <a:cs typeface="Symbol"/>
              </a:rPr>
              <a:t></a:t>
            </a:r>
            <a:r>
              <a:rPr dirty="0" sz="80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6775" y="3694664"/>
            <a:ext cx="93218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800" spc="-155">
                <a:latin typeface="Symbol"/>
                <a:cs typeface="Symbol"/>
              </a:rPr>
              <a:t></a:t>
            </a:r>
            <a:r>
              <a:rPr dirty="0" baseline="-31250" sz="1200" spc="-232">
                <a:latin typeface="Symbol"/>
                <a:cs typeface="Symbol"/>
              </a:rPr>
              <a:t></a:t>
            </a:r>
            <a:r>
              <a:rPr dirty="0" baseline="-31250" sz="1200" spc="-232">
                <a:latin typeface="Times New Roman"/>
                <a:cs typeface="Times New Roman"/>
              </a:rPr>
              <a:t> </a:t>
            </a:r>
            <a:r>
              <a:rPr dirty="0" baseline="3472" sz="1200">
                <a:latin typeface="Times New Roman"/>
                <a:cs typeface="Times New Roman"/>
              </a:rPr>
              <a:t>num</a:t>
            </a:r>
            <a:r>
              <a:rPr dirty="0" baseline="3472" sz="1200" spc="-150">
                <a:latin typeface="Times New Roman"/>
                <a:cs typeface="Times New Roman"/>
              </a:rPr>
              <a:t> </a:t>
            </a:r>
            <a:r>
              <a:rPr dirty="0" baseline="3472" sz="1200" spc="-89">
                <a:latin typeface="Times New Roman"/>
                <a:cs typeface="Times New Roman"/>
              </a:rPr>
              <a:t>combinations</a:t>
            </a:r>
            <a:r>
              <a:rPr dirty="0" sz="800" spc="-60">
                <a:latin typeface="Symbol"/>
                <a:cs typeface="Symbol"/>
              </a:rPr>
              <a:t></a:t>
            </a:r>
            <a:r>
              <a:rPr dirty="0" baseline="-31250" sz="1200" spc="-89">
                <a:latin typeface="Symbol"/>
                <a:cs typeface="Symbol"/>
              </a:rPr>
              <a:t></a:t>
            </a:r>
            <a:endParaRPr baseline="-31250"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5075" y="3914382"/>
            <a:ext cx="20129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ts val="2345"/>
              </a:lnSpc>
              <a:spcBef>
                <a:spcPts val="125"/>
              </a:spcBef>
            </a:pPr>
            <a:r>
              <a:rPr dirty="0" sz="2050" spc="20">
                <a:latin typeface="Symbol"/>
                <a:cs typeface="Symbol"/>
              </a:rPr>
              <a:t></a:t>
            </a:r>
            <a:endParaRPr sz="2050">
              <a:latin typeface="Symbol"/>
              <a:cs typeface="Symbol"/>
            </a:endParaRPr>
          </a:p>
          <a:p>
            <a:pPr>
              <a:lnSpc>
                <a:spcPts val="844"/>
              </a:lnSpc>
            </a:pPr>
            <a:r>
              <a:rPr dirty="0" sz="800" i="1">
                <a:latin typeface="Times New Roman"/>
                <a:cs typeface="Times New Roman"/>
              </a:rPr>
              <a:t>k</a:t>
            </a:r>
            <a:r>
              <a:rPr dirty="0" sz="800" spc="-135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Symbol"/>
                <a:cs typeface="Symbol"/>
              </a:rPr>
              <a:t>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4375" y="3837539"/>
            <a:ext cx="1640839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0416" sz="1200" spc="7" i="1">
                <a:latin typeface="Times New Roman"/>
                <a:cs typeface="Times New Roman"/>
              </a:rPr>
              <a:t>m </a:t>
            </a:r>
            <a:r>
              <a:rPr dirty="0" baseline="-10416" sz="1200">
                <a:latin typeface="Symbol"/>
                <a:cs typeface="Symbol"/>
              </a:rPr>
              <a:t></a:t>
            </a:r>
            <a:r>
              <a:rPr dirty="0" baseline="-10416" sz="120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of </a:t>
            </a:r>
            <a:r>
              <a:rPr dirty="0" sz="800" spc="25">
                <a:latin typeface="Times New Roman"/>
                <a:cs typeface="Times New Roman"/>
              </a:rPr>
              <a:t>parent </a:t>
            </a:r>
            <a:r>
              <a:rPr dirty="0" sz="800" spc="-50">
                <a:latin typeface="Times New Roman"/>
                <a:cs typeface="Times New Roman"/>
              </a:rPr>
              <a:t>vaules </a:t>
            </a:r>
            <a:r>
              <a:rPr dirty="0" baseline="-10416" sz="1200">
                <a:latin typeface="Symbol"/>
                <a:cs typeface="Symbol"/>
              </a:rPr>
              <a:t></a:t>
            </a:r>
            <a:r>
              <a:rPr dirty="0" baseline="-10416" sz="1200">
                <a:latin typeface="Times New Roman"/>
                <a:cs typeface="Times New Roman"/>
              </a:rPr>
              <a:t> </a:t>
            </a:r>
            <a:r>
              <a:rPr dirty="0" baseline="3472" sz="1200" spc="30">
                <a:latin typeface="Times New Roman"/>
                <a:cs typeface="Times New Roman"/>
              </a:rPr>
              <a:t>(arityof </a:t>
            </a:r>
            <a:r>
              <a:rPr dirty="0" baseline="3472" sz="1200" spc="7" i="1">
                <a:latin typeface="Times New Roman"/>
                <a:cs typeface="Times New Roman"/>
              </a:rPr>
              <a:t>X </a:t>
            </a:r>
            <a:r>
              <a:rPr dirty="0" baseline="-15151" sz="825" spc="7" i="1">
                <a:latin typeface="Times New Roman"/>
                <a:cs typeface="Times New Roman"/>
              </a:rPr>
              <a:t>j</a:t>
            </a:r>
            <a:r>
              <a:rPr dirty="0" baseline="-15151" sz="825" spc="-75" i="1">
                <a:latin typeface="Times New Roman"/>
                <a:cs typeface="Times New Roman"/>
              </a:rPr>
              <a:t> </a:t>
            </a:r>
            <a:r>
              <a:rPr dirty="0" baseline="3472" sz="1200">
                <a:latin typeface="Times New Roman"/>
                <a:cs typeface="Times New Roman"/>
              </a:rPr>
              <a:t>)</a:t>
            </a:r>
            <a:endParaRPr baseline="3472"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800" y="3251463"/>
            <a:ext cx="781050" cy="4826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70"/>
              </a:spcBef>
            </a:pPr>
            <a:r>
              <a:rPr dirty="0" sz="800" spc="30">
                <a:latin typeface="Times New Roman"/>
                <a:cs typeface="Times New Roman"/>
              </a:rPr>
              <a:t>params </a:t>
            </a:r>
            <a:r>
              <a:rPr dirty="0" baseline="-28806" sz="2025" spc="-22">
                <a:latin typeface="Times New Roman"/>
                <a:cs typeface="Times New Roman"/>
              </a:rPr>
              <a:t>log</a:t>
            </a:r>
            <a:r>
              <a:rPr dirty="0" baseline="-28806" sz="2025" spc="-44">
                <a:latin typeface="Times New Roman"/>
                <a:cs typeface="Times New Roman"/>
              </a:rPr>
              <a:t> </a:t>
            </a:r>
            <a:r>
              <a:rPr dirty="0" baseline="-28806" sz="2025" spc="30" i="1">
                <a:latin typeface="Times New Roman"/>
                <a:cs typeface="Times New Roman"/>
              </a:rPr>
              <a:t>R</a:t>
            </a:r>
            <a:endParaRPr baseline="-28806" sz="2025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180"/>
              </a:spcBef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5450" y="3059380"/>
            <a:ext cx="54800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350">
                <a:latin typeface="Times New Roman"/>
                <a:cs typeface="Times New Roman"/>
              </a:rPr>
              <a:t>Score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85792" y="3051968"/>
            <a:ext cx="4429125" cy="1314450"/>
          </a:xfrm>
          <a:custGeom>
            <a:avLst/>
            <a:gdLst/>
            <a:ahLst/>
            <a:cxnLst/>
            <a:rect l="l" t="t" r="r" b="b"/>
            <a:pathLst>
              <a:path w="4429125" h="1314450">
                <a:moveTo>
                  <a:pt x="0" y="1314450"/>
                </a:moveTo>
                <a:lnTo>
                  <a:pt x="4429125" y="1314450"/>
                </a:lnTo>
                <a:lnTo>
                  <a:pt x="4429125" y="0"/>
                </a:lnTo>
                <a:lnTo>
                  <a:pt x="0" y="0"/>
                </a:lnTo>
                <a:lnTo>
                  <a:pt x="0" y="1314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86017" y="4166393"/>
            <a:ext cx="381000" cy="133350"/>
          </a:xfrm>
          <a:custGeom>
            <a:avLst/>
            <a:gdLst/>
            <a:ahLst/>
            <a:cxnLst/>
            <a:rect l="l" t="t" r="r" b="b"/>
            <a:pathLst>
              <a:path w="381000" h="133350">
                <a:moveTo>
                  <a:pt x="381000" y="0"/>
                </a:moveTo>
                <a:lnTo>
                  <a:pt x="377576" y="26491"/>
                </a:lnTo>
                <a:lnTo>
                  <a:pt x="367903" y="47625"/>
                </a:lnTo>
                <a:lnTo>
                  <a:pt x="352871" y="61614"/>
                </a:lnTo>
                <a:lnTo>
                  <a:pt x="333375" y="66675"/>
                </a:lnTo>
                <a:lnTo>
                  <a:pt x="238125" y="66675"/>
                </a:lnTo>
                <a:lnTo>
                  <a:pt x="218628" y="71735"/>
                </a:lnTo>
                <a:lnTo>
                  <a:pt x="203596" y="85725"/>
                </a:lnTo>
                <a:lnTo>
                  <a:pt x="193923" y="106858"/>
                </a:lnTo>
                <a:lnTo>
                  <a:pt x="190500" y="133350"/>
                </a:lnTo>
                <a:lnTo>
                  <a:pt x="187076" y="106858"/>
                </a:lnTo>
                <a:lnTo>
                  <a:pt x="177403" y="85725"/>
                </a:lnTo>
                <a:lnTo>
                  <a:pt x="162371" y="71735"/>
                </a:lnTo>
                <a:lnTo>
                  <a:pt x="142875" y="66675"/>
                </a:lnTo>
                <a:lnTo>
                  <a:pt x="47625" y="66675"/>
                </a:lnTo>
                <a:lnTo>
                  <a:pt x="28128" y="61614"/>
                </a:lnTo>
                <a:lnTo>
                  <a:pt x="13096" y="47625"/>
                </a:lnTo>
                <a:lnTo>
                  <a:pt x="3423" y="26491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05117" y="4166393"/>
            <a:ext cx="952500" cy="133350"/>
          </a:xfrm>
          <a:custGeom>
            <a:avLst/>
            <a:gdLst/>
            <a:ahLst/>
            <a:cxnLst/>
            <a:rect l="l" t="t" r="r" b="b"/>
            <a:pathLst>
              <a:path w="952500" h="133350">
                <a:moveTo>
                  <a:pt x="952500" y="0"/>
                </a:moveTo>
                <a:lnTo>
                  <a:pt x="945951" y="26491"/>
                </a:lnTo>
                <a:lnTo>
                  <a:pt x="928687" y="47625"/>
                </a:lnTo>
                <a:lnTo>
                  <a:pt x="904279" y="61614"/>
                </a:lnTo>
                <a:lnTo>
                  <a:pt x="876300" y="66675"/>
                </a:lnTo>
                <a:lnTo>
                  <a:pt x="552450" y="66675"/>
                </a:lnTo>
                <a:lnTo>
                  <a:pt x="524470" y="71735"/>
                </a:lnTo>
                <a:lnTo>
                  <a:pt x="500062" y="85725"/>
                </a:lnTo>
                <a:lnTo>
                  <a:pt x="482798" y="106858"/>
                </a:lnTo>
                <a:lnTo>
                  <a:pt x="476250" y="133350"/>
                </a:lnTo>
                <a:lnTo>
                  <a:pt x="469701" y="106858"/>
                </a:lnTo>
                <a:lnTo>
                  <a:pt x="452437" y="85725"/>
                </a:lnTo>
                <a:lnTo>
                  <a:pt x="428029" y="71735"/>
                </a:lnTo>
                <a:lnTo>
                  <a:pt x="400050" y="66675"/>
                </a:lnTo>
                <a:lnTo>
                  <a:pt x="76200" y="66675"/>
                </a:lnTo>
                <a:lnTo>
                  <a:pt x="48220" y="61614"/>
                </a:lnTo>
                <a:lnTo>
                  <a:pt x="23812" y="47625"/>
                </a:lnTo>
                <a:lnTo>
                  <a:pt x="6548" y="26491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24317" y="4166393"/>
            <a:ext cx="952500" cy="133350"/>
          </a:xfrm>
          <a:custGeom>
            <a:avLst/>
            <a:gdLst/>
            <a:ahLst/>
            <a:cxnLst/>
            <a:rect l="l" t="t" r="r" b="b"/>
            <a:pathLst>
              <a:path w="952500" h="133350">
                <a:moveTo>
                  <a:pt x="952500" y="0"/>
                </a:moveTo>
                <a:lnTo>
                  <a:pt x="945951" y="26491"/>
                </a:lnTo>
                <a:lnTo>
                  <a:pt x="928687" y="47625"/>
                </a:lnTo>
                <a:lnTo>
                  <a:pt x="904279" y="61614"/>
                </a:lnTo>
                <a:lnTo>
                  <a:pt x="876300" y="66675"/>
                </a:lnTo>
                <a:lnTo>
                  <a:pt x="552450" y="66675"/>
                </a:lnTo>
                <a:lnTo>
                  <a:pt x="524470" y="71735"/>
                </a:lnTo>
                <a:lnTo>
                  <a:pt x="500062" y="85725"/>
                </a:lnTo>
                <a:lnTo>
                  <a:pt x="482798" y="106858"/>
                </a:lnTo>
                <a:lnTo>
                  <a:pt x="476250" y="133350"/>
                </a:lnTo>
                <a:lnTo>
                  <a:pt x="469701" y="106858"/>
                </a:lnTo>
                <a:lnTo>
                  <a:pt x="452437" y="85725"/>
                </a:lnTo>
                <a:lnTo>
                  <a:pt x="428029" y="71735"/>
                </a:lnTo>
                <a:lnTo>
                  <a:pt x="400050" y="66675"/>
                </a:lnTo>
                <a:lnTo>
                  <a:pt x="76200" y="66675"/>
                </a:lnTo>
                <a:lnTo>
                  <a:pt x="48220" y="61614"/>
                </a:lnTo>
                <a:lnTo>
                  <a:pt x="23812" y="47625"/>
                </a:lnTo>
                <a:lnTo>
                  <a:pt x="6548" y="26491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62217" y="4318793"/>
            <a:ext cx="2247900" cy="200025"/>
          </a:xfrm>
          <a:custGeom>
            <a:avLst/>
            <a:gdLst/>
            <a:ahLst/>
            <a:cxnLst/>
            <a:rect l="l" t="t" r="r" b="b"/>
            <a:pathLst>
              <a:path w="2247900" h="200025">
                <a:moveTo>
                  <a:pt x="0" y="200025"/>
                </a:moveTo>
                <a:lnTo>
                  <a:pt x="2247900" y="200025"/>
                </a:lnTo>
                <a:lnTo>
                  <a:pt x="22479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62217" y="4318793"/>
            <a:ext cx="2247900" cy="200025"/>
          </a:xfrm>
          <a:custGeom>
            <a:avLst/>
            <a:gdLst/>
            <a:ahLst/>
            <a:cxnLst/>
            <a:rect l="l" t="t" r="r" b="b"/>
            <a:pathLst>
              <a:path w="2247900" h="200025">
                <a:moveTo>
                  <a:pt x="0" y="200025"/>
                </a:moveTo>
                <a:lnTo>
                  <a:pt x="2247900" y="200025"/>
                </a:lnTo>
                <a:lnTo>
                  <a:pt x="2247900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203575" y="3825533"/>
            <a:ext cx="2894330" cy="86042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0"/>
              </a:spcBef>
            </a:pPr>
            <a:r>
              <a:rPr dirty="0" baseline="-10840" sz="3075" spc="30">
                <a:latin typeface="Symbol"/>
                <a:cs typeface="Symbol"/>
              </a:rPr>
              <a:t></a:t>
            </a:r>
            <a:r>
              <a:rPr dirty="0" baseline="-10840" sz="3075" spc="-412">
                <a:latin typeface="Times New Roman"/>
                <a:cs typeface="Times New Roman"/>
              </a:rPr>
              <a:t> </a:t>
            </a:r>
            <a:r>
              <a:rPr dirty="0" sz="1350" spc="-25" i="1">
                <a:latin typeface="Times New Roman"/>
                <a:cs typeface="Times New Roman"/>
              </a:rPr>
              <a:t>P</a:t>
            </a:r>
            <a:r>
              <a:rPr dirty="0" sz="1350" spc="-25">
                <a:latin typeface="Times New Roman"/>
                <a:cs typeface="Times New Roman"/>
              </a:rPr>
              <a:t>(</a:t>
            </a:r>
            <a:r>
              <a:rPr dirty="0" sz="1350" spc="-25" i="1">
                <a:latin typeface="Times New Roman"/>
                <a:cs typeface="Times New Roman"/>
              </a:rPr>
              <a:t>V</a:t>
            </a:r>
            <a:r>
              <a:rPr dirty="0" baseline="-27777" sz="1200" spc="-37" i="1">
                <a:latin typeface="Times New Roman"/>
                <a:cs typeface="Times New Roman"/>
              </a:rPr>
              <a:t>k</a:t>
            </a:r>
            <a:r>
              <a:rPr dirty="0" baseline="-27777" sz="1200" spc="60" i="1">
                <a:latin typeface="Times New Roman"/>
                <a:cs typeface="Times New Roman"/>
              </a:rPr>
              <a:t> </a:t>
            </a:r>
            <a:r>
              <a:rPr dirty="0" sz="1350" spc="50">
                <a:latin typeface="Times New Roman"/>
                <a:cs typeface="Times New Roman"/>
              </a:rPr>
              <a:t>)</a:t>
            </a:r>
            <a:r>
              <a:rPr dirty="0" sz="1350" spc="50" i="1">
                <a:latin typeface="Times New Roman"/>
                <a:cs typeface="Times New Roman"/>
              </a:rPr>
              <a:t>P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X</a:t>
            </a:r>
            <a:r>
              <a:rPr dirty="0" sz="1350" spc="10" i="1">
                <a:latin typeface="Times New Roman"/>
                <a:cs typeface="Times New Roman"/>
              </a:rPr>
              <a:t> </a:t>
            </a:r>
            <a:r>
              <a:rPr dirty="0" baseline="-27777" sz="1200" i="1">
                <a:latin typeface="Times New Roman"/>
                <a:cs typeface="Times New Roman"/>
              </a:rPr>
              <a:t>j</a:t>
            </a:r>
            <a:r>
              <a:rPr dirty="0" baseline="-27777" sz="1200" spc="179" i="1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Symbol"/>
                <a:cs typeface="Symbol"/>
              </a:rPr>
              <a:t>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v</a:t>
            </a:r>
            <a:r>
              <a:rPr dirty="0" sz="1350" spc="-13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|</a:t>
            </a:r>
            <a:r>
              <a:rPr dirty="0" sz="1350" spc="-170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V</a:t>
            </a:r>
            <a:r>
              <a:rPr dirty="0" baseline="-27777" sz="1200" i="1">
                <a:latin typeface="Times New Roman"/>
                <a:cs typeface="Times New Roman"/>
              </a:rPr>
              <a:t>k</a:t>
            </a:r>
            <a:r>
              <a:rPr dirty="0" baseline="-27777" sz="1200" spc="60" i="1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Times New Roman"/>
                <a:cs typeface="Times New Roman"/>
              </a:rPr>
              <a:t>log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X</a:t>
            </a:r>
            <a:r>
              <a:rPr dirty="0" sz="1350" spc="-60" i="1">
                <a:latin typeface="Times New Roman"/>
                <a:cs typeface="Times New Roman"/>
              </a:rPr>
              <a:t> </a:t>
            </a:r>
            <a:r>
              <a:rPr dirty="0" baseline="-27777" sz="1200" i="1">
                <a:latin typeface="Times New Roman"/>
                <a:cs typeface="Times New Roman"/>
              </a:rPr>
              <a:t>j</a:t>
            </a:r>
            <a:r>
              <a:rPr dirty="0" baseline="-27777" sz="1200" spc="179" i="1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Symbol"/>
                <a:cs typeface="Symbol"/>
              </a:rPr>
              <a:t>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v</a:t>
            </a:r>
            <a:r>
              <a:rPr dirty="0" sz="1350" spc="-55" i="1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|</a:t>
            </a:r>
            <a:r>
              <a:rPr dirty="0" sz="1350" spc="30" i="1">
                <a:latin typeface="Times New Roman"/>
                <a:cs typeface="Times New Roman"/>
              </a:rPr>
              <a:t>V</a:t>
            </a:r>
            <a:r>
              <a:rPr dirty="0" baseline="-27777" sz="1200" spc="44" i="1">
                <a:latin typeface="Times New Roman"/>
                <a:cs typeface="Times New Roman"/>
              </a:rPr>
              <a:t>k</a:t>
            </a:r>
            <a:r>
              <a:rPr dirty="0" baseline="-27777" sz="1200" spc="60" i="1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40"/>
              </a:spcBef>
            </a:pPr>
            <a:r>
              <a:rPr dirty="0" sz="800" i="1">
                <a:latin typeface="Times New Roman"/>
                <a:cs typeface="Times New Roman"/>
              </a:rPr>
              <a:t>v</a:t>
            </a:r>
            <a:r>
              <a:rPr dirty="0" sz="800" spc="-114" i="1">
                <a:latin typeface="Times New Roman"/>
                <a:cs typeface="Times New Roman"/>
              </a:rPr>
              <a:t> </a:t>
            </a:r>
            <a:r>
              <a:rPr dirty="0" sz="800" spc="-35">
                <a:latin typeface="Symbol"/>
                <a:cs typeface="Symbol"/>
              </a:rPr>
              <a:t></a:t>
            </a:r>
            <a:r>
              <a:rPr dirty="0" sz="800" spc="-3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L="387350">
              <a:lnSpc>
                <a:spcPct val="100000"/>
              </a:lnSpc>
              <a:spcBef>
                <a:spcPts val="240"/>
              </a:spcBef>
            </a:pPr>
            <a:r>
              <a:rPr dirty="0" sz="950" spc="10">
                <a:solidFill>
                  <a:srgbClr val="FF0000"/>
                </a:solidFill>
                <a:latin typeface="Tahoma"/>
                <a:cs typeface="Tahoma"/>
              </a:rPr>
              <a:t>All these values estimated from</a:t>
            </a:r>
            <a:r>
              <a:rPr dirty="0" sz="950" spc="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endParaRPr sz="950">
              <a:latin typeface="Tahoma"/>
              <a:cs typeface="Tahoma"/>
            </a:endParaRPr>
          </a:p>
          <a:p>
            <a:pPr marL="1797050">
              <a:lnSpc>
                <a:spcPct val="100000"/>
              </a:lnSpc>
              <a:spcBef>
                <a:spcPts val="56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11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95517" y="1575593"/>
            <a:ext cx="2743200" cy="1895475"/>
          </a:xfrm>
          <a:custGeom>
            <a:avLst/>
            <a:gdLst/>
            <a:ahLst/>
            <a:cxnLst/>
            <a:rect l="l" t="t" r="r" b="b"/>
            <a:pathLst>
              <a:path w="2743200" h="1895475">
                <a:moveTo>
                  <a:pt x="0" y="1895475"/>
                </a:moveTo>
                <a:lnTo>
                  <a:pt x="2743200" y="1895475"/>
                </a:lnTo>
                <a:lnTo>
                  <a:pt x="2743200" y="0"/>
                </a:lnTo>
                <a:lnTo>
                  <a:pt x="0" y="0"/>
                </a:lnTo>
                <a:lnTo>
                  <a:pt x="0" y="1895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95517" y="1575593"/>
            <a:ext cx="2743200" cy="1895475"/>
          </a:xfrm>
          <a:custGeom>
            <a:avLst/>
            <a:gdLst/>
            <a:ahLst/>
            <a:cxnLst/>
            <a:rect l="l" t="t" r="r" b="b"/>
            <a:pathLst>
              <a:path w="2743200" h="1895475">
                <a:moveTo>
                  <a:pt x="0" y="1895475"/>
                </a:moveTo>
                <a:lnTo>
                  <a:pt x="2743200" y="1895475"/>
                </a:lnTo>
                <a:lnTo>
                  <a:pt x="2743200" y="0"/>
                </a:lnTo>
                <a:lnTo>
                  <a:pt x="0" y="0"/>
                </a:lnTo>
                <a:lnTo>
                  <a:pt x="0" y="1895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324225" y="1606550"/>
            <a:ext cx="2661285" cy="186182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431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This is called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BIC (Bayes Information  Criterion) </a:t>
            </a:r>
            <a:r>
              <a:rPr dirty="0" sz="1200" spc="-10">
                <a:latin typeface="Tahoma"/>
                <a:cs typeface="Tahoma"/>
              </a:rPr>
              <a:t>estimate</a:t>
            </a:r>
            <a:endParaRPr sz="1200">
              <a:latin typeface="Tahoma"/>
              <a:cs typeface="Tahoma"/>
            </a:endParaRPr>
          </a:p>
          <a:p>
            <a:pPr marR="319405">
              <a:lnSpc>
                <a:spcPts val="1430"/>
              </a:lnSpc>
              <a:spcBef>
                <a:spcPts val="740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This part is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penalty for too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many  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parameters</a:t>
            </a:r>
            <a:endParaRPr sz="1200">
              <a:latin typeface="Tahoma"/>
              <a:cs typeface="Tahoma"/>
            </a:endParaRPr>
          </a:p>
          <a:p>
            <a:pPr marR="530860">
              <a:lnSpc>
                <a:spcPts val="1430"/>
              </a:lnSpc>
              <a:spcBef>
                <a:spcPts val="740"/>
              </a:spcBef>
            </a:pP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This part is the training set log-  </a:t>
            </a:r>
            <a:r>
              <a:rPr dirty="0" sz="1200" spc="5">
                <a:solidFill>
                  <a:srgbClr val="008000"/>
                </a:solidFill>
                <a:latin typeface="Tahoma"/>
                <a:cs typeface="Tahoma"/>
              </a:rPr>
              <a:t>likelihood</a:t>
            </a:r>
            <a:endParaRPr sz="1200">
              <a:latin typeface="Tahoma"/>
              <a:cs typeface="Tahoma"/>
            </a:endParaRPr>
          </a:p>
          <a:p>
            <a:pPr marR="5080">
              <a:lnSpc>
                <a:spcPct val="99800"/>
              </a:lnSpc>
              <a:spcBef>
                <a:spcPts val="685"/>
              </a:spcBef>
            </a:pPr>
            <a:r>
              <a:rPr dirty="0" sz="1200" spc="-5">
                <a:latin typeface="Tahoma"/>
                <a:cs typeface="Tahoma"/>
              </a:rPr>
              <a:t>BIC asymptotically tries to get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 spc="-5">
                <a:latin typeface="Tahoma"/>
                <a:cs typeface="Tahoma"/>
              </a:rPr>
              <a:t>structure right. </a:t>
            </a:r>
            <a:r>
              <a:rPr dirty="0" sz="650" spc="15">
                <a:latin typeface="Tahoma"/>
                <a:cs typeface="Tahoma"/>
              </a:rPr>
              <a:t>(There’s </a:t>
            </a:r>
            <a:r>
              <a:rPr dirty="0" sz="650" spc="10">
                <a:latin typeface="Tahoma"/>
                <a:cs typeface="Tahoma"/>
              </a:rPr>
              <a:t>a </a:t>
            </a:r>
            <a:r>
              <a:rPr dirty="0" sz="650" spc="15">
                <a:latin typeface="Tahoma"/>
                <a:cs typeface="Tahoma"/>
              </a:rPr>
              <a:t>lot of </a:t>
            </a:r>
            <a:r>
              <a:rPr dirty="0" sz="650" spc="20">
                <a:latin typeface="Tahoma"/>
                <a:cs typeface="Tahoma"/>
              </a:rPr>
              <a:t>heavy emotional debate  </a:t>
            </a:r>
            <a:r>
              <a:rPr dirty="0" sz="650" spc="15">
                <a:latin typeface="Tahoma"/>
                <a:cs typeface="Tahoma"/>
              </a:rPr>
              <a:t>about whether </a:t>
            </a:r>
            <a:r>
              <a:rPr dirty="0" sz="650" spc="10">
                <a:latin typeface="Tahoma"/>
                <a:cs typeface="Tahoma"/>
              </a:rPr>
              <a:t>this is </a:t>
            </a:r>
            <a:r>
              <a:rPr dirty="0" sz="650" spc="15">
                <a:latin typeface="Tahoma"/>
                <a:cs typeface="Tahoma"/>
              </a:rPr>
              <a:t>the best scoring</a:t>
            </a:r>
            <a:r>
              <a:rPr dirty="0" sz="650" spc="160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criterion)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04842" y="2194718"/>
            <a:ext cx="1638300" cy="1478915"/>
          </a:xfrm>
          <a:custGeom>
            <a:avLst/>
            <a:gdLst/>
            <a:ahLst/>
            <a:cxnLst/>
            <a:rect l="l" t="t" r="r" b="b"/>
            <a:pathLst>
              <a:path w="1638300" h="1478914">
                <a:moveTo>
                  <a:pt x="1638300" y="0"/>
                </a:moveTo>
                <a:lnTo>
                  <a:pt x="1615380" y="14436"/>
                </a:lnTo>
                <a:lnTo>
                  <a:pt x="1590675" y="29765"/>
                </a:lnTo>
                <a:lnTo>
                  <a:pt x="1565969" y="46880"/>
                </a:lnTo>
                <a:lnTo>
                  <a:pt x="1543050" y="66675"/>
                </a:lnTo>
                <a:lnTo>
                  <a:pt x="1541412" y="73669"/>
                </a:lnTo>
                <a:lnTo>
                  <a:pt x="1537096" y="79771"/>
                </a:lnTo>
                <a:lnTo>
                  <a:pt x="1530994" y="84087"/>
                </a:lnTo>
                <a:lnTo>
                  <a:pt x="1524000" y="85725"/>
                </a:lnTo>
                <a:lnTo>
                  <a:pt x="1509861" y="92868"/>
                </a:lnTo>
                <a:lnTo>
                  <a:pt x="1496615" y="100012"/>
                </a:lnTo>
                <a:lnTo>
                  <a:pt x="1485155" y="107156"/>
                </a:lnTo>
                <a:lnTo>
                  <a:pt x="1476375" y="114300"/>
                </a:lnTo>
                <a:lnTo>
                  <a:pt x="1462236" y="128141"/>
                </a:lnTo>
                <a:lnTo>
                  <a:pt x="1456134" y="132159"/>
                </a:lnTo>
                <a:lnTo>
                  <a:pt x="1448246" y="134391"/>
                </a:lnTo>
                <a:lnTo>
                  <a:pt x="1428750" y="142875"/>
                </a:lnTo>
                <a:lnTo>
                  <a:pt x="1414462" y="155674"/>
                </a:lnTo>
                <a:lnTo>
                  <a:pt x="1400175" y="166687"/>
                </a:lnTo>
                <a:lnTo>
                  <a:pt x="1385887" y="177700"/>
                </a:lnTo>
                <a:lnTo>
                  <a:pt x="1371600" y="190500"/>
                </a:lnTo>
                <a:lnTo>
                  <a:pt x="1358800" y="203299"/>
                </a:lnTo>
                <a:lnTo>
                  <a:pt x="1347787" y="214312"/>
                </a:lnTo>
                <a:lnTo>
                  <a:pt x="1336774" y="225325"/>
                </a:lnTo>
                <a:lnTo>
                  <a:pt x="1323975" y="238125"/>
                </a:lnTo>
                <a:lnTo>
                  <a:pt x="1308199" y="257919"/>
                </a:lnTo>
                <a:lnTo>
                  <a:pt x="1290637" y="275034"/>
                </a:lnTo>
                <a:lnTo>
                  <a:pt x="1273075" y="290363"/>
                </a:lnTo>
                <a:lnTo>
                  <a:pt x="1257300" y="304800"/>
                </a:lnTo>
                <a:lnTo>
                  <a:pt x="1231255" y="340518"/>
                </a:lnTo>
                <a:lnTo>
                  <a:pt x="1198959" y="383381"/>
                </a:lnTo>
                <a:lnTo>
                  <a:pt x="1164877" y="422671"/>
                </a:lnTo>
                <a:lnTo>
                  <a:pt x="1133475" y="447675"/>
                </a:lnTo>
                <a:lnTo>
                  <a:pt x="1097756" y="470743"/>
                </a:lnTo>
                <a:lnTo>
                  <a:pt x="1062037" y="496490"/>
                </a:lnTo>
                <a:lnTo>
                  <a:pt x="1026318" y="524023"/>
                </a:lnTo>
                <a:lnTo>
                  <a:pt x="990600" y="552450"/>
                </a:lnTo>
                <a:lnTo>
                  <a:pt x="948928" y="601265"/>
                </a:lnTo>
                <a:lnTo>
                  <a:pt x="914400" y="657225"/>
                </a:lnTo>
                <a:lnTo>
                  <a:pt x="898773" y="671512"/>
                </a:lnTo>
                <a:lnTo>
                  <a:pt x="882253" y="685800"/>
                </a:lnTo>
                <a:lnTo>
                  <a:pt x="867519" y="700087"/>
                </a:lnTo>
                <a:lnTo>
                  <a:pt x="857250" y="714375"/>
                </a:lnTo>
                <a:lnTo>
                  <a:pt x="838646" y="739824"/>
                </a:lnTo>
                <a:lnTo>
                  <a:pt x="822721" y="760809"/>
                </a:lnTo>
                <a:lnTo>
                  <a:pt x="805011" y="780008"/>
                </a:lnTo>
                <a:lnTo>
                  <a:pt x="781050" y="800100"/>
                </a:lnTo>
                <a:lnTo>
                  <a:pt x="773757" y="820042"/>
                </a:lnTo>
                <a:lnTo>
                  <a:pt x="765571" y="838200"/>
                </a:lnTo>
                <a:lnTo>
                  <a:pt x="755600" y="856357"/>
                </a:lnTo>
                <a:lnTo>
                  <a:pt x="742950" y="876300"/>
                </a:lnTo>
                <a:lnTo>
                  <a:pt x="735806" y="884932"/>
                </a:lnTo>
                <a:lnTo>
                  <a:pt x="728662" y="895350"/>
                </a:lnTo>
                <a:lnTo>
                  <a:pt x="721518" y="905767"/>
                </a:lnTo>
                <a:lnTo>
                  <a:pt x="714375" y="914400"/>
                </a:lnTo>
                <a:lnTo>
                  <a:pt x="704850" y="933450"/>
                </a:lnTo>
                <a:lnTo>
                  <a:pt x="696217" y="962025"/>
                </a:lnTo>
                <a:lnTo>
                  <a:pt x="685800" y="990600"/>
                </a:lnTo>
                <a:lnTo>
                  <a:pt x="675382" y="1019175"/>
                </a:lnTo>
                <a:lnTo>
                  <a:pt x="666750" y="1047750"/>
                </a:lnTo>
                <a:lnTo>
                  <a:pt x="692200" y="1087678"/>
                </a:lnTo>
                <a:lnTo>
                  <a:pt x="730910" y="1108862"/>
                </a:lnTo>
                <a:lnTo>
                  <a:pt x="777849" y="1117701"/>
                </a:lnTo>
                <a:lnTo>
                  <a:pt x="827989" y="1120597"/>
                </a:lnTo>
                <a:lnTo>
                  <a:pt x="876300" y="1123950"/>
                </a:lnTo>
                <a:lnTo>
                  <a:pt x="942975" y="1131093"/>
                </a:lnTo>
                <a:lnTo>
                  <a:pt x="1009650" y="1152525"/>
                </a:lnTo>
                <a:lnTo>
                  <a:pt x="1016793" y="1159668"/>
                </a:lnTo>
                <a:lnTo>
                  <a:pt x="1023937" y="1166812"/>
                </a:lnTo>
                <a:lnTo>
                  <a:pt x="1031081" y="1173956"/>
                </a:lnTo>
                <a:lnTo>
                  <a:pt x="1038225" y="1181100"/>
                </a:lnTo>
                <a:lnTo>
                  <a:pt x="1046708" y="1188094"/>
                </a:lnTo>
                <a:lnTo>
                  <a:pt x="1056084" y="1194196"/>
                </a:lnTo>
                <a:lnTo>
                  <a:pt x="1063674" y="1198512"/>
                </a:lnTo>
                <a:lnTo>
                  <a:pt x="1066800" y="1200150"/>
                </a:lnTo>
                <a:lnTo>
                  <a:pt x="1073943" y="1218604"/>
                </a:lnTo>
                <a:lnTo>
                  <a:pt x="1081087" y="1233487"/>
                </a:lnTo>
                <a:lnTo>
                  <a:pt x="1088231" y="1248370"/>
                </a:lnTo>
                <a:lnTo>
                  <a:pt x="1095375" y="1266825"/>
                </a:lnTo>
                <a:lnTo>
                  <a:pt x="1089421" y="1296292"/>
                </a:lnTo>
                <a:lnTo>
                  <a:pt x="1083468" y="1316831"/>
                </a:lnTo>
                <a:lnTo>
                  <a:pt x="1073943" y="1333797"/>
                </a:lnTo>
                <a:lnTo>
                  <a:pt x="1057275" y="1352550"/>
                </a:lnTo>
                <a:lnTo>
                  <a:pt x="1047303" y="1372344"/>
                </a:lnTo>
                <a:lnTo>
                  <a:pt x="1041796" y="1382315"/>
                </a:lnTo>
                <a:lnTo>
                  <a:pt x="1034504" y="1394073"/>
                </a:lnTo>
                <a:lnTo>
                  <a:pt x="1019175" y="1419225"/>
                </a:lnTo>
                <a:lnTo>
                  <a:pt x="1004738" y="1426219"/>
                </a:lnTo>
                <a:lnTo>
                  <a:pt x="982265" y="1432321"/>
                </a:lnTo>
                <a:lnTo>
                  <a:pt x="961578" y="1436637"/>
                </a:lnTo>
                <a:lnTo>
                  <a:pt x="952500" y="1438275"/>
                </a:lnTo>
                <a:lnTo>
                  <a:pt x="906780" y="1452295"/>
                </a:lnTo>
                <a:lnTo>
                  <a:pt x="861060" y="1461287"/>
                </a:lnTo>
                <a:lnTo>
                  <a:pt x="815340" y="1467078"/>
                </a:lnTo>
                <a:lnTo>
                  <a:pt x="769619" y="1471498"/>
                </a:lnTo>
                <a:lnTo>
                  <a:pt x="723900" y="1476375"/>
                </a:lnTo>
                <a:lnTo>
                  <a:pt x="671887" y="1472848"/>
                </a:lnTo>
                <a:lnTo>
                  <a:pt x="621540" y="1470321"/>
                </a:lnTo>
                <a:lnTo>
                  <a:pt x="572194" y="1468627"/>
                </a:lnTo>
                <a:lnTo>
                  <a:pt x="523180" y="1467599"/>
                </a:lnTo>
                <a:lnTo>
                  <a:pt x="473834" y="1467072"/>
                </a:lnTo>
                <a:lnTo>
                  <a:pt x="423487" y="1466877"/>
                </a:lnTo>
                <a:lnTo>
                  <a:pt x="371475" y="1466850"/>
                </a:lnTo>
                <a:lnTo>
                  <a:pt x="324840" y="1475155"/>
                </a:lnTo>
                <a:lnTo>
                  <a:pt x="284149" y="1478432"/>
                </a:lnTo>
                <a:lnTo>
                  <a:pt x="243916" y="1478508"/>
                </a:lnTo>
                <a:lnTo>
                  <a:pt x="198653" y="1477213"/>
                </a:lnTo>
                <a:lnTo>
                  <a:pt x="142875" y="1476375"/>
                </a:lnTo>
                <a:lnTo>
                  <a:pt x="128587" y="1463724"/>
                </a:lnTo>
                <a:lnTo>
                  <a:pt x="114300" y="1453753"/>
                </a:lnTo>
                <a:lnTo>
                  <a:pt x="100012" y="1445567"/>
                </a:lnTo>
                <a:lnTo>
                  <a:pt x="85725" y="1438275"/>
                </a:lnTo>
                <a:lnTo>
                  <a:pt x="58935" y="1393775"/>
                </a:lnTo>
                <a:lnTo>
                  <a:pt x="35718" y="1346596"/>
                </a:lnTo>
                <a:lnTo>
                  <a:pt x="16073" y="1297632"/>
                </a:lnTo>
                <a:lnTo>
                  <a:pt x="0" y="1247775"/>
                </a:lnTo>
                <a:lnTo>
                  <a:pt x="148" y="1233487"/>
                </a:lnTo>
                <a:lnTo>
                  <a:pt x="1190" y="1219200"/>
                </a:lnTo>
                <a:lnTo>
                  <a:pt x="4018" y="1204912"/>
                </a:lnTo>
                <a:lnTo>
                  <a:pt x="9525" y="1190625"/>
                </a:lnTo>
                <a:lnTo>
                  <a:pt x="9525" y="1181100"/>
                </a:lnTo>
                <a:lnTo>
                  <a:pt x="19050" y="1181100"/>
                </a:lnTo>
                <a:lnTo>
                  <a:pt x="26193" y="1173956"/>
                </a:lnTo>
                <a:lnTo>
                  <a:pt x="33337" y="1166812"/>
                </a:lnTo>
                <a:lnTo>
                  <a:pt x="40481" y="1159668"/>
                </a:lnTo>
                <a:lnTo>
                  <a:pt x="47625" y="1152525"/>
                </a:lnTo>
                <a:lnTo>
                  <a:pt x="62210" y="1132879"/>
                </a:lnTo>
                <a:lnTo>
                  <a:pt x="78581" y="1116806"/>
                </a:lnTo>
                <a:lnTo>
                  <a:pt x="98524" y="1104304"/>
                </a:lnTo>
                <a:lnTo>
                  <a:pt x="123825" y="1095375"/>
                </a:lnTo>
                <a:lnTo>
                  <a:pt x="158650" y="1071711"/>
                </a:lnTo>
                <a:lnTo>
                  <a:pt x="202406" y="1056084"/>
                </a:lnTo>
                <a:lnTo>
                  <a:pt x="249733" y="1045815"/>
                </a:lnTo>
                <a:lnTo>
                  <a:pt x="295275" y="1038225"/>
                </a:lnTo>
                <a:lnTo>
                  <a:pt x="329505" y="1024235"/>
                </a:lnTo>
                <a:lnTo>
                  <a:pt x="361950" y="1012031"/>
                </a:lnTo>
                <a:lnTo>
                  <a:pt x="394394" y="1003399"/>
                </a:lnTo>
                <a:lnTo>
                  <a:pt x="428625" y="1000125"/>
                </a:lnTo>
                <a:lnTo>
                  <a:pt x="480060" y="990752"/>
                </a:lnTo>
                <a:lnTo>
                  <a:pt x="531495" y="984580"/>
                </a:lnTo>
                <a:lnTo>
                  <a:pt x="582930" y="980236"/>
                </a:lnTo>
                <a:lnTo>
                  <a:pt x="634365" y="976350"/>
                </a:lnTo>
                <a:lnTo>
                  <a:pt x="685800" y="971550"/>
                </a:lnTo>
                <a:lnTo>
                  <a:pt x="692943" y="973038"/>
                </a:lnTo>
                <a:lnTo>
                  <a:pt x="700087" y="976312"/>
                </a:lnTo>
                <a:lnTo>
                  <a:pt x="707231" y="979586"/>
                </a:lnTo>
                <a:lnTo>
                  <a:pt x="714375" y="981075"/>
                </a:lnTo>
                <a:lnTo>
                  <a:pt x="733425" y="981075"/>
                </a:lnTo>
              </a:path>
            </a:pathLst>
          </a:custGeom>
          <a:ln w="9525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09617" y="2756693"/>
            <a:ext cx="4305300" cy="1714500"/>
          </a:xfrm>
          <a:custGeom>
            <a:avLst/>
            <a:gdLst/>
            <a:ahLst/>
            <a:cxnLst/>
            <a:rect l="l" t="t" r="r" b="b"/>
            <a:pathLst>
              <a:path w="4305300" h="1714500">
                <a:moveTo>
                  <a:pt x="1590675" y="0"/>
                </a:moveTo>
                <a:lnTo>
                  <a:pt x="1594687" y="64431"/>
                </a:lnTo>
                <a:lnTo>
                  <a:pt x="1597377" y="104289"/>
                </a:lnTo>
                <a:lnTo>
                  <a:pt x="1600051" y="133108"/>
                </a:lnTo>
                <a:lnTo>
                  <a:pt x="1600155" y="132319"/>
                </a:lnTo>
                <a:lnTo>
                  <a:pt x="1600194" y="130976"/>
                </a:lnTo>
                <a:lnTo>
                  <a:pt x="1600200" y="129778"/>
                </a:lnTo>
                <a:lnTo>
                  <a:pt x="1600205" y="129423"/>
                </a:lnTo>
                <a:lnTo>
                  <a:pt x="1600244" y="130610"/>
                </a:lnTo>
                <a:lnTo>
                  <a:pt x="1600348" y="134038"/>
                </a:lnTo>
                <a:lnTo>
                  <a:pt x="1600552" y="140405"/>
                </a:lnTo>
                <a:lnTo>
                  <a:pt x="1602090" y="184130"/>
                </a:lnTo>
                <a:lnTo>
                  <a:pt x="1604218" y="240785"/>
                </a:lnTo>
                <a:lnTo>
                  <a:pt x="1605712" y="279460"/>
                </a:lnTo>
                <a:lnTo>
                  <a:pt x="1607536" y="325965"/>
                </a:lnTo>
                <a:lnTo>
                  <a:pt x="1609725" y="381000"/>
                </a:lnTo>
                <a:lnTo>
                  <a:pt x="1610320" y="417016"/>
                </a:lnTo>
                <a:lnTo>
                  <a:pt x="1614487" y="461962"/>
                </a:lnTo>
                <a:lnTo>
                  <a:pt x="1625798" y="506908"/>
                </a:lnTo>
                <a:lnTo>
                  <a:pt x="1647825" y="542925"/>
                </a:lnTo>
                <a:lnTo>
                  <a:pt x="1653463" y="566089"/>
                </a:lnTo>
                <a:lnTo>
                  <a:pt x="1651787" y="565937"/>
                </a:lnTo>
                <a:lnTo>
                  <a:pt x="1649196" y="558012"/>
                </a:lnTo>
                <a:lnTo>
                  <a:pt x="1652092" y="557860"/>
                </a:lnTo>
                <a:lnTo>
                  <a:pt x="1666875" y="581025"/>
                </a:lnTo>
                <a:lnTo>
                  <a:pt x="1667023" y="595312"/>
                </a:lnTo>
                <a:lnTo>
                  <a:pt x="1668065" y="609600"/>
                </a:lnTo>
                <a:lnTo>
                  <a:pt x="1706760" y="663475"/>
                </a:lnTo>
                <a:lnTo>
                  <a:pt x="1740693" y="683418"/>
                </a:lnTo>
                <a:lnTo>
                  <a:pt x="1778198" y="699789"/>
                </a:lnTo>
                <a:lnTo>
                  <a:pt x="1819275" y="714375"/>
                </a:lnTo>
                <a:lnTo>
                  <a:pt x="1840706" y="728662"/>
                </a:lnTo>
                <a:lnTo>
                  <a:pt x="1862137" y="742950"/>
                </a:lnTo>
                <a:lnTo>
                  <a:pt x="1883568" y="757237"/>
                </a:lnTo>
                <a:lnTo>
                  <a:pt x="1905000" y="771525"/>
                </a:lnTo>
                <a:lnTo>
                  <a:pt x="1918096" y="793849"/>
                </a:lnTo>
                <a:lnTo>
                  <a:pt x="1931193" y="807243"/>
                </a:lnTo>
                <a:lnTo>
                  <a:pt x="1947862" y="817066"/>
                </a:lnTo>
                <a:lnTo>
                  <a:pt x="1971675" y="828675"/>
                </a:lnTo>
                <a:lnTo>
                  <a:pt x="1985516" y="838497"/>
                </a:lnTo>
                <a:lnTo>
                  <a:pt x="1989534" y="842962"/>
                </a:lnTo>
                <a:lnTo>
                  <a:pt x="1991766" y="847427"/>
                </a:lnTo>
                <a:lnTo>
                  <a:pt x="2000250" y="857250"/>
                </a:lnTo>
                <a:lnTo>
                  <a:pt x="2034480" y="878383"/>
                </a:lnTo>
                <a:lnTo>
                  <a:pt x="2066925" y="897731"/>
                </a:lnTo>
                <a:lnTo>
                  <a:pt x="2099369" y="913507"/>
                </a:lnTo>
                <a:lnTo>
                  <a:pt x="2133600" y="923925"/>
                </a:lnTo>
                <a:lnTo>
                  <a:pt x="2184910" y="920239"/>
                </a:lnTo>
                <a:lnTo>
                  <a:pt x="2235984" y="916790"/>
                </a:lnTo>
                <a:lnTo>
                  <a:pt x="2286838" y="913561"/>
                </a:lnTo>
                <a:lnTo>
                  <a:pt x="2337488" y="910536"/>
                </a:lnTo>
                <a:lnTo>
                  <a:pt x="2387952" y="907697"/>
                </a:lnTo>
                <a:lnTo>
                  <a:pt x="2438247" y="905027"/>
                </a:lnTo>
                <a:lnTo>
                  <a:pt x="2488390" y="902509"/>
                </a:lnTo>
                <a:lnTo>
                  <a:pt x="2538396" y="900128"/>
                </a:lnTo>
                <a:lnTo>
                  <a:pt x="2588285" y="897864"/>
                </a:lnTo>
                <a:lnTo>
                  <a:pt x="2638072" y="895702"/>
                </a:lnTo>
                <a:lnTo>
                  <a:pt x="2687774" y="893625"/>
                </a:lnTo>
                <a:lnTo>
                  <a:pt x="2737408" y="891616"/>
                </a:lnTo>
                <a:lnTo>
                  <a:pt x="2786992" y="889657"/>
                </a:lnTo>
                <a:lnTo>
                  <a:pt x="2836542" y="887732"/>
                </a:lnTo>
                <a:lnTo>
                  <a:pt x="2886075" y="885825"/>
                </a:lnTo>
                <a:lnTo>
                  <a:pt x="2936519" y="885901"/>
                </a:lnTo>
                <a:lnTo>
                  <a:pt x="2985592" y="886434"/>
                </a:lnTo>
                <a:lnTo>
                  <a:pt x="3034207" y="887882"/>
                </a:lnTo>
                <a:lnTo>
                  <a:pt x="3083280" y="890701"/>
                </a:lnTo>
                <a:lnTo>
                  <a:pt x="3133725" y="895350"/>
                </a:lnTo>
                <a:lnTo>
                  <a:pt x="3167062" y="900112"/>
                </a:lnTo>
                <a:lnTo>
                  <a:pt x="3184624" y="903386"/>
                </a:lnTo>
                <a:lnTo>
                  <a:pt x="3200400" y="904875"/>
                </a:lnTo>
                <a:lnTo>
                  <a:pt x="3248322" y="910381"/>
                </a:lnTo>
                <a:lnTo>
                  <a:pt x="3298031" y="913209"/>
                </a:lnTo>
                <a:lnTo>
                  <a:pt x="3337024" y="914251"/>
                </a:lnTo>
                <a:lnTo>
                  <a:pt x="3352800" y="914400"/>
                </a:lnTo>
                <a:lnTo>
                  <a:pt x="3386881" y="925562"/>
                </a:lnTo>
                <a:lnTo>
                  <a:pt x="3418284" y="932259"/>
                </a:lnTo>
                <a:lnTo>
                  <a:pt x="3447901" y="937170"/>
                </a:lnTo>
                <a:lnTo>
                  <a:pt x="3476625" y="942975"/>
                </a:lnTo>
                <a:lnTo>
                  <a:pt x="3498056" y="951458"/>
                </a:lnTo>
                <a:lnTo>
                  <a:pt x="3519487" y="960834"/>
                </a:lnTo>
                <a:lnTo>
                  <a:pt x="3540918" y="968424"/>
                </a:lnTo>
                <a:lnTo>
                  <a:pt x="3562350" y="971550"/>
                </a:lnTo>
                <a:lnTo>
                  <a:pt x="3612356" y="971698"/>
                </a:lnTo>
                <a:lnTo>
                  <a:pt x="3662362" y="972740"/>
                </a:lnTo>
                <a:lnTo>
                  <a:pt x="3712368" y="975568"/>
                </a:lnTo>
                <a:lnTo>
                  <a:pt x="3762375" y="981075"/>
                </a:lnTo>
                <a:lnTo>
                  <a:pt x="3810595" y="987325"/>
                </a:lnTo>
                <a:lnTo>
                  <a:pt x="3855243" y="995362"/>
                </a:lnTo>
                <a:lnTo>
                  <a:pt x="3896320" y="1010542"/>
                </a:lnTo>
                <a:lnTo>
                  <a:pt x="3933825" y="1038225"/>
                </a:lnTo>
                <a:lnTo>
                  <a:pt x="3942605" y="1064418"/>
                </a:lnTo>
                <a:lnTo>
                  <a:pt x="3946921" y="1076325"/>
                </a:lnTo>
                <a:lnTo>
                  <a:pt x="3956595" y="1081087"/>
                </a:lnTo>
                <a:lnTo>
                  <a:pt x="3981450" y="1085850"/>
                </a:lnTo>
                <a:lnTo>
                  <a:pt x="4015680" y="1094630"/>
                </a:lnTo>
                <a:lnTo>
                  <a:pt x="4048125" y="1106090"/>
                </a:lnTo>
                <a:lnTo>
                  <a:pt x="4080569" y="1119336"/>
                </a:lnTo>
                <a:lnTo>
                  <a:pt x="4114800" y="1133475"/>
                </a:lnTo>
                <a:lnTo>
                  <a:pt x="4137868" y="1153120"/>
                </a:lnTo>
                <a:lnTo>
                  <a:pt x="4163615" y="1169193"/>
                </a:lnTo>
                <a:lnTo>
                  <a:pt x="4191148" y="1181695"/>
                </a:lnTo>
                <a:lnTo>
                  <a:pt x="4219575" y="1190625"/>
                </a:lnTo>
                <a:lnTo>
                  <a:pt x="4234011" y="1204763"/>
                </a:lnTo>
                <a:lnTo>
                  <a:pt x="4249340" y="1218009"/>
                </a:lnTo>
                <a:lnTo>
                  <a:pt x="4266455" y="1229469"/>
                </a:lnTo>
                <a:lnTo>
                  <a:pt x="4286250" y="1238250"/>
                </a:lnTo>
                <a:lnTo>
                  <a:pt x="4289226" y="1245393"/>
                </a:lnTo>
                <a:lnTo>
                  <a:pt x="4295775" y="1252537"/>
                </a:lnTo>
                <a:lnTo>
                  <a:pt x="4302323" y="1259681"/>
                </a:lnTo>
                <a:lnTo>
                  <a:pt x="4305300" y="1266825"/>
                </a:lnTo>
                <a:lnTo>
                  <a:pt x="4302918" y="1333500"/>
                </a:lnTo>
                <a:lnTo>
                  <a:pt x="4297263" y="1371302"/>
                </a:lnTo>
                <a:lnTo>
                  <a:pt x="4249545" y="1427670"/>
                </a:lnTo>
                <a:lnTo>
                  <a:pt x="4199780" y="1446907"/>
                </a:lnTo>
                <a:lnTo>
                  <a:pt x="4141756" y="1459445"/>
                </a:lnTo>
                <a:lnTo>
                  <a:pt x="4080271" y="1466850"/>
                </a:lnTo>
                <a:lnTo>
                  <a:pt x="4020126" y="1470682"/>
                </a:lnTo>
                <a:lnTo>
                  <a:pt x="3966120" y="1472505"/>
                </a:lnTo>
                <a:lnTo>
                  <a:pt x="3923053" y="1473882"/>
                </a:lnTo>
                <a:lnTo>
                  <a:pt x="3895725" y="1476375"/>
                </a:lnTo>
                <a:lnTo>
                  <a:pt x="3861494" y="1479500"/>
                </a:lnTo>
                <a:lnTo>
                  <a:pt x="3829050" y="1487090"/>
                </a:lnTo>
                <a:lnTo>
                  <a:pt x="3796605" y="1496466"/>
                </a:lnTo>
                <a:lnTo>
                  <a:pt x="3762375" y="1504950"/>
                </a:lnTo>
                <a:lnTo>
                  <a:pt x="3681412" y="1514475"/>
                </a:lnTo>
                <a:lnTo>
                  <a:pt x="3629025" y="1524000"/>
                </a:lnTo>
                <a:lnTo>
                  <a:pt x="3589976" y="1546007"/>
                </a:lnTo>
                <a:lnTo>
                  <a:pt x="3545234" y="1562546"/>
                </a:lnTo>
                <a:lnTo>
                  <a:pt x="3496251" y="1574396"/>
                </a:lnTo>
                <a:lnTo>
                  <a:pt x="3444478" y="1582340"/>
                </a:lnTo>
                <a:lnTo>
                  <a:pt x="3391365" y="1587158"/>
                </a:lnTo>
                <a:lnTo>
                  <a:pt x="3338363" y="1589633"/>
                </a:lnTo>
                <a:lnTo>
                  <a:pt x="3286924" y="1590544"/>
                </a:lnTo>
                <a:lnTo>
                  <a:pt x="3238500" y="1590675"/>
                </a:lnTo>
                <a:lnTo>
                  <a:pt x="3190861" y="1593850"/>
                </a:lnTo>
                <a:lnTo>
                  <a:pt x="3143145" y="1597025"/>
                </a:lnTo>
                <a:lnTo>
                  <a:pt x="3095272" y="1600200"/>
                </a:lnTo>
                <a:lnTo>
                  <a:pt x="3047163" y="1603375"/>
                </a:lnTo>
                <a:lnTo>
                  <a:pt x="2998741" y="1606550"/>
                </a:lnTo>
                <a:lnTo>
                  <a:pt x="2949927" y="1609725"/>
                </a:lnTo>
                <a:lnTo>
                  <a:pt x="2900643" y="1612900"/>
                </a:lnTo>
                <a:lnTo>
                  <a:pt x="2850810" y="1616075"/>
                </a:lnTo>
                <a:lnTo>
                  <a:pt x="2800350" y="1619250"/>
                </a:lnTo>
                <a:lnTo>
                  <a:pt x="2750851" y="1621406"/>
                </a:lnTo>
                <a:lnTo>
                  <a:pt x="2701271" y="1623481"/>
                </a:lnTo>
                <a:lnTo>
                  <a:pt x="2651614" y="1625478"/>
                </a:lnTo>
                <a:lnTo>
                  <a:pt x="2601881" y="1627400"/>
                </a:lnTo>
                <a:lnTo>
                  <a:pt x="2552077" y="1629251"/>
                </a:lnTo>
                <a:lnTo>
                  <a:pt x="2502204" y="1631033"/>
                </a:lnTo>
                <a:lnTo>
                  <a:pt x="2452267" y="1632751"/>
                </a:lnTo>
                <a:lnTo>
                  <a:pt x="2402268" y="1634406"/>
                </a:lnTo>
                <a:lnTo>
                  <a:pt x="2352210" y="1636003"/>
                </a:lnTo>
                <a:lnTo>
                  <a:pt x="2302097" y="1637545"/>
                </a:lnTo>
                <a:lnTo>
                  <a:pt x="2251932" y="1639035"/>
                </a:lnTo>
                <a:lnTo>
                  <a:pt x="2201718" y="1640476"/>
                </a:lnTo>
                <a:lnTo>
                  <a:pt x="2151459" y="1641871"/>
                </a:lnTo>
                <a:lnTo>
                  <a:pt x="2101157" y="1643225"/>
                </a:lnTo>
                <a:lnTo>
                  <a:pt x="2050817" y="1644539"/>
                </a:lnTo>
                <a:lnTo>
                  <a:pt x="2000440" y="1645817"/>
                </a:lnTo>
                <a:lnTo>
                  <a:pt x="1950031" y="1647063"/>
                </a:lnTo>
                <a:lnTo>
                  <a:pt x="1899593" y="1648280"/>
                </a:lnTo>
                <a:lnTo>
                  <a:pt x="1849129" y="1649470"/>
                </a:lnTo>
                <a:lnTo>
                  <a:pt x="1798642" y="1650638"/>
                </a:lnTo>
                <a:lnTo>
                  <a:pt x="1748136" y="1651787"/>
                </a:lnTo>
                <a:lnTo>
                  <a:pt x="1697613" y="1652919"/>
                </a:lnTo>
                <a:lnTo>
                  <a:pt x="1647077" y="1654038"/>
                </a:lnTo>
                <a:lnTo>
                  <a:pt x="1596532" y="1655147"/>
                </a:lnTo>
                <a:lnTo>
                  <a:pt x="1545980" y="1656250"/>
                </a:lnTo>
                <a:lnTo>
                  <a:pt x="1495425" y="1657350"/>
                </a:lnTo>
                <a:lnTo>
                  <a:pt x="1442237" y="1660903"/>
                </a:lnTo>
                <a:lnTo>
                  <a:pt x="1389608" y="1664344"/>
                </a:lnTo>
                <a:lnTo>
                  <a:pt x="1337202" y="1667563"/>
                </a:lnTo>
                <a:lnTo>
                  <a:pt x="1284684" y="1670446"/>
                </a:lnTo>
                <a:lnTo>
                  <a:pt x="1231720" y="1672883"/>
                </a:lnTo>
                <a:lnTo>
                  <a:pt x="1177974" y="1674762"/>
                </a:lnTo>
                <a:lnTo>
                  <a:pt x="1123112" y="1675972"/>
                </a:lnTo>
                <a:lnTo>
                  <a:pt x="1066800" y="1676400"/>
                </a:lnTo>
                <a:lnTo>
                  <a:pt x="973484" y="1683394"/>
                </a:lnTo>
                <a:lnTo>
                  <a:pt x="870346" y="1689496"/>
                </a:lnTo>
                <a:lnTo>
                  <a:pt x="786854" y="1693812"/>
                </a:lnTo>
                <a:lnTo>
                  <a:pt x="752475" y="1695450"/>
                </a:lnTo>
                <a:lnTo>
                  <a:pt x="706022" y="1698612"/>
                </a:lnTo>
                <a:lnTo>
                  <a:pt x="659457" y="1701105"/>
                </a:lnTo>
                <a:lnTo>
                  <a:pt x="612669" y="1703151"/>
                </a:lnTo>
                <a:lnTo>
                  <a:pt x="565546" y="1704975"/>
                </a:lnTo>
                <a:lnTo>
                  <a:pt x="517977" y="1706798"/>
                </a:lnTo>
                <a:lnTo>
                  <a:pt x="469850" y="1708844"/>
                </a:lnTo>
                <a:lnTo>
                  <a:pt x="421053" y="1711337"/>
                </a:lnTo>
                <a:lnTo>
                  <a:pt x="371475" y="1714500"/>
                </a:lnTo>
                <a:lnTo>
                  <a:pt x="338881" y="1714202"/>
                </a:lnTo>
                <a:lnTo>
                  <a:pt x="310753" y="1712118"/>
                </a:lnTo>
                <a:lnTo>
                  <a:pt x="284410" y="1706463"/>
                </a:lnTo>
                <a:lnTo>
                  <a:pt x="257175" y="1695450"/>
                </a:lnTo>
                <a:lnTo>
                  <a:pt x="221456" y="1666875"/>
                </a:lnTo>
                <a:lnTo>
                  <a:pt x="185737" y="1638300"/>
                </a:lnTo>
                <a:lnTo>
                  <a:pt x="150018" y="1609725"/>
                </a:lnTo>
                <a:lnTo>
                  <a:pt x="114300" y="1581150"/>
                </a:lnTo>
                <a:lnTo>
                  <a:pt x="107007" y="1566862"/>
                </a:lnTo>
                <a:lnTo>
                  <a:pt x="98821" y="1552575"/>
                </a:lnTo>
                <a:lnTo>
                  <a:pt x="88850" y="1538287"/>
                </a:lnTo>
                <a:lnTo>
                  <a:pt x="76200" y="1524000"/>
                </a:lnTo>
                <a:lnTo>
                  <a:pt x="50899" y="1496764"/>
                </a:lnTo>
                <a:lnTo>
                  <a:pt x="30956" y="1470421"/>
                </a:lnTo>
                <a:lnTo>
                  <a:pt x="14585" y="1442293"/>
                </a:lnTo>
                <a:lnTo>
                  <a:pt x="0" y="1409700"/>
                </a:lnTo>
                <a:lnTo>
                  <a:pt x="396" y="1362956"/>
                </a:lnTo>
                <a:lnTo>
                  <a:pt x="3175" y="1318330"/>
                </a:lnTo>
                <a:lnTo>
                  <a:pt x="10715" y="1276350"/>
                </a:lnTo>
                <a:lnTo>
                  <a:pt x="25400" y="1237544"/>
                </a:lnTo>
                <a:lnTo>
                  <a:pt x="49609" y="1202443"/>
                </a:lnTo>
                <a:lnTo>
                  <a:pt x="85725" y="1171575"/>
                </a:lnTo>
                <a:lnTo>
                  <a:pt x="93166" y="1153566"/>
                </a:lnTo>
                <a:lnTo>
                  <a:pt x="102393" y="1141809"/>
                </a:lnTo>
                <a:lnTo>
                  <a:pt x="115192" y="1135409"/>
                </a:lnTo>
                <a:lnTo>
                  <a:pt x="133350" y="1133475"/>
                </a:lnTo>
                <a:lnTo>
                  <a:pt x="172194" y="1102667"/>
                </a:lnTo>
                <a:lnTo>
                  <a:pt x="215503" y="1079896"/>
                </a:lnTo>
                <a:lnTo>
                  <a:pt x="260598" y="1062483"/>
                </a:lnTo>
                <a:lnTo>
                  <a:pt x="304800" y="1047750"/>
                </a:lnTo>
                <a:lnTo>
                  <a:pt x="331886" y="1030485"/>
                </a:lnTo>
                <a:lnTo>
                  <a:pt x="357187" y="1009650"/>
                </a:lnTo>
                <a:lnTo>
                  <a:pt x="382488" y="988814"/>
                </a:lnTo>
                <a:lnTo>
                  <a:pt x="409575" y="971550"/>
                </a:lnTo>
                <a:lnTo>
                  <a:pt x="438001" y="961727"/>
                </a:lnTo>
                <a:lnTo>
                  <a:pt x="465534" y="957262"/>
                </a:lnTo>
                <a:lnTo>
                  <a:pt x="491281" y="952797"/>
                </a:lnTo>
                <a:lnTo>
                  <a:pt x="559781" y="928312"/>
                </a:lnTo>
                <a:lnTo>
                  <a:pt x="606045" y="916649"/>
                </a:lnTo>
                <a:lnTo>
                  <a:pt x="652809" y="907485"/>
                </a:lnTo>
                <a:lnTo>
                  <a:pt x="699740" y="900320"/>
                </a:lnTo>
                <a:lnTo>
                  <a:pt x="746504" y="894655"/>
                </a:lnTo>
                <a:lnTo>
                  <a:pt x="792768" y="889990"/>
                </a:lnTo>
                <a:lnTo>
                  <a:pt x="838200" y="885825"/>
                </a:lnTo>
                <a:lnTo>
                  <a:pt x="893861" y="878830"/>
                </a:lnTo>
                <a:lnTo>
                  <a:pt x="947737" y="872728"/>
                </a:lnTo>
                <a:lnTo>
                  <a:pt x="1001613" y="868412"/>
                </a:lnTo>
                <a:lnTo>
                  <a:pt x="1057275" y="866775"/>
                </a:lnTo>
                <a:lnTo>
                  <a:pt x="1107281" y="853678"/>
                </a:lnTo>
                <a:lnTo>
                  <a:pt x="1157287" y="840581"/>
                </a:lnTo>
                <a:lnTo>
                  <a:pt x="1207293" y="823912"/>
                </a:lnTo>
                <a:lnTo>
                  <a:pt x="1257300" y="800100"/>
                </a:lnTo>
                <a:lnTo>
                  <a:pt x="1314450" y="762000"/>
                </a:lnTo>
                <a:lnTo>
                  <a:pt x="1343025" y="741164"/>
                </a:lnTo>
                <a:lnTo>
                  <a:pt x="1371600" y="723900"/>
                </a:lnTo>
                <a:lnTo>
                  <a:pt x="1380232" y="718244"/>
                </a:lnTo>
                <a:lnTo>
                  <a:pt x="1390650" y="714375"/>
                </a:lnTo>
                <a:lnTo>
                  <a:pt x="1422796" y="682228"/>
                </a:lnTo>
                <a:lnTo>
                  <a:pt x="1428750" y="666750"/>
                </a:lnTo>
                <a:lnTo>
                  <a:pt x="1437382" y="646807"/>
                </a:lnTo>
                <a:lnTo>
                  <a:pt x="1447800" y="628650"/>
                </a:lnTo>
                <a:lnTo>
                  <a:pt x="1458217" y="610492"/>
                </a:lnTo>
                <a:lnTo>
                  <a:pt x="1466850" y="590550"/>
                </a:lnTo>
                <a:lnTo>
                  <a:pt x="1488727" y="546496"/>
                </a:lnTo>
                <a:lnTo>
                  <a:pt x="1513284" y="502443"/>
                </a:lnTo>
                <a:lnTo>
                  <a:pt x="1543198" y="461962"/>
                </a:lnTo>
                <a:lnTo>
                  <a:pt x="1581150" y="428625"/>
                </a:lnTo>
                <a:lnTo>
                  <a:pt x="1586954" y="417462"/>
                </a:lnTo>
                <a:lnTo>
                  <a:pt x="1591865" y="410765"/>
                </a:lnTo>
                <a:lnTo>
                  <a:pt x="1598562" y="405854"/>
                </a:lnTo>
                <a:lnTo>
                  <a:pt x="1609725" y="400050"/>
                </a:lnTo>
                <a:lnTo>
                  <a:pt x="1609725" y="390525"/>
                </a:lnTo>
                <a:lnTo>
                  <a:pt x="1628775" y="390525"/>
                </a:lnTo>
              </a:path>
            </a:pathLst>
          </a:custGeom>
          <a:ln w="9525">
            <a:solidFill>
              <a:srgbClr val="008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00625" y="8550275"/>
            <a:ext cx="9690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19425" y="5361204"/>
            <a:ext cx="3152775" cy="3201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657350" y="5302250"/>
            <a:ext cx="1536700" cy="1366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Searching  for</a:t>
            </a:r>
            <a:r>
              <a:rPr dirty="0" sz="2150" spc="-7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structure  with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best  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score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925" y="4568825"/>
            <a:ext cx="9817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4700" y="1358900"/>
            <a:ext cx="359854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0">
                <a:latin typeface="Tahoma"/>
                <a:cs typeface="Tahoma"/>
              </a:rPr>
              <a:t>Learning Methods </a:t>
            </a:r>
            <a:r>
              <a:rPr dirty="0" sz="2150" spc="10" b="0">
                <a:latin typeface="Tahoma"/>
                <a:cs typeface="Tahoma"/>
              </a:rPr>
              <a:t>until</a:t>
            </a:r>
            <a:r>
              <a:rPr dirty="0" sz="2150" spc="15" b="0">
                <a:latin typeface="Tahoma"/>
                <a:cs typeface="Tahoma"/>
              </a:rPr>
              <a:t> today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0617" y="2985293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7892" y="301625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892" y="29210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992" y="2921000"/>
            <a:ext cx="61658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07950" marR="5080" indent="-95885">
              <a:lnSpc>
                <a:spcPct val="105300"/>
              </a:lnSpc>
              <a:spcBef>
                <a:spcPts val="65"/>
              </a:spcBef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dirty="0" u="sng" sz="950" spc="5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0592" y="29281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4550" y="29241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76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0592" y="30043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4550" y="30003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4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4550" y="31527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90592" y="32329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4550" y="32289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49575" y="341630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4550" y="3419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76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14550" y="3495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4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85830" y="3399631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" marR="67945" indent="57150">
                        <a:lnSpc>
                          <a:spcPct val="105300"/>
                        </a:lnSpc>
                        <a:spcBef>
                          <a:spcPts val="30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rowSpan="2">
                  <a:txBody>
                    <a:bodyPr/>
                    <a:lstStyle/>
                    <a:p>
                      <a:pPr>
                        <a:lnSpc>
                          <a:spcPts val="760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ts val="725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114550" y="3648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14550" y="3724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96989" y="2930648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2042" y="3937793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1950" y="387350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90592" y="38806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14550" y="3876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90692" y="4033043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76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90592" y="39568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14550" y="3952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90592" y="40330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14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14550" y="4105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90592" y="41854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14550" y="4181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95317" y="33281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95317" y="38234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479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95317" y="28328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463925" y="2854325"/>
            <a:ext cx="237172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Tahoma"/>
                <a:cs typeface="Tahoma"/>
              </a:rPr>
              <a:t>Dec Tree, Sigmoid </a:t>
            </a:r>
            <a:r>
              <a:rPr dirty="0" sz="900" spc="-5">
                <a:latin typeface="Tahoma"/>
                <a:cs typeface="Tahoma"/>
              </a:rPr>
              <a:t>Perceptron, </a:t>
            </a:r>
            <a:r>
              <a:rPr dirty="0" sz="900">
                <a:latin typeface="Tahoma"/>
                <a:cs typeface="Tahoma"/>
              </a:rPr>
              <a:t>Sigmoid </a:t>
            </a:r>
            <a:r>
              <a:rPr dirty="0" sz="900" spc="-5">
                <a:latin typeface="Tahoma"/>
                <a:cs typeface="Tahoma"/>
              </a:rPr>
              <a:t>N.Net,  Gauss/Joint BC, Gauss Naïve BC,</a:t>
            </a:r>
            <a:r>
              <a:rPr dirty="0" sz="900" spc="7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N.Neigh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63925" y="3387725"/>
            <a:ext cx="24923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Tahoma"/>
                <a:cs typeface="Tahoma"/>
              </a:rPr>
              <a:t>Joint DE, Naïve DE, Gauss/Joint DE, Gauss </a:t>
            </a:r>
            <a:r>
              <a:rPr dirty="0" sz="900" spc="-10">
                <a:latin typeface="Tahoma"/>
                <a:cs typeface="Tahoma"/>
              </a:rPr>
              <a:t>Naïve  </a:t>
            </a:r>
            <a:r>
              <a:rPr dirty="0" sz="900">
                <a:latin typeface="Tahoma"/>
                <a:cs typeface="Tahoma"/>
              </a:rPr>
              <a:t>DE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63925" y="3844925"/>
            <a:ext cx="236855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Tahoma"/>
                <a:cs typeface="Tahoma"/>
              </a:rPr>
              <a:t>Linear Regression, Quadratic Regression,  </a:t>
            </a:r>
            <a:r>
              <a:rPr dirty="0" sz="900">
                <a:latin typeface="Tahoma"/>
                <a:cs typeface="Tahoma"/>
              </a:rPr>
              <a:t>Perceptron, </a:t>
            </a:r>
            <a:r>
              <a:rPr dirty="0" sz="900" spc="-5">
                <a:latin typeface="Tahoma"/>
                <a:cs typeface="Tahoma"/>
              </a:rPr>
              <a:t>Neural Net, N.Neigh, Kernel,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40">
                <a:latin typeface="Tahoma"/>
                <a:cs typeface="Tahoma"/>
              </a:rPr>
              <a:t>LWR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49825" y="8550275"/>
            <a:ext cx="10160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30400" y="5340350"/>
            <a:ext cx="382714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Learning Methods added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today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90617" y="6911445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28575">
              <a:lnSpc>
                <a:spcPts val="770"/>
              </a:lnSpc>
              <a:spcBef>
                <a:spcPts val="80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77892" y="69977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30525" y="6902450"/>
            <a:ext cx="3968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73375" y="7054850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990592" y="68542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14550" y="69056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90692" y="70066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76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90592" y="69304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14550" y="69818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90592" y="70066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14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90592" y="70828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14550" y="71342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14550" y="72104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949575" y="739775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14550" y="7400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76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14550" y="7477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14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114550" y="7629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1985830" y="7325783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" marR="67945" indent="57150">
                        <a:lnSpc>
                          <a:spcPts val="1200"/>
                        </a:lnSpc>
                        <a:spcBef>
                          <a:spcPts val="79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ts val="445"/>
                        </a:lnSpc>
                        <a:spcBef>
                          <a:spcPts val="55"/>
                        </a:spcBef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3" name="object 73"/>
          <p:cNvSpPr/>
          <p:nvPr/>
        </p:nvSpPr>
        <p:spPr>
          <a:xfrm>
            <a:off x="2114550" y="7705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796989" y="6912099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62042" y="7863945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>
              <a:lnSpc>
                <a:spcPts val="770"/>
              </a:lnSpc>
              <a:spcBef>
                <a:spcPts val="80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901950" y="785495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114550" y="7858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790692" y="79591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76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990592" y="78829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14550" y="7934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90592" y="79591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14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90592" y="80353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14550" y="8086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114550" y="8162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695317" y="72543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695317" y="77496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479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695317" y="67590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3463925" y="6835775"/>
            <a:ext cx="237172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Tahoma"/>
                <a:cs typeface="Tahoma"/>
              </a:rPr>
              <a:t>Dec Tree, Sigmoid </a:t>
            </a:r>
            <a:r>
              <a:rPr dirty="0" sz="900" spc="-5">
                <a:latin typeface="Tahoma"/>
                <a:cs typeface="Tahoma"/>
              </a:rPr>
              <a:t>Perceptron, </a:t>
            </a:r>
            <a:r>
              <a:rPr dirty="0" sz="900">
                <a:latin typeface="Tahoma"/>
                <a:cs typeface="Tahoma"/>
              </a:rPr>
              <a:t>Sigmoid </a:t>
            </a:r>
            <a:r>
              <a:rPr dirty="0" sz="900" spc="-5">
                <a:latin typeface="Tahoma"/>
                <a:cs typeface="Tahoma"/>
              </a:rPr>
              <a:t>N.Net,  Gauss/Joint BC, Gauss Naïve BC,</a:t>
            </a:r>
            <a:r>
              <a:rPr dirty="0" sz="900" spc="7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N.Neigh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77892" y="7645400"/>
            <a:ext cx="2190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740" algn="l"/>
              </a:tabLst>
            </a:pPr>
            <a:r>
              <a:rPr dirty="0" u="sng" sz="9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463925" y="7369175"/>
            <a:ext cx="2530475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dirty="0" sz="900" spc="-5">
                <a:latin typeface="Tahoma"/>
                <a:cs typeface="Tahoma"/>
              </a:rPr>
              <a:t>Joint DE, Naïve DE, Gauss/Joint DE, Gauss </a:t>
            </a:r>
            <a:r>
              <a:rPr dirty="0" sz="900" spc="-10">
                <a:latin typeface="Tahoma"/>
                <a:cs typeface="Tahoma"/>
              </a:rPr>
              <a:t>Naïve  </a:t>
            </a:r>
            <a:r>
              <a:rPr dirty="0" sz="900" spc="5">
                <a:latin typeface="Tahoma"/>
                <a:cs typeface="Tahoma"/>
              </a:rPr>
              <a:t>DE,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Bayes Net Structure Learning (Note, can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be 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extended to permit mixed categorical/real</a:t>
            </a:r>
            <a:r>
              <a:rPr dirty="0" sz="9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values)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63925" y="7826375"/>
            <a:ext cx="236855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Tahoma"/>
                <a:cs typeface="Tahoma"/>
              </a:rPr>
              <a:t>Linear Regression, Quadratic Regression,  </a:t>
            </a:r>
            <a:r>
              <a:rPr dirty="0" sz="900">
                <a:latin typeface="Tahoma"/>
                <a:cs typeface="Tahoma"/>
              </a:rPr>
              <a:t>Perceptron, </a:t>
            </a:r>
            <a:r>
              <a:rPr dirty="0" sz="900" spc="-5">
                <a:latin typeface="Tahoma"/>
                <a:cs typeface="Tahoma"/>
              </a:rPr>
              <a:t>Neural Net, N.Neigh, Kernel,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40">
                <a:latin typeface="Tahoma"/>
                <a:cs typeface="Tahoma"/>
              </a:rPr>
              <a:t>LWR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9825" y="4568825"/>
            <a:ext cx="10160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2875" y="1358900"/>
            <a:ext cx="23114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0">
                <a:latin typeface="Tahoma"/>
                <a:cs typeface="Tahoma"/>
              </a:rPr>
              <a:t>But </a:t>
            </a:r>
            <a:r>
              <a:rPr dirty="0" sz="2150" spc="10" b="0">
                <a:latin typeface="Tahoma"/>
                <a:cs typeface="Tahoma"/>
              </a:rPr>
              <a:t>also, for</a:t>
            </a:r>
            <a:r>
              <a:rPr dirty="0" sz="2150" spc="-65" b="0">
                <a:latin typeface="Tahoma"/>
                <a:cs typeface="Tahoma"/>
              </a:rPr>
              <a:t> </a:t>
            </a:r>
            <a:r>
              <a:rPr dirty="0" sz="2150" spc="15" b="0">
                <a:latin typeface="Tahoma"/>
                <a:cs typeface="Tahoma"/>
              </a:rPr>
              <a:t>free…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0617" y="2985293"/>
            <a:ext cx="59055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7892" y="301625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892" y="2921000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992" y="2921000"/>
            <a:ext cx="61658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07950" marR="5080" indent="-95885">
              <a:lnSpc>
                <a:spcPct val="105300"/>
              </a:lnSpc>
              <a:spcBef>
                <a:spcPts val="65"/>
              </a:spcBef>
            </a:pP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dirty="0" u="sng" sz="950" spc="5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0592" y="29281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4550" y="29241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76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0592" y="30043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4550" y="30003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4550" y="30765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4550" y="31527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90592" y="32329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4550" y="32289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49575" y="341630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4550" y="3419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76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14550" y="3495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4550" y="3571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85830" y="3399631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" marR="67945" indent="57150">
                        <a:lnSpc>
                          <a:spcPct val="105300"/>
                        </a:lnSpc>
                        <a:spcBef>
                          <a:spcPts val="30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rowSpan="2">
                  <a:txBody>
                    <a:bodyPr/>
                    <a:lstStyle/>
                    <a:p>
                      <a:pPr>
                        <a:lnSpc>
                          <a:spcPts val="760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ts val="725"/>
                        </a:lnSpc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114550" y="3648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14550" y="3724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96989" y="2930648"/>
            <a:ext cx="175260" cy="13208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2042" y="3937793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1950" y="387350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90592" y="38806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14550" y="3876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90692" y="4033043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76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90592" y="39568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14550" y="39528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90592" y="40330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14550" y="40290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14550" y="41052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90592" y="41854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14550" y="4181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95317" y="33281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95317" y="38234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47917" y="2337593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95317" y="2832893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463925" y="2854325"/>
            <a:ext cx="2482850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dirty="0" sz="900">
                <a:latin typeface="Tahoma"/>
                <a:cs typeface="Tahoma"/>
              </a:rPr>
              <a:t>Dec Tree, Sigmoid </a:t>
            </a:r>
            <a:r>
              <a:rPr dirty="0" sz="900" spc="-5">
                <a:latin typeface="Tahoma"/>
                <a:cs typeface="Tahoma"/>
              </a:rPr>
              <a:t>Perceptron, </a:t>
            </a:r>
            <a:r>
              <a:rPr dirty="0" sz="900">
                <a:latin typeface="Tahoma"/>
                <a:cs typeface="Tahoma"/>
              </a:rPr>
              <a:t>Sigmoid </a:t>
            </a:r>
            <a:r>
              <a:rPr dirty="0" sz="900" spc="-5">
                <a:latin typeface="Tahoma"/>
                <a:cs typeface="Tahoma"/>
              </a:rPr>
              <a:t>N.Net,  Gauss/Joint BC, Gauss Naïve BC, N.Neigh,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Bayes  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Net Based</a:t>
            </a:r>
            <a:r>
              <a:rPr dirty="0" sz="900" spc="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BC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63925" y="3387725"/>
            <a:ext cx="24923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Tahoma"/>
                <a:cs typeface="Tahoma"/>
              </a:rPr>
              <a:t>Joint DE, Naïve DE, Gauss/Joint DE, Gauss </a:t>
            </a:r>
            <a:r>
              <a:rPr dirty="0" sz="900" spc="-10">
                <a:latin typeface="Tahoma"/>
                <a:cs typeface="Tahoma"/>
              </a:rPr>
              <a:t>Naïve  </a:t>
            </a:r>
            <a:r>
              <a:rPr dirty="0" sz="900" spc="5">
                <a:latin typeface="Tahoma"/>
                <a:cs typeface="Tahoma"/>
              </a:rPr>
              <a:t>DE,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Bayes Net Structure</a:t>
            </a:r>
            <a:r>
              <a:rPr dirty="0" sz="900" spc="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63925" y="3844925"/>
            <a:ext cx="236855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Tahoma"/>
                <a:cs typeface="Tahoma"/>
              </a:rPr>
              <a:t>Linear Regression, Quadratic Regression,  </a:t>
            </a:r>
            <a:r>
              <a:rPr dirty="0" sz="900">
                <a:latin typeface="Tahoma"/>
                <a:cs typeface="Tahoma"/>
              </a:rPr>
              <a:t>Perceptron, </a:t>
            </a:r>
            <a:r>
              <a:rPr dirty="0" sz="900" spc="-5">
                <a:latin typeface="Tahoma"/>
                <a:cs typeface="Tahoma"/>
              </a:rPr>
              <a:t>Neural Net, N.Neigh, Kernel,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40">
                <a:latin typeface="Tahoma"/>
                <a:cs typeface="Tahoma"/>
              </a:rPr>
              <a:t>LWR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49825" y="8550275"/>
            <a:ext cx="10160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Bayes Net Structure: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44750" y="5340350"/>
            <a:ext cx="280670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And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new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operation…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77892" y="6997700"/>
            <a:ext cx="8032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-4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30525" y="6902450"/>
            <a:ext cx="3968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73375" y="7054850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90592" y="68542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14550" y="69056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90692" y="70066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76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990592" y="69304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114550" y="69818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90592" y="70066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14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90592" y="70828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14550" y="71342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14550" y="72104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949575" y="739775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14550" y="7400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76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14550" y="7477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14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14550" y="7629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1985830" y="7325783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" marR="67945" indent="57150">
                        <a:lnSpc>
                          <a:spcPts val="1200"/>
                        </a:lnSpc>
                        <a:spcBef>
                          <a:spcPts val="79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ts val="445"/>
                        </a:lnSpc>
                        <a:spcBef>
                          <a:spcPts val="55"/>
                        </a:spcBef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2114550" y="7705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162042" y="7863945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>
              <a:lnSpc>
                <a:spcPts val="770"/>
              </a:lnSpc>
              <a:spcBef>
                <a:spcPts val="80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01950" y="785495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990592" y="78067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14550" y="7858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90692" y="79591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876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990592" y="78829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14550" y="7934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990592" y="79591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14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990592" y="80353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14550" y="8086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14550" y="8162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695317" y="72543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695317" y="77496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479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695317" y="67590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463925" y="6835775"/>
            <a:ext cx="2482850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dirty="0" sz="900">
                <a:latin typeface="Tahoma"/>
                <a:cs typeface="Tahoma"/>
              </a:rPr>
              <a:t>Dec Tree, Sigmoid </a:t>
            </a:r>
            <a:r>
              <a:rPr dirty="0" sz="900" spc="-5">
                <a:latin typeface="Tahoma"/>
                <a:cs typeface="Tahoma"/>
              </a:rPr>
              <a:t>Perceptron, </a:t>
            </a:r>
            <a:r>
              <a:rPr dirty="0" sz="900">
                <a:latin typeface="Tahoma"/>
                <a:cs typeface="Tahoma"/>
              </a:rPr>
              <a:t>Sigmoid </a:t>
            </a:r>
            <a:r>
              <a:rPr dirty="0" sz="900" spc="-5">
                <a:latin typeface="Tahoma"/>
                <a:cs typeface="Tahoma"/>
              </a:rPr>
              <a:t>N.Net,  Gauss/Joint BC, Gauss Naïve BC, N.Neigh,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Bayes  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Net Based</a:t>
            </a:r>
            <a:r>
              <a:rPr dirty="0" sz="900" spc="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BC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463925" y="7369175"/>
            <a:ext cx="24923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Tahoma"/>
                <a:cs typeface="Tahoma"/>
              </a:rPr>
              <a:t>Joint DE, Naïve DE, Gauss/Joint DE, Gauss </a:t>
            </a:r>
            <a:r>
              <a:rPr dirty="0" sz="900" spc="-10">
                <a:latin typeface="Tahoma"/>
                <a:cs typeface="Tahoma"/>
              </a:rPr>
              <a:t>Naïve  </a:t>
            </a:r>
            <a:r>
              <a:rPr dirty="0" sz="900" spc="5">
                <a:latin typeface="Tahoma"/>
                <a:cs typeface="Tahoma"/>
              </a:rPr>
              <a:t>DE,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Bayes Net Structure</a:t>
            </a:r>
            <a:r>
              <a:rPr dirty="0" sz="900" spc="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63925" y="7826375"/>
            <a:ext cx="236855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Tahoma"/>
                <a:cs typeface="Tahoma"/>
              </a:rPr>
              <a:t>Linear Regression, Quadratic Regression,  </a:t>
            </a:r>
            <a:r>
              <a:rPr dirty="0" sz="900">
                <a:latin typeface="Tahoma"/>
                <a:cs typeface="Tahoma"/>
              </a:rPr>
              <a:t>Perceptron, </a:t>
            </a:r>
            <a:r>
              <a:rPr dirty="0" sz="900" spc="-5">
                <a:latin typeface="Tahoma"/>
                <a:cs typeface="Tahoma"/>
              </a:rPr>
              <a:t>Neural Net, N.Neigh, Kernel,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40">
                <a:latin typeface="Tahoma"/>
                <a:cs typeface="Tahoma"/>
              </a:rPr>
              <a:t>LWR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96989" y="6416799"/>
            <a:ext cx="175260" cy="18161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  <a:tab pos="14598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152517" y="6339945"/>
            <a:ext cx="828675" cy="352425"/>
          </a:xfrm>
          <a:custGeom>
            <a:avLst/>
            <a:gdLst/>
            <a:ahLst/>
            <a:cxnLst/>
            <a:rect l="l" t="t" r="r" b="b"/>
            <a:pathLst>
              <a:path w="828675" h="352425">
                <a:moveTo>
                  <a:pt x="0" y="352425"/>
                </a:moveTo>
                <a:lnTo>
                  <a:pt x="828675" y="352425"/>
                </a:lnTo>
                <a:lnTo>
                  <a:pt x="8286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152517" y="6339945"/>
            <a:ext cx="828675" cy="352425"/>
          </a:xfrm>
          <a:custGeom>
            <a:avLst/>
            <a:gdLst/>
            <a:ahLst/>
            <a:cxnLst/>
            <a:rect l="l" t="t" r="r" b="b"/>
            <a:pathLst>
              <a:path w="828675" h="352425">
                <a:moveTo>
                  <a:pt x="0" y="352425"/>
                </a:moveTo>
                <a:lnTo>
                  <a:pt x="828675" y="352425"/>
                </a:lnTo>
                <a:lnTo>
                  <a:pt x="8286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2263775" y="6426200"/>
            <a:ext cx="5492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Tahoma"/>
                <a:cs typeface="Tahoma"/>
              </a:rPr>
              <a:t>Inference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168525" y="6578600"/>
            <a:ext cx="758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Tahoma"/>
                <a:cs typeface="Tahoma"/>
              </a:rPr>
              <a:t>Engine</a:t>
            </a:r>
            <a:r>
              <a:rPr dirty="0" sz="950" spc="25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Learn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90592" y="63589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114550" y="6410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76417" y="653044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962275" y="65817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990592" y="64351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114550" y="6486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990592" y="65113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114550" y="6562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990592" y="65875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114550" y="6638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990592" y="66637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114550" y="6715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2943225" y="6445250"/>
            <a:ext cx="25431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3391" sz="1425" spc="15">
                <a:solidFill>
                  <a:srgbClr val="3333CC"/>
                </a:solidFill>
                <a:latin typeface="Tahoma"/>
                <a:cs typeface="Tahoma"/>
              </a:rPr>
              <a:t>P(E</a:t>
            </a:r>
            <a:r>
              <a:rPr dirty="0" baseline="-51282" sz="975" spc="1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baseline="-23391" sz="1425" spc="15">
                <a:solidFill>
                  <a:srgbClr val="3333CC"/>
                </a:solidFill>
                <a:latin typeface="Tahoma"/>
                <a:cs typeface="Tahoma"/>
              </a:rPr>
              <a:t>|E</a:t>
            </a:r>
            <a:r>
              <a:rPr dirty="0" baseline="-51282" sz="975" spc="15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baseline="-23391" sz="1425" spc="15">
                <a:solidFill>
                  <a:srgbClr val="3333CC"/>
                </a:solidFill>
                <a:latin typeface="Tahoma"/>
                <a:cs typeface="Tahoma"/>
              </a:rPr>
              <a:t>) </a:t>
            </a:r>
            <a:r>
              <a:rPr dirty="0" sz="900">
                <a:latin typeface="Tahoma"/>
                <a:cs typeface="Tahoma"/>
              </a:rPr>
              <a:t>Joint </a:t>
            </a:r>
            <a:r>
              <a:rPr dirty="0" sz="900" spc="-5">
                <a:latin typeface="Tahoma"/>
                <a:cs typeface="Tahoma"/>
              </a:rPr>
              <a:t>DE,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Bayes Net Structure</a:t>
            </a:r>
            <a:r>
              <a:rPr dirty="0" sz="900" spc="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bayesstruct05.PDF</dc:title>
  <dcterms:created xsi:type="dcterms:W3CDTF">2019-03-23T11:37:10Z</dcterms:created>
  <dcterms:modified xsi:type="dcterms:W3CDTF">2019-03-23T11:37:10Z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2002-09-25T00:00:00Z</vt:filetime>
  </property>
  <property fmtid="{D5CDD505-2E9C-101B-9397-08002B2CF9AE}" pid="3" name="Creator">
    <vt:lpwstr>Microsoft PowerPoint - [bayesstruct05.ppt]</vt:lpwstr>
  </property>
  <property fmtid="{D5CDD505-2E9C-101B-9397-08002B2CF9AE}" pid="4" name="LastSaved">
    <vt:filetime>2002-09-25T00:00:00Z</vt:filetime>
  </property>
</Properties>
</file>