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0300" y="1358900"/>
            <a:ext cx="2994025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66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2925" y="1656079"/>
            <a:ext cx="3946525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42150" y="9369350"/>
            <a:ext cx="22225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.kiev.ua/GMDH-home/" TargetMode="External"/><Relationship Id="rId3" Type="http://schemas.openxmlformats.org/officeDocument/2006/relationships/hyperlink" Target="http://citeseer.nj.nec.com/fahlman91cascadec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540250"/>
            <a:ext cx="6038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Tahoma"/>
                <a:cs typeface="Tahoma"/>
              </a:rPr>
              <a:t>Oct 29th,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2001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4075" y="4540250"/>
            <a:ext cx="14706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Copyright © 2001, Andrew W.</a:t>
            </a:r>
            <a:r>
              <a:rPr dirty="0" sz="650" spc="-5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7450" y="1749425"/>
            <a:ext cx="2828925" cy="753110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57150" marR="5080" indent="-57150">
              <a:lnSpc>
                <a:spcPts val="2850"/>
              </a:lnSpc>
              <a:spcBef>
                <a:spcPts val="220"/>
              </a:spcBef>
            </a:pPr>
            <a:r>
              <a:rPr dirty="0" sz="2400" spc="-5" b="1">
                <a:latin typeface="Tahoma"/>
                <a:cs typeface="Tahoma"/>
              </a:rPr>
              <a:t>Eight </a:t>
            </a:r>
            <a:r>
              <a:rPr dirty="0" sz="2400" b="1">
                <a:latin typeface="Tahoma"/>
                <a:cs typeface="Tahoma"/>
              </a:rPr>
              <a:t>more </a:t>
            </a:r>
            <a:r>
              <a:rPr dirty="0" sz="2400" spc="-5" b="1">
                <a:latin typeface="Tahoma"/>
                <a:cs typeface="Tahoma"/>
              </a:rPr>
              <a:t>Classic  Machine</a:t>
            </a:r>
            <a:r>
              <a:rPr dirty="0" sz="2400" spc="-65" b="1">
                <a:latin typeface="Tahoma"/>
                <a:cs typeface="Tahoma"/>
              </a:rPr>
              <a:t> </a:t>
            </a:r>
            <a:r>
              <a:rPr dirty="0" sz="2400" spc="-10" b="1"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8475" y="2482850"/>
            <a:ext cx="1727200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600"/>
                </a:solidFill>
                <a:latin typeface="Tahoma"/>
                <a:cs typeface="Tahoma"/>
              </a:rPr>
              <a:t>algorithms</a:t>
            </a:r>
            <a:endParaRPr sz="2400">
              <a:latin typeface="Tahoma"/>
              <a:cs typeface="Tahoma"/>
            </a:endParaRPr>
          </a:p>
          <a:p>
            <a:pPr marL="209550" marR="5080" indent="66675">
              <a:lnSpc>
                <a:spcPct val="119800"/>
              </a:lnSpc>
              <a:spcBef>
                <a:spcPts val="1035"/>
              </a:spcBef>
            </a:pPr>
            <a:r>
              <a:rPr dirty="0" sz="1200" spc="-5" b="1">
                <a:latin typeface="Tahoma"/>
                <a:cs typeface="Tahoma"/>
              </a:rPr>
              <a:t>Andrew W. </a:t>
            </a:r>
            <a:r>
              <a:rPr dirty="0" sz="1200" spc="-15" b="1">
                <a:latin typeface="Tahoma"/>
                <a:cs typeface="Tahoma"/>
              </a:rPr>
              <a:t>Moore  </a:t>
            </a:r>
            <a:r>
              <a:rPr dirty="0" sz="1200" spc="-5" b="1">
                <a:latin typeface="Tahoma"/>
                <a:cs typeface="Tahoma"/>
              </a:rPr>
              <a:t>Associate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5" b="1">
                <a:latin typeface="Tahoma"/>
                <a:cs typeface="Tahoma"/>
              </a:rPr>
              <a:t>Professor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2275" y="3648536"/>
            <a:ext cx="2089150" cy="67183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95"/>
              </a:spcBef>
            </a:pPr>
            <a:r>
              <a:rPr dirty="0" sz="1200" spc="-5" b="1">
                <a:latin typeface="Tahoma"/>
                <a:cs typeface="Tahoma"/>
              </a:rPr>
              <a:t>Carnegie Mellon</a:t>
            </a:r>
            <a:r>
              <a:rPr dirty="0" sz="1200" spc="25" b="1"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University</a:t>
            </a:r>
            <a:endParaRPr sz="1200">
              <a:latin typeface="Tahoma"/>
              <a:cs typeface="Tahoma"/>
            </a:endParaRPr>
          </a:p>
          <a:p>
            <a:pPr algn="ctr" marL="485775" marR="490220">
              <a:lnSpc>
                <a:spcPts val="1130"/>
              </a:lnSpc>
              <a:spcBef>
                <a:spcPts val="55"/>
              </a:spcBef>
            </a:pPr>
            <a:r>
              <a:rPr dirty="0" sz="800">
                <a:latin typeface="Tahoma"/>
                <a:cs typeface="Tahoma"/>
                <a:hlinkClick r:id="rId2"/>
              </a:rPr>
              <a:t>www.cs.cmu.edu/~awm </a:t>
            </a:r>
            <a:r>
              <a:rPr dirty="0" sz="800" spc="-5">
                <a:latin typeface="Tahoma"/>
                <a:cs typeface="Tahoma"/>
              </a:rPr>
              <a:t> </a:t>
            </a:r>
            <a:r>
              <a:rPr dirty="0" sz="800">
                <a:latin typeface="Tahoma"/>
                <a:cs typeface="Tahoma"/>
                <a:hlinkClick r:id="rId3"/>
              </a:rPr>
              <a:t>awm@cs.cmu.edu</a:t>
            </a:r>
            <a:endParaRPr sz="800">
              <a:latin typeface="Tahoma"/>
              <a:cs typeface="Tahoma"/>
            </a:endParaRPr>
          </a:p>
          <a:p>
            <a:pPr algn="ctr" marR="13970">
              <a:lnSpc>
                <a:spcPct val="100000"/>
              </a:lnSpc>
              <a:spcBef>
                <a:spcPts val="170"/>
              </a:spcBef>
            </a:pPr>
            <a:r>
              <a:rPr dirty="0" sz="800">
                <a:latin typeface="Tahoma"/>
                <a:cs typeface="Tahoma"/>
              </a:rPr>
              <a:t>412-268-7599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7692" y="2642393"/>
            <a:ext cx="1295400" cy="1114425"/>
          </a:xfrm>
          <a:custGeom>
            <a:avLst/>
            <a:gdLst/>
            <a:ahLst/>
            <a:cxnLst/>
            <a:rect l="l" t="t" r="r" b="b"/>
            <a:pathLst>
              <a:path w="1295400" h="1114425">
                <a:moveTo>
                  <a:pt x="0" y="1114425"/>
                </a:moveTo>
                <a:lnTo>
                  <a:pt x="1295400" y="1114425"/>
                </a:lnTo>
                <a:lnTo>
                  <a:pt x="1295400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6400" y="2663825"/>
            <a:ext cx="1208405" cy="791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25"/>
              </a:spcBef>
            </a:pPr>
            <a:r>
              <a:rPr dirty="0" sz="500" spc="5">
                <a:latin typeface="Tahoma"/>
                <a:cs typeface="Tahoma"/>
              </a:rPr>
              <a:t>Note to </a:t>
            </a:r>
            <a:r>
              <a:rPr dirty="0" sz="500">
                <a:latin typeface="Tahoma"/>
                <a:cs typeface="Tahoma"/>
              </a:rPr>
              <a:t>other teachers </a:t>
            </a:r>
            <a:r>
              <a:rPr dirty="0" sz="500" spc="5">
                <a:latin typeface="Tahoma"/>
                <a:cs typeface="Tahoma"/>
              </a:rPr>
              <a:t>and </a:t>
            </a:r>
            <a:r>
              <a:rPr dirty="0" sz="500">
                <a:latin typeface="Tahoma"/>
                <a:cs typeface="Tahoma"/>
              </a:rPr>
              <a:t>users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these  slides. </a:t>
            </a:r>
            <a:r>
              <a:rPr dirty="0" sz="500" spc="5">
                <a:latin typeface="Tahoma"/>
                <a:cs typeface="Tahoma"/>
              </a:rPr>
              <a:t>Andrew would be </a:t>
            </a:r>
            <a:r>
              <a:rPr dirty="0" sz="500">
                <a:latin typeface="Tahoma"/>
                <a:cs typeface="Tahoma"/>
              </a:rPr>
              <a:t>delighted if you  found this source material useful in giving  </a:t>
            </a:r>
            <a:r>
              <a:rPr dirty="0" sz="500" spc="5">
                <a:latin typeface="Tahoma"/>
                <a:cs typeface="Tahoma"/>
              </a:rPr>
              <a:t>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lectures. Feel free to use these  </a:t>
            </a:r>
            <a:r>
              <a:rPr dirty="0" sz="500">
                <a:latin typeface="Tahoma"/>
                <a:cs typeface="Tahoma"/>
              </a:rPr>
              <a:t>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</a:t>
            </a:r>
            <a:r>
              <a:rPr dirty="0" sz="500" spc="5">
                <a:latin typeface="Tahoma"/>
                <a:cs typeface="Tahoma"/>
              </a:rPr>
              <a:t>them to </a:t>
            </a:r>
            <a:r>
              <a:rPr dirty="0" sz="500" spc="-5">
                <a:latin typeface="Tahoma"/>
                <a:cs typeface="Tahoma"/>
              </a:rPr>
              <a:t>fit 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>
                <a:latin typeface="Tahoma"/>
                <a:cs typeface="Tahoma"/>
              </a:rPr>
              <a:t>needs. PowerPoint originals are  available. If </a:t>
            </a:r>
            <a:r>
              <a:rPr dirty="0" sz="500" spc="5">
                <a:latin typeface="Tahoma"/>
                <a:cs typeface="Tahoma"/>
              </a:rPr>
              <a:t>you make use of </a:t>
            </a:r>
            <a:r>
              <a:rPr dirty="0" sz="500" spc="10">
                <a:latin typeface="Tahoma"/>
                <a:cs typeface="Tahoma"/>
              </a:rPr>
              <a:t>a </a:t>
            </a:r>
            <a:r>
              <a:rPr dirty="0" sz="500">
                <a:latin typeface="Tahoma"/>
                <a:cs typeface="Tahoma"/>
              </a:rPr>
              <a:t>significant  </a:t>
            </a:r>
            <a:r>
              <a:rPr dirty="0" sz="500" spc="5">
                <a:latin typeface="Tahoma"/>
                <a:cs typeface="Tahoma"/>
              </a:rPr>
              <a:t>portion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of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these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slides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in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your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10">
                <a:latin typeface="Tahoma"/>
                <a:cs typeface="Tahoma"/>
              </a:rPr>
              <a:t>own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lecture,  please include this message, or the  </a:t>
            </a:r>
            <a:r>
              <a:rPr dirty="0" sz="500">
                <a:latin typeface="Tahoma"/>
                <a:cs typeface="Tahoma"/>
              </a:rPr>
              <a:t>following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link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the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2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repository</a:t>
            </a:r>
            <a:r>
              <a:rPr dirty="0" sz="500" spc="-2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of</a:t>
            </a:r>
            <a:endParaRPr sz="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76400" y="3425825"/>
            <a:ext cx="546100" cy="105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500">
                <a:latin typeface="Tahoma"/>
                <a:cs typeface="Tahoma"/>
              </a:rPr>
              <a:t>Andrew’s</a:t>
            </a:r>
            <a:r>
              <a:rPr dirty="0" sz="500" spc="-30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tutorials: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1000" y="3416300"/>
            <a:ext cx="3444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 </a:t>
            </a:r>
            <a:r>
              <a:rPr dirty="0" sz="500" spc="5">
                <a:latin typeface="Tahoma"/>
                <a:cs typeface="Tahoma"/>
                <a:hlinkClick r:id="rId4"/>
              </a:rPr>
              <a:t>.</a:t>
            </a:r>
            <a:r>
              <a:rPr dirty="0" sz="500" spc="5">
                <a:latin typeface="Tahoma"/>
                <a:cs typeface="Tahoma"/>
              </a:rPr>
              <a:t> </a:t>
            </a:r>
            <a:r>
              <a:rPr dirty="0" baseline="-13888" sz="1800" spc="-7" b="1">
                <a:latin typeface="Tahoma"/>
                <a:cs typeface="Tahoma"/>
              </a:rPr>
              <a:t>School of Computer</a:t>
            </a:r>
            <a:r>
              <a:rPr dirty="0" baseline="-13888" sz="1800" spc="30" b="1">
                <a:latin typeface="Tahoma"/>
                <a:cs typeface="Tahoma"/>
              </a:rPr>
              <a:t> </a:t>
            </a:r>
            <a:r>
              <a:rPr dirty="0" baseline="-13888" sz="1800" spc="-15" b="1">
                <a:latin typeface="Tahoma"/>
                <a:cs typeface="Tahoma"/>
              </a:rPr>
              <a:t>Science</a:t>
            </a:r>
            <a:endParaRPr baseline="-13888"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400" y="3578225"/>
            <a:ext cx="1053465" cy="181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25"/>
              </a:spcBef>
            </a:pPr>
            <a:r>
              <a:rPr dirty="0" sz="500" spc="5">
                <a:latin typeface="Tahoma"/>
                <a:cs typeface="Tahoma"/>
              </a:rPr>
              <a:t>Comments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and</a:t>
            </a:r>
            <a:r>
              <a:rPr dirty="0" sz="500" spc="-5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corrections</a:t>
            </a:r>
            <a:r>
              <a:rPr dirty="0" sz="500" spc="-5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gratefully  </a:t>
            </a:r>
            <a:r>
              <a:rPr dirty="0" sz="500" spc="1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49800" y="8550275"/>
            <a:ext cx="1219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5017" y="5844645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8775" y="0"/>
                </a:moveTo>
                <a:lnTo>
                  <a:pt x="200025" y="0"/>
                </a:ln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5017" y="5844645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0025" y="0"/>
                </a:move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711325" y="5285104"/>
            <a:ext cx="3740150" cy="6254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ctr" marL="523240">
              <a:lnSpc>
                <a:spcPct val="100000"/>
              </a:lnSpc>
              <a:spcBef>
                <a:spcPts val="560"/>
              </a:spcBef>
            </a:pPr>
            <a:r>
              <a:rPr dirty="0" sz="2150" spc="-10" b="1">
                <a:solidFill>
                  <a:srgbClr val="FF0000"/>
                </a:solidFill>
                <a:latin typeface="Tahoma"/>
                <a:cs typeface="Tahoma"/>
              </a:rPr>
              <a:t>8: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Polynomial</a:t>
            </a:r>
            <a:r>
              <a:rPr dirty="0" sz="2150" spc="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5">
                <a:latin typeface="Tahoma"/>
                <a:cs typeface="Tahoma"/>
              </a:rPr>
              <a:t>So far we’ve </a:t>
            </a:r>
            <a:r>
              <a:rPr dirty="0" sz="1200">
                <a:latin typeface="Tahoma"/>
                <a:cs typeface="Tahoma"/>
              </a:rPr>
              <a:t>mainly </a:t>
            </a:r>
            <a:r>
              <a:rPr dirty="0" sz="1200" spc="-5">
                <a:latin typeface="Tahoma"/>
                <a:cs typeface="Tahoma"/>
              </a:rPr>
              <a:t>been dealing with linear</a:t>
            </a:r>
            <a:r>
              <a:rPr dirty="0" sz="1200" spc="1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825" y="6797675"/>
            <a:ext cx="3816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304165" algn="l"/>
              </a:tabLst>
            </a:pPr>
            <a:r>
              <a:rPr dirty="0" sz="1400" spc="5">
                <a:latin typeface="Tahoma"/>
                <a:cs typeface="Tahoma"/>
              </a:rPr>
              <a:t>:</a:t>
            </a:r>
            <a:r>
              <a:rPr dirty="0" sz="1400" spc="5">
                <a:latin typeface="Tahoma"/>
                <a:cs typeface="Tahoma"/>
              </a:rPr>
              <a:t>	</a:t>
            </a: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5317" y="6720945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95"/>
              </a:lnSpc>
              <a:spcBef>
                <a:spcPts val="73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3967" y="64351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952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0117" y="6435195"/>
            <a:ext cx="32385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5317" y="64351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3967" y="614944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952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0117" y="6149445"/>
            <a:ext cx="32385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95317" y="614944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3967" y="5844645"/>
            <a:ext cx="3048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9525">
              <a:lnSpc>
                <a:spcPts val="1670"/>
              </a:lnSpc>
              <a:spcBef>
                <a:spcPts val="730"/>
              </a:spcBef>
            </a:pPr>
            <a:r>
              <a:rPr dirty="0" sz="1400" spc="10" i="1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00117" y="5844645"/>
            <a:ext cx="32385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670"/>
              </a:lnSpc>
              <a:spcBef>
                <a:spcPts val="730"/>
              </a:spcBef>
            </a:pPr>
            <a:r>
              <a:rPr dirty="0" sz="1400" spc="10" i="1">
                <a:latin typeface="Tahoma"/>
                <a:cs typeface="Tahoma"/>
              </a:rPr>
              <a:t>X</a:t>
            </a:r>
            <a:r>
              <a:rPr dirty="0" baseline="-23391" sz="1425" spc="15" i="1">
                <a:latin typeface="Tahoma"/>
                <a:cs typeface="Tahoma"/>
              </a:rPr>
              <a:t>2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5317" y="5844645"/>
            <a:ext cx="3048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670"/>
              </a:lnSpc>
              <a:spcBef>
                <a:spcPts val="730"/>
              </a:spcBef>
            </a:pPr>
            <a:r>
              <a:rPr dirty="0" sz="1400" spc="10" i="1">
                <a:latin typeface="Tahoma"/>
                <a:cs typeface="Tahoma"/>
              </a:rPr>
              <a:t>X</a:t>
            </a:r>
            <a:r>
              <a:rPr dirty="0" baseline="-23391" sz="1425" spc="15" i="1">
                <a:latin typeface="Tahoma"/>
                <a:cs typeface="Tahoma"/>
              </a:rPr>
              <a:t>1</a:t>
            </a:r>
            <a:endParaRPr baseline="-23391" sz="1425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95317" y="58446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95317" y="61494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95317" y="643519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95317" y="67209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95317" y="701622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953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001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049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097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3519355" y="5877983"/>
          <a:ext cx="62420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ts val="1420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20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ts val="1420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20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8575">
                        <a:lnSpc>
                          <a:spcPts val="1495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95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438517" y="6454245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95"/>
              </a:lnSpc>
              <a:spcBef>
                <a:spcPts val="73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38517" y="61684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38517" y="588274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38517" y="58827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43317" y="58827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273425" y="5930900"/>
            <a:ext cx="1136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86125" y="6883400"/>
            <a:ext cx="771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b="1" i="1">
                <a:latin typeface="Tahoma"/>
                <a:cs typeface="Tahoma"/>
              </a:rPr>
              <a:t>x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=(3,2)..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6725" y="6883400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685917" y="6111345"/>
            <a:ext cx="247650" cy="266700"/>
          </a:xfrm>
          <a:custGeom>
            <a:avLst/>
            <a:gdLst/>
            <a:ahLst/>
            <a:cxnLst/>
            <a:rect l="l" t="t" r="r" b="b"/>
            <a:pathLst>
              <a:path w="247650" h="266700">
                <a:moveTo>
                  <a:pt x="0" y="57150"/>
                </a:moveTo>
                <a:lnTo>
                  <a:pt x="14287" y="46880"/>
                </a:lnTo>
                <a:lnTo>
                  <a:pt x="28575" y="32146"/>
                </a:lnTo>
                <a:lnTo>
                  <a:pt x="42862" y="15626"/>
                </a:lnTo>
                <a:lnTo>
                  <a:pt x="57150" y="0"/>
                </a:lnTo>
                <a:lnTo>
                  <a:pt x="104775" y="9525"/>
                </a:lnTo>
                <a:lnTo>
                  <a:pt x="126206" y="43011"/>
                </a:lnTo>
                <a:lnTo>
                  <a:pt x="133350" y="57150"/>
                </a:lnTo>
                <a:lnTo>
                  <a:pt x="153144" y="85873"/>
                </a:lnTo>
                <a:lnTo>
                  <a:pt x="170259" y="115490"/>
                </a:lnTo>
                <a:lnTo>
                  <a:pt x="185588" y="146893"/>
                </a:lnTo>
                <a:lnTo>
                  <a:pt x="200025" y="180975"/>
                </a:lnTo>
                <a:lnTo>
                  <a:pt x="209698" y="198983"/>
                </a:lnTo>
                <a:lnTo>
                  <a:pt x="213121" y="203596"/>
                </a:lnTo>
                <a:lnTo>
                  <a:pt x="214758" y="206424"/>
                </a:lnTo>
                <a:lnTo>
                  <a:pt x="219075" y="219075"/>
                </a:lnTo>
                <a:lnTo>
                  <a:pt x="226218" y="231874"/>
                </a:lnTo>
                <a:lnTo>
                  <a:pt x="233362" y="242887"/>
                </a:lnTo>
                <a:lnTo>
                  <a:pt x="240506" y="253900"/>
                </a:lnTo>
                <a:lnTo>
                  <a:pt x="247650" y="2667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67025" y="6391275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85725" y="0"/>
                </a:moveTo>
                <a:lnTo>
                  <a:pt x="0" y="104775"/>
                </a:lnTo>
                <a:lnTo>
                  <a:pt x="142875" y="13335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23917" y="6873345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1800225" y="0"/>
                </a:moveTo>
                <a:lnTo>
                  <a:pt x="257175" y="0"/>
                </a:lnTo>
                <a:lnTo>
                  <a:pt x="210725" y="4115"/>
                </a:lnTo>
                <a:lnTo>
                  <a:pt x="167099" y="15992"/>
                </a:lnTo>
                <a:lnTo>
                  <a:pt x="126999" y="34925"/>
                </a:lnTo>
                <a:lnTo>
                  <a:pt x="91134" y="60207"/>
                </a:lnTo>
                <a:lnTo>
                  <a:pt x="60207" y="91134"/>
                </a:lnTo>
                <a:lnTo>
                  <a:pt x="34924" y="127000"/>
                </a:lnTo>
                <a:lnTo>
                  <a:pt x="15992" y="167099"/>
                </a:lnTo>
                <a:lnTo>
                  <a:pt x="4115" y="210725"/>
                </a:lnTo>
                <a:lnTo>
                  <a:pt x="0" y="257175"/>
                </a:lnTo>
                <a:lnTo>
                  <a:pt x="0" y="1304925"/>
                </a:lnTo>
                <a:lnTo>
                  <a:pt x="4115" y="1351374"/>
                </a:lnTo>
                <a:lnTo>
                  <a:pt x="15992" y="1395000"/>
                </a:lnTo>
                <a:lnTo>
                  <a:pt x="34925" y="1435100"/>
                </a:lnTo>
                <a:lnTo>
                  <a:pt x="60207" y="1470965"/>
                </a:lnTo>
                <a:lnTo>
                  <a:pt x="91134" y="1501892"/>
                </a:lnTo>
                <a:lnTo>
                  <a:pt x="127000" y="1527175"/>
                </a:lnTo>
                <a:lnTo>
                  <a:pt x="167099" y="1546107"/>
                </a:lnTo>
                <a:lnTo>
                  <a:pt x="210725" y="1557984"/>
                </a:lnTo>
                <a:lnTo>
                  <a:pt x="257175" y="1562100"/>
                </a:lnTo>
                <a:lnTo>
                  <a:pt x="1800225" y="1562100"/>
                </a:lnTo>
                <a:lnTo>
                  <a:pt x="1846674" y="1557984"/>
                </a:lnTo>
                <a:lnTo>
                  <a:pt x="1890300" y="1546107"/>
                </a:lnTo>
                <a:lnTo>
                  <a:pt x="1930399" y="1527175"/>
                </a:lnTo>
                <a:lnTo>
                  <a:pt x="1966265" y="1501892"/>
                </a:lnTo>
                <a:lnTo>
                  <a:pt x="1997192" y="1470965"/>
                </a:lnTo>
                <a:lnTo>
                  <a:pt x="2022474" y="1435100"/>
                </a:lnTo>
                <a:lnTo>
                  <a:pt x="2041407" y="1395000"/>
                </a:lnTo>
                <a:lnTo>
                  <a:pt x="2053284" y="1351374"/>
                </a:lnTo>
                <a:lnTo>
                  <a:pt x="2057400" y="1304925"/>
                </a:lnTo>
                <a:lnTo>
                  <a:pt x="2057400" y="257175"/>
                </a:lnTo>
                <a:lnTo>
                  <a:pt x="2053284" y="210725"/>
                </a:lnTo>
                <a:lnTo>
                  <a:pt x="2041407" y="167099"/>
                </a:lnTo>
                <a:lnTo>
                  <a:pt x="2022475" y="127000"/>
                </a:lnTo>
                <a:lnTo>
                  <a:pt x="1997192" y="91134"/>
                </a:lnTo>
                <a:lnTo>
                  <a:pt x="1966265" y="60207"/>
                </a:lnTo>
                <a:lnTo>
                  <a:pt x="1930400" y="34925"/>
                </a:lnTo>
                <a:lnTo>
                  <a:pt x="1890300" y="15992"/>
                </a:lnTo>
                <a:lnTo>
                  <a:pt x="1846674" y="4115"/>
                </a:lnTo>
                <a:lnTo>
                  <a:pt x="18002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923917" y="6873345"/>
            <a:ext cx="2057400" cy="1562100"/>
          </a:xfrm>
          <a:custGeom>
            <a:avLst/>
            <a:gdLst/>
            <a:ahLst/>
            <a:cxnLst/>
            <a:rect l="l" t="t" r="r" b="b"/>
            <a:pathLst>
              <a:path w="2057400" h="1562100">
                <a:moveTo>
                  <a:pt x="257175" y="0"/>
                </a:moveTo>
                <a:lnTo>
                  <a:pt x="210725" y="4115"/>
                </a:lnTo>
                <a:lnTo>
                  <a:pt x="167099" y="15992"/>
                </a:lnTo>
                <a:lnTo>
                  <a:pt x="126999" y="34925"/>
                </a:lnTo>
                <a:lnTo>
                  <a:pt x="91134" y="60207"/>
                </a:lnTo>
                <a:lnTo>
                  <a:pt x="60207" y="91134"/>
                </a:lnTo>
                <a:lnTo>
                  <a:pt x="34924" y="127000"/>
                </a:lnTo>
                <a:lnTo>
                  <a:pt x="15992" y="167099"/>
                </a:lnTo>
                <a:lnTo>
                  <a:pt x="4115" y="210725"/>
                </a:lnTo>
                <a:lnTo>
                  <a:pt x="0" y="257175"/>
                </a:lnTo>
                <a:lnTo>
                  <a:pt x="0" y="1304925"/>
                </a:lnTo>
                <a:lnTo>
                  <a:pt x="4115" y="1351374"/>
                </a:lnTo>
                <a:lnTo>
                  <a:pt x="15992" y="1395000"/>
                </a:lnTo>
                <a:lnTo>
                  <a:pt x="34925" y="1435100"/>
                </a:lnTo>
                <a:lnTo>
                  <a:pt x="60207" y="1470965"/>
                </a:lnTo>
                <a:lnTo>
                  <a:pt x="91134" y="1501892"/>
                </a:lnTo>
                <a:lnTo>
                  <a:pt x="127000" y="1527175"/>
                </a:lnTo>
                <a:lnTo>
                  <a:pt x="167099" y="1546107"/>
                </a:lnTo>
                <a:lnTo>
                  <a:pt x="210725" y="1557984"/>
                </a:lnTo>
                <a:lnTo>
                  <a:pt x="257175" y="1562100"/>
                </a:lnTo>
                <a:lnTo>
                  <a:pt x="1800225" y="1562100"/>
                </a:lnTo>
                <a:lnTo>
                  <a:pt x="1846674" y="1557984"/>
                </a:lnTo>
                <a:lnTo>
                  <a:pt x="1890300" y="1546107"/>
                </a:lnTo>
                <a:lnTo>
                  <a:pt x="1930399" y="1527175"/>
                </a:lnTo>
                <a:lnTo>
                  <a:pt x="1966265" y="1501892"/>
                </a:lnTo>
                <a:lnTo>
                  <a:pt x="1997192" y="1470965"/>
                </a:lnTo>
                <a:lnTo>
                  <a:pt x="2022474" y="1435100"/>
                </a:lnTo>
                <a:lnTo>
                  <a:pt x="2041407" y="1395000"/>
                </a:lnTo>
                <a:lnTo>
                  <a:pt x="2053284" y="1351374"/>
                </a:lnTo>
                <a:lnTo>
                  <a:pt x="2057400" y="1304925"/>
                </a:lnTo>
                <a:lnTo>
                  <a:pt x="2057400" y="257175"/>
                </a:lnTo>
                <a:lnTo>
                  <a:pt x="2053284" y="210725"/>
                </a:lnTo>
                <a:lnTo>
                  <a:pt x="2041407" y="167099"/>
                </a:lnTo>
                <a:lnTo>
                  <a:pt x="2022475" y="126999"/>
                </a:lnTo>
                <a:lnTo>
                  <a:pt x="1997192" y="91134"/>
                </a:lnTo>
                <a:lnTo>
                  <a:pt x="1966265" y="60207"/>
                </a:lnTo>
                <a:lnTo>
                  <a:pt x="1930400" y="34924"/>
                </a:lnTo>
                <a:lnTo>
                  <a:pt x="1890300" y="15992"/>
                </a:lnTo>
                <a:lnTo>
                  <a:pt x="1846674" y="4115"/>
                </a:lnTo>
                <a:lnTo>
                  <a:pt x="1800225" y="0"/>
                </a:lnTo>
                <a:lnTo>
                  <a:pt x="257175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628767" y="7197195"/>
            <a:ext cx="32385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4762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33530" y="6988175"/>
            <a:ext cx="3143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52617" y="7482945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95"/>
              </a:lnSpc>
              <a:spcBef>
                <a:spcPts val="73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23967" y="7482945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47625">
              <a:lnSpc>
                <a:spcPts val="1595"/>
              </a:lnSpc>
              <a:spcBef>
                <a:spcPts val="73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52617" y="71971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23967" y="71971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4762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2617" y="691144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23967" y="7016220"/>
            <a:ext cx="304800" cy="180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425"/>
              </a:lnSpc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43017" y="69114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43017" y="719719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43017" y="74829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43017" y="777822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43017" y="69114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47817" y="69114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57417" y="69114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52617" y="69114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600317" y="7559145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95"/>
              </a:lnSpc>
              <a:spcBef>
                <a:spcPts val="73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600317" y="7273395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28575">
              <a:lnSpc>
                <a:spcPts val="1520"/>
              </a:lnSpc>
              <a:spcBef>
                <a:spcPts val="73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00317" y="69876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600317" y="69876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05117" y="69876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105025" y="6959600"/>
            <a:ext cx="219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ahoma"/>
                <a:cs typeface="Tahoma"/>
              </a:rPr>
              <a:t>Z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24225" y="6969125"/>
            <a:ext cx="44195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200" spc="-10" b="1">
                <a:latin typeface="Tahoma"/>
                <a:cs typeface="Tahoma"/>
              </a:rPr>
              <a:t>y</a:t>
            </a:r>
            <a:r>
              <a:rPr dirty="0" sz="1200" spc="-10">
                <a:latin typeface="Tahoma"/>
                <a:cs typeface="Tahoma"/>
              </a:rPr>
              <a:t>=</a:t>
            </a:r>
            <a:r>
              <a:rPr dirty="0" sz="1200" spc="110">
                <a:latin typeface="Tahoma"/>
                <a:cs typeface="Tahoma"/>
              </a:rPr>
              <a:t> </a:t>
            </a:r>
            <a:r>
              <a:rPr dirty="0" baseline="-29761" sz="2100" spc="15">
                <a:latin typeface="Tahoma"/>
                <a:cs typeface="Tahoma"/>
              </a:rPr>
              <a:t>7</a:t>
            </a:r>
            <a:endParaRPr baseline="-29761" sz="21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05025" y="7912100"/>
            <a:ext cx="8864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ahoma"/>
                <a:cs typeface="Tahoma"/>
              </a:rPr>
              <a:t>z</a:t>
            </a:r>
            <a:r>
              <a:rPr dirty="0" baseline="-20833" sz="1200" i="1">
                <a:latin typeface="Tahoma"/>
                <a:cs typeface="Tahoma"/>
              </a:rPr>
              <a:t>1</a:t>
            </a:r>
            <a:r>
              <a:rPr dirty="0" sz="1200" i="1">
                <a:latin typeface="Tahoma"/>
                <a:cs typeface="Tahoma"/>
              </a:rPr>
              <a:t>=(1,3,2)..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724025" y="8178800"/>
            <a:ext cx="1376045" cy="48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ahoma"/>
                <a:cs typeface="Tahoma"/>
              </a:rPr>
              <a:t>z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=(1,x</a:t>
            </a:r>
            <a:r>
              <a:rPr dirty="0" baseline="-20833" sz="1200" i="1">
                <a:latin typeface="Tahoma"/>
                <a:cs typeface="Tahoma"/>
              </a:rPr>
              <a:t>k1</a:t>
            </a:r>
            <a:r>
              <a:rPr dirty="0" sz="1200" i="1">
                <a:latin typeface="Tahoma"/>
                <a:cs typeface="Tahoma"/>
              </a:rPr>
              <a:t>,x</a:t>
            </a:r>
            <a:r>
              <a:rPr dirty="0" baseline="-20833" sz="1200" i="1">
                <a:latin typeface="Tahoma"/>
                <a:cs typeface="Tahoma"/>
              </a:rPr>
              <a:t>k2</a:t>
            </a:r>
            <a:r>
              <a:rPr dirty="0" sz="120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95625" y="7912100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209917" y="721624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09725" y="0"/>
                </a:moveTo>
                <a:lnTo>
                  <a:pt x="219075" y="0"/>
                </a:ln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09917" y="721624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9075" y="0"/>
                </a:move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lnTo>
                  <a:pt x="219075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562475" y="7616825"/>
            <a:ext cx="1096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333875" y="8054975"/>
            <a:ext cx="1562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1 </a:t>
            </a:r>
            <a:r>
              <a:rPr dirty="0" sz="1200" i="1">
                <a:latin typeface="Tahoma"/>
                <a:cs typeface="Tahoma"/>
              </a:rPr>
              <a:t>x</a:t>
            </a:r>
            <a:r>
              <a:rPr dirty="0" baseline="-20833" sz="1200" i="1">
                <a:latin typeface="Tahoma"/>
                <a:cs typeface="Tahoma"/>
              </a:rPr>
              <a:t>1</a:t>
            </a:r>
            <a:r>
              <a:rPr dirty="0" sz="1200" i="1">
                <a:latin typeface="Tahoma"/>
                <a:cs typeface="Tahoma"/>
              </a:rPr>
              <a:t>+</a:t>
            </a:r>
            <a:r>
              <a:rPr dirty="0" sz="1200" spc="-280" i="1">
                <a:latin typeface="Tahoma"/>
                <a:cs typeface="Tahoma"/>
              </a:rPr>
              <a:t>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spc="5" i="1">
                <a:latin typeface="Tahoma"/>
                <a:cs typeface="Tahoma"/>
              </a:rPr>
              <a:t>x</a:t>
            </a:r>
            <a:r>
              <a:rPr dirty="0" baseline="-20833" sz="1200" spc="7" i="1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857367" y="6597120"/>
            <a:ext cx="247650" cy="152400"/>
          </a:xfrm>
          <a:custGeom>
            <a:avLst/>
            <a:gdLst/>
            <a:ahLst/>
            <a:cxnLst/>
            <a:rect l="l" t="t" r="r" b="b"/>
            <a:pathLst>
              <a:path w="247650" h="152400">
                <a:moveTo>
                  <a:pt x="247650" y="0"/>
                </a:moveTo>
                <a:lnTo>
                  <a:pt x="201959" y="4613"/>
                </a:lnTo>
                <a:lnTo>
                  <a:pt x="153590" y="8334"/>
                </a:lnTo>
                <a:lnTo>
                  <a:pt x="107007" y="17412"/>
                </a:lnTo>
                <a:lnTo>
                  <a:pt x="66675" y="38100"/>
                </a:lnTo>
                <a:lnTo>
                  <a:pt x="39290" y="72628"/>
                </a:lnTo>
                <a:lnTo>
                  <a:pt x="19050" y="114300"/>
                </a:lnTo>
                <a:lnTo>
                  <a:pt x="13394" y="115937"/>
                </a:lnTo>
                <a:lnTo>
                  <a:pt x="9525" y="120253"/>
                </a:lnTo>
                <a:lnTo>
                  <a:pt x="5655" y="126355"/>
                </a:lnTo>
                <a:lnTo>
                  <a:pt x="0" y="133350"/>
                </a:lnTo>
                <a:lnTo>
                  <a:pt x="9525" y="15240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90825" y="67913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47625" y="133350"/>
                </a:lnTo>
                <a:lnTo>
                  <a:pt x="1333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28917" y="8054445"/>
            <a:ext cx="247650" cy="85725"/>
          </a:xfrm>
          <a:custGeom>
            <a:avLst/>
            <a:gdLst/>
            <a:ahLst/>
            <a:cxnLst/>
            <a:rect l="l" t="t" r="r" b="b"/>
            <a:pathLst>
              <a:path w="247650" h="85725">
                <a:moveTo>
                  <a:pt x="0" y="0"/>
                </a:moveTo>
                <a:lnTo>
                  <a:pt x="35718" y="41671"/>
                </a:lnTo>
                <a:lnTo>
                  <a:pt x="85725" y="76200"/>
                </a:lnTo>
                <a:lnTo>
                  <a:pt x="123825" y="84534"/>
                </a:lnTo>
                <a:lnTo>
                  <a:pt x="161925" y="85725"/>
                </a:lnTo>
                <a:lnTo>
                  <a:pt x="187374" y="85725"/>
                </a:lnTo>
                <a:lnTo>
                  <a:pt x="208359" y="85725"/>
                </a:lnTo>
                <a:lnTo>
                  <a:pt x="227558" y="85725"/>
                </a:lnTo>
                <a:lnTo>
                  <a:pt x="247650" y="85725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48125" y="816292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0" y="123825"/>
                </a:lnTo>
                <a:lnTo>
                  <a:pt x="123825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0725" y="1358900"/>
            <a:ext cx="12033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Hopeless!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08225" y="354965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9342" y="2966243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29067" y="2547143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62242" y="2709068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5567" y="3585368"/>
            <a:ext cx="314325" cy="304800"/>
          </a:xfrm>
          <a:custGeom>
            <a:avLst/>
            <a:gdLst/>
            <a:ahLst/>
            <a:cxnLst/>
            <a:rect l="l" t="t" r="r" b="b"/>
            <a:pathLst>
              <a:path w="314325" h="304800">
                <a:moveTo>
                  <a:pt x="314325" y="152400"/>
                </a:moveTo>
                <a:lnTo>
                  <a:pt x="306704" y="103632"/>
                </a:lnTo>
                <a:lnTo>
                  <a:pt x="285368" y="61722"/>
                </a:lnTo>
                <a:lnTo>
                  <a:pt x="252602" y="28956"/>
                </a:lnTo>
                <a:lnTo>
                  <a:pt x="210692" y="7620"/>
                </a:lnTo>
                <a:lnTo>
                  <a:pt x="161925" y="0"/>
                </a:lnTo>
                <a:lnTo>
                  <a:pt x="108508" y="7620"/>
                </a:lnTo>
                <a:lnTo>
                  <a:pt x="63779" y="28956"/>
                </a:lnTo>
                <a:lnTo>
                  <a:pt x="29565" y="61722"/>
                </a:lnTo>
                <a:lnTo>
                  <a:pt x="7696" y="103632"/>
                </a:lnTo>
                <a:lnTo>
                  <a:pt x="0" y="152400"/>
                </a:lnTo>
                <a:lnTo>
                  <a:pt x="7696" y="201167"/>
                </a:lnTo>
                <a:lnTo>
                  <a:pt x="29565" y="243077"/>
                </a:lnTo>
                <a:lnTo>
                  <a:pt x="63779" y="275843"/>
                </a:lnTo>
                <a:lnTo>
                  <a:pt x="108508" y="297179"/>
                </a:lnTo>
                <a:lnTo>
                  <a:pt x="161925" y="304800"/>
                </a:lnTo>
                <a:lnTo>
                  <a:pt x="210692" y="297179"/>
                </a:lnTo>
                <a:lnTo>
                  <a:pt x="252602" y="275843"/>
                </a:lnTo>
                <a:lnTo>
                  <a:pt x="285368" y="243077"/>
                </a:lnTo>
                <a:lnTo>
                  <a:pt x="306704" y="201167"/>
                </a:lnTo>
                <a:lnTo>
                  <a:pt x="314325" y="152400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76592" y="3337718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2"/>
                </a:lnTo>
                <a:lnTo>
                  <a:pt x="32308" y="252602"/>
                </a:lnTo>
                <a:lnTo>
                  <a:pt x="67894" y="285368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8"/>
                </a:lnTo>
                <a:lnTo>
                  <a:pt x="291541" y="252602"/>
                </a:lnTo>
                <a:lnTo>
                  <a:pt x="315239" y="210692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85942" y="272811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161925"/>
                </a:moveTo>
                <a:lnTo>
                  <a:pt x="306705" y="108508"/>
                </a:lnTo>
                <a:lnTo>
                  <a:pt x="285369" y="63779"/>
                </a:lnTo>
                <a:lnTo>
                  <a:pt x="252602" y="29565"/>
                </a:lnTo>
                <a:lnTo>
                  <a:pt x="210692" y="7696"/>
                </a:lnTo>
                <a:lnTo>
                  <a:pt x="161925" y="0"/>
                </a:lnTo>
                <a:lnTo>
                  <a:pt x="116857" y="5379"/>
                </a:lnTo>
                <a:lnTo>
                  <a:pt x="77611" y="20813"/>
                </a:lnTo>
                <a:lnTo>
                  <a:pt x="45243" y="45243"/>
                </a:lnTo>
                <a:lnTo>
                  <a:pt x="20813" y="77611"/>
                </a:lnTo>
                <a:lnTo>
                  <a:pt x="5379" y="116857"/>
                </a:lnTo>
                <a:lnTo>
                  <a:pt x="0" y="161925"/>
                </a:lnTo>
                <a:lnTo>
                  <a:pt x="7696" y="210693"/>
                </a:lnTo>
                <a:lnTo>
                  <a:pt x="29565" y="252602"/>
                </a:lnTo>
                <a:lnTo>
                  <a:pt x="63779" y="285369"/>
                </a:lnTo>
                <a:lnTo>
                  <a:pt x="108508" y="306704"/>
                </a:lnTo>
                <a:lnTo>
                  <a:pt x="161925" y="314325"/>
                </a:lnTo>
                <a:lnTo>
                  <a:pt x="210693" y="306704"/>
                </a:lnTo>
                <a:lnTo>
                  <a:pt x="252603" y="285369"/>
                </a:lnTo>
                <a:lnTo>
                  <a:pt x="285369" y="252602"/>
                </a:lnTo>
                <a:lnTo>
                  <a:pt x="306705" y="210693"/>
                </a:lnTo>
                <a:lnTo>
                  <a:pt x="314325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05142" y="1908968"/>
            <a:ext cx="314325" cy="304800"/>
          </a:xfrm>
          <a:custGeom>
            <a:avLst/>
            <a:gdLst/>
            <a:ahLst/>
            <a:cxnLst/>
            <a:rect l="l" t="t" r="r" b="b"/>
            <a:pathLst>
              <a:path w="314325" h="304800">
                <a:moveTo>
                  <a:pt x="314325" y="152400"/>
                </a:moveTo>
                <a:lnTo>
                  <a:pt x="306704" y="103631"/>
                </a:lnTo>
                <a:lnTo>
                  <a:pt x="285368" y="61722"/>
                </a:lnTo>
                <a:lnTo>
                  <a:pt x="252602" y="28955"/>
                </a:lnTo>
                <a:lnTo>
                  <a:pt x="210692" y="7620"/>
                </a:lnTo>
                <a:lnTo>
                  <a:pt x="161925" y="0"/>
                </a:lnTo>
                <a:lnTo>
                  <a:pt x="108508" y="7620"/>
                </a:lnTo>
                <a:lnTo>
                  <a:pt x="63779" y="28955"/>
                </a:lnTo>
                <a:lnTo>
                  <a:pt x="29565" y="61722"/>
                </a:lnTo>
                <a:lnTo>
                  <a:pt x="7696" y="103631"/>
                </a:lnTo>
                <a:lnTo>
                  <a:pt x="0" y="152400"/>
                </a:lnTo>
                <a:lnTo>
                  <a:pt x="7696" y="201168"/>
                </a:lnTo>
                <a:lnTo>
                  <a:pt x="29565" y="243077"/>
                </a:lnTo>
                <a:lnTo>
                  <a:pt x="63779" y="275844"/>
                </a:lnTo>
                <a:lnTo>
                  <a:pt x="108508" y="297179"/>
                </a:lnTo>
                <a:lnTo>
                  <a:pt x="161925" y="304800"/>
                </a:lnTo>
                <a:lnTo>
                  <a:pt x="210692" y="297179"/>
                </a:lnTo>
                <a:lnTo>
                  <a:pt x="252602" y="275844"/>
                </a:lnTo>
                <a:lnTo>
                  <a:pt x="285368" y="243077"/>
                </a:lnTo>
                <a:lnTo>
                  <a:pt x="306704" y="201168"/>
                </a:lnTo>
                <a:lnTo>
                  <a:pt x="314325" y="152400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43242" y="2528093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86017" y="1794668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71667" y="3547268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161925"/>
                </a:moveTo>
                <a:lnTo>
                  <a:pt x="306704" y="108508"/>
                </a:lnTo>
                <a:lnTo>
                  <a:pt x="285368" y="63779"/>
                </a:lnTo>
                <a:lnTo>
                  <a:pt x="252602" y="29565"/>
                </a:lnTo>
                <a:lnTo>
                  <a:pt x="210692" y="7696"/>
                </a:lnTo>
                <a:lnTo>
                  <a:pt x="161925" y="0"/>
                </a:lnTo>
                <a:lnTo>
                  <a:pt x="116857" y="5379"/>
                </a:lnTo>
                <a:lnTo>
                  <a:pt x="77611" y="20813"/>
                </a:lnTo>
                <a:lnTo>
                  <a:pt x="45243" y="45243"/>
                </a:lnTo>
                <a:lnTo>
                  <a:pt x="20813" y="77611"/>
                </a:lnTo>
                <a:lnTo>
                  <a:pt x="5379" y="116857"/>
                </a:lnTo>
                <a:lnTo>
                  <a:pt x="0" y="161925"/>
                </a:lnTo>
                <a:lnTo>
                  <a:pt x="7696" y="210692"/>
                </a:lnTo>
                <a:lnTo>
                  <a:pt x="29565" y="252602"/>
                </a:lnTo>
                <a:lnTo>
                  <a:pt x="63779" y="285368"/>
                </a:lnTo>
                <a:lnTo>
                  <a:pt x="108508" y="306704"/>
                </a:lnTo>
                <a:lnTo>
                  <a:pt x="161925" y="314325"/>
                </a:lnTo>
                <a:lnTo>
                  <a:pt x="210693" y="306704"/>
                </a:lnTo>
                <a:lnTo>
                  <a:pt x="252603" y="285368"/>
                </a:lnTo>
                <a:lnTo>
                  <a:pt x="285369" y="252602"/>
                </a:lnTo>
                <a:lnTo>
                  <a:pt x="306705" y="210692"/>
                </a:lnTo>
                <a:lnTo>
                  <a:pt x="314325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33592" y="2232818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600442" y="2890043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43292" y="1966118"/>
            <a:ext cx="323850" cy="314325"/>
          </a:xfrm>
          <a:custGeom>
            <a:avLst/>
            <a:gdLst/>
            <a:ahLst/>
            <a:cxnLst/>
            <a:rect l="l" t="t" r="r" b="b"/>
            <a:pathLst>
              <a:path w="323850" h="314325">
                <a:moveTo>
                  <a:pt x="323850" y="161925"/>
                </a:moveTo>
                <a:lnTo>
                  <a:pt x="317808" y="116857"/>
                </a:lnTo>
                <a:lnTo>
                  <a:pt x="300919" y="77611"/>
                </a:lnTo>
                <a:lnTo>
                  <a:pt x="275034" y="45243"/>
                </a:lnTo>
                <a:lnTo>
                  <a:pt x="242005" y="20813"/>
                </a:lnTo>
                <a:lnTo>
                  <a:pt x="203685" y="5379"/>
                </a:lnTo>
                <a:lnTo>
                  <a:pt x="161925" y="0"/>
                </a:lnTo>
                <a:lnTo>
                  <a:pt x="120164" y="5379"/>
                </a:lnTo>
                <a:lnTo>
                  <a:pt x="81844" y="20813"/>
                </a:lnTo>
                <a:lnTo>
                  <a:pt x="48815" y="45243"/>
                </a:lnTo>
                <a:lnTo>
                  <a:pt x="22930" y="77611"/>
                </a:lnTo>
                <a:lnTo>
                  <a:pt x="6041" y="116857"/>
                </a:lnTo>
                <a:lnTo>
                  <a:pt x="0" y="161925"/>
                </a:lnTo>
                <a:lnTo>
                  <a:pt x="8610" y="210693"/>
                </a:lnTo>
                <a:lnTo>
                  <a:pt x="32308" y="252602"/>
                </a:lnTo>
                <a:lnTo>
                  <a:pt x="67894" y="285369"/>
                </a:lnTo>
                <a:lnTo>
                  <a:pt x="112166" y="306704"/>
                </a:lnTo>
                <a:lnTo>
                  <a:pt x="161925" y="314325"/>
                </a:lnTo>
                <a:lnTo>
                  <a:pt x="211683" y="306704"/>
                </a:lnTo>
                <a:lnTo>
                  <a:pt x="255955" y="285369"/>
                </a:lnTo>
                <a:lnTo>
                  <a:pt x="291541" y="252602"/>
                </a:lnTo>
                <a:lnTo>
                  <a:pt x="315239" y="210693"/>
                </a:lnTo>
                <a:lnTo>
                  <a:pt x="323850" y="161925"/>
                </a:lnTo>
                <a:close/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133975" y="2120900"/>
            <a:ext cx="441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05400" y="3244850"/>
            <a:ext cx="794385" cy="7512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62442" y="2813843"/>
            <a:ext cx="344170" cy="390525"/>
          </a:xfrm>
          <a:custGeom>
            <a:avLst/>
            <a:gdLst/>
            <a:ahLst/>
            <a:cxnLst/>
            <a:rect l="l" t="t" r="r" b="b"/>
            <a:pathLst>
              <a:path w="344170" h="390525">
                <a:moveTo>
                  <a:pt x="333375" y="390525"/>
                </a:moveTo>
                <a:lnTo>
                  <a:pt x="342751" y="354806"/>
                </a:lnTo>
                <a:lnTo>
                  <a:pt x="344090" y="319087"/>
                </a:lnTo>
                <a:lnTo>
                  <a:pt x="340072" y="283368"/>
                </a:lnTo>
                <a:lnTo>
                  <a:pt x="333375" y="247650"/>
                </a:lnTo>
                <a:lnTo>
                  <a:pt x="327570" y="217735"/>
                </a:lnTo>
                <a:lnTo>
                  <a:pt x="322659" y="186928"/>
                </a:lnTo>
                <a:lnTo>
                  <a:pt x="304800" y="133350"/>
                </a:lnTo>
                <a:lnTo>
                  <a:pt x="267802" y="95735"/>
                </a:lnTo>
                <a:lnTo>
                  <a:pt x="224719" y="67380"/>
                </a:lnTo>
                <a:lnTo>
                  <a:pt x="177403" y="46434"/>
                </a:lnTo>
                <a:lnTo>
                  <a:pt x="127705" y="31044"/>
                </a:lnTo>
                <a:lnTo>
                  <a:pt x="77478" y="19358"/>
                </a:lnTo>
                <a:lnTo>
                  <a:pt x="28575" y="9525"/>
                </a:lnTo>
                <a:lnTo>
                  <a:pt x="21431" y="4018"/>
                </a:lnTo>
                <a:lnTo>
                  <a:pt x="14287" y="1190"/>
                </a:lnTo>
                <a:lnTo>
                  <a:pt x="7143" y="148"/>
                </a:lnTo>
                <a:lnTo>
                  <a:pt x="0" y="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95900" y="28003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28575"/>
                </a:lnTo>
                <a:lnTo>
                  <a:pt x="66675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76717" y="2299493"/>
            <a:ext cx="200025" cy="352425"/>
          </a:xfrm>
          <a:custGeom>
            <a:avLst/>
            <a:gdLst/>
            <a:ahLst/>
            <a:cxnLst/>
            <a:rect l="l" t="t" r="r" b="b"/>
            <a:pathLst>
              <a:path w="200025" h="352425">
                <a:moveTo>
                  <a:pt x="180975" y="0"/>
                </a:moveTo>
                <a:lnTo>
                  <a:pt x="180975" y="9525"/>
                </a:lnTo>
                <a:lnTo>
                  <a:pt x="171450" y="19050"/>
                </a:lnTo>
                <a:lnTo>
                  <a:pt x="173087" y="31700"/>
                </a:lnTo>
                <a:lnTo>
                  <a:pt x="177403" y="41671"/>
                </a:lnTo>
                <a:lnTo>
                  <a:pt x="183505" y="49857"/>
                </a:lnTo>
                <a:lnTo>
                  <a:pt x="190500" y="57150"/>
                </a:lnTo>
                <a:lnTo>
                  <a:pt x="196006" y="75604"/>
                </a:lnTo>
                <a:lnTo>
                  <a:pt x="198834" y="90487"/>
                </a:lnTo>
                <a:lnTo>
                  <a:pt x="199876" y="105370"/>
                </a:lnTo>
                <a:lnTo>
                  <a:pt x="200025" y="123825"/>
                </a:lnTo>
                <a:lnTo>
                  <a:pt x="200025" y="138112"/>
                </a:lnTo>
                <a:lnTo>
                  <a:pt x="200025" y="152400"/>
                </a:lnTo>
                <a:lnTo>
                  <a:pt x="200025" y="166687"/>
                </a:lnTo>
                <a:lnTo>
                  <a:pt x="200025" y="180975"/>
                </a:lnTo>
                <a:lnTo>
                  <a:pt x="194369" y="186630"/>
                </a:lnTo>
                <a:lnTo>
                  <a:pt x="190500" y="190500"/>
                </a:lnTo>
                <a:lnTo>
                  <a:pt x="186630" y="194369"/>
                </a:lnTo>
                <a:lnTo>
                  <a:pt x="180975" y="200025"/>
                </a:lnTo>
                <a:lnTo>
                  <a:pt x="166241" y="228153"/>
                </a:lnTo>
                <a:lnTo>
                  <a:pt x="148828" y="253603"/>
                </a:lnTo>
                <a:lnTo>
                  <a:pt x="126057" y="273694"/>
                </a:lnTo>
                <a:lnTo>
                  <a:pt x="95250" y="285750"/>
                </a:lnTo>
                <a:lnTo>
                  <a:pt x="68312" y="301525"/>
                </a:lnTo>
                <a:lnTo>
                  <a:pt x="44053" y="319087"/>
                </a:lnTo>
                <a:lnTo>
                  <a:pt x="21580" y="336649"/>
                </a:lnTo>
                <a:lnTo>
                  <a:pt x="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19700" y="26479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38100" y="0"/>
                </a:moveTo>
                <a:lnTo>
                  <a:pt x="0" y="66675"/>
                </a:lnTo>
                <a:lnTo>
                  <a:pt x="85725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324225" y="1435100"/>
            <a:ext cx="273685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Even before seeing the data,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should 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understand that this is a</a:t>
            </a:r>
            <a:r>
              <a:rPr dirty="0" sz="12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disaster!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47875" y="5340350"/>
            <a:ext cx="10890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Unhappy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36725" y="821690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308225" y="753110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81180" y="5716058"/>
            <a:ext cx="2832943" cy="229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133975" y="6102350"/>
            <a:ext cx="441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05400" y="7226300"/>
            <a:ext cx="794385" cy="7512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24225" y="5416550"/>
            <a:ext cx="273685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Even before seeing the data,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should  understand that this isn’t good</a:t>
            </a:r>
            <a:r>
              <a:rPr dirty="0" sz="12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either..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750" y="1358900"/>
            <a:ext cx="26517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FF0000"/>
                </a:solidFill>
                <a:latin typeface="Tahoma"/>
                <a:cs typeface="Tahoma"/>
              </a:rPr>
              <a:t>6: </a:t>
            </a:r>
            <a:r>
              <a:rPr dirty="0" spc="20"/>
              <a:t>Robust</a:t>
            </a:r>
            <a:r>
              <a:rPr dirty="0" spc="30"/>
              <a:t> </a:t>
            </a:r>
            <a:r>
              <a:rPr dirty="0" spc="15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423545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62125" y="821690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28792" y="6769234"/>
            <a:ext cx="2676525" cy="913765"/>
          </a:xfrm>
          <a:custGeom>
            <a:avLst/>
            <a:gdLst/>
            <a:ahLst/>
            <a:cxnLst/>
            <a:rect l="l" t="t" r="r" b="b"/>
            <a:pathLst>
              <a:path w="2676525" h="913765">
                <a:moveTo>
                  <a:pt x="0" y="913736"/>
                </a:moveTo>
                <a:lnTo>
                  <a:pt x="14359" y="863531"/>
                </a:lnTo>
                <a:lnTo>
                  <a:pt x="31007" y="814081"/>
                </a:lnTo>
                <a:lnTo>
                  <a:pt x="49866" y="765463"/>
                </a:lnTo>
                <a:lnTo>
                  <a:pt x="70858" y="717756"/>
                </a:lnTo>
                <a:lnTo>
                  <a:pt x="93906" y="671037"/>
                </a:lnTo>
                <a:lnTo>
                  <a:pt x="118930" y="625384"/>
                </a:lnTo>
                <a:lnTo>
                  <a:pt x="145853" y="580877"/>
                </a:lnTo>
                <a:lnTo>
                  <a:pt x="174597" y="537591"/>
                </a:lnTo>
                <a:lnTo>
                  <a:pt x="205084" y="495607"/>
                </a:lnTo>
                <a:lnTo>
                  <a:pt x="237236" y="455001"/>
                </a:lnTo>
                <a:lnTo>
                  <a:pt x="270974" y="415852"/>
                </a:lnTo>
                <a:lnTo>
                  <a:pt x="306222" y="378237"/>
                </a:lnTo>
                <a:lnTo>
                  <a:pt x="342900" y="342236"/>
                </a:lnTo>
                <a:lnTo>
                  <a:pt x="375831" y="312122"/>
                </a:lnTo>
                <a:lnTo>
                  <a:pt x="409609" y="283412"/>
                </a:lnTo>
                <a:lnTo>
                  <a:pt x="444202" y="256103"/>
                </a:lnTo>
                <a:lnTo>
                  <a:pt x="479579" y="230193"/>
                </a:lnTo>
                <a:lnTo>
                  <a:pt x="515707" y="205679"/>
                </a:lnTo>
                <a:lnTo>
                  <a:pt x="552554" y="182558"/>
                </a:lnTo>
                <a:lnTo>
                  <a:pt x="590089" y="160827"/>
                </a:lnTo>
                <a:lnTo>
                  <a:pt x="628280" y="140485"/>
                </a:lnTo>
                <a:lnTo>
                  <a:pt x="667095" y="121528"/>
                </a:lnTo>
                <a:lnTo>
                  <a:pt x="706501" y="103954"/>
                </a:lnTo>
                <a:lnTo>
                  <a:pt x="746468" y="87761"/>
                </a:lnTo>
                <a:lnTo>
                  <a:pt x="786963" y="72945"/>
                </a:lnTo>
                <a:lnTo>
                  <a:pt x="827954" y="59505"/>
                </a:lnTo>
                <a:lnTo>
                  <a:pt x="869409" y="47437"/>
                </a:lnTo>
                <a:lnTo>
                  <a:pt x="911298" y="36740"/>
                </a:lnTo>
                <a:lnTo>
                  <a:pt x="953586" y="27409"/>
                </a:lnTo>
                <a:lnTo>
                  <a:pt x="996244" y="19444"/>
                </a:lnTo>
                <a:lnTo>
                  <a:pt x="1039238" y="12841"/>
                </a:lnTo>
                <a:lnTo>
                  <a:pt x="1082538" y="7597"/>
                </a:lnTo>
                <a:lnTo>
                  <a:pt x="1126111" y="3711"/>
                </a:lnTo>
                <a:lnTo>
                  <a:pt x="1169925" y="1179"/>
                </a:lnTo>
                <a:lnTo>
                  <a:pt x="1213948" y="0"/>
                </a:lnTo>
                <a:lnTo>
                  <a:pt x="1258149" y="169"/>
                </a:lnTo>
                <a:lnTo>
                  <a:pt x="1302495" y="1685"/>
                </a:lnTo>
                <a:lnTo>
                  <a:pt x="1346955" y="4546"/>
                </a:lnTo>
                <a:lnTo>
                  <a:pt x="1391498" y="8748"/>
                </a:lnTo>
                <a:lnTo>
                  <a:pt x="1436090" y="14289"/>
                </a:lnTo>
                <a:lnTo>
                  <a:pt x="1480700" y="21167"/>
                </a:lnTo>
                <a:lnTo>
                  <a:pt x="1525296" y="29378"/>
                </a:lnTo>
                <a:lnTo>
                  <a:pt x="1569847" y="38921"/>
                </a:lnTo>
                <a:lnTo>
                  <a:pt x="1614320" y="49792"/>
                </a:lnTo>
                <a:lnTo>
                  <a:pt x="1658683" y="61989"/>
                </a:lnTo>
                <a:lnTo>
                  <a:pt x="1702906" y="75510"/>
                </a:lnTo>
                <a:lnTo>
                  <a:pt x="1746955" y="90352"/>
                </a:lnTo>
                <a:lnTo>
                  <a:pt x="1790799" y="106512"/>
                </a:lnTo>
                <a:lnTo>
                  <a:pt x="1834406" y="123988"/>
                </a:lnTo>
                <a:lnTo>
                  <a:pt x="1877745" y="142778"/>
                </a:lnTo>
                <a:lnTo>
                  <a:pt x="1920782" y="162877"/>
                </a:lnTo>
                <a:lnTo>
                  <a:pt x="1963487" y="184285"/>
                </a:lnTo>
                <a:lnTo>
                  <a:pt x="2005828" y="206998"/>
                </a:lnTo>
                <a:lnTo>
                  <a:pt x="2047772" y="231014"/>
                </a:lnTo>
                <a:lnTo>
                  <a:pt x="2089288" y="256330"/>
                </a:lnTo>
                <a:lnTo>
                  <a:pt x="2130344" y="282944"/>
                </a:lnTo>
                <a:lnTo>
                  <a:pt x="2170907" y="310853"/>
                </a:lnTo>
                <a:lnTo>
                  <a:pt x="2210947" y="340055"/>
                </a:lnTo>
                <a:lnTo>
                  <a:pt x="2250431" y="370546"/>
                </a:lnTo>
                <a:lnTo>
                  <a:pt x="2289328" y="402324"/>
                </a:lnTo>
                <a:lnTo>
                  <a:pt x="2327605" y="435388"/>
                </a:lnTo>
                <a:lnTo>
                  <a:pt x="2365230" y="469733"/>
                </a:lnTo>
                <a:lnTo>
                  <a:pt x="2402172" y="505359"/>
                </a:lnTo>
                <a:lnTo>
                  <a:pt x="2438400" y="542261"/>
                </a:lnTo>
                <a:lnTo>
                  <a:pt x="2470509" y="578426"/>
                </a:lnTo>
                <a:lnTo>
                  <a:pt x="2502396" y="615484"/>
                </a:lnTo>
                <a:lnTo>
                  <a:pt x="2533836" y="653435"/>
                </a:lnTo>
                <a:lnTo>
                  <a:pt x="2564606" y="692279"/>
                </a:lnTo>
                <a:lnTo>
                  <a:pt x="2594483" y="732016"/>
                </a:lnTo>
                <a:lnTo>
                  <a:pt x="2623244" y="772647"/>
                </a:lnTo>
                <a:lnTo>
                  <a:pt x="2650666" y="814170"/>
                </a:lnTo>
                <a:lnTo>
                  <a:pt x="2676525" y="856586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752725" y="5340350"/>
            <a:ext cx="3042920" cy="1103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Robust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1323975" marR="5080">
              <a:lnSpc>
                <a:spcPct val="101600"/>
              </a:lnSpc>
              <a:spcBef>
                <a:spcPts val="1495"/>
              </a:spcBef>
            </a:pPr>
            <a:r>
              <a:rPr dirty="0" sz="1200" spc="-10">
                <a:latin typeface="Tahoma"/>
                <a:cs typeface="Tahoma"/>
              </a:rPr>
              <a:t>This </a:t>
            </a:r>
            <a:r>
              <a:rPr dirty="0" sz="1200" spc="-5">
                <a:latin typeface="Tahoma"/>
                <a:cs typeface="Tahoma"/>
              </a:rPr>
              <a:t>is </a:t>
            </a:r>
            <a:r>
              <a:rPr dirty="0" sz="1200" spc="-10">
                <a:latin typeface="Tahoma"/>
                <a:cs typeface="Tahoma"/>
              </a:rPr>
              <a:t>the </a:t>
            </a:r>
            <a:r>
              <a:rPr dirty="0" sz="1200" spc="-5">
                <a:latin typeface="Tahoma"/>
                <a:cs typeface="Tahoma"/>
              </a:rPr>
              <a:t>best </a:t>
            </a:r>
            <a:r>
              <a:rPr dirty="0" sz="1200" spc="-10">
                <a:latin typeface="Tahoma"/>
                <a:cs typeface="Tahoma"/>
              </a:rPr>
              <a:t>fit </a:t>
            </a:r>
            <a:r>
              <a:rPr dirty="0" sz="1200" spc="-15">
                <a:latin typeface="Tahoma"/>
                <a:cs typeface="Tahoma"/>
              </a:rPr>
              <a:t>that  </a:t>
            </a:r>
            <a:r>
              <a:rPr dirty="0" sz="1200" spc="-5">
                <a:latin typeface="Tahoma"/>
                <a:cs typeface="Tahoma"/>
              </a:rPr>
              <a:t>Quadratic Regression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can  </a:t>
            </a:r>
            <a:r>
              <a:rPr dirty="0" sz="1200">
                <a:latin typeface="Tahoma"/>
                <a:cs typeface="Tahoma"/>
              </a:rPr>
              <a:t>manage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0025" y="1358900"/>
            <a:ext cx="23025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Robust</a:t>
            </a:r>
            <a:r>
              <a:rPr dirty="0" spc="-55"/>
              <a:t> </a:t>
            </a:r>
            <a:r>
              <a:rPr dirty="0" spc="15"/>
              <a:t>Regression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423545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09742" y="2911655"/>
            <a:ext cx="2286000" cy="1092835"/>
          </a:xfrm>
          <a:custGeom>
            <a:avLst/>
            <a:gdLst/>
            <a:ahLst/>
            <a:cxnLst/>
            <a:rect l="l" t="t" r="r" b="b"/>
            <a:pathLst>
              <a:path w="2286000" h="1092835">
                <a:moveTo>
                  <a:pt x="2286000" y="349862"/>
                </a:moveTo>
                <a:lnTo>
                  <a:pt x="2266645" y="305362"/>
                </a:lnTo>
                <a:lnTo>
                  <a:pt x="2243175" y="263604"/>
                </a:lnTo>
                <a:lnTo>
                  <a:pt x="2216048" y="225047"/>
                </a:lnTo>
                <a:lnTo>
                  <a:pt x="2185720" y="190147"/>
                </a:lnTo>
                <a:lnTo>
                  <a:pt x="2152650" y="159362"/>
                </a:lnTo>
                <a:lnTo>
                  <a:pt x="2101577" y="116606"/>
                </a:lnTo>
                <a:lnTo>
                  <a:pt x="2045832" y="80682"/>
                </a:lnTo>
                <a:lnTo>
                  <a:pt x="1985709" y="51488"/>
                </a:lnTo>
                <a:lnTo>
                  <a:pt x="1921505" y="28925"/>
                </a:lnTo>
                <a:lnTo>
                  <a:pt x="1853513" y="12890"/>
                </a:lnTo>
                <a:lnTo>
                  <a:pt x="1782030" y="3282"/>
                </a:lnTo>
                <a:lnTo>
                  <a:pt x="1707349" y="0"/>
                </a:lnTo>
                <a:lnTo>
                  <a:pt x="1668902" y="699"/>
                </a:lnTo>
                <a:lnTo>
                  <a:pt x="1629766" y="2942"/>
                </a:lnTo>
                <a:lnTo>
                  <a:pt x="1589979" y="6716"/>
                </a:lnTo>
                <a:lnTo>
                  <a:pt x="1549576" y="12008"/>
                </a:lnTo>
                <a:lnTo>
                  <a:pt x="1508596" y="18805"/>
                </a:lnTo>
                <a:lnTo>
                  <a:pt x="1467075" y="27095"/>
                </a:lnTo>
                <a:lnTo>
                  <a:pt x="1425049" y="36866"/>
                </a:lnTo>
                <a:lnTo>
                  <a:pt x="1382556" y="48103"/>
                </a:lnTo>
                <a:lnTo>
                  <a:pt x="1339633" y="60796"/>
                </a:lnTo>
                <a:lnTo>
                  <a:pt x="1296316" y="74931"/>
                </a:lnTo>
                <a:lnTo>
                  <a:pt x="1252642" y="90496"/>
                </a:lnTo>
                <a:lnTo>
                  <a:pt x="1208649" y="107477"/>
                </a:lnTo>
                <a:lnTo>
                  <a:pt x="1164373" y="125863"/>
                </a:lnTo>
                <a:lnTo>
                  <a:pt x="1119850" y="145640"/>
                </a:lnTo>
                <a:lnTo>
                  <a:pt x="1075118" y="166796"/>
                </a:lnTo>
                <a:lnTo>
                  <a:pt x="1030215" y="189318"/>
                </a:lnTo>
                <a:lnTo>
                  <a:pt x="985175" y="213194"/>
                </a:lnTo>
                <a:lnTo>
                  <a:pt x="940037" y="238411"/>
                </a:lnTo>
                <a:lnTo>
                  <a:pt x="894838" y="264956"/>
                </a:lnTo>
                <a:lnTo>
                  <a:pt x="849614" y="292816"/>
                </a:lnTo>
                <a:lnTo>
                  <a:pt x="804401" y="321980"/>
                </a:lnTo>
                <a:lnTo>
                  <a:pt x="759238" y="352434"/>
                </a:lnTo>
                <a:lnTo>
                  <a:pt x="714161" y="384165"/>
                </a:lnTo>
                <a:lnTo>
                  <a:pt x="669206" y="417162"/>
                </a:lnTo>
                <a:lnTo>
                  <a:pt x="624411" y="451410"/>
                </a:lnTo>
                <a:lnTo>
                  <a:pt x="579813" y="486898"/>
                </a:lnTo>
                <a:lnTo>
                  <a:pt x="535448" y="523614"/>
                </a:lnTo>
                <a:lnTo>
                  <a:pt x="491353" y="561543"/>
                </a:lnTo>
                <a:lnTo>
                  <a:pt x="447566" y="600674"/>
                </a:lnTo>
                <a:lnTo>
                  <a:pt x="404122" y="640995"/>
                </a:lnTo>
                <a:lnTo>
                  <a:pt x="361060" y="682491"/>
                </a:lnTo>
                <a:lnTo>
                  <a:pt x="318415" y="725151"/>
                </a:lnTo>
                <a:lnTo>
                  <a:pt x="276225" y="768962"/>
                </a:lnTo>
                <a:lnTo>
                  <a:pt x="237399" y="808272"/>
                </a:lnTo>
                <a:lnTo>
                  <a:pt x="199578" y="847692"/>
                </a:lnTo>
                <a:lnTo>
                  <a:pt x="162873" y="887337"/>
                </a:lnTo>
                <a:lnTo>
                  <a:pt x="127396" y="927316"/>
                </a:lnTo>
                <a:lnTo>
                  <a:pt x="93259" y="967741"/>
                </a:lnTo>
                <a:lnTo>
                  <a:pt x="60573" y="1008725"/>
                </a:lnTo>
                <a:lnTo>
                  <a:pt x="29449" y="1050378"/>
                </a:lnTo>
                <a:lnTo>
                  <a:pt x="0" y="1092812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4064000" y="1882775"/>
            <a:ext cx="153035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…but this is what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we’d  </a:t>
            </a:r>
            <a:r>
              <a:rPr dirty="0" sz="1200" spc="-5">
                <a:latin typeface="Tahoma"/>
                <a:cs typeface="Tahoma"/>
              </a:rPr>
              <a:t>probably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prefer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762125" y="821690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28792" y="6769234"/>
            <a:ext cx="2676525" cy="913765"/>
          </a:xfrm>
          <a:custGeom>
            <a:avLst/>
            <a:gdLst/>
            <a:ahLst/>
            <a:cxnLst/>
            <a:rect l="l" t="t" r="r" b="b"/>
            <a:pathLst>
              <a:path w="2676525" h="913765">
                <a:moveTo>
                  <a:pt x="0" y="913736"/>
                </a:moveTo>
                <a:lnTo>
                  <a:pt x="14359" y="863531"/>
                </a:lnTo>
                <a:lnTo>
                  <a:pt x="31007" y="814081"/>
                </a:lnTo>
                <a:lnTo>
                  <a:pt x="49866" y="765463"/>
                </a:lnTo>
                <a:lnTo>
                  <a:pt x="70858" y="717756"/>
                </a:lnTo>
                <a:lnTo>
                  <a:pt x="93906" y="671037"/>
                </a:lnTo>
                <a:lnTo>
                  <a:pt x="118930" y="625384"/>
                </a:lnTo>
                <a:lnTo>
                  <a:pt x="145853" y="580877"/>
                </a:lnTo>
                <a:lnTo>
                  <a:pt x="174597" y="537591"/>
                </a:lnTo>
                <a:lnTo>
                  <a:pt x="205084" y="495607"/>
                </a:lnTo>
                <a:lnTo>
                  <a:pt x="237236" y="455001"/>
                </a:lnTo>
                <a:lnTo>
                  <a:pt x="270974" y="415852"/>
                </a:lnTo>
                <a:lnTo>
                  <a:pt x="306222" y="378237"/>
                </a:lnTo>
                <a:lnTo>
                  <a:pt x="342900" y="342236"/>
                </a:lnTo>
                <a:lnTo>
                  <a:pt x="375831" y="312122"/>
                </a:lnTo>
                <a:lnTo>
                  <a:pt x="409609" y="283412"/>
                </a:lnTo>
                <a:lnTo>
                  <a:pt x="444202" y="256103"/>
                </a:lnTo>
                <a:lnTo>
                  <a:pt x="479579" y="230193"/>
                </a:lnTo>
                <a:lnTo>
                  <a:pt x="515707" y="205679"/>
                </a:lnTo>
                <a:lnTo>
                  <a:pt x="552554" y="182558"/>
                </a:lnTo>
                <a:lnTo>
                  <a:pt x="590089" y="160827"/>
                </a:lnTo>
                <a:lnTo>
                  <a:pt x="628280" y="140485"/>
                </a:lnTo>
                <a:lnTo>
                  <a:pt x="667095" y="121528"/>
                </a:lnTo>
                <a:lnTo>
                  <a:pt x="706501" y="103954"/>
                </a:lnTo>
                <a:lnTo>
                  <a:pt x="746468" y="87761"/>
                </a:lnTo>
                <a:lnTo>
                  <a:pt x="786963" y="72945"/>
                </a:lnTo>
                <a:lnTo>
                  <a:pt x="827954" y="59505"/>
                </a:lnTo>
                <a:lnTo>
                  <a:pt x="869409" y="47437"/>
                </a:lnTo>
                <a:lnTo>
                  <a:pt x="911298" y="36740"/>
                </a:lnTo>
                <a:lnTo>
                  <a:pt x="953586" y="27409"/>
                </a:lnTo>
                <a:lnTo>
                  <a:pt x="996244" y="19444"/>
                </a:lnTo>
                <a:lnTo>
                  <a:pt x="1039238" y="12841"/>
                </a:lnTo>
                <a:lnTo>
                  <a:pt x="1082538" y="7597"/>
                </a:lnTo>
                <a:lnTo>
                  <a:pt x="1126111" y="3711"/>
                </a:lnTo>
                <a:lnTo>
                  <a:pt x="1169925" y="1179"/>
                </a:lnTo>
                <a:lnTo>
                  <a:pt x="1213948" y="0"/>
                </a:lnTo>
                <a:lnTo>
                  <a:pt x="1258149" y="169"/>
                </a:lnTo>
                <a:lnTo>
                  <a:pt x="1302495" y="1685"/>
                </a:lnTo>
                <a:lnTo>
                  <a:pt x="1346955" y="4546"/>
                </a:lnTo>
                <a:lnTo>
                  <a:pt x="1391498" y="8748"/>
                </a:lnTo>
                <a:lnTo>
                  <a:pt x="1436090" y="14289"/>
                </a:lnTo>
                <a:lnTo>
                  <a:pt x="1480700" y="21167"/>
                </a:lnTo>
                <a:lnTo>
                  <a:pt x="1525296" y="29378"/>
                </a:lnTo>
                <a:lnTo>
                  <a:pt x="1569847" y="38921"/>
                </a:lnTo>
                <a:lnTo>
                  <a:pt x="1614320" y="49792"/>
                </a:lnTo>
                <a:lnTo>
                  <a:pt x="1658683" y="61989"/>
                </a:lnTo>
                <a:lnTo>
                  <a:pt x="1702906" y="75510"/>
                </a:lnTo>
                <a:lnTo>
                  <a:pt x="1746955" y="90352"/>
                </a:lnTo>
                <a:lnTo>
                  <a:pt x="1790799" y="106512"/>
                </a:lnTo>
                <a:lnTo>
                  <a:pt x="1834406" y="123988"/>
                </a:lnTo>
                <a:lnTo>
                  <a:pt x="1877745" y="142778"/>
                </a:lnTo>
                <a:lnTo>
                  <a:pt x="1920782" y="162877"/>
                </a:lnTo>
                <a:lnTo>
                  <a:pt x="1963487" y="184285"/>
                </a:lnTo>
                <a:lnTo>
                  <a:pt x="2005828" y="206998"/>
                </a:lnTo>
                <a:lnTo>
                  <a:pt x="2047772" y="231014"/>
                </a:lnTo>
                <a:lnTo>
                  <a:pt x="2089288" y="256330"/>
                </a:lnTo>
                <a:lnTo>
                  <a:pt x="2130344" y="282944"/>
                </a:lnTo>
                <a:lnTo>
                  <a:pt x="2170907" y="310853"/>
                </a:lnTo>
                <a:lnTo>
                  <a:pt x="2210947" y="340055"/>
                </a:lnTo>
                <a:lnTo>
                  <a:pt x="2250431" y="370546"/>
                </a:lnTo>
                <a:lnTo>
                  <a:pt x="2289328" y="402324"/>
                </a:lnTo>
                <a:lnTo>
                  <a:pt x="2327605" y="435388"/>
                </a:lnTo>
                <a:lnTo>
                  <a:pt x="2365230" y="469733"/>
                </a:lnTo>
                <a:lnTo>
                  <a:pt x="2402172" y="505359"/>
                </a:lnTo>
                <a:lnTo>
                  <a:pt x="2438400" y="542261"/>
                </a:lnTo>
                <a:lnTo>
                  <a:pt x="2470509" y="578426"/>
                </a:lnTo>
                <a:lnTo>
                  <a:pt x="2502396" y="615484"/>
                </a:lnTo>
                <a:lnTo>
                  <a:pt x="2533836" y="653435"/>
                </a:lnTo>
                <a:lnTo>
                  <a:pt x="2564606" y="692279"/>
                </a:lnTo>
                <a:lnTo>
                  <a:pt x="2594483" y="732016"/>
                </a:lnTo>
                <a:lnTo>
                  <a:pt x="2623244" y="772647"/>
                </a:lnTo>
                <a:lnTo>
                  <a:pt x="2650666" y="814170"/>
                </a:lnTo>
                <a:lnTo>
                  <a:pt x="2676525" y="856586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895475" y="5340350"/>
            <a:ext cx="4070350" cy="1103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LOESS-based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Robust</a:t>
            </a:r>
            <a:r>
              <a:rPr dirty="0" sz="2150" spc="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2181225" marR="5080">
              <a:lnSpc>
                <a:spcPct val="101600"/>
              </a:lnSpc>
              <a:spcBef>
                <a:spcPts val="1495"/>
              </a:spcBef>
            </a:pPr>
            <a:r>
              <a:rPr dirty="0" sz="1200" spc="-5">
                <a:latin typeface="Tahoma"/>
                <a:cs typeface="Tahoma"/>
              </a:rPr>
              <a:t>After the initial fit, score  each datapoint according to  how well it’s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229225" y="7648575"/>
            <a:ext cx="552450" cy="438150"/>
          </a:xfrm>
          <a:custGeom>
            <a:avLst/>
            <a:gdLst/>
            <a:ahLst/>
            <a:cxnLst/>
            <a:rect l="l" t="t" r="r" b="b"/>
            <a:pathLst>
              <a:path w="552450" h="438150">
                <a:moveTo>
                  <a:pt x="552450" y="438150"/>
                </a:moveTo>
                <a:lnTo>
                  <a:pt x="552450" y="0"/>
                </a:lnTo>
                <a:lnTo>
                  <a:pt x="0" y="0"/>
                </a:lnTo>
                <a:lnTo>
                  <a:pt x="0" y="438150"/>
                </a:lnTo>
                <a:lnTo>
                  <a:pt x="552450" y="43815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229225" y="7886700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33375" y="152400"/>
                </a:moveTo>
                <a:lnTo>
                  <a:pt x="304800" y="152400"/>
                </a:lnTo>
                <a:lnTo>
                  <a:pt x="304800" y="200025"/>
                </a:lnTo>
                <a:lnTo>
                  <a:pt x="314325" y="200025"/>
                </a:lnTo>
                <a:lnTo>
                  <a:pt x="314325" y="161925"/>
                </a:lnTo>
                <a:lnTo>
                  <a:pt x="323850" y="161925"/>
                </a:lnTo>
                <a:lnTo>
                  <a:pt x="333375" y="152400"/>
                </a:lnTo>
                <a:close/>
              </a:path>
              <a:path w="361950" h="200025">
                <a:moveTo>
                  <a:pt x="361950" y="95250"/>
                </a:moveTo>
                <a:lnTo>
                  <a:pt x="352425" y="95250"/>
                </a:lnTo>
                <a:lnTo>
                  <a:pt x="352425" y="114300"/>
                </a:lnTo>
                <a:lnTo>
                  <a:pt x="342900" y="123825"/>
                </a:lnTo>
                <a:lnTo>
                  <a:pt x="342900" y="133350"/>
                </a:lnTo>
                <a:lnTo>
                  <a:pt x="323850" y="152400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33350"/>
                </a:lnTo>
                <a:lnTo>
                  <a:pt x="352425" y="123825"/>
                </a:lnTo>
                <a:lnTo>
                  <a:pt x="361950" y="114300"/>
                </a:lnTo>
                <a:lnTo>
                  <a:pt x="361950" y="95250"/>
                </a:lnTo>
                <a:close/>
              </a:path>
              <a:path w="361950" h="200025">
                <a:moveTo>
                  <a:pt x="3238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23850" y="57150"/>
                </a:lnTo>
                <a:lnTo>
                  <a:pt x="333375" y="66675"/>
                </a:lnTo>
                <a:lnTo>
                  <a:pt x="333375" y="76200"/>
                </a:lnTo>
                <a:lnTo>
                  <a:pt x="342900" y="76200"/>
                </a:lnTo>
                <a:lnTo>
                  <a:pt x="342900" y="85725"/>
                </a:lnTo>
                <a:lnTo>
                  <a:pt x="352425" y="95250"/>
                </a:lnTo>
                <a:lnTo>
                  <a:pt x="352425" y="76200"/>
                </a:lnTo>
                <a:lnTo>
                  <a:pt x="323850" y="47625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38125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238125" y="57150"/>
                </a:moveTo>
                <a:lnTo>
                  <a:pt x="219075" y="57150"/>
                </a:lnTo>
                <a:lnTo>
                  <a:pt x="219075" y="66675"/>
                </a:lnTo>
                <a:lnTo>
                  <a:pt x="247650" y="66675"/>
                </a:lnTo>
                <a:lnTo>
                  <a:pt x="238125" y="57150"/>
                </a:lnTo>
                <a:close/>
              </a:path>
              <a:path w="361950" h="200025">
                <a:moveTo>
                  <a:pt x="276225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76225" y="57150"/>
                </a:lnTo>
                <a:close/>
              </a:path>
              <a:path w="361950" h="200025">
                <a:moveTo>
                  <a:pt x="219075" y="38100"/>
                </a:moveTo>
                <a:lnTo>
                  <a:pt x="209550" y="38100"/>
                </a:lnTo>
                <a:lnTo>
                  <a:pt x="209550" y="47625"/>
                </a:lnTo>
                <a:lnTo>
                  <a:pt x="219075" y="57150"/>
                </a:lnTo>
                <a:lnTo>
                  <a:pt x="219075" y="38100"/>
                </a:lnTo>
                <a:close/>
              </a:path>
              <a:path w="361950" h="200025">
                <a:moveTo>
                  <a:pt x="38100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38100" y="47625"/>
                </a:lnTo>
                <a:lnTo>
                  <a:pt x="38100" y="38100"/>
                </a:lnTo>
                <a:close/>
              </a:path>
              <a:path w="361950" h="200025">
                <a:moveTo>
                  <a:pt x="47625" y="28575"/>
                </a:moveTo>
                <a:lnTo>
                  <a:pt x="38100" y="28575"/>
                </a:lnTo>
                <a:lnTo>
                  <a:pt x="28575" y="38100"/>
                </a:lnTo>
                <a:lnTo>
                  <a:pt x="47625" y="38100"/>
                </a:lnTo>
                <a:lnTo>
                  <a:pt x="47625" y="28575"/>
                </a:lnTo>
                <a:close/>
              </a:path>
              <a:path w="361950" h="200025">
                <a:moveTo>
                  <a:pt x="133350" y="9525"/>
                </a:moveTo>
                <a:lnTo>
                  <a:pt x="114300" y="9525"/>
                </a:lnTo>
                <a:lnTo>
                  <a:pt x="95250" y="28575"/>
                </a:lnTo>
                <a:lnTo>
                  <a:pt x="95250" y="38100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lnTo>
                  <a:pt x="123825" y="19050"/>
                </a:lnTo>
                <a:lnTo>
                  <a:pt x="133350" y="9525"/>
                </a:lnTo>
                <a:close/>
              </a:path>
              <a:path w="361950" h="200025">
                <a:moveTo>
                  <a:pt x="200025" y="19050"/>
                </a:moveTo>
                <a:lnTo>
                  <a:pt x="190500" y="19050"/>
                </a:lnTo>
                <a:lnTo>
                  <a:pt x="190500" y="28575"/>
                </a:lnTo>
                <a:lnTo>
                  <a:pt x="200025" y="2857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close/>
              </a:path>
              <a:path w="361950" h="200025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61950" h="200025">
                <a:moveTo>
                  <a:pt x="190500" y="9525"/>
                </a:moveTo>
                <a:lnTo>
                  <a:pt x="171450" y="9525"/>
                </a:lnTo>
                <a:lnTo>
                  <a:pt x="171450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61950" h="200025">
                <a:moveTo>
                  <a:pt x="161925" y="0"/>
                </a:moveTo>
                <a:lnTo>
                  <a:pt x="133350" y="0"/>
                </a:lnTo>
                <a:lnTo>
                  <a:pt x="133350" y="95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229225" y="7896225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190500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142875"/>
                </a:lnTo>
                <a:lnTo>
                  <a:pt x="323850" y="142875"/>
                </a:lnTo>
                <a:lnTo>
                  <a:pt x="342900" y="123825"/>
                </a:lnTo>
                <a:lnTo>
                  <a:pt x="342900" y="114300"/>
                </a:lnTo>
                <a:lnTo>
                  <a:pt x="352425" y="104775"/>
                </a:lnTo>
                <a:lnTo>
                  <a:pt x="352425" y="85725"/>
                </a:lnTo>
                <a:lnTo>
                  <a:pt x="342900" y="76200"/>
                </a:lnTo>
                <a:lnTo>
                  <a:pt x="342900" y="66675"/>
                </a:lnTo>
                <a:lnTo>
                  <a:pt x="247650" y="66675"/>
                </a:lnTo>
                <a:lnTo>
                  <a:pt x="238125" y="57150"/>
                </a:lnTo>
                <a:lnTo>
                  <a:pt x="219075" y="57150"/>
                </a:lnTo>
                <a:lnTo>
                  <a:pt x="219075" y="4762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52425" h="190500">
                <a:moveTo>
                  <a:pt x="323850" y="47625"/>
                </a:moveTo>
                <a:lnTo>
                  <a:pt x="276225" y="4762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57175" y="66675"/>
                </a:lnTo>
                <a:lnTo>
                  <a:pt x="333375" y="66675"/>
                </a:lnTo>
                <a:lnTo>
                  <a:pt x="333375" y="57150"/>
                </a:lnTo>
                <a:lnTo>
                  <a:pt x="323850" y="4762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171450" y="0"/>
                </a:moveTo>
                <a:lnTo>
                  <a:pt x="133350" y="0"/>
                </a:lnTo>
                <a:lnTo>
                  <a:pt x="123825" y="9525"/>
                </a:lnTo>
                <a:lnTo>
                  <a:pt x="171450" y="952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267325" y="80772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343525" y="80772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29225" y="806323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794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229225" y="803973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229225" y="802513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1015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229225" y="801115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90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248275" y="798195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09">
                <a:moveTo>
                  <a:pt x="0" y="29209"/>
                </a:moveTo>
                <a:lnTo>
                  <a:pt x="28575" y="29209"/>
                </a:lnTo>
                <a:lnTo>
                  <a:pt x="2857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410200" y="8030209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19050"/>
                </a:moveTo>
                <a:lnTo>
                  <a:pt x="57150" y="19050"/>
                </a:lnTo>
                <a:lnTo>
                  <a:pt x="571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10200" y="8011159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0" y="19050"/>
                </a:moveTo>
                <a:lnTo>
                  <a:pt x="38100" y="19050"/>
                </a:lnTo>
                <a:lnTo>
                  <a:pt x="381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29250" y="799210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1905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343525" y="802005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59"/>
                </a:moveTo>
                <a:lnTo>
                  <a:pt x="47625" y="10159"/>
                </a:lnTo>
                <a:lnTo>
                  <a:pt x="4762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343525" y="7981950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295900" y="800100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86400" y="7896225"/>
            <a:ext cx="295275" cy="190500"/>
          </a:xfrm>
          <a:custGeom>
            <a:avLst/>
            <a:gdLst/>
            <a:ahLst/>
            <a:cxnLst/>
            <a:rect l="l" t="t" r="r" b="b"/>
            <a:pathLst>
              <a:path w="295275" h="190500">
                <a:moveTo>
                  <a:pt x="295275" y="0"/>
                </a:moveTo>
                <a:lnTo>
                  <a:pt x="190500" y="47625"/>
                </a:lnTo>
                <a:lnTo>
                  <a:pt x="85725" y="104775"/>
                </a:lnTo>
                <a:lnTo>
                  <a:pt x="19050" y="152400"/>
                </a:lnTo>
                <a:lnTo>
                  <a:pt x="0" y="180975"/>
                </a:lnTo>
                <a:lnTo>
                  <a:pt x="295275" y="190500"/>
                </a:lnTo>
                <a:lnTo>
                  <a:pt x="2952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86400" y="8010525"/>
            <a:ext cx="952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00675" y="7572375"/>
            <a:ext cx="381000" cy="514350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114300" y="476250"/>
                </a:moveTo>
                <a:lnTo>
                  <a:pt x="95250" y="476250"/>
                </a:lnTo>
                <a:lnTo>
                  <a:pt x="95250" y="485775"/>
                </a:lnTo>
                <a:lnTo>
                  <a:pt x="76200" y="504825"/>
                </a:lnTo>
                <a:lnTo>
                  <a:pt x="76200" y="514350"/>
                </a:lnTo>
                <a:lnTo>
                  <a:pt x="85725" y="514350"/>
                </a:lnTo>
                <a:lnTo>
                  <a:pt x="104775" y="495300"/>
                </a:lnTo>
                <a:lnTo>
                  <a:pt x="104775" y="485775"/>
                </a:lnTo>
                <a:lnTo>
                  <a:pt x="114300" y="485775"/>
                </a:lnTo>
                <a:lnTo>
                  <a:pt x="114300" y="476250"/>
                </a:lnTo>
                <a:close/>
              </a:path>
              <a:path w="381000" h="514350">
                <a:moveTo>
                  <a:pt x="276225" y="447675"/>
                </a:moveTo>
                <a:lnTo>
                  <a:pt x="228600" y="447675"/>
                </a:lnTo>
                <a:lnTo>
                  <a:pt x="228600" y="514350"/>
                </a:lnTo>
                <a:lnTo>
                  <a:pt x="295275" y="5143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47675"/>
                </a:lnTo>
                <a:close/>
              </a:path>
              <a:path w="381000" h="514350">
                <a:moveTo>
                  <a:pt x="219075" y="428625"/>
                </a:moveTo>
                <a:lnTo>
                  <a:pt x="152400" y="428625"/>
                </a:lnTo>
                <a:lnTo>
                  <a:pt x="142875" y="438150"/>
                </a:lnTo>
                <a:lnTo>
                  <a:pt x="133350" y="438150"/>
                </a:lnTo>
                <a:lnTo>
                  <a:pt x="133350" y="447675"/>
                </a:lnTo>
                <a:lnTo>
                  <a:pt x="171450" y="447675"/>
                </a:lnTo>
                <a:lnTo>
                  <a:pt x="171450" y="466725"/>
                </a:lnTo>
                <a:lnTo>
                  <a:pt x="180975" y="466725"/>
                </a:lnTo>
                <a:lnTo>
                  <a:pt x="180975" y="485775"/>
                </a:lnTo>
                <a:lnTo>
                  <a:pt x="190500" y="495300"/>
                </a:lnTo>
                <a:lnTo>
                  <a:pt x="190500" y="476250"/>
                </a:lnTo>
                <a:lnTo>
                  <a:pt x="200025" y="466725"/>
                </a:lnTo>
                <a:lnTo>
                  <a:pt x="200025" y="457200"/>
                </a:lnTo>
                <a:lnTo>
                  <a:pt x="209550" y="447675"/>
                </a:lnTo>
                <a:lnTo>
                  <a:pt x="209550" y="438150"/>
                </a:lnTo>
                <a:lnTo>
                  <a:pt x="219075" y="428625"/>
                </a:lnTo>
                <a:close/>
              </a:path>
              <a:path w="381000" h="514350">
                <a:moveTo>
                  <a:pt x="123825" y="466725"/>
                </a:moveTo>
                <a:lnTo>
                  <a:pt x="104775" y="466725"/>
                </a:lnTo>
                <a:lnTo>
                  <a:pt x="104775" y="476250"/>
                </a:lnTo>
                <a:lnTo>
                  <a:pt x="123825" y="476250"/>
                </a:lnTo>
                <a:lnTo>
                  <a:pt x="123825" y="466725"/>
                </a:lnTo>
                <a:close/>
              </a:path>
              <a:path w="381000" h="514350">
                <a:moveTo>
                  <a:pt x="142875" y="457200"/>
                </a:moveTo>
                <a:lnTo>
                  <a:pt x="114300" y="457200"/>
                </a:lnTo>
                <a:lnTo>
                  <a:pt x="114300" y="466725"/>
                </a:lnTo>
                <a:lnTo>
                  <a:pt x="133350" y="466725"/>
                </a:lnTo>
                <a:lnTo>
                  <a:pt x="142875" y="457200"/>
                </a:lnTo>
                <a:close/>
              </a:path>
              <a:path w="381000" h="514350">
                <a:moveTo>
                  <a:pt x="152400" y="447675"/>
                </a:moveTo>
                <a:lnTo>
                  <a:pt x="123825" y="447675"/>
                </a:lnTo>
                <a:lnTo>
                  <a:pt x="123825" y="457200"/>
                </a:lnTo>
                <a:lnTo>
                  <a:pt x="152400" y="457200"/>
                </a:lnTo>
                <a:lnTo>
                  <a:pt x="152400" y="447675"/>
                </a:lnTo>
                <a:close/>
              </a:path>
              <a:path w="381000" h="514350">
                <a:moveTo>
                  <a:pt x="257175" y="428625"/>
                </a:moveTo>
                <a:lnTo>
                  <a:pt x="219075" y="428625"/>
                </a:lnTo>
                <a:lnTo>
                  <a:pt x="219075" y="447675"/>
                </a:lnTo>
                <a:lnTo>
                  <a:pt x="266700" y="447675"/>
                </a:lnTo>
                <a:lnTo>
                  <a:pt x="266700" y="438150"/>
                </a:lnTo>
                <a:lnTo>
                  <a:pt x="257175" y="438150"/>
                </a:lnTo>
                <a:lnTo>
                  <a:pt x="257175" y="428625"/>
                </a:lnTo>
                <a:close/>
              </a:path>
              <a:path w="381000" h="514350">
                <a:moveTo>
                  <a:pt x="295275" y="257175"/>
                </a:moveTo>
                <a:lnTo>
                  <a:pt x="38100" y="257175"/>
                </a:lnTo>
                <a:lnTo>
                  <a:pt x="38100" y="266700"/>
                </a:ln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23825" y="371475"/>
                </a:lnTo>
                <a:lnTo>
                  <a:pt x="133350" y="371475"/>
                </a:lnTo>
                <a:lnTo>
                  <a:pt x="133350" y="381000"/>
                </a:lnTo>
                <a:lnTo>
                  <a:pt x="142875" y="381000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19100"/>
                </a:lnTo>
                <a:lnTo>
                  <a:pt x="161925" y="428625"/>
                </a:lnTo>
                <a:lnTo>
                  <a:pt x="247650" y="428625"/>
                </a:lnTo>
                <a:lnTo>
                  <a:pt x="247650" y="419100"/>
                </a:lnTo>
                <a:lnTo>
                  <a:pt x="257175" y="419100"/>
                </a:lnTo>
                <a:lnTo>
                  <a:pt x="257175" y="409575"/>
                </a:lnTo>
                <a:lnTo>
                  <a:pt x="352425" y="409575"/>
                </a:lnTo>
                <a:lnTo>
                  <a:pt x="352425" y="361950"/>
                </a:lnTo>
                <a:lnTo>
                  <a:pt x="361950" y="352425"/>
                </a:lnTo>
                <a:lnTo>
                  <a:pt x="361950" y="333375"/>
                </a:lnTo>
                <a:lnTo>
                  <a:pt x="381000" y="333375"/>
                </a:lnTo>
                <a:lnTo>
                  <a:pt x="381000" y="323850"/>
                </a:lnTo>
                <a:lnTo>
                  <a:pt x="342900" y="323850"/>
                </a:lnTo>
                <a:lnTo>
                  <a:pt x="323850" y="304800"/>
                </a:lnTo>
                <a:lnTo>
                  <a:pt x="323850" y="295275"/>
                </a:lnTo>
                <a:lnTo>
                  <a:pt x="304800" y="276225"/>
                </a:lnTo>
                <a:lnTo>
                  <a:pt x="304800" y="266700"/>
                </a:lnTo>
                <a:lnTo>
                  <a:pt x="295275" y="257175"/>
                </a:lnTo>
                <a:close/>
              </a:path>
              <a:path w="381000" h="514350">
                <a:moveTo>
                  <a:pt x="23812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525" y="57150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71450"/>
                </a:lnTo>
                <a:lnTo>
                  <a:pt x="9525" y="180975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38100" y="228600"/>
                </a:lnTo>
                <a:lnTo>
                  <a:pt x="38100" y="238125"/>
                </a:lnTo>
                <a:lnTo>
                  <a:pt x="28575" y="247650"/>
                </a:lnTo>
                <a:lnTo>
                  <a:pt x="28575" y="257175"/>
                </a:lnTo>
                <a:lnTo>
                  <a:pt x="304800" y="257175"/>
                </a:lnTo>
                <a:lnTo>
                  <a:pt x="304800" y="247650"/>
                </a:lnTo>
                <a:lnTo>
                  <a:pt x="314325" y="247650"/>
                </a:lnTo>
                <a:lnTo>
                  <a:pt x="314325" y="238125"/>
                </a:lnTo>
                <a:lnTo>
                  <a:pt x="304800" y="228600"/>
                </a:lnTo>
                <a:lnTo>
                  <a:pt x="304800" y="171450"/>
                </a:lnTo>
                <a:lnTo>
                  <a:pt x="295275" y="161925"/>
                </a:lnTo>
                <a:lnTo>
                  <a:pt x="285750" y="161925"/>
                </a:lnTo>
                <a:lnTo>
                  <a:pt x="285750" y="114300"/>
                </a:lnTo>
                <a:lnTo>
                  <a:pt x="276225" y="104775"/>
                </a:lnTo>
                <a:lnTo>
                  <a:pt x="276225" y="85725"/>
                </a:lnTo>
                <a:lnTo>
                  <a:pt x="266700" y="76200"/>
                </a:lnTo>
                <a:lnTo>
                  <a:pt x="266700" y="66675"/>
                </a:lnTo>
                <a:lnTo>
                  <a:pt x="257175" y="66675"/>
                </a:lnTo>
                <a:lnTo>
                  <a:pt x="257175" y="57150"/>
                </a:lnTo>
                <a:lnTo>
                  <a:pt x="247650" y="47625"/>
                </a:lnTo>
                <a:lnTo>
                  <a:pt x="238125" y="47625"/>
                </a:lnTo>
                <a:lnTo>
                  <a:pt x="238125" y="38100"/>
                </a:lnTo>
                <a:close/>
              </a:path>
              <a:path w="381000" h="514350">
                <a:moveTo>
                  <a:pt x="228600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228600" y="38100"/>
                </a:lnTo>
                <a:lnTo>
                  <a:pt x="228600" y="28575"/>
                </a:lnTo>
                <a:close/>
              </a:path>
              <a:path w="381000" h="514350">
                <a:moveTo>
                  <a:pt x="219075" y="19050"/>
                </a:moveTo>
                <a:lnTo>
                  <a:pt x="38100" y="19050"/>
                </a:lnTo>
                <a:lnTo>
                  <a:pt x="38100" y="28575"/>
                </a:lnTo>
                <a:lnTo>
                  <a:pt x="219075" y="28575"/>
                </a:lnTo>
                <a:lnTo>
                  <a:pt x="219075" y="19050"/>
                </a:lnTo>
                <a:close/>
              </a:path>
              <a:path w="381000" h="514350">
                <a:moveTo>
                  <a:pt x="209550" y="9525"/>
                </a:moveTo>
                <a:lnTo>
                  <a:pt x="57150" y="9525"/>
                </a:lnTo>
                <a:lnTo>
                  <a:pt x="47625" y="19050"/>
                </a:lnTo>
                <a:lnTo>
                  <a:pt x="209550" y="19050"/>
                </a:lnTo>
                <a:lnTo>
                  <a:pt x="209550" y="9525"/>
                </a:lnTo>
                <a:close/>
              </a:path>
              <a:path w="381000" h="514350">
                <a:moveTo>
                  <a:pt x="123825" y="0"/>
                </a:moveTo>
                <a:lnTo>
                  <a:pt x="85725" y="0"/>
                </a:lnTo>
                <a:lnTo>
                  <a:pt x="762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381000" h="514350">
                <a:moveTo>
                  <a:pt x="190500" y="0"/>
                </a:moveTo>
                <a:lnTo>
                  <a:pt x="161925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29250" y="762000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61925" y="323850"/>
                </a:moveTo>
                <a:lnTo>
                  <a:pt x="114300" y="323850"/>
                </a:lnTo>
                <a:lnTo>
                  <a:pt x="133350" y="342900"/>
                </a:lnTo>
                <a:lnTo>
                  <a:pt x="142875" y="333375"/>
                </a:lnTo>
                <a:lnTo>
                  <a:pt x="152400" y="333375"/>
                </a:lnTo>
                <a:lnTo>
                  <a:pt x="161925" y="323850"/>
                </a:lnTo>
                <a:close/>
              </a:path>
              <a:path w="304800" h="342900">
                <a:moveTo>
                  <a:pt x="190500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90500" y="323850"/>
                </a:lnTo>
                <a:lnTo>
                  <a:pt x="190500" y="314325"/>
                </a:lnTo>
                <a:close/>
              </a:path>
              <a:path w="304800" h="342900">
                <a:moveTo>
                  <a:pt x="276225" y="295275"/>
                </a:moveTo>
                <a:lnTo>
                  <a:pt x="238125" y="295275"/>
                </a:lnTo>
                <a:lnTo>
                  <a:pt x="238125" y="323850"/>
                </a:lnTo>
                <a:lnTo>
                  <a:pt x="257175" y="323850"/>
                </a:lnTo>
                <a:lnTo>
                  <a:pt x="257175" y="314325"/>
                </a:lnTo>
                <a:lnTo>
                  <a:pt x="266700" y="314325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close/>
              </a:path>
              <a:path w="304800" h="342900">
                <a:moveTo>
                  <a:pt x="219075" y="295275"/>
                </a:moveTo>
                <a:lnTo>
                  <a:pt x="85725" y="295275"/>
                </a:lnTo>
                <a:lnTo>
                  <a:pt x="85725" y="304800"/>
                </a:lnTo>
                <a:lnTo>
                  <a:pt x="95250" y="304800"/>
                </a:lnTo>
                <a:lnTo>
                  <a:pt x="95250" y="314325"/>
                </a:lnTo>
                <a:lnTo>
                  <a:pt x="219075" y="314325"/>
                </a:lnTo>
                <a:lnTo>
                  <a:pt x="219075" y="295275"/>
                </a:lnTo>
                <a:close/>
              </a:path>
              <a:path w="304800" h="342900">
                <a:moveTo>
                  <a:pt x="247650" y="228600"/>
                </a:moveTo>
                <a:lnTo>
                  <a:pt x="38100" y="228600"/>
                </a:lnTo>
                <a:lnTo>
                  <a:pt x="47625" y="238125"/>
                </a:lnTo>
                <a:lnTo>
                  <a:pt x="47625" y="247650"/>
                </a:lnTo>
                <a:lnTo>
                  <a:pt x="57150" y="257175"/>
                </a:lnTo>
                <a:lnTo>
                  <a:pt x="57150" y="276225"/>
                </a:lnTo>
                <a:lnTo>
                  <a:pt x="66675" y="276225"/>
                </a:lnTo>
                <a:lnTo>
                  <a:pt x="66675" y="285750"/>
                </a:lnTo>
                <a:lnTo>
                  <a:pt x="76200" y="285750"/>
                </a:lnTo>
                <a:lnTo>
                  <a:pt x="76200" y="295275"/>
                </a:lnTo>
                <a:lnTo>
                  <a:pt x="228600" y="295275"/>
                </a:lnTo>
                <a:lnTo>
                  <a:pt x="228600" y="285750"/>
                </a:lnTo>
                <a:lnTo>
                  <a:pt x="238125" y="276225"/>
                </a:lnTo>
                <a:lnTo>
                  <a:pt x="238125" y="266700"/>
                </a:lnTo>
                <a:lnTo>
                  <a:pt x="247650" y="266700"/>
                </a:lnTo>
                <a:lnTo>
                  <a:pt x="247650" y="228600"/>
                </a:lnTo>
                <a:close/>
              </a:path>
              <a:path w="304800" h="342900">
                <a:moveTo>
                  <a:pt x="38100" y="47625"/>
                </a:moveTo>
                <a:lnTo>
                  <a:pt x="19050" y="47625"/>
                </a:lnTo>
                <a:lnTo>
                  <a:pt x="19050" y="66675"/>
                </a:lnTo>
                <a:lnTo>
                  <a:pt x="9525" y="66675"/>
                </a:lnTo>
                <a:lnTo>
                  <a:pt x="9525" y="85725"/>
                </a:lnTo>
                <a:lnTo>
                  <a:pt x="0" y="85725"/>
                </a:lnTo>
                <a:lnTo>
                  <a:pt x="0" y="104775"/>
                </a:lnTo>
                <a:lnTo>
                  <a:pt x="9525" y="104775"/>
                </a:lnTo>
                <a:lnTo>
                  <a:pt x="9525" y="152400"/>
                </a:lnTo>
                <a:lnTo>
                  <a:pt x="19050" y="161925"/>
                </a:lnTo>
                <a:lnTo>
                  <a:pt x="19050" y="180975"/>
                </a:lnTo>
                <a:lnTo>
                  <a:pt x="28575" y="190500"/>
                </a:lnTo>
                <a:lnTo>
                  <a:pt x="28575" y="219075"/>
                </a:lnTo>
                <a:lnTo>
                  <a:pt x="247650" y="219075"/>
                </a:lnTo>
                <a:lnTo>
                  <a:pt x="247650" y="247650"/>
                </a:lnTo>
                <a:lnTo>
                  <a:pt x="257175" y="257175"/>
                </a:lnTo>
                <a:lnTo>
                  <a:pt x="257175" y="276225"/>
                </a:lnTo>
                <a:lnTo>
                  <a:pt x="247650" y="285750"/>
                </a:lnTo>
                <a:lnTo>
                  <a:pt x="247650" y="295275"/>
                </a:lnTo>
                <a:lnTo>
                  <a:pt x="285750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304800" y="276225"/>
                </a:lnTo>
                <a:lnTo>
                  <a:pt x="295275" y="276225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38125"/>
                </a:lnTo>
                <a:lnTo>
                  <a:pt x="276225" y="228600"/>
                </a:lnTo>
                <a:lnTo>
                  <a:pt x="266700" y="228600"/>
                </a:lnTo>
                <a:lnTo>
                  <a:pt x="266700" y="219075"/>
                </a:lnTo>
                <a:lnTo>
                  <a:pt x="257175" y="209550"/>
                </a:lnTo>
                <a:lnTo>
                  <a:pt x="257175" y="200025"/>
                </a:lnTo>
                <a:lnTo>
                  <a:pt x="266700" y="200025"/>
                </a:lnTo>
                <a:lnTo>
                  <a:pt x="266700" y="152400"/>
                </a:lnTo>
                <a:lnTo>
                  <a:pt x="228600" y="152400"/>
                </a:lnTo>
                <a:lnTo>
                  <a:pt x="228600" y="142875"/>
                </a:lnTo>
                <a:lnTo>
                  <a:pt x="219075" y="142875"/>
                </a:lnTo>
                <a:lnTo>
                  <a:pt x="228600" y="133350"/>
                </a:lnTo>
                <a:lnTo>
                  <a:pt x="228600" y="123825"/>
                </a:lnTo>
                <a:lnTo>
                  <a:pt x="219075" y="114300"/>
                </a:lnTo>
                <a:lnTo>
                  <a:pt x="209550" y="114300"/>
                </a:lnTo>
                <a:lnTo>
                  <a:pt x="209550" y="104775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76200"/>
                </a:lnTo>
                <a:lnTo>
                  <a:pt x="190500" y="66675"/>
                </a:lnTo>
                <a:lnTo>
                  <a:pt x="180975" y="57150"/>
                </a:lnTo>
                <a:lnTo>
                  <a:pt x="38100" y="57150"/>
                </a:lnTo>
                <a:lnTo>
                  <a:pt x="38100" y="47625"/>
                </a:lnTo>
                <a:close/>
              </a:path>
              <a:path w="304800" h="342900">
                <a:moveTo>
                  <a:pt x="47625" y="247650"/>
                </a:moveTo>
                <a:lnTo>
                  <a:pt x="38100" y="247650"/>
                </a:lnTo>
                <a:lnTo>
                  <a:pt x="47625" y="257175"/>
                </a:lnTo>
                <a:lnTo>
                  <a:pt x="47625" y="247650"/>
                </a:lnTo>
                <a:close/>
              </a:path>
              <a:path w="304800" h="342900">
                <a:moveTo>
                  <a:pt x="28575" y="209550"/>
                </a:moveTo>
                <a:lnTo>
                  <a:pt x="19050" y="209550"/>
                </a:lnTo>
                <a:lnTo>
                  <a:pt x="19050" y="219075"/>
                </a:lnTo>
                <a:lnTo>
                  <a:pt x="28575" y="228600"/>
                </a:lnTo>
                <a:lnTo>
                  <a:pt x="28575" y="238125"/>
                </a:lnTo>
                <a:lnTo>
                  <a:pt x="38100" y="238125"/>
                </a:lnTo>
                <a:lnTo>
                  <a:pt x="38100" y="228600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8575" y="219075"/>
                </a:lnTo>
                <a:lnTo>
                  <a:pt x="28575" y="209550"/>
                </a:lnTo>
                <a:close/>
              </a:path>
              <a:path w="304800" h="342900">
                <a:moveTo>
                  <a:pt x="266700" y="123825"/>
                </a:moveTo>
                <a:lnTo>
                  <a:pt x="247650" y="123825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23825"/>
                </a:lnTo>
                <a:close/>
              </a:path>
              <a:path w="304800" h="342900">
                <a:moveTo>
                  <a:pt x="171450" y="9525"/>
                </a:moveTo>
                <a:lnTo>
                  <a:pt x="123825" y="9525"/>
                </a:lnTo>
                <a:lnTo>
                  <a:pt x="123825" y="19050"/>
                </a:lnTo>
                <a:lnTo>
                  <a:pt x="95250" y="47625"/>
                </a:lnTo>
                <a:lnTo>
                  <a:pt x="76200" y="47625"/>
                </a:lnTo>
                <a:lnTo>
                  <a:pt x="76200" y="57150"/>
                </a:lnTo>
                <a:lnTo>
                  <a:pt x="180975" y="57150"/>
                </a:lnTo>
                <a:lnTo>
                  <a:pt x="171450" y="47625"/>
                </a:lnTo>
                <a:lnTo>
                  <a:pt x="171450" y="9525"/>
                </a:lnTo>
                <a:close/>
              </a:path>
              <a:path w="304800" h="342900">
                <a:moveTo>
                  <a:pt x="152400" y="0"/>
                </a:moveTo>
                <a:lnTo>
                  <a:pt x="142875" y="0"/>
                </a:lnTo>
                <a:lnTo>
                  <a:pt x="142875" y="9525"/>
                </a:lnTo>
                <a:lnTo>
                  <a:pt x="152400" y="9525"/>
                </a:lnTo>
                <a:lnTo>
                  <a:pt x="152400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29250" y="766762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14300" y="257175"/>
                </a:moveTo>
                <a:lnTo>
                  <a:pt x="95250" y="257175"/>
                </a:lnTo>
                <a:lnTo>
                  <a:pt x="95250" y="266700"/>
                </a:lnTo>
                <a:lnTo>
                  <a:pt x="104775" y="266700"/>
                </a:lnTo>
                <a:lnTo>
                  <a:pt x="104775" y="276225"/>
                </a:lnTo>
                <a:lnTo>
                  <a:pt x="114300" y="276225"/>
                </a:lnTo>
                <a:lnTo>
                  <a:pt x="133350" y="295275"/>
                </a:lnTo>
                <a:lnTo>
                  <a:pt x="133350" y="276225"/>
                </a:lnTo>
                <a:lnTo>
                  <a:pt x="114300" y="257175"/>
                </a:lnTo>
                <a:close/>
              </a:path>
              <a:path w="133350" h="295275">
                <a:moveTo>
                  <a:pt x="95250" y="247650"/>
                </a:moveTo>
                <a:lnTo>
                  <a:pt x="85725" y="247650"/>
                </a:lnTo>
                <a:lnTo>
                  <a:pt x="85725" y="257175"/>
                </a:lnTo>
                <a:lnTo>
                  <a:pt x="95250" y="257175"/>
                </a:lnTo>
                <a:lnTo>
                  <a:pt x="95250" y="247650"/>
                </a:lnTo>
                <a:close/>
              </a:path>
              <a:path w="133350" h="295275">
                <a:moveTo>
                  <a:pt x="57150" y="180975"/>
                </a:moveTo>
                <a:lnTo>
                  <a:pt x="38100" y="180975"/>
                </a:lnTo>
                <a:lnTo>
                  <a:pt x="47625" y="190500"/>
                </a:lnTo>
                <a:lnTo>
                  <a:pt x="47625" y="200025"/>
                </a:lnTo>
                <a:lnTo>
                  <a:pt x="57150" y="209550"/>
                </a:lnTo>
                <a:lnTo>
                  <a:pt x="57150" y="228600"/>
                </a:lnTo>
                <a:lnTo>
                  <a:pt x="66675" y="228600"/>
                </a:lnTo>
                <a:lnTo>
                  <a:pt x="66675" y="238125"/>
                </a:lnTo>
                <a:lnTo>
                  <a:pt x="76200" y="238125"/>
                </a:lnTo>
                <a:lnTo>
                  <a:pt x="76200" y="219075"/>
                </a:lnTo>
                <a:lnTo>
                  <a:pt x="66675" y="209550"/>
                </a:lnTo>
                <a:lnTo>
                  <a:pt x="66675" y="200025"/>
                </a:lnTo>
                <a:lnTo>
                  <a:pt x="57150" y="190500"/>
                </a:lnTo>
                <a:lnTo>
                  <a:pt x="57150" y="180975"/>
                </a:lnTo>
                <a:close/>
              </a:path>
              <a:path w="133350" h="295275">
                <a:moveTo>
                  <a:pt x="47625" y="200025"/>
                </a:moveTo>
                <a:lnTo>
                  <a:pt x="38100" y="200025"/>
                </a:lnTo>
                <a:lnTo>
                  <a:pt x="47625" y="209550"/>
                </a:lnTo>
                <a:lnTo>
                  <a:pt x="47625" y="200025"/>
                </a:lnTo>
                <a:close/>
              </a:path>
              <a:path w="133350" h="295275">
                <a:moveTo>
                  <a:pt x="28575" y="161925"/>
                </a:moveTo>
                <a:lnTo>
                  <a:pt x="19050" y="161925"/>
                </a:lnTo>
                <a:lnTo>
                  <a:pt x="19050" y="171450"/>
                </a:lnTo>
                <a:lnTo>
                  <a:pt x="28575" y="180975"/>
                </a:lnTo>
                <a:lnTo>
                  <a:pt x="28575" y="190500"/>
                </a:lnTo>
                <a:lnTo>
                  <a:pt x="38100" y="190500"/>
                </a:lnTo>
                <a:lnTo>
                  <a:pt x="38100" y="180975"/>
                </a:lnTo>
                <a:lnTo>
                  <a:pt x="57150" y="180975"/>
                </a:lnTo>
                <a:lnTo>
                  <a:pt x="47625" y="171450"/>
                </a:lnTo>
                <a:lnTo>
                  <a:pt x="28575" y="171450"/>
                </a:lnTo>
                <a:lnTo>
                  <a:pt x="28575" y="161925"/>
                </a:lnTo>
                <a:close/>
              </a:path>
              <a:path w="133350" h="295275">
                <a:moveTo>
                  <a:pt x="28575" y="114300"/>
                </a:moveTo>
                <a:lnTo>
                  <a:pt x="19050" y="114300"/>
                </a:lnTo>
                <a:lnTo>
                  <a:pt x="19050" y="133350"/>
                </a:lnTo>
                <a:lnTo>
                  <a:pt x="28575" y="142875"/>
                </a:lnTo>
                <a:lnTo>
                  <a:pt x="28575" y="171450"/>
                </a:lnTo>
                <a:lnTo>
                  <a:pt x="47625" y="171450"/>
                </a:lnTo>
                <a:lnTo>
                  <a:pt x="47625" y="161925"/>
                </a:lnTo>
                <a:lnTo>
                  <a:pt x="38100" y="152400"/>
                </a:lnTo>
                <a:lnTo>
                  <a:pt x="38100" y="142875"/>
                </a:lnTo>
                <a:lnTo>
                  <a:pt x="28575" y="133350"/>
                </a:lnTo>
                <a:lnTo>
                  <a:pt x="28575" y="114300"/>
                </a:lnTo>
                <a:close/>
              </a:path>
              <a:path w="133350" h="295275">
                <a:moveTo>
                  <a:pt x="19050" y="0"/>
                </a:moveTo>
                <a:lnTo>
                  <a:pt x="19050" y="19050"/>
                </a:lnTo>
                <a:lnTo>
                  <a:pt x="9525" y="19050"/>
                </a:lnTo>
                <a:lnTo>
                  <a:pt x="9525" y="38100"/>
                </a:lnTo>
                <a:lnTo>
                  <a:pt x="0" y="38100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104775"/>
                </a:lnTo>
                <a:lnTo>
                  <a:pt x="19050" y="114300"/>
                </a:lnTo>
                <a:lnTo>
                  <a:pt x="28575" y="95250"/>
                </a:lnTo>
                <a:lnTo>
                  <a:pt x="19050" y="76200"/>
                </a:lnTo>
                <a:lnTo>
                  <a:pt x="19050" y="66675"/>
                </a:lnTo>
                <a:lnTo>
                  <a:pt x="28575" y="4762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543550" y="77057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90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66675" h="28575">
                <a:moveTo>
                  <a:pt x="38100" y="9525"/>
                </a:moveTo>
                <a:lnTo>
                  <a:pt x="19050" y="9525"/>
                </a:lnTo>
                <a:lnTo>
                  <a:pt x="9525" y="19050"/>
                </a:lnTo>
                <a:lnTo>
                  <a:pt x="38100" y="19050"/>
                </a:lnTo>
                <a:lnTo>
                  <a:pt x="38100" y="9525"/>
                </a:lnTo>
                <a:close/>
              </a:path>
              <a:path w="66675" h="2857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543550" y="773430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9525" y="0"/>
                </a:lnTo>
                <a:lnTo>
                  <a:pt x="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543550" y="77247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952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9525" y="19050"/>
                </a:lnTo>
                <a:close/>
              </a:path>
              <a:path w="66675" h="28575">
                <a:moveTo>
                  <a:pt x="381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66675" h="28575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66675" h="28575">
                <a:moveTo>
                  <a:pt x="4762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28575">
                <a:moveTo>
                  <a:pt x="57150" y="9525"/>
                </a:moveTo>
                <a:lnTo>
                  <a:pt x="47625" y="19050"/>
                </a:lnTo>
                <a:lnTo>
                  <a:pt x="57150" y="19050"/>
                </a:lnTo>
                <a:lnTo>
                  <a:pt x="57150" y="9525"/>
                </a:lnTo>
                <a:close/>
              </a:path>
              <a:path w="66675" h="28575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76900" y="775335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57825" y="776287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457825" y="77438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7150" y="38100"/>
                </a:move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lnTo>
                  <a:pt x="57150" y="38100"/>
                </a:lnTo>
                <a:close/>
              </a:path>
              <a:path w="66675" h="66675">
                <a:moveTo>
                  <a:pt x="2857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  <a:path w="66675" h="66675">
                <a:moveTo>
                  <a:pt x="57150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38100" y="19050"/>
                </a:lnTo>
                <a:lnTo>
                  <a:pt x="47625" y="28575"/>
                </a:lnTo>
                <a:lnTo>
                  <a:pt x="57150" y="28575"/>
                </a:lnTo>
                <a:lnTo>
                  <a:pt x="57150" y="9525"/>
                </a:lnTo>
                <a:close/>
              </a:path>
              <a:path w="66675" h="66675">
                <a:moveTo>
                  <a:pt x="38100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629275" y="776287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9525" y="0"/>
                </a:moveTo>
                <a:lnTo>
                  <a:pt x="9525" y="19050"/>
                </a:lnTo>
                <a:lnTo>
                  <a:pt x="0" y="28575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76875" y="77724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53075" y="779145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43550" y="7810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05450" y="782002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543550" y="782955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514975" y="783907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38100" y="28575"/>
                </a:moveTo>
                <a:lnTo>
                  <a:pt x="0" y="28575"/>
                </a:lnTo>
                <a:lnTo>
                  <a:pt x="0" y="38100"/>
                </a:lnTo>
                <a:lnTo>
                  <a:pt x="28575" y="38100"/>
                </a:lnTo>
                <a:lnTo>
                  <a:pt x="38100" y="28575"/>
                </a:lnTo>
                <a:close/>
              </a:path>
              <a:path w="85725" h="38100">
                <a:moveTo>
                  <a:pt x="666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66675" y="19050"/>
                </a:lnTo>
                <a:close/>
              </a:path>
              <a:path w="85725" h="38100">
                <a:moveTo>
                  <a:pt x="857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85725" y="19050"/>
                </a:lnTo>
                <a:lnTo>
                  <a:pt x="85725" y="9525"/>
                </a:lnTo>
                <a:close/>
              </a:path>
              <a:path w="85725" h="38100">
                <a:moveTo>
                  <a:pt x="57150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34025" y="784860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534025" y="7867650"/>
            <a:ext cx="76200" cy="28575"/>
          </a:xfrm>
          <a:custGeom>
            <a:avLst/>
            <a:gdLst/>
            <a:ahLst/>
            <a:cxnLst/>
            <a:rect l="l" t="t" r="r" b="b"/>
            <a:pathLst>
              <a:path w="76200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76200" h="28575">
                <a:moveTo>
                  <a:pt x="6667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  <a:path w="76200" h="28575">
                <a:moveTo>
                  <a:pt x="76200" y="0"/>
                </a:moveTo>
                <a:lnTo>
                  <a:pt x="66675" y="0"/>
                </a:lnTo>
                <a:lnTo>
                  <a:pt x="66675" y="9525"/>
                </a:lnTo>
                <a:lnTo>
                  <a:pt x="76200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38800" y="790575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95250" y="0"/>
                </a:lnTo>
                <a:lnTo>
                  <a:pt x="95250" y="9525"/>
                </a:lnTo>
                <a:lnTo>
                  <a:pt x="85725" y="9525"/>
                </a:ln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28575"/>
                </a:lnTo>
                <a:lnTo>
                  <a:pt x="66675" y="38100"/>
                </a:lnTo>
                <a:lnTo>
                  <a:pt x="47625" y="38100"/>
                </a:lnTo>
                <a:lnTo>
                  <a:pt x="38100" y="47625"/>
                </a:lnTo>
                <a:lnTo>
                  <a:pt x="28575" y="47625"/>
                </a:lnTo>
                <a:lnTo>
                  <a:pt x="19050" y="57150"/>
                </a:lnTo>
                <a:lnTo>
                  <a:pt x="9525" y="57150"/>
                </a:lnTo>
                <a:lnTo>
                  <a:pt x="0" y="66675"/>
                </a:lnTo>
                <a:lnTo>
                  <a:pt x="95250" y="66675"/>
                </a:lnTo>
                <a:lnTo>
                  <a:pt x="104775" y="76200"/>
                </a:lnTo>
                <a:lnTo>
                  <a:pt x="104775" y="19050"/>
                </a:lnTo>
                <a:lnTo>
                  <a:pt x="114300" y="9525"/>
                </a:lnTo>
                <a:lnTo>
                  <a:pt x="1143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572125" y="799147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219700" y="808228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224462" y="76581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219700" y="765365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776912" y="76581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667375" y="765365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467350" y="77628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67350" y="77628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486400" y="776287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72125" y="77343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572125" y="7734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581650" y="7734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19750" y="7981950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19050" y="38100"/>
                </a:moveTo>
                <a:lnTo>
                  <a:pt x="19050" y="95250"/>
                </a:lnTo>
                <a:lnTo>
                  <a:pt x="57150" y="95250"/>
                </a:lnTo>
                <a:lnTo>
                  <a:pt x="28575" y="66675"/>
                </a:lnTo>
                <a:lnTo>
                  <a:pt x="40481" y="66675"/>
                </a:lnTo>
                <a:lnTo>
                  <a:pt x="19050" y="38100"/>
                </a:lnTo>
                <a:close/>
              </a:path>
              <a:path w="57150" h="95250">
                <a:moveTo>
                  <a:pt x="40481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0481" y="66675"/>
                </a:lnTo>
                <a:close/>
              </a:path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19050" y="38100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438775" y="762000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0" y="9525"/>
                </a:moveTo>
                <a:lnTo>
                  <a:pt x="0" y="19050"/>
                </a:lnTo>
                <a:lnTo>
                  <a:pt x="9525" y="19050"/>
                </a:lnTo>
                <a:lnTo>
                  <a:pt x="0" y="9525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76200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457825" y="7620000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47625" h="9525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29275" y="765810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9525"/>
                </a:moveTo>
                <a:lnTo>
                  <a:pt x="9525" y="9525"/>
                </a:lnTo>
                <a:lnTo>
                  <a:pt x="28575" y="28575"/>
                </a:lnTo>
                <a:lnTo>
                  <a:pt x="28575" y="38100"/>
                </a:lnTo>
                <a:lnTo>
                  <a:pt x="38100" y="47625"/>
                </a:lnTo>
                <a:lnTo>
                  <a:pt x="38100" y="28575"/>
                </a:lnTo>
                <a:lnTo>
                  <a:pt x="19050" y="9525"/>
                </a:lnTo>
                <a:close/>
              </a:path>
              <a:path w="38100" h="476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219442" y="7473420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904875" y="0"/>
                </a:moveTo>
                <a:lnTo>
                  <a:pt x="0" y="0"/>
                </a:ln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219442" y="7473420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0" y="0"/>
                </a:move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4248150" y="7569200"/>
            <a:ext cx="815340" cy="2330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9550" marR="5080" indent="-209550">
              <a:lnSpc>
                <a:spcPct val="105800"/>
              </a:lnSpc>
              <a:spcBef>
                <a:spcPts val="80"/>
              </a:spcBef>
            </a:pPr>
            <a:r>
              <a:rPr dirty="0" sz="650" spc="2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650" spc="20">
                <a:latin typeface="Tahoma"/>
                <a:cs typeface="Tahoma"/>
              </a:rPr>
              <a:t>are </a:t>
            </a:r>
            <a:r>
              <a:rPr dirty="0" sz="650" spc="10">
                <a:latin typeface="Tahoma"/>
                <a:cs typeface="Tahoma"/>
              </a:rPr>
              <a:t>a </a:t>
            </a:r>
            <a:r>
              <a:rPr dirty="0" sz="650" spc="20">
                <a:latin typeface="Tahoma"/>
                <a:cs typeface="Tahoma"/>
              </a:rPr>
              <a:t>very </a:t>
            </a:r>
            <a:r>
              <a:rPr dirty="0" sz="650" spc="25">
                <a:latin typeface="Tahoma"/>
                <a:cs typeface="Tahoma"/>
              </a:rPr>
              <a:t>good  </a:t>
            </a:r>
            <a:r>
              <a:rPr dirty="0" sz="650" spc="15">
                <a:latin typeface="Tahoma"/>
                <a:cs typeface="Tahoma"/>
              </a:rPr>
              <a:t>datapoint.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71842" y="7187670"/>
            <a:ext cx="542925" cy="333375"/>
          </a:xfrm>
          <a:custGeom>
            <a:avLst/>
            <a:gdLst/>
            <a:ahLst/>
            <a:cxnLst/>
            <a:rect l="l" t="t" r="r" b="b"/>
            <a:pathLst>
              <a:path w="542925" h="333375">
                <a:moveTo>
                  <a:pt x="0" y="333375"/>
                </a:moveTo>
                <a:lnTo>
                  <a:pt x="4167" y="317599"/>
                </a:lnTo>
                <a:lnTo>
                  <a:pt x="4762" y="300037"/>
                </a:lnTo>
                <a:lnTo>
                  <a:pt x="5357" y="282475"/>
                </a:lnTo>
                <a:lnTo>
                  <a:pt x="9525" y="266700"/>
                </a:lnTo>
                <a:lnTo>
                  <a:pt x="18008" y="256728"/>
                </a:lnTo>
                <a:lnTo>
                  <a:pt x="27384" y="244078"/>
                </a:lnTo>
                <a:lnTo>
                  <a:pt x="34974" y="233213"/>
                </a:lnTo>
                <a:lnTo>
                  <a:pt x="38100" y="228600"/>
                </a:lnTo>
                <a:lnTo>
                  <a:pt x="48517" y="210294"/>
                </a:lnTo>
                <a:lnTo>
                  <a:pt x="64293" y="196453"/>
                </a:lnTo>
                <a:lnTo>
                  <a:pt x="83641" y="184398"/>
                </a:lnTo>
                <a:lnTo>
                  <a:pt x="104775" y="171450"/>
                </a:lnTo>
                <a:lnTo>
                  <a:pt x="117723" y="159841"/>
                </a:lnTo>
                <a:lnTo>
                  <a:pt x="136921" y="142875"/>
                </a:lnTo>
                <a:lnTo>
                  <a:pt x="154334" y="125908"/>
                </a:lnTo>
                <a:lnTo>
                  <a:pt x="161925" y="114300"/>
                </a:lnTo>
                <a:lnTo>
                  <a:pt x="207764" y="103286"/>
                </a:lnTo>
                <a:lnTo>
                  <a:pt x="257175" y="97631"/>
                </a:lnTo>
                <a:lnTo>
                  <a:pt x="306585" y="95547"/>
                </a:lnTo>
                <a:lnTo>
                  <a:pt x="352425" y="95250"/>
                </a:lnTo>
                <a:lnTo>
                  <a:pt x="376535" y="88106"/>
                </a:lnTo>
                <a:lnTo>
                  <a:pt x="395287" y="80962"/>
                </a:lnTo>
                <a:lnTo>
                  <a:pt x="414039" y="73818"/>
                </a:lnTo>
                <a:lnTo>
                  <a:pt x="438150" y="66675"/>
                </a:lnTo>
                <a:lnTo>
                  <a:pt x="453925" y="61019"/>
                </a:lnTo>
                <a:lnTo>
                  <a:pt x="471487" y="57150"/>
                </a:lnTo>
                <a:lnTo>
                  <a:pt x="489049" y="53280"/>
                </a:lnTo>
                <a:lnTo>
                  <a:pt x="504825" y="47625"/>
                </a:lnTo>
                <a:lnTo>
                  <a:pt x="506462" y="40481"/>
                </a:lnTo>
                <a:lnTo>
                  <a:pt x="510778" y="33337"/>
                </a:lnTo>
                <a:lnTo>
                  <a:pt x="516880" y="26193"/>
                </a:lnTo>
                <a:lnTo>
                  <a:pt x="523875" y="19050"/>
                </a:lnTo>
                <a:lnTo>
                  <a:pt x="534888" y="8036"/>
                </a:lnTo>
                <a:lnTo>
                  <a:pt x="540543" y="2381"/>
                </a:lnTo>
                <a:lnTo>
                  <a:pt x="542627" y="297"/>
                </a:lnTo>
                <a:lnTo>
                  <a:pt x="542925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848225" y="72485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775" y="1358900"/>
            <a:ext cx="401764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LOESS-based </a:t>
            </a:r>
            <a:r>
              <a:rPr dirty="0" spc="15"/>
              <a:t>Robust</a:t>
            </a:r>
            <a:r>
              <a:rPr dirty="0" spc="55"/>
              <a:t> </a:t>
            </a:r>
            <a:r>
              <a:rPr dirty="0" spc="15"/>
              <a:t>Regression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24325" y="4128293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809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 h="0">
                <a:moveTo>
                  <a:pt x="0" y="0"/>
                </a:moveTo>
                <a:lnTo>
                  <a:pt x="1076457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8817" y="4318793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0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28792" y="2843082"/>
            <a:ext cx="2676525" cy="913765"/>
          </a:xfrm>
          <a:custGeom>
            <a:avLst/>
            <a:gdLst/>
            <a:ahLst/>
            <a:cxnLst/>
            <a:rect l="l" t="t" r="r" b="b"/>
            <a:pathLst>
              <a:path w="2676525" h="913764">
                <a:moveTo>
                  <a:pt x="0" y="913736"/>
                </a:moveTo>
                <a:lnTo>
                  <a:pt x="14359" y="863531"/>
                </a:lnTo>
                <a:lnTo>
                  <a:pt x="31007" y="814081"/>
                </a:lnTo>
                <a:lnTo>
                  <a:pt x="49866" y="765463"/>
                </a:lnTo>
                <a:lnTo>
                  <a:pt x="70858" y="717756"/>
                </a:lnTo>
                <a:lnTo>
                  <a:pt x="93906" y="671037"/>
                </a:lnTo>
                <a:lnTo>
                  <a:pt x="118930" y="625384"/>
                </a:lnTo>
                <a:lnTo>
                  <a:pt x="145853" y="580877"/>
                </a:lnTo>
                <a:lnTo>
                  <a:pt x="174597" y="537591"/>
                </a:lnTo>
                <a:lnTo>
                  <a:pt x="205084" y="495607"/>
                </a:lnTo>
                <a:lnTo>
                  <a:pt x="237236" y="455001"/>
                </a:lnTo>
                <a:lnTo>
                  <a:pt x="270974" y="415852"/>
                </a:lnTo>
                <a:lnTo>
                  <a:pt x="306222" y="378237"/>
                </a:lnTo>
                <a:lnTo>
                  <a:pt x="342900" y="342236"/>
                </a:lnTo>
                <a:lnTo>
                  <a:pt x="375831" y="312122"/>
                </a:lnTo>
                <a:lnTo>
                  <a:pt x="409609" y="283412"/>
                </a:lnTo>
                <a:lnTo>
                  <a:pt x="444202" y="256103"/>
                </a:lnTo>
                <a:lnTo>
                  <a:pt x="479579" y="230193"/>
                </a:lnTo>
                <a:lnTo>
                  <a:pt x="515707" y="205679"/>
                </a:lnTo>
                <a:lnTo>
                  <a:pt x="552554" y="182558"/>
                </a:lnTo>
                <a:lnTo>
                  <a:pt x="590089" y="160827"/>
                </a:lnTo>
                <a:lnTo>
                  <a:pt x="628280" y="140485"/>
                </a:lnTo>
                <a:lnTo>
                  <a:pt x="667095" y="121528"/>
                </a:lnTo>
                <a:lnTo>
                  <a:pt x="706501" y="103954"/>
                </a:lnTo>
                <a:lnTo>
                  <a:pt x="746468" y="87761"/>
                </a:lnTo>
                <a:lnTo>
                  <a:pt x="786963" y="72945"/>
                </a:lnTo>
                <a:lnTo>
                  <a:pt x="827954" y="59505"/>
                </a:lnTo>
                <a:lnTo>
                  <a:pt x="869409" y="47437"/>
                </a:lnTo>
                <a:lnTo>
                  <a:pt x="911298" y="36740"/>
                </a:lnTo>
                <a:lnTo>
                  <a:pt x="953586" y="27409"/>
                </a:lnTo>
                <a:lnTo>
                  <a:pt x="996244" y="19444"/>
                </a:lnTo>
                <a:lnTo>
                  <a:pt x="1039238" y="12841"/>
                </a:lnTo>
                <a:lnTo>
                  <a:pt x="1082538" y="7597"/>
                </a:lnTo>
                <a:lnTo>
                  <a:pt x="1126111" y="3711"/>
                </a:lnTo>
                <a:lnTo>
                  <a:pt x="1169925" y="1179"/>
                </a:lnTo>
                <a:lnTo>
                  <a:pt x="1213948" y="0"/>
                </a:lnTo>
                <a:lnTo>
                  <a:pt x="1258149" y="169"/>
                </a:lnTo>
                <a:lnTo>
                  <a:pt x="1302495" y="1685"/>
                </a:lnTo>
                <a:lnTo>
                  <a:pt x="1346955" y="4546"/>
                </a:lnTo>
                <a:lnTo>
                  <a:pt x="1391498" y="8748"/>
                </a:lnTo>
                <a:lnTo>
                  <a:pt x="1436090" y="14289"/>
                </a:lnTo>
                <a:lnTo>
                  <a:pt x="1480700" y="21167"/>
                </a:lnTo>
                <a:lnTo>
                  <a:pt x="1525296" y="29378"/>
                </a:lnTo>
                <a:lnTo>
                  <a:pt x="1569847" y="38921"/>
                </a:lnTo>
                <a:lnTo>
                  <a:pt x="1614320" y="49792"/>
                </a:lnTo>
                <a:lnTo>
                  <a:pt x="1658683" y="61989"/>
                </a:lnTo>
                <a:lnTo>
                  <a:pt x="1702906" y="75510"/>
                </a:lnTo>
                <a:lnTo>
                  <a:pt x="1746955" y="90352"/>
                </a:lnTo>
                <a:lnTo>
                  <a:pt x="1790799" y="106512"/>
                </a:lnTo>
                <a:lnTo>
                  <a:pt x="1834406" y="123988"/>
                </a:lnTo>
                <a:lnTo>
                  <a:pt x="1877745" y="142778"/>
                </a:lnTo>
                <a:lnTo>
                  <a:pt x="1920782" y="162877"/>
                </a:lnTo>
                <a:lnTo>
                  <a:pt x="1963487" y="184285"/>
                </a:lnTo>
                <a:lnTo>
                  <a:pt x="2005828" y="206998"/>
                </a:lnTo>
                <a:lnTo>
                  <a:pt x="2047772" y="231014"/>
                </a:lnTo>
                <a:lnTo>
                  <a:pt x="2089288" y="256330"/>
                </a:lnTo>
                <a:lnTo>
                  <a:pt x="2130344" y="282944"/>
                </a:lnTo>
                <a:lnTo>
                  <a:pt x="2170907" y="310853"/>
                </a:lnTo>
                <a:lnTo>
                  <a:pt x="2210947" y="340055"/>
                </a:lnTo>
                <a:lnTo>
                  <a:pt x="2250431" y="370546"/>
                </a:lnTo>
                <a:lnTo>
                  <a:pt x="2289328" y="402324"/>
                </a:lnTo>
                <a:lnTo>
                  <a:pt x="2327605" y="435388"/>
                </a:lnTo>
                <a:lnTo>
                  <a:pt x="2365230" y="469733"/>
                </a:lnTo>
                <a:lnTo>
                  <a:pt x="2402172" y="505359"/>
                </a:lnTo>
                <a:lnTo>
                  <a:pt x="2438400" y="542261"/>
                </a:lnTo>
                <a:lnTo>
                  <a:pt x="2470509" y="578426"/>
                </a:lnTo>
                <a:lnTo>
                  <a:pt x="2502396" y="615484"/>
                </a:lnTo>
                <a:lnTo>
                  <a:pt x="2533836" y="653435"/>
                </a:lnTo>
                <a:lnTo>
                  <a:pt x="2564606" y="692279"/>
                </a:lnTo>
                <a:lnTo>
                  <a:pt x="2594483" y="732016"/>
                </a:lnTo>
                <a:lnTo>
                  <a:pt x="2623244" y="772647"/>
                </a:lnTo>
                <a:lnTo>
                  <a:pt x="2650666" y="814170"/>
                </a:lnTo>
                <a:lnTo>
                  <a:pt x="2676525" y="856586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86017" y="19470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064000" y="1882775"/>
            <a:ext cx="1901825" cy="5797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5"/>
              </a:spcBef>
            </a:pPr>
            <a:r>
              <a:rPr dirty="0" sz="1200" spc="-5">
                <a:latin typeface="Tahoma"/>
                <a:cs typeface="Tahoma"/>
              </a:rPr>
              <a:t>After the initial fit, score  each datapoint according to  how well it’s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29225" y="3667125"/>
            <a:ext cx="552450" cy="438150"/>
          </a:xfrm>
          <a:custGeom>
            <a:avLst/>
            <a:gdLst/>
            <a:ahLst/>
            <a:cxnLst/>
            <a:rect l="l" t="t" r="r" b="b"/>
            <a:pathLst>
              <a:path w="552450" h="438150">
                <a:moveTo>
                  <a:pt x="552450" y="438150"/>
                </a:moveTo>
                <a:lnTo>
                  <a:pt x="552450" y="0"/>
                </a:lnTo>
                <a:lnTo>
                  <a:pt x="0" y="0"/>
                </a:lnTo>
                <a:lnTo>
                  <a:pt x="0" y="438150"/>
                </a:lnTo>
                <a:lnTo>
                  <a:pt x="552450" y="43815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29225" y="3905250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33375" y="152400"/>
                </a:moveTo>
                <a:lnTo>
                  <a:pt x="304800" y="152400"/>
                </a:lnTo>
                <a:lnTo>
                  <a:pt x="304800" y="200025"/>
                </a:lnTo>
                <a:lnTo>
                  <a:pt x="314325" y="200025"/>
                </a:lnTo>
                <a:lnTo>
                  <a:pt x="314325" y="161925"/>
                </a:lnTo>
                <a:lnTo>
                  <a:pt x="323850" y="161925"/>
                </a:lnTo>
                <a:lnTo>
                  <a:pt x="333375" y="152400"/>
                </a:lnTo>
                <a:close/>
              </a:path>
              <a:path w="361950" h="200025">
                <a:moveTo>
                  <a:pt x="361950" y="95250"/>
                </a:moveTo>
                <a:lnTo>
                  <a:pt x="352425" y="95250"/>
                </a:lnTo>
                <a:lnTo>
                  <a:pt x="352425" y="114300"/>
                </a:lnTo>
                <a:lnTo>
                  <a:pt x="342900" y="123825"/>
                </a:lnTo>
                <a:lnTo>
                  <a:pt x="342900" y="133350"/>
                </a:lnTo>
                <a:lnTo>
                  <a:pt x="323850" y="152400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33350"/>
                </a:lnTo>
                <a:lnTo>
                  <a:pt x="352425" y="123825"/>
                </a:lnTo>
                <a:lnTo>
                  <a:pt x="361950" y="114300"/>
                </a:lnTo>
                <a:lnTo>
                  <a:pt x="361950" y="95250"/>
                </a:lnTo>
                <a:close/>
              </a:path>
              <a:path w="361950" h="200025">
                <a:moveTo>
                  <a:pt x="3238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23850" y="57150"/>
                </a:lnTo>
                <a:lnTo>
                  <a:pt x="333375" y="66675"/>
                </a:lnTo>
                <a:lnTo>
                  <a:pt x="333375" y="76200"/>
                </a:lnTo>
                <a:lnTo>
                  <a:pt x="342900" y="76200"/>
                </a:lnTo>
                <a:lnTo>
                  <a:pt x="342900" y="85725"/>
                </a:lnTo>
                <a:lnTo>
                  <a:pt x="352425" y="95250"/>
                </a:lnTo>
                <a:lnTo>
                  <a:pt x="352425" y="76200"/>
                </a:lnTo>
                <a:lnTo>
                  <a:pt x="323850" y="47625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38125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238125" y="57150"/>
                </a:moveTo>
                <a:lnTo>
                  <a:pt x="219075" y="57150"/>
                </a:lnTo>
                <a:lnTo>
                  <a:pt x="219075" y="66675"/>
                </a:lnTo>
                <a:lnTo>
                  <a:pt x="247650" y="66675"/>
                </a:lnTo>
                <a:lnTo>
                  <a:pt x="238125" y="57150"/>
                </a:lnTo>
                <a:close/>
              </a:path>
              <a:path w="361950" h="200025">
                <a:moveTo>
                  <a:pt x="276225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76225" y="57150"/>
                </a:lnTo>
                <a:close/>
              </a:path>
              <a:path w="361950" h="200025">
                <a:moveTo>
                  <a:pt x="219075" y="38100"/>
                </a:moveTo>
                <a:lnTo>
                  <a:pt x="209550" y="38100"/>
                </a:lnTo>
                <a:lnTo>
                  <a:pt x="209550" y="47625"/>
                </a:lnTo>
                <a:lnTo>
                  <a:pt x="219075" y="57150"/>
                </a:lnTo>
                <a:lnTo>
                  <a:pt x="219075" y="38100"/>
                </a:lnTo>
                <a:close/>
              </a:path>
              <a:path w="361950" h="200025">
                <a:moveTo>
                  <a:pt x="38100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38100" y="47625"/>
                </a:lnTo>
                <a:lnTo>
                  <a:pt x="38100" y="38100"/>
                </a:lnTo>
                <a:close/>
              </a:path>
              <a:path w="361950" h="200025">
                <a:moveTo>
                  <a:pt x="47625" y="28575"/>
                </a:moveTo>
                <a:lnTo>
                  <a:pt x="38100" y="28575"/>
                </a:lnTo>
                <a:lnTo>
                  <a:pt x="28575" y="38100"/>
                </a:lnTo>
                <a:lnTo>
                  <a:pt x="47625" y="38100"/>
                </a:lnTo>
                <a:lnTo>
                  <a:pt x="47625" y="28575"/>
                </a:lnTo>
                <a:close/>
              </a:path>
              <a:path w="361950" h="200025">
                <a:moveTo>
                  <a:pt x="133350" y="9525"/>
                </a:moveTo>
                <a:lnTo>
                  <a:pt x="114300" y="9525"/>
                </a:lnTo>
                <a:lnTo>
                  <a:pt x="95250" y="28575"/>
                </a:lnTo>
                <a:lnTo>
                  <a:pt x="95250" y="38100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lnTo>
                  <a:pt x="123825" y="19050"/>
                </a:lnTo>
                <a:lnTo>
                  <a:pt x="133350" y="9525"/>
                </a:lnTo>
                <a:close/>
              </a:path>
              <a:path w="361950" h="200025">
                <a:moveTo>
                  <a:pt x="200025" y="19050"/>
                </a:moveTo>
                <a:lnTo>
                  <a:pt x="190500" y="19050"/>
                </a:lnTo>
                <a:lnTo>
                  <a:pt x="190500" y="28575"/>
                </a:lnTo>
                <a:lnTo>
                  <a:pt x="200025" y="2857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close/>
              </a:path>
              <a:path w="361950" h="200025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61950" h="200025">
                <a:moveTo>
                  <a:pt x="190500" y="9525"/>
                </a:moveTo>
                <a:lnTo>
                  <a:pt x="171450" y="9525"/>
                </a:lnTo>
                <a:lnTo>
                  <a:pt x="171450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61950" h="200025">
                <a:moveTo>
                  <a:pt x="161925" y="0"/>
                </a:moveTo>
                <a:lnTo>
                  <a:pt x="133350" y="0"/>
                </a:lnTo>
                <a:lnTo>
                  <a:pt x="133350" y="95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29225" y="3914775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190500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142875"/>
                </a:lnTo>
                <a:lnTo>
                  <a:pt x="323850" y="142875"/>
                </a:lnTo>
                <a:lnTo>
                  <a:pt x="342900" y="123825"/>
                </a:lnTo>
                <a:lnTo>
                  <a:pt x="342900" y="114300"/>
                </a:lnTo>
                <a:lnTo>
                  <a:pt x="352425" y="104775"/>
                </a:lnTo>
                <a:lnTo>
                  <a:pt x="352425" y="85725"/>
                </a:lnTo>
                <a:lnTo>
                  <a:pt x="342900" y="76200"/>
                </a:lnTo>
                <a:lnTo>
                  <a:pt x="342900" y="66675"/>
                </a:lnTo>
                <a:lnTo>
                  <a:pt x="247650" y="66675"/>
                </a:lnTo>
                <a:lnTo>
                  <a:pt x="238125" y="57150"/>
                </a:lnTo>
                <a:lnTo>
                  <a:pt x="219075" y="57150"/>
                </a:lnTo>
                <a:lnTo>
                  <a:pt x="219075" y="4762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52425" h="190500">
                <a:moveTo>
                  <a:pt x="323850" y="47625"/>
                </a:moveTo>
                <a:lnTo>
                  <a:pt x="276225" y="4762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57175" y="66675"/>
                </a:lnTo>
                <a:lnTo>
                  <a:pt x="333375" y="66675"/>
                </a:lnTo>
                <a:lnTo>
                  <a:pt x="333375" y="57150"/>
                </a:lnTo>
                <a:lnTo>
                  <a:pt x="323850" y="4762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171450" y="0"/>
                </a:moveTo>
                <a:lnTo>
                  <a:pt x="133350" y="0"/>
                </a:lnTo>
                <a:lnTo>
                  <a:pt x="123825" y="9525"/>
                </a:lnTo>
                <a:lnTo>
                  <a:pt x="171450" y="952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267325" y="409575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43525" y="409575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29225" y="4081779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794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229225" y="405828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229225" y="40436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1015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229225" y="402970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89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48275" y="400050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9209"/>
                </a:moveTo>
                <a:lnTo>
                  <a:pt x="28575" y="29209"/>
                </a:lnTo>
                <a:lnTo>
                  <a:pt x="2857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10200" y="4048759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19050"/>
                </a:moveTo>
                <a:lnTo>
                  <a:pt x="57150" y="19050"/>
                </a:lnTo>
                <a:lnTo>
                  <a:pt x="571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10200" y="4029709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0" y="19050"/>
                </a:moveTo>
                <a:lnTo>
                  <a:pt x="38100" y="19050"/>
                </a:lnTo>
                <a:lnTo>
                  <a:pt x="381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29250" y="401065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1905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343525" y="403860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60">
                <a:moveTo>
                  <a:pt x="0" y="10159"/>
                </a:moveTo>
                <a:lnTo>
                  <a:pt x="47625" y="10159"/>
                </a:lnTo>
                <a:lnTo>
                  <a:pt x="4762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43525" y="4000500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95900" y="401955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86400" y="3914775"/>
            <a:ext cx="295275" cy="190500"/>
          </a:xfrm>
          <a:custGeom>
            <a:avLst/>
            <a:gdLst/>
            <a:ahLst/>
            <a:cxnLst/>
            <a:rect l="l" t="t" r="r" b="b"/>
            <a:pathLst>
              <a:path w="295275" h="190500">
                <a:moveTo>
                  <a:pt x="295275" y="0"/>
                </a:moveTo>
                <a:lnTo>
                  <a:pt x="190500" y="47625"/>
                </a:lnTo>
                <a:lnTo>
                  <a:pt x="85725" y="104775"/>
                </a:lnTo>
                <a:lnTo>
                  <a:pt x="19050" y="152400"/>
                </a:lnTo>
                <a:lnTo>
                  <a:pt x="0" y="180975"/>
                </a:lnTo>
                <a:lnTo>
                  <a:pt x="295275" y="190500"/>
                </a:lnTo>
                <a:lnTo>
                  <a:pt x="2952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6400" y="4029075"/>
            <a:ext cx="952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00675" y="3590925"/>
            <a:ext cx="381000" cy="514350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114300" y="476250"/>
                </a:moveTo>
                <a:lnTo>
                  <a:pt x="95250" y="476250"/>
                </a:lnTo>
                <a:lnTo>
                  <a:pt x="95250" y="485775"/>
                </a:lnTo>
                <a:lnTo>
                  <a:pt x="76200" y="504825"/>
                </a:lnTo>
                <a:lnTo>
                  <a:pt x="76200" y="514350"/>
                </a:lnTo>
                <a:lnTo>
                  <a:pt x="85725" y="514350"/>
                </a:lnTo>
                <a:lnTo>
                  <a:pt x="104775" y="495300"/>
                </a:lnTo>
                <a:lnTo>
                  <a:pt x="104775" y="485775"/>
                </a:lnTo>
                <a:lnTo>
                  <a:pt x="114300" y="485775"/>
                </a:lnTo>
                <a:lnTo>
                  <a:pt x="114300" y="476250"/>
                </a:lnTo>
                <a:close/>
              </a:path>
              <a:path w="381000" h="514350">
                <a:moveTo>
                  <a:pt x="276225" y="447675"/>
                </a:moveTo>
                <a:lnTo>
                  <a:pt x="228600" y="447675"/>
                </a:lnTo>
                <a:lnTo>
                  <a:pt x="228600" y="514350"/>
                </a:lnTo>
                <a:lnTo>
                  <a:pt x="295275" y="5143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47675"/>
                </a:lnTo>
                <a:close/>
              </a:path>
              <a:path w="381000" h="514350">
                <a:moveTo>
                  <a:pt x="219075" y="428625"/>
                </a:moveTo>
                <a:lnTo>
                  <a:pt x="152400" y="428625"/>
                </a:lnTo>
                <a:lnTo>
                  <a:pt x="142875" y="438150"/>
                </a:lnTo>
                <a:lnTo>
                  <a:pt x="133350" y="438150"/>
                </a:lnTo>
                <a:lnTo>
                  <a:pt x="133350" y="447675"/>
                </a:lnTo>
                <a:lnTo>
                  <a:pt x="171450" y="447675"/>
                </a:lnTo>
                <a:lnTo>
                  <a:pt x="171450" y="466725"/>
                </a:lnTo>
                <a:lnTo>
                  <a:pt x="180975" y="466725"/>
                </a:lnTo>
                <a:lnTo>
                  <a:pt x="180975" y="485775"/>
                </a:lnTo>
                <a:lnTo>
                  <a:pt x="190500" y="495300"/>
                </a:lnTo>
                <a:lnTo>
                  <a:pt x="190500" y="476250"/>
                </a:lnTo>
                <a:lnTo>
                  <a:pt x="200025" y="466725"/>
                </a:lnTo>
                <a:lnTo>
                  <a:pt x="200025" y="457200"/>
                </a:lnTo>
                <a:lnTo>
                  <a:pt x="209550" y="447675"/>
                </a:lnTo>
                <a:lnTo>
                  <a:pt x="209550" y="438150"/>
                </a:lnTo>
                <a:lnTo>
                  <a:pt x="219075" y="428625"/>
                </a:lnTo>
                <a:close/>
              </a:path>
              <a:path w="381000" h="514350">
                <a:moveTo>
                  <a:pt x="123825" y="466725"/>
                </a:moveTo>
                <a:lnTo>
                  <a:pt x="104775" y="466725"/>
                </a:lnTo>
                <a:lnTo>
                  <a:pt x="104775" y="476250"/>
                </a:lnTo>
                <a:lnTo>
                  <a:pt x="123825" y="476250"/>
                </a:lnTo>
                <a:lnTo>
                  <a:pt x="123825" y="466725"/>
                </a:lnTo>
                <a:close/>
              </a:path>
              <a:path w="381000" h="514350">
                <a:moveTo>
                  <a:pt x="142875" y="457200"/>
                </a:moveTo>
                <a:lnTo>
                  <a:pt x="114300" y="457200"/>
                </a:lnTo>
                <a:lnTo>
                  <a:pt x="114300" y="466725"/>
                </a:lnTo>
                <a:lnTo>
                  <a:pt x="133350" y="466725"/>
                </a:lnTo>
                <a:lnTo>
                  <a:pt x="142875" y="457200"/>
                </a:lnTo>
                <a:close/>
              </a:path>
              <a:path w="381000" h="514350">
                <a:moveTo>
                  <a:pt x="152400" y="447675"/>
                </a:moveTo>
                <a:lnTo>
                  <a:pt x="123825" y="447675"/>
                </a:lnTo>
                <a:lnTo>
                  <a:pt x="123825" y="457200"/>
                </a:lnTo>
                <a:lnTo>
                  <a:pt x="152400" y="457200"/>
                </a:lnTo>
                <a:lnTo>
                  <a:pt x="152400" y="447675"/>
                </a:lnTo>
                <a:close/>
              </a:path>
              <a:path w="381000" h="514350">
                <a:moveTo>
                  <a:pt x="257175" y="428625"/>
                </a:moveTo>
                <a:lnTo>
                  <a:pt x="219075" y="428625"/>
                </a:lnTo>
                <a:lnTo>
                  <a:pt x="219075" y="447675"/>
                </a:lnTo>
                <a:lnTo>
                  <a:pt x="266700" y="447675"/>
                </a:lnTo>
                <a:lnTo>
                  <a:pt x="266700" y="438150"/>
                </a:lnTo>
                <a:lnTo>
                  <a:pt x="257175" y="438150"/>
                </a:lnTo>
                <a:lnTo>
                  <a:pt x="257175" y="428625"/>
                </a:lnTo>
                <a:close/>
              </a:path>
              <a:path w="381000" h="514350">
                <a:moveTo>
                  <a:pt x="295275" y="257175"/>
                </a:moveTo>
                <a:lnTo>
                  <a:pt x="38100" y="257175"/>
                </a:lnTo>
                <a:lnTo>
                  <a:pt x="38100" y="266700"/>
                </a:ln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23825" y="371475"/>
                </a:lnTo>
                <a:lnTo>
                  <a:pt x="133350" y="371475"/>
                </a:lnTo>
                <a:lnTo>
                  <a:pt x="133350" y="381000"/>
                </a:lnTo>
                <a:lnTo>
                  <a:pt x="142875" y="381000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19100"/>
                </a:lnTo>
                <a:lnTo>
                  <a:pt x="161925" y="428625"/>
                </a:lnTo>
                <a:lnTo>
                  <a:pt x="247650" y="428625"/>
                </a:lnTo>
                <a:lnTo>
                  <a:pt x="247650" y="419100"/>
                </a:lnTo>
                <a:lnTo>
                  <a:pt x="257175" y="419100"/>
                </a:lnTo>
                <a:lnTo>
                  <a:pt x="257175" y="409575"/>
                </a:lnTo>
                <a:lnTo>
                  <a:pt x="352425" y="409575"/>
                </a:lnTo>
                <a:lnTo>
                  <a:pt x="352425" y="361950"/>
                </a:lnTo>
                <a:lnTo>
                  <a:pt x="361950" y="352425"/>
                </a:lnTo>
                <a:lnTo>
                  <a:pt x="361950" y="333375"/>
                </a:lnTo>
                <a:lnTo>
                  <a:pt x="381000" y="333375"/>
                </a:lnTo>
                <a:lnTo>
                  <a:pt x="381000" y="323850"/>
                </a:lnTo>
                <a:lnTo>
                  <a:pt x="342900" y="323850"/>
                </a:lnTo>
                <a:lnTo>
                  <a:pt x="323850" y="304800"/>
                </a:lnTo>
                <a:lnTo>
                  <a:pt x="323850" y="295275"/>
                </a:lnTo>
                <a:lnTo>
                  <a:pt x="304800" y="276225"/>
                </a:lnTo>
                <a:lnTo>
                  <a:pt x="304800" y="266700"/>
                </a:lnTo>
                <a:lnTo>
                  <a:pt x="295275" y="257175"/>
                </a:lnTo>
                <a:close/>
              </a:path>
              <a:path w="381000" h="514350">
                <a:moveTo>
                  <a:pt x="23812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525" y="57150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71450"/>
                </a:lnTo>
                <a:lnTo>
                  <a:pt x="9525" y="180975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38100" y="228600"/>
                </a:lnTo>
                <a:lnTo>
                  <a:pt x="38100" y="238125"/>
                </a:lnTo>
                <a:lnTo>
                  <a:pt x="28575" y="247650"/>
                </a:lnTo>
                <a:lnTo>
                  <a:pt x="28575" y="257175"/>
                </a:lnTo>
                <a:lnTo>
                  <a:pt x="304800" y="257175"/>
                </a:lnTo>
                <a:lnTo>
                  <a:pt x="304800" y="247650"/>
                </a:lnTo>
                <a:lnTo>
                  <a:pt x="314325" y="247650"/>
                </a:lnTo>
                <a:lnTo>
                  <a:pt x="314325" y="238125"/>
                </a:lnTo>
                <a:lnTo>
                  <a:pt x="304800" y="228600"/>
                </a:lnTo>
                <a:lnTo>
                  <a:pt x="304800" y="171450"/>
                </a:lnTo>
                <a:lnTo>
                  <a:pt x="295275" y="161925"/>
                </a:lnTo>
                <a:lnTo>
                  <a:pt x="285750" y="161925"/>
                </a:lnTo>
                <a:lnTo>
                  <a:pt x="285750" y="114300"/>
                </a:lnTo>
                <a:lnTo>
                  <a:pt x="276225" y="104775"/>
                </a:lnTo>
                <a:lnTo>
                  <a:pt x="276225" y="85725"/>
                </a:lnTo>
                <a:lnTo>
                  <a:pt x="266700" y="76200"/>
                </a:lnTo>
                <a:lnTo>
                  <a:pt x="266700" y="66675"/>
                </a:lnTo>
                <a:lnTo>
                  <a:pt x="257175" y="66675"/>
                </a:lnTo>
                <a:lnTo>
                  <a:pt x="257175" y="57150"/>
                </a:lnTo>
                <a:lnTo>
                  <a:pt x="247650" y="47625"/>
                </a:lnTo>
                <a:lnTo>
                  <a:pt x="238125" y="47625"/>
                </a:lnTo>
                <a:lnTo>
                  <a:pt x="238125" y="38100"/>
                </a:lnTo>
                <a:close/>
              </a:path>
              <a:path w="381000" h="514350">
                <a:moveTo>
                  <a:pt x="228600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228600" y="38100"/>
                </a:lnTo>
                <a:lnTo>
                  <a:pt x="228600" y="28575"/>
                </a:lnTo>
                <a:close/>
              </a:path>
              <a:path w="381000" h="514350">
                <a:moveTo>
                  <a:pt x="219075" y="19050"/>
                </a:moveTo>
                <a:lnTo>
                  <a:pt x="38100" y="19050"/>
                </a:lnTo>
                <a:lnTo>
                  <a:pt x="38100" y="28575"/>
                </a:lnTo>
                <a:lnTo>
                  <a:pt x="219075" y="28575"/>
                </a:lnTo>
                <a:lnTo>
                  <a:pt x="219075" y="19050"/>
                </a:lnTo>
                <a:close/>
              </a:path>
              <a:path w="381000" h="514350">
                <a:moveTo>
                  <a:pt x="209550" y="9525"/>
                </a:moveTo>
                <a:lnTo>
                  <a:pt x="57150" y="9525"/>
                </a:lnTo>
                <a:lnTo>
                  <a:pt x="47625" y="19050"/>
                </a:lnTo>
                <a:lnTo>
                  <a:pt x="209550" y="19050"/>
                </a:lnTo>
                <a:lnTo>
                  <a:pt x="209550" y="9525"/>
                </a:lnTo>
                <a:close/>
              </a:path>
              <a:path w="381000" h="514350">
                <a:moveTo>
                  <a:pt x="123825" y="0"/>
                </a:moveTo>
                <a:lnTo>
                  <a:pt x="85725" y="0"/>
                </a:lnTo>
                <a:lnTo>
                  <a:pt x="762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381000" h="514350">
                <a:moveTo>
                  <a:pt x="190500" y="0"/>
                </a:moveTo>
                <a:lnTo>
                  <a:pt x="161925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29250" y="363855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61925" y="323850"/>
                </a:moveTo>
                <a:lnTo>
                  <a:pt x="114300" y="323850"/>
                </a:lnTo>
                <a:lnTo>
                  <a:pt x="133350" y="342900"/>
                </a:lnTo>
                <a:lnTo>
                  <a:pt x="142875" y="333375"/>
                </a:lnTo>
                <a:lnTo>
                  <a:pt x="152400" y="333375"/>
                </a:lnTo>
                <a:lnTo>
                  <a:pt x="161925" y="323850"/>
                </a:lnTo>
                <a:close/>
              </a:path>
              <a:path w="304800" h="342900">
                <a:moveTo>
                  <a:pt x="190500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90500" y="323850"/>
                </a:lnTo>
                <a:lnTo>
                  <a:pt x="190500" y="314325"/>
                </a:lnTo>
                <a:close/>
              </a:path>
              <a:path w="304800" h="342900">
                <a:moveTo>
                  <a:pt x="276225" y="295275"/>
                </a:moveTo>
                <a:lnTo>
                  <a:pt x="238125" y="295275"/>
                </a:lnTo>
                <a:lnTo>
                  <a:pt x="238125" y="323850"/>
                </a:lnTo>
                <a:lnTo>
                  <a:pt x="257175" y="323850"/>
                </a:lnTo>
                <a:lnTo>
                  <a:pt x="257175" y="314325"/>
                </a:lnTo>
                <a:lnTo>
                  <a:pt x="266700" y="314325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close/>
              </a:path>
              <a:path w="304800" h="342900">
                <a:moveTo>
                  <a:pt x="219075" y="295275"/>
                </a:moveTo>
                <a:lnTo>
                  <a:pt x="85725" y="295275"/>
                </a:lnTo>
                <a:lnTo>
                  <a:pt x="85725" y="304800"/>
                </a:lnTo>
                <a:lnTo>
                  <a:pt x="95250" y="304800"/>
                </a:lnTo>
                <a:lnTo>
                  <a:pt x="95250" y="314325"/>
                </a:lnTo>
                <a:lnTo>
                  <a:pt x="219075" y="314325"/>
                </a:lnTo>
                <a:lnTo>
                  <a:pt x="219075" y="295275"/>
                </a:lnTo>
                <a:close/>
              </a:path>
              <a:path w="304800" h="342900">
                <a:moveTo>
                  <a:pt x="247650" y="228600"/>
                </a:moveTo>
                <a:lnTo>
                  <a:pt x="38100" y="228600"/>
                </a:lnTo>
                <a:lnTo>
                  <a:pt x="47625" y="238125"/>
                </a:lnTo>
                <a:lnTo>
                  <a:pt x="47625" y="247650"/>
                </a:lnTo>
                <a:lnTo>
                  <a:pt x="57150" y="257175"/>
                </a:lnTo>
                <a:lnTo>
                  <a:pt x="57150" y="276225"/>
                </a:lnTo>
                <a:lnTo>
                  <a:pt x="66675" y="276225"/>
                </a:lnTo>
                <a:lnTo>
                  <a:pt x="66675" y="285750"/>
                </a:lnTo>
                <a:lnTo>
                  <a:pt x="76200" y="285750"/>
                </a:lnTo>
                <a:lnTo>
                  <a:pt x="76200" y="295275"/>
                </a:lnTo>
                <a:lnTo>
                  <a:pt x="228600" y="295275"/>
                </a:lnTo>
                <a:lnTo>
                  <a:pt x="228600" y="285750"/>
                </a:lnTo>
                <a:lnTo>
                  <a:pt x="238125" y="276225"/>
                </a:lnTo>
                <a:lnTo>
                  <a:pt x="238125" y="266700"/>
                </a:lnTo>
                <a:lnTo>
                  <a:pt x="247650" y="266700"/>
                </a:lnTo>
                <a:lnTo>
                  <a:pt x="247650" y="228600"/>
                </a:lnTo>
                <a:close/>
              </a:path>
              <a:path w="304800" h="342900">
                <a:moveTo>
                  <a:pt x="38100" y="47625"/>
                </a:moveTo>
                <a:lnTo>
                  <a:pt x="19050" y="47625"/>
                </a:lnTo>
                <a:lnTo>
                  <a:pt x="19050" y="66675"/>
                </a:lnTo>
                <a:lnTo>
                  <a:pt x="9525" y="66675"/>
                </a:lnTo>
                <a:lnTo>
                  <a:pt x="9525" y="85725"/>
                </a:lnTo>
                <a:lnTo>
                  <a:pt x="0" y="85725"/>
                </a:lnTo>
                <a:lnTo>
                  <a:pt x="0" y="104775"/>
                </a:lnTo>
                <a:lnTo>
                  <a:pt x="9525" y="104775"/>
                </a:lnTo>
                <a:lnTo>
                  <a:pt x="9525" y="152400"/>
                </a:lnTo>
                <a:lnTo>
                  <a:pt x="19050" y="161925"/>
                </a:lnTo>
                <a:lnTo>
                  <a:pt x="19050" y="180975"/>
                </a:lnTo>
                <a:lnTo>
                  <a:pt x="28575" y="190500"/>
                </a:lnTo>
                <a:lnTo>
                  <a:pt x="28575" y="219075"/>
                </a:lnTo>
                <a:lnTo>
                  <a:pt x="247650" y="219075"/>
                </a:lnTo>
                <a:lnTo>
                  <a:pt x="247650" y="247650"/>
                </a:lnTo>
                <a:lnTo>
                  <a:pt x="257175" y="257175"/>
                </a:lnTo>
                <a:lnTo>
                  <a:pt x="257175" y="276225"/>
                </a:lnTo>
                <a:lnTo>
                  <a:pt x="247650" y="285750"/>
                </a:lnTo>
                <a:lnTo>
                  <a:pt x="247650" y="295275"/>
                </a:lnTo>
                <a:lnTo>
                  <a:pt x="285750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304800" y="276225"/>
                </a:lnTo>
                <a:lnTo>
                  <a:pt x="295275" y="276225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38125"/>
                </a:lnTo>
                <a:lnTo>
                  <a:pt x="276225" y="228600"/>
                </a:lnTo>
                <a:lnTo>
                  <a:pt x="266700" y="228600"/>
                </a:lnTo>
                <a:lnTo>
                  <a:pt x="266700" y="219075"/>
                </a:lnTo>
                <a:lnTo>
                  <a:pt x="257175" y="209550"/>
                </a:lnTo>
                <a:lnTo>
                  <a:pt x="257175" y="200025"/>
                </a:lnTo>
                <a:lnTo>
                  <a:pt x="266700" y="200025"/>
                </a:lnTo>
                <a:lnTo>
                  <a:pt x="266700" y="152400"/>
                </a:lnTo>
                <a:lnTo>
                  <a:pt x="228600" y="152400"/>
                </a:lnTo>
                <a:lnTo>
                  <a:pt x="228600" y="142875"/>
                </a:lnTo>
                <a:lnTo>
                  <a:pt x="219075" y="142875"/>
                </a:lnTo>
                <a:lnTo>
                  <a:pt x="228600" y="133350"/>
                </a:lnTo>
                <a:lnTo>
                  <a:pt x="228600" y="123825"/>
                </a:lnTo>
                <a:lnTo>
                  <a:pt x="219075" y="114300"/>
                </a:lnTo>
                <a:lnTo>
                  <a:pt x="209550" y="114300"/>
                </a:lnTo>
                <a:lnTo>
                  <a:pt x="209550" y="104775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76200"/>
                </a:lnTo>
                <a:lnTo>
                  <a:pt x="190500" y="66675"/>
                </a:lnTo>
                <a:lnTo>
                  <a:pt x="180975" y="57150"/>
                </a:lnTo>
                <a:lnTo>
                  <a:pt x="38100" y="57150"/>
                </a:lnTo>
                <a:lnTo>
                  <a:pt x="38100" y="47625"/>
                </a:lnTo>
                <a:close/>
              </a:path>
              <a:path w="304800" h="342900">
                <a:moveTo>
                  <a:pt x="47625" y="247650"/>
                </a:moveTo>
                <a:lnTo>
                  <a:pt x="38100" y="247650"/>
                </a:lnTo>
                <a:lnTo>
                  <a:pt x="47625" y="257175"/>
                </a:lnTo>
                <a:lnTo>
                  <a:pt x="47625" y="247650"/>
                </a:lnTo>
                <a:close/>
              </a:path>
              <a:path w="304800" h="342900">
                <a:moveTo>
                  <a:pt x="28575" y="209550"/>
                </a:moveTo>
                <a:lnTo>
                  <a:pt x="19050" y="209550"/>
                </a:lnTo>
                <a:lnTo>
                  <a:pt x="19050" y="219075"/>
                </a:lnTo>
                <a:lnTo>
                  <a:pt x="28575" y="228600"/>
                </a:lnTo>
                <a:lnTo>
                  <a:pt x="28575" y="238125"/>
                </a:lnTo>
                <a:lnTo>
                  <a:pt x="38100" y="238125"/>
                </a:lnTo>
                <a:lnTo>
                  <a:pt x="38100" y="228600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8575" y="219075"/>
                </a:lnTo>
                <a:lnTo>
                  <a:pt x="28575" y="209550"/>
                </a:lnTo>
                <a:close/>
              </a:path>
              <a:path w="304800" h="342900">
                <a:moveTo>
                  <a:pt x="266700" y="123825"/>
                </a:moveTo>
                <a:lnTo>
                  <a:pt x="247650" y="123825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23825"/>
                </a:lnTo>
                <a:close/>
              </a:path>
              <a:path w="304800" h="342900">
                <a:moveTo>
                  <a:pt x="171450" y="9525"/>
                </a:moveTo>
                <a:lnTo>
                  <a:pt x="123825" y="9525"/>
                </a:lnTo>
                <a:lnTo>
                  <a:pt x="123825" y="19050"/>
                </a:lnTo>
                <a:lnTo>
                  <a:pt x="95250" y="47625"/>
                </a:lnTo>
                <a:lnTo>
                  <a:pt x="76200" y="47625"/>
                </a:lnTo>
                <a:lnTo>
                  <a:pt x="76200" y="57150"/>
                </a:lnTo>
                <a:lnTo>
                  <a:pt x="180975" y="57150"/>
                </a:lnTo>
                <a:lnTo>
                  <a:pt x="171450" y="47625"/>
                </a:lnTo>
                <a:lnTo>
                  <a:pt x="171450" y="9525"/>
                </a:lnTo>
                <a:close/>
              </a:path>
              <a:path w="304800" h="342900">
                <a:moveTo>
                  <a:pt x="152400" y="0"/>
                </a:moveTo>
                <a:lnTo>
                  <a:pt x="142875" y="0"/>
                </a:lnTo>
                <a:lnTo>
                  <a:pt x="142875" y="9525"/>
                </a:lnTo>
                <a:lnTo>
                  <a:pt x="152400" y="9525"/>
                </a:lnTo>
                <a:lnTo>
                  <a:pt x="152400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29250" y="368617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14300" y="257175"/>
                </a:moveTo>
                <a:lnTo>
                  <a:pt x="95250" y="257175"/>
                </a:lnTo>
                <a:lnTo>
                  <a:pt x="95250" y="266700"/>
                </a:lnTo>
                <a:lnTo>
                  <a:pt x="104775" y="266700"/>
                </a:lnTo>
                <a:lnTo>
                  <a:pt x="104775" y="276225"/>
                </a:lnTo>
                <a:lnTo>
                  <a:pt x="114300" y="276225"/>
                </a:lnTo>
                <a:lnTo>
                  <a:pt x="133350" y="295275"/>
                </a:lnTo>
                <a:lnTo>
                  <a:pt x="133350" y="276225"/>
                </a:lnTo>
                <a:lnTo>
                  <a:pt x="114300" y="257175"/>
                </a:lnTo>
                <a:close/>
              </a:path>
              <a:path w="133350" h="295275">
                <a:moveTo>
                  <a:pt x="95250" y="247650"/>
                </a:moveTo>
                <a:lnTo>
                  <a:pt x="85725" y="247650"/>
                </a:lnTo>
                <a:lnTo>
                  <a:pt x="85725" y="257175"/>
                </a:lnTo>
                <a:lnTo>
                  <a:pt x="95250" y="257175"/>
                </a:lnTo>
                <a:lnTo>
                  <a:pt x="95250" y="247650"/>
                </a:lnTo>
                <a:close/>
              </a:path>
              <a:path w="133350" h="295275">
                <a:moveTo>
                  <a:pt x="57150" y="180975"/>
                </a:moveTo>
                <a:lnTo>
                  <a:pt x="38100" y="180975"/>
                </a:lnTo>
                <a:lnTo>
                  <a:pt x="47625" y="190500"/>
                </a:lnTo>
                <a:lnTo>
                  <a:pt x="47625" y="200025"/>
                </a:lnTo>
                <a:lnTo>
                  <a:pt x="57150" y="209550"/>
                </a:lnTo>
                <a:lnTo>
                  <a:pt x="57150" y="228600"/>
                </a:lnTo>
                <a:lnTo>
                  <a:pt x="66675" y="228600"/>
                </a:lnTo>
                <a:lnTo>
                  <a:pt x="66675" y="238125"/>
                </a:lnTo>
                <a:lnTo>
                  <a:pt x="76200" y="238125"/>
                </a:lnTo>
                <a:lnTo>
                  <a:pt x="76200" y="219075"/>
                </a:lnTo>
                <a:lnTo>
                  <a:pt x="66675" y="209550"/>
                </a:lnTo>
                <a:lnTo>
                  <a:pt x="66675" y="200025"/>
                </a:lnTo>
                <a:lnTo>
                  <a:pt x="57150" y="190500"/>
                </a:lnTo>
                <a:lnTo>
                  <a:pt x="57150" y="180975"/>
                </a:lnTo>
                <a:close/>
              </a:path>
              <a:path w="133350" h="295275">
                <a:moveTo>
                  <a:pt x="47625" y="200025"/>
                </a:moveTo>
                <a:lnTo>
                  <a:pt x="38100" y="200025"/>
                </a:lnTo>
                <a:lnTo>
                  <a:pt x="47625" y="209550"/>
                </a:lnTo>
                <a:lnTo>
                  <a:pt x="47625" y="200025"/>
                </a:lnTo>
                <a:close/>
              </a:path>
              <a:path w="133350" h="295275">
                <a:moveTo>
                  <a:pt x="28575" y="161925"/>
                </a:moveTo>
                <a:lnTo>
                  <a:pt x="19050" y="161925"/>
                </a:lnTo>
                <a:lnTo>
                  <a:pt x="19050" y="171450"/>
                </a:lnTo>
                <a:lnTo>
                  <a:pt x="28575" y="180975"/>
                </a:lnTo>
                <a:lnTo>
                  <a:pt x="28575" y="190500"/>
                </a:lnTo>
                <a:lnTo>
                  <a:pt x="38100" y="190500"/>
                </a:lnTo>
                <a:lnTo>
                  <a:pt x="38100" y="180975"/>
                </a:lnTo>
                <a:lnTo>
                  <a:pt x="57150" y="180975"/>
                </a:lnTo>
                <a:lnTo>
                  <a:pt x="47625" y="171450"/>
                </a:lnTo>
                <a:lnTo>
                  <a:pt x="28575" y="171450"/>
                </a:lnTo>
                <a:lnTo>
                  <a:pt x="28575" y="161925"/>
                </a:lnTo>
                <a:close/>
              </a:path>
              <a:path w="133350" h="295275">
                <a:moveTo>
                  <a:pt x="28575" y="114300"/>
                </a:moveTo>
                <a:lnTo>
                  <a:pt x="19050" y="114300"/>
                </a:lnTo>
                <a:lnTo>
                  <a:pt x="19050" y="133350"/>
                </a:lnTo>
                <a:lnTo>
                  <a:pt x="28575" y="142875"/>
                </a:lnTo>
                <a:lnTo>
                  <a:pt x="28575" y="171450"/>
                </a:lnTo>
                <a:lnTo>
                  <a:pt x="47625" y="171450"/>
                </a:lnTo>
                <a:lnTo>
                  <a:pt x="47625" y="161925"/>
                </a:lnTo>
                <a:lnTo>
                  <a:pt x="38100" y="152400"/>
                </a:lnTo>
                <a:lnTo>
                  <a:pt x="38100" y="142875"/>
                </a:lnTo>
                <a:lnTo>
                  <a:pt x="28575" y="133350"/>
                </a:lnTo>
                <a:lnTo>
                  <a:pt x="28575" y="114300"/>
                </a:lnTo>
                <a:close/>
              </a:path>
              <a:path w="133350" h="295275">
                <a:moveTo>
                  <a:pt x="19050" y="0"/>
                </a:moveTo>
                <a:lnTo>
                  <a:pt x="19050" y="19050"/>
                </a:lnTo>
                <a:lnTo>
                  <a:pt x="9525" y="19050"/>
                </a:lnTo>
                <a:lnTo>
                  <a:pt x="9525" y="38100"/>
                </a:lnTo>
                <a:lnTo>
                  <a:pt x="0" y="38100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104775"/>
                </a:lnTo>
                <a:lnTo>
                  <a:pt x="19050" y="114300"/>
                </a:lnTo>
                <a:lnTo>
                  <a:pt x="28575" y="95250"/>
                </a:lnTo>
                <a:lnTo>
                  <a:pt x="19050" y="76200"/>
                </a:lnTo>
                <a:lnTo>
                  <a:pt x="19050" y="66675"/>
                </a:lnTo>
                <a:lnTo>
                  <a:pt x="28575" y="4762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43550" y="37242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90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66675" h="28575">
                <a:moveTo>
                  <a:pt x="38100" y="9525"/>
                </a:moveTo>
                <a:lnTo>
                  <a:pt x="19050" y="9525"/>
                </a:lnTo>
                <a:lnTo>
                  <a:pt x="9525" y="19050"/>
                </a:lnTo>
                <a:lnTo>
                  <a:pt x="38100" y="19050"/>
                </a:lnTo>
                <a:lnTo>
                  <a:pt x="38100" y="9525"/>
                </a:lnTo>
                <a:close/>
              </a:path>
              <a:path w="66675" h="2857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43550" y="375285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9525" y="0"/>
                </a:lnTo>
                <a:lnTo>
                  <a:pt x="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43550" y="37433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952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9525" y="19050"/>
                </a:lnTo>
                <a:close/>
              </a:path>
              <a:path w="66675" h="28575">
                <a:moveTo>
                  <a:pt x="381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66675" h="28575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66675" h="28575">
                <a:moveTo>
                  <a:pt x="4762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28575">
                <a:moveTo>
                  <a:pt x="57150" y="9525"/>
                </a:moveTo>
                <a:lnTo>
                  <a:pt x="47625" y="19050"/>
                </a:lnTo>
                <a:lnTo>
                  <a:pt x="57150" y="19050"/>
                </a:lnTo>
                <a:lnTo>
                  <a:pt x="57150" y="9525"/>
                </a:lnTo>
                <a:close/>
              </a:path>
              <a:path w="66675" h="28575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76900" y="377190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57825" y="378142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57825" y="37623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7150" y="38100"/>
                </a:move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lnTo>
                  <a:pt x="57150" y="38100"/>
                </a:lnTo>
                <a:close/>
              </a:path>
              <a:path w="66675" h="66675">
                <a:moveTo>
                  <a:pt x="2857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  <a:path w="66675" h="66675">
                <a:moveTo>
                  <a:pt x="57150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38100" y="19050"/>
                </a:lnTo>
                <a:lnTo>
                  <a:pt x="47625" y="28575"/>
                </a:lnTo>
                <a:lnTo>
                  <a:pt x="57150" y="28575"/>
                </a:lnTo>
                <a:lnTo>
                  <a:pt x="57150" y="9525"/>
                </a:lnTo>
                <a:close/>
              </a:path>
              <a:path w="66675" h="66675">
                <a:moveTo>
                  <a:pt x="38100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29275" y="378142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9525" y="0"/>
                </a:moveTo>
                <a:lnTo>
                  <a:pt x="9525" y="19050"/>
                </a:lnTo>
                <a:lnTo>
                  <a:pt x="0" y="28575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76875" y="37909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553075" y="38100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43550" y="3829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05450" y="383857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43550" y="384810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14975" y="385762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38100" y="28575"/>
                </a:moveTo>
                <a:lnTo>
                  <a:pt x="0" y="28575"/>
                </a:lnTo>
                <a:lnTo>
                  <a:pt x="0" y="38100"/>
                </a:lnTo>
                <a:lnTo>
                  <a:pt x="28575" y="38100"/>
                </a:lnTo>
                <a:lnTo>
                  <a:pt x="38100" y="28575"/>
                </a:lnTo>
                <a:close/>
              </a:path>
              <a:path w="85725" h="38100">
                <a:moveTo>
                  <a:pt x="666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66675" y="19050"/>
                </a:lnTo>
                <a:close/>
              </a:path>
              <a:path w="85725" h="38100">
                <a:moveTo>
                  <a:pt x="857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85725" y="19050"/>
                </a:lnTo>
                <a:lnTo>
                  <a:pt x="85725" y="9525"/>
                </a:lnTo>
                <a:close/>
              </a:path>
              <a:path w="85725" h="38100">
                <a:moveTo>
                  <a:pt x="57150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34025" y="386715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34025" y="3886200"/>
            <a:ext cx="76200" cy="28575"/>
          </a:xfrm>
          <a:custGeom>
            <a:avLst/>
            <a:gdLst/>
            <a:ahLst/>
            <a:cxnLst/>
            <a:rect l="l" t="t" r="r" b="b"/>
            <a:pathLst>
              <a:path w="76200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76200" h="28575">
                <a:moveTo>
                  <a:pt x="6667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  <a:path w="76200" h="28575">
                <a:moveTo>
                  <a:pt x="76200" y="0"/>
                </a:moveTo>
                <a:lnTo>
                  <a:pt x="66675" y="0"/>
                </a:lnTo>
                <a:lnTo>
                  <a:pt x="66675" y="9525"/>
                </a:lnTo>
                <a:lnTo>
                  <a:pt x="76200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638800" y="39243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95250" y="0"/>
                </a:lnTo>
                <a:lnTo>
                  <a:pt x="95250" y="9525"/>
                </a:lnTo>
                <a:lnTo>
                  <a:pt x="85725" y="9525"/>
                </a:ln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28575"/>
                </a:lnTo>
                <a:lnTo>
                  <a:pt x="66675" y="38100"/>
                </a:lnTo>
                <a:lnTo>
                  <a:pt x="47625" y="38100"/>
                </a:lnTo>
                <a:lnTo>
                  <a:pt x="38100" y="47625"/>
                </a:lnTo>
                <a:lnTo>
                  <a:pt x="28575" y="47625"/>
                </a:lnTo>
                <a:lnTo>
                  <a:pt x="19050" y="57150"/>
                </a:lnTo>
                <a:lnTo>
                  <a:pt x="9525" y="57150"/>
                </a:lnTo>
                <a:lnTo>
                  <a:pt x="0" y="66675"/>
                </a:lnTo>
                <a:lnTo>
                  <a:pt x="95250" y="66675"/>
                </a:lnTo>
                <a:lnTo>
                  <a:pt x="104775" y="76200"/>
                </a:lnTo>
                <a:lnTo>
                  <a:pt x="104775" y="19050"/>
                </a:lnTo>
                <a:lnTo>
                  <a:pt x="114300" y="9525"/>
                </a:lnTo>
                <a:lnTo>
                  <a:pt x="1143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72125" y="401002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19700" y="410082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24462" y="367665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19700" y="36722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76912" y="367665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67375" y="367220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67350" y="378142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67350" y="378142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86400" y="378142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572125" y="37528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72125" y="3752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81650" y="37528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619750" y="4000500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19050" y="38100"/>
                </a:moveTo>
                <a:lnTo>
                  <a:pt x="19050" y="95250"/>
                </a:lnTo>
                <a:lnTo>
                  <a:pt x="57150" y="95250"/>
                </a:lnTo>
                <a:lnTo>
                  <a:pt x="28575" y="66675"/>
                </a:lnTo>
                <a:lnTo>
                  <a:pt x="40481" y="66675"/>
                </a:lnTo>
                <a:lnTo>
                  <a:pt x="19050" y="38100"/>
                </a:lnTo>
                <a:close/>
              </a:path>
              <a:path w="57150" h="95250">
                <a:moveTo>
                  <a:pt x="40481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0481" y="66675"/>
                </a:lnTo>
                <a:close/>
              </a:path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19050" y="38100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38775" y="363855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0" y="9525"/>
                </a:moveTo>
                <a:lnTo>
                  <a:pt x="0" y="19050"/>
                </a:lnTo>
                <a:lnTo>
                  <a:pt x="9525" y="19050"/>
                </a:lnTo>
                <a:lnTo>
                  <a:pt x="0" y="9525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76200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57825" y="3638550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47625" h="9525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629275" y="367665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9525"/>
                </a:moveTo>
                <a:lnTo>
                  <a:pt x="9525" y="9525"/>
                </a:lnTo>
                <a:lnTo>
                  <a:pt x="28575" y="28575"/>
                </a:lnTo>
                <a:lnTo>
                  <a:pt x="28575" y="38100"/>
                </a:lnTo>
                <a:lnTo>
                  <a:pt x="38100" y="47625"/>
                </a:lnTo>
                <a:lnTo>
                  <a:pt x="38100" y="28575"/>
                </a:lnTo>
                <a:lnTo>
                  <a:pt x="19050" y="9525"/>
                </a:lnTo>
                <a:close/>
              </a:path>
              <a:path w="38100" h="476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219442" y="3547268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904875" y="0"/>
                </a:moveTo>
                <a:lnTo>
                  <a:pt x="0" y="0"/>
                </a:ln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19442" y="3547268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0" y="0"/>
                </a:move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248150" y="3587750"/>
            <a:ext cx="815340" cy="2330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9550" marR="5080" indent="-209550">
              <a:lnSpc>
                <a:spcPct val="105800"/>
              </a:lnSpc>
              <a:spcBef>
                <a:spcPts val="80"/>
              </a:spcBef>
            </a:pPr>
            <a:r>
              <a:rPr dirty="0" sz="650" spc="2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650" spc="20">
                <a:latin typeface="Tahoma"/>
                <a:cs typeface="Tahoma"/>
              </a:rPr>
              <a:t>are </a:t>
            </a:r>
            <a:r>
              <a:rPr dirty="0" sz="650" spc="10">
                <a:latin typeface="Tahoma"/>
                <a:cs typeface="Tahoma"/>
              </a:rPr>
              <a:t>a </a:t>
            </a:r>
            <a:r>
              <a:rPr dirty="0" sz="650" spc="20">
                <a:latin typeface="Tahoma"/>
                <a:cs typeface="Tahoma"/>
              </a:rPr>
              <a:t>very </a:t>
            </a:r>
            <a:r>
              <a:rPr dirty="0" sz="650" spc="25">
                <a:latin typeface="Tahoma"/>
                <a:cs typeface="Tahoma"/>
              </a:rPr>
              <a:t>good  </a:t>
            </a:r>
            <a:r>
              <a:rPr dirty="0" sz="650" spc="15">
                <a:latin typeface="Tahoma"/>
                <a:cs typeface="Tahoma"/>
              </a:rPr>
              <a:t>datapoint.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371842" y="3261518"/>
            <a:ext cx="542925" cy="333375"/>
          </a:xfrm>
          <a:custGeom>
            <a:avLst/>
            <a:gdLst/>
            <a:ahLst/>
            <a:cxnLst/>
            <a:rect l="l" t="t" r="r" b="b"/>
            <a:pathLst>
              <a:path w="542925" h="333375">
                <a:moveTo>
                  <a:pt x="0" y="333375"/>
                </a:moveTo>
                <a:lnTo>
                  <a:pt x="4167" y="317599"/>
                </a:lnTo>
                <a:lnTo>
                  <a:pt x="4762" y="300037"/>
                </a:lnTo>
                <a:lnTo>
                  <a:pt x="5357" y="282475"/>
                </a:lnTo>
                <a:lnTo>
                  <a:pt x="9525" y="266700"/>
                </a:lnTo>
                <a:lnTo>
                  <a:pt x="18008" y="256728"/>
                </a:lnTo>
                <a:lnTo>
                  <a:pt x="27384" y="244078"/>
                </a:lnTo>
                <a:lnTo>
                  <a:pt x="34974" y="233213"/>
                </a:lnTo>
                <a:lnTo>
                  <a:pt x="38100" y="228600"/>
                </a:lnTo>
                <a:lnTo>
                  <a:pt x="48517" y="210294"/>
                </a:lnTo>
                <a:lnTo>
                  <a:pt x="64293" y="196453"/>
                </a:lnTo>
                <a:lnTo>
                  <a:pt x="83641" y="184398"/>
                </a:lnTo>
                <a:lnTo>
                  <a:pt x="104775" y="171450"/>
                </a:lnTo>
                <a:lnTo>
                  <a:pt x="117723" y="159841"/>
                </a:lnTo>
                <a:lnTo>
                  <a:pt x="136921" y="142875"/>
                </a:lnTo>
                <a:lnTo>
                  <a:pt x="154334" y="125908"/>
                </a:lnTo>
                <a:lnTo>
                  <a:pt x="161925" y="114300"/>
                </a:lnTo>
                <a:lnTo>
                  <a:pt x="207764" y="103286"/>
                </a:lnTo>
                <a:lnTo>
                  <a:pt x="257175" y="97631"/>
                </a:lnTo>
                <a:lnTo>
                  <a:pt x="306585" y="95547"/>
                </a:lnTo>
                <a:lnTo>
                  <a:pt x="352425" y="95250"/>
                </a:lnTo>
                <a:lnTo>
                  <a:pt x="376535" y="88106"/>
                </a:lnTo>
                <a:lnTo>
                  <a:pt x="395287" y="80962"/>
                </a:lnTo>
                <a:lnTo>
                  <a:pt x="414039" y="73818"/>
                </a:lnTo>
                <a:lnTo>
                  <a:pt x="438150" y="66675"/>
                </a:lnTo>
                <a:lnTo>
                  <a:pt x="453925" y="61019"/>
                </a:lnTo>
                <a:lnTo>
                  <a:pt x="471487" y="57150"/>
                </a:lnTo>
                <a:lnTo>
                  <a:pt x="489049" y="53280"/>
                </a:lnTo>
                <a:lnTo>
                  <a:pt x="504825" y="47625"/>
                </a:lnTo>
                <a:lnTo>
                  <a:pt x="506462" y="40481"/>
                </a:lnTo>
                <a:lnTo>
                  <a:pt x="510778" y="33337"/>
                </a:lnTo>
                <a:lnTo>
                  <a:pt x="516880" y="26193"/>
                </a:lnTo>
                <a:lnTo>
                  <a:pt x="523875" y="19050"/>
                </a:lnTo>
                <a:lnTo>
                  <a:pt x="534888" y="8036"/>
                </a:lnTo>
                <a:lnTo>
                  <a:pt x="540543" y="2381"/>
                </a:lnTo>
                <a:lnTo>
                  <a:pt x="542627" y="297"/>
                </a:lnTo>
                <a:lnTo>
                  <a:pt x="542925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48225" y="32670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71875" y="3971925"/>
            <a:ext cx="552450" cy="438150"/>
          </a:xfrm>
          <a:custGeom>
            <a:avLst/>
            <a:gdLst/>
            <a:ahLst/>
            <a:cxnLst/>
            <a:rect l="l" t="t" r="r" b="b"/>
            <a:pathLst>
              <a:path w="552450" h="438150">
                <a:moveTo>
                  <a:pt x="552450" y="438150"/>
                </a:moveTo>
                <a:lnTo>
                  <a:pt x="552450" y="0"/>
                </a:lnTo>
                <a:lnTo>
                  <a:pt x="0" y="0"/>
                </a:lnTo>
                <a:lnTo>
                  <a:pt x="0" y="438150"/>
                </a:lnTo>
                <a:lnTo>
                  <a:pt x="552450" y="43815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571875" y="4210050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33375" y="152400"/>
                </a:moveTo>
                <a:lnTo>
                  <a:pt x="304800" y="152400"/>
                </a:lnTo>
                <a:lnTo>
                  <a:pt x="304800" y="200025"/>
                </a:lnTo>
                <a:lnTo>
                  <a:pt x="314325" y="200025"/>
                </a:lnTo>
                <a:lnTo>
                  <a:pt x="314325" y="161925"/>
                </a:lnTo>
                <a:lnTo>
                  <a:pt x="323850" y="161925"/>
                </a:lnTo>
                <a:lnTo>
                  <a:pt x="333375" y="152400"/>
                </a:lnTo>
                <a:close/>
              </a:path>
              <a:path w="361950" h="200025">
                <a:moveTo>
                  <a:pt x="361950" y="95250"/>
                </a:moveTo>
                <a:lnTo>
                  <a:pt x="352425" y="95250"/>
                </a:lnTo>
                <a:lnTo>
                  <a:pt x="352425" y="114300"/>
                </a:lnTo>
                <a:lnTo>
                  <a:pt x="342900" y="123825"/>
                </a:lnTo>
                <a:lnTo>
                  <a:pt x="342900" y="133350"/>
                </a:lnTo>
                <a:lnTo>
                  <a:pt x="323850" y="152400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33350"/>
                </a:lnTo>
                <a:lnTo>
                  <a:pt x="352425" y="123825"/>
                </a:lnTo>
                <a:lnTo>
                  <a:pt x="361950" y="114300"/>
                </a:lnTo>
                <a:lnTo>
                  <a:pt x="361950" y="95250"/>
                </a:lnTo>
                <a:close/>
              </a:path>
              <a:path w="361950" h="200025">
                <a:moveTo>
                  <a:pt x="3238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23850" y="57150"/>
                </a:lnTo>
                <a:lnTo>
                  <a:pt x="333375" y="66675"/>
                </a:lnTo>
                <a:lnTo>
                  <a:pt x="333375" y="76200"/>
                </a:lnTo>
                <a:lnTo>
                  <a:pt x="342900" y="76200"/>
                </a:lnTo>
                <a:lnTo>
                  <a:pt x="342900" y="85725"/>
                </a:lnTo>
                <a:lnTo>
                  <a:pt x="352425" y="95250"/>
                </a:lnTo>
                <a:lnTo>
                  <a:pt x="352425" y="76200"/>
                </a:lnTo>
                <a:lnTo>
                  <a:pt x="323850" y="47625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38125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238125" y="57150"/>
                </a:moveTo>
                <a:lnTo>
                  <a:pt x="219075" y="57150"/>
                </a:lnTo>
                <a:lnTo>
                  <a:pt x="219075" y="66675"/>
                </a:lnTo>
                <a:lnTo>
                  <a:pt x="247650" y="66675"/>
                </a:lnTo>
                <a:lnTo>
                  <a:pt x="238125" y="57150"/>
                </a:lnTo>
                <a:close/>
              </a:path>
              <a:path w="361950" h="200025">
                <a:moveTo>
                  <a:pt x="276225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76225" y="57150"/>
                </a:lnTo>
                <a:close/>
              </a:path>
              <a:path w="361950" h="200025">
                <a:moveTo>
                  <a:pt x="219075" y="38100"/>
                </a:moveTo>
                <a:lnTo>
                  <a:pt x="209550" y="38100"/>
                </a:lnTo>
                <a:lnTo>
                  <a:pt x="209550" y="47625"/>
                </a:lnTo>
                <a:lnTo>
                  <a:pt x="219075" y="57150"/>
                </a:lnTo>
                <a:lnTo>
                  <a:pt x="219075" y="38100"/>
                </a:lnTo>
                <a:close/>
              </a:path>
              <a:path w="361950" h="200025">
                <a:moveTo>
                  <a:pt x="38100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38100" y="47625"/>
                </a:lnTo>
                <a:lnTo>
                  <a:pt x="38100" y="38100"/>
                </a:lnTo>
                <a:close/>
              </a:path>
              <a:path w="361950" h="200025">
                <a:moveTo>
                  <a:pt x="47625" y="28575"/>
                </a:moveTo>
                <a:lnTo>
                  <a:pt x="38100" y="28575"/>
                </a:lnTo>
                <a:lnTo>
                  <a:pt x="28575" y="38100"/>
                </a:lnTo>
                <a:lnTo>
                  <a:pt x="47625" y="38100"/>
                </a:lnTo>
                <a:lnTo>
                  <a:pt x="47625" y="28575"/>
                </a:lnTo>
                <a:close/>
              </a:path>
              <a:path w="361950" h="200025">
                <a:moveTo>
                  <a:pt x="133350" y="9525"/>
                </a:moveTo>
                <a:lnTo>
                  <a:pt x="114300" y="9525"/>
                </a:lnTo>
                <a:lnTo>
                  <a:pt x="95250" y="28575"/>
                </a:lnTo>
                <a:lnTo>
                  <a:pt x="95250" y="38100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lnTo>
                  <a:pt x="123825" y="19050"/>
                </a:lnTo>
                <a:lnTo>
                  <a:pt x="133350" y="9525"/>
                </a:lnTo>
                <a:close/>
              </a:path>
              <a:path w="361950" h="200025">
                <a:moveTo>
                  <a:pt x="200025" y="19050"/>
                </a:moveTo>
                <a:lnTo>
                  <a:pt x="190500" y="19050"/>
                </a:lnTo>
                <a:lnTo>
                  <a:pt x="190500" y="28575"/>
                </a:lnTo>
                <a:lnTo>
                  <a:pt x="200025" y="2857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close/>
              </a:path>
              <a:path w="361950" h="200025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61950" h="200025">
                <a:moveTo>
                  <a:pt x="190500" y="9525"/>
                </a:moveTo>
                <a:lnTo>
                  <a:pt x="171450" y="9525"/>
                </a:lnTo>
                <a:lnTo>
                  <a:pt x="171450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61950" h="200025">
                <a:moveTo>
                  <a:pt x="161925" y="0"/>
                </a:moveTo>
                <a:lnTo>
                  <a:pt x="133350" y="0"/>
                </a:lnTo>
                <a:lnTo>
                  <a:pt x="133350" y="95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71875" y="4219575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190500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142875"/>
                </a:lnTo>
                <a:lnTo>
                  <a:pt x="323850" y="142875"/>
                </a:lnTo>
                <a:lnTo>
                  <a:pt x="342900" y="123825"/>
                </a:lnTo>
                <a:lnTo>
                  <a:pt x="342900" y="114300"/>
                </a:lnTo>
                <a:lnTo>
                  <a:pt x="352425" y="104775"/>
                </a:lnTo>
                <a:lnTo>
                  <a:pt x="352425" y="85725"/>
                </a:lnTo>
                <a:lnTo>
                  <a:pt x="342900" y="76200"/>
                </a:lnTo>
                <a:lnTo>
                  <a:pt x="342900" y="66675"/>
                </a:lnTo>
                <a:lnTo>
                  <a:pt x="247650" y="66675"/>
                </a:lnTo>
                <a:lnTo>
                  <a:pt x="238125" y="57150"/>
                </a:lnTo>
                <a:lnTo>
                  <a:pt x="219075" y="57150"/>
                </a:lnTo>
                <a:lnTo>
                  <a:pt x="219075" y="4762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52425" h="190500">
                <a:moveTo>
                  <a:pt x="323850" y="47625"/>
                </a:moveTo>
                <a:lnTo>
                  <a:pt x="276225" y="4762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57175" y="66675"/>
                </a:lnTo>
                <a:lnTo>
                  <a:pt x="333375" y="66675"/>
                </a:lnTo>
                <a:lnTo>
                  <a:pt x="333375" y="57150"/>
                </a:lnTo>
                <a:lnTo>
                  <a:pt x="323850" y="4762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171450" y="0"/>
                </a:moveTo>
                <a:lnTo>
                  <a:pt x="133350" y="0"/>
                </a:lnTo>
                <a:lnTo>
                  <a:pt x="123825" y="9525"/>
                </a:lnTo>
                <a:lnTo>
                  <a:pt x="171450" y="952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609975" y="440055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86175" y="440055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571875" y="4386579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794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571875" y="436308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571875" y="4348479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1015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571875" y="433450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89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590925" y="430530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10">
                <a:moveTo>
                  <a:pt x="0" y="29209"/>
                </a:moveTo>
                <a:lnTo>
                  <a:pt x="28575" y="29209"/>
                </a:lnTo>
                <a:lnTo>
                  <a:pt x="2857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52850" y="4353559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19050"/>
                </a:moveTo>
                <a:lnTo>
                  <a:pt x="57150" y="19050"/>
                </a:lnTo>
                <a:lnTo>
                  <a:pt x="571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752850" y="4334509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0" y="19050"/>
                </a:moveTo>
                <a:lnTo>
                  <a:pt x="38100" y="19050"/>
                </a:lnTo>
                <a:lnTo>
                  <a:pt x="381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771900" y="431545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1905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686175" y="434340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60">
                <a:moveTo>
                  <a:pt x="0" y="10159"/>
                </a:moveTo>
                <a:lnTo>
                  <a:pt x="47625" y="10159"/>
                </a:lnTo>
                <a:lnTo>
                  <a:pt x="4762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686175" y="4305300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638550" y="432435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829050" y="4219575"/>
            <a:ext cx="295275" cy="190500"/>
          </a:xfrm>
          <a:custGeom>
            <a:avLst/>
            <a:gdLst/>
            <a:ahLst/>
            <a:cxnLst/>
            <a:rect l="l" t="t" r="r" b="b"/>
            <a:pathLst>
              <a:path w="295275" h="190500">
                <a:moveTo>
                  <a:pt x="295275" y="0"/>
                </a:moveTo>
                <a:lnTo>
                  <a:pt x="190500" y="47625"/>
                </a:lnTo>
                <a:lnTo>
                  <a:pt x="85725" y="104775"/>
                </a:lnTo>
                <a:lnTo>
                  <a:pt x="19050" y="152400"/>
                </a:lnTo>
                <a:lnTo>
                  <a:pt x="0" y="180975"/>
                </a:lnTo>
                <a:lnTo>
                  <a:pt x="295275" y="190500"/>
                </a:lnTo>
                <a:lnTo>
                  <a:pt x="2952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29050" y="4333875"/>
            <a:ext cx="952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743325" y="3895725"/>
            <a:ext cx="381000" cy="514350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114300" y="476250"/>
                </a:moveTo>
                <a:lnTo>
                  <a:pt x="95250" y="476250"/>
                </a:lnTo>
                <a:lnTo>
                  <a:pt x="95250" y="485775"/>
                </a:lnTo>
                <a:lnTo>
                  <a:pt x="76200" y="504825"/>
                </a:lnTo>
                <a:lnTo>
                  <a:pt x="76200" y="514350"/>
                </a:lnTo>
                <a:lnTo>
                  <a:pt x="85725" y="514350"/>
                </a:lnTo>
                <a:lnTo>
                  <a:pt x="104775" y="495300"/>
                </a:lnTo>
                <a:lnTo>
                  <a:pt x="104775" y="485775"/>
                </a:lnTo>
                <a:lnTo>
                  <a:pt x="114300" y="485775"/>
                </a:lnTo>
                <a:lnTo>
                  <a:pt x="114300" y="476250"/>
                </a:lnTo>
                <a:close/>
              </a:path>
              <a:path w="381000" h="514350">
                <a:moveTo>
                  <a:pt x="276225" y="447675"/>
                </a:moveTo>
                <a:lnTo>
                  <a:pt x="228600" y="447675"/>
                </a:lnTo>
                <a:lnTo>
                  <a:pt x="228600" y="514350"/>
                </a:lnTo>
                <a:lnTo>
                  <a:pt x="295275" y="5143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47675"/>
                </a:lnTo>
                <a:close/>
              </a:path>
              <a:path w="381000" h="514350">
                <a:moveTo>
                  <a:pt x="219075" y="428625"/>
                </a:moveTo>
                <a:lnTo>
                  <a:pt x="152400" y="428625"/>
                </a:lnTo>
                <a:lnTo>
                  <a:pt x="142875" y="438150"/>
                </a:lnTo>
                <a:lnTo>
                  <a:pt x="133350" y="438150"/>
                </a:lnTo>
                <a:lnTo>
                  <a:pt x="133350" y="447675"/>
                </a:lnTo>
                <a:lnTo>
                  <a:pt x="171450" y="447675"/>
                </a:lnTo>
                <a:lnTo>
                  <a:pt x="171450" y="466725"/>
                </a:lnTo>
                <a:lnTo>
                  <a:pt x="180975" y="466725"/>
                </a:lnTo>
                <a:lnTo>
                  <a:pt x="180975" y="485775"/>
                </a:lnTo>
                <a:lnTo>
                  <a:pt x="190500" y="495300"/>
                </a:lnTo>
                <a:lnTo>
                  <a:pt x="190500" y="476250"/>
                </a:lnTo>
                <a:lnTo>
                  <a:pt x="200025" y="466725"/>
                </a:lnTo>
                <a:lnTo>
                  <a:pt x="200025" y="457200"/>
                </a:lnTo>
                <a:lnTo>
                  <a:pt x="209550" y="447675"/>
                </a:lnTo>
                <a:lnTo>
                  <a:pt x="209550" y="438150"/>
                </a:lnTo>
                <a:lnTo>
                  <a:pt x="219075" y="428625"/>
                </a:lnTo>
                <a:close/>
              </a:path>
              <a:path w="381000" h="514350">
                <a:moveTo>
                  <a:pt x="123825" y="466725"/>
                </a:moveTo>
                <a:lnTo>
                  <a:pt x="104775" y="466725"/>
                </a:lnTo>
                <a:lnTo>
                  <a:pt x="104775" y="476250"/>
                </a:lnTo>
                <a:lnTo>
                  <a:pt x="123825" y="476250"/>
                </a:lnTo>
                <a:lnTo>
                  <a:pt x="123825" y="466725"/>
                </a:lnTo>
                <a:close/>
              </a:path>
              <a:path w="381000" h="514350">
                <a:moveTo>
                  <a:pt x="142875" y="457200"/>
                </a:moveTo>
                <a:lnTo>
                  <a:pt x="114300" y="457200"/>
                </a:lnTo>
                <a:lnTo>
                  <a:pt x="114300" y="466725"/>
                </a:lnTo>
                <a:lnTo>
                  <a:pt x="133350" y="466725"/>
                </a:lnTo>
                <a:lnTo>
                  <a:pt x="142875" y="457200"/>
                </a:lnTo>
                <a:close/>
              </a:path>
              <a:path w="381000" h="514350">
                <a:moveTo>
                  <a:pt x="152400" y="447675"/>
                </a:moveTo>
                <a:lnTo>
                  <a:pt x="123825" y="447675"/>
                </a:lnTo>
                <a:lnTo>
                  <a:pt x="123825" y="457200"/>
                </a:lnTo>
                <a:lnTo>
                  <a:pt x="152400" y="457200"/>
                </a:lnTo>
                <a:lnTo>
                  <a:pt x="152400" y="447675"/>
                </a:lnTo>
                <a:close/>
              </a:path>
              <a:path w="381000" h="514350">
                <a:moveTo>
                  <a:pt x="257175" y="428625"/>
                </a:moveTo>
                <a:lnTo>
                  <a:pt x="219075" y="428625"/>
                </a:lnTo>
                <a:lnTo>
                  <a:pt x="219075" y="447675"/>
                </a:lnTo>
                <a:lnTo>
                  <a:pt x="266700" y="447675"/>
                </a:lnTo>
                <a:lnTo>
                  <a:pt x="266700" y="438150"/>
                </a:lnTo>
                <a:lnTo>
                  <a:pt x="257175" y="438150"/>
                </a:lnTo>
                <a:lnTo>
                  <a:pt x="257175" y="428625"/>
                </a:lnTo>
                <a:close/>
              </a:path>
              <a:path w="381000" h="514350">
                <a:moveTo>
                  <a:pt x="295275" y="257175"/>
                </a:moveTo>
                <a:lnTo>
                  <a:pt x="38100" y="257175"/>
                </a:lnTo>
                <a:lnTo>
                  <a:pt x="38100" y="266700"/>
                </a:ln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23825" y="371475"/>
                </a:lnTo>
                <a:lnTo>
                  <a:pt x="133350" y="371475"/>
                </a:lnTo>
                <a:lnTo>
                  <a:pt x="133350" y="381000"/>
                </a:lnTo>
                <a:lnTo>
                  <a:pt x="142875" y="381000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19100"/>
                </a:lnTo>
                <a:lnTo>
                  <a:pt x="161925" y="428625"/>
                </a:lnTo>
                <a:lnTo>
                  <a:pt x="247650" y="428625"/>
                </a:lnTo>
                <a:lnTo>
                  <a:pt x="247650" y="419100"/>
                </a:lnTo>
                <a:lnTo>
                  <a:pt x="257175" y="419100"/>
                </a:lnTo>
                <a:lnTo>
                  <a:pt x="257175" y="409575"/>
                </a:lnTo>
                <a:lnTo>
                  <a:pt x="352425" y="409575"/>
                </a:lnTo>
                <a:lnTo>
                  <a:pt x="352425" y="361950"/>
                </a:lnTo>
                <a:lnTo>
                  <a:pt x="361950" y="352425"/>
                </a:lnTo>
                <a:lnTo>
                  <a:pt x="361950" y="333375"/>
                </a:lnTo>
                <a:lnTo>
                  <a:pt x="381000" y="333375"/>
                </a:lnTo>
                <a:lnTo>
                  <a:pt x="381000" y="323850"/>
                </a:lnTo>
                <a:lnTo>
                  <a:pt x="342900" y="323850"/>
                </a:lnTo>
                <a:lnTo>
                  <a:pt x="323850" y="304800"/>
                </a:lnTo>
                <a:lnTo>
                  <a:pt x="323850" y="295275"/>
                </a:lnTo>
                <a:lnTo>
                  <a:pt x="304800" y="276225"/>
                </a:lnTo>
                <a:lnTo>
                  <a:pt x="304800" y="266700"/>
                </a:lnTo>
                <a:lnTo>
                  <a:pt x="295275" y="257175"/>
                </a:lnTo>
                <a:close/>
              </a:path>
              <a:path w="381000" h="514350">
                <a:moveTo>
                  <a:pt x="23812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525" y="57150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71450"/>
                </a:lnTo>
                <a:lnTo>
                  <a:pt x="9525" y="180975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38100" y="228600"/>
                </a:lnTo>
                <a:lnTo>
                  <a:pt x="38100" y="238125"/>
                </a:lnTo>
                <a:lnTo>
                  <a:pt x="28575" y="247650"/>
                </a:lnTo>
                <a:lnTo>
                  <a:pt x="28575" y="257175"/>
                </a:lnTo>
                <a:lnTo>
                  <a:pt x="304800" y="257175"/>
                </a:lnTo>
                <a:lnTo>
                  <a:pt x="304800" y="247650"/>
                </a:lnTo>
                <a:lnTo>
                  <a:pt x="314325" y="247650"/>
                </a:lnTo>
                <a:lnTo>
                  <a:pt x="314325" y="238125"/>
                </a:lnTo>
                <a:lnTo>
                  <a:pt x="304800" y="228600"/>
                </a:lnTo>
                <a:lnTo>
                  <a:pt x="304800" y="171450"/>
                </a:lnTo>
                <a:lnTo>
                  <a:pt x="295275" y="161925"/>
                </a:lnTo>
                <a:lnTo>
                  <a:pt x="285750" y="161925"/>
                </a:lnTo>
                <a:lnTo>
                  <a:pt x="285750" y="114300"/>
                </a:lnTo>
                <a:lnTo>
                  <a:pt x="276225" y="104775"/>
                </a:lnTo>
                <a:lnTo>
                  <a:pt x="276225" y="85725"/>
                </a:lnTo>
                <a:lnTo>
                  <a:pt x="266700" y="76200"/>
                </a:lnTo>
                <a:lnTo>
                  <a:pt x="266700" y="66675"/>
                </a:lnTo>
                <a:lnTo>
                  <a:pt x="257175" y="66675"/>
                </a:lnTo>
                <a:lnTo>
                  <a:pt x="257175" y="57150"/>
                </a:lnTo>
                <a:lnTo>
                  <a:pt x="247650" y="47625"/>
                </a:lnTo>
                <a:lnTo>
                  <a:pt x="238125" y="47625"/>
                </a:lnTo>
                <a:lnTo>
                  <a:pt x="238125" y="38100"/>
                </a:lnTo>
                <a:close/>
              </a:path>
              <a:path w="381000" h="514350">
                <a:moveTo>
                  <a:pt x="228600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228600" y="38100"/>
                </a:lnTo>
                <a:lnTo>
                  <a:pt x="228600" y="28575"/>
                </a:lnTo>
                <a:close/>
              </a:path>
              <a:path w="381000" h="514350">
                <a:moveTo>
                  <a:pt x="219075" y="19050"/>
                </a:moveTo>
                <a:lnTo>
                  <a:pt x="38100" y="19050"/>
                </a:lnTo>
                <a:lnTo>
                  <a:pt x="38100" y="28575"/>
                </a:lnTo>
                <a:lnTo>
                  <a:pt x="219075" y="28575"/>
                </a:lnTo>
                <a:lnTo>
                  <a:pt x="219075" y="19050"/>
                </a:lnTo>
                <a:close/>
              </a:path>
              <a:path w="381000" h="514350">
                <a:moveTo>
                  <a:pt x="209550" y="9525"/>
                </a:moveTo>
                <a:lnTo>
                  <a:pt x="57150" y="9525"/>
                </a:lnTo>
                <a:lnTo>
                  <a:pt x="47625" y="19050"/>
                </a:lnTo>
                <a:lnTo>
                  <a:pt x="209550" y="19050"/>
                </a:lnTo>
                <a:lnTo>
                  <a:pt x="209550" y="9525"/>
                </a:lnTo>
                <a:close/>
              </a:path>
              <a:path w="381000" h="514350">
                <a:moveTo>
                  <a:pt x="123825" y="0"/>
                </a:moveTo>
                <a:lnTo>
                  <a:pt x="85725" y="0"/>
                </a:lnTo>
                <a:lnTo>
                  <a:pt x="762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381000" h="514350">
                <a:moveTo>
                  <a:pt x="190500" y="0"/>
                </a:moveTo>
                <a:lnTo>
                  <a:pt x="161925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71900" y="394335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61925" y="323850"/>
                </a:moveTo>
                <a:lnTo>
                  <a:pt x="114300" y="323850"/>
                </a:lnTo>
                <a:lnTo>
                  <a:pt x="133350" y="342900"/>
                </a:lnTo>
                <a:lnTo>
                  <a:pt x="142875" y="333375"/>
                </a:lnTo>
                <a:lnTo>
                  <a:pt x="152400" y="333375"/>
                </a:lnTo>
                <a:lnTo>
                  <a:pt x="161925" y="323850"/>
                </a:lnTo>
                <a:close/>
              </a:path>
              <a:path w="304800" h="342900">
                <a:moveTo>
                  <a:pt x="190500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90500" y="323850"/>
                </a:lnTo>
                <a:lnTo>
                  <a:pt x="190500" y="314325"/>
                </a:lnTo>
                <a:close/>
              </a:path>
              <a:path w="304800" h="342900">
                <a:moveTo>
                  <a:pt x="276225" y="295275"/>
                </a:moveTo>
                <a:lnTo>
                  <a:pt x="238125" y="295275"/>
                </a:lnTo>
                <a:lnTo>
                  <a:pt x="238125" y="323850"/>
                </a:lnTo>
                <a:lnTo>
                  <a:pt x="257175" y="323850"/>
                </a:lnTo>
                <a:lnTo>
                  <a:pt x="257175" y="314325"/>
                </a:lnTo>
                <a:lnTo>
                  <a:pt x="266700" y="314325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close/>
              </a:path>
              <a:path w="304800" h="342900">
                <a:moveTo>
                  <a:pt x="219075" y="295275"/>
                </a:moveTo>
                <a:lnTo>
                  <a:pt x="85725" y="295275"/>
                </a:lnTo>
                <a:lnTo>
                  <a:pt x="85725" y="304800"/>
                </a:lnTo>
                <a:lnTo>
                  <a:pt x="95250" y="304800"/>
                </a:lnTo>
                <a:lnTo>
                  <a:pt x="95250" y="314325"/>
                </a:lnTo>
                <a:lnTo>
                  <a:pt x="219075" y="314325"/>
                </a:lnTo>
                <a:lnTo>
                  <a:pt x="219075" y="295275"/>
                </a:lnTo>
                <a:close/>
              </a:path>
              <a:path w="304800" h="342900">
                <a:moveTo>
                  <a:pt x="247650" y="228600"/>
                </a:moveTo>
                <a:lnTo>
                  <a:pt x="38100" y="228600"/>
                </a:lnTo>
                <a:lnTo>
                  <a:pt x="47625" y="238125"/>
                </a:lnTo>
                <a:lnTo>
                  <a:pt x="47625" y="247650"/>
                </a:lnTo>
                <a:lnTo>
                  <a:pt x="57150" y="257175"/>
                </a:lnTo>
                <a:lnTo>
                  <a:pt x="57150" y="276225"/>
                </a:lnTo>
                <a:lnTo>
                  <a:pt x="66675" y="276225"/>
                </a:lnTo>
                <a:lnTo>
                  <a:pt x="66675" y="285750"/>
                </a:lnTo>
                <a:lnTo>
                  <a:pt x="76200" y="285750"/>
                </a:lnTo>
                <a:lnTo>
                  <a:pt x="76200" y="295275"/>
                </a:lnTo>
                <a:lnTo>
                  <a:pt x="228600" y="295275"/>
                </a:lnTo>
                <a:lnTo>
                  <a:pt x="228600" y="285750"/>
                </a:lnTo>
                <a:lnTo>
                  <a:pt x="238125" y="276225"/>
                </a:lnTo>
                <a:lnTo>
                  <a:pt x="238125" y="266700"/>
                </a:lnTo>
                <a:lnTo>
                  <a:pt x="247650" y="266700"/>
                </a:lnTo>
                <a:lnTo>
                  <a:pt x="247650" y="228600"/>
                </a:lnTo>
                <a:close/>
              </a:path>
              <a:path w="304800" h="342900">
                <a:moveTo>
                  <a:pt x="38100" y="47625"/>
                </a:moveTo>
                <a:lnTo>
                  <a:pt x="19050" y="47625"/>
                </a:lnTo>
                <a:lnTo>
                  <a:pt x="19050" y="66675"/>
                </a:lnTo>
                <a:lnTo>
                  <a:pt x="9525" y="66675"/>
                </a:lnTo>
                <a:lnTo>
                  <a:pt x="9525" y="85725"/>
                </a:lnTo>
                <a:lnTo>
                  <a:pt x="0" y="85725"/>
                </a:lnTo>
                <a:lnTo>
                  <a:pt x="0" y="104775"/>
                </a:lnTo>
                <a:lnTo>
                  <a:pt x="9525" y="104775"/>
                </a:lnTo>
                <a:lnTo>
                  <a:pt x="9525" y="152400"/>
                </a:lnTo>
                <a:lnTo>
                  <a:pt x="19050" y="161925"/>
                </a:lnTo>
                <a:lnTo>
                  <a:pt x="19050" y="180975"/>
                </a:lnTo>
                <a:lnTo>
                  <a:pt x="28575" y="190500"/>
                </a:lnTo>
                <a:lnTo>
                  <a:pt x="28575" y="219075"/>
                </a:lnTo>
                <a:lnTo>
                  <a:pt x="247650" y="219075"/>
                </a:lnTo>
                <a:lnTo>
                  <a:pt x="247650" y="247650"/>
                </a:lnTo>
                <a:lnTo>
                  <a:pt x="257175" y="257175"/>
                </a:lnTo>
                <a:lnTo>
                  <a:pt x="257175" y="276225"/>
                </a:lnTo>
                <a:lnTo>
                  <a:pt x="247650" y="285750"/>
                </a:lnTo>
                <a:lnTo>
                  <a:pt x="247650" y="295275"/>
                </a:lnTo>
                <a:lnTo>
                  <a:pt x="285750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304800" y="276225"/>
                </a:lnTo>
                <a:lnTo>
                  <a:pt x="295275" y="276225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38125"/>
                </a:lnTo>
                <a:lnTo>
                  <a:pt x="276225" y="228600"/>
                </a:lnTo>
                <a:lnTo>
                  <a:pt x="266700" y="228600"/>
                </a:lnTo>
                <a:lnTo>
                  <a:pt x="266700" y="219075"/>
                </a:lnTo>
                <a:lnTo>
                  <a:pt x="257175" y="209550"/>
                </a:lnTo>
                <a:lnTo>
                  <a:pt x="257175" y="200025"/>
                </a:lnTo>
                <a:lnTo>
                  <a:pt x="266700" y="200025"/>
                </a:lnTo>
                <a:lnTo>
                  <a:pt x="266700" y="152400"/>
                </a:lnTo>
                <a:lnTo>
                  <a:pt x="228600" y="152400"/>
                </a:lnTo>
                <a:lnTo>
                  <a:pt x="228600" y="142875"/>
                </a:lnTo>
                <a:lnTo>
                  <a:pt x="219075" y="142875"/>
                </a:lnTo>
                <a:lnTo>
                  <a:pt x="228600" y="133350"/>
                </a:lnTo>
                <a:lnTo>
                  <a:pt x="228600" y="123825"/>
                </a:lnTo>
                <a:lnTo>
                  <a:pt x="219075" y="114300"/>
                </a:lnTo>
                <a:lnTo>
                  <a:pt x="209550" y="114300"/>
                </a:lnTo>
                <a:lnTo>
                  <a:pt x="209550" y="104775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76200"/>
                </a:lnTo>
                <a:lnTo>
                  <a:pt x="190500" y="66675"/>
                </a:lnTo>
                <a:lnTo>
                  <a:pt x="180975" y="57150"/>
                </a:lnTo>
                <a:lnTo>
                  <a:pt x="38100" y="57150"/>
                </a:lnTo>
                <a:lnTo>
                  <a:pt x="38100" y="47625"/>
                </a:lnTo>
                <a:close/>
              </a:path>
              <a:path w="304800" h="342900">
                <a:moveTo>
                  <a:pt x="47625" y="247650"/>
                </a:moveTo>
                <a:lnTo>
                  <a:pt x="38100" y="247650"/>
                </a:lnTo>
                <a:lnTo>
                  <a:pt x="47625" y="257175"/>
                </a:lnTo>
                <a:lnTo>
                  <a:pt x="47625" y="247650"/>
                </a:lnTo>
                <a:close/>
              </a:path>
              <a:path w="304800" h="342900">
                <a:moveTo>
                  <a:pt x="28575" y="209550"/>
                </a:moveTo>
                <a:lnTo>
                  <a:pt x="19050" y="209550"/>
                </a:lnTo>
                <a:lnTo>
                  <a:pt x="19050" y="219075"/>
                </a:lnTo>
                <a:lnTo>
                  <a:pt x="28575" y="228600"/>
                </a:lnTo>
                <a:lnTo>
                  <a:pt x="28575" y="238125"/>
                </a:lnTo>
                <a:lnTo>
                  <a:pt x="38100" y="238125"/>
                </a:lnTo>
                <a:lnTo>
                  <a:pt x="38100" y="228600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8575" y="219075"/>
                </a:lnTo>
                <a:lnTo>
                  <a:pt x="28575" y="209550"/>
                </a:lnTo>
                <a:close/>
              </a:path>
              <a:path w="304800" h="342900">
                <a:moveTo>
                  <a:pt x="266700" y="123825"/>
                </a:moveTo>
                <a:lnTo>
                  <a:pt x="247650" y="123825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23825"/>
                </a:lnTo>
                <a:close/>
              </a:path>
              <a:path w="304800" h="342900">
                <a:moveTo>
                  <a:pt x="171450" y="9525"/>
                </a:moveTo>
                <a:lnTo>
                  <a:pt x="123825" y="9525"/>
                </a:lnTo>
                <a:lnTo>
                  <a:pt x="123825" y="19050"/>
                </a:lnTo>
                <a:lnTo>
                  <a:pt x="95250" y="47625"/>
                </a:lnTo>
                <a:lnTo>
                  <a:pt x="76200" y="47625"/>
                </a:lnTo>
                <a:lnTo>
                  <a:pt x="76200" y="57150"/>
                </a:lnTo>
                <a:lnTo>
                  <a:pt x="180975" y="57150"/>
                </a:lnTo>
                <a:lnTo>
                  <a:pt x="171450" y="47625"/>
                </a:lnTo>
                <a:lnTo>
                  <a:pt x="171450" y="9525"/>
                </a:lnTo>
                <a:close/>
              </a:path>
              <a:path w="304800" h="342900">
                <a:moveTo>
                  <a:pt x="152400" y="0"/>
                </a:moveTo>
                <a:lnTo>
                  <a:pt x="142875" y="0"/>
                </a:lnTo>
                <a:lnTo>
                  <a:pt x="142875" y="9525"/>
                </a:lnTo>
                <a:lnTo>
                  <a:pt x="152400" y="9525"/>
                </a:lnTo>
                <a:lnTo>
                  <a:pt x="152400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71900" y="399097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14300" y="257175"/>
                </a:moveTo>
                <a:lnTo>
                  <a:pt x="95250" y="257175"/>
                </a:lnTo>
                <a:lnTo>
                  <a:pt x="95250" y="266700"/>
                </a:lnTo>
                <a:lnTo>
                  <a:pt x="104775" y="266700"/>
                </a:lnTo>
                <a:lnTo>
                  <a:pt x="104775" y="276225"/>
                </a:lnTo>
                <a:lnTo>
                  <a:pt x="114300" y="276225"/>
                </a:lnTo>
                <a:lnTo>
                  <a:pt x="133350" y="295275"/>
                </a:lnTo>
                <a:lnTo>
                  <a:pt x="133350" y="276225"/>
                </a:lnTo>
                <a:lnTo>
                  <a:pt x="114300" y="257175"/>
                </a:lnTo>
                <a:close/>
              </a:path>
              <a:path w="133350" h="295275">
                <a:moveTo>
                  <a:pt x="95250" y="247650"/>
                </a:moveTo>
                <a:lnTo>
                  <a:pt x="85725" y="247650"/>
                </a:lnTo>
                <a:lnTo>
                  <a:pt x="85725" y="257175"/>
                </a:lnTo>
                <a:lnTo>
                  <a:pt x="95250" y="257175"/>
                </a:lnTo>
                <a:lnTo>
                  <a:pt x="95250" y="247650"/>
                </a:lnTo>
                <a:close/>
              </a:path>
              <a:path w="133350" h="295275">
                <a:moveTo>
                  <a:pt x="57150" y="180975"/>
                </a:moveTo>
                <a:lnTo>
                  <a:pt x="38100" y="180975"/>
                </a:lnTo>
                <a:lnTo>
                  <a:pt x="47625" y="190500"/>
                </a:lnTo>
                <a:lnTo>
                  <a:pt x="47625" y="200025"/>
                </a:lnTo>
                <a:lnTo>
                  <a:pt x="57150" y="209550"/>
                </a:lnTo>
                <a:lnTo>
                  <a:pt x="57150" y="228600"/>
                </a:lnTo>
                <a:lnTo>
                  <a:pt x="66675" y="228600"/>
                </a:lnTo>
                <a:lnTo>
                  <a:pt x="66675" y="238125"/>
                </a:lnTo>
                <a:lnTo>
                  <a:pt x="76200" y="238125"/>
                </a:lnTo>
                <a:lnTo>
                  <a:pt x="76200" y="219075"/>
                </a:lnTo>
                <a:lnTo>
                  <a:pt x="66675" y="209550"/>
                </a:lnTo>
                <a:lnTo>
                  <a:pt x="66675" y="200025"/>
                </a:lnTo>
                <a:lnTo>
                  <a:pt x="57150" y="190500"/>
                </a:lnTo>
                <a:lnTo>
                  <a:pt x="57150" y="180975"/>
                </a:lnTo>
                <a:close/>
              </a:path>
              <a:path w="133350" h="295275">
                <a:moveTo>
                  <a:pt x="47625" y="200025"/>
                </a:moveTo>
                <a:lnTo>
                  <a:pt x="38100" y="200025"/>
                </a:lnTo>
                <a:lnTo>
                  <a:pt x="47625" y="209550"/>
                </a:lnTo>
                <a:lnTo>
                  <a:pt x="47625" y="200025"/>
                </a:lnTo>
                <a:close/>
              </a:path>
              <a:path w="133350" h="295275">
                <a:moveTo>
                  <a:pt x="28575" y="161925"/>
                </a:moveTo>
                <a:lnTo>
                  <a:pt x="19050" y="161925"/>
                </a:lnTo>
                <a:lnTo>
                  <a:pt x="19050" y="171450"/>
                </a:lnTo>
                <a:lnTo>
                  <a:pt x="28575" y="180975"/>
                </a:lnTo>
                <a:lnTo>
                  <a:pt x="28575" y="190500"/>
                </a:lnTo>
                <a:lnTo>
                  <a:pt x="38100" y="190500"/>
                </a:lnTo>
                <a:lnTo>
                  <a:pt x="38100" y="180975"/>
                </a:lnTo>
                <a:lnTo>
                  <a:pt x="57150" y="180975"/>
                </a:lnTo>
                <a:lnTo>
                  <a:pt x="47625" y="171450"/>
                </a:lnTo>
                <a:lnTo>
                  <a:pt x="28575" y="171450"/>
                </a:lnTo>
                <a:lnTo>
                  <a:pt x="28575" y="161925"/>
                </a:lnTo>
                <a:close/>
              </a:path>
              <a:path w="133350" h="295275">
                <a:moveTo>
                  <a:pt x="28575" y="114300"/>
                </a:moveTo>
                <a:lnTo>
                  <a:pt x="19050" y="114300"/>
                </a:lnTo>
                <a:lnTo>
                  <a:pt x="19050" y="133350"/>
                </a:lnTo>
                <a:lnTo>
                  <a:pt x="28575" y="142875"/>
                </a:lnTo>
                <a:lnTo>
                  <a:pt x="28575" y="171450"/>
                </a:lnTo>
                <a:lnTo>
                  <a:pt x="47625" y="171450"/>
                </a:lnTo>
                <a:lnTo>
                  <a:pt x="47625" y="161925"/>
                </a:lnTo>
                <a:lnTo>
                  <a:pt x="38100" y="152400"/>
                </a:lnTo>
                <a:lnTo>
                  <a:pt x="38100" y="142875"/>
                </a:lnTo>
                <a:lnTo>
                  <a:pt x="28575" y="133350"/>
                </a:lnTo>
                <a:lnTo>
                  <a:pt x="28575" y="114300"/>
                </a:lnTo>
                <a:close/>
              </a:path>
              <a:path w="133350" h="295275">
                <a:moveTo>
                  <a:pt x="19050" y="0"/>
                </a:moveTo>
                <a:lnTo>
                  <a:pt x="19050" y="19050"/>
                </a:lnTo>
                <a:lnTo>
                  <a:pt x="9525" y="19050"/>
                </a:lnTo>
                <a:lnTo>
                  <a:pt x="9525" y="38100"/>
                </a:lnTo>
                <a:lnTo>
                  <a:pt x="0" y="38100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104775"/>
                </a:lnTo>
                <a:lnTo>
                  <a:pt x="19050" y="114300"/>
                </a:lnTo>
                <a:lnTo>
                  <a:pt x="28575" y="95250"/>
                </a:lnTo>
                <a:lnTo>
                  <a:pt x="19050" y="76200"/>
                </a:lnTo>
                <a:lnTo>
                  <a:pt x="19050" y="66675"/>
                </a:lnTo>
                <a:lnTo>
                  <a:pt x="28575" y="4762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886200" y="40290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90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66675" h="28575">
                <a:moveTo>
                  <a:pt x="38100" y="9525"/>
                </a:moveTo>
                <a:lnTo>
                  <a:pt x="19050" y="9525"/>
                </a:lnTo>
                <a:lnTo>
                  <a:pt x="9525" y="19050"/>
                </a:lnTo>
                <a:lnTo>
                  <a:pt x="38100" y="19050"/>
                </a:lnTo>
                <a:lnTo>
                  <a:pt x="38100" y="9525"/>
                </a:lnTo>
                <a:close/>
              </a:path>
              <a:path w="66675" h="2857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886200" y="405765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9525" y="0"/>
                </a:lnTo>
                <a:lnTo>
                  <a:pt x="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86200" y="40481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952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9525" y="19050"/>
                </a:lnTo>
                <a:close/>
              </a:path>
              <a:path w="66675" h="28575">
                <a:moveTo>
                  <a:pt x="381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66675" h="28575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66675" h="28575">
                <a:moveTo>
                  <a:pt x="4762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28575">
                <a:moveTo>
                  <a:pt x="57150" y="9525"/>
                </a:moveTo>
                <a:lnTo>
                  <a:pt x="47625" y="19050"/>
                </a:lnTo>
                <a:lnTo>
                  <a:pt x="57150" y="19050"/>
                </a:lnTo>
                <a:lnTo>
                  <a:pt x="57150" y="9525"/>
                </a:lnTo>
                <a:close/>
              </a:path>
              <a:path w="66675" h="28575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19550" y="407670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00475" y="408622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00475" y="40671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7150" y="38100"/>
                </a:move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lnTo>
                  <a:pt x="57150" y="38100"/>
                </a:lnTo>
                <a:close/>
              </a:path>
              <a:path w="66675" h="66675">
                <a:moveTo>
                  <a:pt x="2857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  <a:path w="66675" h="66675">
                <a:moveTo>
                  <a:pt x="57150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38100" y="19050"/>
                </a:lnTo>
                <a:lnTo>
                  <a:pt x="47625" y="28575"/>
                </a:lnTo>
                <a:lnTo>
                  <a:pt x="57150" y="28575"/>
                </a:lnTo>
                <a:lnTo>
                  <a:pt x="57150" y="9525"/>
                </a:lnTo>
                <a:close/>
              </a:path>
              <a:path w="66675" h="66675">
                <a:moveTo>
                  <a:pt x="38100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971925" y="408622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9525" y="0"/>
                </a:moveTo>
                <a:lnTo>
                  <a:pt x="9525" y="19050"/>
                </a:lnTo>
                <a:lnTo>
                  <a:pt x="0" y="28575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819525" y="40957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95725" y="411480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886200" y="41338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848100" y="414337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86200" y="415290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857625" y="416242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38100" y="28575"/>
                </a:moveTo>
                <a:lnTo>
                  <a:pt x="0" y="28575"/>
                </a:lnTo>
                <a:lnTo>
                  <a:pt x="0" y="38100"/>
                </a:lnTo>
                <a:lnTo>
                  <a:pt x="28575" y="38100"/>
                </a:lnTo>
                <a:lnTo>
                  <a:pt x="38100" y="28575"/>
                </a:lnTo>
                <a:close/>
              </a:path>
              <a:path w="85725" h="38100">
                <a:moveTo>
                  <a:pt x="666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66675" y="19050"/>
                </a:lnTo>
                <a:close/>
              </a:path>
              <a:path w="85725" h="38100">
                <a:moveTo>
                  <a:pt x="857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85725" y="19050"/>
                </a:lnTo>
                <a:lnTo>
                  <a:pt x="85725" y="9525"/>
                </a:lnTo>
                <a:close/>
              </a:path>
              <a:path w="85725" h="38100">
                <a:moveTo>
                  <a:pt x="57150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876675" y="417195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876675" y="4191000"/>
            <a:ext cx="76200" cy="28575"/>
          </a:xfrm>
          <a:custGeom>
            <a:avLst/>
            <a:gdLst/>
            <a:ahLst/>
            <a:cxnLst/>
            <a:rect l="l" t="t" r="r" b="b"/>
            <a:pathLst>
              <a:path w="76200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76200" h="28575">
                <a:moveTo>
                  <a:pt x="6667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  <a:path w="76200" h="28575">
                <a:moveTo>
                  <a:pt x="76200" y="0"/>
                </a:moveTo>
                <a:lnTo>
                  <a:pt x="66675" y="0"/>
                </a:lnTo>
                <a:lnTo>
                  <a:pt x="66675" y="9525"/>
                </a:lnTo>
                <a:lnTo>
                  <a:pt x="76200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81450" y="42291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95250" y="0"/>
                </a:lnTo>
                <a:lnTo>
                  <a:pt x="95250" y="9525"/>
                </a:lnTo>
                <a:lnTo>
                  <a:pt x="85725" y="9525"/>
                </a:ln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28575"/>
                </a:lnTo>
                <a:lnTo>
                  <a:pt x="66675" y="38100"/>
                </a:lnTo>
                <a:lnTo>
                  <a:pt x="47625" y="38100"/>
                </a:lnTo>
                <a:lnTo>
                  <a:pt x="38100" y="47625"/>
                </a:lnTo>
                <a:lnTo>
                  <a:pt x="28575" y="47625"/>
                </a:lnTo>
                <a:lnTo>
                  <a:pt x="19050" y="57150"/>
                </a:lnTo>
                <a:lnTo>
                  <a:pt x="9525" y="57150"/>
                </a:lnTo>
                <a:lnTo>
                  <a:pt x="0" y="66675"/>
                </a:lnTo>
                <a:lnTo>
                  <a:pt x="95250" y="66675"/>
                </a:lnTo>
                <a:lnTo>
                  <a:pt x="104775" y="76200"/>
                </a:lnTo>
                <a:lnTo>
                  <a:pt x="104775" y="19050"/>
                </a:lnTo>
                <a:lnTo>
                  <a:pt x="114300" y="9525"/>
                </a:lnTo>
                <a:lnTo>
                  <a:pt x="1143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914775" y="431482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62350" y="4405629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567112" y="398145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62350" y="39770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119562" y="398145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10025" y="397700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810000" y="408622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810000" y="408622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829050" y="408622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14775" y="40576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914775" y="40576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924300" y="405765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962400" y="4305300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19050" y="38100"/>
                </a:moveTo>
                <a:lnTo>
                  <a:pt x="19050" y="95250"/>
                </a:lnTo>
                <a:lnTo>
                  <a:pt x="57150" y="95250"/>
                </a:lnTo>
                <a:lnTo>
                  <a:pt x="28575" y="66675"/>
                </a:lnTo>
                <a:lnTo>
                  <a:pt x="40481" y="66675"/>
                </a:lnTo>
                <a:lnTo>
                  <a:pt x="19050" y="38100"/>
                </a:lnTo>
                <a:close/>
              </a:path>
              <a:path w="57150" h="95250">
                <a:moveTo>
                  <a:pt x="40481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0481" y="66675"/>
                </a:lnTo>
                <a:close/>
              </a:path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19050" y="38100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781425" y="394335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0" y="9525"/>
                </a:moveTo>
                <a:lnTo>
                  <a:pt x="0" y="19050"/>
                </a:lnTo>
                <a:lnTo>
                  <a:pt x="9525" y="19050"/>
                </a:lnTo>
                <a:lnTo>
                  <a:pt x="0" y="9525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76200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800475" y="3943350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47625" h="9525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971925" y="398145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9525"/>
                </a:moveTo>
                <a:lnTo>
                  <a:pt x="9525" y="9525"/>
                </a:lnTo>
                <a:lnTo>
                  <a:pt x="28575" y="28575"/>
                </a:lnTo>
                <a:lnTo>
                  <a:pt x="28575" y="38100"/>
                </a:lnTo>
                <a:lnTo>
                  <a:pt x="38100" y="47625"/>
                </a:lnTo>
                <a:lnTo>
                  <a:pt x="38100" y="28575"/>
                </a:lnTo>
                <a:lnTo>
                  <a:pt x="19050" y="9525"/>
                </a:lnTo>
                <a:close/>
              </a:path>
              <a:path w="38100" h="476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562092" y="3852068"/>
            <a:ext cx="1238250" cy="304800"/>
          </a:xfrm>
          <a:custGeom>
            <a:avLst/>
            <a:gdLst/>
            <a:ahLst/>
            <a:cxnLst/>
            <a:rect l="l" t="t" r="r" b="b"/>
            <a:pathLst>
              <a:path w="1238250" h="304800">
                <a:moveTo>
                  <a:pt x="1060450" y="228600"/>
                </a:moveTo>
                <a:lnTo>
                  <a:pt x="904875" y="228600"/>
                </a:lnTo>
                <a:lnTo>
                  <a:pt x="1238250" y="304800"/>
                </a:lnTo>
                <a:lnTo>
                  <a:pt x="1060450" y="228600"/>
                </a:lnTo>
                <a:close/>
              </a:path>
              <a:path w="1238250" h="304800">
                <a:moveTo>
                  <a:pt x="904875" y="0"/>
                </a:moveTo>
                <a:lnTo>
                  <a:pt x="0" y="0"/>
                </a:ln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060450" y="228600"/>
                </a:lnTo>
                <a:lnTo>
                  <a:pt x="904875" y="161925"/>
                </a:lnTo>
                <a:lnTo>
                  <a:pt x="90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562092" y="3852068"/>
            <a:ext cx="1238250" cy="304800"/>
          </a:xfrm>
          <a:custGeom>
            <a:avLst/>
            <a:gdLst/>
            <a:ahLst/>
            <a:cxnLst/>
            <a:rect l="l" t="t" r="r" b="b"/>
            <a:pathLst>
              <a:path w="1238250" h="304800">
                <a:moveTo>
                  <a:pt x="0" y="0"/>
                </a:move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238250" y="304800"/>
                </a:lnTo>
                <a:lnTo>
                  <a:pt x="904875" y="161925"/>
                </a:lnTo>
                <a:lnTo>
                  <a:pt x="904875" y="0"/>
                </a:lnTo>
                <a:lnTo>
                  <a:pt x="5238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1762125" y="3892550"/>
            <a:ext cx="4203700" cy="7931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076325" marR="2661920" indent="-152400">
              <a:lnSpc>
                <a:spcPct val="105800"/>
              </a:lnSpc>
              <a:spcBef>
                <a:spcPts val="80"/>
              </a:spcBef>
            </a:pPr>
            <a:r>
              <a:rPr dirty="0" sz="650" spc="25">
                <a:solidFill>
                  <a:srgbClr val="3333CC"/>
                </a:solidFill>
                <a:latin typeface="Tahoma"/>
                <a:cs typeface="Tahoma"/>
              </a:rPr>
              <a:t>You </a:t>
            </a:r>
            <a:r>
              <a:rPr dirty="0" sz="650" spc="10">
                <a:latin typeface="Tahoma"/>
                <a:cs typeface="Tahoma"/>
              </a:rPr>
              <a:t>are </a:t>
            </a:r>
            <a:r>
              <a:rPr dirty="0" sz="650" spc="15">
                <a:latin typeface="Tahoma"/>
                <a:cs typeface="Tahoma"/>
              </a:rPr>
              <a:t>not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too  </a:t>
            </a:r>
            <a:r>
              <a:rPr dirty="0" sz="650" spc="40">
                <a:latin typeface="Tahoma"/>
                <a:cs typeface="Tahoma"/>
              </a:rPr>
              <a:t>shabby.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  <a:tabLst>
                <a:tab pos="29616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6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714492" y="3566318"/>
            <a:ext cx="542925" cy="333375"/>
          </a:xfrm>
          <a:custGeom>
            <a:avLst/>
            <a:gdLst/>
            <a:ahLst/>
            <a:cxnLst/>
            <a:rect l="l" t="t" r="r" b="b"/>
            <a:pathLst>
              <a:path w="542925" h="333375">
                <a:moveTo>
                  <a:pt x="0" y="333375"/>
                </a:moveTo>
                <a:lnTo>
                  <a:pt x="148" y="317599"/>
                </a:lnTo>
                <a:lnTo>
                  <a:pt x="1190" y="300037"/>
                </a:lnTo>
                <a:lnTo>
                  <a:pt x="4018" y="282475"/>
                </a:lnTo>
                <a:lnTo>
                  <a:pt x="9525" y="266700"/>
                </a:lnTo>
                <a:lnTo>
                  <a:pt x="12501" y="256728"/>
                </a:lnTo>
                <a:lnTo>
                  <a:pt x="19050" y="244078"/>
                </a:lnTo>
                <a:lnTo>
                  <a:pt x="25598" y="233213"/>
                </a:lnTo>
                <a:lnTo>
                  <a:pt x="28575" y="228600"/>
                </a:lnTo>
                <a:lnTo>
                  <a:pt x="38992" y="210294"/>
                </a:lnTo>
                <a:lnTo>
                  <a:pt x="54768" y="196453"/>
                </a:lnTo>
                <a:lnTo>
                  <a:pt x="74116" y="184398"/>
                </a:lnTo>
                <a:lnTo>
                  <a:pt x="95250" y="171450"/>
                </a:lnTo>
                <a:lnTo>
                  <a:pt x="112365" y="159841"/>
                </a:lnTo>
                <a:lnTo>
                  <a:pt x="132159" y="142875"/>
                </a:lnTo>
                <a:lnTo>
                  <a:pt x="150167" y="125908"/>
                </a:lnTo>
                <a:lnTo>
                  <a:pt x="161925" y="114300"/>
                </a:lnTo>
                <a:lnTo>
                  <a:pt x="207764" y="103286"/>
                </a:lnTo>
                <a:lnTo>
                  <a:pt x="257175" y="97631"/>
                </a:lnTo>
                <a:lnTo>
                  <a:pt x="306585" y="95547"/>
                </a:lnTo>
                <a:lnTo>
                  <a:pt x="352425" y="95250"/>
                </a:lnTo>
                <a:lnTo>
                  <a:pt x="376386" y="88106"/>
                </a:lnTo>
                <a:lnTo>
                  <a:pt x="394096" y="80962"/>
                </a:lnTo>
                <a:lnTo>
                  <a:pt x="410021" y="73818"/>
                </a:lnTo>
                <a:lnTo>
                  <a:pt x="428625" y="66675"/>
                </a:lnTo>
                <a:lnTo>
                  <a:pt x="448567" y="61019"/>
                </a:lnTo>
                <a:lnTo>
                  <a:pt x="466725" y="57150"/>
                </a:lnTo>
                <a:lnTo>
                  <a:pt x="484882" y="53280"/>
                </a:lnTo>
                <a:lnTo>
                  <a:pt x="504825" y="47625"/>
                </a:lnTo>
                <a:lnTo>
                  <a:pt x="506462" y="40481"/>
                </a:lnTo>
                <a:lnTo>
                  <a:pt x="510778" y="33337"/>
                </a:lnTo>
                <a:lnTo>
                  <a:pt x="516880" y="26193"/>
                </a:lnTo>
                <a:lnTo>
                  <a:pt x="523875" y="19050"/>
                </a:lnTo>
                <a:lnTo>
                  <a:pt x="534888" y="8036"/>
                </a:lnTo>
                <a:lnTo>
                  <a:pt x="540543" y="2381"/>
                </a:lnTo>
                <a:lnTo>
                  <a:pt x="542627" y="297"/>
                </a:lnTo>
                <a:lnTo>
                  <a:pt x="542925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190875" y="35718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124325" y="8054445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809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495417" y="8054445"/>
            <a:ext cx="1076960" cy="0"/>
          </a:xfrm>
          <a:custGeom>
            <a:avLst/>
            <a:gdLst/>
            <a:ahLst/>
            <a:cxnLst/>
            <a:rect l="l" t="t" r="r" b="b"/>
            <a:pathLst>
              <a:path w="1076960" h="0">
                <a:moveTo>
                  <a:pt x="0" y="0"/>
                </a:moveTo>
                <a:lnTo>
                  <a:pt x="1076457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028817" y="8244945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05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828792" y="6769234"/>
            <a:ext cx="2676525" cy="913765"/>
          </a:xfrm>
          <a:custGeom>
            <a:avLst/>
            <a:gdLst/>
            <a:ahLst/>
            <a:cxnLst/>
            <a:rect l="l" t="t" r="r" b="b"/>
            <a:pathLst>
              <a:path w="2676525" h="913765">
                <a:moveTo>
                  <a:pt x="0" y="913736"/>
                </a:moveTo>
                <a:lnTo>
                  <a:pt x="14359" y="863531"/>
                </a:lnTo>
                <a:lnTo>
                  <a:pt x="31007" y="814081"/>
                </a:lnTo>
                <a:lnTo>
                  <a:pt x="49866" y="765463"/>
                </a:lnTo>
                <a:lnTo>
                  <a:pt x="70858" y="717756"/>
                </a:lnTo>
                <a:lnTo>
                  <a:pt x="93906" y="671037"/>
                </a:lnTo>
                <a:lnTo>
                  <a:pt x="118930" y="625384"/>
                </a:lnTo>
                <a:lnTo>
                  <a:pt x="145853" y="580877"/>
                </a:lnTo>
                <a:lnTo>
                  <a:pt x="174597" y="537591"/>
                </a:lnTo>
                <a:lnTo>
                  <a:pt x="205084" y="495607"/>
                </a:lnTo>
                <a:lnTo>
                  <a:pt x="237236" y="455001"/>
                </a:lnTo>
                <a:lnTo>
                  <a:pt x="270974" y="415852"/>
                </a:lnTo>
                <a:lnTo>
                  <a:pt x="306222" y="378237"/>
                </a:lnTo>
                <a:lnTo>
                  <a:pt x="342900" y="342236"/>
                </a:lnTo>
                <a:lnTo>
                  <a:pt x="375831" y="312122"/>
                </a:lnTo>
                <a:lnTo>
                  <a:pt x="409609" y="283412"/>
                </a:lnTo>
                <a:lnTo>
                  <a:pt x="444202" y="256103"/>
                </a:lnTo>
                <a:lnTo>
                  <a:pt x="479579" y="230193"/>
                </a:lnTo>
                <a:lnTo>
                  <a:pt x="515707" y="205679"/>
                </a:lnTo>
                <a:lnTo>
                  <a:pt x="552554" y="182558"/>
                </a:lnTo>
                <a:lnTo>
                  <a:pt x="590089" y="160827"/>
                </a:lnTo>
                <a:lnTo>
                  <a:pt x="628280" y="140485"/>
                </a:lnTo>
                <a:lnTo>
                  <a:pt x="667095" y="121528"/>
                </a:lnTo>
                <a:lnTo>
                  <a:pt x="706501" y="103954"/>
                </a:lnTo>
                <a:lnTo>
                  <a:pt x="746468" y="87761"/>
                </a:lnTo>
                <a:lnTo>
                  <a:pt x="786963" y="72945"/>
                </a:lnTo>
                <a:lnTo>
                  <a:pt x="827954" y="59505"/>
                </a:lnTo>
                <a:lnTo>
                  <a:pt x="869409" y="47437"/>
                </a:lnTo>
                <a:lnTo>
                  <a:pt x="911298" y="36740"/>
                </a:lnTo>
                <a:lnTo>
                  <a:pt x="953586" y="27409"/>
                </a:lnTo>
                <a:lnTo>
                  <a:pt x="996244" y="19444"/>
                </a:lnTo>
                <a:lnTo>
                  <a:pt x="1039238" y="12841"/>
                </a:lnTo>
                <a:lnTo>
                  <a:pt x="1082538" y="7597"/>
                </a:lnTo>
                <a:lnTo>
                  <a:pt x="1126111" y="3711"/>
                </a:lnTo>
                <a:lnTo>
                  <a:pt x="1169925" y="1179"/>
                </a:lnTo>
                <a:lnTo>
                  <a:pt x="1213948" y="0"/>
                </a:lnTo>
                <a:lnTo>
                  <a:pt x="1258149" y="169"/>
                </a:lnTo>
                <a:lnTo>
                  <a:pt x="1302495" y="1685"/>
                </a:lnTo>
                <a:lnTo>
                  <a:pt x="1346955" y="4546"/>
                </a:lnTo>
                <a:lnTo>
                  <a:pt x="1391498" y="8748"/>
                </a:lnTo>
                <a:lnTo>
                  <a:pt x="1436090" y="14289"/>
                </a:lnTo>
                <a:lnTo>
                  <a:pt x="1480700" y="21167"/>
                </a:lnTo>
                <a:lnTo>
                  <a:pt x="1525296" y="29378"/>
                </a:lnTo>
                <a:lnTo>
                  <a:pt x="1569847" y="38921"/>
                </a:lnTo>
                <a:lnTo>
                  <a:pt x="1614320" y="49792"/>
                </a:lnTo>
                <a:lnTo>
                  <a:pt x="1658683" y="61989"/>
                </a:lnTo>
                <a:lnTo>
                  <a:pt x="1702906" y="75510"/>
                </a:lnTo>
                <a:lnTo>
                  <a:pt x="1746955" y="90352"/>
                </a:lnTo>
                <a:lnTo>
                  <a:pt x="1790799" y="106512"/>
                </a:lnTo>
                <a:lnTo>
                  <a:pt x="1834406" y="123988"/>
                </a:lnTo>
                <a:lnTo>
                  <a:pt x="1877745" y="142778"/>
                </a:lnTo>
                <a:lnTo>
                  <a:pt x="1920782" y="162877"/>
                </a:lnTo>
                <a:lnTo>
                  <a:pt x="1963487" y="184285"/>
                </a:lnTo>
                <a:lnTo>
                  <a:pt x="2005828" y="206998"/>
                </a:lnTo>
                <a:lnTo>
                  <a:pt x="2047772" y="231014"/>
                </a:lnTo>
                <a:lnTo>
                  <a:pt x="2089288" y="256330"/>
                </a:lnTo>
                <a:lnTo>
                  <a:pt x="2130344" y="282944"/>
                </a:lnTo>
                <a:lnTo>
                  <a:pt x="2170907" y="310853"/>
                </a:lnTo>
                <a:lnTo>
                  <a:pt x="2210947" y="340055"/>
                </a:lnTo>
                <a:lnTo>
                  <a:pt x="2250431" y="370546"/>
                </a:lnTo>
                <a:lnTo>
                  <a:pt x="2289328" y="402324"/>
                </a:lnTo>
                <a:lnTo>
                  <a:pt x="2327605" y="435388"/>
                </a:lnTo>
                <a:lnTo>
                  <a:pt x="2365230" y="469733"/>
                </a:lnTo>
                <a:lnTo>
                  <a:pt x="2402172" y="505359"/>
                </a:lnTo>
                <a:lnTo>
                  <a:pt x="2438400" y="542261"/>
                </a:lnTo>
                <a:lnTo>
                  <a:pt x="2470509" y="578426"/>
                </a:lnTo>
                <a:lnTo>
                  <a:pt x="2502396" y="615484"/>
                </a:lnTo>
                <a:lnTo>
                  <a:pt x="2533836" y="653435"/>
                </a:lnTo>
                <a:lnTo>
                  <a:pt x="2564606" y="692279"/>
                </a:lnTo>
                <a:lnTo>
                  <a:pt x="2594483" y="732016"/>
                </a:lnTo>
                <a:lnTo>
                  <a:pt x="2623244" y="772647"/>
                </a:lnTo>
                <a:lnTo>
                  <a:pt x="2650666" y="814170"/>
                </a:lnTo>
                <a:lnTo>
                  <a:pt x="2676525" y="856586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486017" y="58732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229225" y="7648575"/>
            <a:ext cx="552450" cy="438150"/>
          </a:xfrm>
          <a:custGeom>
            <a:avLst/>
            <a:gdLst/>
            <a:ahLst/>
            <a:cxnLst/>
            <a:rect l="l" t="t" r="r" b="b"/>
            <a:pathLst>
              <a:path w="552450" h="438150">
                <a:moveTo>
                  <a:pt x="552450" y="438150"/>
                </a:moveTo>
                <a:lnTo>
                  <a:pt x="552450" y="0"/>
                </a:lnTo>
                <a:lnTo>
                  <a:pt x="0" y="0"/>
                </a:lnTo>
                <a:lnTo>
                  <a:pt x="0" y="438150"/>
                </a:lnTo>
                <a:lnTo>
                  <a:pt x="552450" y="43815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229225" y="7886700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33375" y="152400"/>
                </a:moveTo>
                <a:lnTo>
                  <a:pt x="304800" y="152400"/>
                </a:lnTo>
                <a:lnTo>
                  <a:pt x="304800" y="200025"/>
                </a:lnTo>
                <a:lnTo>
                  <a:pt x="314325" y="200025"/>
                </a:lnTo>
                <a:lnTo>
                  <a:pt x="314325" y="161925"/>
                </a:lnTo>
                <a:lnTo>
                  <a:pt x="323850" y="161925"/>
                </a:lnTo>
                <a:lnTo>
                  <a:pt x="333375" y="152400"/>
                </a:lnTo>
                <a:close/>
              </a:path>
              <a:path w="361950" h="200025">
                <a:moveTo>
                  <a:pt x="361950" y="95250"/>
                </a:moveTo>
                <a:lnTo>
                  <a:pt x="352425" y="95250"/>
                </a:lnTo>
                <a:lnTo>
                  <a:pt x="352425" y="114300"/>
                </a:lnTo>
                <a:lnTo>
                  <a:pt x="342900" y="123825"/>
                </a:lnTo>
                <a:lnTo>
                  <a:pt x="342900" y="133350"/>
                </a:lnTo>
                <a:lnTo>
                  <a:pt x="323850" y="152400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33350"/>
                </a:lnTo>
                <a:lnTo>
                  <a:pt x="352425" y="123825"/>
                </a:lnTo>
                <a:lnTo>
                  <a:pt x="361950" y="114300"/>
                </a:lnTo>
                <a:lnTo>
                  <a:pt x="361950" y="95250"/>
                </a:lnTo>
                <a:close/>
              </a:path>
              <a:path w="361950" h="200025">
                <a:moveTo>
                  <a:pt x="3238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23850" y="57150"/>
                </a:lnTo>
                <a:lnTo>
                  <a:pt x="333375" y="66675"/>
                </a:lnTo>
                <a:lnTo>
                  <a:pt x="333375" y="76200"/>
                </a:lnTo>
                <a:lnTo>
                  <a:pt x="342900" y="76200"/>
                </a:lnTo>
                <a:lnTo>
                  <a:pt x="342900" y="85725"/>
                </a:lnTo>
                <a:lnTo>
                  <a:pt x="352425" y="95250"/>
                </a:lnTo>
                <a:lnTo>
                  <a:pt x="352425" y="76200"/>
                </a:lnTo>
                <a:lnTo>
                  <a:pt x="323850" y="47625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38125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238125" y="57150"/>
                </a:moveTo>
                <a:lnTo>
                  <a:pt x="219075" y="57150"/>
                </a:lnTo>
                <a:lnTo>
                  <a:pt x="219075" y="66675"/>
                </a:lnTo>
                <a:lnTo>
                  <a:pt x="247650" y="66675"/>
                </a:lnTo>
                <a:lnTo>
                  <a:pt x="238125" y="57150"/>
                </a:lnTo>
                <a:close/>
              </a:path>
              <a:path w="361950" h="200025">
                <a:moveTo>
                  <a:pt x="276225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76225" y="57150"/>
                </a:lnTo>
                <a:close/>
              </a:path>
              <a:path w="361950" h="200025">
                <a:moveTo>
                  <a:pt x="219075" y="38100"/>
                </a:moveTo>
                <a:lnTo>
                  <a:pt x="209550" y="38100"/>
                </a:lnTo>
                <a:lnTo>
                  <a:pt x="209550" y="47625"/>
                </a:lnTo>
                <a:lnTo>
                  <a:pt x="219075" y="57150"/>
                </a:lnTo>
                <a:lnTo>
                  <a:pt x="219075" y="38100"/>
                </a:lnTo>
                <a:close/>
              </a:path>
              <a:path w="361950" h="200025">
                <a:moveTo>
                  <a:pt x="38100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38100" y="47625"/>
                </a:lnTo>
                <a:lnTo>
                  <a:pt x="38100" y="38100"/>
                </a:lnTo>
                <a:close/>
              </a:path>
              <a:path w="361950" h="200025">
                <a:moveTo>
                  <a:pt x="47625" y="28575"/>
                </a:moveTo>
                <a:lnTo>
                  <a:pt x="38100" y="28575"/>
                </a:lnTo>
                <a:lnTo>
                  <a:pt x="28575" y="38100"/>
                </a:lnTo>
                <a:lnTo>
                  <a:pt x="47625" y="38100"/>
                </a:lnTo>
                <a:lnTo>
                  <a:pt x="47625" y="28575"/>
                </a:lnTo>
                <a:close/>
              </a:path>
              <a:path w="361950" h="200025">
                <a:moveTo>
                  <a:pt x="133350" y="9525"/>
                </a:moveTo>
                <a:lnTo>
                  <a:pt x="114300" y="9525"/>
                </a:lnTo>
                <a:lnTo>
                  <a:pt x="95250" y="28575"/>
                </a:lnTo>
                <a:lnTo>
                  <a:pt x="95250" y="38100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lnTo>
                  <a:pt x="123825" y="19050"/>
                </a:lnTo>
                <a:lnTo>
                  <a:pt x="133350" y="9525"/>
                </a:lnTo>
                <a:close/>
              </a:path>
              <a:path w="361950" h="200025">
                <a:moveTo>
                  <a:pt x="200025" y="19050"/>
                </a:moveTo>
                <a:lnTo>
                  <a:pt x="190500" y="19050"/>
                </a:lnTo>
                <a:lnTo>
                  <a:pt x="190500" y="28575"/>
                </a:lnTo>
                <a:lnTo>
                  <a:pt x="200025" y="2857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close/>
              </a:path>
              <a:path w="361950" h="200025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61950" h="200025">
                <a:moveTo>
                  <a:pt x="190500" y="9525"/>
                </a:moveTo>
                <a:lnTo>
                  <a:pt x="171450" y="9525"/>
                </a:lnTo>
                <a:lnTo>
                  <a:pt x="171450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61950" h="200025">
                <a:moveTo>
                  <a:pt x="161925" y="0"/>
                </a:moveTo>
                <a:lnTo>
                  <a:pt x="133350" y="0"/>
                </a:lnTo>
                <a:lnTo>
                  <a:pt x="133350" y="95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229225" y="7896225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190500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142875"/>
                </a:lnTo>
                <a:lnTo>
                  <a:pt x="323850" y="142875"/>
                </a:lnTo>
                <a:lnTo>
                  <a:pt x="342900" y="123825"/>
                </a:lnTo>
                <a:lnTo>
                  <a:pt x="342900" y="114300"/>
                </a:lnTo>
                <a:lnTo>
                  <a:pt x="352425" y="104775"/>
                </a:lnTo>
                <a:lnTo>
                  <a:pt x="352425" y="85725"/>
                </a:lnTo>
                <a:lnTo>
                  <a:pt x="342900" y="76200"/>
                </a:lnTo>
                <a:lnTo>
                  <a:pt x="342900" y="66675"/>
                </a:lnTo>
                <a:lnTo>
                  <a:pt x="247650" y="66675"/>
                </a:lnTo>
                <a:lnTo>
                  <a:pt x="238125" y="57150"/>
                </a:lnTo>
                <a:lnTo>
                  <a:pt x="219075" y="57150"/>
                </a:lnTo>
                <a:lnTo>
                  <a:pt x="219075" y="4762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52425" h="190500">
                <a:moveTo>
                  <a:pt x="323850" y="47625"/>
                </a:moveTo>
                <a:lnTo>
                  <a:pt x="276225" y="4762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57175" y="66675"/>
                </a:lnTo>
                <a:lnTo>
                  <a:pt x="333375" y="66675"/>
                </a:lnTo>
                <a:lnTo>
                  <a:pt x="333375" y="57150"/>
                </a:lnTo>
                <a:lnTo>
                  <a:pt x="323850" y="4762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171450" y="0"/>
                </a:moveTo>
                <a:lnTo>
                  <a:pt x="133350" y="0"/>
                </a:lnTo>
                <a:lnTo>
                  <a:pt x="123825" y="9525"/>
                </a:lnTo>
                <a:lnTo>
                  <a:pt x="171450" y="952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267325" y="80772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343525" y="80772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229225" y="806323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794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229225" y="803973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229225" y="802513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1015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229225" y="801115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90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248275" y="798195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09">
                <a:moveTo>
                  <a:pt x="0" y="29209"/>
                </a:moveTo>
                <a:lnTo>
                  <a:pt x="28575" y="29209"/>
                </a:lnTo>
                <a:lnTo>
                  <a:pt x="2857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410200" y="8030209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19050"/>
                </a:moveTo>
                <a:lnTo>
                  <a:pt x="57150" y="19050"/>
                </a:lnTo>
                <a:lnTo>
                  <a:pt x="571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410200" y="8011159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0" y="19050"/>
                </a:moveTo>
                <a:lnTo>
                  <a:pt x="38100" y="19050"/>
                </a:lnTo>
                <a:lnTo>
                  <a:pt x="381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29250" y="799210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1905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343525" y="802005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59"/>
                </a:moveTo>
                <a:lnTo>
                  <a:pt x="47625" y="10159"/>
                </a:lnTo>
                <a:lnTo>
                  <a:pt x="4762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343525" y="7981950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295900" y="800100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5486400" y="7896225"/>
            <a:ext cx="295275" cy="190500"/>
          </a:xfrm>
          <a:custGeom>
            <a:avLst/>
            <a:gdLst/>
            <a:ahLst/>
            <a:cxnLst/>
            <a:rect l="l" t="t" r="r" b="b"/>
            <a:pathLst>
              <a:path w="295275" h="190500">
                <a:moveTo>
                  <a:pt x="295275" y="0"/>
                </a:moveTo>
                <a:lnTo>
                  <a:pt x="190500" y="47625"/>
                </a:lnTo>
                <a:lnTo>
                  <a:pt x="85725" y="104775"/>
                </a:lnTo>
                <a:lnTo>
                  <a:pt x="19050" y="152400"/>
                </a:lnTo>
                <a:lnTo>
                  <a:pt x="0" y="180975"/>
                </a:lnTo>
                <a:lnTo>
                  <a:pt x="295275" y="190500"/>
                </a:lnTo>
                <a:lnTo>
                  <a:pt x="2952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486400" y="8010525"/>
            <a:ext cx="952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400675" y="7572375"/>
            <a:ext cx="381000" cy="514350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114300" y="476250"/>
                </a:moveTo>
                <a:lnTo>
                  <a:pt x="95250" y="476250"/>
                </a:lnTo>
                <a:lnTo>
                  <a:pt x="95250" y="485775"/>
                </a:lnTo>
                <a:lnTo>
                  <a:pt x="76200" y="504825"/>
                </a:lnTo>
                <a:lnTo>
                  <a:pt x="76200" y="514350"/>
                </a:lnTo>
                <a:lnTo>
                  <a:pt x="85725" y="514350"/>
                </a:lnTo>
                <a:lnTo>
                  <a:pt x="104775" y="495300"/>
                </a:lnTo>
                <a:lnTo>
                  <a:pt x="104775" y="485775"/>
                </a:lnTo>
                <a:lnTo>
                  <a:pt x="114300" y="485775"/>
                </a:lnTo>
                <a:lnTo>
                  <a:pt x="114300" y="476250"/>
                </a:lnTo>
                <a:close/>
              </a:path>
              <a:path w="381000" h="514350">
                <a:moveTo>
                  <a:pt x="276225" y="447675"/>
                </a:moveTo>
                <a:lnTo>
                  <a:pt x="228600" y="447675"/>
                </a:lnTo>
                <a:lnTo>
                  <a:pt x="228600" y="514350"/>
                </a:lnTo>
                <a:lnTo>
                  <a:pt x="295275" y="5143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47675"/>
                </a:lnTo>
                <a:close/>
              </a:path>
              <a:path w="381000" h="514350">
                <a:moveTo>
                  <a:pt x="219075" y="428625"/>
                </a:moveTo>
                <a:lnTo>
                  <a:pt x="152400" y="428625"/>
                </a:lnTo>
                <a:lnTo>
                  <a:pt x="142875" y="438150"/>
                </a:lnTo>
                <a:lnTo>
                  <a:pt x="133350" y="438150"/>
                </a:lnTo>
                <a:lnTo>
                  <a:pt x="133350" y="447675"/>
                </a:lnTo>
                <a:lnTo>
                  <a:pt x="171450" y="447675"/>
                </a:lnTo>
                <a:lnTo>
                  <a:pt x="171450" y="466725"/>
                </a:lnTo>
                <a:lnTo>
                  <a:pt x="180975" y="466725"/>
                </a:lnTo>
                <a:lnTo>
                  <a:pt x="180975" y="485775"/>
                </a:lnTo>
                <a:lnTo>
                  <a:pt x="190500" y="495300"/>
                </a:lnTo>
                <a:lnTo>
                  <a:pt x="190500" y="476250"/>
                </a:lnTo>
                <a:lnTo>
                  <a:pt x="200025" y="466725"/>
                </a:lnTo>
                <a:lnTo>
                  <a:pt x="200025" y="457200"/>
                </a:lnTo>
                <a:lnTo>
                  <a:pt x="209550" y="447675"/>
                </a:lnTo>
                <a:lnTo>
                  <a:pt x="209550" y="438150"/>
                </a:lnTo>
                <a:lnTo>
                  <a:pt x="219075" y="428625"/>
                </a:lnTo>
                <a:close/>
              </a:path>
              <a:path w="381000" h="514350">
                <a:moveTo>
                  <a:pt x="123825" y="466725"/>
                </a:moveTo>
                <a:lnTo>
                  <a:pt x="104775" y="466725"/>
                </a:lnTo>
                <a:lnTo>
                  <a:pt x="104775" y="476250"/>
                </a:lnTo>
                <a:lnTo>
                  <a:pt x="123825" y="476250"/>
                </a:lnTo>
                <a:lnTo>
                  <a:pt x="123825" y="466725"/>
                </a:lnTo>
                <a:close/>
              </a:path>
              <a:path w="381000" h="514350">
                <a:moveTo>
                  <a:pt x="142875" y="457200"/>
                </a:moveTo>
                <a:lnTo>
                  <a:pt x="114300" y="457200"/>
                </a:lnTo>
                <a:lnTo>
                  <a:pt x="114300" y="466725"/>
                </a:lnTo>
                <a:lnTo>
                  <a:pt x="133350" y="466725"/>
                </a:lnTo>
                <a:lnTo>
                  <a:pt x="142875" y="457200"/>
                </a:lnTo>
                <a:close/>
              </a:path>
              <a:path w="381000" h="514350">
                <a:moveTo>
                  <a:pt x="152400" y="447675"/>
                </a:moveTo>
                <a:lnTo>
                  <a:pt x="123825" y="447675"/>
                </a:lnTo>
                <a:lnTo>
                  <a:pt x="123825" y="457200"/>
                </a:lnTo>
                <a:lnTo>
                  <a:pt x="152400" y="457200"/>
                </a:lnTo>
                <a:lnTo>
                  <a:pt x="152400" y="447675"/>
                </a:lnTo>
                <a:close/>
              </a:path>
              <a:path w="381000" h="514350">
                <a:moveTo>
                  <a:pt x="257175" y="428625"/>
                </a:moveTo>
                <a:lnTo>
                  <a:pt x="219075" y="428625"/>
                </a:lnTo>
                <a:lnTo>
                  <a:pt x="219075" y="447675"/>
                </a:lnTo>
                <a:lnTo>
                  <a:pt x="266700" y="447675"/>
                </a:lnTo>
                <a:lnTo>
                  <a:pt x="266700" y="438150"/>
                </a:lnTo>
                <a:lnTo>
                  <a:pt x="257175" y="438150"/>
                </a:lnTo>
                <a:lnTo>
                  <a:pt x="257175" y="428625"/>
                </a:lnTo>
                <a:close/>
              </a:path>
              <a:path w="381000" h="514350">
                <a:moveTo>
                  <a:pt x="295275" y="257175"/>
                </a:moveTo>
                <a:lnTo>
                  <a:pt x="38100" y="257175"/>
                </a:lnTo>
                <a:lnTo>
                  <a:pt x="38100" y="266700"/>
                </a:ln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23825" y="371475"/>
                </a:lnTo>
                <a:lnTo>
                  <a:pt x="133350" y="371475"/>
                </a:lnTo>
                <a:lnTo>
                  <a:pt x="133350" y="381000"/>
                </a:lnTo>
                <a:lnTo>
                  <a:pt x="142875" y="381000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19100"/>
                </a:lnTo>
                <a:lnTo>
                  <a:pt x="161925" y="428625"/>
                </a:lnTo>
                <a:lnTo>
                  <a:pt x="247650" y="428625"/>
                </a:lnTo>
                <a:lnTo>
                  <a:pt x="247650" y="419100"/>
                </a:lnTo>
                <a:lnTo>
                  <a:pt x="257175" y="419100"/>
                </a:lnTo>
                <a:lnTo>
                  <a:pt x="257175" y="409575"/>
                </a:lnTo>
                <a:lnTo>
                  <a:pt x="352425" y="409575"/>
                </a:lnTo>
                <a:lnTo>
                  <a:pt x="352425" y="361950"/>
                </a:lnTo>
                <a:lnTo>
                  <a:pt x="361950" y="352425"/>
                </a:lnTo>
                <a:lnTo>
                  <a:pt x="361950" y="333375"/>
                </a:lnTo>
                <a:lnTo>
                  <a:pt x="381000" y="333375"/>
                </a:lnTo>
                <a:lnTo>
                  <a:pt x="381000" y="323850"/>
                </a:lnTo>
                <a:lnTo>
                  <a:pt x="342900" y="323850"/>
                </a:lnTo>
                <a:lnTo>
                  <a:pt x="323850" y="304800"/>
                </a:lnTo>
                <a:lnTo>
                  <a:pt x="323850" y="295275"/>
                </a:lnTo>
                <a:lnTo>
                  <a:pt x="304800" y="276225"/>
                </a:lnTo>
                <a:lnTo>
                  <a:pt x="304800" y="266700"/>
                </a:lnTo>
                <a:lnTo>
                  <a:pt x="295275" y="257175"/>
                </a:lnTo>
                <a:close/>
              </a:path>
              <a:path w="381000" h="514350">
                <a:moveTo>
                  <a:pt x="23812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525" y="57150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71450"/>
                </a:lnTo>
                <a:lnTo>
                  <a:pt x="9525" y="180975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38100" y="228600"/>
                </a:lnTo>
                <a:lnTo>
                  <a:pt x="38100" y="238125"/>
                </a:lnTo>
                <a:lnTo>
                  <a:pt x="28575" y="247650"/>
                </a:lnTo>
                <a:lnTo>
                  <a:pt x="28575" y="257175"/>
                </a:lnTo>
                <a:lnTo>
                  <a:pt x="304800" y="257175"/>
                </a:lnTo>
                <a:lnTo>
                  <a:pt x="304800" y="247650"/>
                </a:lnTo>
                <a:lnTo>
                  <a:pt x="314325" y="247650"/>
                </a:lnTo>
                <a:lnTo>
                  <a:pt x="314325" y="238125"/>
                </a:lnTo>
                <a:lnTo>
                  <a:pt x="304800" y="228600"/>
                </a:lnTo>
                <a:lnTo>
                  <a:pt x="304800" y="171450"/>
                </a:lnTo>
                <a:lnTo>
                  <a:pt x="295275" y="161925"/>
                </a:lnTo>
                <a:lnTo>
                  <a:pt x="285750" y="161925"/>
                </a:lnTo>
                <a:lnTo>
                  <a:pt x="285750" y="114300"/>
                </a:lnTo>
                <a:lnTo>
                  <a:pt x="276225" y="104775"/>
                </a:lnTo>
                <a:lnTo>
                  <a:pt x="276225" y="85725"/>
                </a:lnTo>
                <a:lnTo>
                  <a:pt x="266700" y="76200"/>
                </a:lnTo>
                <a:lnTo>
                  <a:pt x="266700" y="66675"/>
                </a:lnTo>
                <a:lnTo>
                  <a:pt x="257175" y="66675"/>
                </a:lnTo>
                <a:lnTo>
                  <a:pt x="257175" y="57150"/>
                </a:lnTo>
                <a:lnTo>
                  <a:pt x="247650" y="47625"/>
                </a:lnTo>
                <a:lnTo>
                  <a:pt x="238125" y="47625"/>
                </a:lnTo>
                <a:lnTo>
                  <a:pt x="238125" y="38100"/>
                </a:lnTo>
                <a:close/>
              </a:path>
              <a:path w="381000" h="514350">
                <a:moveTo>
                  <a:pt x="228600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228600" y="38100"/>
                </a:lnTo>
                <a:lnTo>
                  <a:pt x="228600" y="28575"/>
                </a:lnTo>
                <a:close/>
              </a:path>
              <a:path w="381000" h="514350">
                <a:moveTo>
                  <a:pt x="219075" y="19050"/>
                </a:moveTo>
                <a:lnTo>
                  <a:pt x="38100" y="19050"/>
                </a:lnTo>
                <a:lnTo>
                  <a:pt x="38100" y="28575"/>
                </a:lnTo>
                <a:lnTo>
                  <a:pt x="219075" y="28575"/>
                </a:lnTo>
                <a:lnTo>
                  <a:pt x="219075" y="19050"/>
                </a:lnTo>
                <a:close/>
              </a:path>
              <a:path w="381000" h="514350">
                <a:moveTo>
                  <a:pt x="209550" y="9525"/>
                </a:moveTo>
                <a:lnTo>
                  <a:pt x="57150" y="9525"/>
                </a:lnTo>
                <a:lnTo>
                  <a:pt x="47625" y="19050"/>
                </a:lnTo>
                <a:lnTo>
                  <a:pt x="209550" y="19050"/>
                </a:lnTo>
                <a:lnTo>
                  <a:pt x="209550" y="9525"/>
                </a:lnTo>
                <a:close/>
              </a:path>
              <a:path w="381000" h="514350">
                <a:moveTo>
                  <a:pt x="123825" y="0"/>
                </a:moveTo>
                <a:lnTo>
                  <a:pt x="85725" y="0"/>
                </a:lnTo>
                <a:lnTo>
                  <a:pt x="762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381000" h="514350">
                <a:moveTo>
                  <a:pt x="190500" y="0"/>
                </a:moveTo>
                <a:lnTo>
                  <a:pt x="161925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429250" y="762000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61925" y="323850"/>
                </a:moveTo>
                <a:lnTo>
                  <a:pt x="114300" y="323850"/>
                </a:lnTo>
                <a:lnTo>
                  <a:pt x="133350" y="342900"/>
                </a:lnTo>
                <a:lnTo>
                  <a:pt x="142875" y="333375"/>
                </a:lnTo>
                <a:lnTo>
                  <a:pt x="152400" y="333375"/>
                </a:lnTo>
                <a:lnTo>
                  <a:pt x="161925" y="323850"/>
                </a:lnTo>
                <a:close/>
              </a:path>
              <a:path w="304800" h="342900">
                <a:moveTo>
                  <a:pt x="190500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90500" y="323850"/>
                </a:lnTo>
                <a:lnTo>
                  <a:pt x="190500" y="314325"/>
                </a:lnTo>
                <a:close/>
              </a:path>
              <a:path w="304800" h="342900">
                <a:moveTo>
                  <a:pt x="276225" y="295275"/>
                </a:moveTo>
                <a:lnTo>
                  <a:pt x="238125" y="295275"/>
                </a:lnTo>
                <a:lnTo>
                  <a:pt x="238125" y="323850"/>
                </a:lnTo>
                <a:lnTo>
                  <a:pt x="257175" y="323850"/>
                </a:lnTo>
                <a:lnTo>
                  <a:pt x="257175" y="314325"/>
                </a:lnTo>
                <a:lnTo>
                  <a:pt x="266700" y="314325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close/>
              </a:path>
              <a:path w="304800" h="342900">
                <a:moveTo>
                  <a:pt x="219075" y="295275"/>
                </a:moveTo>
                <a:lnTo>
                  <a:pt x="85725" y="295275"/>
                </a:lnTo>
                <a:lnTo>
                  <a:pt x="85725" y="304800"/>
                </a:lnTo>
                <a:lnTo>
                  <a:pt x="95250" y="304800"/>
                </a:lnTo>
                <a:lnTo>
                  <a:pt x="95250" y="314325"/>
                </a:lnTo>
                <a:lnTo>
                  <a:pt x="219075" y="314325"/>
                </a:lnTo>
                <a:lnTo>
                  <a:pt x="219075" y="295275"/>
                </a:lnTo>
                <a:close/>
              </a:path>
              <a:path w="304800" h="342900">
                <a:moveTo>
                  <a:pt x="247650" y="228600"/>
                </a:moveTo>
                <a:lnTo>
                  <a:pt x="38100" y="228600"/>
                </a:lnTo>
                <a:lnTo>
                  <a:pt x="47625" y="238125"/>
                </a:lnTo>
                <a:lnTo>
                  <a:pt x="47625" y="247650"/>
                </a:lnTo>
                <a:lnTo>
                  <a:pt x="57150" y="257175"/>
                </a:lnTo>
                <a:lnTo>
                  <a:pt x="57150" y="276225"/>
                </a:lnTo>
                <a:lnTo>
                  <a:pt x="66675" y="276225"/>
                </a:lnTo>
                <a:lnTo>
                  <a:pt x="66675" y="285750"/>
                </a:lnTo>
                <a:lnTo>
                  <a:pt x="76200" y="285750"/>
                </a:lnTo>
                <a:lnTo>
                  <a:pt x="76200" y="295275"/>
                </a:lnTo>
                <a:lnTo>
                  <a:pt x="228600" y="295275"/>
                </a:lnTo>
                <a:lnTo>
                  <a:pt x="228600" y="285750"/>
                </a:lnTo>
                <a:lnTo>
                  <a:pt x="238125" y="276225"/>
                </a:lnTo>
                <a:lnTo>
                  <a:pt x="238125" y="266700"/>
                </a:lnTo>
                <a:lnTo>
                  <a:pt x="247650" y="266700"/>
                </a:lnTo>
                <a:lnTo>
                  <a:pt x="247650" y="228600"/>
                </a:lnTo>
                <a:close/>
              </a:path>
              <a:path w="304800" h="342900">
                <a:moveTo>
                  <a:pt x="38100" y="47625"/>
                </a:moveTo>
                <a:lnTo>
                  <a:pt x="19050" y="47625"/>
                </a:lnTo>
                <a:lnTo>
                  <a:pt x="19050" y="66675"/>
                </a:lnTo>
                <a:lnTo>
                  <a:pt x="9525" y="66675"/>
                </a:lnTo>
                <a:lnTo>
                  <a:pt x="9525" y="85725"/>
                </a:lnTo>
                <a:lnTo>
                  <a:pt x="0" y="85725"/>
                </a:lnTo>
                <a:lnTo>
                  <a:pt x="0" y="104775"/>
                </a:lnTo>
                <a:lnTo>
                  <a:pt x="9525" y="104775"/>
                </a:lnTo>
                <a:lnTo>
                  <a:pt x="9525" y="152400"/>
                </a:lnTo>
                <a:lnTo>
                  <a:pt x="19050" y="161925"/>
                </a:lnTo>
                <a:lnTo>
                  <a:pt x="19050" y="180975"/>
                </a:lnTo>
                <a:lnTo>
                  <a:pt x="28575" y="190500"/>
                </a:lnTo>
                <a:lnTo>
                  <a:pt x="28575" y="219075"/>
                </a:lnTo>
                <a:lnTo>
                  <a:pt x="247650" y="219075"/>
                </a:lnTo>
                <a:lnTo>
                  <a:pt x="247650" y="247650"/>
                </a:lnTo>
                <a:lnTo>
                  <a:pt x="257175" y="257175"/>
                </a:lnTo>
                <a:lnTo>
                  <a:pt x="257175" y="276225"/>
                </a:lnTo>
                <a:lnTo>
                  <a:pt x="247650" y="285750"/>
                </a:lnTo>
                <a:lnTo>
                  <a:pt x="247650" y="295275"/>
                </a:lnTo>
                <a:lnTo>
                  <a:pt x="285750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304800" y="276225"/>
                </a:lnTo>
                <a:lnTo>
                  <a:pt x="295275" y="276225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38125"/>
                </a:lnTo>
                <a:lnTo>
                  <a:pt x="276225" y="228600"/>
                </a:lnTo>
                <a:lnTo>
                  <a:pt x="266700" y="228600"/>
                </a:lnTo>
                <a:lnTo>
                  <a:pt x="266700" y="219075"/>
                </a:lnTo>
                <a:lnTo>
                  <a:pt x="257175" y="209550"/>
                </a:lnTo>
                <a:lnTo>
                  <a:pt x="257175" y="200025"/>
                </a:lnTo>
                <a:lnTo>
                  <a:pt x="266700" y="200025"/>
                </a:lnTo>
                <a:lnTo>
                  <a:pt x="266700" y="152400"/>
                </a:lnTo>
                <a:lnTo>
                  <a:pt x="228600" y="152400"/>
                </a:lnTo>
                <a:lnTo>
                  <a:pt x="228600" y="142875"/>
                </a:lnTo>
                <a:lnTo>
                  <a:pt x="219075" y="142875"/>
                </a:lnTo>
                <a:lnTo>
                  <a:pt x="228600" y="133350"/>
                </a:lnTo>
                <a:lnTo>
                  <a:pt x="228600" y="123825"/>
                </a:lnTo>
                <a:lnTo>
                  <a:pt x="219075" y="114300"/>
                </a:lnTo>
                <a:lnTo>
                  <a:pt x="209550" y="114300"/>
                </a:lnTo>
                <a:lnTo>
                  <a:pt x="209550" y="104775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76200"/>
                </a:lnTo>
                <a:lnTo>
                  <a:pt x="190500" y="66675"/>
                </a:lnTo>
                <a:lnTo>
                  <a:pt x="180975" y="57150"/>
                </a:lnTo>
                <a:lnTo>
                  <a:pt x="38100" y="57150"/>
                </a:lnTo>
                <a:lnTo>
                  <a:pt x="38100" y="47625"/>
                </a:lnTo>
                <a:close/>
              </a:path>
              <a:path w="304800" h="342900">
                <a:moveTo>
                  <a:pt x="47625" y="247650"/>
                </a:moveTo>
                <a:lnTo>
                  <a:pt x="38100" y="247650"/>
                </a:lnTo>
                <a:lnTo>
                  <a:pt x="47625" y="257175"/>
                </a:lnTo>
                <a:lnTo>
                  <a:pt x="47625" y="247650"/>
                </a:lnTo>
                <a:close/>
              </a:path>
              <a:path w="304800" h="342900">
                <a:moveTo>
                  <a:pt x="28575" y="209550"/>
                </a:moveTo>
                <a:lnTo>
                  <a:pt x="19050" y="209550"/>
                </a:lnTo>
                <a:lnTo>
                  <a:pt x="19050" y="219075"/>
                </a:lnTo>
                <a:lnTo>
                  <a:pt x="28575" y="228600"/>
                </a:lnTo>
                <a:lnTo>
                  <a:pt x="28575" y="238125"/>
                </a:lnTo>
                <a:lnTo>
                  <a:pt x="38100" y="238125"/>
                </a:lnTo>
                <a:lnTo>
                  <a:pt x="38100" y="228600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8575" y="219075"/>
                </a:lnTo>
                <a:lnTo>
                  <a:pt x="28575" y="209550"/>
                </a:lnTo>
                <a:close/>
              </a:path>
              <a:path w="304800" h="342900">
                <a:moveTo>
                  <a:pt x="266700" y="123825"/>
                </a:moveTo>
                <a:lnTo>
                  <a:pt x="247650" y="123825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23825"/>
                </a:lnTo>
                <a:close/>
              </a:path>
              <a:path w="304800" h="342900">
                <a:moveTo>
                  <a:pt x="171450" y="9525"/>
                </a:moveTo>
                <a:lnTo>
                  <a:pt x="123825" y="9525"/>
                </a:lnTo>
                <a:lnTo>
                  <a:pt x="123825" y="19050"/>
                </a:lnTo>
                <a:lnTo>
                  <a:pt x="95250" y="47625"/>
                </a:lnTo>
                <a:lnTo>
                  <a:pt x="76200" y="47625"/>
                </a:lnTo>
                <a:lnTo>
                  <a:pt x="76200" y="57150"/>
                </a:lnTo>
                <a:lnTo>
                  <a:pt x="180975" y="57150"/>
                </a:lnTo>
                <a:lnTo>
                  <a:pt x="171450" y="47625"/>
                </a:lnTo>
                <a:lnTo>
                  <a:pt x="171450" y="9525"/>
                </a:lnTo>
                <a:close/>
              </a:path>
              <a:path w="304800" h="342900">
                <a:moveTo>
                  <a:pt x="152400" y="0"/>
                </a:moveTo>
                <a:lnTo>
                  <a:pt x="142875" y="0"/>
                </a:lnTo>
                <a:lnTo>
                  <a:pt x="142875" y="9525"/>
                </a:lnTo>
                <a:lnTo>
                  <a:pt x="152400" y="9525"/>
                </a:lnTo>
                <a:lnTo>
                  <a:pt x="152400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429250" y="766762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14300" y="257175"/>
                </a:moveTo>
                <a:lnTo>
                  <a:pt x="95250" y="257175"/>
                </a:lnTo>
                <a:lnTo>
                  <a:pt x="95250" y="266700"/>
                </a:lnTo>
                <a:lnTo>
                  <a:pt x="104775" y="266700"/>
                </a:lnTo>
                <a:lnTo>
                  <a:pt x="104775" y="276225"/>
                </a:lnTo>
                <a:lnTo>
                  <a:pt x="114300" y="276225"/>
                </a:lnTo>
                <a:lnTo>
                  <a:pt x="133350" y="295275"/>
                </a:lnTo>
                <a:lnTo>
                  <a:pt x="133350" y="276225"/>
                </a:lnTo>
                <a:lnTo>
                  <a:pt x="114300" y="257175"/>
                </a:lnTo>
                <a:close/>
              </a:path>
              <a:path w="133350" h="295275">
                <a:moveTo>
                  <a:pt x="95250" y="247650"/>
                </a:moveTo>
                <a:lnTo>
                  <a:pt x="85725" y="247650"/>
                </a:lnTo>
                <a:lnTo>
                  <a:pt x="85725" y="257175"/>
                </a:lnTo>
                <a:lnTo>
                  <a:pt x="95250" y="257175"/>
                </a:lnTo>
                <a:lnTo>
                  <a:pt x="95250" y="247650"/>
                </a:lnTo>
                <a:close/>
              </a:path>
              <a:path w="133350" h="295275">
                <a:moveTo>
                  <a:pt x="57150" y="180975"/>
                </a:moveTo>
                <a:lnTo>
                  <a:pt x="38100" y="180975"/>
                </a:lnTo>
                <a:lnTo>
                  <a:pt x="47625" y="190500"/>
                </a:lnTo>
                <a:lnTo>
                  <a:pt x="47625" y="200025"/>
                </a:lnTo>
                <a:lnTo>
                  <a:pt x="57150" y="209550"/>
                </a:lnTo>
                <a:lnTo>
                  <a:pt x="57150" y="228600"/>
                </a:lnTo>
                <a:lnTo>
                  <a:pt x="66675" y="228600"/>
                </a:lnTo>
                <a:lnTo>
                  <a:pt x="66675" y="238125"/>
                </a:lnTo>
                <a:lnTo>
                  <a:pt x="76200" y="238125"/>
                </a:lnTo>
                <a:lnTo>
                  <a:pt x="76200" y="219075"/>
                </a:lnTo>
                <a:lnTo>
                  <a:pt x="66675" y="209550"/>
                </a:lnTo>
                <a:lnTo>
                  <a:pt x="66675" y="200025"/>
                </a:lnTo>
                <a:lnTo>
                  <a:pt x="57150" y="190500"/>
                </a:lnTo>
                <a:lnTo>
                  <a:pt x="57150" y="180975"/>
                </a:lnTo>
                <a:close/>
              </a:path>
              <a:path w="133350" h="295275">
                <a:moveTo>
                  <a:pt x="47625" y="200025"/>
                </a:moveTo>
                <a:lnTo>
                  <a:pt x="38100" y="200025"/>
                </a:lnTo>
                <a:lnTo>
                  <a:pt x="47625" y="209550"/>
                </a:lnTo>
                <a:lnTo>
                  <a:pt x="47625" y="200025"/>
                </a:lnTo>
                <a:close/>
              </a:path>
              <a:path w="133350" h="295275">
                <a:moveTo>
                  <a:pt x="28575" y="161925"/>
                </a:moveTo>
                <a:lnTo>
                  <a:pt x="19050" y="161925"/>
                </a:lnTo>
                <a:lnTo>
                  <a:pt x="19050" y="171450"/>
                </a:lnTo>
                <a:lnTo>
                  <a:pt x="28575" y="180975"/>
                </a:lnTo>
                <a:lnTo>
                  <a:pt x="28575" y="190500"/>
                </a:lnTo>
                <a:lnTo>
                  <a:pt x="38100" y="190500"/>
                </a:lnTo>
                <a:lnTo>
                  <a:pt x="38100" y="180975"/>
                </a:lnTo>
                <a:lnTo>
                  <a:pt x="57150" y="180975"/>
                </a:lnTo>
                <a:lnTo>
                  <a:pt x="47625" y="171450"/>
                </a:lnTo>
                <a:lnTo>
                  <a:pt x="28575" y="171450"/>
                </a:lnTo>
                <a:lnTo>
                  <a:pt x="28575" y="161925"/>
                </a:lnTo>
                <a:close/>
              </a:path>
              <a:path w="133350" h="295275">
                <a:moveTo>
                  <a:pt x="28575" y="114300"/>
                </a:moveTo>
                <a:lnTo>
                  <a:pt x="19050" y="114300"/>
                </a:lnTo>
                <a:lnTo>
                  <a:pt x="19050" y="133350"/>
                </a:lnTo>
                <a:lnTo>
                  <a:pt x="28575" y="142875"/>
                </a:lnTo>
                <a:lnTo>
                  <a:pt x="28575" y="171450"/>
                </a:lnTo>
                <a:lnTo>
                  <a:pt x="47625" y="171450"/>
                </a:lnTo>
                <a:lnTo>
                  <a:pt x="47625" y="161925"/>
                </a:lnTo>
                <a:lnTo>
                  <a:pt x="38100" y="152400"/>
                </a:lnTo>
                <a:lnTo>
                  <a:pt x="38100" y="142875"/>
                </a:lnTo>
                <a:lnTo>
                  <a:pt x="28575" y="133350"/>
                </a:lnTo>
                <a:lnTo>
                  <a:pt x="28575" y="114300"/>
                </a:lnTo>
                <a:close/>
              </a:path>
              <a:path w="133350" h="295275">
                <a:moveTo>
                  <a:pt x="19050" y="0"/>
                </a:moveTo>
                <a:lnTo>
                  <a:pt x="19050" y="19050"/>
                </a:lnTo>
                <a:lnTo>
                  <a:pt x="9525" y="19050"/>
                </a:lnTo>
                <a:lnTo>
                  <a:pt x="9525" y="38100"/>
                </a:lnTo>
                <a:lnTo>
                  <a:pt x="0" y="38100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104775"/>
                </a:lnTo>
                <a:lnTo>
                  <a:pt x="19050" y="114300"/>
                </a:lnTo>
                <a:lnTo>
                  <a:pt x="28575" y="95250"/>
                </a:lnTo>
                <a:lnTo>
                  <a:pt x="19050" y="76200"/>
                </a:lnTo>
                <a:lnTo>
                  <a:pt x="19050" y="66675"/>
                </a:lnTo>
                <a:lnTo>
                  <a:pt x="28575" y="4762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543550" y="77057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90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66675" h="28575">
                <a:moveTo>
                  <a:pt x="38100" y="9525"/>
                </a:moveTo>
                <a:lnTo>
                  <a:pt x="19050" y="9525"/>
                </a:lnTo>
                <a:lnTo>
                  <a:pt x="9525" y="19050"/>
                </a:lnTo>
                <a:lnTo>
                  <a:pt x="38100" y="19050"/>
                </a:lnTo>
                <a:lnTo>
                  <a:pt x="38100" y="9525"/>
                </a:lnTo>
                <a:close/>
              </a:path>
              <a:path w="66675" h="2857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5543550" y="773430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9525" y="0"/>
                </a:lnTo>
                <a:lnTo>
                  <a:pt x="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543550" y="77247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952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9525" y="19050"/>
                </a:lnTo>
                <a:close/>
              </a:path>
              <a:path w="66675" h="28575">
                <a:moveTo>
                  <a:pt x="381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66675" h="28575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66675" h="28575">
                <a:moveTo>
                  <a:pt x="4762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28575">
                <a:moveTo>
                  <a:pt x="57150" y="9525"/>
                </a:moveTo>
                <a:lnTo>
                  <a:pt x="47625" y="19050"/>
                </a:lnTo>
                <a:lnTo>
                  <a:pt x="57150" y="19050"/>
                </a:lnTo>
                <a:lnTo>
                  <a:pt x="57150" y="9525"/>
                </a:lnTo>
                <a:close/>
              </a:path>
              <a:path w="66675" h="28575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676900" y="775335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457825" y="776287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457825" y="77438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7150" y="38100"/>
                </a:move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lnTo>
                  <a:pt x="57150" y="38100"/>
                </a:lnTo>
                <a:close/>
              </a:path>
              <a:path w="66675" h="66675">
                <a:moveTo>
                  <a:pt x="2857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  <a:path w="66675" h="66675">
                <a:moveTo>
                  <a:pt x="57150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38100" y="19050"/>
                </a:lnTo>
                <a:lnTo>
                  <a:pt x="47625" y="28575"/>
                </a:lnTo>
                <a:lnTo>
                  <a:pt x="57150" y="28575"/>
                </a:lnTo>
                <a:lnTo>
                  <a:pt x="57150" y="9525"/>
                </a:lnTo>
                <a:close/>
              </a:path>
              <a:path w="66675" h="66675">
                <a:moveTo>
                  <a:pt x="38100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629275" y="776287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9525" y="0"/>
                </a:moveTo>
                <a:lnTo>
                  <a:pt x="9525" y="19050"/>
                </a:lnTo>
                <a:lnTo>
                  <a:pt x="0" y="28575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476875" y="77724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553075" y="779145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543550" y="7810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505450" y="782002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543550" y="782955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514975" y="783907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38100" y="28575"/>
                </a:moveTo>
                <a:lnTo>
                  <a:pt x="0" y="28575"/>
                </a:lnTo>
                <a:lnTo>
                  <a:pt x="0" y="38100"/>
                </a:lnTo>
                <a:lnTo>
                  <a:pt x="28575" y="38100"/>
                </a:lnTo>
                <a:lnTo>
                  <a:pt x="38100" y="28575"/>
                </a:lnTo>
                <a:close/>
              </a:path>
              <a:path w="85725" h="38100">
                <a:moveTo>
                  <a:pt x="666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66675" y="19050"/>
                </a:lnTo>
                <a:close/>
              </a:path>
              <a:path w="85725" h="38100">
                <a:moveTo>
                  <a:pt x="857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85725" y="19050"/>
                </a:lnTo>
                <a:lnTo>
                  <a:pt x="85725" y="9525"/>
                </a:lnTo>
                <a:close/>
              </a:path>
              <a:path w="85725" h="38100">
                <a:moveTo>
                  <a:pt x="57150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534025" y="784860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534025" y="7867650"/>
            <a:ext cx="76200" cy="28575"/>
          </a:xfrm>
          <a:custGeom>
            <a:avLst/>
            <a:gdLst/>
            <a:ahLst/>
            <a:cxnLst/>
            <a:rect l="l" t="t" r="r" b="b"/>
            <a:pathLst>
              <a:path w="76200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76200" h="28575">
                <a:moveTo>
                  <a:pt x="6667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  <a:path w="76200" h="28575">
                <a:moveTo>
                  <a:pt x="76200" y="0"/>
                </a:moveTo>
                <a:lnTo>
                  <a:pt x="66675" y="0"/>
                </a:lnTo>
                <a:lnTo>
                  <a:pt x="66675" y="9525"/>
                </a:lnTo>
                <a:lnTo>
                  <a:pt x="76200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638800" y="790575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95250" y="0"/>
                </a:lnTo>
                <a:lnTo>
                  <a:pt x="95250" y="9525"/>
                </a:lnTo>
                <a:lnTo>
                  <a:pt x="85725" y="9525"/>
                </a:ln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28575"/>
                </a:lnTo>
                <a:lnTo>
                  <a:pt x="66675" y="38100"/>
                </a:lnTo>
                <a:lnTo>
                  <a:pt x="47625" y="38100"/>
                </a:lnTo>
                <a:lnTo>
                  <a:pt x="38100" y="47625"/>
                </a:lnTo>
                <a:lnTo>
                  <a:pt x="28575" y="47625"/>
                </a:lnTo>
                <a:lnTo>
                  <a:pt x="19050" y="57150"/>
                </a:lnTo>
                <a:lnTo>
                  <a:pt x="9525" y="57150"/>
                </a:lnTo>
                <a:lnTo>
                  <a:pt x="0" y="66675"/>
                </a:lnTo>
                <a:lnTo>
                  <a:pt x="95250" y="66675"/>
                </a:lnTo>
                <a:lnTo>
                  <a:pt x="104775" y="76200"/>
                </a:lnTo>
                <a:lnTo>
                  <a:pt x="104775" y="19050"/>
                </a:lnTo>
                <a:lnTo>
                  <a:pt x="114300" y="9525"/>
                </a:lnTo>
                <a:lnTo>
                  <a:pt x="1143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572125" y="799147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219700" y="808228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224462" y="76581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219700" y="765365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776912" y="76581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667375" y="765365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467350" y="77628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467350" y="77628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486400" y="776287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572125" y="77343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572125" y="7734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581650" y="77343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619750" y="7981950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19050" y="38100"/>
                </a:moveTo>
                <a:lnTo>
                  <a:pt x="19050" y="95250"/>
                </a:lnTo>
                <a:lnTo>
                  <a:pt x="57150" y="95250"/>
                </a:lnTo>
                <a:lnTo>
                  <a:pt x="28575" y="66675"/>
                </a:lnTo>
                <a:lnTo>
                  <a:pt x="40481" y="66675"/>
                </a:lnTo>
                <a:lnTo>
                  <a:pt x="19050" y="38100"/>
                </a:lnTo>
                <a:close/>
              </a:path>
              <a:path w="57150" h="95250">
                <a:moveTo>
                  <a:pt x="40481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0481" y="66675"/>
                </a:lnTo>
                <a:close/>
              </a:path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19050" y="38100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438775" y="762000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0" y="9525"/>
                </a:moveTo>
                <a:lnTo>
                  <a:pt x="0" y="19050"/>
                </a:lnTo>
                <a:lnTo>
                  <a:pt x="9525" y="19050"/>
                </a:lnTo>
                <a:lnTo>
                  <a:pt x="0" y="9525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76200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457825" y="7620000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47625" h="9525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629275" y="765810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9525"/>
                </a:moveTo>
                <a:lnTo>
                  <a:pt x="9525" y="9525"/>
                </a:lnTo>
                <a:lnTo>
                  <a:pt x="28575" y="28575"/>
                </a:lnTo>
                <a:lnTo>
                  <a:pt x="28575" y="38100"/>
                </a:lnTo>
                <a:lnTo>
                  <a:pt x="38100" y="47625"/>
                </a:lnTo>
                <a:lnTo>
                  <a:pt x="38100" y="28575"/>
                </a:lnTo>
                <a:lnTo>
                  <a:pt x="19050" y="9525"/>
                </a:lnTo>
                <a:close/>
              </a:path>
              <a:path w="38100" h="476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219442" y="7473420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904875" y="0"/>
                </a:moveTo>
                <a:lnTo>
                  <a:pt x="0" y="0"/>
                </a:ln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219442" y="7473420"/>
            <a:ext cx="1171575" cy="276225"/>
          </a:xfrm>
          <a:custGeom>
            <a:avLst/>
            <a:gdLst/>
            <a:ahLst/>
            <a:cxnLst/>
            <a:rect l="l" t="t" r="r" b="b"/>
            <a:pathLst>
              <a:path w="1171575" h="276225">
                <a:moveTo>
                  <a:pt x="0" y="0"/>
                </a:move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171575" y="180975"/>
                </a:lnTo>
                <a:lnTo>
                  <a:pt x="904875" y="161925"/>
                </a:lnTo>
                <a:lnTo>
                  <a:pt x="904875" y="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 txBox="1"/>
          <p:nvPr/>
        </p:nvSpPr>
        <p:spPr>
          <a:xfrm>
            <a:off x="4248150" y="7569200"/>
            <a:ext cx="815340" cy="2330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9550" marR="5080" indent="-209550">
              <a:lnSpc>
                <a:spcPct val="105800"/>
              </a:lnSpc>
              <a:spcBef>
                <a:spcPts val="80"/>
              </a:spcBef>
            </a:pPr>
            <a:r>
              <a:rPr dirty="0" sz="650" spc="25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dirty="0" sz="650" spc="20">
                <a:latin typeface="Tahoma"/>
                <a:cs typeface="Tahoma"/>
              </a:rPr>
              <a:t>are </a:t>
            </a:r>
            <a:r>
              <a:rPr dirty="0" sz="650" spc="10">
                <a:latin typeface="Tahoma"/>
                <a:cs typeface="Tahoma"/>
              </a:rPr>
              <a:t>a </a:t>
            </a:r>
            <a:r>
              <a:rPr dirty="0" sz="650" spc="20">
                <a:latin typeface="Tahoma"/>
                <a:cs typeface="Tahoma"/>
              </a:rPr>
              <a:t>very </a:t>
            </a:r>
            <a:r>
              <a:rPr dirty="0" sz="650" spc="25">
                <a:latin typeface="Tahoma"/>
                <a:cs typeface="Tahoma"/>
              </a:rPr>
              <a:t>good  </a:t>
            </a:r>
            <a:r>
              <a:rPr dirty="0" sz="650" spc="15">
                <a:latin typeface="Tahoma"/>
                <a:cs typeface="Tahoma"/>
              </a:rPr>
              <a:t>datapoint.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4371842" y="7187670"/>
            <a:ext cx="542925" cy="333375"/>
          </a:xfrm>
          <a:custGeom>
            <a:avLst/>
            <a:gdLst/>
            <a:ahLst/>
            <a:cxnLst/>
            <a:rect l="l" t="t" r="r" b="b"/>
            <a:pathLst>
              <a:path w="542925" h="333375">
                <a:moveTo>
                  <a:pt x="0" y="333375"/>
                </a:moveTo>
                <a:lnTo>
                  <a:pt x="4167" y="317599"/>
                </a:lnTo>
                <a:lnTo>
                  <a:pt x="4762" y="300037"/>
                </a:lnTo>
                <a:lnTo>
                  <a:pt x="5357" y="282475"/>
                </a:lnTo>
                <a:lnTo>
                  <a:pt x="9525" y="266700"/>
                </a:lnTo>
                <a:lnTo>
                  <a:pt x="18008" y="256728"/>
                </a:lnTo>
                <a:lnTo>
                  <a:pt x="27384" y="244078"/>
                </a:lnTo>
                <a:lnTo>
                  <a:pt x="34974" y="233213"/>
                </a:lnTo>
                <a:lnTo>
                  <a:pt x="38100" y="228600"/>
                </a:lnTo>
                <a:lnTo>
                  <a:pt x="48517" y="210294"/>
                </a:lnTo>
                <a:lnTo>
                  <a:pt x="64293" y="196453"/>
                </a:lnTo>
                <a:lnTo>
                  <a:pt x="83641" y="184398"/>
                </a:lnTo>
                <a:lnTo>
                  <a:pt x="104775" y="171450"/>
                </a:lnTo>
                <a:lnTo>
                  <a:pt x="117723" y="159841"/>
                </a:lnTo>
                <a:lnTo>
                  <a:pt x="136921" y="142875"/>
                </a:lnTo>
                <a:lnTo>
                  <a:pt x="154334" y="125908"/>
                </a:lnTo>
                <a:lnTo>
                  <a:pt x="161925" y="114300"/>
                </a:lnTo>
                <a:lnTo>
                  <a:pt x="207764" y="103286"/>
                </a:lnTo>
                <a:lnTo>
                  <a:pt x="257175" y="97631"/>
                </a:lnTo>
                <a:lnTo>
                  <a:pt x="306585" y="95547"/>
                </a:lnTo>
                <a:lnTo>
                  <a:pt x="352425" y="95250"/>
                </a:lnTo>
                <a:lnTo>
                  <a:pt x="376535" y="88106"/>
                </a:lnTo>
                <a:lnTo>
                  <a:pt x="395287" y="80962"/>
                </a:lnTo>
                <a:lnTo>
                  <a:pt x="414039" y="73818"/>
                </a:lnTo>
                <a:lnTo>
                  <a:pt x="438150" y="66675"/>
                </a:lnTo>
                <a:lnTo>
                  <a:pt x="453925" y="61019"/>
                </a:lnTo>
                <a:lnTo>
                  <a:pt x="471487" y="57150"/>
                </a:lnTo>
                <a:lnTo>
                  <a:pt x="489049" y="53280"/>
                </a:lnTo>
                <a:lnTo>
                  <a:pt x="504825" y="47625"/>
                </a:lnTo>
                <a:lnTo>
                  <a:pt x="506462" y="40481"/>
                </a:lnTo>
                <a:lnTo>
                  <a:pt x="510778" y="33337"/>
                </a:lnTo>
                <a:lnTo>
                  <a:pt x="516880" y="26193"/>
                </a:lnTo>
                <a:lnTo>
                  <a:pt x="523875" y="19050"/>
                </a:lnTo>
                <a:lnTo>
                  <a:pt x="534888" y="8036"/>
                </a:lnTo>
                <a:lnTo>
                  <a:pt x="540543" y="2381"/>
                </a:lnTo>
                <a:lnTo>
                  <a:pt x="542627" y="297"/>
                </a:lnTo>
                <a:lnTo>
                  <a:pt x="542925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848225" y="72485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571875" y="7953375"/>
            <a:ext cx="552450" cy="438150"/>
          </a:xfrm>
          <a:custGeom>
            <a:avLst/>
            <a:gdLst/>
            <a:ahLst/>
            <a:cxnLst/>
            <a:rect l="l" t="t" r="r" b="b"/>
            <a:pathLst>
              <a:path w="552450" h="438150">
                <a:moveTo>
                  <a:pt x="552450" y="438150"/>
                </a:moveTo>
                <a:lnTo>
                  <a:pt x="552450" y="0"/>
                </a:lnTo>
                <a:lnTo>
                  <a:pt x="0" y="0"/>
                </a:lnTo>
                <a:lnTo>
                  <a:pt x="0" y="438150"/>
                </a:lnTo>
                <a:lnTo>
                  <a:pt x="552450" y="43815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571875" y="8191500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33375" y="152400"/>
                </a:moveTo>
                <a:lnTo>
                  <a:pt x="304800" y="152400"/>
                </a:lnTo>
                <a:lnTo>
                  <a:pt x="304800" y="200025"/>
                </a:lnTo>
                <a:lnTo>
                  <a:pt x="314325" y="200025"/>
                </a:lnTo>
                <a:lnTo>
                  <a:pt x="314325" y="161925"/>
                </a:lnTo>
                <a:lnTo>
                  <a:pt x="323850" y="161925"/>
                </a:lnTo>
                <a:lnTo>
                  <a:pt x="333375" y="152400"/>
                </a:lnTo>
                <a:close/>
              </a:path>
              <a:path w="361950" h="200025">
                <a:moveTo>
                  <a:pt x="361950" y="95250"/>
                </a:moveTo>
                <a:lnTo>
                  <a:pt x="352425" y="95250"/>
                </a:lnTo>
                <a:lnTo>
                  <a:pt x="352425" y="114300"/>
                </a:lnTo>
                <a:lnTo>
                  <a:pt x="342900" y="123825"/>
                </a:lnTo>
                <a:lnTo>
                  <a:pt x="342900" y="133350"/>
                </a:lnTo>
                <a:lnTo>
                  <a:pt x="323850" y="152400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33350"/>
                </a:lnTo>
                <a:lnTo>
                  <a:pt x="352425" y="123825"/>
                </a:lnTo>
                <a:lnTo>
                  <a:pt x="361950" y="114300"/>
                </a:lnTo>
                <a:lnTo>
                  <a:pt x="361950" y="95250"/>
                </a:lnTo>
                <a:close/>
              </a:path>
              <a:path w="361950" h="200025">
                <a:moveTo>
                  <a:pt x="3238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23850" y="57150"/>
                </a:lnTo>
                <a:lnTo>
                  <a:pt x="333375" y="66675"/>
                </a:lnTo>
                <a:lnTo>
                  <a:pt x="333375" y="76200"/>
                </a:lnTo>
                <a:lnTo>
                  <a:pt x="342900" y="76200"/>
                </a:lnTo>
                <a:lnTo>
                  <a:pt x="342900" y="85725"/>
                </a:lnTo>
                <a:lnTo>
                  <a:pt x="352425" y="95250"/>
                </a:lnTo>
                <a:lnTo>
                  <a:pt x="352425" y="76200"/>
                </a:lnTo>
                <a:lnTo>
                  <a:pt x="323850" y="47625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38125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238125" y="57150"/>
                </a:moveTo>
                <a:lnTo>
                  <a:pt x="219075" y="57150"/>
                </a:lnTo>
                <a:lnTo>
                  <a:pt x="219075" y="66675"/>
                </a:lnTo>
                <a:lnTo>
                  <a:pt x="247650" y="66675"/>
                </a:lnTo>
                <a:lnTo>
                  <a:pt x="238125" y="57150"/>
                </a:lnTo>
                <a:close/>
              </a:path>
              <a:path w="361950" h="200025">
                <a:moveTo>
                  <a:pt x="276225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76225" y="57150"/>
                </a:lnTo>
                <a:close/>
              </a:path>
              <a:path w="361950" h="200025">
                <a:moveTo>
                  <a:pt x="219075" y="38100"/>
                </a:moveTo>
                <a:lnTo>
                  <a:pt x="209550" y="38100"/>
                </a:lnTo>
                <a:lnTo>
                  <a:pt x="209550" y="47625"/>
                </a:lnTo>
                <a:lnTo>
                  <a:pt x="219075" y="57150"/>
                </a:lnTo>
                <a:lnTo>
                  <a:pt x="219075" y="38100"/>
                </a:lnTo>
                <a:close/>
              </a:path>
              <a:path w="361950" h="200025">
                <a:moveTo>
                  <a:pt x="38100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38100" y="47625"/>
                </a:lnTo>
                <a:lnTo>
                  <a:pt x="38100" y="38100"/>
                </a:lnTo>
                <a:close/>
              </a:path>
              <a:path w="361950" h="200025">
                <a:moveTo>
                  <a:pt x="47625" y="28575"/>
                </a:moveTo>
                <a:lnTo>
                  <a:pt x="38100" y="28575"/>
                </a:lnTo>
                <a:lnTo>
                  <a:pt x="28575" y="38100"/>
                </a:lnTo>
                <a:lnTo>
                  <a:pt x="47625" y="38100"/>
                </a:lnTo>
                <a:lnTo>
                  <a:pt x="47625" y="28575"/>
                </a:lnTo>
                <a:close/>
              </a:path>
              <a:path w="361950" h="200025">
                <a:moveTo>
                  <a:pt x="133350" y="9525"/>
                </a:moveTo>
                <a:lnTo>
                  <a:pt x="114300" y="9525"/>
                </a:lnTo>
                <a:lnTo>
                  <a:pt x="95250" y="28575"/>
                </a:lnTo>
                <a:lnTo>
                  <a:pt x="95250" y="38100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lnTo>
                  <a:pt x="123825" y="19050"/>
                </a:lnTo>
                <a:lnTo>
                  <a:pt x="133350" y="9525"/>
                </a:lnTo>
                <a:close/>
              </a:path>
              <a:path w="361950" h="200025">
                <a:moveTo>
                  <a:pt x="200025" y="19050"/>
                </a:moveTo>
                <a:lnTo>
                  <a:pt x="190500" y="19050"/>
                </a:lnTo>
                <a:lnTo>
                  <a:pt x="190500" y="28575"/>
                </a:lnTo>
                <a:lnTo>
                  <a:pt x="200025" y="2857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close/>
              </a:path>
              <a:path w="361950" h="200025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61950" h="200025">
                <a:moveTo>
                  <a:pt x="190500" y="9525"/>
                </a:moveTo>
                <a:lnTo>
                  <a:pt x="171450" y="9525"/>
                </a:lnTo>
                <a:lnTo>
                  <a:pt x="171450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61950" h="200025">
                <a:moveTo>
                  <a:pt x="161925" y="0"/>
                </a:moveTo>
                <a:lnTo>
                  <a:pt x="133350" y="0"/>
                </a:lnTo>
                <a:lnTo>
                  <a:pt x="133350" y="95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571875" y="8201025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190500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142875"/>
                </a:lnTo>
                <a:lnTo>
                  <a:pt x="323850" y="142875"/>
                </a:lnTo>
                <a:lnTo>
                  <a:pt x="342900" y="123825"/>
                </a:lnTo>
                <a:lnTo>
                  <a:pt x="342900" y="114300"/>
                </a:lnTo>
                <a:lnTo>
                  <a:pt x="352425" y="104775"/>
                </a:lnTo>
                <a:lnTo>
                  <a:pt x="352425" y="85725"/>
                </a:lnTo>
                <a:lnTo>
                  <a:pt x="342900" y="76200"/>
                </a:lnTo>
                <a:lnTo>
                  <a:pt x="342900" y="66675"/>
                </a:lnTo>
                <a:lnTo>
                  <a:pt x="247650" y="66675"/>
                </a:lnTo>
                <a:lnTo>
                  <a:pt x="238125" y="57150"/>
                </a:lnTo>
                <a:lnTo>
                  <a:pt x="219075" y="57150"/>
                </a:lnTo>
                <a:lnTo>
                  <a:pt x="219075" y="47625"/>
                </a:lnTo>
                <a:lnTo>
                  <a:pt x="209550" y="38100"/>
                </a:lnTo>
                <a:lnTo>
                  <a:pt x="209550" y="28575"/>
                </a:lnTo>
                <a:lnTo>
                  <a:pt x="200025" y="19050"/>
                </a:lnTo>
                <a:lnTo>
                  <a:pt x="190500" y="19050"/>
                </a:lnTo>
                <a:lnTo>
                  <a:pt x="190500" y="9525"/>
                </a:lnTo>
                <a:close/>
              </a:path>
              <a:path w="352425" h="190500">
                <a:moveTo>
                  <a:pt x="323850" y="47625"/>
                </a:moveTo>
                <a:lnTo>
                  <a:pt x="276225" y="4762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57175" y="66675"/>
                </a:lnTo>
                <a:lnTo>
                  <a:pt x="333375" y="66675"/>
                </a:lnTo>
                <a:lnTo>
                  <a:pt x="333375" y="57150"/>
                </a:lnTo>
                <a:lnTo>
                  <a:pt x="323850" y="4762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95250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171450" y="0"/>
                </a:moveTo>
                <a:lnTo>
                  <a:pt x="133350" y="0"/>
                </a:lnTo>
                <a:lnTo>
                  <a:pt x="123825" y="9525"/>
                </a:lnTo>
                <a:lnTo>
                  <a:pt x="171450" y="9525"/>
                </a:lnTo>
                <a:lnTo>
                  <a:pt x="171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3609975" y="83820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3686175" y="8382000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3571875" y="836803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794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571875" y="8344534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571875" y="832993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1015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571875" y="831595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90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590925" y="8286750"/>
            <a:ext cx="28575" cy="29209"/>
          </a:xfrm>
          <a:custGeom>
            <a:avLst/>
            <a:gdLst/>
            <a:ahLst/>
            <a:cxnLst/>
            <a:rect l="l" t="t" r="r" b="b"/>
            <a:pathLst>
              <a:path w="28575" h="29209">
                <a:moveTo>
                  <a:pt x="0" y="29209"/>
                </a:moveTo>
                <a:lnTo>
                  <a:pt x="28575" y="29209"/>
                </a:lnTo>
                <a:lnTo>
                  <a:pt x="28575" y="0"/>
                </a:lnTo>
                <a:lnTo>
                  <a:pt x="0" y="0"/>
                </a:lnTo>
                <a:lnTo>
                  <a:pt x="0" y="2920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752850" y="8335009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19050"/>
                </a:moveTo>
                <a:lnTo>
                  <a:pt x="57150" y="19050"/>
                </a:lnTo>
                <a:lnTo>
                  <a:pt x="571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752850" y="8315959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0" y="19050"/>
                </a:moveTo>
                <a:lnTo>
                  <a:pt x="38100" y="19050"/>
                </a:lnTo>
                <a:lnTo>
                  <a:pt x="381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771900" y="829690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19050"/>
                </a:lnTo>
                <a:lnTo>
                  <a:pt x="1905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686175" y="832485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59"/>
                </a:moveTo>
                <a:lnTo>
                  <a:pt x="47625" y="10159"/>
                </a:lnTo>
                <a:lnTo>
                  <a:pt x="4762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686175" y="8286750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638550" y="830580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3829050" y="8201025"/>
            <a:ext cx="295275" cy="190500"/>
          </a:xfrm>
          <a:custGeom>
            <a:avLst/>
            <a:gdLst/>
            <a:ahLst/>
            <a:cxnLst/>
            <a:rect l="l" t="t" r="r" b="b"/>
            <a:pathLst>
              <a:path w="295275" h="190500">
                <a:moveTo>
                  <a:pt x="295275" y="0"/>
                </a:moveTo>
                <a:lnTo>
                  <a:pt x="190500" y="47625"/>
                </a:lnTo>
                <a:lnTo>
                  <a:pt x="85725" y="104775"/>
                </a:lnTo>
                <a:lnTo>
                  <a:pt x="19050" y="152400"/>
                </a:lnTo>
                <a:lnTo>
                  <a:pt x="0" y="180975"/>
                </a:lnTo>
                <a:lnTo>
                  <a:pt x="295275" y="190500"/>
                </a:lnTo>
                <a:lnTo>
                  <a:pt x="2952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829050" y="8315325"/>
            <a:ext cx="9525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743325" y="7877175"/>
            <a:ext cx="381000" cy="514350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114300" y="476250"/>
                </a:moveTo>
                <a:lnTo>
                  <a:pt x="95250" y="476250"/>
                </a:lnTo>
                <a:lnTo>
                  <a:pt x="95250" y="485775"/>
                </a:lnTo>
                <a:lnTo>
                  <a:pt x="76200" y="504825"/>
                </a:lnTo>
                <a:lnTo>
                  <a:pt x="76200" y="514350"/>
                </a:lnTo>
                <a:lnTo>
                  <a:pt x="85725" y="514350"/>
                </a:lnTo>
                <a:lnTo>
                  <a:pt x="104775" y="495300"/>
                </a:lnTo>
                <a:lnTo>
                  <a:pt x="104775" y="485775"/>
                </a:lnTo>
                <a:lnTo>
                  <a:pt x="114300" y="485775"/>
                </a:lnTo>
                <a:lnTo>
                  <a:pt x="114300" y="476250"/>
                </a:lnTo>
                <a:close/>
              </a:path>
              <a:path w="381000" h="514350">
                <a:moveTo>
                  <a:pt x="276225" y="447675"/>
                </a:moveTo>
                <a:lnTo>
                  <a:pt x="228600" y="447675"/>
                </a:lnTo>
                <a:lnTo>
                  <a:pt x="228600" y="514350"/>
                </a:lnTo>
                <a:lnTo>
                  <a:pt x="295275" y="5143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47675"/>
                </a:lnTo>
                <a:close/>
              </a:path>
              <a:path w="381000" h="514350">
                <a:moveTo>
                  <a:pt x="219075" y="428625"/>
                </a:moveTo>
                <a:lnTo>
                  <a:pt x="152400" y="428625"/>
                </a:lnTo>
                <a:lnTo>
                  <a:pt x="142875" y="438150"/>
                </a:lnTo>
                <a:lnTo>
                  <a:pt x="133350" y="438150"/>
                </a:lnTo>
                <a:lnTo>
                  <a:pt x="133350" y="447675"/>
                </a:lnTo>
                <a:lnTo>
                  <a:pt x="171450" y="447675"/>
                </a:lnTo>
                <a:lnTo>
                  <a:pt x="171450" y="466725"/>
                </a:lnTo>
                <a:lnTo>
                  <a:pt x="180975" y="466725"/>
                </a:lnTo>
                <a:lnTo>
                  <a:pt x="180975" y="485775"/>
                </a:lnTo>
                <a:lnTo>
                  <a:pt x="190500" y="495300"/>
                </a:lnTo>
                <a:lnTo>
                  <a:pt x="190500" y="476250"/>
                </a:lnTo>
                <a:lnTo>
                  <a:pt x="200025" y="466725"/>
                </a:lnTo>
                <a:lnTo>
                  <a:pt x="200025" y="457200"/>
                </a:lnTo>
                <a:lnTo>
                  <a:pt x="209550" y="447675"/>
                </a:lnTo>
                <a:lnTo>
                  <a:pt x="209550" y="438150"/>
                </a:lnTo>
                <a:lnTo>
                  <a:pt x="219075" y="428625"/>
                </a:lnTo>
                <a:close/>
              </a:path>
              <a:path w="381000" h="514350">
                <a:moveTo>
                  <a:pt x="123825" y="466725"/>
                </a:moveTo>
                <a:lnTo>
                  <a:pt x="104775" y="466725"/>
                </a:lnTo>
                <a:lnTo>
                  <a:pt x="104775" y="476250"/>
                </a:lnTo>
                <a:lnTo>
                  <a:pt x="123825" y="476250"/>
                </a:lnTo>
                <a:lnTo>
                  <a:pt x="123825" y="466725"/>
                </a:lnTo>
                <a:close/>
              </a:path>
              <a:path w="381000" h="514350">
                <a:moveTo>
                  <a:pt x="142875" y="457200"/>
                </a:moveTo>
                <a:lnTo>
                  <a:pt x="114300" y="457200"/>
                </a:lnTo>
                <a:lnTo>
                  <a:pt x="114300" y="466725"/>
                </a:lnTo>
                <a:lnTo>
                  <a:pt x="133350" y="466725"/>
                </a:lnTo>
                <a:lnTo>
                  <a:pt x="142875" y="457200"/>
                </a:lnTo>
                <a:close/>
              </a:path>
              <a:path w="381000" h="514350">
                <a:moveTo>
                  <a:pt x="152400" y="447675"/>
                </a:moveTo>
                <a:lnTo>
                  <a:pt x="123825" y="447675"/>
                </a:lnTo>
                <a:lnTo>
                  <a:pt x="123825" y="457200"/>
                </a:lnTo>
                <a:lnTo>
                  <a:pt x="152400" y="457200"/>
                </a:lnTo>
                <a:lnTo>
                  <a:pt x="152400" y="447675"/>
                </a:lnTo>
                <a:close/>
              </a:path>
              <a:path w="381000" h="514350">
                <a:moveTo>
                  <a:pt x="257175" y="428625"/>
                </a:moveTo>
                <a:lnTo>
                  <a:pt x="219075" y="428625"/>
                </a:lnTo>
                <a:lnTo>
                  <a:pt x="219075" y="447675"/>
                </a:lnTo>
                <a:lnTo>
                  <a:pt x="266700" y="447675"/>
                </a:lnTo>
                <a:lnTo>
                  <a:pt x="266700" y="438150"/>
                </a:lnTo>
                <a:lnTo>
                  <a:pt x="257175" y="438150"/>
                </a:lnTo>
                <a:lnTo>
                  <a:pt x="257175" y="428625"/>
                </a:lnTo>
                <a:close/>
              </a:path>
              <a:path w="381000" h="514350">
                <a:moveTo>
                  <a:pt x="295275" y="257175"/>
                </a:moveTo>
                <a:lnTo>
                  <a:pt x="38100" y="257175"/>
                </a:lnTo>
                <a:lnTo>
                  <a:pt x="38100" y="266700"/>
                </a:ln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23825" y="371475"/>
                </a:lnTo>
                <a:lnTo>
                  <a:pt x="133350" y="371475"/>
                </a:lnTo>
                <a:lnTo>
                  <a:pt x="133350" y="381000"/>
                </a:lnTo>
                <a:lnTo>
                  <a:pt x="142875" y="381000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19100"/>
                </a:lnTo>
                <a:lnTo>
                  <a:pt x="161925" y="428625"/>
                </a:lnTo>
                <a:lnTo>
                  <a:pt x="247650" y="428625"/>
                </a:lnTo>
                <a:lnTo>
                  <a:pt x="247650" y="419100"/>
                </a:lnTo>
                <a:lnTo>
                  <a:pt x="257175" y="419100"/>
                </a:lnTo>
                <a:lnTo>
                  <a:pt x="257175" y="409575"/>
                </a:lnTo>
                <a:lnTo>
                  <a:pt x="352425" y="409575"/>
                </a:lnTo>
                <a:lnTo>
                  <a:pt x="352425" y="361950"/>
                </a:lnTo>
                <a:lnTo>
                  <a:pt x="361950" y="352425"/>
                </a:lnTo>
                <a:lnTo>
                  <a:pt x="361950" y="333375"/>
                </a:lnTo>
                <a:lnTo>
                  <a:pt x="381000" y="333375"/>
                </a:lnTo>
                <a:lnTo>
                  <a:pt x="381000" y="323850"/>
                </a:lnTo>
                <a:lnTo>
                  <a:pt x="342900" y="323850"/>
                </a:lnTo>
                <a:lnTo>
                  <a:pt x="323850" y="304800"/>
                </a:lnTo>
                <a:lnTo>
                  <a:pt x="323850" y="295275"/>
                </a:lnTo>
                <a:lnTo>
                  <a:pt x="304800" y="276225"/>
                </a:lnTo>
                <a:lnTo>
                  <a:pt x="304800" y="266700"/>
                </a:lnTo>
                <a:lnTo>
                  <a:pt x="295275" y="257175"/>
                </a:lnTo>
                <a:close/>
              </a:path>
              <a:path w="381000" h="514350">
                <a:moveTo>
                  <a:pt x="238125" y="38100"/>
                </a:moveTo>
                <a:lnTo>
                  <a:pt x="19050" y="38100"/>
                </a:lnTo>
                <a:lnTo>
                  <a:pt x="19050" y="47625"/>
                </a:lnTo>
                <a:lnTo>
                  <a:pt x="9525" y="57150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71450"/>
                </a:lnTo>
                <a:lnTo>
                  <a:pt x="9525" y="180975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38100" y="228600"/>
                </a:lnTo>
                <a:lnTo>
                  <a:pt x="38100" y="238125"/>
                </a:lnTo>
                <a:lnTo>
                  <a:pt x="28575" y="247650"/>
                </a:lnTo>
                <a:lnTo>
                  <a:pt x="28575" y="257175"/>
                </a:lnTo>
                <a:lnTo>
                  <a:pt x="304800" y="257175"/>
                </a:lnTo>
                <a:lnTo>
                  <a:pt x="304800" y="247650"/>
                </a:lnTo>
                <a:lnTo>
                  <a:pt x="314325" y="247650"/>
                </a:lnTo>
                <a:lnTo>
                  <a:pt x="314325" y="238125"/>
                </a:lnTo>
                <a:lnTo>
                  <a:pt x="304800" y="228600"/>
                </a:lnTo>
                <a:lnTo>
                  <a:pt x="304800" y="171450"/>
                </a:lnTo>
                <a:lnTo>
                  <a:pt x="295275" y="161925"/>
                </a:lnTo>
                <a:lnTo>
                  <a:pt x="285750" y="161925"/>
                </a:lnTo>
                <a:lnTo>
                  <a:pt x="285750" y="114300"/>
                </a:lnTo>
                <a:lnTo>
                  <a:pt x="276225" y="104775"/>
                </a:lnTo>
                <a:lnTo>
                  <a:pt x="276225" y="85725"/>
                </a:lnTo>
                <a:lnTo>
                  <a:pt x="266700" y="76200"/>
                </a:lnTo>
                <a:lnTo>
                  <a:pt x="266700" y="66675"/>
                </a:lnTo>
                <a:lnTo>
                  <a:pt x="257175" y="66675"/>
                </a:lnTo>
                <a:lnTo>
                  <a:pt x="257175" y="57150"/>
                </a:lnTo>
                <a:lnTo>
                  <a:pt x="247650" y="47625"/>
                </a:lnTo>
                <a:lnTo>
                  <a:pt x="238125" y="47625"/>
                </a:lnTo>
                <a:lnTo>
                  <a:pt x="238125" y="38100"/>
                </a:lnTo>
                <a:close/>
              </a:path>
              <a:path w="381000" h="514350">
                <a:moveTo>
                  <a:pt x="228600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228600" y="38100"/>
                </a:lnTo>
                <a:lnTo>
                  <a:pt x="228600" y="28575"/>
                </a:lnTo>
                <a:close/>
              </a:path>
              <a:path w="381000" h="514350">
                <a:moveTo>
                  <a:pt x="219075" y="19050"/>
                </a:moveTo>
                <a:lnTo>
                  <a:pt x="38100" y="19050"/>
                </a:lnTo>
                <a:lnTo>
                  <a:pt x="38100" y="28575"/>
                </a:lnTo>
                <a:lnTo>
                  <a:pt x="219075" y="28575"/>
                </a:lnTo>
                <a:lnTo>
                  <a:pt x="219075" y="19050"/>
                </a:lnTo>
                <a:close/>
              </a:path>
              <a:path w="381000" h="514350">
                <a:moveTo>
                  <a:pt x="209550" y="9525"/>
                </a:moveTo>
                <a:lnTo>
                  <a:pt x="57150" y="9525"/>
                </a:lnTo>
                <a:lnTo>
                  <a:pt x="47625" y="19050"/>
                </a:lnTo>
                <a:lnTo>
                  <a:pt x="209550" y="19050"/>
                </a:lnTo>
                <a:lnTo>
                  <a:pt x="209550" y="9525"/>
                </a:lnTo>
                <a:close/>
              </a:path>
              <a:path w="381000" h="514350">
                <a:moveTo>
                  <a:pt x="123825" y="0"/>
                </a:moveTo>
                <a:lnTo>
                  <a:pt x="85725" y="0"/>
                </a:lnTo>
                <a:lnTo>
                  <a:pt x="76200" y="9525"/>
                </a:lnTo>
                <a:lnTo>
                  <a:pt x="123825" y="9525"/>
                </a:lnTo>
                <a:lnTo>
                  <a:pt x="123825" y="0"/>
                </a:lnTo>
                <a:close/>
              </a:path>
              <a:path w="381000" h="514350">
                <a:moveTo>
                  <a:pt x="190500" y="0"/>
                </a:moveTo>
                <a:lnTo>
                  <a:pt x="161925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771900" y="7924800"/>
            <a:ext cx="304800" cy="342900"/>
          </a:xfrm>
          <a:custGeom>
            <a:avLst/>
            <a:gdLst/>
            <a:ahLst/>
            <a:cxnLst/>
            <a:rect l="l" t="t" r="r" b="b"/>
            <a:pathLst>
              <a:path w="304800" h="342900">
                <a:moveTo>
                  <a:pt x="161925" y="323850"/>
                </a:moveTo>
                <a:lnTo>
                  <a:pt x="114300" y="323850"/>
                </a:lnTo>
                <a:lnTo>
                  <a:pt x="133350" y="342900"/>
                </a:lnTo>
                <a:lnTo>
                  <a:pt x="142875" y="333375"/>
                </a:lnTo>
                <a:lnTo>
                  <a:pt x="152400" y="333375"/>
                </a:lnTo>
                <a:lnTo>
                  <a:pt x="161925" y="323850"/>
                </a:lnTo>
                <a:close/>
              </a:path>
              <a:path w="304800" h="342900">
                <a:moveTo>
                  <a:pt x="190500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90500" y="323850"/>
                </a:lnTo>
                <a:lnTo>
                  <a:pt x="190500" y="314325"/>
                </a:lnTo>
                <a:close/>
              </a:path>
              <a:path w="304800" h="342900">
                <a:moveTo>
                  <a:pt x="276225" y="295275"/>
                </a:moveTo>
                <a:lnTo>
                  <a:pt x="238125" y="295275"/>
                </a:lnTo>
                <a:lnTo>
                  <a:pt x="238125" y="323850"/>
                </a:lnTo>
                <a:lnTo>
                  <a:pt x="257175" y="323850"/>
                </a:lnTo>
                <a:lnTo>
                  <a:pt x="257175" y="314325"/>
                </a:lnTo>
                <a:lnTo>
                  <a:pt x="266700" y="314325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close/>
              </a:path>
              <a:path w="304800" h="342900">
                <a:moveTo>
                  <a:pt x="219075" y="295275"/>
                </a:moveTo>
                <a:lnTo>
                  <a:pt x="85725" y="295275"/>
                </a:lnTo>
                <a:lnTo>
                  <a:pt x="85725" y="304800"/>
                </a:lnTo>
                <a:lnTo>
                  <a:pt x="95250" y="304800"/>
                </a:lnTo>
                <a:lnTo>
                  <a:pt x="95250" y="314325"/>
                </a:lnTo>
                <a:lnTo>
                  <a:pt x="219075" y="314325"/>
                </a:lnTo>
                <a:lnTo>
                  <a:pt x="219075" y="295275"/>
                </a:lnTo>
                <a:close/>
              </a:path>
              <a:path w="304800" h="342900">
                <a:moveTo>
                  <a:pt x="247650" y="228600"/>
                </a:moveTo>
                <a:lnTo>
                  <a:pt x="38100" y="228600"/>
                </a:lnTo>
                <a:lnTo>
                  <a:pt x="47625" y="238125"/>
                </a:lnTo>
                <a:lnTo>
                  <a:pt x="47625" y="247650"/>
                </a:lnTo>
                <a:lnTo>
                  <a:pt x="57150" y="257175"/>
                </a:lnTo>
                <a:lnTo>
                  <a:pt x="57150" y="276225"/>
                </a:lnTo>
                <a:lnTo>
                  <a:pt x="66675" y="276225"/>
                </a:lnTo>
                <a:lnTo>
                  <a:pt x="66675" y="285750"/>
                </a:lnTo>
                <a:lnTo>
                  <a:pt x="76200" y="285750"/>
                </a:lnTo>
                <a:lnTo>
                  <a:pt x="76200" y="295275"/>
                </a:lnTo>
                <a:lnTo>
                  <a:pt x="228600" y="295275"/>
                </a:lnTo>
                <a:lnTo>
                  <a:pt x="228600" y="285750"/>
                </a:lnTo>
                <a:lnTo>
                  <a:pt x="238125" y="276225"/>
                </a:lnTo>
                <a:lnTo>
                  <a:pt x="238125" y="266700"/>
                </a:lnTo>
                <a:lnTo>
                  <a:pt x="247650" y="266700"/>
                </a:lnTo>
                <a:lnTo>
                  <a:pt x="247650" y="228600"/>
                </a:lnTo>
                <a:close/>
              </a:path>
              <a:path w="304800" h="342900">
                <a:moveTo>
                  <a:pt x="38100" y="47625"/>
                </a:moveTo>
                <a:lnTo>
                  <a:pt x="19050" y="47625"/>
                </a:lnTo>
                <a:lnTo>
                  <a:pt x="19050" y="66675"/>
                </a:lnTo>
                <a:lnTo>
                  <a:pt x="9525" y="66675"/>
                </a:lnTo>
                <a:lnTo>
                  <a:pt x="9525" y="85725"/>
                </a:lnTo>
                <a:lnTo>
                  <a:pt x="0" y="85725"/>
                </a:lnTo>
                <a:lnTo>
                  <a:pt x="0" y="104775"/>
                </a:lnTo>
                <a:lnTo>
                  <a:pt x="9525" y="104775"/>
                </a:lnTo>
                <a:lnTo>
                  <a:pt x="9525" y="152400"/>
                </a:lnTo>
                <a:lnTo>
                  <a:pt x="19050" y="161925"/>
                </a:lnTo>
                <a:lnTo>
                  <a:pt x="19050" y="180975"/>
                </a:lnTo>
                <a:lnTo>
                  <a:pt x="28575" y="190500"/>
                </a:lnTo>
                <a:lnTo>
                  <a:pt x="28575" y="219075"/>
                </a:lnTo>
                <a:lnTo>
                  <a:pt x="247650" y="219075"/>
                </a:lnTo>
                <a:lnTo>
                  <a:pt x="247650" y="247650"/>
                </a:lnTo>
                <a:lnTo>
                  <a:pt x="257175" y="257175"/>
                </a:lnTo>
                <a:lnTo>
                  <a:pt x="257175" y="276225"/>
                </a:lnTo>
                <a:lnTo>
                  <a:pt x="247650" y="285750"/>
                </a:lnTo>
                <a:lnTo>
                  <a:pt x="247650" y="295275"/>
                </a:lnTo>
                <a:lnTo>
                  <a:pt x="285750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304800" y="276225"/>
                </a:lnTo>
                <a:lnTo>
                  <a:pt x="295275" y="276225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38125"/>
                </a:lnTo>
                <a:lnTo>
                  <a:pt x="276225" y="228600"/>
                </a:lnTo>
                <a:lnTo>
                  <a:pt x="266700" y="228600"/>
                </a:lnTo>
                <a:lnTo>
                  <a:pt x="266700" y="219075"/>
                </a:lnTo>
                <a:lnTo>
                  <a:pt x="257175" y="209550"/>
                </a:lnTo>
                <a:lnTo>
                  <a:pt x="257175" y="200025"/>
                </a:lnTo>
                <a:lnTo>
                  <a:pt x="266700" y="200025"/>
                </a:lnTo>
                <a:lnTo>
                  <a:pt x="266700" y="152400"/>
                </a:lnTo>
                <a:lnTo>
                  <a:pt x="228600" y="152400"/>
                </a:lnTo>
                <a:lnTo>
                  <a:pt x="228600" y="142875"/>
                </a:lnTo>
                <a:lnTo>
                  <a:pt x="219075" y="142875"/>
                </a:lnTo>
                <a:lnTo>
                  <a:pt x="228600" y="133350"/>
                </a:lnTo>
                <a:lnTo>
                  <a:pt x="228600" y="123825"/>
                </a:lnTo>
                <a:lnTo>
                  <a:pt x="219075" y="114300"/>
                </a:lnTo>
                <a:lnTo>
                  <a:pt x="209550" y="114300"/>
                </a:lnTo>
                <a:lnTo>
                  <a:pt x="209550" y="104775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76200"/>
                </a:lnTo>
                <a:lnTo>
                  <a:pt x="190500" y="66675"/>
                </a:lnTo>
                <a:lnTo>
                  <a:pt x="180975" y="57150"/>
                </a:lnTo>
                <a:lnTo>
                  <a:pt x="38100" y="57150"/>
                </a:lnTo>
                <a:lnTo>
                  <a:pt x="38100" y="47625"/>
                </a:lnTo>
                <a:close/>
              </a:path>
              <a:path w="304800" h="342900">
                <a:moveTo>
                  <a:pt x="47625" y="247650"/>
                </a:moveTo>
                <a:lnTo>
                  <a:pt x="38100" y="247650"/>
                </a:lnTo>
                <a:lnTo>
                  <a:pt x="47625" y="257175"/>
                </a:lnTo>
                <a:lnTo>
                  <a:pt x="47625" y="247650"/>
                </a:lnTo>
                <a:close/>
              </a:path>
              <a:path w="304800" h="342900">
                <a:moveTo>
                  <a:pt x="28575" y="209550"/>
                </a:moveTo>
                <a:lnTo>
                  <a:pt x="19050" y="209550"/>
                </a:lnTo>
                <a:lnTo>
                  <a:pt x="19050" y="219075"/>
                </a:lnTo>
                <a:lnTo>
                  <a:pt x="28575" y="228600"/>
                </a:lnTo>
                <a:lnTo>
                  <a:pt x="28575" y="238125"/>
                </a:lnTo>
                <a:lnTo>
                  <a:pt x="38100" y="238125"/>
                </a:lnTo>
                <a:lnTo>
                  <a:pt x="38100" y="228600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8575" y="219075"/>
                </a:lnTo>
                <a:lnTo>
                  <a:pt x="28575" y="209550"/>
                </a:lnTo>
                <a:close/>
              </a:path>
              <a:path w="304800" h="342900">
                <a:moveTo>
                  <a:pt x="266700" y="123825"/>
                </a:moveTo>
                <a:lnTo>
                  <a:pt x="247650" y="123825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23825"/>
                </a:lnTo>
                <a:close/>
              </a:path>
              <a:path w="304800" h="342900">
                <a:moveTo>
                  <a:pt x="171450" y="9525"/>
                </a:moveTo>
                <a:lnTo>
                  <a:pt x="123825" y="9525"/>
                </a:lnTo>
                <a:lnTo>
                  <a:pt x="123825" y="19050"/>
                </a:lnTo>
                <a:lnTo>
                  <a:pt x="95250" y="47625"/>
                </a:lnTo>
                <a:lnTo>
                  <a:pt x="76200" y="47625"/>
                </a:lnTo>
                <a:lnTo>
                  <a:pt x="76200" y="57150"/>
                </a:lnTo>
                <a:lnTo>
                  <a:pt x="180975" y="57150"/>
                </a:lnTo>
                <a:lnTo>
                  <a:pt x="171450" y="47625"/>
                </a:lnTo>
                <a:lnTo>
                  <a:pt x="171450" y="9525"/>
                </a:lnTo>
                <a:close/>
              </a:path>
              <a:path w="304800" h="342900">
                <a:moveTo>
                  <a:pt x="152400" y="0"/>
                </a:moveTo>
                <a:lnTo>
                  <a:pt x="142875" y="0"/>
                </a:lnTo>
                <a:lnTo>
                  <a:pt x="142875" y="9525"/>
                </a:lnTo>
                <a:lnTo>
                  <a:pt x="152400" y="9525"/>
                </a:lnTo>
                <a:lnTo>
                  <a:pt x="152400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771900" y="797242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14300" y="257175"/>
                </a:moveTo>
                <a:lnTo>
                  <a:pt x="95250" y="257175"/>
                </a:lnTo>
                <a:lnTo>
                  <a:pt x="95250" y="266700"/>
                </a:lnTo>
                <a:lnTo>
                  <a:pt x="104775" y="266700"/>
                </a:lnTo>
                <a:lnTo>
                  <a:pt x="104775" y="276225"/>
                </a:lnTo>
                <a:lnTo>
                  <a:pt x="114300" y="276225"/>
                </a:lnTo>
                <a:lnTo>
                  <a:pt x="133350" y="295275"/>
                </a:lnTo>
                <a:lnTo>
                  <a:pt x="133350" y="276225"/>
                </a:lnTo>
                <a:lnTo>
                  <a:pt x="114300" y="257175"/>
                </a:lnTo>
                <a:close/>
              </a:path>
              <a:path w="133350" h="295275">
                <a:moveTo>
                  <a:pt x="95250" y="247650"/>
                </a:moveTo>
                <a:lnTo>
                  <a:pt x="85725" y="247650"/>
                </a:lnTo>
                <a:lnTo>
                  <a:pt x="85725" y="257175"/>
                </a:lnTo>
                <a:lnTo>
                  <a:pt x="95250" y="257175"/>
                </a:lnTo>
                <a:lnTo>
                  <a:pt x="95250" y="247650"/>
                </a:lnTo>
                <a:close/>
              </a:path>
              <a:path w="133350" h="295275">
                <a:moveTo>
                  <a:pt x="57150" y="180975"/>
                </a:moveTo>
                <a:lnTo>
                  <a:pt x="38100" y="180975"/>
                </a:lnTo>
                <a:lnTo>
                  <a:pt x="47625" y="190500"/>
                </a:lnTo>
                <a:lnTo>
                  <a:pt x="47625" y="200025"/>
                </a:lnTo>
                <a:lnTo>
                  <a:pt x="57150" y="209550"/>
                </a:lnTo>
                <a:lnTo>
                  <a:pt x="57150" y="228600"/>
                </a:lnTo>
                <a:lnTo>
                  <a:pt x="66675" y="228600"/>
                </a:lnTo>
                <a:lnTo>
                  <a:pt x="66675" y="238125"/>
                </a:lnTo>
                <a:lnTo>
                  <a:pt x="76200" y="238125"/>
                </a:lnTo>
                <a:lnTo>
                  <a:pt x="76200" y="219075"/>
                </a:lnTo>
                <a:lnTo>
                  <a:pt x="66675" y="209550"/>
                </a:lnTo>
                <a:lnTo>
                  <a:pt x="66675" y="200025"/>
                </a:lnTo>
                <a:lnTo>
                  <a:pt x="57150" y="190500"/>
                </a:lnTo>
                <a:lnTo>
                  <a:pt x="57150" y="180975"/>
                </a:lnTo>
                <a:close/>
              </a:path>
              <a:path w="133350" h="295275">
                <a:moveTo>
                  <a:pt x="47625" y="200025"/>
                </a:moveTo>
                <a:lnTo>
                  <a:pt x="38100" y="200025"/>
                </a:lnTo>
                <a:lnTo>
                  <a:pt x="47625" y="209550"/>
                </a:lnTo>
                <a:lnTo>
                  <a:pt x="47625" y="200025"/>
                </a:lnTo>
                <a:close/>
              </a:path>
              <a:path w="133350" h="295275">
                <a:moveTo>
                  <a:pt x="28575" y="161925"/>
                </a:moveTo>
                <a:lnTo>
                  <a:pt x="19050" y="161925"/>
                </a:lnTo>
                <a:lnTo>
                  <a:pt x="19050" y="171450"/>
                </a:lnTo>
                <a:lnTo>
                  <a:pt x="28575" y="180975"/>
                </a:lnTo>
                <a:lnTo>
                  <a:pt x="28575" y="190500"/>
                </a:lnTo>
                <a:lnTo>
                  <a:pt x="38100" y="190500"/>
                </a:lnTo>
                <a:lnTo>
                  <a:pt x="38100" y="180975"/>
                </a:lnTo>
                <a:lnTo>
                  <a:pt x="57150" y="180975"/>
                </a:lnTo>
                <a:lnTo>
                  <a:pt x="47625" y="171450"/>
                </a:lnTo>
                <a:lnTo>
                  <a:pt x="28575" y="171450"/>
                </a:lnTo>
                <a:lnTo>
                  <a:pt x="28575" y="161925"/>
                </a:lnTo>
                <a:close/>
              </a:path>
              <a:path w="133350" h="295275">
                <a:moveTo>
                  <a:pt x="28575" y="114300"/>
                </a:moveTo>
                <a:lnTo>
                  <a:pt x="19050" y="114300"/>
                </a:lnTo>
                <a:lnTo>
                  <a:pt x="19050" y="133350"/>
                </a:lnTo>
                <a:lnTo>
                  <a:pt x="28575" y="142875"/>
                </a:lnTo>
                <a:lnTo>
                  <a:pt x="28575" y="171450"/>
                </a:lnTo>
                <a:lnTo>
                  <a:pt x="47625" y="171450"/>
                </a:lnTo>
                <a:lnTo>
                  <a:pt x="47625" y="161925"/>
                </a:lnTo>
                <a:lnTo>
                  <a:pt x="38100" y="152400"/>
                </a:lnTo>
                <a:lnTo>
                  <a:pt x="38100" y="142875"/>
                </a:lnTo>
                <a:lnTo>
                  <a:pt x="28575" y="133350"/>
                </a:lnTo>
                <a:lnTo>
                  <a:pt x="28575" y="114300"/>
                </a:lnTo>
                <a:close/>
              </a:path>
              <a:path w="133350" h="295275">
                <a:moveTo>
                  <a:pt x="19050" y="0"/>
                </a:moveTo>
                <a:lnTo>
                  <a:pt x="19050" y="19050"/>
                </a:lnTo>
                <a:lnTo>
                  <a:pt x="9525" y="19050"/>
                </a:lnTo>
                <a:lnTo>
                  <a:pt x="9525" y="38100"/>
                </a:lnTo>
                <a:lnTo>
                  <a:pt x="0" y="38100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104775"/>
                </a:lnTo>
                <a:lnTo>
                  <a:pt x="19050" y="114300"/>
                </a:lnTo>
                <a:lnTo>
                  <a:pt x="28575" y="95250"/>
                </a:lnTo>
                <a:lnTo>
                  <a:pt x="19050" y="76200"/>
                </a:lnTo>
                <a:lnTo>
                  <a:pt x="19050" y="66675"/>
                </a:lnTo>
                <a:lnTo>
                  <a:pt x="28575" y="47625"/>
                </a:lnTo>
                <a:lnTo>
                  <a:pt x="2857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886200" y="80105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190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66675" h="28575">
                <a:moveTo>
                  <a:pt x="38100" y="9525"/>
                </a:moveTo>
                <a:lnTo>
                  <a:pt x="19050" y="9525"/>
                </a:lnTo>
                <a:lnTo>
                  <a:pt x="9525" y="19050"/>
                </a:lnTo>
                <a:lnTo>
                  <a:pt x="38100" y="19050"/>
                </a:lnTo>
                <a:lnTo>
                  <a:pt x="38100" y="9525"/>
                </a:lnTo>
                <a:close/>
              </a:path>
              <a:path w="66675" h="2857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86200" y="803910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57150" y="0"/>
                </a:moveTo>
                <a:lnTo>
                  <a:pt x="9525" y="0"/>
                </a:lnTo>
                <a:lnTo>
                  <a:pt x="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86200" y="802957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952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9525" y="28575"/>
                </a:lnTo>
                <a:lnTo>
                  <a:pt x="9525" y="19050"/>
                </a:lnTo>
                <a:close/>
              </a:path>
              <a:path w="66675" h="28575">
                <a:moveTo>
                  <a:pt x="381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66675" h="28575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66675" h="28575">
                <a:moveTo>
                  <a:pt x="4762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28575">
                <a:moveTo>
                  <a:pt x="57150" y="9525"/>
                </a:moveTo>
                <a:lnTo>
                  <a:pt x="47625" y="19050"/>
                </a:lnTo>
                <a:lnTo>
                  <a:pt x="57150" y="19050"/>
                </a:lnTo>
                <a:lnTo>
                  <a:pt x="57150" y="9525"/>
                </a:lnTo>
                <a:close/>
              </a:path>
              <a:path w="66675" h="28575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019550" y="805815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800475" y="806767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800475" y="804862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57150" y="38100"/>
                </a:moveTo>
                <a:lnTo>
                  <a:pt x="57150" y="66675"/>
                </a:lnTo>
                <a:lnTo>
                  <a:pt x="66675" y="66675"/>
                </a:lnTo>
                <a:lnTo>
                  <a:pt x="66675" y="57150"/>
                </a:lnTo>
                <a:lnTo>
                  <a:pt x="57150" y="38100"/>
                </a:lnTo>
                <a:close/>
              </a:path>
              <a:path w="66675" h="66675">
                <a:moveTo>
                  <a:pt x="28575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28575" y="28575"/>
                </a:lnTo>
                <a:lnTo>
                  <a:pt x="28575" y="19050"/>
                </a:lnTo>
                <a:close/>
              </a:path>
              <a:path w="66675" h="66675">
                <a:moveTo>
                  <a:pt x="57150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38100" y="19050"/>
                </a:lnTo>
                <a:lnTo>
                  <a:pt x="47625" y="28575"/>
                </a:lnTo>
                <a:lnTo>
                  <a:pt x="57150" y="28575"/>
                </a:lnTo>
                <a:lnTo>
                  <a:pt x="57150" y="9525"/>
                </a:lnTo>
                <a:close/>
              </a:path>
              <a:path w="66675" h="66675">
                <a:moveTo>
                  <a:pt x="38100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971925" y="8067675"/>
            <a:ext cx="19050" cy="57150"/>
          </a:xfrm>
          <a:custGeom>
            <a:avLst/>
            <a:gdLst/>
            <a:ahLst/>
            <a:cxnLst/>
            <a:rect l="l" t="t" r="r" b="b"/>
            <a:pathLst>
              <a:path w="19050" h="57150">
                <a:moveTo>
                  <a:pt x="9525" y="0"/>
                </a:moveTo>
                <a:lnTo>
                  <a:pt x="9525" y="19050"/>
                </a:lnTo>
                <a:lnTo>
                  <a:pt x="0" y="28575"/>
                </a:lnTo>
                <a:lnTo>
                  <a:pt x="0" y="57150"/>
                </a:lnTo>
                <a:lnTo>
                  <a:pt x="9525" y="571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819525" y="80772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895725" y="809625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886200" y="81153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848100" y="812482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886200" y="813435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0"/>
                </a:move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857625" y="8143875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38100" y="28575"/>
                </a:moveTo>
                <a:lnTo>
                  <a:pt x="0" y="28575"/>
                </a:lnTo>
                <a:lnTo>
                  <a:pt x="0" y="38100"/>
                </a:lnTo>
                <a:lnTo>
                  <a:pt x="28575" y="38100"/>
                </a:lnTo>
                <a:lnTo>
                  <a:pt x="38100" y="28575"/>
                </a:lnTo>
                <a:close/>
              </a:path>
              <a:path w="85725" h="38100">
                <a:moveTo>
                  <a:pt x="666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66675" y="19050"/>
                </a:lnTo>
                <a:close/>
              </a:path>
              <a:path w="85725" h="38100">
                <a:moveTo>
                  <a:pt x="857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85725" y="19050"/>
                </a:lnTo>
                <a:lnTo>
                  <a:pt x="85725" y="9525"/>
                </a:lnTo>
                <a:close/>
              </a:path>
              <a:path w="85725" h="38100">
                <a:moveTo>
                  <a:pt x="57150" y="0"/>
                </a:moveTo>
                <a:lnTo>
                  <a:pt x="47625" y="0"/>
                </a:lnTo>
                <a:lnTo>
                  <a:pt x="47625" y="9525"/>
                </a:lnTo>
                <a:lnTo>
                  <a:pt x="6667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876675" y="8153400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876675" y="8172450"/>
            <a:ext cx="76200" cy="28575"/>
          </a:xfrm>
          <a:custGeom>
            <a:avLst/>
            <a:gdLst/>
            <a:ahLst/>
            <a:cxnLst/>
            <a:rect l="l" t="t" r="r" b="b"/>
            <a:pathLst>
              <a:path w="76200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76200" h="28575">
                <a:moveTo>
                  <a:pt x="6667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66675" y="19050"/>
                </a:lnTo>
                <a:lnTo>
                  <a:pt x="66675" y="9525"/>
                </a:lnTo>
                <a:close/>
              </a:path>
              <a:path w="76200" h="28575">
                <a:moveTo>
                  <a:pt x="76200" y="0"/>
                </a:moveTo>
                <a:lnTo>
                  <a:pt x="66675" y="0"/>
                </a:lnTo>
                <a:lnTo>
                  <a:pt x="66675" y="9525"/>
                </a:lnTo>
                <a:lnTo>
                  <a:pt x="76200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981450" y="821055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114300" y="0"/>
                </a:moveTo>
                <a:lnTo>
                  <a:pt x="95250" y="0"/>
                </a:lnTo>
                <a:lnTo>
                  <a:pt x="95250" y="9525"/>
                </a:lnTo>
                <a:lnTo>
                  <a:pt x="85725" y="9525"/>
                </a:ln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28575"/>
                </a:lnTo>
                <a:lnTo>
                  <a:pt x="66675" y="38100"/>
                </a:lnTo>
                <a:lnTo>
                  <a:pt x="47625" y="38100"/>
                </a:lnTo>
                <a:lnTo>
                  <a:pt x="38100" y="47625"/>
                </a:lnTo>
                <a:lnTo>
                  <a:pt x="28575" y="47625"/>
                </a:lnTo>
                <a:lnTo>
                  <a:pt x="19050" y="57150"/>
                </a:lnTo>
                <a:lnTo>
                  <a:pt x="9525" y="57150"/>
                </a:lnTo>
                <a:lnTo>
                  <a:pt x="0" y="66675"/>
                </a:lnTo>
                <a:lnTo>
                  <a:pt x="95250" y="66675"/>
                </a:lnTo>
                <a:lnTo>
                  <a:pt x="104775" y="76200"/>
                </a:lnTo>
                <a:lnTo>
                  <a:pt x="104775" y="19050"/>
                </a:lnTo>
                <a:lnTo>
                  <a:pt x="114300" y="9525"/>
                </a:lnTo>
                <a:lnTo>
                  <a:pt x="1143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914775" y="829627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28575"/>
                </a:lnTo>
                <a:lnTo>
                  <a:pt x="28575" y="19050"/>
                </a:lnTo>
                <a:lnTo>
                  <a:pt x="285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562350" y="8387080"/>
            <a:ext cx="561975" cy="0"/>
          </a:xfrm>
          <a:custGeom>
            <a:avLst/>
            <a:gdLst/>
            <a:ahLst/>
            <a:cxnLst/>
            <a:rect l="l" t="t" r="r" b="b"/>
            <a:pathLst>
              <a:path w="561975" h="0">
                <a:moveTo>
                  <a:pt x="0" y="0"/>
                </a:moveTo>
                <a:lnTo>
                  <a:pt x="561975" y="0"/>
                </a:lnTo>
              </a:path>
            </a:pathLst>
          </a:custGeom>
          <a:ln w="101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3567112" y="79629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3562350" y="7958455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119562" y="7962900"/>
            <a:ext cx="0" cy="419100"/>
          </a:xfrm>
          <a:custGeom>
            <a:avLst/>
            <a:gdLst/>
            <a:ahLst/>
            <a:cxnLst/>
            <a:rect l="l" t="t" r="r" b="b"/>
            <a:pathLst>
              <a:path w="0" h="419100">
                <a:moveTo>
                  <a:pt x="0" y="0"/>
                </a:moveTo>
                <a:lnTo>
                  <a:pt x="0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010025" y="795845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3810000" y="80676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810000" y="806767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829050" y="8067675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3914775" y="80391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914775" y="80391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924300" y="803910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0" y="0"/>
                </a:move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962400" y="8286750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19050" y="38100"/>
                </a:moveTo>
                <a:lnTo>
                  <a:pt x="19050" y="95250"/>
                </a:lnTo>
                <a:lnTo>
                  <a:pt x="57150" y="95250"/>
                </a:lnTo>
                <a:lnTo>
                  <a:pt x="28575" y="66675"/>
                </a:lnTo>
                <a:lnTo>
                  <a:pt x="40481" y="66675"/>
                </a:lnTo>
                <a:lnTo>
                  <a:pt x="19050" y="38100"/>
                </a:lnTo>
                <a:close/>
              </a:path>
              <a:path w="57150" h="95250">
                <a:moveTo>
                  <a:pt x="40481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0481" y="66675"/>
                </a:lnTo>
                <a:close/>
              </a:path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19050" y="38100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781425" y="792480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19050" y="19050"/>
                </a:lnTo>
                <a:lnTo>
                  <a:pt x="19050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0" y="9525"/>
                </a:moveTo>
                <a:lnTo>
                  <a:pt x="0" y="19050"/>
                </a:lnTo>
                <a:lnTo>
                  <a:pt x="9525" y="19050"/>
                </a:lnTo>
                <a:lnTo>
                  <a:pt x="0" y="9525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76200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800475" y="7924800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47625" h="9525">
                <a:moveTo>
                  <a:pt x="47625" y="0"/>
                </a:moveTo>
                <a:lnTo>
                  <a:pt x="28575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971925" y="796290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9525"/>
                </a:moveTo>
                <a:lnTo>
                  <a:pt x="9525" y="9525"/>
                </a:lnTo>
                <a:lnTo>
                  <a:pt x="28575" y="28575"/>
                </a:lnTo>
                <a:lnTo>
                  <a:pt x="28575" y="38100"/>
                </a:lnTo>
                <a:lnTo>
                  <a:pt x="38100" y="47625"/>
                </a:lnTo>
                <a:lnTo>
                  <a:pt x="38100" y="28575"/>
                </a:lnTo>
                <a:lnTo>
                  <a:pt x="19050" y="9525"/>
                </a:lnTo>
                <a:close/>
              </a:path>
              <a:path w="38100" h="476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562092" y="7778220"/>
            <a:ext cx="1238250" cy="304800"/>
          </a:xfrm>
          <a:custGeom>
            <a:avLst/>
            <a:gdLst/>
            <a:ahLst/>
            <a:cxnLst/>
            <a:rect l="l" t="t" r="r" b="b"/>
            <a:pathLst>
              <a:path w="1238250" h="304800">
                <a:moveTo>
                  <a:pt x="1060450" y="228600"/>
                </a:moveTo>
                <a:lnTo>
                  <a:pt x="904875" y="228600"/>
                </a:lnTo>
                <a:lnTo>
                  <a:pt x="1238250" y="304800"/>
                </a:lnTo>
                <a:lnTo>
                  <a:pt x="1060450" y="228600"/>
                </a:lnTo>
                <a:close/>
              </a:path>
              <a:path w="1238250" h="304800">
                <a:moveTo>
                  <a:pt x="904875" y="0"/>
                </a:moveTo>
                <a:lnTo>
                  <a:pt x="0" y="0"/>
                </a:ln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060450" y="228600"/>
                </a:lnTo>
                <a:lnTo>
                  <a:pt x="904875" y="161925"/>
                </a:lnTo>
                <a:lnTo>
                  <a:pt x="90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562092" y="7778220"/>
            <a:ext cx="1238250" cy="304800"/>
          </a:xfrm>
          <a:custGeom>
            <a:avLst/>
            <a:gdLst/>
            <a:ahLst/>
            <a:cxnLst/>
            <a:rect l="l" t="t" r="r" b="b"/>
            <a:pathLst>
              <a:path w="1238250" h="304800">
                <a:moveTo>
                  <a:pt x="0" y="0"/>
                </a:moveTo>
                <a:lnTo>
                  <a:pt x="0" y="276225"/>
                </a:lnTo>
                <a:lnTo>
                  <a:pt x="904875" y="276225"/>
                </a:lnTo>
                <a:lnTo>
                  <a:pt x="904875" y="228600"/>
                </a:lnTo>
                <a:lnTo>
                  <a:pt x="1238250" y="304800"/>
                </a:lnTo>
                <a:lnTo>
                  <a:pt x="904875" y="161925"/>
                </a:lnTo>
                <a:lnTo>
                  <a:pt x="904875" y="0"/>
                </a:lnTo>
                <a:lnTo>
                  <a:pt x="5238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 txBox="1"/>
          <p:nvPr/>
        </p:nvSpPr>
        <p:spPr>
          <a:xfrm>
            <a:off x="1762125" y="7874000"/>
            <a:ext cx="4203700" cy="7931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076325" marR="2661920" indent="-152400">
              <a:lnSpc>
                <a:spcPct val="105800"/>
              </a:lnSpc>
              <a:spcBef>
                <a:spcPts val="80"/>
              </a:spcBef>
            </a:pPr>
            <a:r>
              <a:rPr dirty="0" sz="650" spc="25">
                <a:solidFill>
                  <a:srgbClr val="3333CC"/>
                </a:solidFill>
                <a:latin typeface="Tahoma"/>
                <a:cs typeface="Tahoma"/>
              </a:rPr>
              <a:t>You </a:t>
            </a:r>
            <a:r>
              <a:rPr dirty="0" sz="650" spc="10">
                <a:latin typeface="Tahoma"/>
                <a:cs typeface="Tahoma"/>
              </a:rPr>
              <a:t>are </a:t>
            </a:r>
            <a:r>
              <a:rPr dirty="0" sz="650" spc="15">
                <a:latin typeface="Tahoma"/>
                <a:cs typeface="Tahoma"/>
              </a:rPr>
              <a:t>not</a:t>
            </a:r>
            <a:r>
              <a:rPr dirty="0" sz="650" spc="-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too  </a:t>
            </a:r>
            <a:r>
              <a:rPr dirty="0" sz="650" spc="40">
                <a:latin typeface="Tahoma"/>
                <a:cs typeface="Tahoma"/>
              </a:rPr>
              <a:t>shabby.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1049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  <a:tabLst>
                <a:tab pos="29616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6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5" name="object 325"/>
          <p:cNvSpPr/>
          <p:nvPr/>
        </p:nvSpPr>
        <p:spPr>
          <a:xfrm>
            <a:off x="2714492" y="7492470"/>
            <a:ext cx="542925" cy="333375"/>
          </a:xfrm>
          <a:custGeom>
            <a:avLst/>
            <a:gdLst/>
            <a:ahLst/>
            <a:cxnLst/>
            <a:rect l="l" t="t" r="r" b="b"/>
            <a:pathLst>
              <a:path w="542925" h="333375">
                <a:moveTo>
                  <a:pt x="0" y="333375"/>
                </a:moveTo>
                <a:lnTo>
                  <a:pt x="148" y="317599"/>
                </a:lnTo>
                <a:lnTo>
                  <a:pt x="1190" y="300037"/>
                </a:lnTo>
                <a:lnTo>
                  <a:pt x="4018" y="282475"/>
                </a:lnTo>
                <a:lnTo>
                  <a:pt x="9525" y="266700"/>
                </a:lnTo>
                <a:lnTo>
                  <a:pt x="12501" y="256728"/>
                </a:lnTo>
                <a:lnTo>
                  <a:pt x="19050" y="244078"/>
                </a:lnTo>
                <a:lnTo>
                  <a:pt x="25598" y="233213"/>
                </a:lnTo>
                <a:lnTo>
                  <a:pt x="28575" y="228600"/>
                </a:lnTo>
                <a:lnTo>
                  <a:pt x="38992" y="210294"/>
                </a:lnTo>
                <a:lnTo>
                  <a:pt x="54768" y="196453"/>
                </a:lnTo>
                <a:lnTo>
                  <a:pt x="74116" y="184398"/>
                </a:lnTo>
                <a:lnTo>
                  <a:pt x="95250" y="171450"/>
                </a:lnTo>
                <a:lnTo>
                  <a:pt x="112365" y="159841"/>
                </a:lnTo>
                <a:lnTo>
                  <a:pt x="132159" y="142875"/>
                </a:lnTo>
                <a:lnTo>
                  <a:pt x="150167" y="125908"/>
                </a:lnTo>
                <a:lnTo>
                  <a:pt x="161925" y="114300"/>
                </a:lnTo>
                <a:lnTo>
                  <a:pt x="207764" y="103286"/>
                </a:lnTo>
                <a:lnTo>
                  <a:pt x="257175" y="97631"/>
                </a:lnTo>
                <a:lnTo>
                  <a:pt x="306585" y="95547"/>
                </a:lnTo>
                <a:lnTo>
                  <a:pt x="352425" y="95250"/>
                </a:lnTo>
                <a:lnTo>
                  <a:pt x="376386" y="88106"/>
                </a:lnTo>
                <a:lnTo>
                  <a:pt x="394096" y="80962"/>
                </a:lnTo>
                <a:lnTo>
                  <a:pt x="410021" y="73818"/>
                </a:lnTo>
                <a:lnTo>
                  <a:pt x="428625" y="66675"/>
                </a:lnTo>
                <a:lnTo>
                  <a:pt x="448567" y="61019"/>
                </a:lnTo>
                <a:lnTo>
                  <a:pt x="466725" y="57150"/>
                </a:lnTo>
                <a:lnTo>
                  <a:pt x="484882" y="53280"/>
                </a:lnTo>
                <a:lnTo>
                  <a:pt x="504825" y="47625"/>
                </a:lnTo>
                <a:lnTo>
                  <a:pt x="506462" y="40481"/>
                </a:lnTo>
                <a:lnTo>
                  <a:pt x="510778" y="33337"/>
                </a:lnTo>
                <a:lnTo>
                  <a:pt x="516880" y="26193"/>
                </a:lnTo>
                <a:lnTo>
                  <a:pt x="523875" y="19050"/>
                </a:lnTo>
                <a:lnTo>
                  <a:pt x="534888" y="8036"/>
                </a:lnTo>
                <a:lnTo>
                  <a:pt x="540543" y="2381"/>
                </a:lnTo>
                <a:lnTo>
                  <a:pt x="542627" y="297"/>
                </a:lnTo>
                <a:lnTo>
                  <a:pt x="542925" y="0"/>
                </a:lnTo>
              </a:path>
            </a:pathLst>
          </a:custGeom>
          <a:ln w="9525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190875" y="755332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9525"/>
                </a:lnTo>
                <a:lnTo>
                  <a:pt x="38100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3762375" y="6372225"/>
            <a:ext cx="552450" cy="447675"/>
          </a:xfrm>
          <a:custGeom>
            <a:avLst/>
            <a:gdLst/>
            <a:ahLst/>
            <a:cxnLst/>
            <a:rect l="l" t="t" r="r" b="b"/>
            <a:pathLst>
              <a:path w="552450" h="447675">
                <a:moveTo>
                  <a:pt x="552450" y="447675"/>
                </a:moveTo>
                <a:lnTo>
                  <a:pt x="552450" y="0"/>
                </a:lnTo>
                <a:lnTo>
                  <a:pt x="0" y="0"/>
                </a:lnTo>
                <a:lnTo>
                  <a:pt x="0" y="447675"/>
                </a:lnTo>
                <a:lnTo>
                  <a:pt x="552450" y="447675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762375" y="6619875"/>
            <a:ext cx="361950" cy="200025"/>
          </a:xfrm>
          <a:custGeom>
            <a:avLst/>
            <a:gdLst/>
            <a:ahLst/>
            <a:cxnLst/>
            <a:rect l="l" t="t" r="r" b="b"/>
            <a:pathLst>
              <a:path w="361950" h="200025">
                <a:moveTo>
                  <a:pt x="352425" y="133350"/>
                </a:moveTo>
                <a:lnTo>
                  <a:pt x="342900" y="133350"/>
                </a:lnTo>
                <a:lnTo>
                  <a:pt x="333375" y="142875"/>
                </a:lnTo>
                <a:lnTo>
                  <a:pt x="333375" y="152400"/>
                </a:lnTo>
                <a:lnTo>
                  <a:pt x="314325" y="152400"/>
                </a:lnTo>
                <a:lnTo>
                  <a:pt x="314325" y="200025"/>
                </a:lnTo>
                <a:lnTo>
                  <a:pt x="323850" y="200025"/>
                </a:lnTo>
                <a:lnTo>
                  <a:pt x="323850" y="161925"/>
                </a:lnTo>
                <a:lnTo>
                  <a:pt x="333375" y="161925"/>
                </a:lnTo>
                <a:lnTo>
                  <a:pt x="342900" y="152400"/>
                </a:lnTo>
                <a:lnTo>
                  <a:pt x="342900" y="142875"/>
                </a:lnTo>
                <a:lnTo>
                  <a:pt x="352425" y="142875"/>
                </a:lnTo>
                <a:lnTo>
                  <a:pt x="352425" y="133350"/>
                </a:lnTo>
                <a:close/>
              </a:path>
              <a:path w="361950" h="200025">
                <a:moveTo>
                  <a:pt x="361950" y="76200"/>
                </a:moveTo>
                <a:lnTo>
                  <a:pt x="352425" y="76200"/>
                </a:lnTo>
                <a:lnTo>
                  <a:pt x="352425" y="133350"/>
                </a:lnTo>
                <a:lnTo>
                  <a:pt x="361950" y="123825"/>
                </a:lnTo>
                <a:lnTo>
                  <a:pt x="361950" y="76200"/>
                </a:lnTo>
                <a:close/>
              </a:path>
              <a:path w="361950" h="200025">
                <a:moveTo>
                  <a:pt x="257175" y="66675"/>
                </a:moveTo>
                <a:lnTo>
                  <a:pt x="247650" y="66675"/>
                </a:lnTo>
                <a:lnTo>
                  <a:pt x="247650" y="76200"/>
                </a:lnTo>
                <a:lnTo>
                  <a:pt x="257175" y="76200"/>
                </a:lnTo>
                <a:lnTo>
                  <a:pt x="257175" y="66675"/>
                </a:lnTo>
                <a:close/>
              </a:path>
              <a:path w="361950" h="200025">
                <a:moveTo>
                  <a:pt x="333375" y="47625"/>
                </a:moveTo>
                <a:lnTo>
                  <a:pt x="314325" y="47625"/>
                </a:lnTo>
                <a:lnTo>
                  <a:pt x="314325" y="57150"/>
                </a:lnTo>
                <a:lnTo>
                  <a:pt x="333375" y="57150"/>
                </a:lnTo>
                <a:lnTo>
                  <a:pt x="333375" y="66675"/>
                </a:lnTo>
                <a:lnTo>
                  <a:pt x="342900" y="66675"/>
                </a:lnTo>
                <a:lnTo>
                  <a:pt x="342900" y="76200"/>
                </a:lnTo>
                <a:lnTo>
                  <a:pt x="352425" y="76200"/>
                </a:lnTo>
                <a:lnTo>
                  <a:pt x="352425" y="66675"/>
                </a:lnTo>
                <a:lnTo>
                  <a:pt x="333375" y="47625"/>
                </a:lnTo>
                <a:close/>
              </a:path>
              <a:path w="361950" h="200025">
                <a:moveTo>
                  <a:pt x="247650" y="57150"/>
                </a:moveTo>
                <a:lnTo>
                  <a:pt x="228600" y="57150"/>
                </a:lnTo>
                <a:lnTo>
                  <a:pt x="228600" y="66675"/>
                </a:lnTo>
                <a:lnTo>
                  <a:pt x="247650" y="66675"/>
                </a:lnTo>
                <a:lnTo>
                  <a:pt x="247650" y="57150"/>
                </a:lnTo>
                <a:close/>
              </a:path>
              <a:path w="361950" h="200025">
                <a:moveTo>
                  <a:pt x="266700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266700" y="66675"/>
                </a:lnTo>
                <a:lnTo>
                  <a:pt x="266700" y="57150"/>
                </a:lnTo>
                <a:close/>
              </a:path>
              <a:path w="361950" h="200025">
                <a:moveTo>
                  <a:pt x="219075" y="28575"/>
                </a:moveTo>
                <a:lnTo>
                  <a:pt x="209550" y="28575"/>
                </a:lnTo>
                <a:lnTo>
                  <a:pt x="209550" y="38100"/>
                </a:lnTo>
                <a:lnTo>
                  <a:pt x="219075" y="47625"/>
                </a:lnTo>
                <a:lnTo>
                  <a:pt x="219075" y="57150"/>
                </a:lnTo>
                <a:lnTo>
                  <a:pt x="228600" y="57150"/>
                </a:lnTo>
                <a:lnTo>
                  <a:pt x="228600" y="47625"/>
                </a:lnTo>
                <a:lnTo>
                  <a:pt x="219075" y="38100"/>
                </a:lnTo>
                <a:lnTo>
                  <a:pt x="219075" y="28575"/>
                </a:lnTo>
                <a:close/>
              </a:path>
              <a:path w="361950" h="200025">
                <a:moveTo>
                  <a:pt x="285750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285750" y="57150"/>
                </a:lnTo>
                <a:lnTo>
                  <a:pt x="285750" y="47625"/>
                </a:lnTo>
                <a:close/>
              </a:path>
              <a:path w="361950" h="200025">
                <a:moveTo>
                  <a:pt x="9525" y="38100"/>
                </a:moveTo>
                <a:lnTo>
                  <a:pt x="0" y="38100"/>
                </a:lnTo>
                <a:lnTo>
                  <a:pt x="0" y="47625"/>
                </a:lnTo>
                <a:lnTo>
                  <a:pt x="9525" y="47625"/>
                </a:lnTo>
                <a:lnTo>
                  <a:pt x="9525" y="38100"/>
                </a:lnTo>
                <a:close/>
              </a:path>
              <a:path w="361950" h="200025">
                <a:moveTo>
                  <a:pt x="66675" y="19050"/>
                </a:moveTo>
                <a:lnTo>
                  <a:pt x="47625" y="19050"/>
                </a:lnTo>
                <a:lnTo>
                  <a:pt x="28575" y="38100"/>
                </a:lnTo>
                <a:lnTo>
                  <a:pt x="28575" y="47625"/>
                </a:lnTo>
                <a:lnTo>
                  <a:pt x="38100" y="47625"/>
                </a:lnTo>
                <a:lnTo>
                  <a:pt x="38100" y="38100"/>
                </a:lnTo>
                <a:lnTo>
                  <a:pt x="47625" y="38100"/>
                </a:lnTo>
                <a:lnTo>
                  <a:pt x="47625" y="28575"/>
                </a:lnTo>
                <a:lnTo>
                  <a:pt x="57150" y="28575"/>
                </a:lnTo>
                <a:lnTo>
                  <a:pt x="66675" y="19050"/>
                </a:lnTo>
                <a:close/>
              </a:path>
              <a:path w="361950" h="200025">
                <a:moveTo>
                  <a:pt x="304800" y="38100"/>
                </a:moveTo>
                <a:lnTo>
                  <a:pt x="295275" y="38100"/>
                </a:lnTo>
                <a:lnTo>
                  <a:pt x="295275" y="47625"/>
                </a:lnTo>
                <a:lnTo>
                  <a:pt x="314325" y="47625"/>
                </a:lnTo>
                <a:lnTo>
                  <a:pt x="304800" y="38100"/>
                </a:lnTo>
                <a:close/>
              </a:path>
              <a:path w="361950" h="200025">
                <a:moveTo>
                  <a:pt x="28575" y="28575"/>
                </a:moveTo>
                <a:lnTo>
                  <a:pt x="9525" y="28575"/>
                </a:lnTo>
                <a:lnTo>
                  <a:pt x="9525" y="38100"/>
                </a:lnTo>
                <a:lnTo>
                  <a:pt x="28575" y="38100"/>
                </a:lnTo>
                <a:lnTo>
                  <a:pt x="28575" y="28575"/>
                </a:lnTo>
                <a:close/>
              </a:path>
              <a:path w="361950" h="200025">
                <a:moveTo>
                  <a:pt x="114300" y="19050"/>
                </a:moveTo>
                <a:lnTo>
                  <a:pt x="76200" y="19050"/>
                </a:lnTo>
                <a:lnTo>
                  <a:pt x="85725" y="28575"/>
                </a:lnTo>
                <a:lnTo>
                  <a:pt x="95250" y="28575"/>
                </a:lnTo>
                <a:lnTo>
                  <a:pt x="104775" y="38100"/>
                </a:lnTo>
                <a:lnTo>
                  <a:pt x="104775" y="28575"/>
                </a:lnTo>
                <a:lnTo>
                  <a:pt x="114300" y="19050"/>
                </a:lnTo>
                <a:close/>
              </a:path>
              <a:path w="361950" h="200025">
                <a:moveTo>
                  <a:pt x="209550" y="19050"/>
                </a:moveTo>
                <a:lnTo>
                  <a:pt x="200025" y="19050"/>
                </a:lnTo>
                <a:lnTo>
                  <a:pt x="200025" y="28575"/>
                </a:lnTo>
                <a:lnTo>
                  <a:pt x="209550" y="28575"/>
                </a:lnTo>
                <a:lnTo>
                  <a:pt x="209550" y="19050"/>
                </a:lnTo>
                <a:close/>
              </a:path>
              <a:path w="361950" h="200025">
                <a:moveTo>
                  <a:pt x="76200" y="9525"/>
                </a:moveTo>
                <a:lnTo>
                  <a:pt x="66675" y="19050"/>
                </a:lnTo>
                <a:lnTo>
                  <a:pt x="76200" y="19050"/>
                </a:lnTo>
                <a:lnTo>
                  <a:pt x="76200" y="9525"/>
                </a:lnTo>
                <a:close/>
              </a:path>
              <a:path w="361950" h="200025">
                <a:moveTo>
                  <a:pt x="123825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23825" y="19050"/>
                </a:lnTo>
                <a:lnTo>
                  <a:pt x="123825" y="9525"/>
                </a:lnTo>
                <a:close/>
              </a:path>
              <a:path w="361950" h="200025">
                <a:moveTo>
                  <a:pt x="200025" y="9525"/>
                </a:moveTo>
                <a:lnTo>
                  <a:pt x="180975" y="9525"/>
                </a:lnTo>
                <a:lnTo>
                  <a:pt x="190500" y="19050"/>
                </a:lnTo>
                <a:lnTo>
                  <a:pt x="200025" y="19050"/>
                </a:lnTo>
                <a:lnTo>
                  <a:pt x="200025" y="9525"/>
                </a:lnTo>
                <a:close/>
              </a:path>
              <a:path w="361950" h="200025">
                <a:moveTo>
                  <a:pt x="180975" y="0"/>
                </a:moveTo>
                <a:lnTo>
                  <a:pt x="123825" y="0"/>
                </a:lnTo>
                <a:lnTo>
                  <a:pt x="123825" y="9525"/>
                </a:lnTo>
                <a:lnTo>
                  <a:pt x="180975" y="9525"/>
                </a:lnTo>
                <a:lnTo>
                  <a:pt x="1809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762375" y="6629400"/>
            <a:ext cx="352425" cy="190500"/>
          </a:xfrm>
          <a:custGeom>
            <a:avLst/>
            <a:gdLst/>
            <a:ahLst/>
            <a:cxnLst/>
            <a:rect l="l" t="t" r="r" b="b"/>
            <a:pathLst>
              <a:path w="352425" h="190500">
                <a:moveTo>
                  <a:pt x="200025" y="9525"/>
                </a:moveTo>
                <a:lnTo>
                  <a:pt x="114300" y="9525"/>
                </a:lnTo>
                <a:lnTo>
                  <a:pt x="104775" y="19050"/>
                </a:lnTo>
                <a:lnTo>
                  <a:pt x="104775" y="28575"/>
                </a:lnTo>
                <a:lnTo>
                  <a:pt x="38100" y="28575"/>
                </a:lnTo>
                <a:lnTo>
                  <a:pt x="38100" y="38100"/>
                </a:lnTo>
                <a:lnTo>
                  <a:pt x="0" y="38100"/>
                </a:lnTo>
                <a:lnTo>
                  <a:pt x="0" y="190500"/>
                </a:lnTo>
                <a:lnTo>
                  <a:pt x="314325" y="190500"/>
                </a:lnTo>
                <a:lnTo>
                  <a:pt x="314325" y="142875"/>
                </a:lnTo>
                <a:lnTo>
                  <a:pt x="333375" y="142875"/>
                </a:lnTo>
                <a:lnTo>
                  <a:pt x="333375" y="133350"/>
                </a:lnTo>
                <a:lnTo>
                  <a:pt x="342900" y="123825"/>
                </a:lnTo>
                <a:lnTo>
                  <a:pt x="352425" y="123825"/>
                </a:lnTo>
                <a:lnTo>
                  <a:pt x="352425" y="66675"/>
                </a:lnTo>
                <a:lnTo>
                  <a:pt x="247650" y="66675"/>
                </a:lnTo>
                <a:lnTo>
                  <a:pt x="247650" y="57150"/>
                </a:lnTo>
                <a:lnTo>
                  <a:pt x="228600" y="57150"/>
                </a:lnTo>
                <a:lnTo>
                  <a:pt x="228600" y="47625"/>
                </a:lnTo>
                <a:lnTo>
                  <a:pt x="219075" y="47625"/>
                </a:lnTo>
                <a:lnTo>
                  <a:pt x="219075" y="38100"/>
                </a:lnTo>
                <a:lnTo>
                  <a:pt x="209550" y="28575"/>
                </a:lnTo>
                <a:lnTo>
                  <a:pt x="209550" y="19050"/>
                </a:lnTo>
                <a:lnTo>
                  <a:pt x="200025" y="19050"/>
                </a:lnTo>
                <a:lnTo>
                  <a:pt x="200025" y="9525"/>
                </a:lnTo>
                <a:close/>
              </a:path>
              <a:path w="352425" h="190500">
                <a:moveTo>
                  <a:pt x="342900" y="57150"/>
                </a:moveTo>
                <a:lnTo>
                  <a:pt x="257175" y="57150"/>
                </a:lnTo>
                <a:lnTo>
                  <a:pt x="257175" y="66675"/>
                </a:lnTo>
                <a:lnTo>
                  <a:pt x="342900" y="66675"/>
                </a:lnTo>
                <a:lnTo>
                  <a:pt x="342900" y="57150"/>
                </a:lnTo>
                <a:close/>
              </a:path>
              <a:path w="352425" h="190500">
                <a:moveTo>
                  <a:pt x="333375" y="47625"/>
                </a:moveTo>
                <a:lnTo>
                  <a:pt x="266700" y="47625"/>
                </a:lnTo>
                <a:lnTo>
                  <a:pt x="266700" y="57150"/>
                </a:lnTo>
                <a:lnTo>
                  <a:pt x="333375" y="57150"/>
                </a:lnTo>
                <a:lnTo>
                  <a:pt x="333375" y="47625"/>
                </a:lnTo>
                <a:close/>
              </a:path>
              <a:path w="352425" h="190500">
                <a:moveTo>
                  <a:pt x="314325" y="38100"/>
                </a:moveTo>
                <a:lnTo>
                  <a:pt x="285750" y="38100"/>
                </a:lnTo>
                <a:lnTo>
                  <a:pt x="285750" y="47625"/>
                </a:lnTo>
                <a:lnTo>
                  <a:pt x="314325" y="47625"/>
                </a:lnTo>
                <a:lnTo>
                  <a:pt x="314325" y="38100"/>
                </a:lnTo>
                <a:close/>
              </a:path>
              <a:path w="352425" h="190500">
                <a:moveTo>
                  <a:pt x="28575" y="28575"/>
                </a:moveTo>
                <a:lnTo>
                  <a:pt x="9525" y="28575"/>
                </a:lnTo>
                <a:lnTo>
                  <a:pt x="9525" y="38100"/>
                </a:lnTo>
                <a:lnTo>
                  <a:pt x="28575" y="38100"/>
                </a:lnTo>
                <a:lnTo>
                  <a:pt x="28575" y="28575"/>
                </a:lnTo>
                <a:close/>
              </a:path>
              <a:path w="352425" h="190500">
                <a:moveTo>
                  <a:pt x="95250" y="19050"/>
                </a:moveTo>
                <a:lnTo>
                  <a:pt x="47625" y="19050"/>
                </a:lnTo>
                <a:lnTo>
                  <a:pt x="47625" y="28575"/>
                </a:lnTo>
                <a:lnTo>
                  <a:pt x="104775" y="28575"/>
                </a:lnTo>
                <a:lnTo>
                  <a:pt x="95250" y="19050"/>
                </a:lnTo>
                <a:close/>
              </a:path>
              <a:path w="352425" h="190500">
                <a:moveTo>
                  <a:pt x="76200" y="9525"/>
                </a:moveTo>
                <a:lnTo>
                  <a:pt x="66675" y="9525"/>
                </a:lnTo>
                <a:lnTo>
                  <a:pt x="57150" y="19050"/>
                </a:lnTo>
                <a:lnTo>
                  <a:pt x="85725" y="19050"/>
                </a:lnTo>
                <a:lnTo>
                  <a:pt x="76200" y="9525"/>
                </a:lnTo>
                <a:close/>
              </a:path>
              <a:path w="352425" h="190500">
                <a:moveTo>
                  <a:pt x="180975" y="0"/>
                </a:moveTo>
                <a:lnTo>
                  <a:pt x="123825" y="0"/>
                </a:lnTo>
                <a:lnTo>
                  <a:pt x="123825" y="9525"/>
                </a:lnTo>
                <a:lnTo>
                  <a:pt x="190500" y="9525"/>
                </a:lnTo>
                <a:lnTo>
                  <a:pt x="18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800475" y="6810375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876675" y="6810375"/>
            <a:ext cx="28575" cy="9525"/>
          </a:xfrm>
          <a:custGeom>
            <a:avLst/>
            <a:gdLst/>
            <a:ahLst/>
            <a:cxnLst/>
            <a:rect l="l" t="t" r="r" b="b"/>
            <a:pathLst>
              <a:path w="28575" h="9525">
                <a:moveTo>
                  <a:pt x="28575" y="0"/>
                </a:moveTo>
                <a:lnTo>
                  <a:pt x="0" y="0"/>
                </a:lnTo>
                <a:lnTo>
                  <a:pt x="0" y="9525"/>
                </a:lnTo>
                <a:lnTo>
                  <a:pt x="28575" y="9525"/>
                </a:lnTo>
                <a:lnTo>
                  <a:pt x="28575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3762375" y="6796405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2920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3762375" y="677227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19050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762375" y="6758305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775" y="0"/>
                </a:lnTo>
              </a:path>
            </a:pathLst>
          </a:custGeom>
          <a:ln w="8889">
            <a:solidFill>
              <a:srgbClr val="7EBE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3762375" y="6743700"/>
            <a:ext cx="47625" cy="10160"/>
          </a:xfrm>
          <a:custGeom>
            <a:avLst/>
            <a:gdLst/>
            <a:ahLst/>
            <a:cxnLst/>
            <a:rect l="l" t="t" r="r" b="b"/>
            <a:pathLst>
              <a:path w="47625" h="10159">
                <a:moveTo>
                  <a:pt x="0" y="10160"/>
                </a:moveTo>
                <a:lnTo>
                  <a:pt x="47625" y="10160"/>
                </a:lnTo>
                <a:lnTo>
                  <a:pt x="4762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781425" y="6715759"/>
            <a:ext cx="28575" cy="27940"/>
          </a:xfrm>
          <a:custGeom>
            <a:avLst/>
            <a:gdLst/>
            <a:ahLst/>
            <a:cxnLst/>
            <a:rect l="l" t="t" r="r" b="b"/>
            <a:pathLst>
              <a:path w="28575" h="27940">
                <a:moveTo>
                  <a:pt x="0" y="27940"/>
                </a:moveTo>
                <a:lnTo>
                  <a:pt x="28575" y="27940"/>
                </a:lnTo>
                <a:lnTo>
                  <a:pt x="28575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3943350" y="6762750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0" y="19050"/>
                </a:moveTo>
                <a:lnTo>
                  <a:pt x="66675" y="19050"/>
                </a:lnTo>
                <a:lnTo>
                  <a:pt x="6667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3943350" y="6734809"/>
            <a:ext cx="38100" cy="27940"/>
          </a:xfrm>
          <a:custGeom>
            <a:avLst/>
            <a:gdLst/>
            <a:ahLst/>
            <a:cxnLst/>
            <a:rect l="l" t="t" r="r" b="b"/>
            <a:pathLst>
              <a:path w="38100" h="27940">
                <a:moveTo>
                  <a:pt x="0" y="27940"/>
                </a:moveTo>
                <a:lnTo>
                  <a:pt x="38100" y="27940"/>
                </a:lnTo>
                <a:lnTo>
                  <a:pt x="38100" y="0"/>
                </a:lnTo>
                <a:lnTo>
                  <a:pt x="0" y="0"/>
                </a:lnTo>
                <a:lnTo>
                  <a:pt x="0" y="2794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3971925" y="6724650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0" y="10160"/>
                </a:moveTo>
                <a:lnTo>
                  <a:pt x="9525" y="10160"/>
                </a:lnTo>
                <a:lnTo>
                  <a:pt x="952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3876675" y="6753859"/>
            <a:ext cx="47625" cy="8890"/>
          </a:xfrm>
          <a:custGeom>
            <a:avLst/>
            <a:gdLst/>
            <a:ahLst/>
            <a:cxnLst/>
            <a:rect l="l" t="t" r="r" b="b"/>
            <a:pathLst>
              <a:path w="47625" h="8890">
                <a:moveTo>
                  <a:pt x="0" y="8890"/>
                </a:moveTo>
                <a:lnTo>
                  <a:pt x="47625" y="8890"/>
                </a:lnTo>
                <a:lnTo>
                  <a:pt x="47625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3876675" y="6715759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0" y="38100"/>
                </a:moveTo>
                <a:lnTo>
                  <a:pt x="28575" y="38100"/>
                </a:lnTo>
                <a:lnTo>
                  <a:pt x="28575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3829050" y="6734175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38100" y="0"/>
                </a:moveTo>
                <a:lnTo>
                  <a:pt x="0" y="0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7EB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4019550" y="6619875"/>
            <a:ext cx="304800" cy="200025"/>
          </a:xfrm>
          <a:custGeom>
            <a:avLst/>
            <a:gdLst/>
            <a:ahLst/>
            <a:cxnLst/>
            <a:rect l="l" t="t" r="r" b="b"/>
            <a:pathLst>
              <a:path w="304800" h="200025">
                <a:moveTo>
                  <a:pt x="304800" y="0"/>
                </a:moveTo>
                <a:lnTo>
                  <a:pt x="276225" y="19050"/>
                </a:lnTo>
                <a:lnTo>
                  <a:pt x="85725" y="114300"/>
                </a:lnTo>
                <a:lnTo>
                  <a:pt x="28575" y="161925"/>
                </a:lnTo>
                <a:lnTo>
                  <a:pt x="0" y="190500"/>
                </a:lnTo>
                <a:lnTo>
                  <a:pt x="304800" y="200025"/>
                </a:lnTo>
                <a:lnTo>
                  <a:pt x="3048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4029075" y="6743700"/>
            <a:ext cx="85725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3933825" y="6296025"/>
            <a:ext cx="390525" cy="523875"/>
          </a:xfrm>
          <a:custGeom>
            <a:avLst/>
            <a:gdLst/>
            <a:ahLst/>
            <a:cxnLst/>
            <a:rect l="l" t="t" r="r" b="b"/>
            <a:pathLst>
              <a:path w="390525" h="523875">
                <a:moveTo>
                  <a:pt x="104775" y="504825"/>
                </a:moveTo>
                <a:lnTo>
                  <a:pt x="85725" y="504825"/>
                </a:lnTo>
                <a:lnTo>
                  <a:pt x="85725" y="514350"/>
                </a:lnTo>
                <a:lnTo>
                  <a:pt x="76200" y="523875"/>
                </a:lnTo>
                <a:lnTo>
                  <a:pt x="95250" y="523875"/>
                </a:lnTo>
                <a:lnTo>
                  <a:pt x="95250" y="514350"/>
                </a:lnTo>
                <a:lnTo>
                  <a:pt x="104775" y="514350"/>
                </a:lnTo>
                <a:lnTo>
                  <a:pt x="104775" y="504825"/>
                </a:lnTo>
                <a:close/>
              </a:path>
              <a:path w="390525" h="523875">
                <a:moveTo>
                  <a:pt x="361950" y="352425"/>
                </a:moveTo>
                <a:lnTo>
                  <a:pt x="104775" y="352425"/>
                </a:lnTo>
                <a:lnTo>
                  <a:pt x="104775" y="361950"/>
                </a:lnTo>
                <a:lnTo>
                  <a:pt x="114300" y="361950"/>
                </a:lnTo>
                <a:lnTo>
                  <a:pt x="114300" y="371475"/>
                </a:lnTo>
                <a:lnTo>
                  <a:pt x="123825" y="371475"/>
                </a:lnTo>
                <a:lnTo>
                  <a:pt x="142875" y="390525"/>
                </a:lnTo>
                <a:lnTo>
                  <a:pt x="152400" y="390525"/>
                </a:lnTo>
                <a:lnTo>
                  <a:pt x="152400" y="400050"/>
                </a:lnTo>
                <a:lnTo>
                  <a:pt x="161925" y="409575"/>
                </a:lnTo>
                <a:lnTo>
                  <a:pt x="161925" y="438150"/>
                </a:lnTo>
                <a:lnTo>
                  <a:pt x="219075" y="438150"/>
                </a:lnTo>
                <a:lnTo>
                  <a:pt x="228600" y="447675"/>
                </a:lnTo>
                <a:lnTo>
                  <a:pt x="228600" y="504825"/>
                </a:lnTo>
                <a:lnTo>
                  <a:pt x="238125" y="523875"/>
                </a:lnTo>
                <a:lnTo>
                  <a:pt x="304800" y="523875"/>
                </a:lnTo>
                <a:lnTo>
                  <a:pt x="304800" y="476250"/>
                </a:lnTo>
                <a:lnTo>
                  <a:pt x="295275" y="466725"/>
                </a:lnTo>
                <a:lnTo>
                  <a:pt x="285750" y="466725"/>
                </a:lnTo>
                <a:lnTo>
                  <a:pt x="285750" y="457200"/>
                </a:lnTo>
                <a:lnTo>
                  <a:pt x="276225" y="457200"/>
                </a:lnTo>
                <a:lnTo>
                  <a:pt x="257175" y="438150"/>
                </a:lnTo>
                <a:lnTo>
                  <a:pt x="257175" y="419100"/>
                </a:lnTo>
                <a:lnTo>
                  <a:pt x="361950" y="419100"/>
                </a:lnTo>
                <a:lnTo>
                  <a:pt x="361950" y="352425"/>
                </a:lnTo>
                <a:close/>
              </a:path>
              <a:path w="390525" h="523875">
                <a:moveTo>
                  <a:pt x="142875" y="466725"/>
                </a:moveTo>
                <a:lnTo>
                  <a:pt x="114300" y="466725"/>
                </a:lnTo>
                <a:lnTo>
                  <a:pt x="114300" y="476250"/>
                </a:lnTo>
                <a:lnTo>
                  <a:pt x="95250" y="495300"/>
                </a:lnTo>
                <a:lnTo>
                  <a:pt x="95250" y="504825"/>
                </a:lnTo>
                <a:lnTo>
                  <a:pt x="114300" y="504825"/>
                </a:lnTo>
                <a:lnTo>
                  <a:pt x="114300" y="495300"/>
                </a:lnTo>
                <a:lnTo>
                  <a:pt x="123825" y="485775"/>
                </a:lnTo>
                <a:lnTo>
                  <a:pt x="133350" y="485775"/>
                </a:lnTo>
                <a:lnTo>
                  <a:pt x="133350" y="476250"/>
                </a:lnTo>
                <a:lnTo>
                  <a:pt x="142875" y="476250"/>
                </a:lnTo>
                <a:lnTo>
                  <a:pt x="142875" y="466725"/>
                </a:lnTo>
                <a:close/>
              </a:path>
              <a:path w="390525" h="523875">
                <a:moveTo>
                  <a:pt x="219075" y="438150"/>
                </a:moveTo>
                <a:lnTo>
                  <a:pt x="152400" y="438150"/>
                </a:lnTo>
                <a:lnTo>
                  <a:pt x="152400" y="447675"/>
                </a:lnTo>
                <a:lnTo>
                  <a:pt x="142875" y="447675"/>
                </a:lnTo>
                <a:lnTo>
                  <a:pt x="142875" y="457200"/>
                </a:lnTo>
                <a:lnTo>
                  <a:pt x="171450" y="457200"/>
                </a:lnTo>
                <a:lnTo>
                  <a:pt x="180975" y="466725"/>
                </a:lnTo>
                <a:lnTo>
                  <a:pt x="180975" y="476250"/>
                </a:lnTo>
                <a:lnTo>
                  <a:pt x="190500" y="485775"/>
                </a:lnTo>
                <a:lnTo>
                  <a:pt x="190500" y="504825"/>
                </a:lnTo>
                <a:lnTo>
                  <a:pt x="200025" y="495300"/>
                </a:lnTo>
                <a:lnTo>
                  <a:pt x="200025" y="476250"/>
                </a:lnTo>
                <a:lnTo>
                  <a:pt x="209550" y="466725"/>
                </a:lnTo>
                <a:lnTo>
                  <a:pt x="209550" y="457200"/>
                </a:lnTo>
                <a:lnTo>
                  <a:pt x="219075" y="447675"/>
                </a:lnTo>
                <a:lnTo>
                  <a:pt x="219075" y="438150"/>
                </a:lnTo>
                <a:close/>
              </a:path>
              <a:path w="390525" h="523875">
                <a:moveTo>
                  <a:pt x="152400" y="457200"/>
                </a:moveTo>
                <a:lnTo>
                  <a:pt x="133350" y="457200"/>
                </a:lnTo>
                <a:lnTo>
                  <a:pt x="123825" y="466725"/>
                </a:lnTo>
                <a:lnTo>
                  <a:pt x="152400" y="466725"/>
                </a:lnTo>
                <a:lnTo>
                  <a:pt x="152400" y="457200"/>
                </a:lnTo>
                <a:close/>
              </a:path>
              <a:path w="390525" h="523875">
                <a:moveTo>
                  <a:pt x="314325" y="266700"/>
                </a:moveTo>
                <a:lnTo>
                  <a:pt x="47625" y="266700"/>
                </a:lnTo>
                <a:lnTo>
                  <a:pt x="47625" y="276225"/>
                </a:lnTo>
                <a:lnTo>
                  <a:pt x="57150" y="285750"/>
                </a:lnTo>
                <a:lnTo>
                  <a:pt x="57150" y="304800"/>
                </a:lnTo>
                <a:lnTo>
                  <a:pt x="66675" y="314325"/>
                </a:lnTo>
                <a:lnTo>
                  <a:pt x="85725" y="314325"/>
                </a:lnTo>
                <a:lnTo>
                  <a:pt x="85725" y="333375"/>
                </a:lnTo>
                <a:lnTo>
                  <a:pt x="95250" y="342900"/>
                </a:lnTo>
                <a:lnTo>
                  <a:pt x="95250" y="352425"/>
                </a:lnTo>
                <a:lnTo>
                  <a:pt x="371475" y="352425"/>
                </a:lnTo>
                <a:lnTo>
                  <a:pt x="371475" y="342900"/>
                </a:lnTo>
                <a:lnTo>
                  <a:pt x="390525" y="342900"/>
                </a:lnTo>
                <a:lnTo>
                  <a:pt x="390525" y="333375"/>
                </a:lnTo>
                <a:lnTo>
                  <a:pt x="352425" y="333375"/>
                </a:lnTo>
                <a:lnTo>
                  <a:pt x="352425" y="323850"/>
                </a:lnTo>
                <a:lnTo>
                  <a:pt x="342900" y="323850"/>
                </a:lnTo>
                <a:lnTo>
                  <a:pt x="342900" y="314325"/>
                </a:lnTo>
                <a:lnTo>
                  <a:pt x="323850" y="295275"/>
                </a:lnTo>
                <a:lnTo>
                  <a:pt x="323850" y="285750"/>
                </a:lnTo>
                <a:lnTo>
                  <a:pt x="314325" y="276225"/>
                </a:lnTo>
                <a:lnTo>
                  <a:pt x="314325" y="266700"/>
                </a:lnTo>
                <a:close/>
              </a:path>
              <a:path w="390525" h="523875">
                <a:moveTo>
                  <a:pt x="390525" y="323850"/>
                </a:moveTo>
                <a:lnTo>
                  <a:pt x="371475" y="333375"/>
                </a:lnTo>
                <a:lnTo>
                  <a:pt x="390525" y="333375"/>
                </a:lnTo>
                <a:lnTo>
                  <a:pt x="390525" y="323850"/>
                </a:lnTo>
                <a:close/>
              </a:path>
              <a:path w="390525" h="523875">
                <a:moveTo>
                  <a:pt x="238125" y="28575"/>
                </a:moveTo>
                <a:lnTo>
                  <a:pt x="28575" y="28575"/>
                </a:lnTo>
                <a:lnTo>
                  <a:pt x="28575" y="38100"/>
                </a:lnTo>
                <a:lnTo>
                  <a:pt x="19050" y="47625"/>
                </a:lnTo>
                <a:lnTo>
                  <a:pt x="19050" y="57150"/>
                </a:lnTo>
                <a:lnTo>
                  <a:pt x="9525" y="66675"/>
                </a:lnTo>
                <a:lnTo>
                  <a:pt x="9525" y="85725"/>
                </a:lnTo>
                <a:lnTo>
                  <a:pt x="19050" y="85725"/>
                </a:lnTo>
                <a:lnTo>
                  <a:pt x="19050" y="95250"/>
                </a:lnTo>
                <a:lnTo>
                  <a:pt x="9525" y="104775"/>
                </a:lnTo>
                <a:lnTo>
                  <a:pt x="9525" y="114300"/>
                </a:lnTo>
                <a:lnTo>
                  <a:pt x="0" y="123825"/>
                </a:lnTo>
                <a:lnTo>
                  <a:pt x="0" y="161925"/>
                </a:lnTo>
                <a:lnTo>
                  <a:pt x="9525" y="171450"/>
                </a:lnTo>
                <a:lnTo>
                  <a:pt x="9525" y="200025"/>
                </a:lnTo>
                <a:lnTo>
                  <a:pt x="19050" y="200025"/>
                </a:lnTo>
                <a:lnTo>
                  <a:pt x="19050" y="209550"/>
                </a:lnTo>
                <a:lnTo>
                  <a:pt x="28575" y="219075"/>
                </a:lnTo>
                <a:lnTo>
                  <a:pt x="28575" y="228600"/>
                </a:lnTo>
                <a:lnTo>
                  <a:pt x="38100" y="228600"/>
                </a:lnTo>
                <a:lnTo>
                  <a:pt x="38100" y="266700"/>
                </a:lnTo>
                <a:lnTo>
                  <a:pt x="304800" y="266700"/>
                </a:lnTo>
                <a:lnTo>
                  <a:pt x="314325" y="257175"/>
                </a:lnTo>
                <a:lnTo>
                  <a:pt x="314325" y="247650"/>
                </a:lnTo>
                <a:lnTo>
                  <a:pt x="323850" y="247650"/>
                </a:lnTo>
                <a:lnTo>
                  <a:pt x="323850" y="238125"/>
                </a:lnTo>
                <a:lnTo>
                  <a:pt x="314325" y="238125"/>
                </a:lnTo>
                <a:lnTo>
                  <a:pt x="314325" y="171450"/>
                </a:lnTo>
                <a:lnTo>
                  <a:pt x="304800" y="171450"/>
                </a:lnTo>
                <a:lnTo>
                  <a:pt x="304800" y="161925"/>
                </a:lnTo>
                <a:lnTo>
                  <a:pt x="295275" y="161925"/>
                </a:lnTo>
                <a:lnTo>
                  <a:pt x="295275" y="123825"/>
                </a:lnTo>
                <a:lnTo>
                  <a:pt x="285750" y="114300"/>
                </a:lnTo>
                <a:lnTo>
                  <a:pt x="285750" y="95250"/>
                </a:lnTo>
                <a:lnTo>
                  <a:pt x="276225" y="85725"/>
                </a:lnTo>
                <a:lnTo>
                  <a:pt x="276225" y="66675"/>
                </a:lnTo>
                <a:lnTo>
                  <a:pt x="266700" y="66675"/>
                </a:lnTo>
                <a:lnTo>
                  <a:pt x="266700" y="57150"/>
                </a:lnTo>
                <a:lnTo>
                  <a:pt x="257175" y="57150"/>
                </a:lnTo>
                <a:lnTo>
                  <a:pt x="238125" y="38100"/>
                </a:lnTo>
                <a:lnTo>
                  <a:pt x="238125" y="28575"/>
                </a:lnTo>
                <a:close/>
              </a:path>
              <a:path w="390525" h="523875">
                <a:moveTo>
                  <a:pt x="209550" y="9525"/>
                </a:moveTo>
                <a:lnTo>
                  <a:pt x="57150" y="9525"/>
                </a:lnTo>
                <a:lnTo>
                  <a:pt x="57150" y="19050"/>
                </a:lnTo>
                <a:lnTo>
                  <a:pt x="38100" y="19050"/>
                </a:lnTo>
                <a:lnTo>
                  <a:pt x="38100" y="28575"/>
                </a:lnTo>
                <a:lnTo>
                  <a:pt x="228600" y="28575"/>
                </a:lnTo>
                <a:lnTo>
                  <a:pt x="209550" y="9525"/>
                </a:lnTo>
                <a:close/>
              </a:path>
              <a:path w="390525" h="523875">
                <a:moveTo>
                  <a:pt x="133350" y="0"/>
                </a:moveTo>
                <a:lnTo>
                  <a:pt x="95250" y="0"/>
                </a:lnTo>
                <a:lnTo>
                  <a:pt x="85725" y="9525"/>
                </a:lnTo>
                <a:lnTo>
                  <a:pt x="133350" y="9525"/>
                </a:lnTo>
                <a:lnTo>
                  <a:pt x="133350" y="0"/>
                </a:lnTo>
                <a:close/>
              </a:path>
              <a:path w="390525" h="523875">
                <a:moveTo>
                  <a:pt x="190500" y="0"/>
                </a:moveTo>
                <a:lnTo>
                  <a:pt x="171450" y="0"/>
                </a:lnTo>
                <a:lnTo>
                  <a:pt x="161925" y="9525"/>
                </a:lnTo>
                <a:lnTo>
                  <a:pt x="190500" y="9525"/>
                </a:lnTo>
                <a:lnTo>
                  <a:pt x="190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3971925" y="6353175"/>
            <a:ext cx="295275" cy="333375"/>
          </a:xfrm>
          <a:custGeom>
            <a:avLst/>
            <a:gdLst/>
            <a:ahLst/>
            <a:cxnLst/>
            <a:rect l="l" t="t" r="r" b="b"/>
            <a:pathLst>
              <a:path w="295275" h="333375">
                <a:moveTo>
                  <a:pt x="152400" y="323850"/>
                </a:moveTo>
                <a:lnTo>
                  <a:pt x="114300" y="323850"/>
                </a:lnTo>
                <a:lnTo>
                  <a:pt x="114300" y="333375"/>
                </a:lnTo>
                <a:lnTo>
                  <a:pt x="142875" y="333375"/>
                </a:lnTo>
                <a:lnTo>
                  <a:pt x="152400" y="323850"/>
                </a:lnTo>
                <a:close/>
              </a:path>
              <a:path w="295275" h="333375">
                <a:moveTo>
                  <a:pt x="180975" y="314325"/>
                </a:moveTo>
                <a:lnTo>
                  <a:pt x="104775" y="314325"/>
                </a:lnTo>
                <a:lnTo>
                  <a:pt x="104775" y="323850"/>
                </a:lnTo>
                <a:lnTo>
                  <a:pt x="171450" y="323850"/>
                </a:lnTo>
                <a:lnTo>
                  <a:pt x="180975" y="314325"/>
                </a:lnTo>
                <a:close/>
              </a:path>
              <a:path w="295275" h="333375">
                <a:moveTo>
                  <a:pt x="266700" y="219075"/>
                </a:moveTo>
                <a:lnTo>
                  <a:pt x="247650" y="219075"/>
                </a:lnTo>
                <a:lnTo>
                  <a:pt x="247650" y="257175"/>
                </a:lnTo>
                <a:lnTo>
                  <a:pt x="257175" y="266700"/>
                </a:lnTo>
                <a:lnTo>
                  <a:pt x="247650" y="276225"/>
                </a:lnTo>
                <a:lnTo>
                  <a:pt x="247650" y="285750"/>
                </a:lnTo>
                <a:lnTo>
                  <a:pt x="238125" y="295275"/>
                </a:lnTo>
                <a:lnTo>
                  <a:pt x="238125" y="323850"/>
                </a:lnTo>
                <a:lnTo>
                  <a:pt x="247650" y="323850"/>
                </a:lnTo>
                <a:lnTo>
                  <a:pt x="266700" y="304800"/>
                </a:lnTo>
                <a:lnTo>
                  <a:pt x="276225" y="304800"/>
                </a:lnTo>
                <a:lnTo>
                  <a:pt x="276225" y="295275"/>
                </a:lnTo>
                <a:lnTo>
                  <a:pt x="285750" y="285750"/>
                </a:lnTo>
                <a:lnTo>
                  <a:pt x="295275" y="285750"/>
                </a:lnTo>
                <a:lnTo>
                  <a:pt x="295275" y="266700"/>
                </a:lnTo>
                <a:lnTo>
                  <a:pt x="285750" y="257175"/>
                </a:lnTo>
                <a:lnTo>
                  <a:pt x="285750" y="247650"/>
                </a:lnTo>
                <a:lnTo>
                  <a:pt x="276225" y="247650"/>
                </a:lnTo>
                <a:lnTo>
                  <a:pt x="276225" y="228600"/>
                </a:lnTo>
                <a:lnTo>
                  <a:pt x="266700" y="219075"/>
                </a:lnTo>
                <a:close/>
              </a:path>
              <a:path w="295275" h="333375">
                <a:moveTo>
                  <a:pt x="209550" y="304800"/>
                </a:moveTo>
                <a:lnTo>
                  <a:pt x="95250" y="304800"/>
                </a:lnTo>
                <a:lnTo>
                  <a:pt x="95250" y="314325"/>
                </a:lnTo>
                <a:lnTo>
                  <a:pt x="209550" y="314325"/>
                </a:lnTo>
                <a:lnTo>
                  <a:pt x="209550" y="304800"/>
                </a:lnTo>
                <a:close/>
              </a:path>
              <a:path w="295275" h="333375">
                <a:moveTo>
                  <a:pt x="257175" y="200025"/>
                </a:moveTo>
                <a:lnTo>
                  <a:pt x="28575" y="200025"/>
                </a:lnTo>
                <a:lnTo>
                  <a:pt x="28575" y="228600"/>
                </a:lnTo>
                <a:lnTo>
                  <a:pt x="38100" y="238125"/>
                </a:lnTo>
                <a:lnTo>
                  <a:pt x="38100" y="247650"/>
                </a:lnTo>
                <a:lnTo>
                  <a:pt x="47625" y="247650"/>
                </a:lnTo>
                <a:lnTo>
                  <a:pt x="47625" y="257175"/>
                </a:lnTo>
                <a:lnTo>
                  <a:pt x="57150" y="266700"/>
                </a:lnTo>
                <a:lnTo>
                  <a:pt x="57150" y="276225"/>
                </a:lnTo>
                <a:lnTo>
                  <a:pt x="85725" y="304800"/>
                </a:lnTo>
                <a:lnTo>
                  <a:pt x="219075" y="304800"/>
                </a:lnTo>
                <a:lnTo>
                  <a:pt x="219075" y="285750"/>
                </a:lnTo>
                <a:lnTo>
                  <a:pt x="228600" y="285750"/>
                </a:lnTo>
                <a:lnTo>
                  <a:pt x="228600" y="276225"/>
                </a:lnTo>
                <a:lnTo>
                  <a:pt x="238125" y="276225"/>
                </a:lnTo>
                <a:lnTo>
                  <a:pt x="238125" y="238125"/>
                </a:lnTo>
                <a:lnTo>
                  <a:pt x="247650" y="228600"/>
                </a:lnTo>
                <a:lnTo>
                  <a:pt x="247650" y="219075"/>
                </a:lnTo>
                <a:lnTo>
                  <a:pt x="266700" y="219075"/>
                </a:lnTo>
                <a:lnTo>
                  <a:pt x="266700" y="209550"/>
                </a:lnTo>
                <a:lnTo>
                  <a:pt x="257175" y="209550"/>
                </a:lnTo>
                <a:lnTo>
                  <a:pt x="257175" y="200025"/>
                </a:lnTo>
                <a:close/>
              </a:path>
              <a:path w="295275" h="333375">
                <a:moveTo>
                  <a:pt x="38100" y="238125"/>
                </a:moveTo>
                <a:lnTo>
                  <a:pt x="28575" y="238125"/>
                </a:lnTo>
                <a:lnTo>
                  <a:pt x="28575" y="247650"/>
                </a:lnTo>
                <a:lnTo>
                  <a:pt x="38100" y="247650"/>
                </a:lnTo>
                <a:lnTo>
                  <a:pt x="38100" y="238125"/>
                </a:lnTo>
                <a:close/>
              </a:path>
              <a:path w="295275" h="333375">
                <a:moveTo>
                  <a:pt x="19050" y="200025"/>
                </a:moveTo>
                <a:lnTo>
                  <a:pt x="9525" y="200025"/>
                </a:lnTo>
                <a:lnTo>
                  <a:pt x="9525" y="209550"/>
                </a:lnTo>
                <a:lnTo>
                  <a:pt x="19050" y="219075"/>
                </a:lnTo>
                <a:lnTo>
                  <a:pt x="19050" y="228600"/>
                </a:lnTo>
                <a:lnTo>
                  <a:pt x="28575" y="228600"/>
                </a:lnTo>
                <a:lnTo>
                  <a:pt x="28575" y="209550"/>
                </a:lnTo>
                <a:lnTo>
                  <a:pt x="19050" y="209550"/>
                </a:lnTo>
                <a:lnTo>
                  <a:pt x="19050" y="200025"/>
                </a:lnTo>
                <a:close/>
              </a:path>
              <a:path w="295275" h="333375">
                <a:moveTo>
                  <a:pt x="28575" y="38100"/>
                </a:moveTo>
                <a:lnTo>
                  <a:pt x="9525" y="38100"/>
                </a:lnTo>
                <a:lnTo>
                  <a:pt x="9525" y="57150"/>
                </a:lnTo>
                <a:lnTo>
                  <a:pt x="0" y="66675"/>
                </a:lnTo>
                <a:lnTo>
                  <a:pt x="0" y="142875"/>
                </a:lnTo>
                <a:lnTo>
                  <a:pt x="9525" y="152400"/>
                </a:lnTo>
                <a:lnTo>
                  <a:pt x="9525" y="171450"/>
                </a:lnTo>
                <a:lnTo>
                  <a:pt x="19050" y="171450"/>
                </a:lnTo>
                <a:lnTo>
                  <a:pt x="19050" y="200025"/>
                </a:lnTo>
                <a:lnTo>
                  <a:pt x="247650" y="200025"/>
                </a:lnTo>
                <a:lnTo>
                  <a:pt x="247650" y="190500"/>
                </a:lnTo>
                <a:lnTo>
                  <a:pt x="266700" y="190500"/>
                </a:lnTo>
                <a:lnTo>
                  <a:pt x="266700" y="152400"/>
                </a:lnTo>
                <a:lnTo>
                  <a:pt x="238125" y="152400"/>
                </a:lnTo>
                <a:lnTo>
                  <a:pt x="238125" y="142875"/>
                </a:lnTo>
                <a:lnTo>
                  <a:pt x="228600" y="142875"/>
                </a:lnTo>
                <a:lnTo>
                  <a:pt x="219075" y="133350"/>
                </a:lnTo>
                <a:lnTo>
                  <a:pt x="219075" y="104775"/>
                </a:lnTo>
                <a:lnTo>
                  <a:pt x="209550" y="104775"/>
                </a:lnTo>
                <a:lnTo>
                  <a:pt x="209550" y="95250"/>
                </a:lnTo>
                <a:lnTo>
                  <a:pt x="200025" y="95250"/>
                </a:lnTo>
                <a:lnTo>
                  <a:pt x="200025" y="85725"/>
                </a:lnTo>
                <a:lnTo>
                  <a:pt x="190500" y="85725"/>
                </a:lnTo>
                <a:lnTo>
                  <a:pt x="190500" y="57150"/>
                </a:lnTo>
                <a:lnTo>
                  <a:pt x="180975" y="57150"/>
                </a:lnTo>
                <a:lnTo>
                  <a:pt x="180975" y="47625"/>
                </a:lnTo>
                <a:lnTo>
                  <a:pt x="28575" y="47625"/>
                </a:lnTo>
                <a:lnTo>
                  <a:pt x="28575" y="38100"/>
                </a:lnTo>
                <a:close/>
              </a:path>
              <a:path w="295275" h="333375">
                <a:moveTo>
                  <a:pt x="266700" y="114300"/>
                </a:moveTo>
                <a:lnTo>
                  <a:pt x="247650" y="114300"/>
                </a:lnTo>
                <a:lnTo>
                  <a:pt x="247650" y="152400"/>
                </a:lnTo>
                <a:lnTo>
                  <a:pt x="266700" y="152400"/>
                </a:lnTo>
                <a:lnTo>
                  <a:pt x="266700" y="114300"/>
                </a:lnTo>
                <a:close/>
              </a:path>
              <a:path w="295275" h="333375">
                <a:moveTo>
                  <a:pt x="161925" y="0"/>
                </a:moveTo>
                <a:lnTo>
                  <a:pt x="123825" y="0"/>
                </a:lnTo>
                <a:lnTo>
                  <a:pt x="123825" y="9525"/>
                </a:lnTo>
                <a:lnTo>
                  <a:pt x="114300" y="9525"/>
                </a:lnTo>
                <a:lnTo>
                  <a:pt x="114300" y="19050"/>
                </a:lnTo>
                <a:lnTo>
                  <a:pt x="104775" y="28575"/>
                </a:lnTo>
                <a:lnTo>
                  <a:pt x="95250" y="28575"/>
                </a:lnTo>
                <a:lnTo>
                  <a:pt x="95250" y="38100"/>
                </a:lnTo>
                <a:lnTo>
                  <a:pt x="76200" y="38100"/>
                </a:lnTo>
                <a:lnTo>
                  <a:pt x="76200" y="47625"/>
                </a:lnTo>
                <a:lnTo>
                  <a:pt x="171450" y="47625"/>
                </a:lnTo>
                <a:lnTo>
                  <a:pt x="171450" y="9525"/>
                </a:lnTo>
                <a:lnTo>
                  <a:pt x="161925" y="0"/>
                </a:lnTo>
                <a:close/>
              </a:path>
            </a:pathLst>
          </a:custGeom>
          <a:solidFill>
            <a:srgbClr val="CC8B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3971925" y="6391275"/>
            <a:ext cx="133350" cy="295275"/>
          </a:xfrm>
          <a:custGeom>
            <a:avLst/>
            <a:gdLst/>
            <a:ahLst/>
            <a:cxnLst/>
            <a:rect l="l" t="t" r="r" b="b"/>
            <a:pathLst>
              <a:path w="133350" h="295275">
                <a:moveTo>
                  <a:pt x="133350" y="285750"/>
                </a:moveTo>
                <a:lnTo>
                  <a:pt x="114300" y="285750"/>
                </a:lnTo>
                <a:lnTo>
                  <a:pt x="114300" y="295275"/>
                </a:lnTo>
                <a:lnTo>
                  <a:pt x="133350" y="295275"/>
                </a:lnTo>
                <a:lnTo>
                  <a:pt x="133350" y="285750"/>
                </a:lnTo>
                <a:close/>
              </a:path>
              <a:path w="133350" h="295275">
                <a:moveTo>
                  <a:pt x="123825" y="276225"/>
                </a:moveTo>
                <a:lnTo>
                  <a:pt x="104775" y="276225"/>
                </a:lnTo>
                <a:lnTo>
                  <a:pt x="104775" y="285750"/>
                </a:lnTo>
                <a:lnTo>
                  <a:pt x="123825" y="285750"/>
                </a:lnTo>
                <a:lnTo>
                  <a:pt x="123825" y="276225"/>
                </a:lnTo>
                <a:close/>
              </a:path>
              <a:path w="133350" h="295275">
                <a:moveTo>
                  <a:pt x="114300" y="266700"/>
                </a:moveTo>
                <a:lnTo>
                  <a:pt x="95250" y="266700"/>
                </a:lnTo>
                <a:lnTo>
                  <a:pt x="95250" y="276225"/>
                </a:lnTo>
                <a:lnTo>
                  <a:pt x="114300" y="276225"/>
                </a:lnTo>
                <a:lnTo>
                  <a:pt x="114300" y="266700"/>
                </a:lnTo>
                <a:close/>
              </a:path>
              <a:path w="133350" h="295275">
                <a:moveTo>
                  <a:pt x="95250" y="257175"/>
                </a:moveTo>
                <a:lnTo>
                  <a:pt x="76200" y="257175"/>
                </a:lnTo>
                <a:lnTo>
                  <a:pt x="85725" y="266700"/>
                </a:lnTo>
                <a:lnTo>
                  <a:pt x="95250" y="266700"/>
                </a:lnTo>
                <a:lnTo>
                  <a:pt x="95250" y="257175"/>
                </a:lnTo>
                <a:close/>
              </a:path>
              <a:path w="133350" h="295275">
                <a:moveTo>
                  <a:pt x="66675" y="209550"/>
                </a:moveTo>
                <a:lnTo>
                  <a:pt x="47625" y="209550"/>
                </a:lnTo>
                <a:lnTo>
                  <a:pt x="47625" y="219075"/>
                </a:lnTo>
                <a:lnTo>
                  <a:pt x="57150" y="228600"/>
                </a:lnTo>
                <a:lnTo>
                  <a:pt x="57150" y="238125"/>
                </a:lnTo>
                <a:lnTo>
                  <a:pt x="76200" y="257175"/>
                </a:lnTo>
                <a:lnTo>
                  <a:pt x="76200" y="238125"/>
                </a:lnTo>
                <a:lnTo>
                  <a:pt x="66675" y="228600"/>
                </a:lnTo>
                <a:lnTo>
                  <a:pt x="66675" y="209550"/>
                </a:lnTo>
                <a:close/>
              </a:path>
              <a:path w="133350" h="295275">
                <a:moveTo>
                  <a:pt x="38100" y="200025"/>
                </a:moveTo>
                <a:lnTo>
                  <a:pt x="28575" y="200025"/>
                </a:lnTo>
                <a:lnTo>
                  <a:pt x="28575" y="209550"/>
                </a:lnTo>
                <a:lnTo>
                  <a:pt x="38100" y="209550"/>
                </a:lnTo>
                <a:lnTo>
                  <a:pt x="38100" y="200025"/>
                </a:lnTo>
                <a:close/>
              </a:path>
              <a:path w="133350" h="295275">
                <a:moveTo>
                  <a:pt x="19050" y="133350"/>
                </a:moveTo>
                <a:lnTo>
                  <a:pt x="19050" y="161925"/>
                </a:lnTo>
                <a:lnTo>
                  <a:pt x="28575" y="161925"/>
                </a:lnTo>
                <a:lnTo>
                  <a:pt x="28575" y="190500"/>
                </a:lnTo>
                <a:lnTo>
                  <a:pt x="38100" y="200025"/>
                </a:lnTo>
                <a:lnTo>
                  <a:pt x="38100" y="209550"/>
                </a:lnTo>
                <a:lnTo>
                  <a:pt x="57150" y="209550"/>
                </a:lnTo>
                <a:lnTo>
                  <a:pt x="57150" y="200025"/>
                </a:lnTo>
                <a:lnTo>
                  <a:pt x="47625" y="190500"/>
                </a:lnTo>
                <a:lnTo>
                  <a:pt x="47625" y="180975"/>
                </a:lnTo>
                <a:lnTo>
                  <a:pt x="38100" y="171450"/>
                </a:lnTo>
                <a:lnTo>
                  <a:pt x="38100" y="161925"/>
                </a:lnTo>
                <a:lnTo>
                  <a:pt x="28575" y="152400"/>
                </a:lnTo>
                <a:lnTo>
                  <a:pt x="28575" y="142875"/>
                </a:lnTo>
                <a:lnTo>
                  <a:pt x="19050" y="133350"/>
                </a:lnTo>
                <a:close/>
              </a:path>
              <a:path w="133350" h="295275">
                <a:moveTo>
                  <a:pt x="19050" y="161925"/>
                </a:moveTo>
                <a:lnTo>
                  <a:pt x="9525" y="161925"/>
                </a:lnTo>
                <a:lnTo>
                  <a:pt x="9525" y="171450"/>
                </a:lnTo>
                <a:lnTo>
                  <a:pt x="19050" y="180975"/>
                </a:lnTo>
                <a:lnTo>
                  <a:pt x="19050" y="190500"/>
                </a:lnTo>
                <a:lnTo>
                  <a:pt x="28575" y="190500"/>
                </a:lnTo>
                <a:lnTo>
                  <a:pt x="28575" y="171450"/>
                </a:lnTo>
                <a:lnTo>
                  <a:pt x="19050" y="171450"/>
                </a:lnTo>
                <a:lnTo>
                  <a:pt x="19050" y="161925"/>
                </a:lnTo>
                <a:close/>
              </a:path>
              <a:path w="133350" h="295275">
                <a:moveTo>
                  <a:pt x="19050" y="0"/>
                </a:moveTo>
                <a:lnTo>
                  <a:pt x="9525" y="0"/>
                </a:lnTo>
                <a:lnTo>
                  <a:pt x="9525" y="19050"/>
                </a:lnTo>
                <a:lnTo>
                  <a:pt x="0" y="28575"/>
                </a:lnTo>
                <a:lnTo>
                  <a:pt x="0" y="104775"/>
                </a:lnTo>
                <a:lnTo>
                  <a:pt x="9525" y="114300"/>
                </a:lnTo>
                <a:lnTo>
                  <a:pt x="9525" y="133350"/>
                </a:lnTo>
                <a:lnTo>
                  <a:pt x="19050" y="133350"/>
                </a:lnTo>
                <a:lnTo>
                  <a:pt x="19050" y="0"/>
                </a:lnTo>
                <a:close/>
              </a:path>
            </a:pathLst>
          </a:custGeom>
          <a:solidFill>
            <a:srgbClr val="DDB1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086225" y="6438900"/>
            <a:ext cx="38100" cy="19050"/>
          </a:xfrm>
          <a:custGeom>
            <a:avLst/>
            <a:gdLst/>
            <a:ahLst/>
            <a:cxnLst/>
            <a:rect l="l" t="t" r="r" b="b"/>
            <a:pathLst>
              <a:path w="38100" h="19050">
                <a:moveTo>
                  <a:pt x="28575" y="9525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28575" y="9525"/>
                </a:lnTo>
                <a:close/>
              </a:path>
              <a:path w="38100" h="19050">
                <a:moveTo>
                  <a:pt x="38100" y="0"/>
                </a:moveTo>
                <a:lnTo>
                  <a:pt x="19050" y="0"/>
                </a:lnTo>
                <a:lnTo>
                  <a:pt x="19050" y="9525"/>
                </a:lnTo>
                <a:lnTo>
                  <a:pt x="38100" y="95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086225" y="6457950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28575" y="9525"/>
                </a:moveTo>
                <a:lnTo>
                  <a:pt x="9525" y="9525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57150" h="19050">
                <a:moveTo>
                  <a:pt x="57150" y="0"/>
                </a:moveTo>
                <a:lnTo>
                  <a:pt x="19050" y="0"/>
                </a:lnTo>
                <a:lnTo>
                  <a:pt x="19050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086225" y="6457950"/>
            <a:ext cx="66675" cy="19050"/>
          </a:xfrm>
          <a:custGeom>
            <a:avLst/>
            <a:gdLst/>
            <a:ahLst/>
            <a:cxnLst/>
            <a:rect l="l" t="t" r="r" b="b"/>
            <a:pathLst>
              <a:path w="66675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  <a:path w="66675" h="19050">
                <a:moveTo>
                  <a:pt x="47625" y="9525"/>
                </a:moveTo>
                <a:lnTo>
                  <a:pt x="28575" y="9525"/>
                </a:lnTo>
                <a:lnTo>
                  <a:pt x="28575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66675" h="19050">
                <a:moveTo>
                  <a:pt x="47625" y="0"/>
                </a:moveTo>
                <a:lnTo>
                  <a:pt x="9525" y="0"/>
                </a:lnTo>
                <a:lnTo>
                  <a:pt x="9525" y="9525"/>
                </a:lnTo>
                <a:lnTo>
                  <a:pt x="38100" y="9525"/>
                </a:lnTo>
                <a:lnTo>
                  <a:pt x="47625" y="0"/>
                </a:lnTo>
                <a:close/>
              </a:path>
              <a:path w="66675" h="19050">
                <a:moveTo>
                  <a:pt x="66675" y="0"/>
                </a:moveTo>
                <a:lnTo>
                  <a:pt x="47625" y="0"/>
                </a:lnTo>
                <a:lnTo>
                  <a:pt x="47625" y="9525"/>
                </a:lnTo>
                <a:lnTo>
                  <a:pt x="57150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4219575" y="647700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990975" y="6486525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47625" y="0"/>
                </a:moveTo>
                <a:lnTo>
                  <a:pt x="19050" y="0"/>
                </a:lnTo>
                <a:lnTo>
                  <a:pt x="0" y="19050"/>
                </a:lnTo>
                <a:lnTo>
                  <a:pt x="28575" y="19050"/>
                </a:lnTo>
                <a:lnTo>
                  <a:pt x="28575" y="9525"/>
                </a:lnTo>
                <a:lnTo>
                  <a:pt x="57150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981450" y="6477000"/>
            <a:ext cx="76200" cy="47625"/>
          </a:xfrm>
          <a:custGeom>
            <a:avLst/>
            <a:gdLst/>
            <a:ahLst/>
            <a:cxnLst/>
            <a:rect l="l" t="t" r="r" b="b"/>
            <a:pathLst>
              <a:path w="76200" h="47625">
                <a:moveTo>
                  <a:pt x="76200" y="9525"/>
                </a:moveTo>
                <a:lnTo>
                  <a:pt x="57150" y="9525"/>
                </a:lnTo>
                <a:lnTo>
                  <a:pt x="66675" y="19050"/>
                </a:lnTo>
                <a:lnTo>
                  <a:pt x="66675" y="47625"/>
                </a:lnTo>
                <a:lnTo>
                  <a:pt x="76200" y="47625"/>
                </a:lnTo>
                <a:lnTo>
                  <a:pt x="76200" y="9525"/>
                </a:lnTo>
                <a:close/>
              </a:path>
              <a:path w="76200" h="47625">
                <a:moveTo>
                  <a:pt x="19050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19050"/>
                </a:lnTo>
                <a:close/>
              </a:path>
              <a:path w="76200" h="47625">
                <a:moveTo>
                  <a:pt x="38100" y="19050"/>
                </a:moveTo>
                <a:lnTo>
                  <a:pt x="28575" y="19050"/>
                </a:lnTo>
                <a:lnTo>
                  <a:pt x="28575" y="28575"/>
                </a:lnTo>
                <a:lnTo>
                  <a:pt x="38100" y="28575"/>
                </a:lnTo>
                <a:lnTo>
                  <a:pt x="38100" y="19050"/>
                </a:lnTo>
                <a:close/>
              </a:path>
              <a:path w="76200" h="47625">
                <a:moveTo>
                  <a:pt x="47625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76200" h="47625">
                <a:moveTo>
                  <a:pt x="66675" y="0"/>
                </a:moveTo>
                <a:lnTo>
                  <a:pt x="0" y="0"/>
                </a:lnTo>
                <a:lnTo>
                  <a:pt x="0" y="9525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4171950" y="6496050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9525" y="0"/>
                </a:moveTo>
                <a:lnTo>
                  <a:pt x="0" y="9525"/>
                </a:lnTo>
                <a:lnTo>
                  <a:pt x="0" y="38100"/>
                </a:lnTo>
                <a:lnTo>
                  <a:pt x="9525" y="3810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4029075" y="64960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4095750" y="652462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4086225" y="65341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4038600" y="65436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9525"/>
                </a:moveTo>
                <a:lnTo>
                  <a:pt x="9525" y="9525"/>
                </a:lnTo>
                <a:lnTo>
                  <a:pt x="9525" y="28575"/>
                </a:lnTo>
                <a:lnTo>
                  <a:pt x="19050" y="28575"/>
                </a:lnTo>
                <a:lnTo>
                  <a:pt x="19050" y="19050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28575" h="28575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4076700" y="65627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4057650" y="6572250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57150" y="19050"/>
                </a:move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57150" y="19050"/>
                </a:lnTo>
                <a:close/>
              </a:path>
              <a:path w="85725" h="28575">
                <a:moveTo>
                  <a:pt x="76200" y="9525"/>
                </a:moveTo>
                <a:lnTo>
                  <a:pt x="9525" y="9525"/>
                </a:lnTo>
                <a:lnTo>
                  <a:pt x="9525" y="19050"/>
                </a:lnTo>
                <a:lnTo>
                  <a:pt x="66675" y="19050"/>
                </a:lnTo>
                <a:lnTo>
                  <a:pt x="76200" y="9525"/>
                </a:lnTo>
                <a:close/>
              </a:path>
              <a:path w="85725" h="28575">
                <a:moveTo>
                  <a:pt x="7620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85725" y="9525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067175" y="6581775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19050" y="9525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  <a:path w="47625" h="19050">
                <a:moveTo>
                  <a:pt x="47625" y="0"/>
                </a:moveTo>
                <a:lnTo>
                  <a:pt x="9525" y="0"/>
                </a:lnTo>
                <a:lnTo>
                  <a:pt x="9525" y="9525"/>
                </a:lnTo>
                <a:lnTo>
                  <a:pt x="47625" y="9525"/>
                </a:lnTo>
                <a:lnTo>
                  <a:pt x="47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4076700" y="6600825"/>
            <a:ext cx="66675" cy="28575"/>
          </a:xfrm>
          <a:custGeom>
            <a:avLst/>
            <a:gdLst/>
            <a:ahLst/>
            <a:cxnLst/>
            <a:rect l="l" t="t" r="r" b="b"/>
            <a:pathLst>
              <a:path w="66675" h="28575">
                <a:moveTo>
                  <a:pt x="66675" y="0"/>
                </a:moveTo>
                <a:lnTo>
                  <a:pt x="57150" y="0"/>
                </a:lnTo>
                <a:lnTo>
                  <a:pt x="57150" y="9525"/>
                </a:lnTo>
                <a:lnTo>
                  <a:pt x="9525" y="9525"/>
                </a:lnTo>
                <a:lnTo>
                  <a:pt x="0" y="19050"/>
                </a:lnTo>
                <a:lnTo>
                  <a:pt x="0" y="28575"/>
                </a:lnTo>
                <a:lnTo>
                  <a:pt x="47625" y="28575"/>
                </a:lnTo>
                <a:lnTo>
                  <a:pt x="47625" y="19050"/>
                </a:lnTo>
                <a:lnTo>
                  <a:pt x="57150" y="19050"/>
                </a:lnTo>
                <a:lnTo>
                  <a:pt x="66675" y="9525"/>
                </a:lnTo>
                <a:lnTo>
                  <a:pt x="6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4181475" y="6629400"/>
            <a:ext cx="114300" cy="76200"/>
          </a:xfrm>
          <a:custGeom>
            <a:avLst/>
            <a:gdLst/>
            <a:ahLst/>
            <a:cxnLst/>
            <a:rect l="l" t="t" r="r" b="b"/>
            <a:pathLst>
              <a:path w="114300" h="76200">
                <a:moveTo>
                  <a:pt x="9525" y="66675"/>
                </a:moveTo>
                <a:lnTo>
                  <a:pt x="0" y="66675"/>
                </a:lnTo>
                <a:lnTo>
                  <a:pt x="0" y="76200"/>
                </a:lnTo>
                <a:lnTo>
                  <a:pt x="9525" y="66675"/>
                </a:lnTo>
                <a:close/>
              </a:path>
              <a:path w="114300" h="76200">
                <a:moveTo>
                  <a:pt x="104775" y="0"/>
                </a:moveTo>
                <a:lnTo>
                  <a:pt x="85725" y="19050"/>
                </a:lnTo>
                <a:lnTo>
                  <a:pt x="76200" y="19050"/>
                </a:lnTo>
                <a:lnTo>
                  <a:pt x="76200" y="28575"/>
                </a:lnTo>
                <a:lnTo>
                  <a:pt x="66675" y="38100"/>
                </a:lnTo>
                <a:lnTo>
                  <a:pt x="57150" y="38100"/>
                </a:lnTo>
                <a:lnTo>
                  <a:pt x="57150" y="47625"/>
                </a:lnTo>
                <a:lnTo>
                  <a:pt x="38100" y="47625"/>
                </a:lnTo>
                <a:lnTo>
                  <a:pt x="38100" y="57150"/>
                </a:lnTo>
                <a:lnTo>
                  <a:pt x="19050" y="57150"/>
                </a:lnTo>
                <a:lnTo>
                  <a:pt x="9525" y="66675"/>
                </a:lnTo>
                <a:lnTo>
                  <a:pt x="19050" y="66675"/>
                </a:lnTo>
                <a:lnTo>
                  <a:pt x="28575" y="76200"/>
                </a:lnTo>
                <a:lnTo>
                  <a:pt x="95250" y="76200"/>
                </a:lnTo>
                <a:lnTo>
                  <a:pt x="104775" y="66675"/>
                </a:lnTo>
                <a:lnTo>
                  <a:pt x="104775" y="19050"/>
                </a:lnTo>
                <a:lnTo>
                  <a:pt x="11430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4105275" y="6715125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28575" y="19050"/>
                </a:moveTo>
                <a:lnTo>
                  <a:pt x="9525" y="19050"/>
                </a:lnTo>
                <a:lnTo>
                  <a:pt x="9525" y="28575"/>
                </a:lnTo>
                <a:lnTo>
                  <a:pt x="19050" y="38100"/>
                </a:lnTo>
                <a:lnTo>
                  <a:pt x="19050" y="47625"/>
                </a:lnTo>
                <a:lnTo>
                  <a:pt x="28575" y="47625"/>
                </a:lnTo>
                <a:lnTo>
                  <a:pt x="28575" y="19050"/>
                </a:lnTo>
                <a:close/>
              </a:path>
              <a:path w="38100" h="47625">
                <a:moveTo>
                  <a:pt x="38100" y="0"/>
                </a:moveTo>
                <a:lnTo>
                  <a:pt x="28575" y="9525"/>
                </a:lnTo>
                <a:lnTo>
                  <a:pt x="0" y="9525"/>
                </a:lnTo>
                <a:lnTo>
                  <a:pt x="0" y="19050"/>
                </a:lnTo>
                <a:lnTo>
                  <a:pt x="38100" y="19050"/>
                </a:lnTo>
                <a:lnTo>
                  <a:pt x="38100" y="0"/>
                </a:lnTo>
                <a:close/>
              </a:path>
            </a:pathLst>
          </a:custGeom>
          <a:solidFill>
            <a:srgbClr val="BEDD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3752850" y="6815455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3757612" y="6381750"/>
            <a:ext cx="0" cy="429259"/>
          </a:xfrm>
          <a:custGeom>
            <a:avLst/>
            <a:gdLst/>
            <a:ahLst/>
            <a:cxnLst/>
            <a:rect l="l" t="t" r="r" b="b"/>
            <a:pathLst>
              <a:path w="0" h="429259">
                <a:moveTo>
                  <a:pt x="0" y="0"/>
                </a:moveTo>
                <a:lnTo>
                  <a:pt x="0" y="4292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3752850" y="6377304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 h="0">
                <a:moveTo>
                  <a:pt x="0" y="0"/>
                </a:moveTo>
                <a:lnTo>
                  <a:pt x="19557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4319587" y="6381750"/>
            <a:ext cx="0" cy="429259"/>
          </a:xfrm>
          <a:custGeom>
            <a:avLst/>
            <a:gdLst/>
            <a:ahLst/>
            <a:cxnLst/>
            <a:rect l="l" t="t" r="r" b="b"/>
            <a:pathLst>
              <a:path w="0" h="429259">
                <a:moveTo>
                  <a:pt x="0" y="0"/>
                </a:moveTo>
                <a:lnTo>
                  <a:pt x="0" y="42925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4210050" y="637730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4010025" y="6486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4010025" y="648652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4019550" y="64960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4114800" y="64579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00FF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4105275" y="64579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4124325" y="6457950"/>
            <a:ext cx="0" cy="9525"/>
          </a:xfrm>
          <a:custGeom>
            <a:avLst/>
            <a:gdLst/>
            <a:ahLst/>
            <a:cxnLst/>
            <a:rect l="l" t="t" r="r" b="b"/>
            <a:pathLst>
              <a:path w="0" h="9525">
                <a:moveTo>
                  <a:pt x="0" y="9525"/>
                </a:move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4162425" y="6715125"/>
            <a:ext cx="57150" cy="95250"/>
          </a:xfrm>
          <a:custGeom>
            <a:avLst/>
            <a:gdLst/>
            <a:ahLst/>
            <a:cxnLst/>
            <a:rect l="l" t="t" r="r" b="b"/>
            <a:pathLst>
              <a:path w="57150" h="95250">
                <a:moveTo>
                  <a:pt x="0" y="0"/>
                </a:moveTo>
                <a:lnTo>
                  <a:pt x="0" y="9525"/>
                </a:lnTo>
                <a:lnTo>
                  <a:pt x="9525" y="28575"/>
                </a:lnTo>
                <a:lnTo>
                  <a:pt x="9525" y="95250"/>
                </a:lnTo>
                <a:lnTo>
                  <a:pt x="57150" y="95250"/>
                </a:lnTo>
                <a:lnTo>
                  <a:pt x="38100" y="76200"/>
                </a:lnTo>
                <a:lnTo>
                  <a:pt x="28575" y="76200"/>
                </a:lnTo>
                <a:lnTo>
                  <a:pt x="28575" y="66675"/>
                </a:lnTo>
                <a:lnTo>
                  <a:pt x="41910" y="66675"/>
                </a:lnTo>
                <a:lnTo>
                  <a:pt x="19050" y="2857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57150" h="95250">
                <a:moveTo>
                  <a:pt x="41910" y="66675"/>
                </a:moveTo>
                <a:lnTo>
                  <a:pt x="38100" y="66675"/>
                </a:lnTo>
                <a:lnTo>
                  <a:pt x="38100" y="76200"/>
                </a:lnTo>
                <a:lnTo>
                  <a:pt x="47625" y="76200"/>
                </a:lnTo>
                <a:lnTo>
                  <a:pt x="41910" y="6667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3981450" y="6343650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76200" y="19050"/>
                </a:moveTo>
                <a:lnTo>
                  <a:pt x="0" y="19050"/>
                </a:lnTo>
                <a:lnTo>
                  <a:pt x="9525" y="28575"/>
                </a:lnTo>
                <a:lnTo>
                  <a:pt x="66675" y="28575"/>
                </a:lnTo>
                <a:lnTo>
                  <a:pt x="76200" y="19050"/>
                </a:lnTo>
                <a:close/>
              </a:path>
              <a:path w="104775" h="28575">
                <a:moveTo>
                  <a:pt x="95250" y="9525"/>
                </a:moveTo>
                <a:lnTo>
                  <a:pt x="76200" y="9525"/>
                </a:lnTo>
                <a:lnTo>
                  <a:pt x="66675" y="19050"/>
                </a:lnTo>
                <a:lnTo>
                  <a:pt x="85725" y="19050"/>
                </a:lnTo>
                <a:lnTo>
                  <a:pt x="95250" y="9525"/>
                </a:lnTo>
                <a:close/>
              </a:path>
              <a:path w="104775" h="28575">
                <a:moveTo>
                  <a:pt x="104775" y="0"/>
                </a:moveTo>
                <a:lnTo>
                  <a:pt x="95250" y="0"/>
                </a:lnTo>
                <a:lnTo>
                  <a:pt x="95250" y="9525"/>
                </a:lnTo>
                <a:lnTo>
                  <a:pt x="10477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3990975" y="6343650"/>
            <a:ext cx="57150" cy="9525"/>
          </a:xfrm>
          <a:custGeom>
            <a:avLst/>
            <a:gdLst/>
            <a:ahLst/>
            <a:cxnLst/>
            <a:rect l="l" t="t" r="r" b="b"/>
            <a:pathLst>
              <a:path w="57150" h="9525">
                <a:moveTo>
                  <a:pt x="0" y="0"/>
                </a:moveTo>
                <a:lnTo>
                  <a:pt x="0" y="9525"/>
                </a:lnTo>
                <a:lnTo>
                  <a:pt x="9525" y="9525"/>
                </a:lnTo>
                <a:lnTo>
                  <a:pt x="0" y="0"/>
                </a:lnTo>
                <a:close/>
              </a:path>
              <a:path w="57150" h="9525">
                <a:moveTo>
                  <a:pt x="57150" y="0"/>
                </a:moveTo>
                <a:lnTo>
                  <a:pt x="38100" y="0"/>
                </a:lnTo>
                <a:lnTo>
                  <a:pt x="28575" y="9525"/>
                </a:lnTo>
                <a:lnTo>
                  <a:pt x="47625" y="9525"/>
                </a:lnTo>
                <a:lnTo>
                  <a:pt x="57150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4171950" y="6391275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38100" y="19050"/>
                </a:moveTo>
                <a:lnTo>
                  <a:pt x="28575" y="19050"/>
                </a:lnTo>
                <a:lnTo>
                  <a:pt x="28575" y="28575"/>
                </a:lnTo>
                <a:lnTo>
                  <a:pt x="38100" y="47625"/>
                </a:lnTo>
                <a:lnTo>
                  <a:pt x="38100" y="19050"/>
                </a:lnTo>
                <a:close/>
              </a:path>
              <a:path w="38100" h="47625">
                <a:moveTo>
                  <a:pt x="28575" y="9525"/>
                </a:moveTo>
                <a:lnTo>
                  <a:pt x="19050" y="9525"/>
                </a:lnTo>
                <a:lnTo>
                  <a:pt x="28575" y="19050"/>
                </a:lnTo>
                <a:lnTo>
                  <a:pt x="28575" y="9525"/>
                </a:lnTo>
                <a:close/>
              </a:path>
              <a:path w="38100" h="47625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007E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3019292" y="6206595"/>
            <a:ext cx="1038225" cy="276225"/>
          </a:xfrm>
          <a:custGeom>
            <a:avLst/>
            <a:gdLst/>
            <a:ahLst/>
            <a:cxnLst/>
            <a:rect l="l" t="t" r="r" b="b"/>
            <a:pathLst>
              <a:path w="1038225" h="276225">
                <a:moveTo>
                  <a:pt x="638175" y="0"/>
                </a:moveTo>
                <a:lnTo>
                  <a:pt x="0" y="0"/>
                </a:lnTo>
                <a:lnTo>
                  <a:pt x="0" y="276225"/>
                </a:lnTo>
                <a:lnTo>
                  <a:pt x="638175" y="276225"/>
                </a:lnTo>
                <a:lnTo>
                  <a:pt x="638175" y="228600"/>
                </a:lnTo>
                <a:lnTo>
                  <a:pt x="871537" y="228600"/>
                </a:lnTo>
                <a:lnTo>
                  <a:pt x="638175" y="161925"/>
                </a:lnTo>
                <a:lnTo>
                  <a:pt x="638175" y="0"/>
                </a:lnTo>
                <a:close/>
              </a:path>
              <a:path w="1038225" h="276225">
                <a:moveTo>
                  <a:pt x="871537" y="228600"/>
                </a:moveTo>
                <a:lnTo>
                  <a:pt x="638175" y="228600"/>
                </a:lnTo>
                <a:lnTo>
                  <a:pt x="1038225" y="276225"/>
                </a:lnTo>
                <a:lnTo>
                  <a:pt x="871537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019292" y="6206595"/>
            <a:ext cx="1038225" cy="276225"/>
          </a:xfrm>
          <a:custGeom>
            <a:avLst/>
            <a:gdLst/>
            <a:ahLst/>
            <a:cxnLst/>
            <a:rect l="l" t="t" r="r" b="b"/>
            <a:pathLst>
              <a:path w="1038225" h="276225">
                <a:moveTo>
                  <a:pt x="0" y="0"/>
                </a:moveTo>
                <a:lnTo>
                  <a:pt x="0" y="276225"/>
                </a:lnTo>
                <a:lnTo>
                  <a:pt x="638175" y="276225"/>
                </a:lnTo>
                <a:lnTo>
                  <a:pt x="638175" y="228600"/>
                </a:lnTo>
                <a:lnTo>
                  <a:pt x="1038225" y="276225"/>
                </a:lnTo>
                <a:lnTo>
                  <a:pt x="638175" y="161925"/>
                </a:lnTo>
                <a:lnTo>
                  <a:pt x="638175" y="0"/>
                </a:lnTo>
                <a:lnTo>
                  <a:pt x="371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 txBox="1"/>
          <p:nvPr/>
        </p:nvSpPr>
        <p:spPr>
          <a:xfrm>
            <a:off x="1870075" y="5340350"/>
            <a:ext cx="4121150" cy="1195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LOESS-based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Robust</a:t>
            </a:r>
            <a:r>
              <a:rPr dirty="0" sz="2150" spc="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2206625" marR="30480">
              <a:lnSpc>
                <a:spcPts val="1430"/>
              </a:lnSpc>
              <a:spcBef>
                <a:spcPts val="1575"/>
              </a:spcBef>
            </a:pPr>
            <a:r>
              <a:rPr dirty="0" sz="1200" spc="-5">
                <a:latin typeface="Tahoma"/>
                <a:cs typeface="Tahoma"/>
              </a:rPr>
              <a:t>After the initial fit, score  each datapoint according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16025">
              <a:lnSpc>
                <a:spcPts val="1405"/>
              </a:lnSpc>
              <a:spcBef>
                <a:spcPts val="10"/>
              </a:spcBef>
              <a:tabLst>
                <a:tab pos="2205990" algn="l"/>
              </a:tabLst>
            </a:pPr>
            <a:r>
              <a:rPr dirty="0" baseline="4273" sz="975" spc="30">
                <a:latin typeface="Tahoma"/>
                <a:cs typeface="Tahoma"/>
              </a:rPr>
              <a:t>But</a:t>
            </a:r>
            <a:r>
              <a:rPr dirty="0" baseline="4273" sz="975" spc="-60">
                <a:latin typeface="Tahoma"/>
                <a:cs typeface="Tahoma"/>
              </a:rPr>
              <a:t> </a:t>
            </a:r>
            <a:r>
              <a:rPr dirty="0" baseline="4273" sz="975" spc="60">
                <a:solidFill>
                  <a:srgbClr val="CC0099"/>
                </a:solidFill>
                <a:latin typeface="Tahoma"/>
                <a:cs typeface="Tahoma"/>
              </a:rPr>
              <a:t>you</a:t>
            </a:r>
            <a:r>
              <a:rPr dirty="0" baseline="4273" sz="975" spc="97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baseline="4273" sz="975" spc="15">
                <a:latin typeface="Tahoma"/>
                <a:cs typeface="Tahoma"/>
              </a:rPr>
              <a:t>are	</a:t>
            </a:r>
            <a:r>
              <a:rPr dirty="0" sz="1200" spc="-5">
                <a:latin typeface="Tahoma"/>
                <a:cs typeface="Tahoma"/>
              </a:rPr>
              <a:t>how well it’s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fitted…</a:t>
            </a:r>
            <a:endParaRPr sz="1200">
              <a:latin typeface="Tahoma"/>
              <a:cs typeface="Tahoma"/>
            </a:endParaRPr>
          </a:p>
          <a:p>
            <a:pPr marL="1282700">
              <a:lnSpc>
                <a:spcPts val="750"/>
              </a:lnSpc>
            </a:pPr>
            <a:r>
              <a:rPr dirty="0" sz="650" spc="15">
                <a:latin typeface="Tahoma"/>
                <a:cs typeface="Tahoma"/>
              </a:rPr>
              <a:t>pathetic.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83" name="object 383"/>
          <p:cNvSpPr/>
          <p:nvPr/>
        </p:nvSpPr>
        <p:spPr>
          <a:xfrm>
            <a:off x="3285992" y="5949420"/>
            <a:ext cx="161925" cy="285750"/>
          </a:xfrm>
          <a:custGeom>
            <a:avLst/>
            <a:gdLst/>
            <a:ahLst/>
            <a:cxnLst/>
            <a:rect l="l" t="t" r="r" b="b"/>
            <a:pathLst>
              <a:path w="161925" h="285750">
                <a:moveTo>
                  <a:pt x="0" y="285750"/>
                </a:moveTo>
                <a:lnTo>
                  <a:pt x="0" y="269974"/>
                </a:lnTo>
                <a:lnTo>
                  <a:pt x="0" y="252412"/>
                </a:lnTo>
                <a:lnTo>
                  <a:pt x="0" y="234850"/>
                </a:lnTo>
                <a:lnTo>
                  <a:pt x="0" y="219075"/>
                </a:lnTo>
                <a:lnTo>
                  <a:pt x="1488" y="209103"/>
                </a:lnTo>
                <a:lnTo>
                  <a:pt x="4762" y="196453"/>
                </a:lnTo>
                <a:lnTo>
                  <a:pt x="8036" y="185588"/>
                </a:lnTo>
                <a:lnTo>
                  <a:pt x="9525" y="180975"/>
                </a:lnTo>
                <a:lnTo>
                  <a:pt x="11162" y="162669"/>
                </a:lnTo>
                <a:lnTo>
                  <a:pt x="15478" y="148828"/>
                </a:lnTo>
                <a:lnTo>
                  <a:pt x="21580" y="136773"/>
                </a:lnTo>
                <a:lnTo>
                  <a:pt x="28575" y="123825"/>
                </a:lnTo>
                <a:lnTo>
                  <a:pt x="35718" y="117723"/>
                </a:lnTo>
                <a:lnTo>
                  <a:pt x="42862" y="103584"/>
                </a:lnTo>
                <a:lnTo>
                  <a:pt x="71437" y="65186"/>
                </a:lnTo>
                <a:lnTo>
                  <a:pt x="114300" y="57150"/>
                </a:lnTo>
                <a:lnTo>
                  <a:pt x="125462" y="51345"/>
                </a:lnTo>
                <a:lnTo>
                  <a:pt x="132159" y="46434"/>
                </a:lnTo>
                <a:lnTo>
                  <a:pt x="137070" y="39737"/>
                </a:lnTo>
                <a:lnTo>
                  <a:pt x="142875" y="28575"/>
                </a:lnTo>
                <a:lnTo>
                  <a:pt x="142875" y="19050"/>
                </a:lnTo>
                <a:lnTo>
                  <a:pt x="152400" y="19050"/>
                </a:lnTo>
                <a:lnTo>
                  <a:pt x="161925" y="0"/>
                </a:lnTo>
              </a:path>
            </a:pathLst>
          </a:custGeom>
          <a:ln w="952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3400425" y="5972175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66675" y="0"/>
                </a:moveTo>
                <a:lnTo>
                  <a:pt x="0" y="57150"/>
                </a:lnTo>
                <a:lnTo>
                  <a:pt x="66675" y="85725"/>
                </a:lnTo>
                <a:lnTo>
                  <a:pt x="66675" y="0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0025" y="1358900"/>
            <a:ext cx="23025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Robust</a:t>
            </a:r>
            <a:r>
              <a:rPr dirty="0" spc="-55"/>
              <a:t> </a:t>
            </a:r>
            <a:r>
              <a:rPr dirty="0" spc="15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1962017" y="1968993"/>
            <a:ext cx="1428750" cy="483234"/>
          </a:xfrm>
          <a:custGeom>
            <a:avLst/>
            <a:gdLst/>
            <a:ahLst/>
            <a:cxnLst/>
            <a:rect l="l" t="t" r="r" b="b"/>
            <a:pathLst>
              <a:path w="1428750" h="483235">
                <a:moveTo>
                  <a:pt x="0" y="482900"/>
                </a:moveTo>
                <a:lnTo>
                  <a:pt x="17522" y="434553"/>
                </a:lnTo>
                <a:lnTo>
                  <a:pt x="37544" y="387706"/>
                </a:lnTo>
                <a:lnTo>
                  <a:pt x="60232" y="342691"/>
                </a:lnTo>
                <a:lnTo>
                  <a:pt x="85752" y="299842"/>
                </a:lnTo>
                <a:lnTo>
                  <a:pt x="114272" y="259493"/>
                </a:lnTo>
                <a:lnTo>
                  <a:pt x="145957" y="221976"/>
                </a:lnTo>
                <a:lnTo>
                  <a:pt x="180975" y="187625"/>
                </a:lnTo>
                <a:lnTo>
                  <a:pt x="214625" y="157245"/>
                </a:lnTo>
                <a:lnTo>
                  <a:pt x="249878" y="129593"/>
                </a:lnTo>
                <a:lnTo>
                  <a:pt x="286612" y="104657"/>
                </a:lnTo>
                <a:lnTo>
                  <a:pt x="324705" y="82421"/>
                </a:lnTo>
                <a:lnTo>
                  <a:pt x="364034" y="62870"/>
                </a:lnTo>
                <a:lnTo>
                  <a:pt x="404479" y="45991"/>
                </a:lnTo>
                <a:lnTo>
                  <a:pt x="445916" y="31769"/>
                </a:lnTo>
                <a:lnTo>
                  <a:pt x="488225" y="20189"/>
                </a:lnTo>
                <a:lnTo>
                  <a:pt x="531283" y="11236"/>
                </a:lnTo>
                <a:lnTo>
                  <a:pt x="574968" y="4897"/>
                </a:lnTo>
                <a:lnTo>
                  <a:pt x="619158" y="1156"/>
                </a:lnTo>
                <a:lnTo>
                  <a:pt x="663731" y="0"/>
                </a:lnTo>
                <a:lnTo>
                  <a:pt x="708566" y="1413"/>
                </a:lnTo>
                <a:lnTo>
                  <a:pt x="753540" y="5381"/>
                </a:lnTo>
                <a:lnTo>
                  <a:pt x="798532" y="11889"/>
                </a:lnTo>
                <a:lnTo>
                  <a:pt x="843419" y="20924"/>
                </a:lnTo>
                <a:lnTo>
                  <a:pt x="888079" y="32471"/>
                </a:lnTo>
                <a:lnTo>
                  <a:pt x="932391" y="46514"/>
                </a:lnTo>
                <a:lnTo>
                  <a:pt x="976233" y="63040"/>
                </a:lnTo>
                <a:lnTo>
                  <a:pt x="1019482" y="82034"/>
                </a:lnTo>
                <a:lnTo>
                  <a:pt x="1062017" y="103481"/>
                </a:lnTo>
                <a:lnTo>
                  <a:pt x="1103716" y="127367"/>
                </a:lnTo>
                <a:lnTo>
                  <a:pt x="1144457" y="153678"/>
                </a:lnTo>
                <a:lnTo>
                  <a:pt x="1184118" y="182399"/>
                </a:lnTo>
                <a:lnTo>
                  <a:pt x="1222576" y="213515"/>
                </a:lnTo>
                <a:lnTo>
                  <a:pt x="1259711" y="247012"/>
                </a:lnTo>
                <a:lnTo>
                  <a:pt x="1295400" y="282875"/>
                </a:lnTo>
                <a:lnTo>
                  <a:pt x="1330969" y="320380"/>
                </a:lnTo>
                <a:lnTo>
                  <a:pt x="1365646" y="361456"/>
                </a:lnTo>
                <a:lnTo>
                  <a:pt x="1398537" y="406105"/>
                </a:lnTo>
                <a:lnTo>
                  <a:pt x="1428750" y="454325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6767" y="1423193"/>
            <a:ext cx="0" cy="1285875"/>
          </a:xfrm>
          <a:custGeom>
            <a:avLst/>
            <a:gdLst/>
            <a:ahLst/>
            <a:cxnLst/>
            <a:rect l="l" t="t" r="r" b="b"/>
            <a:pathLst>
              <a:path w="0" h="1285875">
                <a:moveTo>
                  <a:pt x="0" y="0"/>
                </a:moveTo>
                <a:lnTo>
                  <a:pt x="0" y="128587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1042" y="2651918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90725" y="2720975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6792" y="2747168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66975" y="2743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14500" y="2359025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2942" y="1928018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400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04975" y="19145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28575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38342" y="20232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8267" y="21661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85842" y="24042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09642" y="25376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9667" y="232806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09667" y="232806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04917" y="22518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71692" y="21661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62117" y="20042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71667" y="19756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19242" y="20804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05017" y="21470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4442" y="14993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14442" y="14993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66792" y="24709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66842" y="21089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66842" y="21089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47767" y="22518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66867" y="20042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5492" y="20708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95492" y="20708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28792" y="19851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65550" y="1789429"/>
            <a:ext cx="2203450" cy="5778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>
                <a:latin typeface="Tahoma"/>
                <a:cs typeface="Tahoma"/>
              </a:rPr>
              <a:t>For k = 1 to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95250" indent="-70485">
              <a:lnSpc>
                <a:spcPct val="100000"/>
              </a:lnSpc>
              <a:spcBef>
                <a:spcPts val="735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i="1">
                <a:latin typeface="Tahoma"/>
                <a:cs typeface="Tahoma"/>
              </a:rPr>
              <a:t>(x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,y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be the kth 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4350" y="2520950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5550" y="2435225"/>
            <a:ext cx="2102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0" indent="-70485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spc="-5">
                <a:latin typeface="Tahoma"/>
                <a:cs typeface="Tahoma"/>
              </a:rPr>
              <a:t>be predicted value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65550" y="2522854"/>
            <a:ext cx="2216150" cy="112077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</a:t>
            </a:r>
            <a:endParaRPr baseline="-20833" sz="1200">
              <a:latin typeface="Tahoma"/>
              <a:cs typeface="Tahoma"/>
            </a:endParaRPr>
          </a:p>
          <a:p>
            <a:pPr marL="25400" marR="30480">
              <a:lnSpc>
                <a:spcPts val="1430"/>
              </a:lnSpc>
              <a:spcBef>
                <a:spcPts val="790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be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weight </a:t>
            </a:r>
            <a:r>
              <a:rPr dirty="0" sz="1200" spc="-10">
                <a:latin typeface="Tahoma"/>
                <a:cs typeface="Tahoma"/>
              </a:rPr>
              <a:t>for  </a:t>
            </a:r>
            <a:r>
              <a:rPr dirty="0" sz="1200" spc="-5">
                <a:latin typeface="Tahoma"/>
                <a:cs typeface="Tahoma"/>
              </a:rPr>
              <a:t>datapoint </a:t>
            </a:r>
            <a:r>
              <a:rPr dirty="0" sz="1200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that is large if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datapoint fits well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small if it  fits </a:t>
            </a:r>
            <a:r>
              <a:rPr dirty="0" sz="1200">
                <a:latin typeface="Tahoma"/>
                <a:cs typeface="Tahoma"/>
              </a:rPr>
              <a:t>badly: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53100" y="3797300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22750" y="3711575"/>
            <a:ext cx="1788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KernelFn([y</a:t>
            </a:r>
            <a:r>
              <a:rPr dirty="0" baseline="-20833" sz="1200" spc="-7" i="1">
                <a:latin typeface="Tahoma"/>
                <a:cs typeface="Tahoma"/>
              </a:rPr>
              <a:t>k</a:t>
            </a:r>
            <a:r>
              <a:rPr dirty="0" sz="1200" spc="-5" i="1">
                <a:latin typeface="Tahoma"/>
                <a:cs typeface="Tahoma"/>
              </a:rPr>
              <a:t>- </a:t>
            </a: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</a:t>
            </a:r>
            <a:r>
              <a:rPr dirty="0" baseline="24305" sz="1200" spc="67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]</a:t>
            </a:r>
            <a:r>
              <a:rPr dirty="0" baseline="24305" sz="1200" spc="-7" i="1">
                <a:latin typeface="Tahoma"/>
                <a:cs typeface="Tahoma"/>
              </a:rPr>
              <a:t>2</a:t>
            </a:r>
            <a:r>
              <a:rPr dirty="0" sz="1200" spc="-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66767" y="5349345"/>
            <a:ext cx="0" cy="1285875"/>
          </a:xfrm>
          <a:custGeom>
            <a:avLst/>
            <a:gdLst/>
            <a:ahLst/>
            <a:cxnLst/>
            <a:rect l="l" t="t" r="r" b="b"/>
            <a:pathLst>
              <a:path w="0" h="1285875">
                <a:moveTo>
                  <a:pt x="0" y="0"/>
                </a:moveTo>
                <a:lnTo>
                  <a:pt x="0" y="128587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781042" y="6578070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990725" y="6702425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66792" y="6673320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66975" y="67246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14500" y="6340475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42942" y="5854170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400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04975" y="58959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28575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38342" y="59494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38267" y="60922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85842" y="63304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09642" y="64637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09667" y="625422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09667" y="6254220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04917" y="61780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71692" y="60922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62117" y="59303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971667" y="59017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19242" y="60065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105017" y="607324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14442" y="5425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14442" y="5425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66792" y="63970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66842" y="60351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66842" y="60351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47767" y="61780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66867" y="593037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95492" y="59970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095492" y="59970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28792" y="591132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2727325" y="5340350"/>
            <a:ext cx="3254375" cy="1008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Robust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1063625">
              <a:lnSpc>
                <a:spcPct val="100000"/>
              </a:lnSpc>
              <a:spcBef>
                <a:spcPts val="1520"/>
              </a:spcBef>
            </a:pPr>
            <a:r>
              <a:rPr dirty="0" sz="1200">
                <a:latin typeface="Tahoma"/>
                <a:cs typeface="Tahoma"/>
              </a:rPr>
              <a:t>For k = 1 to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1133475" indent="-70485">
              <a:lnSpc>
                <a:spcPct val="100000"/>
              </a:lnSpc>
              <a:spcBef>
                <a:spcPts val="735"/>
              </a:spcBef>
              <a:buSzPct val="91666"/>
              <a:buChar char="•"/>
              <a:tabLst>
                <a:tab pos="1134110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i="1">
                <a:latin typeface="Tahoma"/>
                <a:cs typeface="Tahoma"/>
              </a:rPr>
              <a:t>(x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,y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be the kth 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324350" y="6502400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65550" y="6416675"/>
            <a:ext cx="2102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0" indent="-70485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spc="-5">
                <a:latin typeface="Tahoma"/>
                <a:cs typeface="Tahoma"/>
              </a:rPr>
              <a:t>be predicted value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65550" y="6873875"/>
            <a:ext cx="205486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be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weight </a:t>
            </a:r>
            <a:r>
              <a:rPr dirty="0" sz="1200" spc="-10">
                <a:latin typeface="Tahoma"/>
                <a:cs typeface="Tahoma"/>
              </a:rPr>
              <a:t>for  </a:t>
            </a:r>
            <a:r>
              <a:rPr dirty="0" sz="1200" spc="-5">
                <a:latin typeface="Tahoma"/>
                <a:cs typeface="Tahoma"/>
              </a:rPr>
              <a:t>datapoint </a:t>
            </a:r>
            <a:r>
              <a:rPr dirty="0" sz="1200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that is large if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10225" y="7693025"/>
            <a:ext cx="3181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0" i="1">
                <a:latin typeface="Tahoma"/>
                <a:cs typeface="Tahoma"/>
              </a:rPr>
              <a:t>est</a:t>
            </a:r>
            <a:r>
              <a:rPr dirty="0" sz="800" spc="23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22750" y="7693025"/>
            <a:ext cx="1788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529715" algn="l"/>
              </a:tabLst>
            </a:pP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45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KernelFn([y</a:t>
            </a:r>
            <a:r>
              <a:rPr dirty="0" baseline="-20833" sz="1200" spc="-7" i="1">
                <a:latin typeface="Tahoma"/>
                <a:cs typeface="Tahoma"/>
              </a:rPr>
              <a:t>k</a:t>
            </a:r>
            <a:r>
              <a:rPr dirty="0" sz="1200" spc="-5" i="1">
                <a:latin typeface="Tahoma"/>
                <a:cs typeface="Tahoma"/>
              </a:rPr>
              <a:t>-</a:t>
            </a:r>
            <a:r>
              <a:rPr dirty="0" sz="1200" spc="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y	</a:t>
            </a:r>
            <a:r>
              <a:rPr dirty="0" baseline="-20833" sz="1200" spc="-22" i="1">
                <a:latin typeface="Tahoma"/>
                <a:cs typeface="Tahoma"/>
              </a:rPr>
              <a:t>k</a:t>
            </a:r>
            <a:r>
              <a:rPr dirty="0" sz="1200" spc="-15" i="1">
                <a:latin typeface="Tahoma"/>
                <a:cs typeface="Tahoma"/>
              </a:rPr>
              <a:t>]</a:t>
            </a:r>
            <a:r>
              <a:rPr dirty="0" sz="1200" spc="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98625" y="6597650"/>
            <a:ext cx="2259330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k</a:t>
            </a:r>
            <a:endParaRPr baseline="-20833"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Then redo the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98625" y="7209155"/>
            <a:ext cx="4283075" cy="4445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9"/>
              </a:spcBef>
              <a:tabLst>
                <a:tab pos="2091689" algn="l"/>
              </a:tabLst>
            </a:pPr>
            <a:r>
              <a:rPr dirty="0" baseline="-6944" sz="1800" spc="-7">
                <a:latin typeface="Tahoma"/>
                <a:cs typeface="Tahoma"/>
              </a:rPr>
              <a:t>using weighted</a:t>
            </a:r>
            <a:r>
              <a:rPr dirty="0" baseline="-6944" sz="1800">
                <a:latin typeface="Tahoma"/>
                <a:cs typeface="Tahoma"/>
              </a:rPr>
              <a:t> </a:t>
            </a:r>
            <a:r>
              <a:rPr dirty="0" baseline="-6944" sz="1800" spc="-7">
                <a:latin typeface="Tahoma"/>
                <a:cs typeface="Tahoma"/>
              </a:rPr>
              <a:t>datapoints.	</a:t>
            </a:r>
            <a:r>
              <a:rPr dirty="0" sz="1200" spc="-5">
                <a:latin typeface="Tahoma"/>
                <a:cs typeface="Tahoma"/>
              </a:rPr>
              <a:t>datapoint fits well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small if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09"/>
              </a:spcBef>
            </a:pP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I taught </a:t>
            </a:r>
            <a:r>
              <a:rPr dirty="0" sz="800" spc="10">
                <a:solidFill>
                  <a:srgbClr val="CC0099"/>
                </a:solidFill>
                <a:latin typeface="Tahoma"/>
                <a:cs typeface="Tahoma"/>
              </a:rPr>
              <a:t>you how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to </a:t>
            </a:r>
            <a:r>
              <a:rPr dirty="0" sz="800" spc="10">
                <a:solidFill>
                  <a:srgbClr val="CC0099"/>
                </a:solidFill>
                <a:latin typeface="Tahoma"/>
                <a:cs typeface="Tahoma"/>
              </a:rPr>
              <a:t>do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this in the “Instance- </a:t>
            </a:r>
            <a:r>
              <a:rPr dirty="0" baseline="9259" sz="1800" spc="-7">
                <a:latin typeface="Tahoma"/>
                <a:cs typeface="Tahoma"/>
              </a:rPr>
              <a:t>fits</a:t>
            </a:r>
            <a:r>
              <a:rPr dirty="0" baseline="9259" sz="1800" spc="-322">
                <a:latin typeface="Tahoma"/>
                <a:cs typeface="Tahoma"/>
              </a:rPr>
              <a:t> </a:t>
            </a:r>
            <a:r>
              <a:rPr dirty="0" baseline="9259" sz="1800">
                <a:latin typeface="Tahoma"/>
                <a:cs typeface="Tahoma"/>
              </a:rPr>
              <a:t>badly:</a:t>
            </a:r>
            <a:endParaRPr baseline="9259" sz="18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24025" y="7616825"/>
            <a:ext cx="1804035" cy="5416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R="100330">
              <a:lnSpc>
                <a:spcPct val="101600"/>
              </a:lnSpc>
              <a:spcBef>
                <a:spcPts val="110"/>
              </a:spcBef>
            </a:pPr>
            <a:r>
              <a:rPr dirty="0" sz="800">
                <a:solidFill>
                  <a:srgbClr val="CC0099"/>
                </a:solidFill>
                <a:latin typeface="Tahoma"/>
                <a:cs typeface="Tahoma"/>
              </a:rPr>
              <a:t>based” lecture (only then the weights  depended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on </a:t>
            </a:r>
            <a:r>
              <a:rPr dirty="0" sz="800">
                <a:solidFill>
                  <a:srgbClr val="CC0099"/>
                </a:solidFill>
                <a:latin typeface="Tahoma"/>
                <a:cs typeface="Tahoma"/>
              </a:rPr>
              <a:t>distance in</a:t>
            </a:r>
            <a:r>
              <a:rPr dirty="0" sz="800" spc="-145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input-space)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r>
              <a:rPr dirty="0" sz="1200" spc="-10">
                <a:latin typeface="Tahoma"/>
                <a:cs typeface="Tahoma"/>
              </a:rPr>
              <a:t>Guess what </a:t>
            </a:r>
            <a:r>
              <a:rPr dirty="0" sz="1200" spc="-5">
                <a:latin typeface="Tahoma"/>
                <a:cs typeface="Tahoma"/>
              </a:rPr>
              <a:t>happens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next?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828667" y="5896746"/>
            <a:ext cx="1323975" cy="567055"/>
          </a:xfrm>
          <a:custGeom>
            <a:avLst/>
            <a:gdLst/>
            <a:ahLst/>
            <a:cxnLst/>
            <a:rect l="l" t="t" r="r" b="b"/>
            <a:pathLst>
              <a:path w="1323975" h="567054">
                <a:moveTo>
                  <a:pt x="1323975" y="214598"/>
                </a:moveTo>
                <a:lnTo>
                  <a:pt x="1309389" y="179177"/>
                </a:lnTo>
                <a:lnTo>
                  <a:pt x="1273075" y="115479"/>
                </a:lnTo>
                <a:lnTo>
                  <a:pt x="1223883" y="70226"/>
                </a:lnTo>
                <a:lnTo>
                  <a:pt x="1170193" y="37186"/>
                </a:lnTo>
                <a:lnTo>
                  <a:pt x="1109265" y="14662"/>
                </a:lnTo>
                <a:lnTo>
                  <a:pt x="1041860" y="2382"/>
                </a:lnTo>
                <a:lnTo>
                  <a:pt x="1005967" y="0"/>
                </a:lnTo>
                <a:lnTo>
                  <a:pt x="968740" y="76"/>
                </a:lnTo>
                <a:lnTo>
                  <a:pt x="930275" y="2579"/>
                </a:lnTo>
                <a:lnTo>
                  <a:pt x="890666" y="7473"/>
                </a:lnTo>
                <a:lnTo>
                  <a:pt x="850011" y="14726"/>
                </a:lnTo>
                <a:lnTo>
                  <a:pt x="808402" y="24302"/>
                </a:lnTo>
                <a:lnTo>
                  <a:pt x="765937" y="36169"/>
                </a:lnTo>
                <a:lnTo>
                  <a:pt x="722709" y="50292"/>
                </a:lnTo>
                <a:lnTo>
                  <a:pt x="678814" y="66638"/>
                </a:lnTo>
                <a:lnTo>
                  <a:pt x="634349" y="85172"/>
                </a:lnTo>
                <a:lnTo>
                  <a:pt x="589407" y="105861"/>
                </a:lnTo>
                <a:lnTo>
                  <a:pt x="544083" y="128671"/>
                </a:lnTo>
                <a:lnTo>
                  <a:pt x="498475" y="153568"/>
                </a:lnTo>
                <a:lnTo>
                  <a:pt x="452675" y="180518"/>
                </a:lnTo>
                <a:lnTo>
                  <a:pt x="406781" y="209487"/>
                </a:lnTo>
                <a:lnTo>
                  <a:pt x="360886" y="240442"/>
                </a:lnTo>
                <a:lnTo>
                  <a:pt x="315087" y="273349"/>
                </a:lnTo>
                <a:lnTo>
                  <a:pt x="269478" y="308173"/>
                </a:lnTo>
                <a:lnTo>
                  <a:pt x="224155" y="344881"/>
                </a:lnTo>
                <a:lnTo>
                  <a:pt x="179212" y="383439"/>
                </a:lnTo>
                <a:lnTo>
                  <a:pt x="134747" y="423813"/>
                </a:lnTo>
                <a:lnTo>
                  <a:pt x="90852" y="465969"/>
                </a:lnTo>
                <a:lnTo>
                  <a:pt x="47625" y="509873"/>
                </a:lnTo>
                <a:lnTo>
                  <a:pt x="33486" y="524161"/>
                </a:lnTo>
                <a:lnTo>
                  <a:pt x="20240" y="538448"/>
                </a:lnTo>
                <a:lnTo>
                  <a:pt x="8780" y="552736"/>
                </a:lnTo>
                <a:lnTo>
                  <a:pt x="0" y="567023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124067" y="6882870"/>
            <a:ext cx="1400175" cy="1439545"/>
          </a:xfrm>
          <a:custGeom>
            <a:avLst/>
            <a:gdLst/>
            <a:ahLst/>
            <a:cxnLst/>
            <a:rect l="l" t="t" r="r" b="b"/>
            <a:pathLst>
              <a:path w="1400175" h="1439545">
                <a:moveTo>
                  <a:pt x="1400175" y="1190625"/>
                </a:moveTo>
                <a:lnTo>
                  <a:pt x="1394221" y="1228725"/>
                </a:lnTo>
                <a:lnTo>
                  <a:pt x="1381125" y="1266825"/>
                </a:lnTo>
                <a:lnTo>
                  <a:pt x="1337071" y="1316831"/>
                </a:lnTo>
                <a:lnTo>
                  <a:pt x="1285875" y="1352550"/>
                </a:lnTo>
                <a:lnTo>
                  <a:pt x="1275903" y="1363860"/>
                </a:lnTo>
                <a:lnTo>
                  <a:pt x="1247775" y="1390650"/>
                </a:lnTo>
                <a:lnTo>
                  <a:pt x="1208484" y="1409700"/>
                </a:lnTo>
                <a:lnTo>
                  <a:pt x="1162050" y="1428750"/>
                </a:lnTo>
                <a:lnTo>
                  <a:pt x="1152078" y="1434256"/>
                </a:lnTo>
                <a:lnTo>
                  <a:pt x="1139428" y="1437084"/>
                </a:lnTo>
                <a:lnTo>
                  <a:pt x="1128563" y="1438126"/>
                </a:lnTo>
                <a:lnTo>
                  <a:pt x="1123950" y="1438275"/>
                </a:lnTo>
                <a:lnTo>
                  <a:pt x="1088975" y="1439167"/>
                </a:lnTo>
                <a:lnTo>
                  <a:pt x="1065609" y="1438275"/>
                </a:lnTo>
                <a:lnTo>
                  <a:pt x="1047601" y="1430238"/>
                </a:lnTo>
                <a:lnTo>
                  <a:pt x="1028700" y="1409700"/>
                </a:lnTo>
                <a:lnTo>
                  <a:pt x="1020365" y="1389012"/>
                </a:lnTo>
                <a:lnTo>
                  <a:pt x="1019175" y="1387078"/>
                </a:lnTo>
                <a:lnTo>
                  <a:pt x="1017984" y="1386929"/>
                </a:lnTo>
                <a:lnTo>
                  <a:pt x="1009650" y="1371600"/>
                </a:lnTo>
                <a:lnTo>
                  <a:pt x="1003994" y="1364456"/>
                </a:lnTo>
                <a:lnTo>
                  <a:pt x="1000125" y="1357312"/>
                </a:lnTo>
                <a:lnTo>
                  <a:pt x="996255" y="1350168"/>
                </a:lnTo>
                <a:lnTo>
                  <a:pt x="990600" y="1343025"/>
                </a:lnTo>
                <a:lnTo>
                  <a:pt x="981819" y="1323230"/>
                </a:lnTo>
                <a:lnTo>
                  <a:pt x="970359" y="1306115"/>
                </a:lnTo>
                <a:lnTo>
                  <a:pt x="957113" y="1290786"/>
                </a:lnTo>
                <a:lnTo>
                  <a:pt x="942975" y="1276350"/>
                </a:lnTo>
                <a:lnTo>
                  <a:pt x="938956" y="1257002"/>
                </a:lnTo>
                <a:lnTo>
                  <a:pt x="939403" y="1257300"/>
                </a:lnTo>
                <a:lnTo>
                  <a:pt x="941635" y="1257597"/>
                </a:lnTo>
                <a:lnTo>
                  <a:pt x="942975" y="1238250"/>
                </a:lnTo>
                <a:lnTo>
                  <a:pt x="941337" y="1229617"/>
                </a:lnTo>
                <a:lnTo>
                  <a:pt x="937021" y="1219200"/>
                </a:lnTo>
                <a:lnTo>
                  <a:pt x="930919" y="1208782"/>
                </a:lnTo>
                <a:lnTo>
                  <a:pt x="923925" y="1200150"/>
                </a:lnTo>
                <a:lnTo>
                  <a:pt x="921990" y="1177379"/>
                </a:lnTo>
                <a:lnTo>
                  <a:pt x="915590" y="1153715"/>
                </a:lnTo>
                <a:lnTo>
                  <a:pt x="903833" y="1131837"/>
                </a:lnTo>
                <a:lnTo>
                  <a:pt x="885825" y="1114425"/>
                </a:lnTo>
                <a:lnTo>
                  <a:pt x="878383" y="1093142"/>
                </a:lnTo>
                <a:lnTo>
                  <a:pt x="869156" y="1072753"/>
                </a:lnTo>
                <a:lnTo>
                  <a:pt x="856357" y="1054149"/>
                </a:lnTo>
                <a:lnTo>
                  <a:pt x="838200" y="1038225"/>
                </a:lnTo>
                <a:lnTo>
                  <a:pt x="835223" y="1021407"/>
                </a:lnTo>
                <a:lnTo>
                  <a:pt x="835818" y="1017984"/>
                </a:lnTo>
                <a:lnTo>
                  <a:pt x="832842" y="1012775"/>
                </a:lnTo>
                <a:lnTo>
                  <a:pt x="819150" y="990600"/>
                </a:lnTo>
                <a:lnTo>
                  <a:pt x="806350" y="969168"/>
                </a:lnTo>
                <a:lnTo>
                  <a:pt x="795337" y="947737"/>
                </a:lnTo>
                <a:lnTo>
                  <a:pt x="784324" y="926306"/>
                </a:lnTo>
                <a:lnTo>
                  <a:pt x="771525" y="904875"/>
                </a:lnTo>
                <a:lnTo>
                  <a:pt x="764381" y="886569"/>
                </a:lnTo>
                <a:lnTo>
                  <a:pt x="757237" y="872728"/>
                </a:lnTo>
                <a:lnTo>
                  <a:pt x="750093" y="860673"/>
                </a:lnTo>
                <a:lnTo>
                  <a:pt x="742950" y="847725"/>
                </a:lnTo>
                <a:lnTo>
                  <a:pt x="724357" y="806805"/>
                </a:lnTo>
                <a:lnTo>
                  <a:pt x="719937" y="790117"/>
                </a:lnTo>
                <a:lnTo>
                  <a:pt x="721004" y="785317"/>
                </a:lnTo>
                <a:lnTo>
                  <a:pt x="718870" y="780059"/>
                </a:lnTo>
                <a:lnTo>
                  <a:pt x="704850" y="762000"/>
                </a:lnTo>
                <a:lnTo>
                  <a:pt x="699194" y="747712"/>
                </a:lnTo>
                <a:lnTo>
                  <a:pt x="695325" y="733425"/>
                </a:lnTo>
                <a:lnTo>
                  <a:pt x="691455" y="719137"/>
                </a:lnTo>
                <a:lnTo>
                  <a:pt x="685800" y="704850"/>
                </a:lnTo>
                <a:lnTo>
                  <a:pt x="677167" y="683269"/>
                </a:lnTo>
                <a:lnTo>
                  <a:pt x="666750" y="660796"/>
                </a:lnTo>
                <a:lnTo>
                  <a:pt x="656332" y="636537"/>
                </a:lnTo>
                <a:lnTo>
                  <a:pt x="647700" y="609600"/>
                </a:lnTo>
                <a:lnTo>
                  <a:pt x="640556" y="593675"/>
                </a:lnTo>
                <a:lnTo>
                  <a:pt x="633412" y="575071"/>
                </a:lnTo>
                <a:lnTo>
                  <a:pt x="626268" y="554682"/>
                </a:lnTo>
                <a:lnTo>
                  <a:pt x="619125" y="533400"/>
                </a:lnTo>
                <a:lnTo>
                  <a:pt x="610344" y="506313"/>
                </a:lnTo>
                <a:lnTo>
                  <a:pt x="598884" y="481012"/>
                </a:lnTo>
                <a:lnTo>
                  <a:pt x="585638" y="455711"/>
                </a:lnTo>
                <a:lnTo>
                  <a:pt x="571500" y="428625"/>
                </a:lnTo>
                <a:lnTo>
                  <a:pt x="557212" y="401538"/>
                </a:lnTo>
                <a:lnTo>
                  <a:pt x="542925" y="376237"/>
                </a:lnTo>
                <a:lnTo>
                  <a:pt x="528637" y="350936"/>
                </a:lnTo>
                <a:lnTo>
                  <a:pt x="514350" y="323850"/>
                </a:lnTo>
                <a:lnTo>
                  <a:pt x="488900" y="290363"/>
                </a:lnTo>
                <a:lnTo>
                  <a:pt x="478333" y="268634"/>
                </a:lnTo>
                <a:lnTo>
                  <a:pt x="469106" y="248840"/>
                </a:lnTo>
                <a:lnTo>
                  <a:pt x="456307" y="230832"/>
                </a:lnTo>
                <a:lnTo>
                  <a:pt x="438150" y="219075"/>
                </a:lnTo>
                <a:lnTo>
                  <a:pt x="426243" y="197792"/>
                </a:lnTo>
                <a:lnTo>
                  <a:pt x="407193" y="177403"/>
                </a:lnTo>
                <a:lnTo>
                  <a:pt x="384571" y="158799"/>
                </a:lnTo>
                <a:lnTo>
                  <a:pt x="361950" y="142875"/>
                </a:lnTo>
                <a:lnTo>
                  <a:pt x="353169" y="124122"/>
                </a:lnTo>
                <a:lnTo>
                  <a:pt x="328463" y="75902"/>
                </a:lnTo>
                <a:lnTo>
                  <a:pt x="288280" y="38844"/>
                </a:lnTo>
                <a:lnTo>
                  <a:pt x="221902" y="12948"/>
                </a:lnTo>
                <a:lnTo>
                  <a:pt x="190500" y="0"/>
                </a:lnTo>
                <a:lnTo>
                  <a:pt x="163562" y="5506"/>
                </a:lnTo>
                <a:lnTo>
                  <a:pt x="139303" y="8334"/>
                </a:lnTo>
                <a:lnTo>
                  <a:pt x="116830" y="9376"/>
                </a:lnTo>
                <a:lnTo>
                  <a:pt x="95250" y="9525"/>
                </a:lnTo>
                <a:lnTo>
                  <a:pt x="72925" y="19794"/>
                </a:lnTo>
                <a:lnTo>
                  <a:pt x="59531" y="34528"/>
                </a:lnTo>
                <a:lnTo>
                  <a:pt x="49708" y="51048"/>
                </a:lnTo>
                <a:lnTo>
                  <a:pt x="38100" y="66675"/>
                </a:lnTo>
                <a:lnTo>
                  <a:pt x="297" y="104477"/>
                </a:lnTo>
                <a:lnTo>
                  <a:pt x="0" y="104775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067050" y="7000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28575" y="0"/>
                </a:moveTo>
                <a:lnTo>
                  <a:pt x="0" y="114300"/>
                </a:lnTo>
                <a:lnTo>
                  <a:pt x="114300" y="66675"/>
                </a:lnTo>
                <a:lnTo>
                  <a:pt x="28575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29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0025" y="1358900"/>
            <a:ext cx="23025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Robust</a:t>
            </a:r>
            <a:r>
              <a:rPr dirty="0" spc="-55"/>
              <a:t> </a:t>
            </a:r>
            <a:r>
              <a:rPr dirty="0" spc="15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1866767" y="1423193"/>
            <a:ext cx="0" cy="1285875"/>
          </a:xfrm>
          <a:custGeom>
            <a:avLst/>
            <a:gdLst/>
            <a:ahLst/>
            <a:cxnLst/>
            <a:rect l="l" t="t" r="r" b="b"/>
            <a:pathLst>
              <a:path w="0" h="1285875">
                <a:moveTo>
                  <a:pt x="0" y="0"/>
                </a:moveTo>
                <a:lnTo>
                  <a:pt x="0" y="128587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81042" y="2651918"/>
            <a:ext cx="1428750" cy="0"/>
          </a:xfrm>
          <a:custGeom>
            <a:avLst/>
            <a:gdLst/>
            <a:ahLst/>
            <a:cxnLst/>
            <a:rect l="l" t="t" r="r" b="b"/>
            <a:pathLst>
              <a:path w="1428750" h="0">
                <a:moveTo>
                  <a:pt x="0" y="0"/>
                </a:moveTo>
                <a:lnTo>
                  <a:pt x="142875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90725" y="2720975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6792" y="2747168"/>
            <a:ext cx="438150" cy="0"/>
          </a:xfrm>
          <a:custGeom>
            <a:avLst/>
            <a:gdLst/>
            <a:ahLst/>
            <a:cxnLst/>
            <a:rect l="l" t="t" r="r" b="b"/>
            <a:pathLst>
              <a:path w="438150" h="0">
                <a:moveTo>
                  <a:pt x="0" y="0"/>
                </a:moveTo>
                <a:lnTo>
                  <a:pt x="438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66975" y="27432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14500" y="2359025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2942" y="1928018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4000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4975" y="19145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28575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38342" y="20232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38267" y="21661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85842" y="24042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09642" y="25376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9667" y="232806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09667" y="2328068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04917" y="22518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1692" y="21661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62117" y="20042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1667" y="19756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19242" y="20804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05017" y="21470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14442" y="14993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14442" y="14993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66792" y="24709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66842" y="21089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66842" y="21089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47767" y="22518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66867" y="20042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95492" y="20708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5492" y="2070893"/>
            <a:ext cx="9525" cy="0"/>
          </a:xfrm>
          <a:custGeom>
            <a:avLst/>
            <a:gdLst/>
            <a:ahLst/>
            <a:cxnLst/>
            <a:rect l="l" t="t" r="r" b="b"/>
            <a:pathLst>
              <a:path w="9525" h="0">
                <a:moveTo>
                  <a:pt x="9525" y="0"/>
                </a:moveTo>
                <a:lnTo>
                  <a:pt x="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28792" y="198516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765550" y="1789429"/>
            <a:ext cx="2203450" cy="5778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>
                <a:latin typeface="Tahoma"/>
                <a:cs typeface="Tahoma"/>
              </a:rPr>
              <a:t>For k = 1 to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R…</a:t>
            </a:r>
            <a:endParaRPr sz="1200">
              <a:latin typeface="Tahoma"/>
              <a:cs typeface="Tahoma"/>
            </a:endParaRPr>
          </a:p>
          <a:p>
            <a:pPr marL="95250" indent="-70485">
              <a:lnSpc>
                <a:spcPct val="100000"/>
              </a:lnSpc>
              <a:spcBef>
                <a:spcPts val="735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i="1">
                <a:latin typeface="Tahoma"/>
                <a:cs typeface="Tahoma"/>
              </a:rPr>
              <a:t>(x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,y</a:t>
            </a:r>
            <a:r>
              <a:rPr dirty="0" baseline="-20833" sz="1200" i="1">
                <a:latin typeface="Tahoma"/>
                <a:cs typeface="Tahoma"/>
              </a:rPr>
              <a:t>k</a:t>
            </a:r>
            <a:r>
              <a:rPr dirty="0" sz="1200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be the kth datapoint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4350" y="2520950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65550" y="2435225"/>
            <a:ext cx="2102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0" indent="-70485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spc="-5">
                <a:latin typeface="Tahoma"/>
                <a:cs typeface="Tahoma"/>
              </a:rPr>
              <a:t>be predicted value</a:t>
            </a:r>
            <a:r>
              <a:rPr dirty="0" sz="1200" spc="-10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of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5550" y="2892425"/>
            <a:ext cx="205486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  <a:buSzPct val="91666"/>
              <a:buChar char="•"/>
              <a:tabLst>
                <a:tab pos="95885" algn="l"/>
              </a:tabLst>
            </a:pPr>
            <a:r>
              <a:rPr dirty="0" sz="1200" spc="-15">
                <a:latin typeface="Tahoma"/>
                <a:cs typeface="Tahoma"/>
              </a:rPr>
              <a:t>Let </a:t>
            </a: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be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weight </a:t>
            </a:r>
            <a:r>
              <a:rPr dirty="0" sz="1200" spc="-10">
                <a:latin typeface="Tahoma"/>
                <a:cs typeface="Tahoma"/>
              </a:rPr>
              <a:t>for  </a:t>
            </a:r>
            <a:r>
              <a:rPr dirty="0" sz="1200" spc="-5">
                <a:latin typeface="Tahoma"/>
                <a:cs typeface="Tahoma"/>
              </a:rPr>
              <a:t>datapoint </a:t>
            </a:r>
            <a:r>
              <a:rPr dirty="0" sz="1200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that is large if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10225" y="3711575"/>
            <a:ext cx="3181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0" i="1">
                <a:latin typeface="Tahoma"/>
                <a:cs typeface="Tahoma"/>
              </a:rPr>
              <a:t>est</a:t>
            </a:r>
            <a:r>
              <a:rPr dirty="0" sz="800" spc="23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22750" y="3711575"/>
            <a:ext cx="1788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529715" algn="l"/>
              </a:tabLst>
            </a:pPr>
            <a:r>
              <a:rPr dirty="0" sz="1200" spc="5" i="1">
                <a:latin typeface="Tahoma"/>
                <a:cs typeface="Tahoma"/>
              </a:rPr>
              <a:t>w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45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KernelFn([y</a:t>
            </a:r>
            <a:r>
              <a:rPr dirty="0" baseline="-20833" sz="1200" spc="-7" i="1">
                <a:latin typeface="Tahoma"/>
                <a:cs typeface="Tahoma"/>
              </a:rPr>
              <a:t>k</a:t>
            </a:r>
            <a:r>
              <a:rPr dirty="0" sz="1200" spc="-5" i="1">
                <a:latin typeface="Tahoma"/>
                <a:cs typeface="Tahoma"/>
              </a:rPr>
              <a:t>-</a:t>
            </a:r>
            <a:r>
              <a:rPr dirty="0" sz="1200" spc="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y	</a:t>
            </a:r>
            <a:r>
              <a:rPr dirty="0" baseline="-20833" sz="1200" spc="-22" i="1">
                <a:latin typeface="Tahoma"/>
                <a:cs typeface="Tahoma"/>
              </a:rPr>
              <a:t>k</a:t>
            </a:r>
            <a:r>
              <a:rPr dirty="0" sz="1200" spc="-15" i="1">
                <a:latin typeface="Tahoma"/>
                <a:cs typeface="Tahoma"/>
              </a:rPr>
              <a:t>]</a:t>
            </a:r>
            <a:r>
              <a:rPr dirty="0" sz="1200" spc="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8625" y="2616200"/>
            <a:ext cx="2259330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5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k</a:t>
            </a:r>
            <a:endParaRPr baseline="-20833"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Then redo the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98625" y="3227704"/>
            <a:ext cx="4283075" cy="4445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10"/>
              </a:spcBef>
              <a:tabLst>
                <a:tab pos="2091689" algn="l"/>
              </a:tabLst>
            </a:pPr>
            <a:r>
              <a:rPr dirty="0" baseline="-6944" sz="1800" spc="-7">
                <a:latin typeface="Tahoma"/>
                <a:cs typeface="Tahoma"/>
              </a:rPr>
              <a:t>using weighted</a:t>
            </a:r>
            <a:r>
              <a:rPr dirty="0" baseline="-6944" sz="1800">
                <a:latin typeface="Tahoma"/>
                <a:cs typeface="Tahoma"/>
              </a:rPr>
              <a:t> </a:t>
            </a:r>
            <a:r>
              <a:rPr dirty="0" baseline="-6944" sz="1800" spc="-7">
                <a:latin typeface="Tahoma"/>
                <a:cs typeface="Tahoma"/>
              </a:rPr>
              <a:t>datapoints.	</a:t>
            </a:r>
            <a:r>
              <a:rPr dirty="0" sz="1200" spc="-5">
                <a:latin typeface="Tahoma"/>
                <a:cs typeface="Tahoma"/>
              </a:rPr>
              <a:t>datapoint fits well </a:t>
            </a: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small if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it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I taught </a:t>
            </a:r>
            <a:r>
              <a:rPr dirty="0" sz="800" spc="10">
                <a:solidFill>
                  <a:srgbClr val="CC0099"/>
                </a:solidFill>
                <a:latin typeface="Tahoma"/>
                <a:cs typeface="Tahoma"/>
              </a:rPr>
              <a:t>you how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to </a:t>
            </a:r>
            <a:r>
              <a:rPr dirty="0" sz="800" spc="10">
                <a:solidFill>
                  <a:srgbClr val="CC0099"/>
                </a:solidFill>
                <a:latin typeface="Tahoma"/>
                <a:cs typeface="Tahoma"/>
              </a:rPr>
              <a:t>do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this in the “Instance- </a:t>
            </a:r>
            <a:r>
              <a:rPr dirty="0" baseline="9259" sz="1800" spc="-7">
                <a:latin typeface="Tahoma"/>
                <a:cs typeface="Tahoma"/>
              </a:rPr>
              <a:t>fits</a:t>
            </a:r>
            <a:r>
              <a:rPr dirty="0" baseline="9259" sz="1800" spc="-322">
                <a:latin typeface="Tahoma"/>
                <a:cs typeface="Tahoma"/>
              </a:rPr>
              <a:t> </a:t>
            </a:r>
            <a:r>
              <a:rPr dirty="0" baseline="9259" sz="1800">
                <a:latin typeface="Tahoma"/>
                <a:cs typeface="Tahoma"/>
              </a:rPr>
              <a:t>badly:</a:t>
            </a:r>
            <a:endParaRPr baseline="9259"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24025" y="3635375"/>
            <a:ext cx="1708150" cy="7321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R="5080">
              <a:lnSpc>
                <a:spcPct val="101600"/>
              </a:lnSpc>
              <a:spcBef>
                <a:spcPts val="110"/>
              </a:spcBef>
            </a:pPr>
            <a:r>
              <a:rPr dirty="0" sz="800">
                <a:solidFill>
                  <a:srgbClr val="CC0099"/>
                </a:solidFill>
                <a:latin typeface="Tahoma"/>
                <a:cs typeface="Tahoma"/>
              </a:rPr>
              <a:t>based” lecture (only then the weights  depended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on </a:t>
            </a:r>
            <a:r>
              <a:rPr dirty="0" sz="800">
                <a:solidFill>
                  <a:srgbClr val="CC0099"/>
                </a:solidFill>
                <a:latin typeface="Tahoma"/>
                <a:cs typeface="Tahoma"/>
              </a:rPr>
              <a:t>distance in</a:t>
            </a:r>
            <a:r>
              <a:rPr dirty="0" sz="800" spc="-145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dirty="0" sz="800" spc="5">
                <a:solidFill>
                  <a:srgbClr val="CC0099"/>
                </a:solidFill>
                <a:latin typeface="Tahoma"/>
                <a:cs typeface="Tahoma"/>
              </a:rPr>
              <a:t>input-space)</a:t>
            </a:r>
            <a:endParaRPr sz="800">
              <a:latin typeface="Tahoma"/>
              <a:cs typeface="Tahoma"/>
            </a:endParaRPr>
          </a:p>
          <a:p>
            <a:pPr marR="62230">
              <a:lnSpc>
                <a:spcPct val="104200"/>
              </a:lnSpc>
              <a:spcBef>
                <a:spcPts val="605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Repeat whole thing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until  </a:t>
            </a:r>
            <a:r>
              <a:rPr dirty="0" sz="1200" spc="5">
                <a:solidFill>
                  <a:srgbClr val="FF0000"/>
                </a:solidFill>
                <a:latin typeface="Tahoma"/>
                <a:cs typeface="Tahoma"/>
              </a:rPr>
              <a:t>converged!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5817" y="2000727"/>
            <a:ext cx="1266825" cy="594360"/>
          </a:xfrm>
          <a:custGeom>
            <a:avLst/>
            <a:gdLst/>
            <a:ahLst/>
            <a:cxnLst/>
            <a:rect l="l" t="t" r="r" b="b"/>
            <a:pathLst>
              <a:path w="1266825" h="594360">
                <a:moveTo>
                  <a:pt x="1266825" y="184466"/>
                </a:moveTo>
                <a:lnTo>
                  <a:pt x="1240631" y="120172"/>
                </a:lnTo>
                <a:lnTo>
                  <a:pt x="1200150" y="70166"/>
                </a:lnTo>
                <a:lnTo>
                  <a:pt x="1154408" y="36410"/>
                </a:lnTo>
                <a:lnTo>
                  <a:pt x="1100465" y="13771"/>
                </a:lnTo>
                <a:lnTo>
                  <a:pt x="1039090" y="1948"/>
                </a:lnTo>
                <a:lnTo>
                  <a:pt x="1005855" y="0"/>
                </a:lnTo>
                <a:lnTo>
                  <a:pt x="971050" y="642"/>
                </a:lnTo>
                <a:lnTo>
                  <a:pt x="897114" y="9553"/>
                </a:lnTo>
                <a:lnTo>
                  <a:pt x="858175" y="17746"/>
                </a:lnTo>
                <a:lnTo>
                  <a:pt x="818051" y="28380"/>
                </a:lnTo>
                <a:lnTo>
                  <a:pt x="776837" y="41419"/>
                </a:lnTo>
                <a:lnTo>
                  <a:pt x="734630" y="56825"/>
                </a:lnTo>
                <a:lnTo>
                  <a:pt x="691525" y="74559"/>
                </a:lnTo>
                <a:lnTo>
                  <a:pt x="647619" y="94586"/>
                </a:lnTo>
                <a:lnTo>
                  <a:pt x="603007" y="116866"/>
                </a:lnTo>
                <a:lnTo>
                  <a:pt x="557787" y="141363"/>
                </a:lnTo>
                <a:lnTo>
                  <a:pt x="512053" y="168040"/>
                </a:lnTo>
                <a:lnTo>
                  <a:pt x="465902" y="196858"/>
                </a:lnTo>
                <a:lnTo>
                  <a:pt x="419430" y="227781"/>
                </a:lnTo>
                <a:lnTo>
                  <a:pt x="372732" y="260770"/>
                </a:lnTo>
                <a:lnTo>
                  <a:pt x="325907" y="295789"/>
                </a:lnTo>
                <a:lnTo>
                  <a:pt x="279048" y="332799"/>
                </a:lnTo>
                <a:lnTo>
                  <a:pt x="232252" y="371764"/>
                </a:lnTo>
                <a:lnTo>
                  <a:pt x="185616" y="412645"/>
                </a:lnTo>
                <a:lnTo>
                  <a:pt x="139235" y="455406"/>
                </a:lnTo>
                <a:lnTo>
                  <a:pt x="93206" y="500009"/>
                </a:lnTo>
                <a:lnTo>
                  <a:pt x="47625" y="546416"/>
                </a:lnTo>
                <a:lnTo>
                  <a:pt x="38844" y="555196"/>
                </a:lnTo>
                <a:lnTo>
                  <a:pt x="27384" y="566656"/>
                </a:lnTo>
                <a:lnTo>
                  <a:pt x="14138" y="579902"/>
                </a:lnTo>
                <a:lnTo>
                  <a:pt x="0" y="594041"/>
                </a:lnTo>
              </a:path>
            </a:pathLst>
          </a:custGeom>
          <a:ln w="19050">
            <a:solidFill>
              <a:srgbClr val="33CC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24067" y="2956718"/>
            <a:ext cx="1400175" cy="1439545"/>
          </a:xfrm>
          <a:custGeom>
            <a:avLst/>
            <a:gdLst/>
            <a:ahLst/>
            <a:cxnLst/>
            <a:rect l="l" t="t" r="r" b="b"/>
            <a:pathLst>
              <a:path w="1400175" h="1439545">
                <a:moveTo>
                  <a:pt x="1400175" y="1190625"/>
                </a:moveTo>
                <a:lnTo>
                  <a:pt x="1394221" y="1228725"/>
                </a:lnTo>
                <a:lnTo>
                  <a:pt x="1381125" y="1266825"/>
                </a:lnTo>
                <a:lnTo>
                  <a:pt x="1337071" y="1316831"/>
                </a:lnTo>
                <a:lnTo>
                  <a:pt x="1285875" y="1352550"/>
                </a:lnTo>
                <a:lnTo>
                  <a:pt x="1275903" y="1363860"/>
                </a:lnTo>
                <a:lnTo>
                  <a:pt x="1247775" y="1390650"/>
                </a:lnTo>
                <a:lnTo>
                  <a:pt x="1208484" y="1409700"/>
                </a:lnTo>
                <a:lnTo>
                  <a:pt x="1162050" y="1428750"/>
                </a:lnTo>
                <a:lnTo>
                  <a:pt x="1152078" y="1434256"/>
                </a:lnTo>
                <a:lnTo>
                  <a:pt x="1139428" y="1437084"/>
                </a:lnTo>
                <a:lnTo>
                  <a:pt x="1128563" y="1438126"/>
                </a:lnTo>
                <a:lnTo>
                  <a:pt x="1123950" y="1438275"/>
                </a:lnTo>
                <a:lnTo>
                  <a:pt x="1088975" y="1439167"/>
                </a:lnTo>
                <a:lnTo>
                  <a:pt x="1065609" y="1438275"/>
                </a:lnTo>
                <a:lnTo>
                  <a:pt x="1047601" y="1430238"/>
                </a:lnTo>
                <a:lnTo>
                  <a:pt x="1028700" y="1409700"/>
                </a:lnTo>
                <a:lnTo>
                  <a:pt x="1020365" y="1389012"/>
                </a:lnTo>
                <a:lnTo>
                  <a:pt x="1019175" y="1387078"/>
                </a:lnTo>
                <a:lnTo>
                  <a:pt x="1017984" y="1386929"/>
                </a:lnTo>
                <a:lnTo>
                  <a:pt x="1009650" y="1371600"/>
                </a:lnTo>
                <a:lnTo>
                  <a:pt x="1003994" y="1364456"/>
                </a:lnTo>
                <a:lnTo>
                  <a:pt x="1000125" y="1357312"/>
                </a:lnTo>
                <a:lnTo>
                  <a:pt x="996255" y="1350168"/>
                </a:lnTo>
                <a:lnTo>
                  <a:pt x="990600" y="1343025"/>
                </a:lnTo>
                <a:lnTo>
                  <a:pt x="981819" y="1323230"/>
                </a:lnTo>
                <a:lnTo>
                  <a:pt x="970359" y="1306115"/>
                </a:lnTo>
                <a:lnTo>
                  <a:pt x="957113" y="1290786"/>
                </a:lnTo>
                <a:lnTo>
                  <a:pt x="942975" y="1276350"/>
                </a:lnTo>
                <a:lnTo>
                  <a:pt x="938956" y="1257002"/>
                </a:lnTo>
                <a:lnTo>
                  <a:pt x="939403" y="1257300"/>
                </a:lnTo>
                <a:lnTo>
                  <a:pt x="941635" y="1257597"/>
                </a:lnTo>
                <a:lnTo>
                  <a:pt x="942975" y="1238250"/>
                </a:lnTo>
                <a:lnTo>
                  <a:pt x="941337" y="1229617"/>
                </a:lnTo>
                <a:lnTo>
                  <a:pt x="937021" y="1219200"/>
                </a:lnTo>
                <a:lnTo>
                  <a:pt x="930919" y="1208782"/>
                </a:lnTo>
                <a:lnTo>
                  <a:pt x="923925" y="1200150"/>
                </a:lnTo>
                <a:lnTo>
                  <a:pt x="921990" y="1177379"/>
                </a:lnTo>
                <a:lnTo>
                  <a:pt x="915590" y="1153715"/>
                </a:lnTo>
                <a:lnTo>
                  <a:pt x="903833" y="1131837"/>
                </a:lnTo>
                <a:lnTo>
                  <a:pt x="885825" y="1114425"/>
                </a:lnTo>
                <a:lnTo>
                  <a:pt x="878383" y="1093142"/>
                </a:lnTo>
                <a:lnTo>
                  <a:pt x="869156" y="1072753"/>
                </a:lnTo>
                <a:lnTo>
                  <a:pt x="856357" y="1054149"/>
                </a:lnTo>
                <a:lnTo>
                  <a:pt x="838200" y="1038225"/>
                </a:lnTo>
                <a:lnTo>
                  <a:pt x="835223" y="1021407"/>
                </a:lnTo>
                <a:lnTo>
                  <a:pt x="835818" y="1017984"/>
                </a:lnTo>
                <a:lnTo>
                  <a:pt x="832842" y="1012775"/>
                </a:lnTo>
                <a:lnTo>
                  <a:pt x="819150" y="990600"/>
                </a:lnTo>
                <a:lnTo>
                  <a:pt x="806350" y="969168"/>
                </a:lnTo>
                <a:lnTo>
                  <a:pt x="795337" y="947737"/>
                </a:lnTo>
                <a:lnTo>
                  <a:pt x="784324" y="926306"/>
                </a:lnTo>
                <a:lnTo>
                  <a:pt x="771525" y="904875"/>
                </a:lnTo>
                <a:lnTo>
                  <a:pt x="764381" y="886569"/>
                </a:lnTo>
                <a:lnTo>
                  <a:pt x="757237" y="872728"/>
                </a:lnTo>
                <a:lnTo>
                  <a:pt x="750093" y="860673"/>
                </a:lnTo>
                <a:lnTo>
                  <a:pt x="742950" y="847725"/>
                </a:lnTo>
                <a:lnTo>
                  <a:pt x="724357" y="806805"/>
                </a:lnTo>
                <a:lnTo>
                  <a:pt x="719937" y="790117"/>
                </a:lnTo>
                <a:lnTo>
                  <a:pt x="721004" y="785317"/>
                </a:lnTo>
                <a:lnTo>
                  <a:pt x="718870" y="780059"/>
                </a:lnTo>
                <a:lnTo>
                  <a:pt x="704850" y="762000"/>
                </a:lnTo>
                <a:lnTo>
                  <a:pt x="699194" y="747712"/>
                </a:lnTo>
                <a:lnTo>
                  <a:pt x="695325" y="733425"/>
                </a:lnTo>
                <a:lnTo>
                  <a:pt x="691455" y="719137"/>
                </a:lnTo>
                <a:lnTo>
                  <a:pt x="685800" y="704850"/>
                </a:lnTo>
                <a:lnTo>
                  <a:pt x="677167" y="683269"/>
                </a:lnTo>
                <a:lnTo>
                  <a:pt x="666750" y="660796"/>
                </a:lnTo>
                <a:lnTo>
                  <a:pt x="656332" y="636537"/>
                </a:lnTo>
                <a:lnTo>
                  <a:pt x="647700" y="609600"/>
                </a:lnTo>
                <a:lnTo>
                  <a:pt x="640556" y="593675"/>
                </a:lnTo>
                <a:lnTo>
                  <a:pt x="633412" y="575071"/>
                </a:lnTo>
                <a:lnTo>
                  <a:pt x="626268" y="554682"/>
                </a:lnTo>
                <a:lnTo>
                  <a:pt x="619125" y="533400"/>
                </a:lnTo>
                <a:lnTo>
                  <a:pt x="610344" y="506313"/>
                </a:lnTo>
                <a:lnTo>
                  <a:pt x="598884" y="481012"/>
                </a:lnTo>
                <a:lnTo>
                  <a:pt x="585638" y="455711"/>
                </a:lnTo>
                <a:lnTo>
                  <a:pt x="571500" y="428625"/>
                </a:lnTo>
                <a:lnTo>
                  <a:pt x="557212" y="401538"/>
                </a:lnTo>
                <a:lnTo>
                  <a:pt x="542925" y="376237"/>
                </a:lnTo>
                <a:lnTo>
                  <a:pt x="528637" y="350936"/>
                </a:lnTo>
                <a:lnTo>
                  <a:pt x="514350" y="323850"/>
                </a:lnTo>
                <a:lnTo>
                  <a:pt x="488900" y="290363"/>
                </a:lnTo>
                <a:lnTo>
                  <a:pt x="478333" y="268634"/>
                </a:lnTo>
                <a:lnTo>
                  <a:pt x="469106" y="248840"/>
                </a:lnTo>
                <a:lnTo>
                  <a:pt x="456307" y="230832"/>
                </a:lnTo>
                <a:lnTo>
                  <a:pt x="438150" y="219075"/>
                </a:lnTo>
                <a:lnTo>
                  <a:pt x="426243" y="197792"/>
                </a:lnTo>
                <a:lnTo>
                  <a:pt x="407193" y="177403"/>
                </a:lnTo>
                <a:lnTo>
                  <a:pt x="384571" y="158799"/>
                </a:lnTo>
                <a:lnTo>
                  <a:pt x="361950" y="142875"/>
                </a:lnTo>
                <a:lnTo>
                  <a:pt x="353169" y="124122"/>
                </a:lnTo>
                <a:lnTo>
                  <a:pt x="328463" y="75902"/>
                </a:lnTo>
                <a:lnTo>
                  <a:pt x="288280" y="38844"/>
                </a:lnTo>
                <a:lnTo>
                  <a:pt x="221902" y="12948"/>
                </a:lnTo>
                <a:lnTo>
                  <a:pt x="190500" y="0"/>
                </a:lnTo>
                <a:lnTo>
                  <a:pt x="163562" y="5506"/>
                </a:lnTo>
                <a:lnTo>
                  <a:pt x="139303" y="8334"/>
                </a:lnTo>
                <a:lnTo>
                  <a:pt x="116830" y="9376"/>
                </a:lnTo>
                <a:lnTo>
                  <a:pt x="95250" y="9525"/>
                </a:lnTo>
                <a:lnTo>
                  <a:pt x="72925" y="19794"/>
                </a:lnTo>
                <a:lnTo>
                  <a:pt x="59531" y="34528"/>
                </a:lnTo>
                <a:lnTo>
                  <a:pt x="49708" y="51048"/>
                </a:lnTo>
                <a:lnTo>
                  <a:pt x="38100" y="66675"/>
                </a:lnTo>
                <a:lnTo>
                  <a:pt x="297" y="104477"/>
                </a:lnTo>
                <a:lnTo>
                  <a:pt x="0" y="104775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67050" y="30194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28575" y="0"/>
                </a:moveTo>
                <a:lnTo>
                  <a:pt x="0" y="114300"/>
                </a:lnTo>
                <a:lnTo>
                  <a:pt x="114300" y="66675"/>
                </a:lnTo>
                <a:lnTo>
                  <a:pt x="28575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31975" y="5273675"/>
            <a:ext cx="4006850" cy="154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63700" marR="30480" indent="-1628775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Robust Regression---what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we’re  doing</a:t>
            </a:r>
            <a:endParaRPr sz="21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595"/>
              </a:spcBef>
            </a:pPr>
            <a:r>
              <a:rPr dirty="0" sz="1200" b="1">
                <a:solidFill>
                  <a:srgbClr val="00CC00"/>
                </a:solidFill>
                <a:latin typeface="Tahoma"/>
                <a:cs typeface="Tahoma"/>
              </a:rPr>
              <a:t>What regular regression</a:t>
            </a:r>
            <a:r>
              <a:rPr dirty="0" sz="1200" spc="-20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does:</a:t>
            </a:r>
            <a:endParaRPr sz="1200">
              <a:latin typeface="Tahoma"/>
              <a:cs typeface="Tahoma"/>
            </a:endParaRPr>
          </a:p>
          <a:p>
            <a:pPr marL="25400" marR="926465">
              <a:lnSpc>
                <a:spcPct val="104200"/>
              </a:lnSpc>
              <a:spcBef>
                <a:spcPts val="600"/>
              </a:spcBef>
            </a:pPr>
            <a:r>
              <a:rPr dirty="0" sz="1200" spc="-5">
                <a:latin typeface="Tahoma"/>
                <a:cs typeface="Tahoma"/>
              </a:rPr>
              <a:t>Assume </a:t>
            </a: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was originally generated using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following</a:t>
            </a:r>
            <a:r>
              <a:rPr dirty="0" sz="1200" spc="-10">
                <a:latin typeface="Tahoma"/>
                <a:cs typeface="Tahoma"/>
              </a:rPr>
              <a:t> recipe: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48100" y="6911975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79675" y="6826250"/>
            <a:ext cx="2150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</a:t>
            </a:r>
            <a:r>
              <a:rPr dirty="0" sz="1200" spc="-250" i="1">
                <a:latin typeface="Tahoma"/>
                <a:cs typeface="Tahoma"/>
              </a:rPr>
              <a:t>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spc="-10" i="1">
                <a:latin typeface="Tahoma"/>
                <a:cs typeface="Tahoma"/>
              </a:rPr>
              <a:t>x</a:t>
            </a:r>
            <a:r>
              <a:rPr dirty="0" baseline="-20833" sz="1200" spc="-15" i="1">
                <a:latin typeface="Tahoma"/>
                <a:cs typeface="Tahoma"/>
              </a:rPr>
              <a:t>k</a:t>
            </a:r>
            <a:r>
              <a:rPr dirty="0" sz="1200" spc="-10" i="1">
                <a:latin typeface="Tahoma"/>
                <a:cs typeface="Tahoma"/>
              </a:rPr>
              <a:t>+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</a:t>
            </a:r>
            <a:r>
              <a:rPr dirty="0" sz="1200" spc="5" i="1">
                <a:latin typeface="Tahoma"/>
                <a:cs typeface="Tahoma"/>
              </a:rPr>
              <a:t>+N(0,</a:t>
            </a:r>
            <a:r>
              <a:rPr dirty="0" sz="1200" spc="5" i="1">
                <a:latin typeface="Symbol"/>
                <a:cs typeface="Symbol"/>
              </a:rPr>
              <a:t></a:t>
            </a:r>
            <a:r>
              <a:rPr dirty="0" baseline="24305" sz="1200" spc="7" i="1">
                <a:latin typeface="Tahoma"/>
                <a:cs typeface="Tahoma"/>
              </a:rPr>
              <a:t>2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31975" y="7092950"/>
            <a:ext cx="296799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Computational task is to find the </a:t>
            </a:r>
            <a:r>
              <a:rPr dirty="0" sz="1200">
                <a:latin typeface="Tahoma"/>
                <a:cs typeface="Tahoma"/>
              </a:rPr>
              <a:t>Maximum  </a:t>
            </a:r>
            <a:r>
              <a:rPr dirty="0" sz="1200" spc="5">
                <a:latin typeface="Tahoma"/>
                <a:cs typeface="Tahoma"/>
              </a:rPr>
              <a:t>Likelihood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0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spc="-5" i="1">
                <a:latin typeface="Tahoma"/>
                <a:cs typeface="Tahoma"/>
              </a:rPr>
              <a:t>and</a:t>
            </a:r>
            <a:r>
              <a:rPr dirty="0" sz="1200" spc="-114" i="1">
                <a:latin typeface="Tahoma"/>
                <a:cs typeface="Tahoma"/>
              </a:rPr>
              <a:t>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4200" y="1292225"/>
            <a:ext cx="3959225" cy="6997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41475" marR="5080" indent="-1628775">
              <a:lnSpc>
                <a:spcPct val="104700"/>
              </a:lnSpc>
            </a:pPr>
            <a:r>
              <a:rPr dirty="0" spc="20"/>
              <a:t>Robust Regression---what</a:t>
            </a:r>
            <a:r>
              <a:rPr dirty="0" spc="-70"/>
              <a:t> </a:t>
            </a:r>
            <a:r>
              <a:rPr dirty="0" spc="15"/>
              <a:t>we’re  doing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975" y="2084704"/>
            <a:ext cx="3098800" cy="10160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What LOESS robust regression</a:t>
            </a:r>
            <a:r>
              <a:rPr dirty="0" sz="1200" spc="70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00CC00"/>
                </a:solidFill>
                <a:latin typeface="Tahoma"/>
                <a:cs typeface="Tahoma"/>
              </a:rPr>
              <a:t>does:</a:t>
            </a:r>
            <a:endParaRPr sz="1200">
              <a:latin typeface="Tahoma"/>
              <a:cs typeface="Tahoma"/>
            </a:endParaRPr>
          </a:p>
          <a:p>
            <a:pPr marL="25400" marR="17780">
              <a:lnSpc>
                <a:spcPct val="104200"/>
              </a:lnSpc>
              <a:spcBef>
                <a:spcPts val="600"/>
              </a:spcBef>
            </a:pPr>
            <a:r>
              <a:rPr dirty="0" sz="1200" spc="-5">
                <a:latin typeface="Tahoma"/>
                <a:cs typeface="Tahoma"/>
              </a:rPr>
              <a:t>Assume </a:t>
            </a: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was originally generated using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following</a:t>
            </a:r>
            <a:r>
              <a:rPr dirty="0" sz="1200" spc="-10">
                <a:latin typeface="Tahoma"/>
                <a:cs typeface="Tahoma"/>
              </a:rPr>
              <a:t> recipe:</a:t>
            </a:r>
            <a:endParaRPr sz="120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Tahoma"/>
                <a:cs typeface="Tahoma"/>
              </a:rPr>
              <a:t>With </a:t>
            </a:r>
            <a:r>
              <a:rPr dirty="0" sz="1200">
                <a:latin typeface="Tahoma"/>
                <a:cs typeface="Tahoma"/>
              </a:rPr>
              <a:t>probability </a:t>
            </a:r>
            <a:r>
              <a:rPr dirty="0" sz="1200" spc="5" i="1">
                <a:latin typeface="Tahoma"/>
                <a:cs typeface="Tahoma"/>
              </a:rPr>
              <a:t>p</a:t>
            </a:r>
            <a:r>
              <a:rPr dirty="0" sz="1200" spc="5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8100" y="3197225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9675" y="3111500"/>
            <a:ext cx="2150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</a:t>
            </a:r>
            <a:r>
              <a:rPr dirty="0" sz="1200" spc="-250" i="1">
                <a:latin typeface="Tahoma"/>
                <a:cs typeface="Tahoma"/>
              </a:rPr>
              <a:t>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spc="-10" i="1">
                <a:latin typeface="Tahoma"/>
                <a:cs typeface="Tahoma"/>
              </a:rPr>
              <a:t>x</a:t>
            </a:r>
            <a:r>
              <a:rPr dirty="0" baseline="-20833" sz="1200" spc="-15" i="1">
                <a:latin typeface="Tahoma"/>
                <a:cs typeface="Tahoma"/>
              </a:rPr>
              <a:t>k</a:t>
            </a:r>
            <a:r>
              <a:rPr dirty="0" sz="1200" spc="-10" i="1">
                <a:latin typeface="Tahoma"/>
                <a:cs typeface="Tahoma"/>
              </a:rPr>
              <a:t>+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</a:t>
            </a:r>
            <a:r>
              <a:rPr dirty="0" sz="1200" spc="5" i="1">
                <a:latin typeface="Tahoma"/>
                <a:cs typeface="Tahoma"/>
              </a:rPr>
              <a:t>+N(0,</a:t>
            </a:r>
            <a:r>
              <a:rPr dirty="0" sz="1200" spc="5" i="1">
                <a:latin typeface="Symbol"/>
                <a:cs typeface="Symbol"/>
              </a:rPr>
              <a:t></a:t>
            </a:r>
            <a:r>
              <a:rPr dirty="0" baseline="24305" sz="1200" spc="7" i="1">
                <a:latin typeface="Tahoma"/>
                <a:cs typeface="Tahoma"/>
              </a:rPr>
              <a:t>2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975" y="3351529"/>
            <a:ext cx="2967990" cy="9207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8775">
              <a:lnSpc>
                <a:spcPct val="100000"/>
              </a:lnSpc>
              <a:spcBef>
                <a:spcPts val="385"/>
              </a:spcBef>
            </a:pPr>
            <a:r>
              <a:rPr dirty="0" sz="1200" spc="-10">
                <a:latin typeface="Tahoma"/>
                <a:cs typeface="Tahoma"/>
              </a:rPr>
              <a:t>But</a:t>
            </a:r>
            <a:r>
              <a:rPr dirty="0" sz="1200" spc="-15">
                <a:latin typeface="Tahoma"/>
                <a:cs typeface="Tahoma"/>
              </a:rPr>
              <a:t> otherwise</a:t>
            </a:r>
            <a:endParaRPr sz="1200">
              <a:latin typeface="Tahoma"/>
              <a:cs typeface="Tahoma"/>
            </a:endParaRPr>
          </a:p>
          <a:p>
            <a:pPr marL="1187450">
              <a:lnSpc>
                <a:spcPct val="100000"/>
              </a:lnSpc>
              <a:spcBef>
                <a:spcPts val="285"/>
              </a:spcBef>
            </a:pP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~</a:t>
            </a:r>
            <a:r>
              <a:rPr dirty="0" sz="1200" spc="-175" i="1">
                <a:latin typeface="Tahoma"/>
                <a:cs typeface="Tahoma"/>
              </a:rPr>
              <a:t> </a:t>
            </a:r>
            <a:r>
              <a:rPr dirty="0" sz="1200" spc="10" i="1">
                <a:latin typeface="Tahoma"/>
                <a:cs typeface="Tahoma"/>
              </a:rPr>
              <a:t>N(</a:t>
            </a:r>
            <a:r>
              <a:rPr dirty="0" sz="1200" spc="10" i="1">
                <a:latin typeface="Symbol"/>
                <a:cs typeface="Symbol"/>
              </a:rPr>
              <a:t></a:t>
            </a:r>
            <a:r>
              <a:rPr dirty="0" sz="1200" spc="10" i="1">
                <a:latin typeface="Tahoma"/>
                <a:cs typeface="Tahoma"/>
              </a:rPr>
              <a:t>,</a:t>
            </a:r>
            <a:r>
              <a:rPr dirty="0" sz="1200" spc="10" i="1">
                <a:latin typeface="Symbol"/>
                <a:cs typeface="Symbol"/>
              </a:rPr>
              <a:t></a:t>
            </a:r>
            <a:r>
              <a:rPr dirty="0" baseline="-20833" sz="1200" spc="15" i="1">
                <a:latin typeface="Tahoma"/>
                <a:cs typeface="Tahoma"/>
              </a:rPr>
              <a:t>huge</a:t>
            </a:r>
            <a:r>
              <a:rPr dirty="0" baseline="24305" sz="1200" spc="15" i="1">
                <a:latin typeface="Tahoma"/>
                <a:cs typeface="Tahoma"/>
              </a:rPr>
              <a:t>2</a:t>
            </a:r>
            <a:r>
              <a:rPr dirty="0" sz="1200" spc="1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5400" marR="30480">
              <a:lnSpc>
                <a:spcPts val="1430"/>
              </a:lnSpc>
              <a:spcBef>
                <a:spcPts val="790"/>
              </a:spcBef>
            </a:pPr>
            <a:r>
              <a:rPr dirty="0" sz="1200" spc="-5">
                <a:latin typeface="Tahoma"/>
                <a:cs typeface="Tahoma"/>
              </a:rPr>
              <a:t>Computational task is to find the </a:t>
            </a:r>
            <a:r>
              <a:rPr dirty="0" sz="1200">
                <a:latin typeface="Tahoma"/>
                <a:cs typeface="Tahoma"/>
              </a:rPr>
              <a:t>Maximum  </a:t>
            </a:r>
            <a:r>
              <a:rPr dirty="0" sz="1200" spc="5">
                <a:latin typeface="Tahoma"/>
                <a:cs typeface="Tahoma"/>
              </a:rPr>
              <a:t>Likelihood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0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5" i="1">
                <a:latin typeface="Tahoma"/>
                <a:cs typeface="Tahoma"/>
              </a:rPr>
              <a:t>p, </a:t>
            </a:r>
            <a:r>
              <a:rPr dirty="0" sz="1200" spc="-5" i="1">
                <a:latin typeface="Symbol"/>
                <a:cs typeface="Symbol"/>
              </a:rPr>
              <a:t>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and</a:t>
            </a:r>
            <a:r>
              <a:rPr dirty="0" sz="1200" spc="-215" i="1">
                <a:latin typeface="Tahoma"/>
                <a:cs typeface="Tahoma"/>
              </a:rPr>
              <a:t> </a:t>
            </a:r>
            <a:r>
              <a:rPr dirty="0" sz="1200" spc="-10" i="1">
                <a:latin typeface="Symbol"/>
                <a:cs typeface="Symbol"/>
              </a:rPr>
              <a:t></a:t>
            </a:r>
            <a:r>
              <a:rPr dirty="0" baseline="-20833" sz="1200" spc="-15" i="1">
                <a:latin typeface="Tahoma"/>
                <a:cs typeface="Tahoma"/>
              </a:rPr>
              <a:t>huge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7375" y="6416675"/>
            <a:ext cx="3048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Assume </a:t>
            </a:r>
            <a:r>
              <a:rPr dirty="0" sz="1200" i="1">
                <a:latin typeface="Tahoma"/>
                <a:cs typeface="Tahoma"/>
              </a:rPr>
              <a:t>y </a:t>
            </a:r>
            <a:r>
              <a:rPr dirty="0" sz="1200" spc="-5">
                <a:latin typeface="Tahoma"/>
                <a:cs typeface="Tahoma"/>
              </a:rPr>
              <a:t>was originally generated using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the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8100" y="7178675"/>
            <a:ext cx="65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975" y="6502400"/>
            <a:ext cx="2798445" cy="7988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73100">
              <a:lnSpc>
                <a:spcPts val="880"/>
              </a:lnSpc>
              <a:spcBef>
                <a:spcPts val="125"/>
              </a:spcBef>
            </a:pPr>
            <a:r>
              <a:rPr dirty="0" sz="800" spc="10" i="1">
                <a:latin typeface="Tahoma"/>
                <a:cs typeface="Tahoma"/>
              </a:rPr>
              <a:t>k</a:t>
            </a:r>
            <a:endParaRPr sz="800">
              <a:latin typeface="Tahoma"/>
              <a:cs typeface="Tahoma"/>
            </a:endParaRPr>
          </a:p>
          <a:p>
            <a:pPr marL="25400">
              <a:lnSpc>
                <a:spcPts val="1360"/>
              </a:lnSpc>
            </a:pPr>
            <a:r>
              <a:rPr dirty="0" sz="1200" spc="-5">
                <a:latin typeface="Tahoma"/>
                <a:cs typeface="Tahoma"/>
              </a:rPr>
              <a:t>following</a:t>
            </a:r>
            <a:r>
              <a:rPr dirty="0" sz="1200" spc="-10">
                <a:latin typeface="Tahoma"/>
                <a:cs typeface="Tahoma"/>
              </a:rPr>
              <a:t> recipe:</a:t>
            </a:r>
            <a:endParaRPr sz="120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60"/>
              </a:spcBef>
            </a:pPr>
            <a:r>
              <a:rPr dirty="0" sz="1200" spc="-5">
                <a:latin typeface="Tahoma"/>
                <a:cs typeface="Tahoma"/>
              </a:rPr>
              <a:t>With </a:t>
            </a:r>
            <a:r>
              <a:rPr dirty="0" sz="1200">
                <a:latin typeface="Tahoma"/>
                <a:cs typeface="Tahoma"/>
              </a:rPr>
              <a:t>probability </a:t>
            </a:r>
            <a:r>
              <a:rPr dirty="0" sz="1200" spc="5" i="1">
                <a:latin typeface="Tahoma"/>
                <a:cs typeface="Tahoma"/>
              </a:rPr>
              <a:t>p</a:t>
            </a:r>
            <a:r>
              <a:rPr dirty="0" sz="1200" spc="5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673100">
              <a:lnSpc>
                <a:spcPct val="100000"/>
              </a:lnSpc>
              <a:spcBef>
                <a:spcPts val="285"/>
              </a:spcBef>
            </a:pP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-20833" sz="1200" spc="7" i="1">
                <a:latin typeface="Tahoma"/>
                <a:cs typeface="Tahoma"/>
              </a:rPr>
              <a:t>k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</a:t>
            </a:r>
            <a:r>
              <a:rPr dirty="0" sz="1200" spc="-250" i="1">
                <a:latin typeface="Tahoma"/>
                <a:cs typeface="Tahoma"/>
              </a:rPr>
              <a:t>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spc="-10" i="1">
                <a:latin typeface="Tahoma"/>
                <a:cs typeface="Tahoma"/>
              </a:rPr>
              <a:t>x</a:t>
            </a:r>
            <a:r>
              <a:rPr dirty="0" baseline="-20833" sz="1200" spc="-15" i="1">
                <a:latin typeface="Tahoma"/>
                <a:cs typeface="Tahoma"/>
              </a:rPr>
              <a:t>k</a:t>
            </a:r>
            <a:r>
              <a:rPr dirty="0" sz="1200" spc="-10" i="1">
                <a:latin typeface="Tahoma"/>
                <a:cs typeface="Tahoma"/>
              </a:rPr>
              <a:t>+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</a:t>
            </a:r>
            <a:r>
              <a:rPr dirty="0" sz="1200" spc="5" i="1">
                <a:latin typeface="Tahoma"/>
                <a:cs typeface="Tahoma"/>
              </a:rPr>
              <a:t>+N(0,</a:t>
            </a:r>
            <a:r>
              <a:rPr dirty="0" sz="1200" spc="5" i="1">
                <a:latin typeface="Symbol"/>
                <a:cs typeface="Symbol"/>
              </a:rPr>
              <a:t></a:t>
            </a:r>
            <a:r>
              <a:rPr dirty="0" baseline="24305" sz="1200" spc="7" i="1">
                <a:latin typeface="Tahoma"/>
                <a:cs typeface="Tahoma"/>
              </a:rPr>
              <a:t>2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8967" y="6139920"/>
            <a:ext cx="1876425" cy="1762125"/>
          </a:xfrm>
          <a:custGeom>
            <a:avLst/>
            <a:gdLst/>
            <a:ahLst/>
            <a:cxnLst/>
            <a:rect l="l" t="t" r="r" b="b"/>
            <a:pathLst>
              <a:path w="1876425" h="1762125">
                <a:moveTo>
                  <a:pt x="1876425" y="1466850"/>
                </a:moveTo>
                <a:lnTo>
                  <a:pt x="581025" y="1466850"/>
                </a:lnTo>
                <a:lnTo>
                  <a:pt x="581025" y="1762125"/>
                </a:lnTo>
                <a:lnTo>
                  <a:pt x="1876425" y="1762125"/>
                </a:lnTo>
                <a:lnTo>
                  <a:pt x="1876425" y="1466850"/>
                </a:lnTo>
                <a:close/>
              </a:path>
              <a:path w="1876425" h="1762125">
                <a:moveTo>
                  <a:pt x="1876425" y="0"/>
                </a:moveTo>
                <a:lnTo>
                  <a:pt x="581025" y="0"/>
                </a:lnTo>
                <a:lnTo>
                  <a:pt x="581025" y="1028700"/>
                </a:lnTo>
                <a:lnTo>
                  <a:pt x="0" y="1647825"/>
                </a:lnTo>
                <a:lnTo>
                  <a:pt x="581025" y="1466850"/>
                </a:lnTo>
                <a:lnTo>
                  <a:pt x="1876425" y="1466850"/>
                </a:lnTo>
                <a:lnTo>
                  <a:pt x="1876425" y="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28967" y="6139920"/>
            <a:ext cx="1876425" cy="1762125"/>
          </a:xfrm>
          <a:custGeom>
            <a:avLst/>
            <a:gdLst/>
            <a:ahLst/>
            <a:cxnLst/>
            <a:rect l="l" t="t" r="r" b="b"/>
            <a:pathLst>
              <a:path w="1876425" h="1762125">
                <a:moveTo>
                  <a:pt x="581025" y="0"/>
                </a:moveTo>
                <a:lnTo>
                  <a:pt x="581025" y="1028700"/>
                </a:lnTo>
                <a:lnTo>
                  <a:pt x="0" y="1647825"/>
                </a:lnTo>
                <a:lnTo>
                  <a:pt x="581025" y="1466850"/>
                </a:lnTo>
                <a:lnTo>
                  <a:pt x="581025" y="1762125"/>
                </a:lnTo>
                <a:lnTo>
                  <a:pt x="1876425" y="1762125"/>
                </a:lnTo>
                <a:lnTo>
                  <a:pt x="1876425" y="0"/>
                </a:lnTo>
                <a:lnTo>
                  <a:pt x="800100" y="0"/>
                </a:lnTo>
                <a:lnTo>
                  <a:pt x="58102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57375" y="5273675"/>
            <a:ext cx="3956050" cy="1257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38300" marR="5080" indent="-1628775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Robust Regression---what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we’re  doing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r>
              <a:rPr dirty="0" sz="1200" spc="-5" b="1">
                <a:solidFill>
                  <a:srgbClr val="00CC00"/>
                </a:solidFill>
                <a:latin typeface="Tahoma"/>
                <a:cs typeface="Tahoma"/>
              </a:rPr>
              <a:t>What LOESS robust regression</a:t>
            </a:r>
            <a:r>
              <a:rPr dirty="0" sz="1200" spc="85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00CC00"/>
                </a:solidFill>
                <a:latin typeface="Tahoma"/>
                <a:cs typeface="Tahoma"/>
              </a:rPr>
              <a:t>does:</a:t>
            </a:r>
            <a:endParaRPr sz="1200">
              <a:latin typeface="Tahoma"/>
              <a:cs typeface="Tahoma"/>
            </a:endParaRPr>
          </a:p>
          <a:p>
            <a:pPr algn="r" marR="113664">
              <a:lnSpc>
                <a:spcPct val="100000"/>
              </a:lnSpc>
              <a:spcBef>
                <a:spcPts val="285"/>
              </a:spcBef>
            </a:pPr>
            <a:r>
              <a:rPr dirty="0" sz="900" spc="-5">
                <a:latin typeface="Tahoma"/>
                <a:cs typeface="Tahoma"/>
              </a:rPr>
              <a:t>Mysteriously,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the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8700" y="6511925"/>
            <a:ext cx="1156335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R="5080">
              <a:lnSpc>
                <a:spcPct val="100699"/>
              </a:lnSpc>
              <a:spcBef>
                <a:spcPts val="90"/>
              </a:spcBef>
            </a:pPr>
            <a:r>
              <a:rPr dirty="0" sz="900">
                <a:latin typeface="Tahoma"/>
                <a:cs typeface="Tahoma"/>
              </a:rPr>
              <a:t>reweighting </a:t>
            </a:r>
            <a:r>
              <a:rPr dirty="0" sz="900" spc="-10">
                <a:latin typeface="Tahoma"/>
                <a:cs typeface="Tahoma"/>
              </a:rPr>
              <a:t>procedure  </a:t>
            </a:r>
            <a:r>
              <a:rPr dirty="0" sz="900">
                <a:latin typeface="Tahoma"/>
                <a:cs typeface="Tahoma"/>
              </a:rPr>
              <a:t>does this computation  </a:t>
            </a:r>
            <a:r>
              <a:rPr dirty="0" sz="900" spc="-5">
                <a:latin typeface="Tahoma"/>
                <a:cs typeface="Tahoma"/>
              </a:rPr>
              <a:t>for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us.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8225" y="7112000"/>
            <a:ext cx="1194435" cy="305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R="5080" indent="76200">
              <a:lnSpc>
                <a:spcPct val="104200"/>
              </a:lnSpc>
              <a:spcBef>
                <a:spcPts val="55"/>
              </a:spcBef>
            </a:pPr>
            <a:r>
              <a:rPr dirty="0" sz="900" spc="-5">
                <a:latin typeface="Tahoma"/>
                <a:cs typeface="Tahoma"/>
              </a:rPr>
              <a:t>Your first glimpse of  two spectacular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letters: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975" y="7323455"/>
            <a:ext cx="3806825" cy="9302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dirty="0" sz="1200" spc="-10">
                <a:latin typeface="Tahoma"/>
                <a:cs typeface="Tahoma"/>
              </a:rPr>
              <a:t>But</a:t>
            </a:r>
            <a:r>
              <a:rPr dirty="0" sz="1200" spc="-15">
                <a:latin typeface="Tahoma"/>
                <a:cs typeface="Tahoma"/>
              </a:rPr>
              <a:t> otherwise</a:t>
            </a:r>
            <a:endParaRPr sz="1200">
              <a:latin typeface="Tahoma"/>
              <a:cs typeface="Tahoma"/>
            </a:endParaRPr>
          </a:p>
          <a:p>
            <a:pPr marL="1187450">
              <a:lnSpc>
                <a:spcPct val="100000"/>
              </a:lnSpc>
              <a:spcBef>
                <a:spcPts val="359"/>
              </a:spcBef>
              <a:tabLst>
                <a:tab pos="3444240" algn="l"/>
              </a:tabLst>
            </a:pPr>
            <a:r>
              <a:rPr dirty="0" baseline="2314" sz="1800" spc="7" i="1">
                <a:latin typeface="Tahoma"/>
                <a:cs typeface="Tahoma"/>
              </a:rPr>
              <a:t>y</a:t>
            </a:r>
            <a:r>
              <a:rPr dirty="0" baseline="-17361" sz="1200" spc="7" i="1">
                <a:latin typeface="Tahoma"/>
                <a:cs typeface="Tahoma"/>
              </a:rPr>
              <a:t>k</a:t>
            </a:r>
            <a:r>
              <a:rPr dirty="0" baseline="-17361" sz="1200" spc="135" i="1">
                <a:latin typeface="Tahoma"/>
                <a:cs typeface="Tahoma"/>
              </a:rPr>
              <a:t> </a:t>
            </a:r>
            <a:r>
              <a:rPr dirty="0" baseline="2314" sz="1800" i="1">
                <a:latin typeface="Tahoma"/>
                <a:cs typeface="Tahoma"/>
              </a:rPr>
              <a:t>~</a:t>
            </a:r>
            <a:r>
              <a:rPr dirty="0" baseline="2314" sz="1800" spc="30" i="1">
                <a:latin typeface="Tahoma"/>
                <a:cs typeface="Tahoma"/>
              </a:rPr>
              <a:t> </a:t>
            </a:r>
            <a:r>
              <a:rPr dirty="0" baseline="2314" sz="1800" spc="15" i="1">
                <a:latin typeface="Tahoma"/>
                <a:cs typeface="Tahoma"/>
              </a:rPr>
              <a:t>N(</a:t>
            </a:r>
            <a:r>
              <a:rPr dirty="0" baseline="2314" sz="1800" spc="15" i="1">
                <a:latin typeface="Symbol"/>
                <a:cs typeface="Symbol"/>
              </a:rPr>
              <a:t></a:t>
            </a:r>
            <a:r>
              <a:rPr dirty="0" baseline="2314" sz="1800" spc="15" i="1">
                <a:latin typeface="Tahoma"/>
                <a:cs typeface="Tahoma"/>
              </a:rPr>
              <a:t>,</a:t>
            </a:r>
            <a:r>
              <a:rPr dirty="0" baseline="2314" sz="1800" spc="15" i="1">
                <a:latin typeface="Symbol"/>
                <a:cs typeface="Symbol"/>
              </a:rPr>
              <a:t></a:t>
            </a:r>
            <a:r>
              <a:rPr dirty="0" baseline="-17361" sz="1200" spc="15" i="1">
                <a:latin typeface="Tahoma"/>
                <a:cs typeface="Tahoma"/>
              </a:rPr>
              <a:t>huge</a:t>
            </a:r>
            <a:r>
              <a:rPr dirty="0" baseline="31250" sz="1200" spc="15" i="1">
                <a:latin typeface="Tahoma"/>
                <a:cs typeface="Tahoma"/>
              </a:rPr>
              <a:t>2</a:t>
            </a:r>
            <a:r>
              <a:rPr dirty="0" baseline="2314" sz="1800" spc="15" i="1">
                <a:latin typeface="Tahoma"/>
                <a:cs typeface="Tahoma"/>
              </a:rPr>
              <a:t>)	</a:t>
            </a:r>
            <a:r>
              <a:rPr dirty="0" sz="1200" spc="-10" b="1">
                <a:solidFill>
                  <a:srgbClr val="FF0000"/>
                </a:solidFill>
                <a:latin typeface="Tahoma"/>
                <a:cs typeface="Tahoma"/>
              </a:rPr>
              <a:t>E.M.</a:t>
            </a:r>
            <a:endParaRPr sz="1200">
              <a:latin typeface="Tahoma"/>
              <a:cs typeface="Tahoma"/>
            </a:endParaRPr>
          </a:p>
          <a:p>
            <a:pPr marL="25400" marR="869315">
              <a:lnSpc>
                <a:spcPts val="1430"/>
              </a:lnSpc>
              <a:spcBef>
                <a:spcPts val="715"/>
              </a:spcBef>
            </a:pPr>
            <a:r>
              <a:rPr dirty="0" sz="1200" spc="-5">
                <a:latin typeface="Tahoma"/>
                <a:cs typeface="Tahoma"/>
              </a:rPr>
              <a:t>Computational task is to find the </a:t>
            </a:r>
            <a:r>
              <a:rPr dirty="0" sz="1200">
                <a:latin typeface="Tahoma"/>
                <a:cs typeface="Tahoma"/>
              </a:rPr>
              <a:t>Maximum  </a:t>
            </a:r>
            <a:r>
              <a:rPr dirty="0" sz="1200" spc="5">
                <a:latin typeface="Tahoma"/>
                <a:cs typeface="Tahoma"/>
              </a:rPr>
              <a:t>Likelihood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0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5" i="1">
                <a:latin typeface="Tahoma"/>
                <a:cs typeface="Tahoma"/>
              </a:rPr>
              <a:t>p, </a:t>
            </a:r>
            <a:r>
              <a:rPr dirty="0" sz="1200" spc="-5" i="1">
                <a:latin typeface="Symbol"/>
                <a:cs typeface="Symbol"/>
              </a:rPr>
              <a:t>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and</a:t>
            </a:r>
            <a:r>
              <a:rPr dirty="0" sz="1200" spc="-215" i="1">
                <a:latin typeface="Tahoma"/>
                <a:cs typeface="Tahoma"/>
              </a:rPr>
              <a:t> </a:t>
            </a:r>
            <a:r>
              <a:rPr dirty="0" sz="1200" spc="-10" i="1">
                <a:latin typeface="Symbol"/>
                <a:cs typeface="Symbol"/>
              </a:rPr>
              <a:t></a:t>
            </a:r>
            <a:r>
              <a:rPr dirty="0" baseline="-20833" sz="1200" spc="-15" i="1">
                <a:latin typeface="Tahoma"/>
                <a:cs typeface="Tahoma"/>
              </a:rPr>
              <a:t>huge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7150" y="1358900"/>
            <a:ext cx="249364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FF0000"/>
                </a:solidFill>
                <a:latin typeface="Tahoma"/>
                <a:cs typeface="Tahoma"/>
              </a:rPr>
              <a:t>5: </a:t>
            </a:r>
            <a:r>
              <a:rPr dirty="0" spc="15"/>
              <a:t>Regression</a:t>
            </a:r>
            <a:r>
              <a:rPr dirty="0" spc="30"/>
              <a:t> </a:t>
            </a:r>
            <a:r>
              <a:rPr dirty="0" spc="15"/>
              <a:t>Trees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58950"/>
            <a:ext cx="293052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“Decision trees for</a:t>
            </a:r>
            <a:r>
              <a:rPr dirty="0" sz="1550" spc="9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regression”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3650" y="5340350"/>
            <a:ext cx="26511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 regression tree</a:t>
            </a:r>
            <a:r>
              <a:rPr dirty="0" sz="2150" spc="-1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leaf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24042" y="6330420"/>
            <a:ext cx="1390650" cy="228600"/>
          </a:xfrm>
          <a:custGeom>
            <a:avLst/>
            <a:gdLst/>
            <a:ahLst/>
            <a:cxnLst/>
            <a:rect l="l" t="t" r="r" b="b"/>
            <a:pathLst>
              <a:path w="1390650" h="228600">
                <a:moveTo>
                  <a:pt x="0" y="228600"/>
                </a:moveTo>
                <a:lnTo>
                  <a:pt x="1390650" y="228600"/>
                </a:lnTo>
                <a:lnTo>
                  <a:pt x="13906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4042" y="6330420"/>
            <a:ext cx="1390650" cy="228600"/>
          </a:xfrm>
          <a:custGeom>
            <a:avLst/>
            <a:gdLst/>
            <a:ahLst/>
            <a:cxnLst/>
            <a:rect l="l" t="t" r="r" b="b"/>
            <a:pathLst>
              <a:path w="1390650" h="228600">
                <a:moveTo>
                  <a:pt x="0" y="228600"/>
                </a:moveTo>
                <a:lnTo>
                  <a:pt x="1390650" y="228600"/>
                </a:lnTo>
                <a:lnTo>
                  <a:pt x="139065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7417" y="5787495"/>
            <a:ext cx="342900" cy="504825"/>
          </a:xfrm>
          <a:custGeom>
            <a:avLst/>
            <a:gdLst/>
            <a:ahLst/>
            <a:cxnLst/>
            <a:rect l="l" t="t" r="r" b="b"/>
            <a:pathLst>
              <a:path w="342900" h="504825">
                <a:moveTo>
                  <a:pt x="0" y="0"/>
                </a:moveTo>
                <a:lnTo>
                  <a:pt x="342900" y="504825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33775" y="6324600"/>
            <a:ext cx="66675" cy="85725"/>
          </a:xfrm>
          <a:custGeom>
            <a:avLst/>
            <a:gdLst/>
            <a:ahLst/>
            <a:cxnLst/>
            <a:rect l="l" t="t" r="r" b="b"/>
            <a:pathLst>
              <a:path w="66675" h="85725">
                <a:moveTo>
                  <a:pt x="57150" y="0"/>
                </a:moveTo>
                <a:lnTo>
                  <a:pt x="0" y="38100"/>
                </a:lnTo>
                <a:lnTo>
                  <a:pt x="66675" y="85725"/>
                </a:lnTo>
                <a:lnTo>
                  <a:pt x="571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33692" y="6492345"/>
            <a:ext cx="1866900" cy="819150"/>
          </a:xfrm>
          <a:custGeom>
            <a:avLst/>
            <a:gdLst/>
            <a:ahLst/>
            <a:cxnLst/>
            <a:rect l="l" t="t" r="r" b="b"/>
            <a:pathLst>
              <a:path w="1866900" h="819150">
                <a:moveTo>
                  <a:pt x="1866900" y="390525"/>
                </a:moveTo>
                <a:lnTo>
                  <a:pt x="0" y="390525"/>
                </a:lnTo>
                <a:lnTo>
                  <a:pt x="0" y="819150"/>
                </a:lnTo>
                <a:lnTo>
                  <a:pt x="1866900" y="819150"/>
                </a:lnTo>
                <a:lnTo>
                  <a:pt x="1866900" y="390525"/>
                </a:lnTo>
                <a:close/>
              </a:path>
              <a:path w="1866900" h="819150">
                <a:moveTo>
                  <a:pt x="180975" y="0"/>
                </a:moveTo>
                <a:lnTo>
                  <a:pt x="304800" y="390525"/>
                </a:lnTo>
                <a:lnTo>
                  <a:pt x="771525" y="390525"/>
                </a:lnTo>
                <a:lnTo>
                  <a:pt x="1809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33692" y="6492345"/>
            <a:ext cx="1866900" cy="819150"/>
          </a:xfrm>
          <a:custGeom>
            <a:avLst/>
            <a:gdLst/>
            <a:ahLst/>
            <a:cxnLst/>
            <a:rect l="l" t="t" r="r" b="b"/>
            <a:pathLst>
              <a:path w="1866900" h="819150">
                <a:moveTo>
                  <a:pt x="0" y="390525"/>
                </a:moveTo>
                <a:lnTo>
                  <a:pt x="0" y="819150"/>
                </a:lnTo>
                <a:lnTo>
                  <a:pt x="1866900" y="819150"/>
                </a:lnTo>
                <a:lnTo>
                  <a:pt x="1866900" y="390525"/>
                </a:lnTo>
                <a:lnTo>
                  <a:pt x="771525" y="390525"/>
                </a:lnTo>
                <a:lnTo>
                  <a:pt x="180975" y="0"/>
                </a:lnTo>
                <a:lnTo>
                  <a:pt x="304800" y="390525"/>
                </a:lnTo>
                <a:lnTo>
                  <a:pt x="0" y="390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52750" y="6407150"/>
            <a:ext cx="2699385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age =</a:t>
            </a:r>
            <a:r>
              <a:rPr dirty="0" sz="1200" spc="5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47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Times New Roman"/>
              <a:cs typeface="Times New Roman"/>
            </a:endParaRPr>
          </a:p>
          <a:p>
            <a:pPr marL="1104900" marR="5080" indent="104775">
              <a:lnSpc>
                <a:spcPts val="1430"/>
              </a:lnSpc>
            </a:pPr>
            <a:r>
              <a:rPr dirty="0" sz="1200" spc="-10">
                <a:latin typeface="Tahoma"/>
                <a:cs typeface="Tahoma"/>
              </a:rPr>
              <a:t>Mean age of </a:t>
            </a:r>
            <a:r>
              <a:rPr dirty="0" sz="1200" spc="-15">
                <a:latin typeface="Tahoma"/>
                <a:cs typeface="Tahoma"/>
              </a:rPr>
              <a:t>records  </a:t>
            </a:r>
            <a:r>
              <a:rPr dirty="0" sz="1200" spc="-5">
                <a:latin typeface="Tahoma"/>
                <a:cs typeface="Tahoma"/>
              </a:rPr>
              <a:t>matching this leaf</a:t>
            </a:r>
            <a:r>
              <a:rPr dirty="0" sz="1200" spc="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8850" y="1358900"/>
            <a:ext cx="326009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A one-split </a:t>
            </a:r>
            <a:r>
              <a:rPr dirty="0" spc="20"/>
              <a:t>regression</a:t>
            </a:r>
            <a:r>
              <a:rPr dirty="0" spc="-50"/>
              <a:t> </a:t>
            </a:r>
            <a:r>
              <a:rPr dirty="0" spc="25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81317" y="3242468"/>
            <a:ext cx="1390650" cy="22860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C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40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age =</a:t>
            </a:r>
            <a:r>
              <a:rPr dirty="0" sz="1200" spc="-2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36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0817" y="2756693"/>
            <a:ext cx="847725" cy="457200"/>
          </a:xfrm>
          <a:custGeom>
            <a:avLst/>
            <a:gdLst/>
            <a:ahLst/>
            <a:cxnLst/>
            <a:rect l="l" t="t" r="r" b="b"/>
            <a:pathLst>
              <a:path w="847725" h="457200">
                <a:moveTo>
                  <a:pt x="0" y="0"/>
                </a:moveTo>
                <a:lnTo>
                  <a:pt x="847725" y="457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81525" y="32004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28575" y="0"/>
                </a:moveTo>
                <a:lnTo>
                  <a:pt x="0" y="66675"/>
                </a:lnTo>
                <a:lnTo>
                  <a:pt x="85725" y="66675"/>
                </a:lnTo>
                <a:lnTo>
                  <a:pt x="285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5867" y="3242468"/>
            <a:ext cx="1390650" cy="22860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C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40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age =</a:t>
            </a:r>
            <a:r>
              <a:rPr dirty="0" sz="1200" spc="-2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39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19292" y="2756693"/>
            <a:ext cx="771525" cy="466725"/>
          </a:xfrm>
          <a:custGeom>
            <a:avLst/>
            <a:gdLst/>
            <a:ahLst/>
            <a:cxnLst/>
            <a:rect l="l" t="t" r="r" b="b"/>
            <a:pathLst>
              <a:path w="771525" h="466725">
                <a:moveTo>
                  <a:pt x="771525" y="0"/>
                </a:moveTo>
                <a:lnTo>
                  <a:pt x="0" y="466725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1800" y="31908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57150"/>
                </a:lnTo>
                <a:lnTo>
                  <a:pt x="3810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47917" y="2451893"/>
            <a:ext cx="6858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5600" y="2797175"/>
            <a:ext cx="498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Female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9125" y="2863850"/>
            <a:ext cx="327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575" y="5340350"/>
            <a:ext cx="40830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Choosing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the attribute to split</a:t>
            </a:r>
            <a:r>
              <a:rPr dirty="0" sz="2150" spc="-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78275" y="6997700"/>
            <a:ext cx="2101850" cy="79883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84150" marR="375285" indent="-171450">
              <a:lnSpc>
                <a:spcPct val="104800"/>
              </a:lnSpc>
              <a:spcBef>
                <a:spcPts val="35"/>
              </a:spcBef>
              <a:buChar char="•"/>
              <a:tabLst>
                <a:tab pos="184150" algn="l"/>
              </a:tabLst>
            </a:pPr>
            <a:r>
              <a:rPr dirty="0" sz="1550" spc="15">
                <a:latin typeface="Tahoma"/>
                <a:cs typeface="Tahoma"/>
              </a:rPr>
              <a:t>We </a:t>
            </a:r>
            <a:r>
              <a:rPr dirty="0" sz="1550" spc="10">
                <a:latin typeface="Tahoma"/>
                <a:cs typeface="Tahoma"/>
              </a:rPr>
              <a:t>can’t use  </a:t>
            </a:r>
            <a:r>
              <a:rPr dirty="0" sz="1550" spc="20">
                <a:latin typeface="Tahoma"/>
                <a:cs typeface="Tahoma"/>
              </a:rPr>
              <a:t>information</a:t>
            </a:r>
            <a:r>
              <a:rPr dirty="0" sz="1550" spc="-3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gain.</a:t>
            </a:r>
            <a:endParaRPr sz="15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90"/>
              </a:spcBef>
              <a:buChar char="•"/>
              <a:tabLst>
                <a:tab pos="184150" algn="l"/>
              </a:tabLst>
            </a:pPr>
            <a:r>
              <a:rPr dirty="0" sz="1550" spc="10">
                <a:latin typeface="Tahoma"/>
                <a:cs typeface="Tahoma"/>
              </a:rPr>
              <a:t>What should </a:t>
            </a:r>
            <a:r>
              <a:rPr dirty="0" sz="1550" spc="15">
                <a:latin typeface="Tahoma"/>
                <a:cs typeface="Tahoma"/>
              </a:rPr>
              <a:t>we</a:t>
            </a:r>
            <a:r>
              <a:rPr dirty="0" sz="1550" spc="5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use?</a:t>
            </a:r>
            <a:endParaRPr sz="1550">
              <a:latin typeface="Tahoma"/>
              <a:cs typeface="Tahom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04855" y="5687483"/>
          <a:ext cx="291020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561975"/>
                <a:gridCol w="552450"/>
                <a:gridCol w="847725"/>
                <a:gridCol w="381000"/>
              </a:tblGrid>
              <a:tr h="3524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Gender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Rich?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945">
                        <a:lnSpc>
                          <a:spcPts val="1200"/>
                        </a:lnSpc>
                        <a:spcBef>
                          <a:spcPts val="720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  </a:t>
                      </a:r>
                      <a:r>
                        <a:rPr dirty="0" sz="950">
                          <a:latin typeface="Tahoma"/>
                          <a:cs typeface="Tahoma"/>
                        </a:rPr>
                        <a:t>Children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14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25095">
                        <a:lnSpc>
                          <a:spcPts val="1200"/>
                        </a:lnSpc>
                        <a:spcBef>
                          <a:spcPts val="720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Beany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Babies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14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6685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 spc="20">
                          <a:latin typeface="Tahoma"/>
                          <a:cs typeface="Tahoma"/>
                        </a:rPr>
                        <a:t>Female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 spc="-55">
                          <a:latin typeface="Tahoma"/>
                          <a:cs typeface="Tahoma"/>
                        </a:rPr>
                        <a:t>No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38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55">
                          <a:latin typeface="Tahoma"/>
                          <a:cs typeface="Tahoma"/>
                        </a:rPr>
                        <a:t>No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5">
                          <a:latin typeface="Tahoma"/>
                          <a:cs typeface="Tahoma"/>
                        </a:rPr>
                        <a:t>Yes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65">
                          <a:latin typeface="Tahoma"/>
                          <a:cs typeface="Tahoma"/>
                        </a:rPr>
                        <a:t>5+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72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06575" y="1358900"/>
            <a:ext cx="40830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Choosing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the attribute to split</a:t>
            </a:r>
            <a:r>
              <a:rPr dirty="0" sz="2150" spc="-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9725" y="2930525"/>
            <a:ext cx="4265295" cy="10026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09550" marR="222250" indent="-171450">
              <a:lnSpc>
                <a:spcPct val="105300"/>
              </a:lnSpc>
              <a:spcBef>
                <a:spcPts val="65"/>
              </a:spcBef>
            </a:pPr>
            <a:r>
              <a:rPr dirty="0" sz="950" spc="20">
                <a:latin typeface="Tahoma"/>
                <a:cs typeface="Tahoma"/>
              </a:rPr>
              <a:t>MSE(Y|X) </a:t>
            </a:r>
            <a:r>
              <a:rPr dirty="0" sz="950" spc="15">
                <a:latin typeface="Tahoma"/>
                <a:cs typeface="Tahoma"/>
              </a:rPr>
              <a:t>= </a:t>
            </a:r>
            <a:r>
              <a:rPr dirty="0" sz="950" spc="20">
                <a:latin typeface="Tahoma"/>
                <a:cs typeface="Tahoma"/>
              </a:rPr>
              <a:t>The expected squared </a:t>
            </a:r>
            <a:r>
              <a:rPr dirty="0" sz="950" spc="15">
                <a:latin typeface="Tahoma"/>
                <a:cs typeface="Tahoma"/>
              </a:rPr>
              <a:t>error </a:t>
            </a:r>
            <a:r>
              <a:rPr dirty="0" sz="950" spc="10">
                <a:latin typeface="Tahoma"/>
                <a:cs typeface="Tahoma"/>
              </a:rPr>
              <a:t>if </a:t>
            </a:r>
            <a:r>
              <a:rPr dirty="0" sz="950" spc="20">
                <a:latin typeface="Tahoma"/>
                <a:cs typeface="Tahoma"/>
              </a:rPr>
              <a:t>we must </a:t>
            </a:r>
            <a:r>
              <a:rPr dirty="0" sz="950" spc="15">
                <a:latin typeface="Tahoma"/>
                <a:cs typeface="Tahoma"/>
              </a:rPr>
              <a:t>predict </a:t>
            </a:r>
            <a:r>
              <a:rPr dirty="0" sz="950" spc="10">
                <a:latin typeface="Tahoma"/>
                <a:cs typeface="Tahoma"/>
              </a:rPr>
              <a:t>a </a:t>
            </a:r>
            <a:r>
              <a:rPr dirty="0" sz="950" spc="15">
                <a:latin typeface="Tahoma"/>
                <a:cs typeface="Tahoma"/>
              </a:rPr>
              <a:t>record’s </a:t>
            </a:r>
            <a:r>
              <a:rPr dirty="0" sz="950" spc="10">
                <a:latin typeface="Tahoma"/>
                <a:cs typeface="Tahoma"/>
              </a:rPr>
              <a:t>Y  </a:t>
            </a:r>
            <a:r>
              <a:rPr dirty="0" sz="950" spc="15">
                <a:latin typeface="Tahoma"/>
                <a:cs typeface="Tahoma"/>
              </a:rPr>
              <a:t>value given only knowledge </a:t>
            </a:r>
            <a:r>
              <a:rPr dirty="0" sz="950" spc="10">
                <a:latin typeface="Tahoma"/>
                <a:cs typeface="Tahoma"/>
              </a:rPr>
              <a:t>of the </a:t>
            </a:r>
            <a:r>
              <a:rPr dirty="0" sz="950" spc="15">
                <a:latin typeface="Tahoma"/>
                <a:cs typeface="Tahoma"/>
              </a:rPr>
              <a:t>record’s </a:t>
            </a:r>
            <a:r>
              <a:rPr dirty="0" sz="950" spc="10">
                <a:latin typeface="Tahoma"/>
                <a:cs typeface="Tahoma"/>
              </a:rPr>
              <a:t>X</a:t>
            </a:r>
            <a:r>
              <a:rPr dirty="0" sz="950" spc="13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value</a:t>
            </a:r>
            <a:endParaRPr sz="950">
              <a:latin typeface="Tahoma"/>
              <a:cs typeface="Tahoma"/>
            </a:endParaRPr>
          </a:p>
          <a:p>
            <a:pPr marL="209550" marR="30480" indent="-171450">
              <a:lnSpc>
                <a:spcPct val="105300"/>
              </a:lnSpc>
              <a:spcBef>
                <a:spcPts val="300"/>
              </a:spcBef>
            </a:pPr>
            <a:r>
              <a:rPr dirty="0" sz="950" spc="5">
                <a:latin typeface="Tahoma"/>
                <a:cs typeface="Tahoma"/>
              </a:rPr>
              <a:t>If </a:t>
            </a:r>
            <a:r>
              <a:rPr dirty="0" sz="950" spc="10">
                <a:latin typeface="Tahoma"/>
                <a:cs typeface="Tahoma"/>
              </a:rPr>
              <a:t>we’re told </a:t>
            </a:r>
            <a:r>
              <a:rPr dirty="0" sz="950" spc="15" i="1">
                <a:latin typeface="Tahoma"/>
                <a:cs typeface="Tahoma"/>
              </a:rPr>
              <a:t>x=j</a:t>
            </a:r>
            <a:r>
              <a:rPr dirty="0" sz="950" spc="15">
                <a:latin typeface="Tahoma"/>
                <a:cs typeface="Tahoma"/>
              </a:rPr>
              <a:t>, </a:t>
            </a:r>
            <a:r>
              <a:rPr dirty="0" sz="950" spc="10">
                <a:latin typeface="Tahoma"/>
                <a:cs typeface="Tahoma"/>
              </a:rPr>
              <a:t>the </a:t>
            </a:r>
            <a:r>
              <a:rPr dirty="0" sz="950" spc="15">
                <a:latin typeface="Tahoma"/>
                <a:cs typeface="Tahoma"/>
              </a:rPr>
              <a:t>smallest expected </a:t>
            </a:r>
            <a:r>
              <a:rPr dirty="0" sz="950" spc="10">
                <a:latin typeface="Tahoma"/>
                <a:cs typeface="Tahoma"/>
              </a:rPr>
              <a:t>error </a:t>
            </a:r>
            <a:r>
              <a:rPr dirty="0" sz="950" spc="15">
                <a:latin typeface="Tahoma"/>
                <a:cs typeface="Tahoma"/>
              </a:rPr>
              <a:t>comes from predicting the  mean </a:t>
            </a:r>
            <a:r>
              <a:rPr dirty="0" sz="950" spc="10">
                <a:latin typeface="Tahoma"/>
                <a:cs typeface="Tahoma"/>
              </a:rPr>
              <a:t>of the Y- </a:t>
            </a:r>
            <a:r>
              <a:rPr dirty="0" sz="950" spc="15">
                <a:latin typeface="Tahoma"/>
                <a:cs typeface="Tahoma"/>
              </a:rPr>
              <a:t>values </a:t>
            </a:r>
            <a:r>
              <a:rPr dirty="0" sz="950" spc="20">
                <a:latin typeface="Tahoma"/>
                <a:cs typeface="Tahoma"/>
              </a:rPr>
              <a:t>among </a:t>
            </a:r>
            <a:r>
              <a:rPr dirty="0" sz="950" spc="15">
                <a:latin typeface="Tahoma"/>
                <a:cs typeface="Tahoma"/>
              </a:rPr>
              <a:t>those records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which </a:t>
            </a:r>
            <a:r>
              <a:rPr dirty="0" sz="950" i="1">
                <a:latin typeface="Tahoma"/>
                <a:cs typeface="Tahoma"/>
              </a:rPr>
              <a:t>x=j</a:t>
            </a:r>
            <a:r>
              <a:rPr dirty="0" sz="950">
                <a:latin typeface="Tahoma"/>
                <a:cs typeface="Tahoma"/>
              </a:rPr>
              <a:t>. </a:t>
            </a:r>
            <a:r>
              <a:rPr dirty="0" sz="950" spc="20">
                <a:latin typeface="Tahoma"/>
                <a:cs typeface="Tahoma"/>
              </a:rPr>
              <a:t>Call this </a:t>
            </a:r>
            <a:r>
              <a:rPr dirty="0" sz="950" spc="30">
                <a:latin typeface="Tahoma"/>
                <a:cs typeface="Tahoma"/>
              </a:rPr>
              <a:t>mean  </a:t>
            </a:r>
            <a:r>
              <a:rPr dirty="0" sz="950" spc="10">
                <a:latin typeface="Tahoma"/>
                <a:cs typeface="Tahoma"/>
              </a:rPr>
              <a:t>quantity </a:t>
            </a:r>
            <a:r>
              <a:rPr dirty="0" sz="950" spc="-10" i="1">
                <a:latin typeface="Symbol"/>
                <a:cs typeface="Symbol"/>
              </a:rPr>
              <a:t></a:t>
            </a:r>
            <a:r>
              <a:rPr dirty="0" baseline="-21367" sz="975" spc="-15" i="1">
                <a:latin typeface="Tahoma"/>
                <a:cs typeface="Tahoma"/>
              </a:rPr>
              <a:t>y</a:t>
            </a:r>
            <a:r>
              <a:rPr dirty="0" baseline="-21367" sz="975" spc="-37" i="1">
                <a:latin typeface="Tahoma"/>
                <a:cs typeface="Tahoma"/>
              </a:rPr>
              <a:t> </a:t>
            </a:r>
            <a:r>
              <a:rPr dirty="0" baseline="25641" sz="975" spc="-44" i="1">
                <a:latin typeface="Tahoma"/>
                <a:cs typeface="Tahoma"/>
              </a:rPr>
              <a:t>x=j</a:t>
            </a:r>
            <a:endParaRPr baseline="25641" sz="9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dirty="0" sz="950" spc="5">
                <a:latin typeface="Tahoma"/>
                <a:cs typeface="Tahoma"/>
              </a:rPr>
              <a:t>Then…</a:t>
            </a:r>
            <a:endParaRPr sz="95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04855" y="1761331"/>
          <a:ext cx="291020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561975"/>
                <a:gridCol w="552450"/>
                <a:gridCol w="847725"/>
                <a:gridCol w="381000"/>
              </a:tblGrid>
              <a:tr h="3524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Gender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Rich?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945">
                        <a:lnSpc>
                          <a:spcPct val="105300"/>
                        </a:lnSpc>
                        <a:spcBef>
                          <a:spcPts val="229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  </a:t>
                      </a:r>
                      <a:r>
                        <a:rPr dirty="0" sz="950">
                          <a:latin typeface="Tahoma"/>
                          <a:cs typeface="Tahoma"/>
                        </a:rPr>
                        <a:t>Children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25095">
                        <a:lnSpc>
                          <a:spcPct val="105300"/>
                        </a:lnSpc>
                        <a:spcBef>
                          <a:spcPts val="229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Beany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Babies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20">
                          <a:latin typeface="Tahoma"/>
                          <a:cs typeface="Tahoma"/>
                        </a:rPr>
                        <a:t>Female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 spc="-55">
                          <a:latin typeface="Tahoma"/>
                          <a:cs typeface="Tahoma"/>
                        </a:rPr>
                        <a:t>No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1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38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-55">
                          <a:latin typeface="Tahoma"/>
                          <a:cs typeface="Tahoma"/>
                        </a:rPr>
                        <a:t>No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24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5">
                          <a:latin typeface="Tahoma"/>
                          <a:cs typeface="Tahoma"/>
                        </a:rPr>
                        <a:t>Yes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0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 spc="65">
                          <a:latin typeface="Tahoma"/>
                          <a:cs typeface="Tahoma"/>
                        </a:rPr>
                        <a:t>5+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72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90950" y="415290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68750" y="3924987"/>
            <a:ext cx="24701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5">
                <a:latin typeface="Symbol"/>
                <a:cs typeface="Symbol"/>
              </a:rPr>
              <a:t>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975" y="4114713"/>
            <a:ext cx="7937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300" y="4142774"/>
            <a:ext cx="15240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0975" y="4267113"/>
            <a:ext cx="1174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10" i="1">
                <a:latin typeface="Times New Roman"/>
                <a:cs typeface="Times New Roman"/>
              </a:rPr>
              <a:t>j</a:t>
            </a:r>
            <a:r>
              <a:rPr dirty="0" sz="950" spc="10">
                <a:latin typeface="Symbol"/>
                <a:cs typeface="Symbol"/>
              </a:rPr>
              <a:t></a:t>
            </a:r>
            <a:r>
              <a:rPr dirty="0" sz="950" spc="10">
                <a:latin typeface="Times New Roman"/>
                <a:cs typeface="Times New Roman"/>
              </a:rPr>
              <a:t>1 </a:t>
            </a:r>
            <a:r>
              <a:rPr dirty="0" sz="950" spc="25">
                <a:latin typeface="Times New Roman"/>
                <a:cs typeface="Times New Roman"/>
              </a:rPr>
              <a:t>(</a:t>
            </a:r>
            <a:r>
              <a:rPr dirty="0" sz="950" spc="25" i="1">
                <a:latin typeface="Times New Roman"/>
                <a:cs typeface="Times New Roman"/>
              </a:rPr>
              <a:t>k </a:t>
            </a:r>
            <a:r>
              <a:rPr dirty="0" sz="950" spc="30">
                <a:latin typeface="Times New Roman"/>
                <a:cs typeface="Times New Roman"/>
              </a:rPr>
              <a:t>such </a:t>
            </a:r>
            <a:r>
              <a:rPr dirty="0" sz="950">
                <a:latin typeface="Times New Roman"/>
                <a:cs typeface="Times New Roman"/>
              </a:rPr>
              <a:t>that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r>
              <a:rPr dirty="0" baseline="-21367" sz="975" i="1">
                <a:latin typeface="Times New Roman"/>
                <a:cs typeface="Times New Roman"/>
              </a:rPr>
              <a:t>k </a:t>
            </a: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-95" i="1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7500" y="3971838"/>
            <a:ext cx="38163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0" i="1">
                <a:latin typeface="Times New Roman"/>
                <a:cs typeface="Times New Roman"/>
              </a:rPr>
              <a:t>x</a:t>
            </a:r>
            <a:r>
              <a:rPr dirty="0" sz="950" spc="10">
                <a:latin typeface="Symbol"/>
                <a:cs typeface="Symbol"/>
              </a:rPr>
              <a:t>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40" i="1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3900" y="3877362"/>
            <a:ext cx="120269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dirty="0" baseline="-9070" sz="3675" spc="97">
                <a:latin typeface="Symbol"/>
                <a:cs typeface="Symbol"/>
              </a:rPr>
              <a:t></a:t>
            </a:r>
            <a:r>
              <a:rPr dirty="0" sz="1600" spc="65">
                <a:latin typeface="Times New Roman"/>
                <a:cs typeface="Times New Roman"/>
              </a:rPr>
              <a:t>( </a:t>
            </a:r>
            <a:r>
              <a:rPr dirty="0" sz="1600" spc="15" i="1">
                <a:latin typeface="Times New Roman"/>
                <a:cs typeface="Times New Roman"/>
              </a:rPr>
              <a:t>y</a:t>
            </a:r>
            <a:r>
              <a:rPr dirty="0" baseline="-23391" sz="1425" spc="22" i="1">
                <a:latin typeface="Times New Roman"/>
                <a:cs typeface="Times New Roman"/>
              </a:rPr>
              <a:t>k</a:t>
            </a:r>
            <a:r>
              <a:rPr dirty="0" baseline="-23391" sz="1425" spc="82" i="1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Symbol"/>
                <a:cs typeface="Symbol"/>
              </a:rPr>
              <a:t>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15" i="1">
                <a:latin typeface="Times New Roman"/>
                <a:cs typeface="Times New Roman"/>
              </a:rPr>
              <a:t>µ	</a:t>
            </a:r>
            <a:r>
              <a:rPr dirty="0" sz="1600" spc="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1425" y="3761774"/>
            <a:ext cx="41465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4305" sz="2400" spc="15">
                <a:latin typeface="Times New Roman"/>
                <a:cs typeface="Times New Roman"/>
              </a:rPr>
              <a:t>1</a:t>
            </a:r>
            <a:r>
              <a:rPr dirty="0" baseline="-24305" sz="2400" spc="330">
                <a:latin typeface="Times New Roman"/>
                <a:cs typeface="Times New Roman"/>
              </a:rPr>
              <a:t> </a:t>
            </a:r>
            <a:r>
              <a:rPr dirty="0" sz="950" spc="65" i="1">
                <a:latin typeface="Times New Roman"/>
                <a:cs typeface="Times New Roman"/>
              </a:rPr>
              <a:t>N</a:t>
            </a:r>
            <a:r>
              <a:rPr dirty="0" baseline="-21367" sz="975" spc="97" i="1">
                <a:latin typeface="Times New Roman"/>
                <a:cs typeface="Times New Roman"/>
              </a:rPr>
              <a:t>X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9425" y="3980849"/>
            <a:ext cx="2005964" cy="704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130"/>
              </a:spcBef>
            </a:pPr>
            <a:r>
              <a:rPr dirty="0" sz="1600" spc="5" i="1">
                <a:latin typeface="Times New Roman"/>
                <a:cs typeface="Times New Roman"/>
              </a:rPr>
              <a:t>MSE</a:t>
            </a:r>
            <a:r>
              <a:rPr dirty="0" sz="1600" spc="5">
                <a:latin typeface="Times New Roman"/>
                <a:cs typeface="Times New Roman"/>
              </a:rPr>
              <a:t>(</a:t>
            </a:r>
            <a:r>
              <a:rPr dirty="0" sz="1600" spc="5" i="1">
                <a:latin typeface="Times New Roman"/>
                <a:cs typeface="Times New Roman"/>
              </a:rPr>
              <a:t>Y </a:t>
            </a:r>
            <a:r>
              <a:rPr dirty="0" sz="1600" spc="5">
                <a:latin typeface="Times New Roman"/>
                <a:cs typeface="Times New Roman"/>
              </a:rPr>
              <a:t>| </a:t>
            </a:r>
            <a:r>
              <a:rPr dirty="0" sz="1600" spc="15" i="1">
                <a:latin typeface="Times New Roman"/>
                <a:cs typeface="Times New Roman"/>
              </a:rPr>
              <a:t>X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575" y="5340350"/>
            <a:ext cx="40830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Choosing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the attribute to split</a:t>
            </a:r>
            <a:r>
              <a:rPr dirty="0" sz="2150" spc="-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9725" y="6911975"/>
            <a:ext cx="4265295" cy="10026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09550" marR="222250" indent="-171450">
              <a:lnSpc>
                <a:spcPct val="105300"/>
              </a:lnSpc>
              <a:spcBef>
                <a:spcPts val="65"/>
              </a:spcBef>
            </a:pPr>
            <a:r>
              <a:rPr dirty="0" sz="950" spc="20">
                <a:latin typeface="Tahoma"/>
                <a:cs typeface="Tahoma"/>
              </a:rPr>
              <a:t>MSE(Y|X) </a:t>
            </a:r>
            <a:r>
              <a:rPr dirty="0" sz="950" spc="15">
                <a:latin typeface="Tahoma"/>
                <a:cs typeface="Tahoma"/>
              </a:rPr>
              <a:t>= </a:t>
            </a:r>
            <a:r>
              <a:rPr dirty="0" sz="950" spc="20">
                <a:latin typeface="Tahoma"/>
                <a:cs typeface="Tahoma"/>
              </a:rPr>
              <a:t>The expected squared </a:t>
            </a:r>
            <a:r>
              <a:rPr dirty="0" sz="950" spc="15">
                <a:latin typeface="Tahoma"/>
                <a:cs typeface="Tahoma"/>
              </a:rPr>
              <a:t>error </a:t>
            </a:r>
            <a:r>
              <a:rPr dirty="0" sz="950" spc="10">
                <a:latin typeface="Tahoma"/>
                <a:cs typeface="Tahoma"/>
              </a:rPr>
              <a:t>if </a:t>
            </a:r>
            <a:r>
              <a:rPr dirty="0" sz="950" spc="20">
                <a:latin typeface="Tahoma"/>
                <a:cs typeface="Tahoma"/>
              </a:rPr>
              <a:t>we must </a:t>
            </a:r>
            <a:r>
              <a:rPr dirty="0" sz="950" spc="15">
                <a:latin typeface="Tahoma"/>
                <a:cs typeface="Tahoma"/>
              </a:rPr>
              <a:t>predict </a:t>
            </a:r>
            <a:r>
              <a:rPr dirty="0" sz="950" spc="10">
                <a:latin typeface="Tahoma"/>
                <a:cs typeface="Tahoma"/>
              </a:rPr>
              <a:t>a </a:t>
            </a:r>
            <a:r>
              <a:rPr dirty="0" sz="950" spc="15">
                <a:latin typeface="Tahoma"/>
                <a:cs typeface="Tahoma"/>
              </a:rPr>
              <a:t>record’s </a:t>
            </a:r>
            <a:r>
              <a:rPr dirty="0" sz="950" spc="10">
                <a:latin typeface="Tahoma"/>
                <a:cs typeface="Tahoma"/>
              </a:rPr>
              <a:t>Y  </a:t>
            </a:r>
            <a:r>
              <a:rPr dirty="0" sz="950" spc="15">
                <a:latin typeface="Tahoma"/>
                <a:cs typeface="Tahoma"/>
              </a:rPr>
              <a:t>value given only knowledge </a:t>
            </a:r>
            <a:r>
              <a:rPr dirty="0" sz="950" spc="10">
                <a:latin typeface="Tahoma"/>
                <a:cs typeface="Tahoma"/>
              </a:rPr>
              <a:t>of the </a:t>
            </a:r>
            <a:r>
              <a:rPr dirty="0" sz="950" spc="15">
                <a:latin typeface="Tahoma"/>
                <a:cs typeface="Tahoma"/>
              </a:rPr>
              <a:t>record’s </a:t>
            </a:r>
            <a:r>
              <a:rPr dirty="0" sz="950" spc="10">
                <a:latin typeface="Tahoma"/>
                <a:cs typeface="Tahoma"/>
              </a:rPr>
              <a:t>X</a:t>
            </a:r>
            <a:r>
              <a:rPr dirty="0" sz="950" spc="13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value</a:t>
            </a:r>
            <a:endParaRPr sz="950">
              <a:latin typeface="Tahoma"/>
              <a:cs typeface="Tahoma"/>
            </a:endParaRPr>
          </a:p>
          <a:p>
            <a:pPr marL="209550" marR="30480" indent="-171450">
              <a:lnSpc>
                <a:spcPct val="105300"/>
              </a:lnSpc>
              <a:spcBef>
                <a:spcPts val="300"/>
              </a:spcBef>
            </a:pPr>
            <a:r>
              <a:rPr dirty="0" sz="950" spc="5">
                <a:latin typeface="Tahoma"/>
                <a:cs typeface="Tahoma"/>
              </a:rPr>
              <a:t>If </a:t>
            </a:r>
            <a:r>
              <a:rPr dirty="0" sz="950" spc="10">
                <a:latin typeface="Tahoma"/>
                <a:cs typeface="Tahoma"/>
              </a:rPr>
              <a:t>we’re told </a:t>
            </a:r>
            <a:r>
              <a:rPr dirty="0" sz="950" spc="15" i="1">
                <a:latin typeface="Tahoma"/>
                <a:cs typeface="Tahoma"/>
              </a:rPr>
              <a:t>x=j</a:t>
            </a:r>
            <a:r>
              <a:rPr dirty="0" sz="950" spc="15">
                <a:latin typeface="Tahoma"/>
                <a:cs typeface="Tahoma"/>
              </a:rPr>
              <a:t>, </a:t>
            </a:r>
            <a:r>
              <a:rPr dirty="0" sz="950" spc="10">
                <a:latin typeface="Tahoma"/>
                <a:cs typeface="Tahoma"/>
              </a:rPr>
              <a:t>the </a:t>
            </a:r>
            <a:r>
              <a:rPr dirty="0" sz="950" spc="15">
                <a:latin typeface="Tahoma"/>
                <a:cs typeface="Tahoma"/>
              </a:rPr>
              <a:t>smallest expected </a:t>
            </a:r>
            <a:r>
              <a:rPr dirty="0" sz="950" spc="10">
                <a:latin typeface="Tahoma"/>
                <a:cs typeface="Tahoma"/>
              </a:rPr>
              <a:t>error </a:t>
            </a:r>
            <a:r>
              <a:rPr dirty="0" sz="950" spc="15">
                <a:latin typeface="Tahoma"/>
                <a:cs typeface="Tahoma"/>
              </a:rPr>
              <a:t>comes from predicting the  mean </a:t>
            </a:r>
            <a:r>
              <a:rPr dirty="0" sz="950" spc="10">
                <a:latin typeface="Tahoma"/>
                <a:cs typeface="Tahoma"/>
              </a:rPr>
              <a:t>of the Y- </a:t>
            </a:r>
            <a:r>
              <a:rPr dirty="0" sz="950" spc="15">
                <a:latin typeface="Tahoma"/>
                <a:cs typeface="Tahoma"/>
              </a:rPr>
              <a:t>values </a:t>
            </a:r>
            <a:r>
              <a:rPr dirty="0" sz="950" spc="20">
                <a:latin typeface="Tahoma"/>
                <a:cs typeface="Tahoma"/>
              </a:rPr>
              <a:t>among </a:t>
            </a:r>
            <a:r>
              <a:rPr dirty="0" sz="950" spc="15">
                <a:latin typeface="Tahoma"/>
                <a:cs typeface="Tahoma"/>
              </a:rPr>
              <a:t>those records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which </a:t>
            </a:r>
            <a:r>
              <a:rPr dirty="0" sz="950" i="1">
                <a:latin typeface="Tahoma"/>
                <a:cs typeface="Tahoma"/>
              </a:rPr>
              <a:t>x=j</a:t>
            </a:r>
            <a:r>
              <a:rPr dirty="0" sz="950">
                <a:latin typeface="Tahoma"/>
                <a:cs typeface="Tahoma"/>
              </a:rPr>
              <a:t>. </a:t>
            </a:r>
            <a:r>
              <a:rPr dirty="0" sz="950" spc="20">
                <a:latin typeface="Tahoma"/>
                <a:cs typeface="Tahoma"/>
              </a:rPr>
              <a:t>Call this </a:t>
            </a:r>
            <a:r>
              <a:rPr dirty="0" sz="950" spc="30">
                <a:latin typeface="Tahoma"/>
                <a:cs typeface="Tahoma"/>
              </a:rPr>
              <a:t>mean  </a:t>
            </a:r>
            <a:r>
              <a:rPr dirty="0" sz="950" spc="10">
                <a:latin typeface="Tahoma"/>
                <a:cs typeface="Tahoma"/>
              </a:rPr>
              <a:t>quantity </a:t>
            </a:r>
            <a:r>
              <a:rPr dirty="0" sz="950" spc="-10" i="1">
                <a:latin typeface="Symbol"/>
                <a:cs typeface="Symbol"/>
              </a:rPr>
              <a:t></a:t>
            </a:r>
            <a:r>
              <a:rPr dirty="0" baseline="-21367" sz="975" spc="-15" i="1">
                <a:latin typeface="Tahoma"/>
                <a:cs typeface="Tahoma"/>
              </a:rPr>
              <a:t>y</a:t>
            </a:r>
            <a:r>
              <a:rPr dirty="0" baseline="-21367" sz="975" spc="-37" i="1">
                <a:latin typeface="Tahoma"/>
                <a:cs typeface="Tahoma"/>
              </a:rPr>
              <a:t> </a:t>
            </a:r>
            <a:r>
              <a:rPr dirty="0" baseline="25641" sz="975" spc="-44" i="1">
                <a:latin typeface="Tahoma"/>
                <a:cs typeface="Tahoma"/>
              </a:rPr>
              <a:t>x=j</a:t>
            </a:r>
            <a:endParaRPr baseline="25641" sz="97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</a:pPr>
            <a:r>
              <a:rPr dirty="0" sz="950" spc="5">
                <a:latin typeface="Tahoma"/>
                <a:cs typeface="Tahoma"/>
              </a:rPr>
              <a:t>Then…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0775" y="5934014"/>
            <a:ext cx="2095500" cy="94043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561975">
              <a:lnSpc>
                <a:spcPct val="100000"/>
              </a:lnSpc>
              <a:spcBef>
                <a:spcPts val="25"/>
              </a:spcBef>
            </a:pPr>
            <a:r>
              <a:rPr dirty="0" sz="950" spc="10">
                <a:latin typeface="Tahoma"/>
                <a:cs typeface="Tahoma"/>
              </a:rPr>
              <a:t>Children</a:t>
            </a:r>
            <a:r>
              <a:rPr dirty="0" sz="950" spc="210">
                <a:latin typeface="Tahoma"/>
                <a:cs typeface="Tahoma"/>
              </a:rPr>
              <a:t> </a:t>
            </a:r>
            <a:r>
              <a:rPr dirty="0" sz="950" spc="5">
                <a:latin typeface="Tahoma"/>
                <a:cs typeface="Tahoma"/>
              </a:rPr>
              <a:t>Babies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561340" algn="l"/>
                <a:tab pos="1113790" algn="l"/>
                <a:tab pos="1961514" algn="l"/>
              </a:tabLst>
            </a:pPr>
            <a:r>
              <a:rPr dirty="0" sz="950" spc="-50">
                <a:latin typeface="Tahoma"/>
                <a:cs typeface="Tahoma"/>
              </a:rPr>
              <a:t>N</a:t>
            </a:r>
            <a:r>
              <a:rPr dirty="0" sz="950" spc="10">
                <a:latin typeface="Tahoma"/>
                <a:cs typeface="Tahoma"/>
              </a:rPr>
              <a:t>o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10">
                <a:latin typeface="Tahoma"/>
                <a:cs typeface="Tahoma"/>
              </a:rPr>
              <a:t>2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10">
                <a:latin typeface="Tahoma"/>
                <a:cs typeface="Tahoma"/>
              </a:rPr>
              <a:t>1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>
                <a:solidFill>
                  <a:srgbClr val="3333CC"/>
                </a:solidFill>
                <a:latin typeface="Tahoma"/>
                <a:cs typeface="Tahoma"/>
              </a:rPr>
              <a:t>38</a:t>
            </a:r>
            <a:endParaRPr sz="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561340" algn="l"/>
                <a:tab pos="1113790" algn="l"/>
                <a:tab pos="1961514" algn="l"/>
              </a:tabLst>
            </a:pPr>
            <a:r>
              <a:rPr dirty="0" sz="950" spc="-50">
                <a:latin typeface="Tahoma"/>
                <a:cs typeface="Tahoma"/>
              </a:rPr>
              <a:t>N</a:t>
            </a:r>
            <a:r>
              <a:rPr dirty="0" sz="950" spc="10">
                <a:latin typeface="Tahoma"/>
                <a:cs typeface="Tahoma"/>
              </a:rPr>
              <a:t>o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10">
                <a:latin typeface="Tahoma"/>
                <a:cs typeface="Tahoma"/>
              </a:rPr>
              <a:t>0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10">
                <a:latin typeface="Tahoma"/>
                <a:cs typeface="Tahoma"/>
              </a:rPr>
              <a:t>0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>
                <a:solidFill>
                  <a:srgbClr val="3333CC"/>
                </a:solidFill>
                <a:latin typeface="Tahoma"/>
                <a:cs typeface="Tahoma"/>
              </a:rPr>
              <a:t>24</a:t>
            </a:r>
            <a:endParaRPr sz="95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434"/>
              </a:spcBef>
              <a:tabLst>
                <a:tab pos="561340" algn="l"/>
                <a:tab pos="1113790" algn="l"/>
                <a:tab pos="1961514" algn="l"/>
              </a:tabLst>
            </a:pPr>
            <a:r>
              <a:rPr dirty="0" sz="950" spc="5">
                <a:latin typeface="Tahoma"/>
                <a:cs typeface="Tahoma"/>
              </a:rPr>
              <a:t>e</a:t>
            </a:r>
            <a:r>
              <a:rPr dirty="0" sz="950" spc="10">
                <a:latin typeface="Tahoma"/>
                <a:cs typeface="Tahoma"/>
              </a:rPr>
              <a:t>s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10">
                <a:latin typeface="Tahoma"/>
                <a:cs typeface="Tahoma"/>
              </a:rPr>
              <a:t>0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 spc="60">
                <a:latin typeface="Tahoma"/>
                <a:cs typeface="Tahoma"/>
              </a:rPr>
              <a:t>5</a:t>
            </a:r>
            <a:r>
              <a:rPr dirty="0" sz="950" spc="15">
                <a:latin typeface="Tahoma"/>
                <a:cs typeface="Tahoma"/>
              </a:rPr>
              <a:t>+</a:t>
            </a:r>
            <a:r>
              <a:rPr dirty="0" sz="950">
                <a:latin typeface="Tahoma"/>
                <a:cs typeface="Tahoma"/>
              </a:rPr>
              <a:t>	</a:t>
            </a:r>
            <a:r>
              <a:rPr dirty="0" sz="950">
                <a:solidFill>
                  <a:srgbClr val="3333CC"/>
                </a:solidFill>
                <a:latin typeface="Tahoma"/>
                <a:cs typeface="Tahoma"/>
              </a:rPr>
              <a:t>72</a:t>
            </a:r>
            <a:endParaRPr sz="950">
              <a:latin typeface="Tahoma"/>
              <a:cs typeface="Tahoma"/>
            </a:endParaRPr>
          </a:p>
          <a:p>
            <a:pPr marL="561975">
              <a:lnSpc>
                <a:spcPct val="100000"/>
              </a:lnSpc>
              <a:spcBef>
                <a:spcPts val="360"/>
              </a:spcBef>
              <a:tabLst>
                <a:tab pos="1113790" algn="l"/>
                <a:tab pos="1961514" algn="l"/>
              </a:tabLst>
            </a:pPr>
            <a:r>
              <a:rPr dirty="0" sz="950" spc="5">
                <a:latin typeface="Tahoma"/>
                <a:cs typeface="Tahoma"/>
              </a:rPr>
              <a:t>:	:	</a:t>
            </a: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: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90950" y="8134350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04855" y="5687483"/>
          <a:ext cx="4215130" cy="126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450"/>
                <a:gridCol w="133350"/>
                <a:gridCol w="428625"/>
                <a:gridCol w="552450"/>
                <a:gridCol w="847725"/>
                <a:gridCol w="381000"/>
                <a:gridCol w="1295400"/>
              </a:tblGrid>
              <a:tr h="266700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Gender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Rich?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latin typeface="Tahoma"/>
                          <a:cs typeface="Tahoma"/>
                        </a:rPr>
                        <a:t>Num.</a:t>
                      </a:r>
                      <a:r>
                        <a:rPr dirty="0" sz="950" spc="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20">
                          <a:latin typeface="Tahoma"/>
                          <a:cs typeface="Tahoma"/>
                        </a:rPr>
                        <a:t>Beany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solidFill>
                            <a:srgbClr val="3333CC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875C86"/>
                      </a:solidFill>
                      <a:prstDash val="solid"/>
                    </a:lnB>
                  </a:tcPr>
                </a:tc>
              </a:tr>
              <a:tr h="857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rowSpan="6">
                  <a:txBody>
                    <a:bodyPr/>
                    <a:lstStyle/>
                    <a:p>
                      <a:pPr marL="38100" marR="391795">
                        <a:lnSpc>
                          <a:spcPts val="1430"/>
                        </a:lnSpc>
                        <a:spcBef>
                          <a:spcPts val="910"/>
                        </a:spcBef>
                      </a:pPr>
                      <a:r>
                        <a:rPr dirty="0" sz="1200" spc="-5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Regression tree attribute selection: greedily  choose the attribute that minimizes</a:t>
                      </a:r>
                      <a:r>
                        <a:rPr dirty="0" sz="1200" spc="100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MSE(Y|X)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38100" marR="478155">
                        <a:lnSpc>
                          <a:spcPts val="2100"/>
                        </a:lnSpc>
                        <a:spcBef>
                          <a:spcPts val="204"/>
                        </a:spcBef>
                      </a:pPr>
                      <a:r>
                        <a:rPr dirty="0" sz="1200" spc="-5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Guess what we do about </a:t>
                      </a:r>
                      <a:r>
                        <a:rPr dirty="0" sz="1200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real-valued </a:t>
                      </a:r>
                      <a:r>
                        <a:rPr dirty="0" sz="1200" spc="-10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inputs?  </a:t>
                      </a:r>
                      <a:r>
                        <a:rPr dirty="0" sz="1200" spc="-5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Guess how we prevent</a:t>
                      </a:r>
                      <a:r>
                        <a:rPr dirty="0" sz="1200" spc="-15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solidFill>
                            <a:srgbClr val="875C86"/>
                          </a:solidFill>
                          <a:latin typeface="Tahoma"/>
                          <a:cs typeface="Tahoma"/>
                        </a:rPr>
                        <a:t>overfitting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730"/>
                        </a:spcBef>
                      </a:pPr>
                      <a:r>
                        <a:rPr dirty="0" sz="950" spc="20">
                          <a:latin typeface="Tahoma"/>
                          <a:cs typeface="Tahoma"/>
                        </a:rPr>
                        <a:t>Female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15">
                          <a:latin typeface="Tahoma"/>
                          <a:cs typeface="Tahoma"/>
                        </a:rPr>
                        <a:t>Male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 spc="-5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130">
                        <a:lnSpc>
                          <a:spcPts val="745"/>
                        </a:lnSpc>
                        <a:spcBef>
                          <a:spcPts val="73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: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7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875C8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9050">
                      <a:solidFill>
                        <a:srgbClr val="875C86"/>
                      </a:solidFill>
                      <a:prstDash val="solid"/>
                    </a:lnL>
                    <a:lnR w="19050">
                      <a:solidFill>
                        <a:srgbClr val="875C86"/>
                      </a:solidFill>
                      <a:prstDash val="solid"/>
                    </a:lnR>
                    <a:lnT w="19050">
                      <a:solidFill>
                        <a:srgbClr val="875C86"/>
                      </a:solidFill>
                      <a:prstDash val="solid"/>
                    </a:lnT>
                    <a:lnB w="19050">
                      <a:solidFill>
                        <a:srgbClr val="875C8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3968750" y="7906436"/>
            <a:ext cx="24701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5">
                <a:latin typeface="Symbol"/>
                <a:cs typeface="Symbol"/>
              </a:rPr>
              <a:t>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7975" y="8096163"/>
            <a:ext cx="7937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i="1">
                <a:latin typeface="Times New Roman"/>
                <a:cs typeface="Times New Roman"/>
              </a:rPr>
              <a:t>y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97300" y="8124224"/>
            <a:ext cx="15240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i="1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0975" y="8248563"/>
            <a:ext cx="117411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50" spc="10" i="1">
                <a:latin typeface="Times New Roman"/>
                <a:cs typeface="Times New Roman"/>
              </a:rPr>
              <a:t>j</a:t>
            </a:r>
            <a:r>
              <a:rPr dirty="0" sz="950" spc="10">
                <a:latin typeface="Symbol"/>
                <a:cs typeface="Symbol"/>
              </a:rPr>
              <a:t></a:t>
            </a:r>
            <a:r>
              <a:rPr dirty="0" sz="950" spc="10">
                <a:latin typeface="Times New Roman"/>
                <a:cs typeface="Times New Roman"/>
              </a:rPr>
              <a:t>1 </a:t>
            </a:r>
            <a:r>
              <a:rPr dirty="0" sz="950" spc="25">
                <a:latin typeface="Times New Roman"/>
                <a:cs typeface="Times New Roman"/>
              </a:rPr>
              <a:t>(</a:t>
            </a:r>
            <a:r>
              <a:rPr dirty="0" sz="950" spc="25" i="1">
                <a:latin typeface="Times New Roman"/>
                <a:cs typeface="Times New Roman"/>
              </a:rPr>
              <a:t>k </a:t>
            </a:r>
            <a:r>
              <a:rPr dirty="0" sz="950" spc="30">
                <a:latin typeface="Times New Roman"/>
                <a:cs typeface="Times New Roman"/>
              </a:rPr>
              <a:t>such </a:t>
            </a:r>
            <a:r>
              <a:rPr dirty="0" sz="950">
                <a:latin typeface="Times New Roman"/>
                <a:cs typeface="Times New Roman"/>
              </a:rPr>
              <a:t>that</a:t>
            </a:r>
            <a:r>
              <a:rPr dirty="0" sz="950" i="1">
                <a:latin typeface="Times New Roman"/>
                <a:cs typeface="Times New Roman"/>
              </a:rPr>
              <a:t>x</a:t>
            </a:r>
            <a:r>
              <a:rPr dirty="0" baseline="-21367" sz="975" i="1">
                <a:latin typeface="Times New Roman"/>
                <a:cs typeface="Times New Roman"/>
              </a:rPr>
              <a:t>k </a:t>
            </a:r>
            <a:r>
              <a:rPr dirty="0" sz="950">
                <a:latin typeface="Symbol"/>
                <a:cs typeface="Symbol"/>
              </a:rPr>
              <a:t>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-95" i="1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7500" y="7953288"/>
            <a:ext cx="381635" cy="170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0" i="1">
                <a:latin typeface="Times New Roman"/>
                <a:cs typeface="Times New Roman"/>
              </a:rPr>
              <a:t>x</a:t>
            </a:r>
            <a:r>
              <a:rPr dirty="0" sz="950" spc="10">
                <a:latin typeface="Symbol"/>
                <a:cs typeface="Symbol"/>
              </a:rPr>
              <a:t>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40" i="1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3900" y="7858811"/>
            <a:ext cx="120269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dirty="0" baseline="-9070" sz="3675" spc="97">
                <a:latin typeface="Symbol"/>
                <a:cs typeface="Symbol"/>
              </a:rPr>
              <a:t></a:t>
            </a:r>
            <a:r>
              <a:rPr dirty="0" sz="1600" spc="65">
                <a:latin typeface="Times New Roman"/>
                <a:cs typeface="Times New Roman"/>
              </a:rPr>
              <a:t>( </a:t>
            </a:r>
            <a:r>
              <a:rPr dirty="0" sz="1600" spc="15" i="1">
                <a:latin typeface="Times New Roman"/>
                <a:cs typeface="Times New Roman"/>
              </a:rPr>
              <a:t>y</a:t>
            </a:r>
            <a:r>
              <a:rPr dirty="0" baseline="-23391" sz="1425" spc="22" i="1">
                <a:latin typeface="Times New Roman"/>
                <a:cs typeface="Times New Roman"/>
              </a:rPr>
              <a:t>k</a:t>
            </a:r>
            <a:r>
              <a:rPr dirty="0" baseline="-23391" sz="1425" spc="82" i="1">
                <a:latin typeface="Times New Roman"/>
                <a:cs typeface="Times New Roman"/>
              </a:rPr>
              <a:t> </a:t>
            </a:r>
            <a:r>
              <a:rPr dirty="0" sz="1600" spc="15">
                <a:latin typeface="Symbol"/>
                <a:cs typeface="Symbol"/>
              </a:rPr>
              <a:t>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15" i="1">
                <a:latin typeface="Times New Roman"/>
                <a:cs typeface="Times New Roman"/>
              </a:rPr>
              <a:t>µ	</a:t>
            </a:r>
            <a:r>
              <a:rPr dirty="0" sz="1600" spc="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1425" y="7743224"/>
            <a:ext cx="41465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4305" sz="2400" spc="15">
                <a:latin typeface="Times New Roman"/>
                <a:cs typeface="Times New Roman"/>
              </a:rPr>
              <a:t>1</a:t>
            </a:r>
            <a:r>
              <a:rPr dirty="0" baseline="-24305" sz="2400" spc="330">
                <a:latin typeface="Times New Roman"/>
                <a:cs typeface="Times New Roman"/>
              </a:rPr>
              <a:t> </a:t>
            </a:r>
            <a:r>
              <a:rPr dirty="0" sz="950" spc="65" i="1">
                <a:latin typeface="Times New Roman"/>
                <a:cs typeface="Times New Roman"/>
              </a:rPr>
              <a:t>N</a:t>
            </a:r>
            <a:r>
              <a:rPr dirty="0" baseline="-21367" sz="975" spc="97" i="1">
                <a:latin typeface="Times New Roman"/>
                <a:cs typeface="Times New Roman"/>
              </a:rPr>
              <a:t>X</a:t>
            </a:r>
            <a:endParaRPr baseline="-21367" sz="9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49425" y="7962299"/>
            <a:ext cx="2005964" cy="704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130"/>
              </a:spcBef>
            </a:pPr>
            <a:r>
              <a:rPr dirty="0" sz="1600" spc="5" i="1">
                <a:latin typeface="Times New Roman"/>
                <a:cs typeface="Times New Roman"/>
              </a:rPr>
              <a:t>MSE</a:t>
            </a:r>
            <a:r>
              <a:rPr dirty="0" sz="1600" spc="5">
                <a:latin typeface="Times New Roman"/>
                <a:cs typeface="Times New Roman"/>
              </a:rPr>
              <a:t>(</a:t>
            </a:r>
            <a:r>
              <a:rPr dirty="0" sz="1600" spc="5" i="1">
                <a:latin typeface="Times New Roman"/>
                <a:cs typeface="Times New Roman"/>
              </a:rPr>
              <a:t>Y </a:t>
            </a:r>
            <a:r>
              <a:rPr dirty="0" sz="1600" spc="5">
                <a:latin typeface="Times New Roman"/>
                <a:cs typeface="Times New Roman"/>
              </a:rPr>
              <a:t>| </a:t>
            </a:r>
            <a:r>
              <a:rPr dirty="0" sz="1600" spc="15" i="1">
                <a:latin typeface="Times New Roman"/>
                <a:cs typeface="Times New Roman"/>
              </a:rPr>
              <a:t>X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9800" y="4568825"/>
            <a:ext cx="1219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8775" y="0"/>
                </a:moveTo>
                <a:lnTo>
                  <a:pt x="200025" y="0"/>
                </a:ln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0025" y="0"/>
                </a:move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0475" y="1358900"/>
            <a:ext cx="263652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Quadratic</a:t>
            </a:r>
            <a:r>
              <a:rPr dirty="0" spc="-50"/>
              <a:t> </a:t>
            </a:r>
            <a:r>
              <a:rPr dirty="0" spc="15"/>
              <a:t>Regression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11325" y="1720850"/>
            <a:ext cx="39706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It’s trivial to </a:t>
            </a:r>
            <a:r>
              <a:rPr dirty="0" sz="1200">
                <a:latin typeface="Tahoma"/>
                <a:cs typeface="Tahoma"/>
              </a:rPr>
              <a:t>do </a:t>
            </a:r>
            <a:r>
              <a:rPr dirty="0" sz="1200" spc="-5">
                <a:latin typeface="Tahoma"/>
                <a:cs typeface="Tahoma"/>
              </a:rPr>
              <a:t>linear fits of fixed nonlinear basis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19355" y="1951831"/>
          <a:ext cx="62420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438517" y="25280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517" y="22423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517" y="19565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385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433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73425" y="1949450"/>
            <a:ext cx="1136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6123" y="2901950"/>
            <a:ext cx="456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(3,2)..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6725" y="2901950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5917" y="2185193"/>
            <a:ext cx="247650" cy="266700"/>
          </a:xfrm>
          <a:custGeom>
            <a:avLst/>
            <a:gdLst/>
            <a:ahLst/>
            <a:cxnLst/>
            <a:rect l="l" t="t" r="r" b="b"/>
            <a:pathLst>
              <a:path w="247650" h="266700">
                <a:moveTo>
                  <a:pt x="0" y="57150"/>
                </a:moveTo>
                <a:lnTo>
                  <a:pt x="14287" y="46880"/>
                </a:lnTo>
                <a:lnTo>
                  <a:pt x="28575" y="32146"/>
                </a:lnTo>
                <a:lnTo>
                  <a:pt x="42862" y="15626"/>
                </a:lnTo>
                <a:lnTo>
                  <a:pt x="57150" y="0"/>
                </a:lnTo>
                <a:lnTo>
                  <a:pt x="104775" y="9525"/>
                </a:lnTo>
                <a:lnTo>
                  <a:pt x="126206" y="43011"/>
                </a:lnTo>
                <a:lnTo>
                  <a:pt x="133350" y="57150"/>
                </a:lnTo>
                <a:lnTo>
                  <a:pt x="153144" y="85873"/>
                </a:lnTo>
                <a:lnTo>
                  <a:pt x="170259" y="115490"/>
                </a:lnTo>
                <a:lnTo>
                  <a:pt x="185588" y="146893"/>
                </a:lnTo>
                <a:lnTo>
                  <a:pt x="200025" y="180975"/>
                </a:lnTo>
                <a:lnTo>
                  <a:pt x="209698" y="198983"/>
                </a:lnTo>
                <a:lnTo>
                  <a:pt x="213121" y="203596"/>
                </a:lnTo>
                <a:lnTo>
                  <a:pt x="214758" y="206424"/>
                </a:lnTo>
                <a:lnTo>
                  <a:pt x="219075" y="219075"/>
                </a:lnTo>
                <a:lnTo>
                  <a:pt x="226218" y="231874"/>
                </a:lnTo>
                <a:lnTo>
                  <a:pt x="233362" y="242887"/>
                </a:lnTo>
                <a:lnTo>
                  <a:pt x="240506" y="253900"/>
                </a:lnTo>
                <a:lnTo>
                  <a:pt x="247650" y="2667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67025" y="2409825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85725" y="0"/>
                </a:moveTo>
                <a:lnTo>
                  <a:pt x="0" y="104775"/>
                </a:lnTo>
                <a:lnTo>
                  <a:pt x="142875" y="13335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5317" y="2947193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438400" y="0"/>
                </a:moveTo>
                <a:lnTo>
                  <a:pt x="228600" y="0"/>
                </a:lnTo>
                <a:lnTo>
                  <a:pt x="183226" y="4743"/>
                </a:lnTo>
                <a:lnTo>
                  <a:pt x="140642" y="18305"/>
                </a:lnTo>
                <a:lnTo>
                  <a:pt x="101854" y="39681"/>
                </a:lnTo>
                <a:lnTo>
                  <a:pt x="67865" y="67865"/>
                </a:lnTo>
                <a:lnTo>
                  <a:pt x="39681" y="101854"/>
                </a:lnTo>
                <a:lnTo>
                  <a:pt x="18305" y="140642"/>
                </a:lnTo>
                <a:lnTo>
                  <a:pt x="4743" y="183226"/>
                </a:lnTo>
                <a:lnTo>
                  <a:pt x="0" y="228600"/>
                </a:lnTo>
                <a:lnTo>
                  <a:pt x="0" y="1143000"/>
                </a:lnTo>
                <a:lnTo>
                  <a:pt x="4743" y="1188373"/>
                </a:lnTo>
                <a:lnTo>
                  <a:pt x="18305" y="1230957"/>
                </a:lnTo>
                <a:lnTo>
                  <a:pt x="39681" y="1269745"/>
                </a:lnTo>
                <a:lnTo>
                  <a:pt x="67865" y="1303734"/>
                </a:lnTo>
                <a:lnTo>
                  <a:pt x="101854" y="1331918"/>
                </a:lnTo>
                <a:lnTo>
                  <a:pt x="140642" y="1353294"/>
                </a:lnTo>
                <a:lnTo>
                  <a:pt x="183226" y="1366856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3773" y="1366856"/>
                </a:lnTo>
                <a:lnTo>
                  <a:pt x="2526357" y="1353294"/>
                </a:lnTo>
                <a:lnTo>
                  <a:pt x="2565145" y="1331918"/>
                </a:lnTo>
                <a:lnTo>
                  <a:pt x="2599134" y="1303734"/>
                </a:lnTo>
                <a:lnTo>
                  <a:pt x="2627318" y="1269745"/>
                </a:lnTo>
                <a:lnTo>
                  <a:pt x="2648694" y="1230957"/>
                </a:lnTo>
                <a:lnTo>
                  <a:pt x="2662256" y="1188373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256" y="183226"/>
                </a:lnTo>
                <a:lnTo>
                  <a:pt x="2648694" y="140642"/>
                </a:lnTo>
                <a:lnTo>
                  <a:pt x="2627318" y="101854"/>
                </a:lnTo>
                <a:lnTo>
                  <a:pt x="2599134" y="67865"/>
                </a:lnTo>
                <a:lnTo>
                  <a:pt x="2565145" y="39681"/>
                </a:lnTo>
                <a:lnTo>
                  <a:pt x="2526357" y="18305"/>
                </a:lnTo>
                <a:lnTo>
                  <a:pt x="2483773" y="4743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95317" y="2947193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28600" y="0"/>
                </a:moveTo>
                <a:lnTo>
                  <a:pt x="183226" y="4743"/>
                </a:lnTo>
                <a:lnTo>
                  <a:pt x="140642" y="18305"/>
                </a:lnTo>
                <a:lnTo>
                  <a:pt x="101854" y="39681"/>
                </a:lnTo>
                <a:lnTo>
                  <a:pt x="67865" y="67865"/>
                </a:lnTo>
                <a:lnTo>
                  <a:pt x="39681" y="101854"/>
                </a:lnTo>
                <a:lnTo>
                  <a:pt x="18305" y="140642"/>
                </a:lnTo>
                <a:lnTo>
                  <a:pt x="4743" y="183226"/>
                </a:lnTo>
                <a:lnTo>
                  <a:pt x="0" y="228600"/>
                </a:lnTo>
                <a:lnTo>
                  <a:pt x="0" y="1143000"/>
                </a:lnTo>
                <a:lnTo>
                  <a:pt x="4743" y="1188373"/>
                </a:lnTo>
                <a:lnTo>
                  <a:pt x="18305" y="1230957"/>
                </a:lnTo>
                <a:lnTo>
                  <a:pt x="39681" y="1269745"/>
                </a:lnTo>
                <a:lnTo>
                  <a:pt x="67865" y="1303734"/>
                </a:lnTo>
                <a:lnTo>
                  <a:pt x="101854" y="1331918"/>
                </a:lnTo>
                <a:lnTo>
                  <a:pt x="140642" y="1353294"/>
                </a:lnTo>
                <a:lnTo>
                  <a:pt x="183226" y="1366856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3773" y="1366856"/>
                </a:lnTo>
                <a:lnTo>
                  <a:pt x="2526357" y="1353294"/>
                </a:lnTo>
                <a:lnTo>
                  <a:pt x="2565145" y="1331918"/>
                </a:lnTo>
                <a:lnTo>
                  <a:pt x="2599134" y="1303734"/>
                </a:lnTo>
                <a:lnTo>
                  <a:pt x="2627318" y="1269745"/>
                </a:lnTo>
                <a:lnTo>
                  <a:pt x="2648694" y="1230957"/>
                </a:lnTo>
                <a:lnTo>
                  <a:pt x="2662256" y="1188373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256" y="183226"/>
                </a:lnTo>
                <a:lnTo>
                  <a:pt x="2648694" y="140642"/>
                </a:lnTo>
                <a:lnTo>
                  <a:pt x="2627318" y="101854"/>
                </a:lnTo>
                <a:lnTo>
                  <a:pt x="2599134" y="67865"/>
                </a:lnTo>
                <a:lnTo>
                  <a:pt x="2565145" y="39681"/>
                </a:lnTo>
                <a:lnTo>
                  <a:pt x="2526357" y="18305"/>
                </a:lnTo>
                <a:lnTo>
                  <a:pt x="2483773" y="4743"/>
                </a:lnTo>
                <a:lnTo>
                  <a:pt x="2438400" y="0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81317" y="37853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81317" y="34996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1317" y="32138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81317" y="321389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81317" y="34996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81317" y="378539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81317" y="408066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1317" y="32138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86117" y="32138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690555" y="1913731"/>
          <a:ext cx="222186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7846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1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2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i="1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440"/>
                        </a:lnSpc>
                      </a:pPr>
                      <a:r>
                        <a:rPr dirty="0" sz="1200" spc="25" b="1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200" spc="10" i="1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8575" marR="67310">
                        <a:lnSpc>
                          <a:spcPts val="153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 rowSpan="3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844925" y="3054350"/>
            <a:ext cx="222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59025" y="4130675"/>
            <a:ext cx="141922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6390" algn="l"/>
                <a:tab pos="678815" algn="l"/>
                <a:tab pos="964565" algn="l"/>
              </a:tabLst>
            </a:pPr>
            <a:r>
              <a:rPr dirty="0" sz="800" spc="10" i="1">
                <a:latin typeface="Tahoma"/>
                <a:cs typeface="Tahoma"/>
              </a:rPr>
              <a:t>1	2	1	1 2 2</a:t>
            </a:r>
            <a:r>
              <a:rPr dirty="0" sz="800" spc="-35" i="1">
                <a:latin typeface="Tahoma"/>
                <a:cs typeface="Tahoma"/>
              </a:rPr>
              <a:t> </a:t>
            </a:r>
            <a:r>
              <a:rPr dirty="0" sz="800" spc="5" i="1">
                <a:latin typeface="Tahoma"/>
                <a:cs typeface="Tahoma"/>
              </a:rPr>
              <a:t>,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24025" y="4044950"/>
            <a:ext cx="21443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5190" algn="l"/>
                <a:tab pos="1237615" algn="l"/>
              </a:tabLst>
            </a:pPr>
            <a:r>
              <a:rPr dirty="0" sz="1200" spc="15" b="1" i="1">
                <a:latin typeface="Tahoma"/>
                <a:cs typeface="Tahoma"/>
              </a:rPr>
              <a:t>z</a:t>
            </a:r>
            <a:r>
              <a:rPr dirty="0" sz="1200" spc="15" i="1">
                <a:latin typeface="Tahoma"/>
                <a:cs typeface="Tahoma"/>
              </a:rPr>
              <a:t>=(1 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5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x</a:t>
            </a:r>
            <a:r>
              <a:rPr dirty="0" sz="1200" spc="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,	</a:t>
            </a:r>
            <a:r>
              <a:rPr dirty="0" sz="1200" spc="-5" i="1">
                <a:latin typeface="Tahoma"/>
                <a:cs typeface="Tahoma"/>
              </a:rPr>
              <a:t>x</a:t>
            </a:r>
            <a:r>
              <a:rPr dirty="0" sz="1200" spc="31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,	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i="1">
                <a:latin typeface="Tahoma"/>
                <a:cs typeface="Tahoma"/>
              </a:rPr>
              <a:t>2</a:t>
            </a:r>
            <a:r>
              <a:rPr dirty="0" sz="1200" i="1">
                <a:latin typeface="Tahoma"/>
                <a:cs typeface="Tahoma"/>
              </a:rPr>
              <a:t>, </a:t>
            </a:r>
            <a:r>
              <a:rPr dirty="0" sz="1200" spc="-5" i="1">
                <a:latin typeface="Tahoma"/>
                <a:cs typeface="Tahoma"/>
              </a:rPr>
              <a:t>x x </a:t>
            </a:r>
            <a:r>
              <a:rPr dirty="0" sz="1200" i="1">
                <a:latin typeface="Tahoma"/>
                <a:cs typeface="Tahoma"/>
              </a:rPr>
              <a:t>,x </a:t>
            </a:r>
            <a:r>
              <a:rPr dirty="0" baseline="24305" sz="1200" spc="15" i="1">
                <a:latin typeface="Tahoma"/>
                <a:cs typeface="Tahoma"/>
              </a:rPr>
              <a:t>2</a:t>
            </a:r>
            <a:r>
              <a:rPr dirty="0" baseline="24305" sz="1200" spc="262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09917" y="3290093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09725" y="0"/>
                </a:moveTo>
                <a:lnTo>
                  <a:pt x="219075" y="0"/>
                </a:ln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9917" y="3290093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9075" y="0"/>
                </a:move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lnTo>
                  <a:pt x="219075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562475" y="3521075"/>
            <a:ext cx="1096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76725" y="3959225"/>
            <a:ext cx="1673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 </a:t>
            </a:r>
            <a:r>
              <a:rPr dirty="0" sz="1200" spc="45" i="1">
                <a:latin typeface="Symbol"/>
                <a:cs typeface="Symbol"/>
              </a:rPr>
              <a:t></a:t>
            </a:r>
            <a:r>
              <a:rPr dirty="0" baseline="-20833" sz="1200" spc="67" i="1">
                <a:latin typeface="Tahoma"/>
                <a:cs typeface="Tahoma"/>
              </a:rPr>
              <a:t>1 </a:t>
            </a:r>
            <a:r>
              <a:rPr dirty="0" sz="1200" i="1">
                <a:latin typeface="Tahoma"/>
                <a:cs typeface="Tahoma"/>
              </a:rPr>
              <a:t>x</a:t>
            </a:r>
            <a:r>
              <a:rPr dirty="0" baseline="-20833" sz="1200" i="1">
                <a:latin typeface="Tahoma"/>
                <a:cs typeface="Tahoma"/>
              </a:rPr>
              <a:t>1</a:t>
            </a:r>
            <a:r>
              <a:rPr dirty="0" sz="1200" i="1">
                <a:latin typeface="Tahoma"/>
                <a:cs typeface="Tahoma"/>
              </a:rPr>
              <a:t>+</a:t>
            </a:r>
            <a:r>
              <a:rPr dirty="0" sz="1200" spc="-275" i="1">
                <a:latin typeface="Tahoma"/>
                <a:cs typeface="Tahoma"/>
              </a:rPr>
              <a:t> </a:t>
            </a: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2 </a:t>
            </a:r>
            <a:r>
              <a:rPr dirty="0" sz="1200" i="1">
                <a:latin typeface="Tahoma"/>
                <a:cs typeface="Tahoma"/>
              </a:rPr>
              <a:t>x</a:t>
            </a:r>
            <a:r>
              <a:rPr dirty="0" baseline="-20833" sz="1200" i="1">
                <a:latin typeface="Tahoma"/>
                <a:cs typeface="Tahoma"/>
              </a:rPr>
              <a:t>2</a:t>
            </a:r>
            <a:r>
              <a:rPr dirty="0" sz="1200" i="1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83075" y="4178300"/>
            <a:ext cx="1654810" cy="23685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317500" marR="43180" indent="-266700">
              <a:lnSpc>
                <a:spcPct val="28799"/>
              </a:lnSpc>
              <a:tabLst>
                <a:tab pos="707390" algn="l"/>
                <a:tab pos="1326515" algn="l"/>
              </a:tabLst>
            </a:pP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3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</a:t>
            </a:r>
            <a:r>
              <a:rPr dirty="0" sz="1200" i="1">
                <a:latin typeface="Tahoma"/>
                <a:cs typeface="Tahoma"/>
              </a:rPr>
              <a:t>+ </a:t>
            </a:r>
            <a:r>
              <a:rPr dirty="0" sz="1200" spc="65" i="1">
                <a:latin typeface="Symbol"/>
                <a:cs typeface="Symbol"/>
              </a:rPr>
              <a:t>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x x </a:t>
            </a:r>
            <a:r>
              <a:rPr dirty="0" sz="1200" i="1">
                <a:latin typeface="Tahoma"/>
                <a:cs typeface="Tahoma"/>
              </a:rPr>
              <a:t>+ </a:t>
            </a:r>
            <a:r>
              <a:rPr dirty="0" sz="1200" spc="65" i="1">
                <a:latin typeface="Symbol"/>
                <a:cs typeface="Symbol"/>
              </a:rPr>
              <a:t>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 </a:t>
            </a:r>
            <a:r>
              <a:rPr dirty="0" sz="800" spc="10" i="1">
                <a:latin typeface="Tahoma"/>
                <a:cs typeface="Tahoma"/>
              </a:rPr>
              <a:t>1	4  </a:t>
            </a:r>
            <a:r>
              <a:rPr dirty="0" sz="800" spc="50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1 </a:t>
            </a:r>
            <a:r>
              <a:rPr dirty="0" sz="800" spc="90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	5</a:t>
            </a:r>
            <a:r>
              <a:rPr dirty="0" sz="800" spc="250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57367" y="2670968"/>
            <a:ext cx="247650" cy="152400"/>
          </a:xfrm>
          <a:custGeom>
            <a:avLst/>
            <a:gdLst/>
            <a:ahLst/>
            <a:cxnLst/>
            <a:rect l="l" t="t" r="r" b="b"/>
            <a:pathLst>
              <a:path w="247650" h="152400">
                <a:moveTo>
                  <a:pt x="247650" y="0"/>
                </a:moveTo>
                <a:lnTo>
                  <a:pt x="201959" y="4613"/>
                </a:lnTo>
                <a:lnTo>
                  <a:pt x="153590" y="8334"/>
                </a:lnTo>
                <a:lnTo>
                  <a:pt x="107007" y="17412"/>
                </a:lnTo>
                <a:lnTo>
                  <a:pt x="66675" y="38100"/>
                </a:lnTo>
                <a:lnTo>
                  <a:pt x="39290" y="72628"/>
                </a:lnTo>
                <a:lnTo>
                  <a:pt x="19050" y="114300"/>
                </a:lnTo>
                <a:lnTo>
                  <a:pt x="13394" y="115937"/>
                </a:lnTo>
                <a:lnTo>
                  <a:pt x="9525" y="120253"/>
                </a:lnTo>
                <a:lnTo>
                  <a:pt x="5655" y="126355"/>
                </a:lnTo>
                <a:lnTo>
                  <a:pt x="0" y="133350"/>
                </a:lnTo>
                <a:lnTo>
                  <a:pt x="9525" y="15240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90825" y="280987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47625" y="133350"/>
                </a:lnTo>
                <a:lnTo>
                  <a:pt x="1333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19417" y="4280693"/>
            <a:ext cx="247650" cy="85725"/>
          </a:xfrm>
          <a:custGeom>
            <a:avLst/>
            <a:gdLst/>
            <a:ahLst/>
            <a:cxnLst/>
            <a:rect l="l" t="t" r="r" b="b"/>
            <a:pathLst>
              <a:path w="247650" h="85725">
                <a:moveTo>
                  <a:pt x="0" y="0"/>
                </a:moveTo>
                <a:lnTo>
                  <a:pt x="20091" y="21133"/>
                </a:lnTo>
                <a:lnTo>
                  <a:pt x="39290" y="40481"/>
                </a:lnTo>
                <a:lnTo>
                  <a:pt x="60275" y="56257"/>
                </a:lnTo>
                <a:lnTo>
                  <a:pt x="85725" y="66675"/>
                </a:lnTo>
                <a:lnTo>
                  <a:pt x="102989" y="77688"/>
                </a:lnTo>
                <a:lnTo>
                  <a:pt x="123825" y="83343"/>
                </a:lnTo>
                <a:lnTo>
                  <a:pt x="144660" y="85427"/>
                </a:lnTo>
                <a:lnTo>
                  <a:pt x="161925" y="85725"/>
                </a:lnTo>
                <a:lnTo>
                  <a:pt x="187374" y="85725"/>
                </a:lnTo>
                <a:lnTo>
                  <a:pt x="208359" y="85725"/>
                </a:lnTo>
                <a:lnTo>
                  <a:pt x="227558" y="85725"/>
                </a:lnTo>
                <a:lnTo>
                  <a:pt x="247650" y="85725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38625" y="433387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0" y="123825"/>
                </a:lnTo>
                <a:lnTo>
                  <a:pt x="123825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62500" y="8550275"/>
            <a:ext cx="1207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05017" y="5844645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8775" y="0"/>
                </a:moveTo>
                <a:lnTo>
                  <a:pt x="200025" y="0"/>
                </a:ln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05017" y="5844645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0025" y="0"/>
                </a:move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543175" y="5340350"/>
            <a:ext cx="262382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Quadratic</a:t>
            </a:r>
            <a:r>
              <a:rPr dirty="0" sz="2150" spc="-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24025" y="5702300"/>
            <a:ext cx="408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It’s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tri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85925" y="5833745"/>
            <a:ext cx="445134" cy="12065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dirty="0" sz="1400" spc="10" i="1">
                <a:latin typeface="Tahoma"/>
                <a:cs typeface="Tahoma"/>
              </a:rPr>
              <a:t>X</a:t>
            </a:r>
            <a:r>
              <a:rPr dirty="0" baseline="-23391" sz="1425" spc="15" i="1">
                <a:latin typeface="Tahoma"/>
                <a:cs typeface="Tahoma"/>
              </a:rPr>
              <a:t>1</a:t>
            </a:r>
            <a:endParaRPr baseline="-23391" sz="1425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dirty="0" sz="1400" spc="1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  <a:tabLst>
                <a:tab pos="342265" algn="l"/>
              </a:tabLst>
            </a:pPr>
            <a:r>
              <a:rPr dirty="0" sz="1400" spc="5">
                <a:latin typeface="Tahoma"/>
                <a:cs typeface="Tahoma"/>
              </a:rPr>
              <a:t>:	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95317" y="584464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95317" y="614944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95317" y="643519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695317" y="6720945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95317" y="701622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953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00117" y="5844645"/>
            <a:ext cx="0" cy="1171575"/>
          </a:xfrm>
          <a:custGeom>
            <a:avLst/>
            <a:gdLst/>
            <a:ahLst/>
            <a:cxnLst/>
            <a:rect l="l" t="t" r="r" b="b"/>
            <a:pathLst>
              <a:path w="0" h="1171575">
                <a:moveTo>
                  <a:pt x="0" y="0"/>
                </a:moveTo>
                <a:lnTo>
                  <a:pt x="0" y="1171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685917" y="6111345"/>
            <a:ext cx="247650" cy="266700"/>
          </a:xfrm>
          <a:custGeom>
            <a:avLst/>
            <a:gdLst/>
            <a:ahLst/>
            <a:cxnLst/>
            <a:rect l="l" t="t" r="r" b="b"/>
            <a:pathLst>
              <a:path w="247650" h="266700">
                <a:moveTo>
                  <a:pt x="0" y="57150"/>
                </a:moveTo>
                <a:lnTo>
                  <a:pt x="14287" y="46880"/>
                </a:lnTo>
                <a:lnTo>
                  <a:pt x="28575" y="32146"/>
                </a:lnTo>
                <a:lnTo>
                  <a:pt x="42862" y="15626"/>
                </a:lnTo>
                <a:lnTo>
                  <a:pt x="57150" y="0"/>
                </a:lnTo>
                <a:lnTo>
                  <a:pt x="104775" y="9525"/>
                </a:lnTo>
                <a:lnTo>
                  <a:pt x="126206" y="43011"/>
                </a:lnTo>
                <a:lnTo>
                  <a:pt x="133350" y="57150"/>
                </a:lnTo>
                <a:lnTo>
                  <a:pt x="153144" y="85873"/>
                </a:lnTo>
                <a:lnTo>
                  <a:pt x="170259" y="115490"/>
                </a:lnTo>
                <a:lnTo>
                  <a:pt x="185588" y="146893"/>
                </a:lnTo>
                <a:lnTo>
                  <a:pt x="200025" y="180975"/>
                </a:lnTo>
                <a:lnTo>
                  <a:pt x="209698" y="198983"/>
                </a:lnTo>
                <a:lnTo>
                  <a:pt x="213121" y="203596"/>
                </a:lnTo>
                <a:lnTo>
                  <a:pt x="214758" y="206424"/>
                </a:lnTo>
                <a:lnTo>
                  <a:pt x="219075" y="219075"/>
                </a:lnTo>
                <a:lnTo>
                  <a:pt x="226218" y="231874"/>
                </a:lnTo>
                <a:lnTo>
                  <a:pt x="233362" y="242887"/>
                </a:lnTo>
                <a:lnTo>
                  <a:pt x="240506" y="253900"/>
                </a:lnTo>
                <a:lnTo>
                  <a:pt x="247650" y="2667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67025" y="6391275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85725" y="0"/>
                </a:moveTo>
                <a:lnTo>
                  <a:pt x="0" y="104775"/>
                </a:lnTo>
                <a:lnTo>
                  <a:pt x="142875" y="13335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95317" y="6873345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438400" y="0"/>
                </a:moveTo>
                <a:lnTo>
                  <a:pt x="228600" y="0"/>
                </a:lnTo>
                <a:lnTo>
                  <a:pt x="183226" y="4743"/>
                </a:lnTo>
                <a:lnTo>
                  <a:pt x="140642" y="18305"/>
                </a:lnTo>
                <a:lnTo>
                  <a:pt x="101854" y="39681"/>
                </a:lnTo>
                <a:lnTo>
                  <a:pt x="67865" y="67865"/>
                </a:lnTo>
                <a:lnTo>
                  <a:pt x="39681" y="101854"/>
                </a:lnTo>
                <a:lnTo>
                  <a:pt x="18305" y="140642"/>
                </a:lnTo>
                <a:lnTo>
                  <a:pt x="4743" y="183226"/>
                </a:lnTo>
                <a:lnTo>
                  <a:pt x="0" y="228600"/>
                </a:lnTo>
                <a:lnTo>
                  <a:pt x="0" y="1143000"/>
                </a:lnTo>
                <a:lnTo>
                  <a:pt x="4743" y="1188373"/>
                </a:lnTo>
                <a:lnTo>
                  <a:pt x="18305" y="1230957"/>
                </a:lnTo>
                <a:lnTo>
                  <a:pt x="39681" y="1269745"/>
                </a:lnTo>
                <a:lnTo>
                  <a:pt x="67865" y="1303734"/>
                </a:lnTo>
                <a:lnTo>
                  <a:pt x="101854" y="1331918"/>
                </a:lnTo>
                <a:lnTo>
                  <a:pt x="140642" y="1353294"/>
                </a:lnTo>
                <a:lnTo>
                  <a:pt x="183226" y="1366856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3773" y="1366856"/>
                </a:lnTo>
                <a:lnTo>
                  <a:pt x="2526357" y="1353294"/>
                </a:lnTo>
                <a:lnTo>
                  <a:pt x="2565145" y="1331918"/>
                </a:lnTo>
                <a:lnTo>
                  <a:pt x="2599134" y="1303734"/>
                </a:lnTo>
                <a:lnTo>
                  <a:pt x="2627318" y="1269745"/>
                </a:lnTo>
                <a:lnTo>
                  <a:pt x="2648694" y="1230957"/>
                </a:lnTo>
                <a:lnTo>
                  <a:pt x="2662256" y="1188373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256" y="183226"/>
                </a:lnTo>
                <a:lnTo>
                  <a:pt x="2648694" y="140642"/>
                </a:lnTo>
                <a:lnTo>
                  <a:pt x="2627318" y="101854"/>
                </a:lnTo>
                <a:lnTo>
                  <a:pt x="2599134" y="67865"/>
                </a:lnTo>
                <a:lnTo>
                  <a:pt x="2565145" y="39681"/>
                </a:lnTo>
                <a:lnTo>
                  <a:pt x="2526357" y="18305"/>
                </a:lnTo>
                <a:lnTo>
                  <a:pt x="2483773" y="4743"/>
                </a:lnTo>
                <a:lnTo>
                  <a:pt x="2438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695317" y="6873345"/>
            <a:ext cx="2667000" cy="1371600"/>
          </a:xfrm>
          <a:custGeom>
            <a:avLst/>
            <a:gdLst/>
            <a:ahLst/>
            <a:cxnLst/>
            <a:rect l="l" t="t" r="r" b="b"/>
            <a:pathLst>
              <a:path w="2667000" h="1371600">
                <a:moveTo>
                  <a:pt x="228600" y="0"/>
                </a:moveTo>
                <a:lnTo>
                  <a:pt x="183226" y="4743"/>
                </a:lnTo>
                <a:lnTo>
                  <a:pt x="140642" y="18305"/>
                </a:lnTo>
                <a:lnTo>
                  <a:pt x="101854" y="39681"/>
                </a:lnTo>
                <a:lnTo>
                  <a:pt x="67865" y="67865"/>
                </a:lnTo>
                <a:lnTo>
                  <a:pt x="39681" y="101854"/>
                </a:lnTo>
                <a:lnTo>
                  <a:pt x="18305" y="140642"/>
                </a:lnTo>
                <a:lnTo>
                  <a:pt x="4743" y="183226"/>
                </a:lnTo>
                <a:lnTo>
                  <a:pt x="0" y="228600"/>
                </a:lnTo>
                <a:lnTo>
                  <a:pt x="0" y="1143000"/>
                </a:lnTo>
                <a:lnTo>
                  <a:pt x="4743" y="1188373"/>
                </a:lnTo>
                <a:lnTo>
                  <a:pt x="18305" y="1230957"/>
                </a:lnTo>
                <a:lnTo>
                  <a:pt x="39681" y="1269745"/>
                </a:lnTo>
                <a:lnTo>
                  <a:pt x="67865" y="1303734"/>
                </a:lnTo>
                <a:lnTo>
                  <a:pt x="101854" y="1331918"/>
                </a:lnTo>
                <a:lnTo>
                  <a:pt x="140642" y="1353294"/>
                </a:lnTo>
                <a:lnTo>
                  <a:pt x="183226" y="1366856"/>
                </a:lnTo>
                <a:lnTo>
                  <a:pt x="228600" y="1371600"/>
                </a:lnTo>
                <a:lnTo>
                  <a:pt x="2438400" y="1371600"/>
                </a:lnTo>
                <a:lnTo>
                  <a:pt x="2483773" y="1366856"/>
                </a:lnTo>
                <a:lnTo>
                  <a:pt x="2526357" y="1353294"/>
                </a:lnTo>
                <a:lnTo>
                  <a:pt x="2565145" y="1331918"/>
                </a:lnTo>
                <a:lnTo>
                  <a:pt x="2599134" y="1303734"/>
                </a:lnTo>
                <a:lnTo>
                  <a:pt x="2627318" y="1269745"/>
                </a:lnTo>
                <a:lnTo>
                  <a:pt x="2648694" y="1230957"/>
                </a:lnTo>
                <a:lnTo>
                  <a:pt x="2662256" y="1188373"/>
                </a:lnTo>
                <a:lnTo>
                  <a:pt x="2667000" y="1143000"/>
                </a:lnTo>
                <a:lnTo>
                  <a:pt x="2667000" y="228600"/>
                </a:lnTo>
                <a:lnTo>
                  <a:pt x="2662256" y="183226"/>
                </a:lnTo>
                <a:lnTo>
                  <a:pt x="2648694" y="140642"/>
                </a:lnTo>
                <a:lnTo>
                  <a:pt x="2627318" y="101854"/>
                </a:lnTo>
                <a:lnTo>
                  <a:pt x="2599134" y="67865"/>
                </a:lnTo>
                <a:lnTo>
                  <a:pt x="2565145" y="39681"/>
                </a:lnTo>
                <a:lnTo>
                  <a:pt x="2526357" y="18305"/>
                </a:lnTo>
                <a:lnTo>
                  <a:pt x="2483773" y="4743"/>
                </a:lnTo>
                <a:lnTo>
                  <a:pt x="2438400" y="0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028825" y="7597775"/>
            <a:ext cx="768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00117" y="694954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00117" y="723529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000117" y="752104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00117" y="781632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000117" y="6949545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09917" y="721624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1609725" y="0"/>
                </a:moveTo>
                <a:lnTo>
                  <a:pt x="219075" y="0"/>
                </a:ln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09917" y="721624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219075" y="0"/>
                </a:moveTo>
                <a:lnTo>
                  <a:pt x="174110" y="4334"/>
                </a:lnTo>
                <a:lnTo>
                  <a:pt x="132605" y="16817"/>
                </a:lnTo>
                <a:lnTo>
                  <a:pt x="95343" y="36667"/>
                </a:lnTo>
                <a:lnTo>
                  <a:pt x="63103" y="63103"/>
                </a:lnTo>
                <a:lnTo>
                  <a:pt x="36667" y="95343"/>
                </a:lnTo>
                <a:lnTo>
                  <a:pt x="16817" y="132605"/>
                </a:lnTo>
                <a:lnTo>
                  <a:pt x="4334" y="174110"/>
                </a:lnTo>
                <a:lnTo>
                  <a:pt x="0" y="219075"/>
                </a:lnTo>
                <a:lnTo>
                  <a:pt x="0" y="1076325"/>
                </a:lnTo>
                <a:lnTo>
                  <a:pt x="4334" y="1121289"/>
                </a:lnTo>
                <a:lnTo>
                  <a:pt x="16817" y="1162794"/>
                </a:lnTo>
                <a:lnTo>
                  <a:pt x="36667" y="1200056"/>
                </a:lnTo>
                <a:lnTo>
                  <a:pt x="63103" y="1232296"/>
                </a:lnTo>
                <a:lnTo>
                  <a:pt x="95343" y="1258732"/>
                </a:lnTo>
                <a:lnTo>
                  <a:pt x="132605" y="1278582"/>
                </a:lnTo>
                <a:lnTo>
                  <a:pt x="174110" y="1291065"/>
                </a:lnTo>
                <a:lnTo>
                  <a:pt x="219075" y="1295400"/>
                </a:lnTo>
                <a:lnTo>
                  <a:pt x="1609725" y="1295400"/>
                </a:lnTo>
                <a:lnTo>
                  <a:pt x="1654689" y="1291065"/>
                </a:lnTo>
                <a:lnTo>
                  <a:pt x="1696194" y="1278582"/>
                </a:lnTo>
                <a:lnTo>
                  <a:pt x="1733456" y="1258732"/>
                </a:lnTo>
                <a:lnTo>
                  <a:pt x="1765696" y="1232296"/>
                </a:lnTo>
                <a:lnTo>
                  <a:pt x="1792132" y="1200056"/>
                </a:lnTo>
                <a:lnTo>
                  <a:pt x="1811982" y="1162794"/>
                </a:lnTo>
                <a:lnTo>
                  <a:pt x="1824465" y="1121289"/>
                </a:lnTo>
                <a:lnTo>
                  <a:pt x="1828800" y="1076325"/>
                </a:lnTo>
                <a:lnTo>
                  <a:pt x="1828800" y="219075"/>
                </a:lnTo>
                <a:lnTo>
                  <a:pt x="1824465" y="174110"/>
                </a:lnTo>
                <a:lnTo>
                  <a:pt x="1811982" y="132605"/>
                </a:lnTo>
                <a:lnTo>
                  <a:pt x="1792132" y="95343"/>
                </a:lnTo>
                <a:lnTo>
                  <a:pt x="1765696" y="63103"/>
                </a:lnTo>
                <a:lnTo>
                  <a:pt x="1733456" y="36667"/>
                </a:lnTo>
                <a:lnTo>
                  <a:pt x="1696194" y="16817"/>
                </a:lnTo>
                <a:lnTo>
                  <a:pt x="1654689" y="4334"/>
                </a:lnTo>
                <a:lnTo>
                  <a:pt x="1609725" y="0"/>
                </a:lnTo>
                <a:lnTo>
                  <a:pt x="219075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119936" y="5714925"/>
            <a:ext cx="3792220" cy="264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vial to </a:t>
            </a:r>
            <a:r>
              <a:rPr dirty="0" sz="1200">
                <a:latin typeface="Tahoma"/>
                <a:cs typeface="Tahoma"/>
              </a:rPr>
              <a:t>do </a:t>
            </a:r>
            <a:r>
              <a:rPr dirty="0" sz="1200" spc="-5">
                <a:latin typeface="Tahoma"/>
                <a:cs typeface="Tahoma"/>
              </a:rPr>
              <a:t>linear fits of fixed nonlinear basis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160"/>
              </a:spcBef>
              <a:tabLst>
                <a:tab pos="1165860" algn="l"/>
                <a:tab pos="1737360" algn="l"/>
                <a:tab pos="2080260" algn="l"/>
              </a:tabLst>
            </a:pPr>
            <a:r>
              <a:rPr dirty="0" baseline="-5952" sz="2100" spc="15" i="1">
                <a:latin typeface="Tahoma"/>
                <a:cs typeface="Tahoma"/>
              </a:rPr>
              <a:t>Y	</a:t>
            </a: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25">
                <a:latin typeface="Tahoma"/>
                <a:cs typeface="Tahoma"/>
              </a:rPr>
              <a:t> </a:t>
            </a:r>
            <a:r>
              <a:rPr dirty="0" baseline="-17857" sz="2100" spc="15">
                <a:latin typeface="Tahoma"/>
                <a:cs typeface="Tahoma"/>
              </a:rPr>
              <a:t>3	2	</a:t>
            </a:r>
            <a:r>
              <a:rPr dirty="0" sz="1200" spc="-10" b="1">
                <a:latin typeface="Tahoma"/>
                <a:cs typeface="Tahoma"/>
              </a:rPr>
              <a:t>y</a:t>
            </a:r>
            <a:r>
              <a:rPr dirty="0" sz="1200" spc="-10">
                <a:latin typeface="Tahoma"/>
                <a:cs typeface="Tahoma"/>
              </a:rPr>
              <a:t>=</a:t>
            </a:r>
            <a:r>
              <a:rPr dirty="0" sz="1200" spc="75">
                <a:latin typeface="Tahoma"/>
                <a:cs typeface="Tahoma"/>
              </a:rPr>
              <a:t> </a:t>
            </a:r>
            <a:r>
              <a:rPr dirty="0" baseline="-17857" sz="2100" spc="15">
                <a:latin typeface="Tahoma"/>
                <a:cs typeface="Tahoma"/>
              </a:rPr>
              <a:t>7</a:t>
            </a:r>
            <a:endParaRPr baseline="-17857" sz="21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1019"/>
              </a:spcBef>
              <a:tabLst>
                <a:tab pos="1432560" algn="l"/>
                <a:tab pos="1737360" algn="l"/>
                <a:tab pos="2346960" algn="l"/>
              </a:tabLst>
            </a:pPr>
            <a:r>
              <a:rPr dirty="0" baseline="5952" sz="2100" spc="15">
                <a:latin typeface="Tahoma"/>
                <a:cs typeface="Tahoma"/>
              </a:rPr>
              <a:t>7	</a:t>
            </a:r>
            <a:r>
              <a:rPr dirty="0" sz="1400" spc="10">
                <a:latin typeface="Tahoma"/>
                <a:cs typeface="Tahoma"/>
              </a:rPr>
              <a:t>1	1	3</a:t>
            </a:r>
            <a:endParaRPr sz="14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570"/>
              </a:spcBef>
              <a:tabLst>
                <a:tab pos="1432560" algn="l"/>
                <a:tab pos="1737360" algn="l"/>
                <a:tab pos="2346960" algn="l"/>
              </a:tabLst>
            </a:pPr>
            <a:r>
              <a:rPr dirty="0" baseline="5952" sz="2100" spc="15">
                <a:latin typeface="Tahoma"/>
                <a:cs typeface="Tahoma"/>
              </a:rPr>
              <a:t>3	</a:t>
            </a:r>
            <a:r>
              <a:rPr dirty="0" sz="1400" spc="5">
                <a:latin typeface="Tahoma"/>
                <a:cs typeface="Tahoma"/>
              </a:rPr>
              <a:t>:	:	:</a:t>
            </a:r>
            <a:endParaRPr sz="1400">
              <a:latin typeface="Tahoma"/>
              <a:cs typeface="Tahoma"/>
            </a:endParaRPr>
          </a:p>
          <a:p>
            <a:pPr marL="213360">
              <a:lnSpc>
                <a:spcPts val="1515"/>
              </a:lnSpc>
              <a:spcBef>
                <a:spcPts val="869"/>
              </a:spcBef>
              <a:tabLst>
                <a:tab pos="1203960" algn="l"/>
                <a:tab pos="2194560" algn="l"/>
              </a:tabLst>
            </a:pPr>
            <a:r>
              <a:rPr dirty="0" baseline="17857" sz="2100" spc="7">
                <a:latin typeface="Tahoma"/>
                <a:cs typeface="Tahoma"/>
              </a:rPr>
              <a:t>:	</a:t>
            </a:r>
            <a:r>
              <a:rPr dirty="0" sz="1200" spc="10" b="1" i="1">
                <a:latin typeface="Tahoma"/>
                <a:cs typeface="Tahoma"/>
              </a:rPr>
              <a:t>x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=(3,2)..	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  <a:p>
            <a:pPr marL="213360">
              <a:lnSpc>
                <a:spcPts val="1515"/>
              </a:lnSpc>
              <a:tabLst>
                <a:tab pos="518159" algn="l"/>
                <a:tab pos="822960" algn="l"/>
                <a:tab pos="1127760" algn="l"/>
                <a:tab pos="1432560" algn="l"/>
                <a:tab pos="1737360" algn="l"/>
              </a:tabLst>
            </a:pPr>
            <a:r>
              <a:rPr dirty="0" sz="1400" spc="10">
                <a:latin typeface="Tahoma"/>
                <a:cs typeface="Tahoma"/>
              </a:rPr>
              <a:t>3	2	9	6	4	</a:t>
            </a:r>
            <a:r>
              <a:rPr dirty="0" baseline="6944" sz="1800" spc="-15" b="1">
                <a:latin typeface="Tahoma"/>
                <a:cs typeface="Tahoma"/>
              </a:rPr>
              <a:t>y</a:t>
            </a:r>
            <a:r>
              <a:rPr dirty="0" baseline="6944" sz="1800" spc="-15">
                <a:latin typeface="Tahoma"/>
                <a:cs typeface="Tahoma"/>
              </a:rPr>
              <a:t>=</a:t>
            </a:r>
            <a:endParaRPr baseline="6944" sz="1800">
              <a:latin typeface="Tahoma"/>
              <a:cs typeface="Tahoma"/>
            </a:endParaRPr>
          </a:p>
          <a:p>
            <a:pPr marL="213360">
              <a:lnSpc>
                <a:spcPts val="1480"/>
              </a:lnSpc>
              <a:spcBef>
                <a:spcPts val="570"/>
              </a:spcBef>
              <a:tabLst>
                <a:tab pos="518159" algn="l"/>
                <a:tab pos="822960" algn="l"/>
                <a:tab pos="1127760" algn="l"/>
                <a:tab pos="1432560" algn="l"/>
                <a:tab pos="1889760" algn="l"/>
              </a:tabLst>
            </a:pPr>
            <a:r>
              <a:rPr dirty="0" sz="1400" spc="10">
                <a:latin typeface="Tahoma"/>
                <a:cs typeface="Tahoma"/>
              </a:rPr>
              <a:t>1	1	1	1	1	</a:t>
            </a:r>
            <a:r>
              <a:rPr dirty="0" baseline="29761" sz="2100" spc="15">
                <a:latin typeface="Tahoma"/>
                <a:cs typeface="Tahoma"/>
              </a:rPr>
              <a:t>7</a:t>
            </a:r>
            <a:endParaRPr baseline="29761" sz="2100">
              <a:latin typeface="Tahoma"/>
              <a:cs typeface="Tahoma"/>
            </a:endParaRPr>
          </a:p>
          <a:p>
            <a:pPr marL="1432560">
              <a:lnSpc>
                <a:spcPts val="1480"/>
              </a:lnSpc>
              <a:tabLst>
                <a:tab pos="1889760" algn="l"/>
                <a:tab pos="2480310" algn="l"/>
              </a:tabLst>
            </a:pPr>
            <a:r>
              <a:rPr dirty="0" baseline="-39682" sz="2100" spc="7">
                <a:latin typeface="Tahoma"/>
                <a:cs typeface="Tahoma"/>
              </a:rPr>
              <a:t>:	</a:t>
            </a:r>
            <a:r>
              <a:rPr dirty="0" baseline="-9920" sz="2100" spc="15">
                <a:latin typeface="Tahoma"/>
                <a:cs typeface="Tahoma"/>
              </a:rPr>
              <a:t>3	</a:t>
            </a: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algn="ctr" marL="52069">
              <a:lnSpc>
                <a:spcPct val="100000"/>
              </a:lnSpc>
              <a:spcBef>
                <a:spcPts val="795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74625">
              <a:lnSpc>
                <a:spcPts val="165"/>
              </a:lnSpc>
              <a:spcBef>
                <a:spcPts val="5"/>
              </a:spcBef>
              <a:tabLst>
                <a:tab pos="488950" algn="l"/>
                <a:tab pos="841375" algn="l"/>
                <a:tab pos="2194560" algn="l"/>
                <a:tab pos="2461260" algn="l"/>
              </a:tabLst>
            </a:pPr>
            <a:r>
              <a:rPr dirty="0" sz="1200" spc="-20" i="1">
                <a:latin typeface="Tahoma"/>
                <a:cs typeface="Tahoma"/>
              </a:rPr>
              <a:t>x</a:t>
            </a:r>
            <a:r>
              <a:rPr dirty="0" baseline="-20833" sz="1200" spc="-30" i="1">
                <a:latin typeface="Tahoma"/>
                <a:cs typeface="Tahoma"/>
              </a:rPr>
              <a:t>1</a:t>
            </a:r>
            <a:r>
              <a:rPr dirty="0" sz="1200" spc="-20" i="1">
                <a:latin typeface="Tahoma"/>
                <a:cs typeface="Tahoma"/>
              </a:rPr>
              <a:t>,	</a:t>
            </a:r>
            <a:r>
              <a:rPr dirty="0" sz="1200" spc="5" i="1">
                <a:latin typeface="Tahoma"/>
                <a:cs typeface="Tahoma"/>
              </a:rPr>
              <a:t>x</a:t>
            </a:r>
            <a:r>
              <a:rPr dirty="0" baseline="-20833" sz="1200" spc="7" i="1">
                <a:latin typeface="Tahoma"/>
                <a:cs typeface="Tahoma"/>
              </a:rPr>
              <a:t>2</a:t>
            </a:r>
            <a:r>
              <a:rPr dirty="0" baseline="-20833" sz="1200" spc="-44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,	</a:t>
            </a:r>
            <a:r>
              <a:rPr dirty="0" sz="1200" spc="5" i="1">
                <a:latin typeface="Tahoma"/>
                <a:cs typeface="Tahoma"/>
              </a:rPr>
              <a:t>x</a:t>
            </a:r>
            <a:r>
              <a:rPr dirty="0" baseline="-20833" sz="1200" spc="7" i="1">
                <a:latin typeface="Tahoma"/>
                <a:cs typeface="Tahoma"/>
              </a:rPr>
              <a:t>1  </a:t>
            </a:r>
            <a:r>
              <a:rPr dirty="0" sz="1200" i="1">
                <a:latin typeface="Tahoma"/>
                <a:cs typeface="Tahoma"/>
              </a:rPr>
              <a:t>,</a:t>
            </a:r>
            <a:r>
              <a:rPr dirty="0" sz="1200" spc="-5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x</a:t>
            </a:r>
            <a:r>
              <a:rPr dirty="0" baseline="-20833" sz="1200" spc="-7" i="1">
                <a:latin typeface="Tahoma"/>
                <a:cs typeface="Tahoma"/>
              </a:rPr>
              <a:t>1</a:t>
            </a:r>
            <a:r>
              <a:rPr dirty="0" sz="1200" spc="-5" i="1">
                <a:latin typeface="Tahoma"/>
                <a:cs typeface="Tahoma"/>
              </a:rPr>
              <a:t>x</a:t>
            </a:r>
            <a:r>
              <a:rPr dirty="0" baseline="-20833" sz="1200" spc="-7" i="1">
                <a:latin typeface="Tahoma"/>
                <a:cs typeface="Tahoma"/>
              </a:rPr>
              <a:t>2</a:t>
            </a:r>
            <a:r>
              <a:rPr dirty="0" sz="1200" spc="-5" i="1">
                <a:latin typeface="Tahoma"/>
                <a:cs typeface="Tahoma"/>
              </a:rPr>
              <a:t>,x</a:t>
            </a:r>
            <a:r>
              <a:rPr dirty="0" baseline="-20833" sz="1200" spc="-7" i="1">
                <a:latin typeface="Tahoma"/>
                <a:cs typeface="Tahoma"/>
              </a:rPr>
              <a:t>2</a:t>
            </a:r>
            <a:r>
              <a:rPr dirty="0" baseline="-20833" sz="1200" spc="179" i="1">
                <a:latin typeface="Tahoma"/>
                <a:cs typeface="Tahoma"/>
              </a:rPr>
              <a:t> </a:t>
            </a:r>
            <a:r>
              <a:rPr dirty="0" baseline="-20833" sz="1200" spc="37" i="1">
                <a:latin typeface="Tahoma"/>
                <a:cs typeface="Tahoma"/>
              </a:rPr>
              <a:t>,</a:t>
            </a:r>
            <a:r>
              <a:rPr dirty="0" sz="1200" spc="25" i="1">
                <a:latin typeface="Tahoma"/>
                <a:cs typeface="Tahoma"/>
              </a:rPr>
              <a:t>)	</a:t>
            </a:r>
            <a:r>
              <a:rPr dirty="0" baseline="30092" sz="1800" i="1">
                <a:latin typeface="Tahoma"/>
                <a:cs typeface="Tahoma"/>
              </a:rPr>
              <a:t>y	= </a:t>
            </a:r>
            <a:r>
              <a:rPr dirty="0" baseline="30092" sz="1800" spc="97" i="1">
                <a:latin typeface="Symbol"/>
                <a:cs typeface="Symbol"/>
              </a:rPr>
              <a:t></a:t>
            </a:r>
            <a:r>
              <a:rPr dirty="0" baseline="30092" sz="1800" spc="97" i="1">
                <a:latin typeface="Times New Roman"/>
                <a:cs typeface="Times New Roman"/>
              </a:rPr>
              <a:t> </a:t>
            </a:r>
            <a:r>
              <a:rPr dirty="0" baseline="30092" sz="1800" i="1">
                <a:latin typeface="Tahoma"/>
                <a:cs typeface="Tahoma"/>
              </a:rPr>
              <a:t>+ </a:t>
            </a:r>
            <a:r>
              <a:rPr dirty="0" baseline="30092" sz="1800" spc="97" i="1">
                <a:latin typeface="Symbol"/>
                <a:cs typeface="Symbol"/>
              </a:rPr>
              <a:t></a:t>
            </a:r>
            <a:r>
              <a:rPr dirty="0" baseline="30092" sz="1800" spc="97" i="1">
                <a:latin typeface="Times New Roman"/>
                <a:cs typeface="Times New Roman"/>
              </a:rPr>
              <a:t> </a:t>
            </a:r>
            <a:r>
              <a:rPr dirty="0" baseline="30092" sz="1800" spc="-7" i="1">
                <a:latin typeface="Tahoma"/>
                <a:cs typeface="Tahoma"/>
              </a:rPr>
              <a:t>x </a:t>
            </a:r>
            <a:r>
              <a:rPr dirty="0" baseline="30092" sz="1800" i="1">
                <a:latin typeface="Tahoma"/>
                <a:cs typeface="Tahoma"/>
              </a:rPr>
              <a:t>+ </a:t>
            </a:r>
            <a:r>
              <a:rPr dirty="0" baseline="30092" sz="1800" spc="97" i="1">
                <a:latin typeface="Symbol"/>
                <a:cs typeface="Symbol"/>
              </a:rPr>
              <a:t></a:t>
            </a:r>
            <a:r>
              <a:rPr dirty="0" baseline="30092" sz="1800" spc="97" i="1">
                <a:latin typeface="Times New Roman"/>
                <a:cs typeface="Times New Roman"/>
              </a:rPr>
              <a:t> </a:t>
            </a:r>
            <a:r>
              <a:rPr dirty="0" baseline="30092" sz="1800" spc="-7" i="1">
                <a:latin typeface="Tahoma"/>
                <a:cs typeface="Tahoma"/>
              </a:rPr>
              <a:t>x</a:t>
            </a:r>
            <a:r>
              <a:rPr dirty="0" baseline="30092" sz="1800" spc="37" i="1">
                <a:latin typeface="Tahoma"/>
                <a:cs typeface="Tahoma"/>
              </a:rPr>
              <a:t> </a:t>
            </a:r>
            <a:r>
              <a:rPr dirty="0" baseline="30092" sz="1800" i="1">
                <a:latin typeface="Tahoma"/>
                <a:cs typeface="Tahoma"/>
              </a:rPr>
              <a:t>+</a:t>
            </a:r>
            <a:endParaRPr baseline="30092" sz="1800">
              <a:latin typeface="Tahoma"/>
              <a:cs typeface="Tahoma"/>
            </a:endParaRPr>
          </a:p>
          <a:p>
            <a:pPr algn="ctr" marL="892810">
              <a:lnSpc>
                <a:spcPts val="170"/>
              </a:lnSpc>
            </a:pPr>
            <a:r>
              <a:rPr dirty="0" sz="800" spc="25" i="1">
                <a:latin typeface="Tahoma"/>
                <a:cs typeface="Tahoma"/>
              </a:rPr>
              <a:t>est</a:t>
            </a:r>
            <a:endParaRPr sz="800">
              <a:latin typeface="Tahoma"/>
              <a:cs typeface="Tahoma"/>
            </a:endParaRPr>
          </a:p>
          <a:p>
            <a:pPr algn="ctr" marL="864235">
              <a:lnSpc>
                <a:spcPts val="815"/>
              </a:lnSpc>
              <a:tabLst>
                <a:tab pos="1454785" algn="l"/>
                <a:tab pos="2588260" algn="l"/>
                <a:tab pos="2883535" algn="l"/>
                <a:tab pos="3350260" algn="l"/>
              </a:tabLst>
            </a:pPr>
            <a:r>
              <a:rPr dirty="0" sz="800" spc="10" i="1">
                <a:latin typeface="Tahoma"/>
                <a:cs typeface="Tahoma"/>
              </a:rPr>
              <a:t>2	2	0	1  </a:t>
            </a:r>
            <a:r>
              <a:rPr dirty="0" sz="800" spc="50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1	2</a:t>
            </a:r>
            <a:r>
              <a:rPr dirty="0" sz="800" spc="26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  <a:p>
            <a:pPr marL="2213610">
              <a:lnSpc>
                <a:spcPct val="100000"/>
              </a:lnSpc>
              <a:spcBef>
                <a:spcPts val="65"/>
              </a:spcBef>
            </a:pPr>
            <a:r>
              <a:rPr dirty="0" sz="1200" spc="65" i="1">
                <a:latin typeface="Symbol"/>
                <a:cs typeface="Symbol"/>
              </a:rPr>
              <a:t>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x </a:t>
            </a:r>
            <a:r>
              <a:rPr dirty="0" baseline="24305" sz="1200" spc="15" i="1">
                <a:latin typeface="Tahoma"/>
                <a:cs typeface="Tahoma"/>
              </a:rPr>
              <a:t>2 </a:t>
            </a:r>
            <a:r>
              <a:rPr dirty="0" sz="1200" i="1">
                <a:latin typeface="Tahoma"/>
                <a:cs typeface="Tahoma"/>
              </a:rPr>
              <a:t>+ </a:t>
            </a:r>
            <a:r>
              <a:rPr dirty="0" sz="1200" spc="65" i="1">
                <a:latin typeface="Symbol"/>
                <a:cs typeface="Symbol"/>
              </a:rPr>
              <a:t>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x x </a:t>
            </a:r>
            <a:r>
              <a:rPr dirty="0" sz="1200" i="1">
                <a:latin typeface="Tahoma"/>
                <a:cs typeface="Tahoma"/>
              </a:rPr>
              <a:t>+ </a:t>
            </a:r>
            <a:r>
              <a:rPr dirty="0" sz="1200" spc="65" i="1">
                <a:latin typeface="Symbol"/>
                <a:cs typeface="Symbol"/>
              </a:rPr>
              <a:t>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ahoma"/>
                <a:cs typeface="Tahoma"/>
              </a:rPr>
              <a:t>x</a:t>
            </a:r>
            <a:r>
              <a:rPr dirty="0" sz="1200" spc="85" i="1">
                <a:latin typeface="Tahoma"/>
                <a:cs typeface="Tahoma"/>
              </a:rPr>
              <a:t> </a:t>
            </a:r>
            <a:r>
              <a:rPr dirty="0" baseline="24305" sz="1200" spc="15" i="1">
                <a:latin typeface="Tahoma"/>
                <a:cs typeface="Tahoma"/>
              </a:rPr>
              <a:t>2</a:t>
            </a:r>
            <a:endParaRPr baseline="24305" sz="12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857367" y="6597120"/>
            <a:ext cx="247650" cy="152400"/>
          </a:xfrm>
          <a:custGeom>
            <a:avLst/>
            <a:gdLst/>
            <a:ahLst/>
            <a:cxnLst/>
            <a:rect l="l" t="t" r="r" b="b"/>
            <a:pathLst>
              <a:path w="247650" h="152400">
                <a:moveTo>
                  <a:pt x="247650" y="0"/>
                </a:moveTo>
                <a:lnTo>
                  <a:pt x="201959" y="4613"/>
                </a:lnTo>
                <a:lnTo>
                  <a:pt x="153590" y="8334"/>
                </a:lnTo>
                <a:lnTo>
                  <a:pt x="107007" y="17412"/>
                </a:lnTo>
                <a:lnTo>
                  <a:pt x="66675" y="38100"/>
                </a:lnTo>
                <a:lnTo>
                  <a:pt x="39290" y="72628"/>
                </a:lnTo>
                <a:lnTo>
                  <a:pt x="19050" y="114300"/>
                </a:lnTo>
                <a:lnTo>
                  <a:pt x="13394" y="115937"/>
                </a:lnTo>
                <a:lnTo>
                  <a:pt x="9525" y="120253"/>
                </a:lnTo>
                <a:lnTo>
                  <a:pt x="5655" y="126355"/>
                </a:lnTo>
                <a:lnTo>
                  <a:pt x="0" y="133350"/>
                </a:lnTo>
                <a:lnTo>
                  <a:pt x="9525" y="15240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90825" y="679132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47625" y="133350"/>
                </a:lnTo>
                <a:lnTo>
                  <a:pt x="1333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19417" y="8206845"/>
            <a:ext cx="247650" cy="85725"/>
          </a:xfrm>
          <a:custGeom>
            <a:avLst/>
            <a:gdLst/>
            <a:ahLst/>
            <a:cxnLst/>
            <a:rect l="l" t="t" r="r" b="b"/>
            <a:pathLst>
              <a:path w="247650" h="85725">
                <a:moveTo>
                  <a:pt x="0" y="0"/>
                </a:moveTo>
                <a:lnTo>
                  <a:pt x="20091" y="21133"/>
                </a:lnTo>
                <a:lnTo>
                  <a:pt x="39290" y="40481"/>
                </a:lnTo>
                <a:lnTo>
                  <a:pt x="60275" y="56257"/>
                </a:lnTo>
                <a:lnTo>
                  <a:pt x="85725" y="66675"/>
                </a:lnTo>
                <a:lnTo>
                  <a:pt x="102989" y="77688"/>
                </a:lnTo>
                <a:lnTo>
                  <a:pt x="123825" y="83343"/>
                </a:lnTo>
                <a:lnTo>
                  <a:pt x="144660" y="85427"/>
                </a:lnTo>
                <a:lnTo>
                  <a:pt x="161925" y="85725"/>
                </a:lnTo>
                <a:lnTo>
                  <a:pt x="187374" y="85725"/>
                </a:lnTo>
                <a:lnTo>
                  <a:pt x="208359" y="85725"/>
                </a:lnTo>
                <a:lnTo>
                  <a:pt x="227558" y="85725"/>
                </a:lnTo>
                <a:lnTo>
                  <a:pt x="247650" y="85725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38625" y="831532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0" y="123825"/>
                </a:lnTo>
                <a:lnTo>
                  <a:pt x="123825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90617" y="5654145"/>
            <a:ext cx="3924300" cy="2619375"/>
          </a:xfrm>
          <a:custGeom>
            <a:avLst/>
            <a:gdLst/>
            <a:ahLst/>
            <a:cxnLst/>
            <a:rect l="l" t="t" r="r" b="b"/>
            <a:pathLst>
              <a:path w="3924300" h="2619375">
                <a:moveTo>
                  <a:pt x="0" y="2619375"/>
                </a:moveTo>
                <a:lnTo>
                  <a:pt x="3924300" y="2619375"/>
                </a:lnTo>
                <a:lnTo>
                  <a:pt x="3924300" y="0"/>
                </a:lnTo>
                <a:lnTo>
                  <a:pt x="0" y="0"/>
                </a:lnTo>
                <a:lnTo>
                  <a:pt x="0" y="2619375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90617" y="5654145"/>
            <a:ext cx="3924300" cy="2619375"/>
          </a:xfrm>
          <a:custGeom>
            <a:avLst/>
            <a:gdLst/>
            <a:ahLst/>
            <a:cxnLst/>
            <a:rect l="l" t="t" r="r" b="b"/>
            <a:pathLst>
              <a:path w="3924300" h="2619375">
                <a:moveTo>
                  <a:pt x="0" y="2619375"/>
                </a:moveTo>
                <a:lnTo>
                  <a:pt x="3924300" y="2619375"/>
                </a:lnTo>
                <a:lnTo>
                  <a:pt x="3924300" y="0"/>
                </a:lnTo>
                <a:lnTo>
                  <a:pt x="0" y="0"/>
                </a:lnTo>
                <a:lnTo>
                  <a:pt x="0" y="261937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2228850" y="5740400"/>
            <a:ext cx="3136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Each component 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z vector is called </a:t>
            </a:r>
            <a:r>
              <a:rPr dirty="0" sz="1200">
                <a:latin typeface="Tahoma"/>
                <a:cs typeface="Tahoma"/>
              </a:rPr>
              <a:t>a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03425" y="5928995"/>
            <a:ext cx="3777615" cy="7588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90"/>
              </a:spcBef>
            </a:pPr>
            <a:r>
              <a:rPr dirty="0" baseline="19841" sz="2100" spc="15" i="1">
                <a:latin typeface="Tahoma"/>
                <a:cs typeface="Tahoma"/>
              </a:rPr>
              <a:t>X</a:t>
            </a:r>
            <a:r>
              <a:rPr dirty="0" baseline="8771" sz="1425" spc="15" i="1">
                <a:latin typeface="Tahoma"/>
                <a:cs typeface="Tahoma"/>
              </a:rPr>
              <a:t>2 </a:t>
            </a:r>
            <a:r>
              <a:rPr dirty="0" sz="1200" spc="-5">
                <a:latin typeface="Tahoma"/>
                <a:cs typeface="Tahoma"/>
              </a:rPr>
              <a:t>Each column of the Z matrix is called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term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column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550"/>
              </a:lnSpc>
              <a:spcBef>
                <a:spcPts val="495"/>
              </a:spcBef>
            </a:pPr>
            <a:r>
              <a:rPr dirty="0" baseline="11904" sz="2100" spc="15">
                <a:latin typeface="Tahoma"/>
                <a:cs typeface="Tahoma"/>
              </a:rPr>
              <a:t>2 </a:t>
            </a:r>
            <a:r>
              <a:rPr dirty="0" sz="1200" spc="-5">
                <a:latin typeface="Tahoma"/>
                <a:cs typeface="Tahoma"/>
              </a:rPr>
              <a:t>How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terms </a:t>
            </a:r>
            <a:r>
              <a:rPr dirty="0" sz="1200">
                <a:latin typeface="Tahoma"/>
                <a:cs typeface="Tahoma"/>
              </a:rPr>
              <a:t>in a </a:t>
            </a:r>
            <a:r>
              <a:rPr dirty="0" sz="1200" spc="-5">
                <a:latin typeface="Tahoma"/>
                <a:cs typeface="Tahoma"/>
              </a:rPr>
              <a:t>quadratic regression with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555"/>
              </a:lnSpc>
            </a:pPr>
            <a:r>
              <a:rPr dirty="0" baseline="-21825" sz="2100" spc="15">
                <a:latin typeface="Tahoma"/>
                <a:cs typeface="Tahoma"/>
              </a:rPr>
              <a:t>1</a:t>
            </a:r>
            <a:r>
              <a:rPr dirty="0" baseline="-21825" sz="2100" spc="532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inputs?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228850" y="6750050"/>
            <a:ext cx="1146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 indent="-70485">
              <a:lnSpc>
                <a:spcPct val="100000"/>
              </a:lnSpc>
              <a:spcBef>
                <a:spcPts val="100"/>
              </a:spcBef>
              <a:buSzPct val="91666"/>
              <a:buChar char="•"/>
              <a:tabLst>
                <a:tab pos="70485" algn="l"/>
              </a:tabLst>
            </a:pPr>
            <a:r>
              <a:rPr dirty="0" sz="1200">
                <a:latin typeface="Tahoma"/>
                <a:cs typeface="Tahoma"/>
              </a:rPr>
              <a:t>1 </a:t>
            </a:r>
            <a:r>
              <a:rPr dirty="0" sz="1200" spc="-5">
                <a:latin typeface="Tahoma"/>
                <a:cs typeface="Tahoma"/>
              </a:rPr>
              <a:t>constant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term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98625" y="6948169"/>
            <a:ext cx="3769360" cy="5588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15"/>
              </a:spcBef>
            </a:pPr>
            <a:r>
              <a:rPr dirty="0" baseline="-46296" sz="1800" b="1">
                <a:latin typeface="Tahoma"/>
                <a:cs typeface="Tahoma"/>
              </a:rPr>
              <a:t>Z</a:t>
            </a:r>
            <a:r>
              <a:rPr dirty="0" baseline="-46296" sz="1800">
                <a:latin typeface="Tahoma"/>
                <a:cs typeface="Tahoma"/>
              </a:rPr>
              <a:t>= </a:t>
            </a:r>
            <a:r>
              <a:rPr dirty="0" baseline="-9920" sz="2100" spc="15">
                <a:latin typeface="Tahoma"/>
                <a:cs typeface="Tahoma"/>
              </a:rPr>
              <a:t>1 </a:t>
            </a:r>
            <a:r>
              <a:rPr dirty="0" sz="1200" spc="-15">
                <a:latin typeface="Tahoma"/>
                <a:cs typeface="Tahoma"/>
              </a:rPr>
              <a:t>•m </a:t>
            </a:r>
            <a:r>
              <a:rPr dirty="0" sz="1200" spc="5">
                <a:latin typeface="Tahoma"/>
                <a:cs typeface="Tahoma"/>
              </a:rPr>
              <a:t>linear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terms</a:t>
            </a:r>
            <a:endParaRPr sz="12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spcBef>
                <a:spcPts val="420"/>
              </a:spcBef>
            </a:pPr>
            <a:r>
              <a:rPr dirty="0" baseline="-15873" sz="2100" spc="15">
                <a:latin typeface="Tahoma"/>
                <a:cs typeface="Tahoma"/>
              </a:rPr>
              <a:t>1 </a:t>
            </a:r>
            <a:r>
              <a:rPr dirty="0" sz="1200">
                <a:latin typeface="Tahoma"/>
                <a:cs typeface="Tahoma"/>
              </a:rPr>
              <a:t>•(m+1)-choose-2 = m(m+1)/2 quadratic</a:t>
            </a:r>
            <a:r>
              <a:rPr dirty="0" sz="1200" spc="-15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terms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03450" y="7569200"/>
            <a:ext cx="2731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(m+2)-choose-2 </a:t>
            </a:r>
            <a:r>
              <a:rPr dirty="0" sz="1200" spc="-5">
                <a:latin typeface="Tahoma"/>
                <a:cs typeface="Tahoma"/>
              </a:rPr>
              <a:t>terms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total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55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O(m</a:t>
            </a:r>
            <a:r>
              <a:rPr dirty="0" baseline="24305" sz="1200" i="1">
                <a:latin typeface="Tahoma"/>
                <a:cs typeface="Tahoma"/>
              </a:rPr>
              <a:t>2</a:t>
            </a:r>
            <a:r>
              <a:rPr dirty="0" sz="120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11325" y="8121650"/>
            <a:ext cx="4156710" cy="274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220"/>
              </a:lnSpc>
              <a:spcBef>
                <a:spcPts val="100"/>
              </a:spcBef>
            </a:pPr>
            <a:r>
              <a:rPr dirty="0" baseline="34722" sz="1800" spc="22" b="1" i="1">
                <a:latin typeface="Tahoma"/>
                <a:cs typeface="Tahoma"/>
              </a:rPr>
              <a:t>z</a:t>
            </a:r>
            <a:r>
              <a:rPr dirty="0" baseline="34722" sz="1800" spc="22" i="1">
                <a:latin typeface="Tahoma"/>
                <a:cs typeface="Tahoma"/>
              </a:rPr>
              <a:t>=(1 </a:t>
            </a:r>
            <a:r>
              <a:rPr dirty="0" baseline="34722" sz="1800" i="1">
                <a:latin typeface="Tahoma"/>
                <a:cs typeface="Tahoma"/>
              </a:rPr>
              <a:t>, </a:t>
            </a:r>
            <a:r>
              <a:rPr dirty="0" sz="1200" spc="-5">
                <a:latin typeface="Tahoma"/>
                <a:cs typeface="Tahoma"/>
              </a:rPr>
              <a:t>Note that solving </a:t>
            </a: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 </a:t>
            </a:r>
            <a:r>
              <a:rPr dirty="0" sz="1200" spc="-5">
                <a:latin typeface="Tahoma"/>
                <a:cs typeface="Tahoma"/>
              </a:rPr>
              <a:t>is thus</a:t>
            </a:r>
            <a:r>
              <a:rPr dirty="0" sz="1200" spc="-250">
                <a:latin typeface="Tahoma"/>
                <a:cs typeface="Tahoma"/>
              </a:rPr>
              <a:t> </a:t>
            </a:r>
            <a:r>
              <a:rPr dirty="0" sz="1200" spc="15" i="1">
                <a:latin typeface="Tahoma"/>
                <a:cs typeface="Tahoma"/>
              </a:rPr>
              <a:t>O(m</a:t>
            </a:r>
            <a:r>
              <a:rPr dirty="0" baseline="24305" sz="1200" spc="22" i="1">
                <a:latin typeface="Tahoma"/>
                <a:cs typeface="Tahoma"/>
              </a:rPr>
              <a:t>6</a:t>
            </a:r>
            <a:r>
              <a:rPr dirty="0" sz="1200" spc="1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 marL="2717800">
              <a:lnSpc>
                <a:spcPts val="740"/>
              </a:lnSpc>
              <a:tabLst>
                <a:tab pos="3279140" algn="l"/>
                <a:tab pos="3898265" algn="l"/>
              </a:tabLst>
            </a:pPr>
            <a:r>
              <a:rPr dirty="0" sz="800" spc="10" i="1">
                <a:latin typeface="Tahoma"/>
                <a:cs typeface="Tahoma"/>
              </a:rPr>
              <a:t>3  </a:t>
            </a:r>
            <a:r>
              <a:rPr dirty="0" sz="800" spc="12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1	4  </a:t>
            </a:r>
            <a:r>
              <a:rPr dirty="0" sz="800" spc="5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1 </a:t>
            </a:r>
            <a:r>
              <a:rPr dirty="0" sz="800" spc="90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	5</a:t>
            </a:r>
            <a:r>
              <a:rPr dirty="0" sz="800" spc="245" i="1">
                <a:latin typeface="Tahoma"/>
                <a:cs typeface="Tahoma"/>
              </a:rPr>
              <a:t> </a:t>
            </a:r>
            <a:r>
              <a:rPr dirty="0" sz="800" spc="10" i="1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39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6700" y="1358900"/>
            <a:ext cx="2072639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Pruning</a:t>
            </a:r>
            <a:r>
              <a:rPr dirty="0" spc="-60"/>
              <a:t> </a:t>
            </a:r>
            <a:r>
              <a:rPr dirty="0" spc="15"/>
              <a:t>Decision</a:t>
            </a:r>
          </a:p>
        </p:txBody>
      </p:sp>
      <p:sp>
        <p:nvSpPr>
          <p:cNvPr id="5" name="object 5"/>
          <p:cNvSpPr/>
          <p:nvPr/>
        </p:nvSpPr>
        <p:spPr>
          <a:xfrm>
            <a:off x="4095617" y="2794793"/>
            <a:ext cx="1390650" cy="238125"/>
          </a:xfrm>
          <a:custGeom>
            <a:avLst/>
            <a:gdLst/>
            <a:ahLst/>
            <a:cxnLst/>
            <a:rect l="l" t="t" r="r" b="b"/>
            <a:pathLst>
              <a:path w="1390650" h="238125">
                <a:moveTo>
                  <a:pt x="0" y="238125"/>
                </a:moveTo>
                <a:lnTo>
                  <a:pt x="1390650" y="238125"/>
                </a:lnTo>
                <a:lnTo>
                  <a:pt x="13906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95617" y="2794793"/>
            <a:ext cx="1390650" cy="238125"/>
          </a:xfrm>
          <a:custGeom>
            <a:avLst/>
            <a:gdLst/>
            <a:ahLst/>
            <a:cxnLst/>
            <a:rect l="l" t="t" r="r" b="b"/>
            <a:pathLst>
              <a:path w="1390650" h="238125">
                <a:moveTo>
                  <a:pt x="0" y="238125"/>
                </a:moveTo>
                <a:lnTo>
                  <a:pt x="1390650" y="238125"/>
                </a:lnTo>
                <a:lnTo>
                  <a:pt x="1390650" y="0"/>
                </a:lnTo>
                <a:lnTo>
                  <a:pt x="0" y="0"/>
                </a:lnTo>
                <a:lnTo>
                  <a:pt x="0" y="2381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0817" y="2451893"/>
            <a:ext cx="952500" cy="323850"/>
          </a:xfrm>
          <a:custGeom>
            <a:avLst/>
            <a:gdLst/>
            <a:ahLst/>
            <a:cxnLst/>
            <a:rect l="l" t="t" r="r" b="b"/>
            <a:pathLst>
              <a:path w="952500" h="323850">
                <a:moveTo>
                  <a:pt x="0" y="0"/>
                </a:moveTo>
                <a:lnTo>
                  <a:pt x="952500" y="3238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95825" y="27622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19050" y="0"/>
                </a:moveTo>
                <a:lnTo>
                  <a:pt x="0" y="66675"/>
                </a:lnTo>
                <a:lnTo>
                  <a:pt x="85725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00167" y="2794793"/>
            <a:ext cx="1390650" cy="228600"/>
          </a:xfrm>
          <a:prstGeom prst="rect">
            <a:avLst/>
          </a:prstGeom>
          <a:solidFill>
            <a:srgbClr val="CCECFF"/>
          </a:solidFill>
          <a:ln w="9525">
            <a:solidFill>
              <a:srgbClr val="3333C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340"/>
              </a:spcBef>
            </a:pPr>
            <a:r>
              <a:rPr dirty="0" sz="1200" spc="-5" b="1">
                <a:solidFill>
                  <a:srgbClr val="3333CC"/>
                </a:solidFill>
                <a:latin typeface="Tahoma"/>
                <a:cs typeface="Tahoma"/>
              </a:rPr>
              <a:t>Predict age =</a:t>
            </a:r>
            <a:r>
              <a:rPr dirty="0" sz="1200" spc="-20" b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b="1">
                <a:solidFill>
                  <a:srgbClr val="3333CC"/>
                </a:solidFill>
                <a:latin typeface="Tahoma"/>
                <a:cs typeface="Tahoma"/>
              </a:rPr>
              <a:t>39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3592" y="2451893"/>
            <a:ext cx="657225" cy="314325"/>
          </a:xfrm>
          <a:custGeom>
            <a:avLst/>
            <a:gdLst/>
            <a:ahLst/>
            <a:cxnLst/>
            <a:rect l="l" t="t" r="r" b="b"/>
            <a:pathLst>
              <a:path w="657225" h="314325">
                <a:moveTo>
                  <a:pt x="657225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86100" y="2752725"/>
            <a:ext cx="76200" cy="57150"/>
          </a:xfrm>
          <a:custGeom>
            <a:avLst/>
            <a:gdLst/>
            <a:ahLst/>
            <a:cxnLst/>
            <a:rect l="l" t="t" r="r" b="b"/>
            <a:pathLst>
              <a:path w="76200" h="57150">
                <a:moveTo>
                  <a:pt x="47625" y="0"/>
                </a:moveTo>
                <a:lnTo>
                  <a:pt x="0" y="57150"/>
                </a:lnTo>
                <a:lnTo>
                  <a:pt x="76200" y="57150"/>
                </a:lnTo>
                <a:lnTo>
                  <a:pt x="476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47917" y="2147093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7917" y="2147093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52642" y="1956593"/>
            <a:ext cx="590550" cy="171450"/>
          </a:xfrm>
          <a:custGeom>
            <a:avLst/>
            <a:gdLst/>
            <a:ahLst/>
            <a:cxnLst/>
            <a:rect l="l" t="t" r="r" b="b"/>
            <a:pathLst>
              <a:path w="590550" h="171450">
                <a:moveTo>
                  <a:pt x="0" y="0"/>
                </a:moveTo>
                <a:lnTo>
                  <a:pt x="590550" y="1714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5700" y="21145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19050" y="0"/>
                </a:moveTo>
                <a:lnTo>
                  <a:pt x="0" y="6667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05300" y="1743075"/>
            <a:ext cx="1676400" cy="647700"/>
          </a:xfrm>
          <a:custGeom>
            <a:avLst/>
            <a:gdLst/>
            <a:ahLst/>
            <a:cxnLst/>
            <a:rect l="l" t="t" r="r" b="b"/>
            <a:pathLst>
              <a:path w="1676400" h="647700">
                <a:moveTo>
                  <a:pt x="1069516" y="590550"/>
                </a:moveTo>
                <a:lnTo>
                  <a:pt x="638175" y="590550"/>
                </a:lnTo>
                <a:lnTo>
                  <a:pt x="671017" y="611124"/>
                </a:lnTo>
                <a:lnTo>
                  <a:pt x="711174" y="627126"/>
                </a:lnTo>
                <a:lnTo>
                  <a:pt x="756818" y="638555"/>
                </a:lnTo>
                <a:lnTo>
                  <a:pt x="806119" y="645413"/>
                </a:lnTo>
                <a:lnTo>
                  <a:pt x="857250" y="647700"/>
                </a:lnTo>
                <a:lnTo>
                  <a:pt x="913297" y="644613"/>
                </a:lnTo>
                <a:lnTo>
                  <a:pt x="965905" y="635705"/>
                </a:lnTo>
                <a:lnTo>
                  <a:pt x="1013221" y="621506"/>
                </a:lnTo>
                <a:lnTo>
                  <a:pt x="1053394" y="602544"/>
                </a:lnTo>
                <a:lnTo>
                  <a:pt x="1069516" y="590550"/>
                </a:lnTo>
                <a:close/>
              </a:path>
              <a:path w="1676400" h="647700">
                <a:moveTo>
                  <a:pt x="1399090" y="523875"/>
                </a:moveTo>
                <a:lnTo>
                  <a:pt x="228600" y="523875"/>
                </a:lnTo>
                <a:lnTo>
                  <a:pt x="228600" y="533400"/>
                </a:lnTo>
                <a:lnTo>
                  <a:pt x="293158" y="574322"/>
                </a:lnTo>
                <a:lnTo>
                  <a:pt x="335756" y="589359"/>
                </a:lnTo>
                <a:lnTo>
                  <a:pt x="383116" y="600427"/>
                </a:lnTo>
                <a:lnTo>
                  <a:pt x="433652" y="607262"/>
                </a:lnTo>
                <a:lnTo>
                  <a:pt x="485775" y="609600"/>
                </a:lnTo>
                <a:lnTo>
                  <a:pt x="527000" y="607962"/>
                </a:lnTo>
                <a:lnTo>
                  <a:pt x="565546" y="603646"/>
                </a:lnTo>
                <a:lnTo>
                  <a:pt x="602307" y="597544"/>
                </a:lnTo>
                <a:lnTo>
                  <a:pt x="638175" y="590550"/>
                </a:lnTo>
                <a:lnTo>
                  <a:pt x="1069516" y="590550"/>
                </a:lnTo>
                <a:lnTo>
                  <a:pt x="1084571" y="579349"/>
                </a:lnTo>
                <a:lnTo>
                  <a:pt x="1104900" y="552450"/>
                </a:lnTo>
                <a:lnTo>
                  <a:pt x="1344523" y="552450"/>
                </a:lnTo>
                <a:lnTo>
                  <a:pt x="1384696" y="534590"/>
                </a:lnTo>
                <a:lnTo>
                  <a:pt x="1399090" y="523875"/>
                </a:lnTo>
                <a:close/>
              </a:path>
              <a:path w="1676400" h="647700">
                <a:moveTo>
                  <a:pt x="1344523" y="552450"/>
                </a:moveTo>
                <a:lnTo>
                  <a:pt x="1104900" y="552450"/>
                </a:lnTo>
                <a:lnTo>
                  <a:pt x="1133623" y="559444"/>
                </a:lnTo>
                <a:lnTo>
                  <a:pt x="1163240" y="565546"/>
                </a:lnTo>
                <a:lnTo>
                  <a:pt x="1194643" y="569862"/>
                </a:lnTo>
                <a:lnTo>
                  <a:pt x="1228725" y="571500"/>
                </a:lnTo>
                <a:lnTo>
                  <a:pt x="1287947" y="566957"/>
                </a:lnTo>
                <a:lnTo>
                  <a:pt x="1340555" y="554213"/>
                </a:lnTo>
                <a:lnTo>
                  <a:pt x="1344523" y="552450"/>
                </a:lnTo>
                <a:close/>
              </a:path>
              <a:path w="1676400" h="647700">
                <a:moveTo>
                  <a:pt x="409575" y="57150"/>
                </a:moveTo>
                <a:lnTo>
                  <a:pt x="350342" y="61065"/>
                </a:lnTo>
                <a:lnTo>
                  <a:pt x="296108" y="72145"/>
                </a:lnTo>
                <a:lnTo>
                  <a:pt x="248372" y="89390"/>
                </a:lnTo>
                <a:lnTo>
                  <a:pt x="208633" y="111800"/>
                </a:lnTo>
                <a:lnTo>
                  <a:pt x="178392" y="138376"/>
                </a:lnTo>
                <a:lnTo>
                  <a:pt x="152400" y="200025"/>
                </a:lnTo>
                <a:lnTo>
                  <a:pt x="152400" y="219075"/>
                </a:lnTo>
                <a:lnTo>
                  <a:pt x="92422" y="225772"/>
                </a:lnTo>
                <a:lnTo>
                  <a:pt x="44053" y="244078"/>
                </a:lnTo>
                <a:lnTo>
                  <a:pt x="11757" y="271313"/>
                </a:lnTo>
                <a:lnTo>
                  <a:pt x="0" y="304800"/>
                </a:lnTo>
                <a:lnTo>
                  <a:pt x="5357" y="326082"/>
                </a:lnTo>
                <a:lnTo>
                  <a:pt x="21431" y="346471"/>
                </a:lnTo>
                <a:lnTo>
                  <a:pt x="48220" y="365075"/>
                </a:lnTo>
                <a:lnTo>
                  <a:pt x="85725" y="381000"/>
                </a:lnTo>
                <a:lnTo>
                  <a:pt x="66228" y="395287"/>
                </a:lnTo>
                <a:lnTo>
                  <a:pt x="51196" y="409575"/>
                </a:lnTo>
                <a:lnTo>
                  <a:pt x="41523" y="423862"/>
                </a:lnTo>
                <a:lnTo>
                  <a:pt x="38100" y="438150"/>
                </a:lnTo>
                <a:lnTo>
                  <a:pt x="46786" y="466344"/>
                </a:lnTo>
                <a:lnTo>
                  <a:pt x="71018" y="492251"/>
                </a:lnTo>
                <a:lnTo>
                  <a:pt x="108051" y="513587"/>
                </a:lnTo>
                <a:lnTo>
                  <a:pt x="155143" y="528065"/>
                </a:lnTo>
                <a:lnTo>
                  <a:pt x="209550" y="533400"/>
                </a:lnTo>
                <a:lnTo>
                  <a:pt x="219075" y="533400"/>
                </a:lnTo>
                <a:lnTo>
                  <a:pt x="228600" y="523875"/>
                </a:lnTo>
                <a:lnTo>
                  <a:pt x="1399090" y="523875"/>
                </a:lnTo>
                <a:lnTo>
                  <a:pt x="1418519" y="509411"/>
                </a:lnTo>
                <a:lnTo>
                  <a:pt x="1440171" y="479998"/>
                </a:lnTo>
                <a:lnTo>
                  <a:pt x="1447800" y="447675"/>
                </a:lnTo>
                <a:lnTo>
                  <a:pt x="1511035" y="439120"/>
                </a:lnTo>
                <a:lnTo>
                  <a:pt x="1566333" y="423686"/>
                </a:lnTo>
                <a:lnTo>
                  <a:pt x="1612106" y="402431"/>
                </a:lnTo>
                <a:lnTo>
                  <a:pt x="1646766" y="376413"/>
                </a:lnTo>
                <a:lnTo>
                  <a:pt x="1676400" y="314325"/>
                </a:lnTo>
                <a:lnTo>
                  <a:pt x="1672828" y="292893"/>
                </a:lnTo>
                <a:lnTo>
                  <a:pt x="1662112" y="271462"/>
                </a:lnTo>
                <a:lnTo>
                  <a:pt x="1644253" y="250031"/>
                </a:lnTo>
                <a:lnTo>
                  <a:pt x="1619250" y="228600"/>
                </a:lnTo>
                <a:lnTo>
                  <a:pt x="1626244" y="219967"/>
                </a:lnTo>
                <a:lnTo>
                  <a:pt x="1632346" y="209550"/>
                </a:lnTo>
                <a:lnTo>
                  <a:pt x="1636662" y="199132"/>
                </a:lnTo>
                <a:lnTo>
                  <a:pt x="1638300" y="190500"/>
                </a:lnTo>
                <a:lnTo>
                  <a:pt x="1626542" y="151358"/>
                </a:lnTo>
                <a:lnTo>
                  <a:pt x="1594246" y="120253"/>
                </a:lnTo>
                <a:lnTo>
                  <a:pt x="1545877" y="98077"/>
                </a:lnTo>
                <a:lnTo>
                  <a:pt x="1485900" y="85725"/>
                </a:lnTo>
                <a:lnTo>
                  <a:pt x="1478999" y="76200"/>
                </a:lnTo>
                <a:lnTo>
                  <a:pt x="542925" y="76200"/>
                </a:lnTo>
                <a:lnTo>
                  <a:pt x="512712" y="69205"/>
                </a:lnTo>
                <a:lnTo>
                  <a:pt x="479821" y="63103"/>
                </a:lnTo>
                <a:lnTo>
                  <a:pt x="445144" y="58787"/>
                </a:lnTo>
                <a:lnTo>
                  <a:pt x="409575" y="57150"/>
                </a:lnTo>
                <a:close/>
              </a:path>
              <a:path w="1676400" h="647700">
                <a:moveTo>
                  <a:pt x="723900" y="19050"/>
                </a:moveTo>
                <a:lnTo>
                  <a:pt x="668833" y="22621"/>
                </a:lnTo>
                <a:lnTo>
                  <a:pt x="619125" y="33337"/>
                </a:lnTo>
                <a:lnTo>
                  <a:pt x="576560" y="51196"/>
                </a:lnTo>
                <a:lnTo>
                  <a:pt x="542925" y="76200"/>
                </a:lnTo>
                <a:lnTo>
                  <a:pt x="1478999" y="76200"/>
                </a:lnTo>
                <a:lnTo>
                  <a:pt x="1461641" y="52238"/>
                </a:lnTo>
                <a:lnTo>
                  <a:pt x="1454657" y="47625"/>
                </a:lnTo>
                <a:lnTo>
                  <a:pt x="866775" y="47625"/>
                </a:lnTo>
                <a:lnTo>
                  <a:pt x="836414" y="35123"/>
                </a:lnTo>
                <a:lnTo>
                  <a:pt x="802481" y="26193"/>
                </a:lnTo>
                <a:lnTo>
                  <a:pt x="764976" y="20835"/>
                </a:lnTo>
                <a:lnTo>
                  <a:pt x="723900" y="19050"/>
                </a:lnTo>
                <a:close/>
              </a:path>
              <a:path w="1676400" h="647700">
                <a:moveTo>
                  <a:pt x="1019175" y="0"/>
                </a:moveTo>
                <a:lnTo>
                  <a:pt x="975270" y="3423"/>
                </a:lnTo>
                <a:lnTo>
                  <a:pt x="932259" y="13096"/>
                </a:lnTo>
                <a:lnTo>
                  <a:pt x="894605" y="28128"/>
                </a:lnTo>
                <a:lnTo>
                  <a:pt x="866775" y="47625"/>
                </a:lnTo>
                <a:lnTo>
                  <a:pt x="1454657" y="47625"/>
                </a:lnTo>
                <a:lnTo>
                  <a:pt x="1440239" y="38100"/>
                </a:lnTo>
                <a:lnTo>
                  <a:pt x="1152525" y="38100"/>
                </a:lnTo>
                <a:lnTo>
                  <a:pt x="1127670" y="20091"/>
                </a:lnTo>
                <a:lnTo>
                  <a:pt x="1096565" y="8334"/>
                </a:lnTo>
                <a:lnTo>
                  <a:pt x="1060102" y="1934"/>
                </a:lnTo>
                <a:lnTo>
                  <a:pt x="1019175" y="0"/>
                </a:lnTo>
                <a:close/>
              </a:path>
              <a:path w="1676400" h="647700">
                <a:moveTo>
                  <a:pt x="1304925" y="0"/>
                </a:moveTo>
                <a:lnTo>
                  <a:pt x="1262360" y="1934"/>
                </a:lnTo>
                <a:lnTo>
                  <a:pt x="1221581" y="8334"/>
                </a:lnTo>
                <a:lnTo>
                  <a:pt x="1184374" y="20091"/>
                </a:lnTo>
                <a:lnTo>
                  <a:pt x="1152525" y="38100"/>
                </a:lnTo>
                <a:lnTo>
                  <a:pt x="1440239" y="38100"/>
                </a:lnTo>
                <a:lnTo>
                  <a:pt x="1420415" y="25003"/>
                </a:lnTo>
                <a:lnTo>
                  <a:pt x="1366688" y="6697"/>
                </a:lnTo>
                <a:lnTo>
                  <a:pt x="1304925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24217" y="1727993"/>
            <a:ext cx="1676400" cy="647700"/>
          </a:xfrm>
          <a:custGeom>
            <a:avLst/>
            <a:gdLst/>
            <a:ahLst/>
            <a:cxnLst/>
            <a:rect l="l" t="t" r="r" b="b"/>
            <a:pathLst>
              <a:path w="1676400" h="647700">
                <a:moveTo>
                  <a:pt x="152400" y="219075"/>
                </a:moveTo>
                <a:lnTo>
                  <a:pt x="92422" y="225772"/>
                </a:lnTo>
                <a:lnTo>
                  <a:pt x="44053" y="244078"/>
                </a:lnTo>
                <a:lnTo>
                  <a:pt x="11757" y="271313"/>
                </a:lnTo>
                <a:lnTo>
                  <a:pt x="0" y="304800"/>
                </a:lnTo>
                <a:lnTo>
                  <a:pt x="5357" y="326082"/>
                </a:lnTo>
                <a:lnTo>
                  <a:pt x="21431" y="346471"/>
                </a:lnTo>
                <a:lnTo>
                  <a:pt x="48220" y="365075"/>
                </a:lnTo>
                <a:lnTo>
                  <a:pt x="85725" y="381000"/>
                </a:lnTo>
                <a:lnTo>
                  <a:pt x="66228" y="395287"/>
                </a:lnTo>
                <a:lnTo>
                  <a:pt x="51196" y="409575"/>
                </a:lnTo>
                <a:lnTo>
                  <a:pt x="41523" y="423862"/>
                </a:lnTo>
                <a:lnTo>
                  <a:pt x="38100" y="438150"/>
                </a:lnTo>
                <a:lnTo>
                  <a:pt x="46786" y="466344"/>
                </a:lnTo>
                <a:lnTo>
                  <a:pt x="71018" y="492251"/>
                </a:lnTo>
                <a:lnTo>
                  <a:pt x="108051" y="513587"/>
                </a:lnTo>
                <a:lnTo>
                  <a:pt x="155143" y="528065"/>
                </a:lnTo>
                <a:lnTo>
                  <a:pt x="209550" y="533400"/>
                </a:lnTo>
                <a:lnTo>
                  <a:pt x="219075" y="533400"/>
                </a:lnTo>
                <a:lnTo>
                  <a:pt x="228600" y="523875"/>
                </a:lnTo>
                <a:lnTo>
                  <a:pt x="228600" y="533400"/>
                </a:lnTo>
                <a:lnTo>
                  <a:pt x="293158" y="574322"/>
                </a:lnTo>
                <a:lnTo>
                  <a:pt x="335756" y="589359"/>
                </a:lnTo>
                <a:lnTo>
                  <a:pt x="383116" y="600427"/>
                </a:lnTo>
                <a:lnTo>
                  <a:pt x="433652" y="607262"/>
                </a:lnTo>
                <a:lnTo>
                  <a:pt x="485775" y="609600"/>
                </a:lnTo>
                <a:lnTo>
                  <a:pt x="527000" y="607962"/>
                </a:lnTo>
                <a:lnTo>
                  <a:pt x="565546" y="603646"/>
                </a:lnTo>
                <a:lnTo>
                  <a:pt x="602307" y="597544"/>
                </a:lnTo>
                <a:lnTo>
                  <a:pt x="638175" y="590550"/>
                </a:lnTo>
                <a:lnTo>
                  <a:pt x="671017" y="611124"/>
                </a:lnTo>
                <a:lnTo>
                  <a:pt x="711174" y="627126"/>
                </a:lnTo>
                <a:lnTo>
                  <a:pt x="756818" y="638555"/>
                </a:lnTo>
                <a:lnTo>
                  <a:pt x="806119" y="645413"/>
                </a:lnTo>
                <a:lnTo>
                  <a:pt x="857250" y="647700"/>
                </a:lnTo>
                <a:lnTo>
                  <a:pt x="913297" y="644613"/>
                </a:lnTo>
                <a:lnTo>
                  <a:pt x="965905" y="635705"/>
                </a:lnTo>
                <a:lnTo>
                  <a:pt x="1013221" y="621506"/>
                </a:lnTo>
                <a:lnTo>
                  <a:pt x="1053394" y="602544"/>
                </a:lnTo>
                <a:lnTo>
                  <a:pt x="1084571" y="579349"/>
                </a:lnTo>
                <a:lnTo>
                  <a:pt x="1104900" y="552450"/>
                </a:lnTo>
                <a:lnTo>
                  <a:pt x="1133623" y="559444"/>
                </a:lnTo>
                <a:lnTo>
                  <a:pt x="1163240" y="565546"/>
                </a:lnTo>
                <a:lnTo>
                  <a:pt x="1194643" y="569862"/>
                </a:lnTo>
                <a:lnTo>
                  <a:pt x="1228725" y="571500"/>
                </a:lnTo>
                <a:lnTo>
                  <a:pt x="1287947" y="566957"/>
                </a:lnTo>
                <a:lnTo>
                  <a:pt x="1340555" y="554213"/>
                </a:lnTo>
                <a:lnTo>
                  <a:pt x="1384696" y="534590"/>
                </a:lnTo>
                <a:lnTo>
                  <a:pt x="1418519" y="509411"/>
                </a:lnTo>
                <a:lnTo>
                  <a:pt x="1447800" y="447675"/>
                </a:lnTo>
                <a:lnTo>
                  <a:pt x="1511035" y="439120"/>
                </a:lnTo>
                <a:lnTo>
                  <a:pt x="1566333" y="423686"/>
                </a:lnTo>
                <a:lnTo>
                  <a:pt x="1612106" y="402431"/>
                </a:lnTo>
                <a:lnTo>
                  <a:pt x="1646766" y="376413"/>
                </a:lnTo>
                <a:lnTo>
                  <a:pt x="1676400" y="314325"/>
                </a:lnTo>
                <a:lnTo>
                  <a:pt x="1672828" y="292893"/>
                </a:lnTo>
                <a:lnTo>
                  <a:pt x="1662112" y="271462"/>
                </a:lnTo>
                <a:lnTo>
                  <a:pt x="1644253" y="250031"/>
                </a:lnTo>
                <a:lnTo>
                  <a:pt x="1619250" y="228600"/>
                </a:lnTo>
                <a:lnTo>
                  <a:pt x="1626244" y="219967"/>
                </a:lnTo>
                <a:lnTo>
                  <a:pt x="1632346" y="209550"/>
                </a:lnTo>
                <a:lnTo>
                  <a:pt x="1636662" y="199132"/>
                </a:lnTo>
                <a:lnTo>
                  <a:pt x="1638300" y="190500"/>
                </a:lnTo>
                <a:lnTo>
                  <a:pt x="1626542" y="151358"/>
                </a:lnTo>
                <a:lnTo>
                  <a:pt x="1594246" y="120253"/>
                </a:lnTo>
                <a:lnTo>
                  <a:pt x="1545877" y="98077"/>
                </a:lnTo>
                <a:lnTo>
                  <a:pt x="1485900" y="85725"/>
                </a:lnTo>
                <a:lnTo>
                  <a:pt x="1461641" y="52238"/>
                </a:lnTo>
                <a:lnTo>
                  <a:pt x="1420415" y="25003"/>
                </a:lnTo>
                <a:lnTo>
                  <a:pt x="1366688" y="6697"/>
                </a:lnTo>
                <a:lnTo>
                  <a:pt x="1304925" y="0"/>
                </a:lnTo>
                <a:lnTo>
                  <a:pt x="1262360" y="1934"/>
                </a:lnTo>
                <a:lnTo>
                  <a:pt x="1221581" y="8334"/>
                </a:lnTo>
                <a:lnTo>
                  <a:pt x="1184374" y="20091"/>
                </a:lnTo>
                <a:lnTo>
                  <a:pt x="1152525" y="38100"/>
                </a:lnTo>
                <a:lnTo>
                  <a:pt x="1127670" y="20091"/>
                </a:lnTo>
                <a:lnTo>
                  <a:pt x="1096565" y="8334"/>
                </a:lnTo>
                <a:lnTo>
                  <a:pt x="1060102" y="1934"/>
                </a:lnTo>
                <a:lnTo>
                  <a:pt x="1019175" y="0"/>
                </a:lnTo>
                <a:lnTo>
                  <a:pt x="975270" y="3423"/>
                </a:lnTo>
                <a:lnTo>
                  <a:pt x="932259" y="13096"/>
                </a:lnTo>
                <a:lnTo>
                  <a:pt x="894605" y="28128"/>
                </a:lnTo>
                <a:lnTo>
                  <a:pt x="866775" y="47625"/>
                </a:lnTo>
                <a:lnTo>
                  <a:pt x="836414" y="35123"/>
                </a:lnTo>
                <a:lnTo>
                  <a:pt x="802481" y="26193"/>
                </a:lnTo>
                <a:lnTo>
                  <a:pt x="764976" y="20835"/>
                </a:lnTo>
                <a:lnTo>
                  <a:pt x="723900" y="19050"/>
                </a:lnTo>
                <a:lnTo>
                  <a:pt x="668833" y="22621"/>
                </a:lnTo>
                <a:lnTo>
                  <a:pt x="619125" y="33337"/>
                </a:lnTo>
                <a:lnTo>
                  <a:pt x="576560" y="51196"/>
                </a:lnTo>
                <a:lnTo>
                  <a:pt x="542925" y="76200"/>
                </a:lnTo>
                <a:lnTo>
                  <a:pt x="512712" y="69205"/>
                </a:lnTo>
                <a:lnTo>
                  <a:pt x="479821" y="63103"/>
                </a:lnTo>
                <a:lnTo>
                  <a:pt x="445144" y="58787"/>
                </a:lnTo>
                <a:lnTo>
                  <a:pt x="409575" y="57150"/>
                </a:lnTo>
                <a:lnTo>
                  <a:pt x="350342" y="61065"/>
                </a:lnTo>
                <a:lnTo>
                  <a:pt x="296108" y="72145"/>
                </a:lnTo>
                <a:lnTo>
                  <a:pt x="248372" y="89390"/>
                </a:lnTo>
                <a:lnTo>
                  <a:pt x="208633" y="111800"/>
                </a:lnTo>
                <a:lnTo>
                  <a:pt x="178392" y="138376"/>
                </a:lnTo>
                <a:lnTo>
                  <a:pt x="152400" y="200025"/>
                </a:lnTo>
                <a:lnTo>
                  <a:pt x="152400" y="209550"/>
                </a:lnTo>
                <a:lnTo>
                  <a:pt x="152400" y="219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09942" y="2108993"/>
            <a:ext cx="95250" cy="9525"/>
          </a:xfrm>
          <a:custGeom>
            <a:avLst/>
            <a:gdLst/>
            <a:ahLst/>
            <a:cxnLst/>
            <a:rect l="l" t="t" r="r" b="b"/>
            <a:pathLst>
              <a:path w="95250" h="9525">
                <a:moveTo>
                  <a:pt x="0" y="0"/>
                </a:moveTo>
                <a:lnTo>
                  <a:pt x="17412" y="5506"/>
                </a:lnTo>
                <a:lnTo>
                  <a:pt x="39290" y="8334"/>
                </a:lnTo>
                <a:lnTo>
                  <a:pt x="62954" y="9376"/>
                </a:lnTo>
                <a:lnTo>
                  <a:pt x="85725" y="9525"/>
                </a:lnTo>
                <a:lnTo>
                  <a:pt x="952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52817" y="225186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8632" y="0"/>
                </a:lnTo>
                <a:lnTo>
                  <a:pt x="19050" y="0"/>
                </a:lnTo>
                <a:lnTo>
                  <a:pt x="29467" y="0"/>
                </a:lnTo>
                <a:lnTo>
                  <a:pt x="38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33817" y="228996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0"/>
                </a:moveTo>
                <a:lnTo>
                  <a:pt x="7143" y="7143"/>
                </a:lnTo>
                <a:lnTo>
                  <a:pt x="14287" y="14287"/>
                </a:lnTo>
                <a:lnTo>
                  <a:pt x="21431" y="21431"/>
                </a:lnTo>
                <a:lnTo>
                  <a:pt x="28575" y="28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29117" y="2251868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0" y="28575"/>
                </a:moveTo>
                <a:lnTo>
                  <a:pt x="5506" y="21431"/>
                </a:lnTo>
                <a:lnTo>
                  <a:pt x="8334" y="14287"/>
                </a:lnTo>
                <a:lnTo>
                  <a:pt x="9376" y="7143"/>
                </a:ln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43430" y="2066131"/>
            <a:ext cx="13335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86317" y="1956593"/>
            <a:ext cx="57150" cy="38100"/>
          </a:xfrm>
          <a:custGeom>
            <a:avLst/>
            <a:gdLst/>
            <a:ahLst/>
            <a:cxnLst/>
            <a:rect l="l" t="t" r="r" b="b"/>
            <a:pathLst>
              <a:path w="57150" h="38100">
                <a:moveTo>
                  <a:pt x="0" y="38100"/>
                </a:moveTo>
                <a:lnTo>
                  <a:pt x="19645" y="30807"/>
                </a:lnTo>
                <a:lnTo>
                  <a:pt x="35718" y="22621"/>
                </a:lnTo>
                <a:lnTo>
                  <a:pt x="48220" y="12650"/>
                </a:lnTo>
                <a:lnTo>
                  <a:pt x="57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10117" y="1813718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1905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48167" y="1766093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28575" y="0"/>
                </a:moveTo>
                <a:lnTo>
                  <a:pt x="21431" y="1637"/>
                </a:lnTo>
                <a:lnTo>
                  <a:pt x="14287" y="5953"/>
                </a:lnTo>
                <a:lnTo>
                  <a:pt x="7143" y="12055"/>
                </a:lnTo>
                <a:lnTo>
                  <a:pt x="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1467" y="17756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7142" y="1804193"/>
            <a:ext cx="47625" cy="19050"/>
          </a:xfrm>
          <a:custGeom>
            <a:avLst/>
            <a:gdLst/>
            <a:ahLst/>
            <a:cxnLst/>
            <a:rect l="l" t="t" r="r" b="b"/>
            <a:pathLst>
              <a:path w="47625" h="19050">
                <a:moveTo>
                  <a:pt x="47625" y="19050"/>
                </a:moveTo>
                <a:lnTo>
                  <a:pt x="38844" y="13394"/>
                </a:lnTo>
                <a:lnTo>
                  <a:pt x="27384" y="9525"/>
                </a:lnTo>
                <a:lnTo>
                  <a:pt x="14138" y="565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76617" y="19470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0"/>
                </a:moveTo>
                <a:lnTo>
                  <a:pt x="0" y="9525"/>
                </a:lnTo>
                <a:lnTo>
                  <a:pt x="9525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19442" y="2175668"/>
            <a:ext cx="285750" cy="104775"/>
          </a:xfrm>
          <a:custGeom>
            <a:avLst/>
            <a:gdLst/>
            <a:ahLst/>
            <a:cxnLst/>
            <a:rect l="l" t="t" r="r" b="b"/>
            <a:pathLst>
              <a:path w="285750" h="104775">
                <a:moveTo>
                  <a:pt x="142875" y="0"/>
                </a:moveTo>
                <a:lnTo>
                  <a:pt x="88403" y="4911"/>
                </a:lnTo>
                <a:lnTo>
                  <a:pt x="42862" y="17859"/>
                </a:lnTo>
                <a:lnTo>
                  <a:pt x="11608" y="36165"/>
                </a:lnTo>
                <a:lnTo>
                  <a:pt x="0" y="57150"/>
                </a:lnTo>
                <a:lnTo>
                  <a:pt x="11608" y="76646"/>
                </a:lnTo>
                <a:lnTo>
                  <a:pt x="42862" y="91678"/>
                </a:lnTo>
                <a:lnTo>
                  <a:pt x="88403" y="101351"/>
                </a:lnTo>
                <a:lnTo>
                  <a:pt x="142875" y="104775"/>
                </a:lnTo>
                <a:lnTo>
                  <a:pt x="197346" y="101351"/>
                </a:lnTo>
                <a:lnTo>
                  <a:pt x="242887" y="91678"/>
                </a:lnTo>
                <a:lnTo>
                  <a:pt x="274141" y="76646"/>
                </a:lnTo>
                <a:lnTo>
                  <a:pt x="285750" y="57150"/>
                </a:lnTo>
                <a:lnTo>
                  <a:pt x="274141" y="36165"/>
                </a:lnTo>
                <a:lnTo>
                  <a:pt x="242887" y="17859"/>
                </a:lnTo>
                <a:lnTo>
                  <a:pt x="197346" y="4911"/>
                </a:lnTo>
                <a:lnTo>
                  <a:pt x="142875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19442" y="2175668"/>
            <a:ext cx="285750" cy="104775"/>
          </a:xfrm>
          <a:custGeom>
            <a:avLst/>
            <a:gdLst/>
            <a:ahLst/>
            <a:cxnLst/>
            <a:rect l="l" t="t" r="r" b="b"/>
            <a:pathLst>
              <a:path w="285750" h="104775">
                <a:moveTo>
                  <a:pt x="285750" y="57150"/>
                </a:moveTo>
                <a:lnTo>
                  <a:pt x="274141" y="36165"/>
                </a:lnTo>
                <a:lnTo>
                  <a:pt x="242887" y="17859"/>
                </a:lnTo>
                <a:lnTo>
                  <a:pt x="197346" y="4911"/>
                </a:lnTo>
                <a:lnTo>
                  <a:pt x="142875" y="0"/>
                </a:lnTo>
                <a:lnTo>
                  <a:pt x="88403" y="4911"/>
                </a:lnTo>
                <a:lnTo>
                  <a:pt x="42862" y="17859"/>
                </a:lnTo>
                <a:lnTo>
                  <a:pt x="11608" y="36165"/>
                </a:lnTo>
                <a:lnTo>
                  <a:pt x="0" y="57150"/>
                </a:lnTo>
                <a:lnTo>
                  <a:pt x="11608" y="76646"/>
                </a:lnTo>
                <a:lnTo>
                  <a:pt x="42862" y="91678"/>
                </a:lnTo>
                <a:lnTo>
                  <a:pt x="88403" y="101351"/>
                </a:lnTo>
                <a:lnTo>
                  <a:pt x="142875" y="104775"/>
                </a:lnTo>
                <a:lnTo>
                  <a:pt x="197346" y="101351"/>
                </a:lnTo>
                <a:lnTo>
                  <a:pt x="242887" y="91678"/>
                </a:lnTo>
                <a:lnTo>
                  <a:pt x="274141" y="76646"/>
                </a:lnTo>
                <a:lnTo>
                  <a:pt x="28575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81330" y="2218531"/>
            <a:ext cx="228600" cy="85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25775" marR="236220" indent="-2505075">
              <a:lnSpc>
                <a:spcPct val="156300"/>
              </a:lnSpc>
              <a:spcBef>
                <a:spcPts val="100"/>
              </a:spcBef>
              <a:tabLst>
                <a:tab pos="2844165" algn="l"/>
              </a:tabLst>
            </a:pPr>
            <a:r>
              <a:rPr dirty="0"/>
              <a:t>…property-owner</a:t>
            </a:r>
            <a:r>
              <a:rPr dirty="0" spc="-25"/>
              <a:t> </a:t>
            </a:r>
            <a:r>
              <a:rPr dirty="0"/>
              <a:t>=</a:t>
            </a:r>
            <a:r>
              <a:rPr dirty="0" spc="-25"/>
              <a:t> </a:t>
            </a:r>
            <a:r>
              <a:rPr dirty="0"/>
              <a:t>Yes	</a:t>
            </a:r>
            <a:r>
              <a:rPr dirty="0" baseline="-39351" sz="1800" spc="-7"/>
              <a:t>Do I</a:t>
            </a:r>
            <a:r>
              <a:rPr dirty="0" baseline="-39351" sz="1800" spc="-89"/>
              <a:t> </a:t>
            </a:r>
            <a:r>
              <a:rPr dirty="0" baseline="-39351" sz="1800" spc="-15"/>
              <a:t>deserve  </a:t>
            </a:r>
            <a:r>
              <a:rPr dirty="0" sz="1200" spc="-5"/>
              <a:t>to</a:t>
            </a:r>
            <a:r>
              <a:rPr dirty="0" sz="1200" spc="-20"/>
              <a:t> </a:t>
            </a:r>
            <a:r>
              <a:rPr dirty="0" sz="1200" spc="-10"/>
              <a:t>live?</a:t>
            </a:r>
            <a:endParaRPr sz="1200"/>
          </a:p>
          <a:p>
            <a:pPr algn="ctr" marR="10795">
              <a:lnSpc>
                <a:spcPts val="1350"/>
              </a:lnSpc>
            </a:pPr>
            <a:r>
              <a:rPr dirty="0" spc="-5"/>
              <a:t>Gender?</a:t>
            </a:r>
          </a:p>
          <a:p>
            <a:pPr algn="ctr" marR="29845">
              <a:lnSpc>
                <a:spcPct val="100000"/>
              </a:lnSpc>
              <a:spcBef>
                <a:spcPts val="660"/>
              </a:spcBef>
              <a:tabLst>
                <a:tab pos="1409065" algn="l"/>
              </a:tabLst>
            </a:pPr>
            <a:r>
              <a:rPr dirty="0" spc="-5"/>
              <a:t>Female	Male</a:t>
            </a:r>
          </a:p>
          <a:p>
            <a:pPr marL="2311400">
              <a:lnSpc>
                <a:spcPct val="100000"/>
              </a:lnSpc>
              <a:spcBef>
                <a:spcPts val="1260"/>
              </a:spcBef>
            </a:pPr>
            <a:r>
              <a:rPr dirty="0" spc="-5" b="1">
                <a:solidFill>
                  <a:srgbClr val="3333CC"/>
                </a:solidFill>
                <a:latin typeface="Tahoma"/>
                <a:cs typeface="Tahoma"/>
              </a:rPr>
              <a:t>Predict age = </a:t>
            </a:r>
            <a:r>
              <a:rPr dirty="0" b="1">
                <a:solidFill>
                  <a:srgbClr val="3333CC"/>
                </a:solidFill>
                <a:latin typeface="Tahoma"/>
                <a:cs typeface="Tahoma"/>
              </a:rPr>
              <a:t>36</a:t>
            </a:r>
          </a:p>
          <a:p>
            <a:pPr marL="25400" marR="17780">
              <a:lnSpc>
                <a:spcPct val="118100"/>
              </a:lnSpc>
              <a:spcBef>
                <a:spcPts val="235"/>
              </a:spcBef>
              <a:tabLst>
                <a:tab pos="2158365" algn="l"/>
              </a:tabLst>
            </a:pPr>
            <a:r>
              <a:rPr dirty="0" sz="900"/>
              <a:t># </a:t>
            </a:r>
            <a:r>
              <a:rPr dirty="0" sz="900" spc="-5"/>
              <a:t>property-owning </a:t>
            </a:r>
            <a:r>
              <a:rPr dirty="0" sz="900"/>
              <a:t>females</a:t>
            </a:r>
            <a:r>
              <a:rPr dirty="0" sz="900" spc="45"/>
              <a:t> </a:t>
            </a:r>
            <a:r>
              <a:rPr dirty="0" sz="900"/>
              <a:t>=</a:t>
            </a:r>
            <a:r>
              <a:rPr dirty="0" sz="900" spc="-5"/>
              <a:t> </a:t>
            </a:r>
            <a:r>
              <a:rPr dirty="0" sz="900"/>
              <a:t>56712	# </a:t>
            </a:r>
            <a:r>
              <a:rPr dirty="0" sz="900" spc="-5"/>
              <a:t>property-owning </a:t>
            </a:r>
            <a:r>
              <a:rPr dirty="0" sz="900"/>
              <a:t>males = </a:t>
            </a:r>
            <a:r>
              <a:rPr dirty="0" sz="900" spc="5"/>
              <a:t>55800  </a:t>
            </a:r>
            <a:r>
              <a:rPr dirty="0" sz="900" spc="-5"/>
              <a:t>Mean age among </a:t>
            </a:r>
            <a:r>
              <a:rPr dirty="0" sz="900"/>
              <a:t>POFs</a:t>
            </a:r>
            <a:r>
              <a:rPr dirty="0" sz="900" spc="105"/>
              <a:t> </a:t>
            </a:r>
            <a:r>
              <a:rPr dirty="0" sz="900"/>
              <a:t>=</a:t>
            </a:r>
            <a:r>
              <a:rPr dirty="0" sz="900" spc="25"/>
              <a:t> </a:t>
            </a:r>
            <a:r>
              <a:rPr dirty="0" sz="900"/>
              <a:t>39	</a:t>
            </a:r>
            <a:r>
              <a:rPr dirty="0" sz="900" spc="-5"/>
              <a:t>Mean age among </a:t>
            </a:r>
            <a:r>
              <a:rPr dirty="0" sz="900"/>
              <a:t>POMs =</a:t>
            </a:r>
            <a:r>
              <a:rPr dirty="0" sz="900" spc="80"/>
              <a:t> </a:t>
            </a:r>
            <a:r>
              <a:rPr dirty="0" sz="900"/>
              <a:t>36</a:t>
            </a:r>
            <a:endParaRPr sz="900"/>
          </a:p>
          <a:p>
            <a:pPr marL="25400">
              <a:lnSpc>
                <a:spcPct val="100000"/>
              </a:lnSpc>
              <a:spcBef>
                <a:spcPts val="195"/>
              </a:spcBef>
              <a:tabLst>
                <a:tab pos="2158365" algn="l"/>
              </a:tabLst>
            </a:pPr>
            <a:r>
              <a:rPr dirty="0" sz="900" spc="-5"/>
              <a:t>Age std dev </a:t>
            </a:r>
            <a:r>
              <a:rPr dirty="0" sz="900"/>
              <a:t>among POFs</a:t>
            </a:r>
            <a:r>
              <a:rPr dirty="0" sz="900" spc="80"/>
              <a:t> </a:t>
            </a:r>
            <a:r>
              <a:rPr dirty="0" sz="900"/>
              <a:t>=</a:t>
            </a:r>
            <a:r>
              <a:rPr dirty="0" sz="900" spc="25"/>
              <a:t> </a:t>
            </a:r>
            <a:r>
              <a:rPr dirty="0" sz="900"/>
              <a:t>12	</a:t>
            </a:r>
            <a:r>
              <a:rPr dirty="0" sz="900" spc="-5"/>
              <a:t>Age std dev </a:t>
            </a:r>
            <a:r>
              <a:rPr dirty="0" sz="900"/>
              <a:t>among POMs =</a:t>
            </a:r>
            <a:r>
              <a:rPr dirty="0" sz="900" spc="40"/>
              <a:t> </a:t>
            </a:r>
            <a:r>
              <a:rPr dirty="0" sz="900" spc="-5"/>
              <a:t>11.5</a:t>
            </a:r>
            <a:endParaRPr sz="9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368300" marR="236220">
              <a:lnSpc>
                <a:spcPts val="1430"/>
              </a:lnSpc>
            </a:pPr>
            <a:r>
              <a:rPr dirty="0" spc="-5">
                <a:solidFill>
                  <a:srgbClr val="3333CC"/>
                </a:solidFill>
              </a:rPr>
              <a:t>Use </a:t>
            </a:r>
            <a:r>
              <a:rPr dirty="0">
                <a:solidFill>
                  <a:srgbClr val="3333CC"/>
                </a:solidFill>
              </a:rPr>
              <a:t>a </a:t>
            </a:r>
            <a:r>
              <a:rPr dirty="0" spc="-5">
                <a:solidFill>
                  <a:srgbClr val="3333CC"/>
                </a:solidFill>
              </a:rPr>
              <a:t>standard Chi-squared test of the null-  hypothesis “these two populations have the </a:t>
            </a:r>
            <a:r>
              <a:rPr dirty="0" spc="-10">
                <a:solidFill>
                  <a:srgbClr val="3333CC"/>
                </a:solidFill>
              </a:rPr>
              <a:t>same  mean” and Bob’s your</a:t>
            </a:r>
            <a:r>
              <a:rPr dirty="0" spc="-15">
                <a:solidFill>
                  <a:srgbClr val="3333CC"/>
                </a:solidFill>
              </a:rPr>
              <a:t> uncle.</a:t>
            </a:r>
          </a:p>
        </p:txBody>
      </p:sp>
      <p:sp>
        <p:nvSpPr>
          <p:cNvPr id="33" name="object 33"/>
          <p:cNvSpPr/>
          <p:nvPr/>
        </p:nvSpPr>
        <p:spPr>
          <a:xfrm>
            <a:off x="5419592" y="2547143"/>
            <a:ext cx="527685" cy="1381125"/>
          </a:xfrm>
          <a:custGeom>
            <a:avLst/>
            <a:gdLst/>
            <a:ahLst/>
            <a:cxnLst/>
            <a:rect l="l" t="t" r="r" b="b"/>
            <a:pathLst>
              <a:path w="527685" h="1381125">
                <a:moveTo>
                  <a:pt x="0" y="1381125"/>
                </a:moveTo>
                <a:lnTo>
                  <a:pt x="12055" y="1354931"/>
                </a:lnTo>
                <a:lnTo>
                  <a:pt x="32146" y="1343025"/>
                </a:lnTo>
                <a:lnTo>
                  <a:pt x="57596" y="1338262"/>
                </a:lnTo>
                <a:lnTo>
                  <a:pt x="85725" y="1333500"/>
                </a:lnTo>
                <a:lnTo>
                  <a:pt x="128962" y="1314922"/>
                </a:lnTo>
                <a:lnTo>
                  <a:pt x="169200" y="1292178"/>
                </a:lnTo>
                <a:lnTo>
                  <a:pt x="206939" y="1265769"/>
                </a:lnTo>
                <a:lnTo>
                  <a:pt x="242679" y="1236195"/>
                </a:lnTo>
                <a:lnTo>
                  <a:pt x="276919" y="1203954"/>
                </a:lnTo>
                <a:lnTo>
                  <a:pt x="310159" y="1169547"/>
                </a:lnTo>
                <a:lnTo>
                  <a:pt x="342900" y="1133475"/>
                </a:lnTo>
                <a:lnTo>
                  <a:pt x="358675" y="1111894"/>
                </a:lnTo>
                <a:lnTo>
                  <a:pt x="376237" y="1089421"/>
                </a:lnTo>
                <a:lnTo>
                  <a:pt x="393799" y="1065162"/>
                </a:lnTo>
                <a:lnTo>
                  <a:pt x="409575" y="1038225"/>
                </a:lnTo>
                <a:lnTo>
                  <a:pt x="421927" y="1016049"/>
                </a:lnTo>
                <a:lnTo>
                  <a:pt x="422671" y="1010840"/>
                </a:lnTo>
                <a:lnTo>
                  <a:pt x="421630" y="1007417"/>
                </a:lnTo>
                <a:lnTo>
                  <a:pt x="428625" y="990600"/>
                </a:lnTo>
                <a:lnTo>
                  <a:pt x="443842" y="942141"/>
                </a:lnTo>
                <a:lnTo>
                  <a:pt x="457061" y="894516"/>
                </a:lnTo>
                <a:lnTo>
                  <a:pt x="468613" y="847391"/>
                </a:lnTo>
                <a:lnTo>
                  <a:pt x="478832" y="800433"/>
                </a:lnTo>
                <a:lnTo>
                  <a:pt x="488052" y="753308"/>
                </a:lnTo>
                <a:lnTo>
                  <a:pt x="496605" y="705683"/>
                </a:lnTo>
                <a:lnTo>
                  <a:pt x="504825" y="657225"/>
                </a:lnTo>
                <a:lnTo>
                  <a:pt x="510331" y="635793"/>
                </a:lnTo>
                <a:lnTo>
                  <a:pt x="513159" y="614362"/>
                </a:lnTo>
                <a:lnTo>
                  <a:pt x="514201" y="592931"/>
                </a:lnTo>
                <a:lnTo>
                  <a:pt x="514350" y="571500"/>
                </a:lnTo>
                <a:lnTo>
                  <a:pt x="512861" y="513605"/>
                </a:lnTo>
                <a:lnTo>
                  <a:pt x="509587" y="451246"/>
                </a:lnTo>
                <a:lnTo>
                  <a:pt x="506313" y="401389"/>
                </a:lnTo>
                <a:lnTo>
                  <a:pt x="504825" y="381000"/>
                </a:lnTo>
                <a:lnTo>
                  <a:pt x="504062" y="322473"/>
                </a:lnTo>
                <a:lnTo>
                  <a:pt x="507652" y="268188"/>
                </a:lnTo>
                <a:lnTo>
                  <a:pt x="513698" y="217921"/>
                </a:lnTo>
                <a:lnTo>
                  <a:pt x="520303" y="171450"/>
                </a:lnTo>
                <a:lnTo>
                  <a:pt x="525567" y="128550"/>
                </a:lnTo>
                <a:lnTo>
                  <a:pt x="527595" y="88999"/>
                </a:lnTo>
                <a:lnTo>
                  <a:pt x="524488" y="52573"/>
                </a:lnTo>
                <a:lnTo>
                  <a:pt x="514350" y="19050"/>
                </a:lnTo>
                <a:lnTo>
                  <a:pt x="504825" y="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67400" y="2486025"/>
            <a:ext cx="104775" cy="123825"/>
          </a:xfrm>
          <a:custGeom>
            <a:avLst/>
            <a:gdLst/>
            <a:ahLst/>
            <a:cxnLst/>
            <a:rect l="l" t="t" r="r" b="b"/>
            <a:pathLst>
              <a:path w="104775" h="123825">
                <a:moveTo>
                  <a:pt x="0" y="0"/>
                </a:moveTo>
                <a:lnTo>
                  <a:pt x="9525" y="123825"/>
                </a:lnTo>
                <a:lnTo>
                  <a:pt x="104775" y="66675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90817" y="6378045"/>
            <a:ext cx="952500" cy="323850"/>
          </a:xfrm>
          <a:custGeom>
            <a:avLst/>
            <a:gdLst/>
            <a:ahLst/>
            <a:cxnLst/>
            <a:rect l="l" t="t" r="r" b="b"/>
            <a:pathLst>
              <a:path w="952500" h="323850">
                <a:moveTo>
                  <a:pt x="0" y="0"/>
                </a:moveTo>
                <a:lnTo>
                  <a:pt x="952500" y="3238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5825" y="67437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19050" y="0"/>
                </a:moveTo>
                <a:lnTo>
                  <a:pt x="0" y="66675"/>
                </a:lnTo>
                <a:lnTo>
                  <a:pt x="85725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62017" y="6720945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62017" y="6720945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990725" y="6723380"/>
            <a:ext cx="1621155" cy="7493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26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+ 6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 *</a:t>
            </a:r>
            <a:r>
              <a:rPr dirty="0" sz="1200" spc="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24042" y="6378045"/>
            <a:ext cx="866775" cy="323850"/>
          </a:xfrm>
          <a:custGeom>
            <a:avLst/>
            <a:gdLst/>
            <a:ahLst/>
            <a:cxnLst/>
            <a:rect l="l" t="t" r="r" b="b"/>
            <a:pathLst>
              <a:path w="866775" h="323850">
                <a:moveTo>
                  <a:pt x="866775" y="0"/>
                </a:moveTo>
                <a:lnTo>
                  <a:pt x="0" y="3238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57500" y="674370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66675" y="0"/>
                </a:moveTo>
                <a:lnTo>
                  <a:pt x="0" y="47625"/>
                </a:lnTo>
                <a:lnTo>
                  <a:pt x="8572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47917" y="6073245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447917" y="6073245"/>
            <a:ext cx="685800" cy="304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7160" rIns="0" bIns="0" rtlCol="0" vert="horz">
            <a:spAutoFit/>
          </a:bodyPr>
          <a:lstStyle/>
          <a:p>
            <a:pPr marL="47625">
              <a:lnSpc>
                <a:spcPts val="1320"/>
              </a:lnSpc>
              <a:spcBef>
                <a:spcPts val="1080"/>
              </a:spcBef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05125" y="6464300"/>
            <a:ext cx="1736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09065" algn="l"/>
              </a:tabLst>
            </a:pPr>
            <a:r>
              <a:rPr dirty="0" sz="1200" spc="-5">
                <a:latin typeface="Tahoma"/>
                <a:cs typeface="Tahoma"/>
              </a:rPr>
              <a:t>Female</a:t>
            </a:r>
            <a:r>
              <a:rPr dirty="0" sz="1200" spc="-5">
                <a:latin typeface="Tahoma"/>
                <a:cs typeface="Tahoma"/>
              </a:rPr>
              <a:t>	</a:t>
            </a:r>
            <a:r>
              <a:rPr dirty="0" sz="1200" spc="-5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152642" y="5882745"/>
            <a:ext cx="590550" cy="171450"/>
          </a:xfrm>
          <a:custGeom>
            <a:avLst/>
            <a:gdLst/>
            <a:ahLst/>
            <a:cxnLst/>
            <a:rect l="l" t="t" r="r" b="b"/>
            <a:pathLst>
              <a:path w="590550" h="171450">
                <a:moveTo>
                  <a:pt x="0" y="0"/>
                </a:moveTo>
                <a:lnTo>
                  <a:pt x="590550" y="1714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95700" y="609600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19050" y="0"/>
                </a:moveTo>
                <a:lnTo>
                  <a:pt x="0" y="6667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24025" y="7607300"/>
            <a:ext cx="1831975" cy="10598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Leaves contain </a:t>
            </a:r>
            <a:r>
              <a:rPr dirty="0" sz="1200" spc="-15">
                <a:solidFill>
                  <a:srgbClr val="008000"/>
                </a:solidFill>
                <a:latin typeface="Tahoma"/>
                <a:cs typeface="Tahoma"/>
              </a:rPr>
              <a:t>linear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functions (trained using  linear regression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on all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records matching that</a:t>
            </a:r>
            <a:r>
              <a:rPr dirty="0" sz="1200" spc="-7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leaf)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43217" y="6720945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3217" y="6720945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971925" y="6713855"/>
            <a:ext cx="1621155" cy="7588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35"/>
              </a:spcBef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>
              <a:lnSpc>
                <a:spcPts val="1430"/>
              </a:lnSpc>
              <a:spcBef>
                <a:spcPts val="735"/>
              </a:spcBef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24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+ 7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>
              <a:lnSpc>
                <a:spcPts val="1435"/>
              </a:lnSpc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2.5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*</a:t>
            </a:r>
            <a:r>
              <a:rPr dirty="0" sz="1200" spc="-6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67092" y="5568420"/>
            <a:ext cx="1457325" cy="657225"/>
          </a:xfrm>
          <a:custGeom>
            <a:avLst/>
            <a:gdLst/>
            <a:ahLst/>
            <a:cxnLst/>
            <a:rect l="l" t="t" r="r" b="b"/>
            <a:pathLst>
              <a:path w="1457325" h="657225">
                <a:moveTo>
                  <a:pt x="1457325" y="161925"/>
                </a:moveTo>
                <a:lnTo>
                  <a:pt x="123825" y="161925"/>
                </a:lnTo>
                <a:lnTo>
                  <a:pt x="123825" y="657225"/>
                </a:lnTo>
                <a:lnTo>
                  <a:pt x="1457325" y="657225"/>
                </a:lnTo>
                <a:lnTo>
                  <a:pt x="1457325" y="161925"/>
                </a:lnTo>
                <a:close/>
              </a:path>
              <a:path w="1457325" h="657225">
                <a:moveTo>
                  <a:pt x="0" y="0"/>
                </a:moveTo>
                <a:lnTo>
                  <a:pt x="342900" y="161925"/>
                </a:lnTo>
                <a:lnTo>
                  <a:pt x="676275" y="161925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67092" y="5568420"/>
            <a:ext cx="1457325" cy="657225"/>
          </a:xfrm>
          <a:custGeom>
            <a:avLst/>
            <a:gdLst/>
            <a:ahLst/>
            <a:cxnLst/>
            <a:rect l="l" t="t" r="r" b="b"/>
            <a:pathLst>
              <a:path w="1457325" h="657225">
                <a:moveTo>
                  <a:pt x="123825" y="161925"/>
                </a:moveTo>
                <a:lnTo>
                  <a:pt x="123825" y="657225"/>
                </a:lnTo>
                <a:lnTo>
                  <a:pt x="1457325" y="657225"/>
                </a:lnTo>
                <a:lnTo>
                  <a:pt x="1457325" y="161925"/>
                </a:lnTo>
                <a:lnTo>
                  <a:pt x="676275" y="161925"/>
                </a:lnTo>
                <a:lnTo>
                  <a:pt x="0" y="0"/>
                </a:lnTo>
                <a:lnTo>
                  <a:pt x="342900" y="161925"/>
                </a:lnTo>
                <a:lnTo>
                  <a:pt x="123825" y="161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308225" y="5216048"/>
            <a:ext cx="3454400" cy="102806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100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Linear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r>
              <a:rPr dirty="0" sz="2150" spc="-1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Trees</a:t>
            </a:r>
            <a:endParaRPr sz="21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545"/>
              </a:spcBef>
              <a:tabLst>
                <a:tab pos="2444115" algn="l"/>
              </a:tabLst>
            </a:pPr>
            <a:r>
              <a:rPr dirty="0" sz="1200">
                <a:latin typeface="Tahoma"/>
                <a:cs typeface="Tahoma"/>
              </a:rPr>
              <a:t>…property-owner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Yes	</a:t>
            </a:r>
            <a:r>
              <a:rPr dirty="0" baseline="-41666" sz="1800">
                <a:latin typeface="Tahoma"/>
                <a:cs typeface="Tahoma"/>
              </a:rPr>
              <a:t>Also known</a:t>
            </a:r>
            <a:r>
              <a:rPr dirty="0" baseline="-41666" sz="1800" spc="-67">
                <a:latin typeface="Tahoma"/>
                <a:cs typeface="Tahoma"/>
              </a:rPr>
              <a:t> </a:t>
            </a:r>
            <a:r>
              <a:rPr dirty="0" baseline="-41666" sz="1800">
                <a:latin typeface="Tahoma"/>
                <a:cs typeface="Tahoma"/>
              </a:rPr>
              <a:t>as</a:t>
            </a:r>
            <a:endParaRPr baseline="-41666" sz="1800">
              <a:latin typeface="Tahoma"/>
              <a:cs typeface="Tahoma"/>
            </a:endParaRPr>
          </a:p>
          <a:p>
            <a:pPr algn="r" marR="49530">
              <a:lnSpc>
                <a:spcPct val="100000"/>
              </a:lnSpc>
              <a:spcBef>
                <a:spcPts val="885"/>
              </a:spcBef>
            </a:pPr>
            <a:r>
              <a:rPr dirty="0" sz="1200" spc="-10">
                <a:latin typeface="Tahoma"/>
                <a:cs typeface="Tahoma"/>
              </a:rPr>
              <a:t>“Model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Trees”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81425" y="7607300"/>
            <a:ext cx="2270125" cy="10598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Split attribute chosen to minimize  MSE of regressed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 children.</a:t>
            </a:r>
            <a:endParaRPr sz="1200">
              <a:latin typeface="Tahoma"/>
              <a:cs typeface="Tahoma"/>
            </a:endParaRPr>
          </a:p>
          <a:p>
            <a:pPr marR="358775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solidFill>
                  <a:srgbClr val="CC0099"/>
                </a:solidFill>
                <a:latin typeface="Tahoma"/>
                <a:cs typeface="Tahoma"/>
              </a:rPr>
              <a:t>Pruning with </a:t>
            </a: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CC0099"/>
                </a:solidFill>
                <a:latin typeface="Tahoma"/>
                <a:cs typeface="Tahoma"/>
              </a:rPr>
              <a:t>different Chi-  </a:t>
            </a:r>
            <a:r>
              <a:rPr dirty="0" sz="1200" spc="-20">
                <a:solidFill>
                  <a:srgbClr val="CC0099"/>
                </a:solidFill>
                <a:latin typeface="Tahoma"/>
                <a:cs typeface="Tahoma"/>
              </a:rPr>
              <a:t>squared</a:t>
            </a:r>
            <a:endParaRPr sz="1200">
              <a:latin typeface="Tahoma"/>
              <a:cs typeface="Tahoma"/>
            </a:endParaRPr>
          </a:p>
          <a:p>
            <a:pPr marL="942975">
              <a:lnSpc>
                <a:spcPct val="100000"/>
              </a:lnSpc>
              <a:spcBef>
                <a:spcPts val="91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025" y="1358900"/>
            <a:ext cx="296989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Linear </a:t>
            </a:r>
            <a:r>
              <a:rPr dirty="0" spc="20"/>
              <a:t>Regression</a:t>
            </a:r>
            <a:r>
              <a:rPr dirty="0" spc="-50"/>
              <a:t> </a:t>
            </a:r>
            <a:r>
              <a:rPr dirty="0" spc="15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3790817" y="2451893"/>
            <a:ext cx="952500" cy="323850"/>
          </a:xfrm>
          <a:custGeom>
            <a:avLst/>
            <a:gdLst/>
            <a:ahLst/>
            <a:cxnLst/>
            <a:rect l="l" t="t" r="r" b="b"/>
            <a:pathLst>
              <a:path w="952500" h="323850">
                <a:moveTo>
                  <a:pt x="0" y="0"/>
                </a:moveTo>
                <a:lnTo>
                  <a:pt x="952500" y="3238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95825" y="27622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19050" y="0"/>
                </a:moveTo>
                <a:lnTo>
                  <a:pt x="0" y="66675"/>
                </a:lnTo>
                <a:lnTo>
                  <a:pt x="85725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62017" y="2794793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2017" y="2794793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24042" y="2451893"/>
            <a:ext cx="866775" cy="323850"/>
          </a:xfrm>
          <a:custGeom>
            <a:avLst/>
            <a:gdLst/>
            <a:ahLst/>
            <a:cxnLst/>
            <a:rect l="l" t="t" r="r" b="b"/>
            <a:pathLst>
              <a:path w="866775" h="323850">
                <a:moveTo>
                  <a:pt x="866775" y="0"/>
                </a:moveTo>
                <a:lnTo>
                  <a:pt x="0" y="3238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0" y="2762250"/>
            <a:ext cx="85725" cy="66675"/>
          </a:xfrm>
          <a:custGeom>
            <a:avLst/>
            <a:gdLst/>
            <a:ahLst/>
            <a:cxnLst/>
            <a:rect l="l" t="t" r="r" b="b"/>
            <a:pathLst>
              <a:path w="85725" h="66675">
                <a:moveTo>
                  <a:pt x="66675" y="0"/>
                </a:moveTo>
                <a:lnTo>
                  <a:pt x="0" y="47625"/>
                </a:lnTo>
                <a:lnTo>
                  <a:pt x="8572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47917" y="2147093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47917" y="2147093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304800"/>
                </a:moveTo>
                <a:lnTo>
                  <a:pt x="685800" y="304800"/>
                </a:lnTo>
                <a:lnTo>
                  <a:pt x="685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2642" y="1956593"/>
            <a:ext cx="590550" cy="171450"/>
          </a:xfrm>
          <a:custGeom>
            <a:avLst/>
            <a:gdLst/>
            <a:ahLst/>
            <a:cxnLst/>
            <a:rect l="l" t="t" r="r" b="b"/>
            <a:pathLst>
              <a:path w="590550" h="171450">
                <a:moveTo>
                  <a:pt x="0" y="0"/>
                </a:moveTo>
                <a:lnTo>
                  <a:pt x="590550" y="17145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5700" y="2114550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19050" y="0"/>
                </a:moveTo>
                <a:lnTo>
                  <a:pt x="0" y="66675"/>
                </a:lnTo>
                <a:lnTo>
                  <a:pt x="76200" y="476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24025" y="2482850"/>
            <a:ext cx="1887855" cy="220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Female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660"/>
              </a:spcBef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26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+ 6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2667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2 *</a:t>
            </a:r>
            <a:r>
              <a:rPr dirty="0" sz="1200" spc="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60325">
              <a:lnSpc>
                <a:spcPts val="1430"/>
              </a:lnSpc>
            </a:pP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Leaves contain </a:t>
            </a:r>
            <a:r>
              <a:rPr dirty="0" sz="1200" spc="-15">
                <a:solidFill>
                  <a:srgbClr val="008000"/>
                </a:solidFill>
                <a:latin typeface="Tahoma"/>
                <a:cs typeface="Tahoma"/>
              </a:rPr>
              <a:t>linear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functions (trained using  linear regression </a:t>
            </a:r>
            <a:r>
              <a:rPr dirty="0" sz="1200">
                <a:solidFill>
                  <a:srgbClr val="008000"/>
                </a:solidFill>
                <a:latin typeface="Tahoma"/>
                <a:cs typeface="Tahoma"/>
              </a:rPr>
              <a:t>on all  </a:t>
            </a:r>
            <a:r>
              <a:rPr dirty="0" sz="1200" spc="-5">
                <a:solidFill>
                  <a:srgbClr val="008000"/>
                </a:solidFill>
                <a:latin typeface="Tahoma"/>
                <a:cs typeface="Tahoma"/>
              </a:rPr>
              <a:t>records matching that</a:t>
            </a:r>
            <a:r>
              <a:rPr dirty="0" sz="1200" spc="-70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8000"/>
                </a:solidFill>
                <a:latin typeface="Tahoma"/>
                <a:cs typeface="Tahoma"/>
              </a:rPr>
              <a:t>leaf)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43217" y="2794793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43217" y="2794793"/>
            <a:ext cx="1828800" cy="685800"/>
          </a:xfrm>
          <a:custGeom>
            <a:avLst/>
            <a:gdLst/>
            <a:ahLst/>
            <a:cxnLst/>
            <a:rect l="l" t="t" r="r" b="b"/>
            <a:pathLst>
              <a:path w="1828800" h="685800">
                <a:moveTo>
                  <a:pt x="0" y="685800"/>
                </a:moveTo>
                <a:lnTo>
                  <a:pt x="1828800" y="685800"/>
                </a:lnTo>
                <a:lnTo>
                  <a:pt x="1828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7092" y="1642268"/>
            <a:ext cx="1457325" cy="657225"/>
          </a:xfrm>
          <a:custGeom>
            <a:avLst/>
            <a:gdLst/>
            <a:ahLst/>
            <a:cxnLst/>
            <a:rect l="l" t="t" r="r" b="b"/>
            <a:pathLst>
              <a:path w="1457325" h="657225">
                <a:moveTo>
                  <a:pt x="1457325" y="161925"/>
                </a:moveTo>
                <a:lnTo>
                  <a:pt x="123825" y="161925"/>
                </a:lnTo>
                <a:lnTo>
                  <a:pt x="123825" y="657225"/>
                </a:lnTo>
                <a:lnTo>
                  <a:pt x="1457325" y="657225"/>
                </a:lnTo>
                <a:lnTo>
                  <a:pt x="1457325" y="161925"/>
                </a:lnTo>
                <a:close/>
              </a:path>
              <a:path w="1457325" h="657225">
                <a:moveTo>
                  <a:pt x="0" y="0"/>
                </a:moveTo>
                <a:lnTo>
                  <a:pt x="342900" y="161925"/>
                </a:lnTo>
                <a:lnTo>
                  <a:pt x="676275" y="161925"/>
                </a:lnTo>
                <a:lnTo>
                  <a:pt x="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67092" y="1642268"/>
            <a:ext cx="1457325" cy="657225"/>
          </a:xfrm>
          <a:custGeom>
            <a:avLst/>
            <a:gdLst/>
            <a:ahLst/>
            <a:cxnLst/>
            <a:rect l="l" t="t" r="r" b="b"/>
            <a:pathLst>
              <a:path w="1457325" h="657225">
                <a:moveTo>
                  <a:pt x="123825" y="161925"/>
                </a:moveTo>
                <a:lnTo>
                  <a:pt x="123825" y="657225"/>
                </a:lnTo>
                <a:lnTo>
                  <a:pt x="1457325" y="657225"/>
                </a:lnTo>
                <a:lnTo>
                  <a:pt x="1457325" y="161925"/>
                </a:lnTo>
                <a:lnTo>
                  <a:pt x="676275" y="161925"/>
                </a:lnTo>
                <a:lnTo>
                  <a:pt x="0" y="0"/>
                </a:lnTo>
                <a:lnTo>
                  <a:pt x="342900" y="161925"/>
                </a:lnTo>
                <a:lnTo>
                  <a:pt x="123825" y="161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08225" y="1758950"/>
            <a:ext cx="344170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444115" algn="l"/>
              </a:tabLst>
            </a:pPr>
            <a:r>
              <a:rPr dirty="0" sz="1200">
                <a:latin typeface="Tahoma"/>
                <a:cs typeface="Tahoma"/>
              </a:rPr>
              <a:t>…property-owner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=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Yes	</a:t>
            </a:r>
            <a:r>
              <a:rPr dirty="0" baseline="-41666" sz="1800">
                <a:latin typeface="Tahoma"/>
                <a:cs typeface="Tahoma"/>
              </a:rPr>
              <a:t>Also known</a:t>
            </a:r>
            <a:r>
              <a:rPr dirty="0" baseline="-41666" sz="1800" spc="-67">
                <a:latin typeface="Tahoma"/>
                <a:cs typeface="Tahoma"/>
              </a:rPr>
              <a:t> </a:t>
            </a:r>
            <a:r>
              <a:rPr dirty="0" baseline="-41666" sz="1800">
                <a:latin typeface="Tahoma"/>
                <a:cs typeface="Tahoma"/>
              </a:rPr>
              <a:t>as</a:t>
            </a:r>
            <a:endParaRPr baseline="-41666" sz="1800">
              <a:latin typeface="Tahoma"/>
              <a:cs typeface="Tahoma"/>
            </a:endParaRPr>
          </a:p>
          <a:p>
            <a:pPr algn="ctr" marL="2418715">
              <a:lnSpc>
                <a:spcPts val="1360"/>
              </a:lnSpc>
              <a:spcBef>
                <a:spcPts val="885"/>
              </a:spcBef>
            </a:pPr>
            <a:r>
              <a:rPr dirty="0" sz="1200" spc="-10">
                <a:latin typeface="Tahoma"/>
                <a:cs typeface="Tahoma"/>
              </a:rPr>
              <a:t>“Model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Trees”</a:t>
            </a:r>
            <a:endParaRPr sz="1200">
              <a:latin typeface="Tahoma"/>
              <a:cs typeface="Tahoma"/>
            </a:endParaRPr>
          </a:p>
          <a:p>
            <a:pPr algn="ctr" marR="497205">
              <a:lnSpc>
                <a:spcPts val="1355"/>
              </a:lnSpc>
            </a:pPr>
            <a:r>
              <a:rPr dirty="0" sz="1200" spc="-5">
                <a:latin typeface="Tahoma"/>
                <a:cs typeface="Tahoma"/>
              </a:rPr>
              <a:t>Gender?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1425" y="2482850"/>
            <a:ext cx="2270125" cy="220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Male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Predict age</a:t>
            </a:r>
            <a:r>
              <a:rPr dirty="0" sz="1200" spc="-1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  <a:p>
            <a:pPr marL="190500">
              <a:lnSpc>
                <a:spcPts val="1435"/>
              </a:lnSpc>
              <a:spcBef>
                <a:spcPts val="735"/>
              </a:spcBef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24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+ 7 *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NumChildren</a:t>
            </a:r>
            <a:r>
              <a:rPr dirty="0" sz="1200" spc="-2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  <a:p>
            <a:pPr marL="190500">
              <a:lnSpc>
                <a:spcPts val="1430"/>
              </a:lnSpc>
            </a:pPr>
            <a:r>
              <a:rPr dirty="0" sz="1200" spc="10">
                <a:solidFill>
                  <a:srgbClr val="3333CC"/>
                </a:solidFill>
                <a:latin typeface="Tahoma"/>
                <a:cs typeface="Tahoma"/>
              </a:rPr>
              <a:t>2.5 </a:t>
            </a: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*</a:t>
            </a:r>
            <a:r>
              <a:rPr dirty="0" sz="1200" spc="-6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CC"/>
                </a:solidFill>
                <a:latin typeface="Tahoma"/>
                <a:cs typeface="Tahoma"/>
              </a:rPr>
              <a:t>YearsEducation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R="5080">
              <a:lnSpc>
                <a:spcPts val="1430"/>
              </a:lnSpc>
            </a:pP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Split attribute chosen to minimize  MSE of regressed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 children.</a:t>
            </a:r>
            <a:endParaRPr sz="1200">
              <a:latin typeface="Tahoma"/>
              <a:cs typeface="Tahoma"/>
            </a:endParaRPr>
          </a:p>
          <a:p>
            <a:pPr marR="358775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solidFill>
                  <a:srgbClr val="CC0099"/>
                </a:solidFill>
                <a:latin typeface="Tahoma"/>
                <a:cs typeface="Tahoma"/>
              </a:rPr>
              <a:t>Pruning with </a:t>
            </a: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1200" spc="-5">
                <a:solidFill>
                  <a:srgbClr val="CC0099"/>
                </a:solidFill>
                <a:latin typeface="Tahoma"/>
                <a:cs typeface="Tahoma"/>
              </a:rPr>
              <a:t>different Chi-  </a:t>
            </a:r>
            <a:r>
              <a:rPr dirty="0" sz="1200" spc="-20">
                <a:solidFill>
                  <a:srgbClr val="CC0099"/>
                </a:solidFill>
                <a:latin typeface="Tahoma"/>
                <a:cs typeface="Tahoma"/>
              </a:rPr>
              <a:t>squared</a:t>
            </a:r>
            <a:endParaRPr sz="1200">
              <a:latin typeface="Tahoma"/>
              <a:cs typeface="Tahoma"/>
            </a:endParaRPr>
          </a:p>
          <a:p>
            <a:pPr marL="942975">
              <a:lnSpc>
                <a:spcPct val="100000"/>
              </a:lnSpc>
              <a:spcBef>
                <a:spcPts val="91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8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43042" y="2051843"/>
            <a:ext cx="3181350" cy="2438400"/>
          </a:xfrm>
          <a:custGeom>
            <a:avLst/>
            <a:gdLst/>
            <a:ahLst/>
            <a:cxnLst/>
            <a:rect l="l" t="t" r="r" b="b"/>
            <a:pathLst>
              <a:path w="3181350" h="2438400">
                <a:moveTo>
                  <a:pt x="2619375" y="0"/>
                </a:moveTo>
                <a:lnTo>
                  <a:pt x="0" y="1238250"/>
                </a:lnTo>
                <a:lnTo>
                  <a:pt x="561975" y="2438400"/>
                </a:lnTo>
                <a:lnTo>
                  <a:pt x="3181350" y="1200150"/>
                </a:lnTo>
                <a:lnTo>
                  <a:pt x="2619375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43042" y="2051843"/>
            <a:ext cx="3181350" cy="2438400"/>
          </a:xfrm>
          <a:custGeom>
            <a:avLst/>
            <a:gdLst/>
            <a:ahLst/>
            <a:cxnLst/>
            <a:rect l="l" t="t" r="r" b="b"/>
            <a:pathLst>
              <a:path w="3181350" h="2438400">
                <a:moveTo>
                  <a:pt x="0" y="1238250"/>
                </a:moveTo>
                <a:lnTo>
                  <a:pt x="561975" y="2438400"/>
                </a:lnTo>
                <a:lnTo>
                  <a:pt x="3181350" y="1200150"/>
                </a:lnTo>
                <a:lnTo>
                  <a:pt x="2619375" y="0"/>
                </a:lnTo>
                <a:lnTo>
                  <a:pt x="0" y="12382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 rot="20100000">
            <a:off x="2518225" y="2912568"/>
            <a:ext cx="1900958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45">
                <a:latin typeface="Tahoma"/>
                <a:cs typeface="Tahoma"/>
              </a:rPr>
              <a:t>Detail: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sz="1200" spc="-35">
                <a:latin typeface="Tahoma"/>
                <a:cs typeface="Tahoma"/>
              </a:rPr>
              <a:t>You</a:t>
            </a:r>
            <a:r>
              <a:rPr dirty="0" sz="1200" spc="-130">
                <a:latin typeface="Tahoma"/>
                <a:cs typeface="Tahoma"/>
              </a:rPr>
              <a:t> </a:t>
            </a:r>
            <a:r>
              <a:rPr dirty="0" baseline="2314" sz="1800" spc="-67">
                <a:latin typeface="Tahoma"/>
                <a:cs typeface="Tahoma"/>
              </a:rPr>
              <a:t>typically</a:t>
            </a:r>
            <a:r>
              <a:rPr dirty="0" baseline="2314" sz="1800" spc="-187">
                <a:latin typeface="Tahoma"/>
                <a:cs typeface="Tahoma"/>
              </a:rPr>
              <a:t> </a:t>
            </a:r>
            <a:r>
              <a:rPr dirty="0" baseline="2314" sz="1800" spc="-67">
                <a:latin typeface="Tahoma"/>
                <a:cs typeface="Tahoma"/>
              </a:rPr>
              <a:t>ignore</a:t>
            </a:r>
            <a:r>
              <a:rPr dirty="0" baseline="2314" sz="1800" spc="-195">
                <a:latin typeface="Tahoma"/>
                <a:cs typeface="Tahoma"/>
              </a:rPr>
              <a:t> </a:t>
            </a:r>
            <a:r>
              <a:rPr dirty="0" baseline="2314" sz="1800" spc="-75">
                <a:latin typeface="Tahoma"/>
                <a:cs typeface="Tahoma"/>
              </a:rPr>
              <a:t>any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 rot="20100000">
            <a:off x="2565910" y="2944126"/>
            <a:ext cx="250907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0">
                <a:latin typeface="Tahoma"/>
                <a:cs typeface="Tahoma"/>
              </a:rPr>
              <a:t>categorical</a:t>
            </a:r>
            <a:r>
              <a:rPr dirty="0" sz="1200" spc="-120">
                <a:latin typeface="Tahoma"/>
                <a:cs typeface="Tahoma"/>
              </a:rPr>
              <a:t> </a:t>
            </a:r>
            <a:r>
              <a:rPr dirty="0" baseline="2314" sz="1800" spc="-67">
                <a:latin typeface="Tahoma"/>
                <a:cs typeface="Tahoma"/>
              </a:rPr>
              <a:t>attribute</a:t>
            </a:r>
            <a:r>
              <a:rPr dirty="0" baseline="2314" sz="1800" spc="-179">
                <a:latin typeface="Tahoma"/>
                <a:cs typeface="Tahoma"/>
              </a:rPr>
              <a:t> </a:t>
            </a:r>
            <a:r>
              <a:rPr dirty="0" baseline="2314" sz="1800" spc="-60">
                <a:latin typeface="Tahoma"/>
                <a:cs typeface="Tahoma"/>
              </a:rPr>
              <a:t>that</a:t>
            </a:r>
            <a:r>
              <a:rPr dirty="0" baseline="2314" sz="1800" spc="-179">
                <a:latin typeface="Tahoma"/>
                <a:cs typeface="Tahoma"/>
              </a:rPr>
              <a:t> </a:t>
            </a:r>
            <a:r>
              <a:rPr dirty="0" baseline="2314" sz="1800" spc="-52">
                <a:latin typeface="Tahoma"/>
                <a:cs typeface="Tahoma"/>
              </a:rPr>
              <a:t>has</a:t>
            </a:r>
            <a:r>
              <a:rPr dirty="0" baseline="2314" sz="1800" spc="-179">
                <a:latin typeface="Tahoma"/>
                <a:cs typeface="Tahoma"/>
              </a:rPr>
              <a:t> </a:t>
            </a:r>
            <a:r>
              <a:rPr dirty="0" baseline="2314" sz="1800" spc="-60">
                <a:latin typeface="Tahoma"/>
                <a:cs typeface="Tahoma"/>
              </a:rPr>
              <a:t>been</a:t>
            </a:r>
            <a:r>
              <a:rPr dirty="0" baseline="2314" sz="1800" spc="-179">
                <a:latin typeface="Tahoma"/>
                <a:cs typeface="Tahoma"/>
              </a:rPr>
              <a:t> </a:t>
            </a:r>
            <a:r>
              <a:rPr dirty="0" baseline="4629" sz="1800" spc="-82">
                <a:latin typeface="Tahoma"/>
                <a:cs typeface="Tahoma"/>
              </a:rPr>
              <a:t>tested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 rot="20100000">
            <a:off x="2669745" y="3188623"/>
            <a:ext cx="212383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30">
                <a:latin typeface="Tahoma"/>
                <a:cs typeface="Tahoma"/>
              </a:rPr>
              <a:t>on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5">
                <a:latin typeface="Tahoma"/>
                <a:cs typeface="Tahoma"/>
              </a:rPr>
              <a:t>higher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baseline="2314" sz="1800" spc="-44">
                <a:latin typeface="Tahoma"/>
                <a:cs typeface="Tahoma"/>
              </a:rPr>
              <a:t>up</a:t>
            </a:r>
            <a:r>
              <a:rPr dirty="0" baseline="2314" sz="1800" spc="-127">
                <a:latin typeface="Tahoma"/>
                <a:cs typeface="Tahoma"/>
              </a:rPr>
              <a:t> </a:t>
            </a:r>
            <a:r>
              <a:rPr dirty="0" baseline="2314" sz="1800" spc="-44">
                <a:latin typeface="Tahoma"/>
                <a:cs typeface="Tahoma"/>
              </a:rPr>
              <a:t>in</a:t>
            </a:r>
            <a:r>
              <a:rPr dirty="0" baseline="2314" sz="1800" spc="-127">
                <a:latin typeface="Tahoma"/>
                <a:cs typeface="Tahoma"/>
              </a:rPr>
              <a:t> </a:t>
            </a:r>
            <a:r>
              <a:rPr dirty="0" baseline="2314" sz="1800" spc="-67">
                <a:latin typeface="Tahoma"/>
                <a:cs typeface="Tahoma"/>
              </a:rPr>
              <a:t>the</a:t>
            </a:r>
            <a:r>
              <a:rPr dirty="0" baseline="2314" sz="1800" spc="-127">
                <a:latin typeface="Tahoma"/>
                <a:cs typeface="Tahoma"/>
              </a:rPr>
              <a:t> </a:t>
            </a:r>
            <a:r>
              <a:rPr dirty="0" baseline="2314" sz="1800" spc="-75">
                <a:latin typeface="Tahoma"/>
                <a:cs typeface="Tahoma"/>
              </a:rPr>
              <a:t>tree</a:t>
            </a:r>
            <a:r>
              <a:rPr dirty="0" baseline="2314" sz="1800" spc="-127">
                <a:latin typeface="Tahoma"/>
                <a:cs typeface="Tahoma"/>
              </a:rPr>
              <a:t> </a:t>
            </a:r>
            <a:r>
              <a:rPr dirty="0" baseline="2314" sz="1800" spc="-82">
                <a:latin typeface="Tahoma"/>
                <a:cs typeface="Tahoma"/>
              </a:rPr>
              <a:t>during</a:t>
            </a:r>
            <a:r>
              <a:rPr dirty="0" baseline="2314" sz="1800" spc="-127">
                <a:latin typeface="Tahoma"/>
                <a:cs typeface="Tahoma"/>
              </a:rPr>
              <a:t> </a:t>
            </a:r>
            <a:r>
              <a:rPr dirty="0" baseline="4629" sz="1800" spc="-97">
                <a:latin typeface="Tahoma"/>
                <a:cs typeface="Tahoma"/>
              </a:rPr>
              <a:t>the</a:t>
            </a:r>
            <a:endParaRPr baseline="4629"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 rot="20100000">
            <a:off x="2755536" y="3394597"/>
            <a:ext cx="191804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5">
                <a:latin typeface="Tahoma"/>
                <a:cs typeface="Tahoma"/>
              </a:rPr>
              <a:t>regression. </a:t>
            </a:r>
            <a:r>
              <a:rPr dirty="0" baseline="2314" sz="1800" spc="-60">
                <a:latin typeface="Tahoma"/>
                <a:cs typeface="Tahoma"/>
              </a:rPr>
              <a:t>But use all</a:t>
            </a:r>
            <a:r>
              <a:rPr dirty="0" baseline="2314" sz="1800" spc="-434">
                <a:latin typeface="Tahoma"/>
                <a:cs typeface="Tahoma"/>
              </a:rPr>
              <a:t> </a:t>
            </a:r>
            <a:r>
              <a:rPr dirty="0" baseline="2314" sz="1800" spc="-89">
                <a:latin typeface="Tahoma"/>
                <a:cs typeface="Tahoma"/>
              </a:rPr>
              <a:t>untested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 rot="20100000">
            <a:off x="2798489" y="3412761"/>
            <a:ext cx="2640287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60">
                <a:latin typeface="Tahoma"/>
                <a:cs typeface="Tahoma"/>
              </a:rPr>
              <a:t>attributes, </a:t>
            </a:r>
            <a:r>
              <a:rPr dirty="0" baseline="2314" sz="1800" spc="-67">
                <a:latin typeface="Tahoma"/>
                <a:cs typeface="Tahoma"/>
              </a:rPr>
              <a:t>and use </a:t>
            </a:r>
            <a:r>
              <a:rPr dirty="0" baseline="2314" sz="1800" spc="-75">
                <a:latin typeface="Tahoma"/>
                <a:cs typeface="Tahoma"/>
              </a:rPr>
              <a:t>real </a:t>
            </a:r>
            <a:r>
              <a:rPr dirty="0" sz="1200" spc="-40">
                <a:latin typeface="Tahoma"/>
                <a:cs typeface="Tahoma"/>
              </a:rPr>
              <a:t>-</a:t>
            </a:r>
            <a:r>
              <a:rPr dirty="0" baseline="2314" sz="1800" spc="-60">
                <a:latin typeface="Tahoma"/>
                <a:cs typeface="Tahoma"/>
              </a:rPr>
              <a:t>valued</a:t>
            </a:r>
            <a:r>
              <a:rPr dirty="0" baseline="2314" sz="1800" spc="-390">
                <a:latin typeface="Tahoma"/>
                <a:cs typeface="Tahoma"/>
              </a:rPr>
              <a:t> </a:t>
            </a:r>
            <a:r>
              <a:rPr dirty="0" baseline="2314" sz="1800" spc="-82">
                <a:latin typeface="Tahoma"/>
                <a:cs typeface="Tahoma"/>
              </a:rPr>
              <a:t>attributes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 rot="20100000">
            <a:off x="2901567" y="3708212"/>
            <a:ext cx="205480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 spc="-50">
                <a:latin typeface="Tahoma"/>
                <a:cs typeface="Tahoma"/>
              </a:rPr>
              <a:t>even </a:t>
            </a:r>
            <a:r>
              <a:rPr dirty="0" sz="1200" spc="-35">
                <a:latin typeface="Tahoma"/>
                <a:cs typeface="Tahoma"/>
              </a:rPr>
              <a:t>if </a:t>
            </a:r>
            <a:r>
              <a:rPr dirty="0" sz="1200" spc="-55">
                <a:latin typeface="Tahoma"/>
                <a:cs typeface="Tahoma"/>
              </a:rPr>
              <a:t>they’ve </a:t>
            </a:r>
            <a:r>
              <a:rPr dirty="0" baseline="2314" sz="1800" spc="-75">
                <a:latin typeface="Tahoma"/>
                <a:cs typeface="Tahoma"/>
              </a:rPr>
              <a:t>been </a:t>
            </a:r>
            <a:r>
              <a:rPr dirty="0" baseline="2314" sz="1800" spc="-82">
                <a:latin typeface="Tahoma"/>
                <a:cs typeface="Tahoma"/>
              </a:rPr>
              <a:t>tested</a:t>
            </a:r>
            <a:r>
              <a:rPr dirty="0" baseline="2314" sz="1800" spc="-397">
                <a:latin typeface="Tahoma"/>
                <a:cs typeface="Tahoma"/>
              </a:rPr>
              <a:t> </a:t>
            </a:r>
            <a:r>
              <a:rPr dirty="0" baseline="2314" sz="1800" spc="-97">
                <a:latin typeface="Tahoma"/>
                <a:cs typeface="Tahoma"/>
              </a:rPr>
              <a:t>above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47817" y="6682845"/>
            <a:ext cx="0" cy="1485900"/>
          </a:xfrm>
          <a:custGeom>
            <a:avLst/>
            <a:gdLst/>
            <a:ahLst/>
            <a:cxnLst/>
            <a:rect l="l" t="t" r="r" b="b"/>
            <a:pathLst>
              <a:path w="0"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62125" y="821690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669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240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957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337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14742" y="67780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57517" y="697812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19292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43242" y="6835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45756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851025" y="5340350"/>
            <a:ext cx="3616325" cy="865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6355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Test your</a:t>
            </a:r>
            <a:r>
              <a:rPr dirty="0" sz="2150" spc="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understanding</a:t>
            </a:r>
            <a:endParaRPr sz="2150">
              <a:latin typeface="Tahoma"/>
              <a:cs typeface="Tahoma"/>
            </a:endParaRPr>
          </a:p>
          <a:p>
            <a:pPr marL="25400" marR="30480">
              <a:lnSpc>
                <a:spcPts val="1430"/>
              </a:lnSpc>
              <a:spcBef>
                <a:spcPts val="1200"/>
              </a:spcBef>
            </a:pPr>
            <a:r>
              <a:rPr dirty="0" sz="1200" spc="5">
                <a:latin typeface="Tahoma"/>
                <a:cs typeface="Tahoma"/>
              </a:rPr>
              <a:t>Assuming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regular </a:t>
            </a:r>
            <a:r>
              <a:rPr dirty="0" sz="1200" spc="-5">
                <a:latin typeface="Tahoma"/>
                <a:cs typeface="Tahoma"/>
              </a:rPr>
              <a:t>regression trees, can you sketch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graph of the fitted function </a:t>
            </a: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24305" sz="1200" spc="7" i="1">
                <a:latin typeface="Tahoma"/>
                <a:cs typeface="Tahoma"/>
              </a:rPr>
              <a:t>est(</a:t>
            </a:r>
            <a:r>
              <a:rPr dirty="0" sz="1200" spc="5" i="1">
                <a:latin typeface="Tahoma"/>
                <a:cs typeface="Tahoma"/>
              </a:rPr>
              <a:t>x) </a:t>
            </a:r>
            <a:r>
              <a:rPr dirty="0" sz="1200" spc="-5">
                <a:latin typeface="Tahoma"/>
                <a:cs typeface="Tahoma"/>
              </a:rPr>
              <a:t>over this</a:t>
            </a:r>
            <a:r>
              <a:rPr dirty="0" sz="1200" spc="9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diagram?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8075" y="1358900"/>
            <a:ext cx="30257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Test your</a:t>
            </a:r>
            <a:r>
              <a:rPr dirty="0" spc="20"/>
              <a:t> </a:t>
            </a:r>
            <a:r>
              <a:rPr dirty="0" spc="15"/>
              <a:t>understanding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2756693"/>
            <a:ext cx="0" cy="1485900"/>
          </a:xfrm>
          <a:custGeom>
            <a:avLst/>
            <a:gdLst/>
            <a:ahLst/>
            <a:cxnLst/>
            <a:rect l="l" t="t" r="r" b="b"/>
            <a:pathLst>
              <a:path w="0" h="1485900">
                <a:moveTo>
                  <a:pt x="0" y="0"/>
                </a:moveTo>
                <a:lnTo>
                  <a:pt x="0" y="14859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423545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69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40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957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37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14742" y="28519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7517" y="30519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19292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43242" y="2909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5756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1851025" y="1835150"/>
            <a:ext cx="388937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17780">
              <a:lnSpc>
                <a:spcPts val="1430"/>
              </a:lnSpc>
              <a:spcBef>
                <a:spcPts val="155"/>
              </a:spcBef>
            </a:pPr>
            <a:r>
              <a:rPr dirty="0" sz="1200" spc="5">
                <a:latin typeface="Tahoma"/>
                <a:cs typeface="Tahoma"/>
              </a:rPr>
              <a:t>Assuming 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linear </a:t>
            </a:r>
            <a:r>
              <a:rPr dirty="0" sz="1200" spc="-5">
                <a:latin typeface="Tahoma"/>
                <a:cs typeface="Tahoma"/>
              </a:rPr>
              <a:t>regression trees, can you sketch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graph  </a:t>
            </a:r>
            <a:r>
              <a:rPr dirty="0" sz="1200" spc="-5">
                <a:latin typeface="Tahoma"/>
                <a:cs typeface="Tahoma"/>
              </a:rPr>
              <a:t>of the fitted function </a:t>
            </a:r>
            <a:r>
              <a:rPr dirty="0" sz="1200" spc="5" i="1">
                <a:latin typeface="Tahoma"/>
                <a:cs typeface="Tahoma"/>
              </a:rPr>
              <a:t>y</a:t>
            </a:r>
            <a:r>
              <a:rPr dirty="0" baseline="24305" sz="1200" spc="7" i="1">
                <a:latin typeface="Tahoma"/>
                <a:cs typeface="Tahoma"/>
              </a:rPr>
              <a:t>est(</a:t>
            </a:r>
            <a:r>
              <a:rPr dirty="0" sz="1200" spc="5" i="1">
                <a:latin typeface="Tahoma"/>
                <a:cs typeface="Tahoma"/>
              </a:rPr>
              <a:t>x) </a:t>
            </a:r>
            <a:r>
              <a:rPr dirty="0" sz="1200" spc="-5">
                <a:latin typeface="Tahoma"/>
                <a:cs typeface="Tahoma"/>
              </a:rPr>
              <a:t>over this</a:t>
            </a:r>
            <a:r>
              <a:rPr dirty="0" sz="1200" spc="-1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diagram?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62125" y="5250213"/>
            <a:ext cx="4195445" cy="30759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61950">
              <a:lnSpc>
                <a:spcPct val="100000"/>
              </a:lnSpc>
              <a:spcBef>
                <a:spcPts val="835"/>
              </a:spcBef>
            </a:pPr>
            <a:r>
              <a:rPr dirty="0" sz="2150" spc="10" b="1">
                <a:solidFill>
                  <a:srgbClr val="FF0000"/>
                </a:solidFill>
                <a:latin typeface="Tahoma"/>
                <a:cs typeface="Tahoma"/>
              </a:rPr>
              <a:t>4: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GMDH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(c.f.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BACON,</a:t>
            </a:r>
            <a:r>
              <a:rPr dirty="0" sz="2150" spc="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AIM)</a:t>
            </a:r>
            <a:endParaRPr sz="2150">
              <a:latin typeface="Tahoma"/>
              <a:cs typeface="Tahoma"/>
            </a:endParaRPr>
          </a:p>
          <a:p>
            <a:pPr marL="304165" indent="-304165">
              <a:lnSpc>
                <a:spcPct val="100000"/>
              </a:lnSpc>
              <a:spcBef>
                <a:spcPts val="495"/>
              </a:spcBef>
              <a:buChar char="•"/>
              <a:tabLst>
                <a:tab pos="304165" algn="l"/>
                <a:tab pos="304800" algn="l"/>
              </a:tabLst>
            </a:pPr>
            <a:r>
              <a:rPr dirty="0" sz="1400" spc="5">
                <a:latin typeface="Tahoma"/>
                <a:cs typeface="Tahoma"/>
              </a:rPr>
              <a:t>Group Method Data</a:t>
            </a:r>
            <a:r>
              <a:rPr dirty="0" sz="1400" spc="-1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Handling</a:t>
            </a:r>
            <a:endParaRPr sz="1400">
              <a:latin typeface="Tahoma"/>
              <a:cs typeface="Tahoma"/>
            </a:endParaRPr>
          </a:p>
          <a:p>
            <a:pPr marL="304165" indent="-304165">
              <a:lnSpc>
                <a:spcPct val="100000"/>
              </a:lnSpc>
              <a:spcBef>
                <a:spcPts val="345"/>
              </a:spcBef>
              <a:buChar char="•"/>
              <a:tabLst>
                <a:tab pos="304165" algn="l"/>
                <a:tab pos="304800" algn="l"/>
              </a:tabLst>
            </a:pPr>
            <a:r>
              <a:rPr dirty="0" sz="1400" spc="15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very </a:t>
            </a:r>
            <a:r>
              <a:rPr dirty="0" sz="1400" spc="-5">
                <a:latin typeface="Tahoma"/>
                <a:cs typeface="Tahoma"/>
              </a:rPr>
              <a:t>simple </a:t>
            </a:r>
            <a:r>
              <a:rPr dirty="0" sz="1400">
                <a:latin typeface="Tahoma"/>
                <a:cs typeface="Tahoma"/>
              </a:rPr>
              <a:t>but very good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idea:</a:t>
            </a:r>
            <a:endParaRPr sz="1400">
              <a:latin typeface="Tahoma"/>
              <a:cs typeface="Tahoma"/>
            </a:endParaRPr>
          </a:p>
          <a:p>
            <a:pPr marL="304165" indent="-3041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304165" algn="l"/>
                <a:tab pos="304800" algn="l"/>
              </a:tabLst>
            </a:pPr>
            <a:r>
              <a:rPr dirty="0" sz="1400" spc="5">
                <a:latin typeface="Tahoma"/>
                <a:cs typeface="Tahoma"/>
              </a:rPr>
              <a:t>Do </a:t>
            </a:r>
            <a:r>
              <a:rPr dirty="0" sz="1400" spc="-5">
                <a:latin typeface="Tahoma"/>
                <a:cs typeface="Tahoma"/>
              </a:rPr>
              <a:t>linear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  <a:p>
            <a:pPr marL="304165" marR="270510" indent="-304165">
              <a:lnSpc>
                <a:spcPts val="1650"/>
              </a:lnSpc>
              <a:spcBef>
                <a:spcPts val="425"/>
              </a:spcBef>
              <a:buAutoNum type="arabicPeriod"/>
              <a:tabLst>
                <a:tab pos="304165" algn="l"/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Use cross-validation </a:t>
            </a:r>
            <a:r>
              <a:rPr dirty="0" sz="1400">
                <a:latin typeface="Tahoma"/>
                <a:cs typeface="Tahoma"/>
              </a:rPr>
              <a:t>to discover </a:t>
            </a:r>
            <a:r>
              <a:rPr dirty="0" sz="1400" spc="-5">
                <a:latin typeface="Tahoma"/>
                <a:cs typeface="Tahoma"/>
              </a:rPr>
              <a:t>whether any  quadratic </a:t>
            </a:r>
            <a:r>
              <a:rPr dirty="0" sz="1400">
                <a:latin typeface="Tahoma"/>
                <a:cs typeface="Tahoma"/>
              </a:rPr>
              <a:t>term is good. If so, add </a:t>
            </a:r>
            <a:r>
              <a:rPr dirty="0" sz="1400" spc="-5">
                <a:latin typeface="Tahoma"/>
                <a:cs typeface="Tahoma"/>
              </a:rPr>
              <a:t>it </a:t>
            </a:r>
            <a:r>
              <a:rPr dirty="0" sz="1400">
                <a:latin typeface="Tahoma"/>
                <a:cs typeface="Tahoma"/>
              </a:rPr>
              <a:t>as </a:t>
            </a:r>
            <a:r>
              <a:rPr dirty="0" sz="1400" spc="10">
                <a:latin typeface="Tahoma"/>
                <a:cs typeface="Tahoma"/>
              </a:rPr>
              <a:t>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basis  function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loop.</a:t>
            </a:r>
            <a:endParaRPr sz="1400">
              <a:latin typeface="Tahoma"/>
              <a:cs typeface="Tahoma"/>
            </a:endParaRPr>
          </a:p>
          <a:p>
            <a:pPr marL="304165" marR="5080" indent="-304165">
              <a:lnSpc>
                <a:spcPct val="101200"/>
              </a:lnSpc>
              <a:spcBef>
                <a:spcPts val="275"/>
              </a:spcBef>
              <a:buAutoNum type="arabicPeriod"/>
              <a:tabLst>
                <a:tab pos="304165" algn="l"/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Use cross-validation </a:t>
            </a:r>
            <a:r>
              <a:rPr dirty="0" sz="1400">
                <a:latin typeface="Tahoma"/>
                <a:cs typeface="Tahoma"/>
              </a:rPr>
              <a:t>to discover </a:t>
            </a:r>
            <a:r>
              <a:rPr dirty="0" sz="1400" spc="-5">
                <a:latin typeface="Tahoma"/>
                <a:cs typeface="Tahoma"/>
              </a:rPr>
              <a:t>whether </a:t>
            </a:r>
            <a:r>
              <a:rPr dirty="0" sz="1400" spc="5">
                <a:latin typeface="Tahoma"/>
                <a:cs typeface="Tahoma"/>
              </a:rPr>
              <a:t>any </a:t>
            </a:r>
            <a:r>
              <a:rPr dirty="0" sz="1400">
                <a:latin typeface="Tahoma"/>
                <a:cs typeface="Tahoma"/>
              </a:rPr>
              <a:t>of </a:t>
            </a:r>
            <a:r>
              <a:rPr dirty="0" sz="1400" spc="10">
                <a:latin typeface="Tahoma"/>
                <a:cs typeface="Tahoma"/>
              </a:rPr>
              <a:t>a  </a:t>
            </a:r>
            <a:r>
              <a:rPr dirty="0" sz="1400">
                <a:latin typeface="Tahoma"/>
                <a:cs typeface="Tahoma"/>
              </a:rPr>
              <a:t>set </a:t>
            </a:r>
            <a:r>
              <a:rPr dirty="0" sz="1400" spc="5">
                <a:latin typeface="Tahoma"/>
                <a:cs typeface="Tahoma"/>
              </a:rPr>
              <a:t>of </a:t>
            </a:r>
            <a:r>
              <a:rPr dirty="0" sz="1400">
                <a:latin typeface="Tahoma"/>
                <a:cs typeface="Tahoma"/>
              </a:rPr>
              <a:t>familiar functions (log, exp, sin etc)  applied </a:t>
            </a:r>
            <a:r>
              <a:rPr dirty="0" sz="1400" spc="5">
                <a:latin typeface="Tahoma"/>
                <a:cs typeface="Tahoma"/>
              </a:rPr>
              <a:t>to any </a:t>
            </a:r>
            <a:r>
              <a:rPr dirty="0" sz="1400">
                <a:latin typeface="Tahoma"/>
                <a:cs typeface="Tahoma"/>
              </a:rPr>
              <a:t>previous basis function helps. </a:t>
            </a:r>
            <a:r>
              <a:rPr dirty="0" sz="1400" spc="-5">
                <a:latin typeface="Tahoma"/>
                <a:cs typeface="Tahoma"/>
              </a:rPr>
              <a:t>If  </a:t>
            </a:r>
            <a:r>
              <a:rPr dirty="0" sz="1400">
                <a:latin typeface="Tahoma"/>
                <a:cs typeface="Tahoma"/>
              </a:rPr>
              <a:t>so, </a:t>
            </a:r>
            <a:r>
              <a:rPr dirty="0" sz="1400" spc="5">
                <a:latin typeface="Tahoma"/>
                <a:cs typeface="Tahoma"/>
              </a:rPr>
              <a:t>add </a:t>
            </a:r>
            <a:r>
              <a:rPr dirty="0" sz="1400">
                <a:latin typeface="Tahoma"/>
                <a:cs typeface="Tahoma"/>
              </a:rPr>
              <a:t>it </a:t>
            </a:r>
            <a:r>
              <a:rPr dirty="0" sz="1400" spc="5">
                <a:latin typeface="Tahoma"/>
                <a:cs typeface="Tahoma"/>
              </a:rPr>
              <a:t>as </a:t>
            </a:r>
            <a:r>
              <a:rPr dirty="0" sz="1400" spc="10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basis function </a:t>
            </a:r>
            <a:r>
              <a:rPr dirty="0" sz="1400" spc="5">
                <a:latin typeface="Tahoma"/>
                <a:cs typeface="Tahoma"/>
              </a:rPr>
              <a:t>and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loop.</a:t>
            </a:r>
            <a:endParaRPr sz="1400">
              <a:latin typeface="Tahoma"/>
              <a:cs typeface="Tahoma"/>
            </a:endParaRPr>
          </a:p>
          <a:p>
            <a:pPr marL="304165" indent="-30416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304165" algn="l"/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Else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stop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2350" y="1358900"/>
            <a:ext cx="31115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GMDH </a:t>
            </a:r>
            <a:r>
              <a:rPr dirty="0" spc="10"/>
              <a:t>(c.f. </a:t>
            </a:r>
            <a:r>
              <a:rPr dirty="0" spc="15"/>
              <a:t>BACON,</a:t>
            </a:r>
            <a:r>
              <a:rPr dirty="0" spc="10"/>
              <a:t> </a:t>
            </a:r>
            <a:r>
              <a:rPr dirty="0" spc="15"/>
              <a:t>AIM)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2125" y="2223770"/>
            <a:ext cx="148590" cy="53975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39"/>
              </a:spcBef>
            </a:pPr>
            <a:r>
              <a:rPr dirty="0" sz="1400" spc="-35">
                <a:latin typeface="Tahoma"/>
                <a:cs typeface="Tahoma"/>
              </a:rPr>
              <a:t>1.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1400" spc="-3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6925" y="2730500"/>
            <a:ext cx="11176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-5">
                <a:latin typeface="Tahoma"/>
                <a:cs typeface="Tahoma"/>
              </a:rPr>
              <a:t>q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0420" y="2520950"/>
            <a:ext cx="211454" cy="45212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R="5080" indent="3810">
              <a:lnSpc>
                <a:spcPts val="1650"/>
              </a:lnSpc>
              <a:spcBef>
                <a:spcPts val="204"/>
              </a:spcBef>
            </a:pPr>
            <a:r>
              <a:rPr dirty="0" sz="1400" spc="-5">
                <a:latin typeface="Tahoma"/>
                <a:cs typeface="Tahoma"/>
              </a:rPr>
              <a:t>y  </a:t>
            </a:r>
            <a:r>
              <a:rPr dirty="0" sz="1400" spc="-10">
                <a:latin typeface="Tahoma"/>
                <a:cs typeface="Tahoma"/>
              </a:rPr>
              <a:t>sis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549" y="2276386"/>
            <a:ext cx="3319779" cy="6851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25"/>
              </a:spcBef>
            </a:pPr>
            <a:r>
              <a:rPr dirty="0" sz="1400" spc="10">
                <a:latin typeface="Tahoma"/>
                <a:cs typeface="Tahoma"/>
              </a:rPr>
              <a:t>o </a:t>
            </a:r>
            <a:r>
              <a:rPr dirty="0" sz="1400" spc="-5">
                <a:latin typeface="Tahoma"/>
                <a:cs typeface="Tahoma"/>
              </a:rPr>
              <a:t>linear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regression</a:t>
            </a:r>
            <a:endParaRPr sz="1400">
              <a:latin typeface="Tahoma"/>
              <a:cs typeface="Tahoma"/>
            </a:endParaRPr>
          </a:p>
          <a:p>
            <a:pPr indent="17780">
              <a:lnSpc>
                <a:spcPts val="1650"/>
              </a:lnSpc>
              <a:spcBef>
                <a:spcPts val="425"/>
              </a:spcBef>
            </a:pPr>
            <a:r>
              <a:rPr dirty="0" sz="1400">
                <a:latin typeface="Tahoma"/>
                <a:cs typeface="Tahoma"/>
              </a:rPr>
              <a:t>se </a:t>
            </a:r>
            <a:r>
              <a:rPr dirty="0" sz="1400" spc="-5">
                <a:latin typeface="Tahoma"/>
                <a:cs typeface="Tahoma"/>
              </a:rPr>
              <a:t>cross-validation </a:t>
            </a:r>
            <a:r>
              <a:rPr dirty="0" sz="1400">
                <a:latin typeface="Tahoma"/>
                <a:cs typeface="Tahoma"/>
              </a:rPr>
              <a:t>to discover </a:t>
            </a:r>
            <a:r>
              <a:rPr dirty="0" sz="1400" spc="-5">
                <a:latin typeface="Tahoma"/>
                <a:cs typeface="Tahoma"/>
              </a:rPr>
              <a:t>whether an  uadratic </a:t>
            </a:r>
            <a:r>
              <a:rPr dirty="0" sz="1400">
                <a:latin typeface="Tahoma"/>
                <a:cs typeface="Tahoma"/>
              </a:rPr>
              <a:t>term is good. If so, add </a:t>
            </a:r>
            <a:r>
              <a:rPr dirty="0" sz="1400" spc="-5">
                <a:latin typeface="Tahoma"/>
                <a:cs typeface="Tahoma"/>
              </a:rPr>
              <a:t>it </a:t>
            </a:r>
            <a:r>
              <a:rPr dirty="0" sz="1400">
                <a:latin typeface="Tahoma"/>
                <a:cs typeface="Tahoma"/>
              </a:rPr>
              <a:t>as </a:t>
            </a:r>
            <a:r>
              <a:rPr dirty="0" sz="1400" spc="10">
                <a:latin typeface="Tahoma"/>
                <a:cs typeface="Tahoma"/>
              </a:rPr>
              <a:t>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ba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2900045"/>
            <a:ext cx="4195445" cy="144462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439"/>
              </a:spcBef>
            </a:pPr>
            <a:r>
              <a:rPr dirty="0" sz="1400" spc="-5">
                <a:latin typeface="Tahoma"/>
                <a:cs typeface="Tahoma"/>
              </a:rPr>
              <a:t>function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loop.</a:t>
            </a:r>
            <a:endParaRPr sz="1400">
              <a:latin typeface="Tahoma"/>
              <a:cs typeface="Tahoma"/>
            </a:endParaRPr>
          </a:p>
          <a:p>
            <a:pPr marL="304165" marR="5080" indent="-304165">
              <a:lnSpc>
                <a:spcPct val="101200"/>
              </a:lnSpc>
              <a:spcBef>
                <a:spcPts val="325"/>
              </a:spcBef>
              <a:buAutoNum type="arabicPeriod" startAt="3"/>
              <a:tabLst>
                <a:tab pos="304165" algn="l"/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Use cross-validation </a:t>
            </a:r>
            <a:r>
              <a:rPr dirty="0" sz="1400">
                <a:latin typeface="Tahoma"/>
                <a:cs typeface="Tahoma"/>
              </a:rPr>
              <a:t>to discover </a:t>
            </a:r>
            <a:r>
              <a:rPr dirty="0" sz="1400" spc="-5">
                <a:latin typeface="Tahoma"/>
                <a:cs typeface="Tahoma"/>
              </a:rPr>
              <a:t>whether </a:t>
            </a:r>
            <a:r>
              <a:rPr dirty="0" sz="1400" spc="5">
                <a:latin typeface="Tahoma"/>
                <a:cs typeface="Tahoma"/>
              </a:rPr>
              <a:t>any </a:t>
            </a:r>
            <a:r>
              <a:rPr dirty="0" sz="1400">
                <a:latin typeface="Tahoma"/>
                <a:cs typeface="Tahoma"/>
              </a:rPr>
              <a:t>of </a:t>
            </a:r>
            <a:r>
              <a:rPr dirty="0" sz="1400" spc="10">
                <a:latin typeface="Tahoma"/>
                <a:cs typeface="Tahoma"/>
              </a:rPr>
              <a:t>a  </a:t>
            </a:r>
            <a:r>
              <a:rPr dirty="0" sz="1400">
                <a:latin typeface="Tahoma"/>
                <a:cs typeface="Tahoma"/>
              </a:rPr>
              <a:t>set </a:t>
            </a:r>
            <a:r>
              <a:rPr dirty="0" sz="1400" spc="5">
                <a:latin typeface="Tahoma"/>
                <a:cs typeface="Tahoma"/>
              </a:rPr>
              <a:t>of </a:t>
            </a:r>
            <a:r>
              <a:rPr dirty="0" sz="1400">
                <a:latin typeface="Tahoma"/>
                <a:cs typeface="Tahoma"/>
              </a:rPr>
              <a:t>familiar functions (log, exp, sin etc)  applied </a:t>
            </a:r>
            <a:r>
              <a:rPr dirty="0" sz="1400" spc="5">
                <a:latin typeface="Tahoma"/>
                <a:cs typeface="Tahoma"/>
              </a:rPr>
              <a:t>to any </a:t>
            </a:r>
            <a:r>
              <a:rPr dirty="0" sz="1400">
                <a:latin typeface="Tahoma"/>
                <a:cs typeface="Tahoma"/>
              </a:rPr>
              <a:t>previous basis function helps. </a:t>
            </a:r>
            <a:r>
              <a:rPr dirty="0" sz="1400" spc="-5">
                <a:latin typeface="Tahoma"/>
                <a:cs typeface="Tahoma"/>
              </a:rPr>
              <a:t>If  </a:t>
            </a:r>
            <a:r>
              <a:rPr dirty="0" sz="1400">
                <a:latin typeface="Tahoma"/>
                <a:cs typeface="Tahoma"/>
              </a:rPr>
              <a:t>so, </a:t>
            </a:r>
            <a:r>
              <a:rPr dirty="0" sz="1400" spc="5">
                <a:latin typeface="Tahoma"/>
                <a:cs typeface="Tahoma"/>
              </a:rPr>
              <a:t>add </a:t>
            </a:r>
            <a:r>
              <a:rPr dirty="0" sz="1400">
                <a:latin typeface="Tahoma"/>
                <a:cs typeface="Tahoma"/>
              </a:rPr>
              <a:t>it </a:t>
            </a:r>
            <a:r>
              <a:rPr dirty="0" sz="1400" spc="5">
                <a:latin typeface="Tahoma"/>
                <a:cs typeface="Tahoma"/>
              </a:rPr>
              <a:t>as </a:t>
            </a:r>
            <a:r>
              <a:rPr dirty="0" sz="1400" spc="10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basis function </a:t>
            </a:r>
            <a:r>
              <a:rPr dirty="0" sz="1400" spc="5">
                <a:latin typeface="Tahoma"/>
                <a:cs typeface="Tahoma"/>
              </a:rPr>
              <a:t>and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loop.</a:t>
            </a:r>
            <a:endParaRPr sz="1400">
              <a:latin typeface="Tahoma"/>
              <a:cs typeface="Tahoma"/>
            </a:endParaRPr>
          </a:p>
          <a:p>
            <a:pPr marL="304165" indent="-304165">
              <a:lnSpc>
                <a:spcPct val="100000"/>
              </a:lnSpc>
              <a:spcBef>
                <a:spcPts val="345"/>
              </a:spcBef>
              <a:buAutoNum type="arabicPeriod" startAt="3"/>
              <a:tabLst>
                <a:tab pos="304165" algn="l"/>
                <a:tab pos="304800" algn="l"/>
              </a:tabLst>
            </a:pPr>
            <a:r>
              <a:rPr dirty="0" sz="1400" spc="-5">
                <a:latin typeface="Tahoma"/>
                <a:cs typeface="Tahoma"/>
              </a:rPr>
              <a:t>Else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stop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28717" y="2223293"/>
            <a:ext cx="3276600" cy="781050"/>
          </a:xfrm>
          <a:custGeom>
            <a:avLst/>
            <a:gdLst/>
            <a:ahLst/>
            <a:cxnLst/>
            <a:rect l="l" t="t" r="r" b="b"/>
            <a:pathLst>
              <a:path w="3276600" h="781050">
                <a:moveTo>
                  <a:pt x="0" y="781050"/>
                </a:moveTo>
                <a:lnTo>
                  <a:pt x="3276600" y="781050"/>
                </a:lnTo>
                <a:lnTo>
                  <a:pt x="327660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28717" y="2223293"/>
            <a:ext cx="3276600" cy="781050"/>
          </a:xfrm>
          <a:custGeom>
            <a:avLst/>
            <a:gdLst/>
            <a:ahLst/>
            <a:cxnLst/>
            <a:rect l="l" t="t" r="r" b="b"/>
            <a:pathLst>
              <a:path w="3276600" h="781050">
                <a:moveTo>
                  <a:pt x="0" y="781050"/>
                </a:moveTo>
                <a:lnTo>
                  <a:pt x="3276600" y="781050"/>
                </a:lnTo>
                <a:lnTo>
                  <a:pt x="3276600" y="0"/>
                </a:lnTo>
                <a:lnTo>
                  <a:pt x="0" y="0"/>
                </a:lnTo>
                <a:lnTo>
                  <a:pt x="0" y="781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36725" y="1709420"/>
            <a:ext cx="3003550" cy="103505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30200" indent="-304800">
              <a:lnSpc>
                <a:spcPct val="100000"/>
              </a:lnSpc>
              <a:spcBef>
                <a:spcPts val="439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400" spc="5">
                <a:latin typeface="Tahoma"/>
                <a:cs typeface="Tahoma"/>
              </a:rPr>
              <a:t>Group Method Data</a:t>
            </a:r>
            <a:r>
              <a:rPr dirty="0" sz="1400" spc="-1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Handling</a:t>
            </a:r>
            <a:endParaRPr sz="1400">
              <a:latin typeface="Tahoma"/>
              <a:cs typeface="Tahoma"/>
            </a:endParaRPr>
          </a:p>
          <a:p>
            <a:pPr marL="330200" marR="17780" indent="-304800">
              <a:lnSpc>
                <a:spcPct val="102699"/>
              </a:lnSpc>
              <a:spcBef>
                <a:spcPts val="300"/>
              </a:spcBef>
              <a:buChar char="•"/>
              <a:tabLst>
                <a:tab pos="329565" algn="l"/>
                <a:tab pos="330200" algn="l"/>
              </a:tabLst>
            </a:pPr>
            <a:r>
              <a:rPr dirty="0" sz="1400" spc="15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very </a:t>
            </a:r>
            <a:r>
              <a:rPr dirty="0" sz="1400" spc="-5">
                <a:latin typeface="Tahoma"/>
                <a:cs typeface="Tahoma"/>
              </a:rPr>
              <a:t>simple </a:t>
            </a:r>
            <a:r>
              <a:rPr dirty="0" sz="1400">
                <a:latin typeface="Tahoma"/>
                <a:cs typeface="Tahoma"/>
              </a:rPr>
              <a:t>but very good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idea: </a:t>
            </a:r>
            <a:r>
              <a:rPr dirty="0" baseline="-11904" sz="2100" spc="-7">
                <a:latin typeface="Tahoma"/>
                <a:cs typeface="Tahoma"/>
              </a:rPr>
              <a:t> </a:t>
            </a:r>
            <a:r>
              <a:rPr dirty="0" baseline="-11904" sz="2100" spc="22">
                <a:latin typeface="Tahoma"/>
                <a:cs typeface="Tahoma"/>
              </a:rPr>
              <a:t>D </a:t>
            </a:r>
            <a:r>
              <a:rPr dirty="0" sz="1200" spc="-5">
                <a:latin typeface="Tahoma"/>
                <a:cs typeface="Tahoma"/>
              </a:rPr>
              <a:t>Typical learned</a:t>
            </a:r>
            <a:r>
              <a:rPr dirty="0" sz="1200" spc="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function:</a:t>
            </a:r>
            <a:endParaRPr sz="1200">
              <a:latin typeface="Tahoma"/>
              <a:cs typeface="Tahoma"/>
            </a:endParaRPr>
          </a:p>
          <a:p>
            <a:pPr marL="330200">
              <a:lnSpc>
                <a:spcPct val="100000"/>
              </a:lnSpc>
              <a:spcBef>
                <a:spcPts val="495"/>
              </a:spcBef>
            </a:pPr>
            <a:r>
              <a:rPr dirty="0" baseline="-5952" sz="2100" spc="22">
                <a:latin typeface="Tahoma"/>
                <a:cs typeface="Tahoma"/>
              </a:rPr>
              <a:t>U </a:t>
            </a:r>
            <a:r>
              <a:rPr dirty="0" sz="1200">
                <a:latin typeface="Tahoma"/>
                <a:cs typeface="Tahoma"/>
              </a:rPr>
              <a:t>age</a:t>
            </a:r>
            <a:r>
              <a:rPr dirty="0" baseline="24305" sz="1200">
                <a:latin typeface="Tahoma"/>
                <a:cs typeface="Tahoma"/>
              </a:rPr>
              <a:t>est </a:t>
            </a: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height - 3.1 sqrt(weight)</a:t>
            </a:r>
            <a:r>
              <a:rPr dirty="0" sz="1200" spc="-3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4675" y="2797175"/>
            <a:ext cx="202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4.3 income / (cos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(NumCars))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125" y="5250213"/>
            <a:ext cx="3861435" cy="1666239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ctr" marL="311150">
              <a:lnSpc>
                <a:spcPct val="100000"/>
              </a:lnSpc>
              <a:spcBef>
                <a:spcPts val="835"/>
              </a:spcBef>
            </a:pPr>
            <a:r>
              <a:rPr dirty="0" sz="2150" spc="10" b="1">
                <a:solidFill>
                  <a:srgbClr val="FF0000"/>
                </a:solidFill>
                <a:latin typeface="Tahoma"/>
                <a:cs typeface="Tahoma"/>
              </a:rPr>
              <a:t>3: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Cascade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Correlation</a:t>
            </a:r>
            <a:endParaRPr sz="21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495"/>
              </a:spcBef>
              <a:buChar char="•"/>
              <a:tabLst>
                <a:tab pos="171450" algn="l"/>
              </a:tabLst>
            </a:pPr>
            <a:r>
              <a:rPr dirty="0" sz="1400" spc="15">
                <a:latin typeface="Tahoma"/>
                <a:cs typeface="Tahoma"/>
              </a:rPr>
              <a:t>A </a:t>
            </a:r>
            <a:r>
              <a:rPr dirty="0" sz="1400" spc="-5">
                <a:latin typeface="Tahoma"/>
                <a:cs typeface="Tahoma"/>
              </a:rPr>
              <a:t>super-fast </a:t>
            </a:r>
            <a:r>
              <a:rPr dirty="0" sz="1400">
                <a:latin typeface="Tahoma"/>
                <a:cs typeface="Tahoma"/>
              </a:rPr>
              <a:t>form of </a:t>
            </a:r>
            <a:r>
              <a:rPr dirty="0" sz="1400" spc="-5">
                <a:latin typeface="Tahoma"/>
                <a:cs typeface="Tahoma"/>
              </a:rPr>
              <a:t>Neural Network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Tahoma"/>
                <a:cs typeface="Tahoma"/>
              </a:rPr>
              <a:t>Begins with </a:t>
            </a:r>
            <a:r>
              <a:rPr dirty="0" sz="1400" spc="10">
                <a:latin typeface="Tahoma"/>
                <a:cs typeface="Tahoma"/>
              </a:rPr>
              <a:t>0 </a:t>
            </a:r>
            <a:r>
              <a:rPr dirty="0" sz="1400">
                <a:latin typeface="Tahoma"/>
                <a:cs typeface="Tahoma"/>
              </a:rPr>
              <a:t>hidden</a:t>
            </a:r>
            <a:r>
              <a:rPr dirty="0" sz="1400" spc="-1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units</a:t>
            </a:r>
            <a:endParaRPr sz="1400">
              <a:latin typeface="Tahoma"/>
              <a:cs typeface="Tahoma"/>
            </a:endParaRPr>
          </a:p>
          <a:p>
            <a:pPr marL="171450" marR="5080" indent="-171450">
              <a:lnSpc>
                <a:spcPct val="100400"/>
              </a:lnSpc>
              <a:spcBef>
                <a:spcPts val="33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Tahoma"/>
                <a:cs typeface="Tahoma"/>
              </a:rPr>
              <a:t>Incrementally </a:t>
            </a:r>
            <a:r>
              <a:rPr dirty="0" sz="1400" spc="5">
                <a:latin typeface="Tahoma"/>
                <a:cs typeface="Tahoma"/>
              </a:rPr>
              <a:t>adds </a:t>
            </a:r>
            <a:r>
              <a:rPr dirty="0" sz="1400">
                <a:latin typeface="Tahoma"/>
                <a:cs typeface="Tahoma"/>
              </a:rPr>
              <a:t>hidden units, </a:t>
            </a:r>
            <a:r>
              <a:rPr dirty="0" sz="1400" spc="5">
                <a:latin typeface="Tahoma"/>
                <a:cs typeface="Tahoma"/>
              </a:rPr>
              <a:t>one by </a:t>
            </a:r>
            <a:r>
              <a:rPr dirty="0" sz="1400">
                <a:latin typeface="Tahoma"/>
                <a:cs typeface="Tahoma"/>
              </a:rPr>
              <a:t>one,  </a:t>
            </a:r>
            <a:r>
              <a:rPr dirty="0" sz="1400" spc="-5">
                <a:latin typeface="Tahoma"/>
                <a:cs typeface="Tahoma"/>
              </a:rPr>
              <a:t>doing </a:t>
            </a:r>
            <a:r>
              <a:rPr dirty="0" sz="1400" spc="-10">
                <a:latin typeface="Tahoma"/>
                <a:cs typeface="Tahoma"/>
              </a:rPr>
              <a:t>ingeniously little </a:t>
            </a:r>
            <a:r>
              <a:rPr dirty="0" sz="1400">
                <a:latin typeface="Tahoma"/>
                <a:cs typeface="Tahoma"/>
              </a:rPr>
              <a:t>recomputation between  each unit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addition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2875" y="1358900"/>
            <a:ext cx="23215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Cascade</a:t>
            </a:r>
            <a:r>
              <a:rPr dirty="0" spc="-50"/>
              <a:t> </a:t>
            </a:r>
            <a:r>
              <a:rPr dirty="0" spc="15"/>
              <a:t>beginning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8655" y="3361531"/>
          <a:ext cx="1995805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</a:tblGrid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11325" y="1797050"/>
            <a:ext cx="1911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Begin with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regular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dataset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1517" y="2032793"/>
            <a:ext cx="2247900" cy="1352550"/>
          </a:xfrm>
          <a:custGeom>
            <a:avLst/>
            <a:gdLst/>
            <a:ahLst/>
            <a:cxnLst/>
            <a:rect l="l" t="t" r="r" b="b"/>
            <a:pathLst>
              <a:path w="2247900" h="1352550">
                <a:moveTo>
                  <a:pt x="933450" y="914400"/>
                </a:moveTo>
                <a:lnTo>
                  <a:pt x="371475" y="914400"/>
                </a:lnTo>
                <a:lnTo>
                  <a:pt x="409575" y="1352550"/>
                </a:lnTo>
                <a:lnTo>
                  <a:pt x="933450" y="914400"/>
                </a:lnTo>
                <a:close/>
              </a:path>
              <a:path w="2247900" h="1352550">
                <a:moveTo>
                  <a:pt x="2247900" y="0"/>
                </a:moveTo>
                <a:lnTo>
                  <a:pt x="0" y="0"/>
                </a:lnTo>
                <a:lnTo>
                  <a:pt x="0" y="914400"/>
                </a:lnTo>
                <a:lnTo>
                  <a:pt x="2247900" y="914400"/>
                </a:lnTo>
                <a:lnTo>
                  <a:pt x="224790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71517" y="2032793"/>
            <a:ext cx="2247900" cy="1352550"/>
          </a:xfrm>
          <a:custGeom>
            <a:avLst/>
            <a:gdLst/>
            <a:ahLst/>
            <a:cxnLst/>
            <a:rect l="l" t="t" r="r" b="b"/>
            <a:pathLst>
              <a:path w="2247900" h="1352550">
                <a:moveTo>
                  <a:pt x="0" y="0"/>
                </a:moveTo>
                <a:lnTo>
                  <a:pt x="0" y="914400"/>
                </a:lnTo>
                <a:lnTo>
                  <a:pt x="371475" y="914400"/>
                </a:lnTo>
                <a:lnTo>
                  <a:pt x="409575" y="1352550"/>
                </a:lnTo>
                <a:lnTo>
                  <a:pt x="933450" y="914400"/>
                </a:lnTo>
                <a:lnTo>
                  <a:pt x="2247900" y="914400"/>
                </a:lnTo>
                <a:lnTo>
                  <a:pt x="2247900" y="0"/>
                </a:lnTo>
                <a:lnTo>
                  <a:pt x="3714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71517" y="2032793"/>
            <a:ext cx="22479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565"/>
              </a:spcBef>
            </a:pPr>
            <a:r>
              <a:rPr dirty="0" sz="1200" spc="-5">
                <a:latin typeface="Tahoma"/>
                <a:cs typeface="Tahoma"/>
              </a:rPr>
              <a:t>Nonstandard notation:</a:t>
            </a:r>
            <a:endParaRPr sz="1200">
              <a:latin typeface="Tahoma"/>
              <a:cs typeface="Tahoma"/>
            </a:endParaRPr>
          </a:p>
          <a:p>
            <a:pPr marL="85725" indent="-57785">
              <a:lnSpc>
                <a:spcPct val="100000"/>
              </a:lnSpc>
              <a:spcBef>
                <a:spcPts val="285"/>
              </a:spcBef>
              <a:buSzPct val="89473"/>
              <a:buFont typeface="Tahoma"/>
              <a:buChar char="•"/>
              <a:tabLst>
                <a:tab pos="86360" algn="l"/>
              </a:tabLst>
            </a:pPr>
            <a:r>
              <a:rPr dirty="0" sz="950" i="1">
                <a:latin typeface="Tahoma"/>
                <a:cs typeface="Tahoma"/>
              </a:rPr>
              <a:t>X</a:t>
            </a:r>
            <a:r>
              <a:rPr dirty="0" baseline="25641" sz="975" i="1">
                <a:latin typeface="Tahoma"/>
                <a:cs typeface="Tahoma"/>
              </a:rPr>
              <a:t>(i) </a:t>
            </a:r>
            <a:r>
              <a:rPr dirty="0" sz="1200" spc="-5">
                <a:latin typeface="Tahoma"/>
                <a:cs typeface="Tahoma"/>
              </a:rPr>
              <a:t>is the i’th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attribute</a:t>
            </a:r>
            <a:endParaRPr sz="1200">
              <a:latin typeface="Tahoma"/>
              <a:cs typeface="Tahoma"/>
            </a:endParaRPr>
          </a:p>
          <a:p>
            <a:pPr marL="28575" marR="439420">
              <a:lnSpc>
                <a:spcPts val="1430"/>
              </a:lnSpc>
              <a:spcBef>
                <a:spcPts val="345"/>
              </a:spcBef>
              <a:buSzPct val="89473"/>
              <a:buFont typeface="Tahoma"/>
              <a:buChar char="•"/>
              <a:tabLst>
                <a:tab pos="86360" algn="l"/>
              </a:tabLst>
            </a:pPr>
            <a:r>
              <a:rPr dirty="0" sz="950" spc="-15" i="1">
                <a:latin typeface="Tahoma"/>
                <a:cs typeface="Tahoma"/>
              </a:rPr>
              <a:t>x</a:t>
            </a:r>
            <a:r>
              <a:rPr dirty="0" baseline="25641" sz="975" spc="-22" i="1">
                <a:latin typeface="Tahoma"/>
                <a:cs typeface="Tahoma"/>
              </a:rPr>
              <a:t>(i)</a:t>
            </a:r>
            <a:r>
              <a:rPr dirty="0" baseline="-21367" sz="975" spc="-22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is the value of the </a:t>
            </a:r>
            <a:r>
              <a:rPr dirty="0" sz="1200" spc="-10">
                <a:latin typeface="Tahoma"/>
                <a:cs typeface="Tahoma"/>
              </a:rPr>
              <a:t>i’th  attribute </a:t>
            </a:r>
            <a:r>
              <a:rPr dirty="0" sz="1200" spc="-5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the </a:t>
            </a:r>
            <a:r>
              <a:rPr dirty="0" sz="1200">
                <a:latin typeface="Tahoma"/>
                <a:cs typeface="Tahoma"/>
              </a:rPr>
              <a:t>k’th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record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48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28655" y="7287683"/>
          <a:ext cx="1995805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</a:tblGrid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250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711325" y="5146992"/>
            <a:ext cx="3235960" cy="84010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050925">
              <a:lnSpc>
                <a:spcPct val="100000"/>
              </a:lnSpc>
              <a:spcBef>
                <a:spcPts val="164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Cascade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first</a:t>
            </a:r>
            <a:r>
              <a:rPr dirty="0" sz="2150" spc="-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step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ahoma"/>
                <a:cs typeface="Tahoma"/>
              </a:rPr>
              <a:t>Begin with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regular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dataset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700" y="6140450"/>
            <a:ext cx="450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 i="1">
                <a:latin typeface="Tahoma"/>
                <a:cs typeface="Tahoma"/>
              </a:rPr>
              <a:t>i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5925" y="6045200"/>
            <a:ext cx="2077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spc="15" i="1">
                <a:latin typeface="Tahoma"/>
                <a:cs typeface="Tahoma"/>
              </a:rPr>
              <a:t>w</a:t>
            </a:r>
            <a:r>
              <a:rPr dirty="0" baseline="25641" sz="975" spc="22" i="1">
                <a:latin typeface="Tahoma"/>
                <a:cs typeface="Tahoma"/>
              </a:rPr>
              <a:t>(0) </a:t>
            </a:r>
            <a:r>
              <a:rPr dirty="0" sz="1200" spc="-5">
                <a:latin typeface="Tahoma"/>
                <a:cs typeface="Tahoma"/>
              </a:rPr>
              <a:t>to best fit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1325" y="6321425"/>
            <a:ext cx="1082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I.E.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minimize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9325" y="6407150"/>
            <a:ext cx="9461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7375" y="6467021"/>
            <a:ext cx="906144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6390" algn="l"/>
                <a:tab pos="640715" algn="l"/>
                <a:tab pos="850265" algn="l"/>
              </a:tabLst>
            </a:pPr>
            <a:r>
              <a:rPr dirty="0" sz="750" i="1">
                <a:latin typeface="Times New Roman"/>
                <a:cs typeface="Times New Roman"/>
              </a:rPr>
              <a:t>k	</a:t>
            </a:r>
            <a:r>
              <a:rPr dirty="0" sz="1900" spc="20">
                <a:latin typeface="Symbol"/>
                <a:cs typeface="Symbol"/>
              </a:rPr>
              <a:t></a:t>
            </a:r>
            <a:r>
              <a:rPr dirty="0" sz="1900" spc="2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j	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8625" y="6407150"/>
            <a:ext cx="8382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59175" y="661670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4375" y="661670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0275" y="6731000"/>
            <a:ext cx="1587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14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1000" y="6731000"/>
            <a:ext cx="1778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r>
              <a:rPr dirty="0" sz="750" spc="-13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49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0000" y="1358900"/>
            <a:ext cx="26168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Consider our</a:t>
            </a:r>
            <a:r>
              <a:rPr dirty="0" spc="-70"/>
              <a:t> </a:t>
            </a:r>
            <a:r>
              <a:rPr dirty="0" spc="15"/>
              <a:t>errors…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8655" y="3361531"/>
          <a:ext cx="2786380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  <a:gridCol w="400050"/>
                <a:gridCol w="390525"/>
              </a:tblGrid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11325" y="1797050"/>
            <a:ext cx="1911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Begin with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regular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dataset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6700" y="2159000"/>
            <a:ext cx="4508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 i="1">
                <a:latin typeface="Tahoma"/>
                <a:cs typeface="Tahoma"/>
              </a:rPr>
              <a:t>i</a:t>
            </a:r>
            <a:endParaRPr sz="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5925" y="2063750"/>
            <a:ext cx="2077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spc="15" i="1">
                <a:latin typeface="Tahoma"/>
                <a:cs typeface="Tahoma"/>
              </a:rPr>
              <a:t>w</a:t>
            </a:r>
            <a:r>
              <a:rPr dirty="0" baseline="25641" sz="975" spc="22" i="1">
                <a:latin typeface="Tahoma"/>
                <a:cs typeface="Tahoma"/>
              </a:rPr>
              <a:t>(0) </a:t>
            </a:r>
            <a:r>
              <a:rPr dirty="0" sz="1200" spc="-5">
                <a:latin typeface="Tahoma"/>
                <a:cs typeface="Tahoma"/>
              </a:rPr>
              <a:t>to best fit</a:t>
            </a:r>
            <a:r>
              <a:rPr dirty="0" sz="1200" spc="-9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1325" y="2339975"/>
            <a:ext cx="1082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I.E.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minimize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9325" y="2425700"/>
            <a:ext cx="9461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7375" y="2485571"/>
            <a:ext cx="906144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6390" algn="l"/>
                <a:tab pos="640715" algn="l"/>
                <a:tab pos="850265" algn="l"/>
              </a:tabLst>
            </a:pPr>
            <a:r>
              <a:rPr dirty="0" sz="750" i="1">
                <a:latin typeface="Times New Roman"/>
                <a:cs typeface="Times New Roman"/>
              </a:rPr>
              <a:t>k	</a:t>
            </a:r>
            <a:r>
              <a:rPr dirty="0" sz="1900" spc="20">
                <a:latin typeface="Symbol"/>
                <a:cs typeface="Symbol"/>
              </a:rPr>
              <a:t></a:t>
            </a:r>
            <a:r>
              <a:rPr dirty="0" sz="1900" spc="2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j	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8625" y="2425700"/>
            <a:ext cx="8382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9175" y="263525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4375" y="263525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0275" y="2749550"/>
            <a:ext cx="1587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14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1000" y="2749550"/>
            <a:ext cx="1778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r>
              <a:rPr dirty="0" sz="750" spc="-13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6900" y="3108492"/>
            <a:ext cx="3740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6865" algn="l"/>
              </a:tabLst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10" i="1">
                <a:latin typeface="Times New Roman"/>
                <a:cs typeface="Times New Roman"/>
              </a:rPr>
              <a:t>	</a:t>
            </a: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7325" y="3108492"/>
            <a:ext cx="692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6750" y="2914482"/>
            <a:ext cx="414020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641" sz="1950" spc="15">
                <a:latin typeface="Symbol"/>
                <a:cs typeface="Symbol"/>
              </a:rPr>
              <a:t></a:t>
            </a:r>
            <a:r>
              <a:rPr dirty="0" baseline="-25641" sz="1950" spc="-75">
                <a:latin typeface="Times New Roman"/>
                <a:cs typeface="Times New Roman"/>
              </a:rPr>
              <a:t> </a:t>
            </a:r>
            <a:r>
              <a:rPr dirty="0" baseline="-25641" sz="1950" spc="52" i="1">
                <a:latin typeface="Times New Roman"/>
                <a:cs typeface="Times New Roman"/>
              </a:rPr>
              <a:t>y</a:t>
            </a:r>
            <a:r>
              <a:rPr dirty="0" sz="750" spc="35">
                <a:latin typeface="Times New Roman"/>
                <a:cs typeface="Times New Roman"/>
              </a:rPr>
              <a:t>(0)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000" y="2990682"/>
            <a:ext cx="1027430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00" spc="5">
                <a:latin typeface="Times New Roman"/>
                <a:cs typeface="Times New Roman"/>
              </a:rPr>
              <a:t>Define </a:t>
            </a:r>
            <a:r>
              <a:rPr dirty="0" sz="1300" spc="15" i="1">
                <a:latin typeface="Times New Roman"/>
                <a:cs typeface="Times New Roman"/>
              </a:rPr>
              <a:t>e</a:t>
            </a:r>
            <a:r>
              <a:rPr dirty="0" baseline="44444" sz="1125" spc="22">
                <a:latin typeface="Times New Roman"/>
                <a:cs typeface="Times New Roman"/>
              </a:rPr>
              <a:t>(0) </a:t>
            </a:r>
            <a:r>
              <a:rPr dirty="0" sz="1300" spc="10">
                <a:latin typeface="Symbol"/>
                <a:cs typeface="Symbol"/>
              </a:rPr>
              <a:t></a:t>
            </a:r>
            <a:r>
              <a:rPr dirty="0" sz="1300" spc="-85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50</a:t>
            </a:r>
            <a:endParaRPr sz="600">
              <a:latin typeface="Tahoma"/>
              <a:cs typeface="Tahom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728655" y="7287683"/>
          <a:ext cx="3186430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  <a:gridCol w="400050"/>
                <a:gridCol w="390525"/>
                <a:gridCol w="400050"/>
              </a:tblGrid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01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-7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50" spc="-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250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685925" y="5146992"/>
            <a:ext cx="3562985" cy="1478280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790575">
              <a:lnSpc>
                <a:spcPct val="100000"/>
              </a:lnSpc>
              <a:spcBef>
                <a:spcPts val="164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Create a hidden</a:t>
            </a:r>
            <a:r>
              <a:rPr dirty="0" sz="2150" spc="8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unit…</a:t>
            </a:r>
            <a:endParaRPr sz="2150">
              <a:latin typeface="Tahoma"/>
              <a:cs typeface="Tahoma"/>
            </a:endParaRPr>
          </a:p>
          <a:p>
            <a:pPr marL="38100" marR="899160">
              <a:lnSpc>
                <a:spcPts val="1430"/>
              </a:lnSpc>
              <a:spcBef>
                <a:spcPts val="90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1200" spc="-5" i="1">
                <a:latin typeface="Tahoma"/>
                <a:cs typeface="Tahoma"/>
              </a:rPr>
              <a:t>u</a:t>
            </a:r>
            <a:r>
              <a:rPr dirty="0" baseline="24305" sz="1200" spc="-7" i="1">
                <a:latin typeface="Tahoma"/>
                <a:cs typeface="Tahoma"/>
              </a:rPr>
              <a:t>(0)</a:t>
            </a:r>
            <a:r>
              <a:rPr dirty="0" baseline="-20833" sz="1200" spc="-7" i="1">
                <a:latin typeface="Tahoma"/>
                <a:cs typeface="Tahoma"/>
              </a:rPr>
              <a:t>i </a:t>
            </a:r>
            <a:r>
              <a:rPr dirty="0" sz="1200" spc="-10">
                <a:latin typeface="Tahoma"/>
                <a:cs typeface="Tahoma"/>
              </a:rPr>
              <a:t>to </a:t>
            </a:r>
            <a:r>
              <a:rPr dirty="0" sz="1200" spc="-5">
                <a:latin typeface="Tahoma"/>
                <a:cs typeface="Tahoma"/>
              </a:rPr>
              <a:t>define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new </a:t>
            </a:r>
            <a:r>
              <a:rPr dirty="0" sz="1200" spc="-10">
                <a:latin typeface="Tahoma"/>
                <a:cs typeface="Tahoma"/>
              </a:rPr>
              <a:t>basis  </a:t>
            </a:r>
            <a:r>
              <a:rPr dirty="0" sz="1200" spc="-5">
                <a:latin typeface="Tahoma"/>
                <a:cs typeface="Tahoma"/>
              </a:rPr>
              <a:t>function </a:t>
            </a:r>
            <a:r>
              <a:rPr dirty="0" sz="1200" spc="-5" i="1">
                <a:latin typeface="Tahoma"/>
                <a:cs typeface="Tahoma"/>
              </a:rPr>
              <a:t>H</a:t>
            </a:r>
            <a:r>
              <a:rPr dirty="0" baseline="24305" sz="1200" spc="-7" i="1">
                <a:latin typeface="Tahoma"/>
                <a:cs typeface="Tahoma"/>
              </a:rPr>
              <a:t>(0)</a:t>
            </a:r>
            <a:r>
              <a:rPr dirty="0" sz="1200" spc="-5" i="1">
                <a:latin typeface="Tahoma"/>
                <a:cs typeface="Tahoma"/>
              </a:rPr>
              <a:t>(x) </a:t>
            </a:r>
            <a:r>
              <a:rPr dirty="0" sz="1200" spc="-5">
                <a:latin typeface="Tahoma"/>
                <a:cs typeface="Tahoma"/>
              </a:rPr>
              <a:t>of the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inputs.</a:t>
            </a:r>
            <a:endParaRPr sz="1200">
              <a:latin typeface="Tahoma"/>
              <a:cs typeface="Tahoma"/>
            </a:endParaRPr>
          </a:p>
          <a:p>
            <a:pPr marL="38100" marR="1211580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latin typeface="Tahoma"/>
                <a:cs typeface="Tahoma"/>
              </a:rPr>
              <a:t>Make it specialize in predicting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errors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our original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fit: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5925" y="6683375"/>
            <a:ext cx="2447925" cy="398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 marR="30480">
              <a:lnSpc>
                <a:spcPct val="104200"/>
              </a:lnSpc>
              <a:spcBef>
                <a:spcPts val="40"/>
              </a:spcBef>
            </a:pPr>
            <a:r>
              <a:rPr dirty="0" sz="1200">
                <a:latin typeface="Tahoma"/>
                <a:cs typeface="Tahoma"/>
              </a:rPr>
              <a:t>Find {</a:t>
            </a:r>
            <a:r>
              <a:rPr dirty="0" sz="1200" i="1">
                <a:latin typeface="Tahoma"/>
                <a:cs typeface="Tahoma"/>
              </a:rPr>
              <a:t>u</a:t>
            </a:r>
            <a:r>
              <a:rPr dirty="0" baseline="24305" sz="1200" i="1">
                <a:latin typeface="Tahoma"/>
                <a:cs typeface="Tahoma"/>
              </a:rPr>
              <a:t>(0)</a:t>
            </a:r>
            <a:r>
              <a:rPr dirty="0" baseline="-20833" sz="1200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} to maximize correlation  </a:t>
            </a:r>
            <a:r>
              <a:rPr dirty="0" sz="1200" spc="-15">
                <a:latin typeface="Tahoma"/>
                <a:cs typeface="Tahoma"/>
              </a:rPr>
              <a:t>between </a:t>
            </a:r>
            <a:r>
              <a:rPr dirty="0" sz="1200" spc="-5" i="1">
                <a:latin typeface="Tahoma"/>
                <a:cs typeface="Tahoma"/>
              </a:rPr>
              <a:t>H</a:t>
            </a:r>
            <a:r>
              <a:rPr dirty="0" baseline="24305" sz="1200" spc="-7" i="1">
                <a:latin typeface="Tahoma"/>
                <a:cs typeface="Tahoma"/>
              </a:rPr>
              <a:t>(0)</a:t>
            </a:r>
            <a:r>
              <a:rPr dirty="0" sz="1200" spc="-5" i="1">
                <a:latin typeface="Tahoma"/>
                <a:cs typeface="Tahoma"/>
              </a:rPr>
              <a:t>(x) and E</a:t>
            </a:r>
            <a:r>
              <a:rPr dirty="0" baseline="24305" sz="1200" spc="-7" i="1">
                <a:latin typeface="Tahoma"/>
                <a:cs typeface="Tahoma"/>
              </a:rPr>
              <a:t>(0)</a:t>
            </a:r>
            <a:r>
              <a:rPr dirty="0" baseline="24305" sz="1200" spc="254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54700" y="6746540"/>
            <a:ext cx="88900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1750" y="6746540"/>
            <a:ext cx="889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86350" y="6594140"/>
            <a:ext cx="2794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7094" sz="1950">
                <a:latin typeface="Symbol"/>
                <a:cs typeface="Symbol"/>
              </a:rPr>
              <a:t></a:t>
            </a:r>
            <a:r>
              <a:rPr dirty="0" baseline="-17094" sz="1950" spc="240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87950" y="6720973"/>
            <a:ext cx="34798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Symbol"/>
                <a:cs typeface="Symbol"/>
              </a:rPr>
              <a:t></a:t>
            </a:r>
            <a:r>
              <a:rPr dirty="0" sz="1950" spc="355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6350" y="6917990"/>
            <a:ext cx="3244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683" sz="1950">
                <a:latin typeface="Symbol"/>
                <a:cs typeface="Symbol"/>
              </a:rPr>
              <a:t></a:t>
            </a:r>
            <a:r>
              <a:rPr dirty="0" baseline="-10683" sz="1950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8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8300" y="6689390"/>
            <a:ext cx="5207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50" spc="25">
                <a:latin typeface="Times New Roman"/>
                <a:cs typeface="Times New Roman"/>
              </a:rPr>
              <a:t>(0 </a:t>
            </a:r>
            <a:r>
              <a:rPr dirty="0" sz="750">
                <a:latin typeface="Times New Roman"/>
                <a:cs typeface="Times New Roman"/>
              </a:rPr>
              <a:t>) ( </a:t>
            </a:r>
            <a:r>
              <a:rPr dirty="0" sz="750" spc="5" i="1">
                <a:latin typeface="Times New Roman"/>
                <a:cs typeface="Times New Roman"/>
              </a:rPr>
              <a:t>j</a:t>
            </a:r>
            <a:r>
              <a:rPr dirty="0" sz="750" spc="5">
                <a:latin typeface="Times New Roman"/>
                <a:cs typeface="Times New Roman"/>
              </a:rPr>
              <a:t>)</a:t>
            </a:r>
            <a:r>
              <a:rPr dirty="0" sz="750" spc="-85">
                <a:latin typeface="Times New Roman"/>
                <a:cs typeface="Times New Roman"/>
              </a:rPr>
              <a:t> </a:t>
            </a:r>
            <a:r>
              <a:rPr dirty="0" baseline="14957" sz="1950">
                <a:latin typeface="Symbol"/>
                <a:cs typeface="Symbol"/>
              </a:rPr>
              <a:t>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02150" y="6758321"/>
            <a:ext cx="15303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25">
                <a:latin typeface="Times New Roman"/>
                <a:cs typeface="Times New Roman"/>
              </a:rPr>
              <a:t>(0</a:t>
            </a:r>
            <a:r>
              <a:rPr dirty="0" sz="750" spc="-160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9275" y="6765590"/>
            <a:ext cx="135636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  <a:tab pos="1040765" algn="l"/>
                <a:tab pos="1269365" algn="l"/>
              </a:tabLst>
            </a:pPr>
            <a:r>
              <a:rPr dirty="0" sz="1300" i="1">
                <a:latin typeface="Times New Roman"/>
                <a:cs typeface="Times New Roman"/>
              </a:rPr>
              <a:t>H</a:t>
            </a:r>
            <a:r>
              <a:rPr dirty="0" sz="1300" i="1">
                <a:latin typeface="Times New Roman"/>
                <a:cs typeface="Times New Roman"/>
              </a:rPr>
              <a:t>	</a:t>
            </a:r>
            <a:r>
              <a:rPr dirty="0" sz="1300" spc="90">
                <a:latin typeface="Times New Roman"/>
                <a:cs typeface="Times New Roman"/>
              </a:rPr>
              <a:t>(</a:t>
            </a:r>
            <a:r>
              <a:rPr dirty="0" sz="1300" spc="-55" b="1">
                <a:latin typeface="Times New Roman"/>
                <a:cs typeface="Times New Roman"/>
              </a:rPr>
              <a:t>x</a:t>
            </a:r>
            <a:r>
              <a:rPr dirty="0" sz="1300">
                <a:latin typeface="Times New Roman"/>
                <a:cs typeface="Times New Roman"/>
              </a:rPr>
              <a:t>)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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g</a:t>
            </a:r>
            <a:r>
              <a:rPr dirty="0" sz="1300" i="1">
                <a:latin typeface="Times New Roman"/>
                <a:cs typeface="Times New Roman"/>
              </a:rPr>
              <a:t>	</a:t>
            </a:r>
            <a:r>
              <a:rPr dirty="0" sz="1300" i="1">
                <a:latin typeface="Times New Roman"/>
                <a:cs typeface="Times New Roman"/>
              </a:rPr>
              <a:t>u</a:t>
            </a:r>
            <a:r>
              <a:rPr dirty="0" sz="1300" i="1">
                <a:latin typeface="Times New Roman"/>
                <a:cs typeface="Times New Roman"/>
              </a:rPr>
              <a:t>	</a:t>
            </a:r>
            <a:r>
              <a:rPr dirty="0" sz="1300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1450" y="1358900"/>
            <a:ext cx="227457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Cascade </a:t>
            </a:r>
            <a:r>
              <a:rPr dirty="0" spc="20"/>
              <a:t>next</a:t>
            </a:r>
            <a:r>
              <a:rPr dirty="0" spc="-70"/>
              <a:t> </a:t>
            </a:r>
            <a:r>
              <a:rPr dirty="0" spc="25"/>
              <a:t>step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6700" y="1892300"/>
            <a:ext cx="2914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1140" algn="l"/>
              </a:tabLst>
            </a:pPr>
            <a:r>
              <a:rPr dirty="0" sz="650" spc="5" i="1">
                <a:latin typeface="Tahoma"/>
                <a:cs typeface="Tahoma"/>
              </a:rPr>
              <a:t>i</a:t>
            </a:r>
            <a:r>
              <a:rPr dirty="0" sz="650" spc="5" i="1">
                <a:latin typeface="Tahoma"/>
                <a:cs typeface="Tahoma"/>
              </a:rPr>
              <a:t>	</a:t>
            </a:r>
            <a:r>
              <a:rPr dirty="0" sz="650" spc="10" i="1">
                <a:latin typeface="Tahoma"/>
                <a:cs typeface="Tahoma"/>
              </a:rPr>
              <a:t>0</a:t>
            </a:r>
            <a:endParaRPr sz="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925" y="1797050"/>
            <a:ext cx="2419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spc="15" i="1">
                <a:latin typeface="Tahoma"/>
                <a:cs typeface="Tahoma"/>
              </a:rPr>
              <a:t>w</a:t>
            </a:r>
            <a:r>
              <a:rPr dirty="0" baseline="25641" sz="975" spc="22" i="1">
                <a:latin typeface="Tahoma"/>
                <a:cs typeface="Tahoma"/>
              </a:rPr>
              <a:t>(1) </a:t>
            </a:r>
            <a:r>
              <a:rPr dirty="0" sz="950" spc="5" i="1">
                <a:latin typeface="Tahoma"/>
                <a:cs typeface="Tahoma"/>
              </a:rPr>
              <a:t>p</a:t>
            </a:r>
            <a:r>
              <a:rPr dirty="0" baseline="25641" sz="975" spc="7" i="1">
                <a:latin typeface="Tahoma"/>
                <a:cs typeface="Tahoma"/>
              </a:rPr>
              <a:t>(1) </a:t>
            </a:r>
            <a:r>
              <a:rPr dirty="0" sz="1200" spc="-5">
                <a:latin typeface="Tahoma"/>
                <a:cs typeface="Tahoma"/>
              </a:rPr>
              <a:t>to better fit</a:t>
            </a:r>
            <a:r>
              <a:rPr dirty="0" sz="1200" spc="-1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1325" y="2063750"/>
            <a:ext cx="1082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I.E. </a:t>
            </a:r>
            <a:r>
              <a:rPr dirty="0" sz="1200" spc="-5">
                <a:latin typeface="Tahoma"/>
                <a:cs typeface="Tahoma"/>
              </a:rPr>
              <a:t>to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minimize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0825" y="2635250"/>
            <a:ext cx="26797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90" algn="l"/>
              </a:tabLst>
            </a:pPr>
            <a:r>
              <a:rPr dirty="0" sz="750" i="1">
                <a:latin typeface="Times New Roman"/>
                <a:cs typeface="Times New Roman"/>
              </a:rPr>
              <a:t>j	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0" y="2425700"/>
            <a:ext cx="9461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2875" y="2425700"/>
            <a:ext cx="8382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3425" y="263525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8625" y="2635250"/>
            <a:ext cx="679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2575" y="2485571"/>
            <a:ext cx="887094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340" algn="l"/>
                <a:tab pos="631190" algn="l"/>
                <a:tab pos="831215" algn="l"/>
              </a:tabLst>
            </a:pPr>
            <a:r>
              <a:rPr dirty="0" sz="750" i="1">
                <a:latin typeface="Times New Roman"/>
                <a:cs typeface="Times New Roman"/>
              </a:rPr>
              <a:t>k	</a:t>
            </a:r>
            <a:r>
              <a:rPr dirty="0" sz="1900" spc="20">
                <a:latin typeface="Symbol"/>
                <a:cs typeface="Symbol"/>
              </a:rPr>
              <a:t></a:t>
            </a:r>
            <a:r>
              <a:rPr dirty="0" sz="1900" spc="2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j	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5950" y="2749550"/>
            <a:ext cx="14922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15" i="1">
                <a:latin typeface="Times New Roman"/>
                <a:cs typeface="Times New Roman"/>
              </a:rPr>
              <a:t>j</a:t>
            </a:r>
            <a:r>
              <a:rPr dirty="0" sz="750" spc="-40">
                <a:latin typeface="Symbol"/>
                <a:cs typeface="Symbol"/>
              </a:rPr>
              <a:t></a:t>
            </a:r>
            <a:r>
              <a:rPr dirty="0" sz="75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5250" y="2749550"/>
            <a:ext cx="1778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r>
              <a:rPr dirty="0" sz="750" spc="-13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28655" y="3361531"/>
          <a:ext cx="3576954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  <a:gridCol w="400050"/>
                <a:gridCol w="390525"/>
                <a:gridCol w="400050"/>
                <a:gridCol w="390525"/>
              </a:tblGrid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-7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50" spc="-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7125" y="5340350"/>
            <a:ext cx="288353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Now look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at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new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errors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06700" y="5873750"/>
            <a:ext cx="29146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1140" algn="l"/>
              </a:tabLst>
            </a:pPr>
            <a:r>
              <a:rPr dirty="0" sz="650" spc="5" i="1">
                <a:latin typeface="Tahoma"/>
                <a:cs typeface="Tahoma"/>
              </a:rPr>
              <a:t>i</a:t>
            </a:r>
            <a:r>
              <a:rPr dirty="0" sz="650" spc="5" i="1">
                <a:latin typeface="Tahoma"/>
                <a:cs typeface="Tahoma"/>
              </a:rPr>
              <a:t>	</a:t>
            </a:r>
            <a:r>
              <a:rPr dirty="0" sz="650" spc="10" i="1">
                <a:latin typeface="Tahoma"/>
                <a:cs typeface="Tahoma"/>
              </a:rPr>
              <a:t>0</a:t>
            </a:r>
            <a:endParaRPr sz="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5925" y="5778500"/>
            <a:ext cx="2419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spc="15" i="1">
                <a:latin typeface="Tahoma"/>
                <a:cs typeface="Tahoma"/>
              </a:rPr>
              <a:t>w</a:t>
            </a:r>
            <a:r>
              <a:rPr dirty="0" baseline="25641" sz="975" spc="22" i="1">
                <a:latin typeface="Tahoma"/>
                <a:cs typeface="Tahoma"/>
              </a:rPr>
              <a:t>(1) </a:t>
            </a:r>
            <a:r>
              <a:rPr dirty="0" sz="950" spc="5" i="1">
                <a:latin typeface="Tahoma"/>
                <a:cs typeface="Tahoma"/>
              </a:rPr>
              <a:t>p</a:t>
            </a:r>
            <a:r>
              <a:rPr dirty="0" baseline="25641" sz="975" spc="7" i="1">
                <a:latin typeface="Tahoma"/>
                <a:cs typeface="Tahoma"/>
              </a:rPr>
              <a:t>(1) </a:t>
            </a:r>
            <a:r>
              <a:rPr dirty="0" sz="1200" spc="-5">
                <a:latin typeface="Tahoma"/>
                <a:cs typeface="Tahoma"/>
              </a:rPr>
              <a:t>to better fit</a:t>
            </a:r>
            <a:r>
              <a:rPr dirty="0" sz="1200" spc="-1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728655" y="7287683"/>
          <a:ext cx="3977004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  <a:gridCol w="400050"/>
                <a:gridCol w="390525"/>
                <a:gridCol w="400050"/>
                <a:gridCol w="390525"/>
                <a:gridCol w="400050"/>
              </a:tblGrid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01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01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-7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50" spc="-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1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18679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1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250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250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80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95"/>
                        </a:lnSpc>
                        <a:spcBef>
                          <a:spcPts val="70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4406900" y="7089942"/>
            <a:ext cx="3740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6865" algn="l"/>
              </a:tabLst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10" i="1">
                <a:latin typeface="Times New Roman"/>
                <a:cs typeface="Times New Roman"/>
              </a:rPr>
              <a:t>	</a:t>
            </a: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16375" y="7089942"/>
            <a:ext cx="692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76750" y="6895932"/>
            <a:ext cx="40449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641" sz="1950" spc="15">
                <a:latin typeface="Symbol"/>
                <a:cs typeface="Symbol"/>
              </a:rPr>
              <a:t></a:t>
            </a:r>
            <a:r>
              <a:rPr dirty="0" baseline="-25641" sz="1950" spc="-75">
                <a:latin typeface="Times New Roman"/>
                <a:cs typeface="Times New Roman"/>
              </a:rPr>
              <a:t> </a:t>
            </a:r>
            <a:r>
              <a:rPr dirty="0" baseline="-25641" sz="1950" spc="22" i="1">
                <a:latin typeface="Times New Roman"/>
                <a:cs typeface="Times New Roman"/>
              </a:rPr>
              <a:t>y</a:t>
            </a:r>
            <a:r>
              <a:rPr dirty="0" sz="750" spc="15">
                <a:latin typeface="Times New Roman"/>
                <a:cs typeface="Times New Roman"/>
              </a:rPr>
              <a:t>(1)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8050" y="6972132"/>
            <a:ext cx="1008380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00" spc="15">
                <a:latin typeface="Times New Roman"/>
                <a:cs typeface="Times New Roman"/>
              </a:rPr>
              <a:t>Define</a:t>
            </a:r>
            <a:r>
              <a:rPr dirty="0" sz="1300" spc="15" i="1">
                <a:latin typeface="Times New Roman"/>
                <a:cs typeface="Times New Roman"/>
              </a:rPr>
              <a:t>e</a:t>
            </a:r>
            <a:r>
              <a:rPr dirty="0" baseline="44444" sz="1125" spc="22">
                <a:latin typeface="Times New Roman"/>
                <a:cs typeface="Times New Roman"/>
              </a:rPr>
              <a:t>(1) </a:t>
            </a:r>
            <a:r>
              <a:rPr dirty="0" sz="1300" spc="10">
                <a:latin typeface="Symbol"/>
                <a:cs typeface="Symbol"/>
              </a:rPr>
              <a:t></a:t>
            </a:r>
            <a:r>
              <a:rPr dirty="0" sz="1300" spc="4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3300" y="1358900"/>
            <a:ext cx="315087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Create next hidden</a:t>
            </a:r>
            <a:r>
              <a:rPr dirty="0"/>
              <a:t> </a:t>
            </a:r>
            <a:r>
              <a:rPr dirty="0" spc="15"/>
              <a:t>unit…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8625" y="1797050"/>
            <a:ext cx="2575560" cy="8464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5400" marR="177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1200" spc="-5" i="1">
                <a:latin typeface="Tahoma"/>
                <a:cs typeface="Tahoma"/>
              </a:rPr>
              <a:t>u</a:t>
            </a:r>
            <a:r>
              <a:rPr dirty="0" baseline="24305" sz="1200" spc="-7" i="1">
                <a:latin typeface="Tahoma"/>
                <a:cs typeface="Tahoma"/>
              </a:rPr>
              <a:t>(1)</a:t>
            </a:r>
            <a:r>
              <a:rPr dirty="0" baseline="-20833" sz="1200" spc="-7" i="1">
                <a:latin typeface="Tahoma"/>
                <a:cs typeface="Tahoma"/>
              </a:rPr>
              <a:t>i </a:t>
            </a:r>
            <a:r>
              <a:rPr dirty="0" sz="1200" i="1">
                <a:latin typeface="Tahoma"/>
                <a:cs typeface="Tahoma"/>
              </a:rPr>
              <a:t>v</a:t>
            </a:r>
            <a:r>
              <a:rPr dirty="0" baseline="24305" sz="1200" i="1">
                <a:latin typeface="Tahoma"/>
                <a:cs typeface="Tahoma"/>
              </a:rPr>
              <a:t>(1)</a:t>
            </a:r>
            <a:r>
              <a:rPr dirty="0" baseline="-20833" sz="1200" i="1">
                <a:latin typeface="Tahoma"/>
                <a:cs typeface="Tahoma"/>
              </a:rPr>
              <a:t>0 </a:t>
            </a:r>
            <a:r>
              <a:rPr dirty="0" sz="1200" spc="-5">
                <a:latin typeface="Tahoma"/>
                <a:cs typeface="Tahoma"/>
              </a:rPr>
              <a:t>to define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new  basis function </a:t>
            </a:r>
            <a:r>
              <a:rPr dirty="0" sz="1200" spc="-5" i="1">
                <a:latin typeface="Tahoma"/>
                <a:cs typeface="Tahoma"/>
              </a:rPr>
              <a:t>H</a:t>
            </a:r>
            <a:r>
              <a:rPr dirty="0" baseline="24305" sz="1200" spc="-7" i="1">
                <a:latin typeface="Tahoma"/>
                <a:cs typeface="Tahoma"/>
              </a:rPr>
              <a:t>(1)</a:t>
            </a:r>
            <a:r>
              <a:rPr dirty="0" sz="1200" spc="-5" i="1">
                <a:latin typeface="Tahoma"/>
                <a:cs typeface="Tahoma"/>
              </a:rPr>
              <a:t>(x) </a:t>
            </a:r>
            <a:r>
              <a:rPr dirty="0" sz="1200" spc="-5">
                <a:latin typeface="Tahoma"/>
                <a:cs typeface="Tahoma"/>
              </a:rPr>
              <a:t>of the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inputs.</a:t>
            </a:r>
            <a:endParaRPr sz="1200">
              <a:latin typeface="Tahoma"/>
              <a:cs typeface="Tahoma"/>
            </a:endParaRPr>
          </a:p>
          <a:p>
            <a:pPr marL="25400" marR="236854">
              <a:lnSpc>
                <a:spcPts val="1430"/>
              </a:lnSpc>
              <a:spcBef>
                <a:spcPts val="740"/>
              </a:spcBef>
            </a:pPr>
            <a:r>
              <a:rPr dirty="0" sz="1200" spc="-5">
                <a:latin typeface="Tahoma"/>
                <a:cs typeface="Tahoma"/>
              </a:rPr>
              <a:t>Make it specialize in predicting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errors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our original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fit: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925" y="2701925"/>
            <a:ext cx="2781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Find {</a:t>
            </a:r>
            <a:r>
              <a:rPr dirty="0" sz="1200" i="1">
                <a:latin typeface="Tahoma"/>
                <a:cs typeface="Tahoma"/>
              </a:rPr>
              <a:t>u</a:t>
            </a:r>
            <a:r>
              <a:rPr dirty="0" baseline="24305" sz="1200" i="1">
                <a:latin typeface="Tahoma"/>
                <a:cs typeface="Tahoma"/>
              </a:rPr>
              <a:t>(1)</a:t>
            </a:r>
            <a:r>
              <a:rPr dirty="0" baseline="-20833" sz="1200" i="1">
                <a:latin typeface="Tahoma"/>
                <a:cs typeface="Tahoma"/>
              </a:rPr>
              <a:t>i </a:t>
            </a:r>
            <a:r>
              <a:rPr dirty="0" baseline="-20833" sz="1200" spc="7" i="1">
                <a:latin typeface="Tahoma"/>
                <a:cs typeface="Tahoma"/>
              </a:rPr>
              <a:t>, </a:t>
            </a:r>
            <a:r>
              <a:rPr dirty="0" sz="1200" spc="-5" i="1">
                <a:latin typeface="Tahoma"/>
                <a:cs typeface="Tahoma"/>
              </a:rPr>
              <a:t>v</a:t>
            </a:r>
            <a:r>
              <a:rPr dirty="0" baseline="24305" sz="1200" spc="-7" i="1">
                <a:latin typeface="Tahoma"/>
                <a:cs typeface="Tahoma"/>
              </a:rPr>
              <a:t>(1)</a:t>
            </a:r>
            <a:r>
              <a:rPr dirty="0" baseline="-20833" sz="1200" spc="-7" i="1">
                <a:latin typeface="Tahoma"/>
                <a:cs typeface="Tahoma"/>
              </a:rPr>
              <a:t>0</a:t>
            </a:r>
            <a:r>
              <a:rPr dirty="0" sz="1200" spc="-5">
                <a:latin typeface="Tahoma"/>
                <a:cs typeface="Tahoma"/>
              </a:rPr>
              <a:t>} to maximize</a:t>
            </a:r>
            <a:r>
              <a:rPr dirty="0" sz="120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correlation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5925" y="2892425"/>
            <a:ext cx="2152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Tahoma"/>
                <a:cs typeface="Tahoma"/>
              </a:rPr>
              <a:t>between </a:t>
            </a:r>
            <a:r>
              <a:rPr dirty="0" sz="1200" spc="-5" i="1">
                <a:latin typeface="Tahoma"/>
                <a:cs typeface="Tahoma"/>
              </a:rPr>
              <a:t>H</a:t>
            </a:r>
            <a:r>
              <a:rPr dirty="0" baseline="24305" sz="1200" spc="-7" i="1">
                <a:latin typeface="Tahoma"/>
                <a:cs typeface="Tahoma"/>
              </a:rPr>
              <a:t>(1)</a:t>
            </a:r>
            <a:r>
              <a:rPr dirty="0" sz="1200" spc="-5" i="1">
                <a:latin typeface="Tahoma"/>
                <a:cs typeface="Tahoma"/>
              </a:rPr>
              <a:t>(x) and E</a:t>
            </a:r>
            <a:r>
              <a:rPr dirty="0" baseline="24305" sz="1200" spc="-7" i="1">
                <a:latin typeface="Tahoma"/>
                <a:cs typeface="Tahoma"/>
              </a:rPr>
              <a:t>(1)</a:t>
            </a:r>
            <a:r>
              <a:rPr dirty="0" baseline="24305" sz="1200" spc="247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4250" y="2917490"/>
            <a:ext cx="88900" cy="42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Symbol"/>
                <a:cs typeface="Symbol"/>
              </a:rPr>
              <a:t>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9325" y="2917490"/>
            <a:ext cx="8890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latin typeface="Symbol"/>
                <a:cs typeface="Symbol"/>
              </a:rPr>
              <a:t>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6425" y="2860340"/>
            <a:ext cx="49212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50" spc="-35">
                <a:latin typeface="Times New Roman"/>
                <a:cs typeface="Times New Roman"/>
              </a:rPr>
              <a:t>(1) </a:t>
            </a:r>
            <a:r>
              <a:rPr dirty="0" sz="750" spc="25">
                <a:latin typeface="Times New Roman"/>
                <a:cs typeface="Times New Roman"/>
              </a:rPr>
              <a:t>(0 </a:t>
            </a:r>
            <a:r>
              <a:rPr dirty="0" sz="750">
                <a:latin typeface="Times New Roman"/>
                <a:cs typeface="Times New Roman"/>
              </a:rPr>
              <a:t>)</a:t>
            </a:r>
            <a:r>
              <a:rPr dirty="0" sz="750" spc="-25">
                <a:latin typeface="Times New Roman"/>
                <a:cs typeface="Times New Roman"/>
              </a:rPr>
              <a:t> </a:t>
            </a:r>
            <a:r>
              <a:rPr dirty="0" baseline="14957" sz="1950">
                <a:latin typeface="Symbol"/>
                <a:cs typeface="Symbol"/>
              </a:rPr>
              <a:t></a:t>
            </a:r>
            <a:endParaRPr baseline="14957"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2300" y="3043571"/>
            <a:ext cx="73660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>
                <a:latin typeface="Times New Roman"/>
                <a:cs typeface="Times New Roman"/>
              </a:rPr>
              <a:t>0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8775" y="2929271"/>
            <a:ext cx="13398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45">
                <a:latin typeface="Times New Roman"/>
                <a:cs typeface="Times New Roman"/>
              </a:rPr>
              <a:t>(</a:t>
            </a:r>
            <a:r>
              <a:rPr dirty="0" sz="750" spc="-80">
                <a:latin typeface="Times New Roman"/>
                <a:cs typeface="Times New Roman"/>
              </a:rPr>
              <a:t>1</a:t>
            </a:r>
            <a:r>
              <a:rPr dirty="0" sz="750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3925" y="2765090"/>
            <a:ext cx="28892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7094" sz="1950">
                <a:latin typeface="Symbol"/>
                <a:cs typeface="Symbol"/>
              </a:rPr>
              <a:t></a:t>
            </a:r>
            <a:r>
              <a:rPr dirty="0" baseline="-17094" sz="1950" spc="345">
                <a:latin typeface="Times New Roman"/>
                <a:cs typeface="Times New Roman"/>
              </a:rPr>
              <a:t> </a:t>
            </a:r>
            <a:r>
              <a:rPr dirty="0" sz="750" spc="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3925" y="3088940"/>
            <a:ext cx="32448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0683" sz="1950">
                <a:latin typeface="Symbol"/>
                <a:cs typeface="Symbol"/>
              </a:rPr>
              <a:t></a:t>
            </a:r>
            <a:r>
              <a:rPr dirty="0" baseline="-10683" sz="1950" spc="135">
                <a:latin typeface="Times New Roman"/>
                <a:cs typeface="Times New Roman"/>
              </a:rPr>
              <a:t> </a:t>
            </a:r>
            <a:r>
              <a:rPr dirty="0" sz="750" spc="-10" i="1">
                <a:latin typeface="Times New Roman"/>
                <a:cs typeface="Times New Roman"/>
              </a:rPr>
              <a:t>j</a:t>
            </a:r>
            <a:r>
              <a:rPr dirty="0" sz="750" spc="-10">
                <a:latin typeface="Symbol"/>
                <a:cs typeface="Symbol"/>
              </a:rPr>
              <a:t></a:t>
            </a:r>
            <a:r>
              <a:rPr dirty="0" sz="750" spc="-1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0800" y="2929271"/>
            <a:ext cx="362585" cy="141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50" spc="-10">
                <a:latin typeface="Times New Roman"/>
                <a:cs typeface="Times New Roman"/>
              </a:rPr>
              <a:t>(1) </a:t>
            </a:r>
            <a:r>
              <a:rPr dirty="0" sz="750">
                <a:latin typeface="Times New Roman"/>
                <a:cs typeface="Times New Roman"/>
              </a:rPr>
              <a:t>( </a:t>
            </a: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90" i="1">
                <a:latin typeface="Times New Roman"/>
                <a:cs typeface="Times New Roman"/>
              </a:rPr>
              <a:t> </a:t>
            </a:r>
            <a:r>
              <a:rPr dirty="0" sz="750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45050" y="2891923"/>
            <a:ext cx="34798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latin typeface="Symbol"/>
                <a:cs typeface="Symbol"/>
              </a:rPr>
              <a:t></a:t>
            </a:r>
            <a:r>
              <a:rPr dirty="0" sz="1950" spc="355">
                <a:latin typeface="Times New Roman"/>
                <a:cs typeface="Times New Roman"/>
              </a:rPr>
              <a:t> </a:t>
            </a:r>
            <a:r>
              <a:rPr dirty="0" sz="750" i="1">
                <a:latin typeface="Times New Roman"/>
                <a:cs typeface="Times New Roman"/>
              </a:rPr>
              <a:t>j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5900" y="2936540"/>
            <a:ext cx="19088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" algn="l"/>
                <a:tab pos="1021715" algn="l"/>
                <a:tab pos="1240790" algn="l"/>
                <a:tab pos="1497965" algn="l"/>
              </a:tabLst>
            </a:pPr>
            <a:r>
              <a:rPr dirty="0" sz="1300" i="1">
                <a:latin typeface="Times New Roman"/>
                <a:cs typeface="Times New Roman"/>
              </a:rPr>
              <a:t>H	</a:t>
            </a:r>
            <a:r>
              <a:rPr dirty="0" sz="1300" spc="10">
                <a:latin typeface="Times New Roman"/>
                <a:cs typeface="Times New Roman"/>
              </a:rPr>
              <a:t>(</a:t>
            </a:r>
            <a:r>
              <a:rPr dirty="0" sz="1300" spc="10" b="1">
                <a:latin typeface="Times New Roman"/>
                <a:cs typeface="Times New Roman"/>
              </a:rPr>
              <a:t>x</a:t>
            </a:r>
            <a:r>
              <a:rPr dirty="0" sz="1300" spc="10">
                <a:latin typeface="Times New Roman"/>
                <a:cs typeface="Times New Roman"/>
              </a:rPr>
              <a:t>)</a:t>
            </a:r>
            <a:r>
              <a:rPr dirty="0" sz="1300" spc="-10">
                <a:latin typeface="Times New Roman"/>
                <a:cs typeface="Times New Roman"/>
              </a:rPr>
              <a:t> </a:t>
            </a:r>
            <a:r>
              <a:rPr dirty="0" sz="1300">
                <a:latin typeface="Symbol"/>
                <a:cs typeface="Symbol"/>
              </a:rPr>
              <a:t>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g	u	x	</a:t>
            </a:r>
            <a:r>
              <a:rPr dirty="0" sz="1300">
                <a:latin typeface="Symbol"/>
                <a:cs typeface="Symbol"/>
              </a:rPr>
              <a:t></a:t>
            </a:r>
            <a:r>
              <a:rPr dirty="0" sz="1300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v</a:t>
            </a:r>
            <a:r>
              <a:rPr dirty="0" sz="1300" spc="120" i="1">
                <a:latin typeface="Times New Roman"/>
                <a:cs typeface="Times New Roman"/>
              </a:rPr>
              <a:t> </a:t>
            </a:r>
            <a:r>
              <a:rPr dirty="0" sz="1300" i="1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28655" y="3361531"/>
          <a:ext cx="4367530" cy="97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390525"/>
                <a:gridCol w="400050"/>
                <a:gridCol w="390525"/>
                <a:gridCol w="400050"/>
                <a:gridCol w="400050"/>
                <a:gridCol w="390525"/>
                <a:gridCol w="400050"/>
                <a:gridCol w="390525"/>
                <a:gridCol w="400050"/>
                <a:gridCol w="390525"/>
              </a:tblGrid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1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37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650" spc="25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 i="1">
                          <a:latin typeface="Tahoma"/>
                          <a:cs typeface="Tahoma"/>
                        </a:rPr>
                        <a:t>Y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13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-7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50" spc="-5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65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650" spc="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35"/>
                        </a:lnSpc>
                      </a:pPr>
                      <a:r>
                        <a:rPr dirty="0" baseline="-17543" sz="1425" spc="-7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650" spc="-5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1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7747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7620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  <a:tabLst>
                          <a:tab pos="219075" algn="l"/>
                        </a:tabLst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x	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20" i="1">
                          <a:latin typeface="Tahoma"/>
                          <a:cs typeface="Tahoma"/>
                        </a:rPr>
                        <a:t>(m)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1367" sz="975" spc="-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9652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(0)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950" spc="14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marL="8572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950" spc="155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86995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6680">
                        <a:lnSpc>
                          <a:spcPts val="395"/>
                        </a:lnSpc>
                        <a:spcBef>
                          <a:spcPts val="365"/>
                        </a:spcBef>
                      </a:pPr>
                      <a:r>
                        <a:rPr dirty="0" sz="95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950" spc="130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21367" sz="975" spc="15" i="1">
                          <a:latin typeface="Tahoma"/>
                          <a:cs typeface="Tahoma"/>
                        </a:rPr>
                        <a:t>2</a:t>
                      </a:r>
                      <a:endParaRPr baseline="-21367" sz="975">
                        <a:latin typeface="Tahoma"/>
                        <a:cs typeface="Tahoma"/>
                      </a:endParaRPr>
                    </a:p>
                    <a:p>
                      <a:pPr algn="ctr" marR="77470">
                        <a:lnSpc>
                          <a:spcPts val="385"/>
                        </a:lnSpc>
                      </a:pPr>
                      <a:r>
                        <a:rPr dirty="0" sz="650" spc="10" i="1">
                          <a:latin typeface="Tahoma"/>
                          <a:cs typeface="Tahoma"/>
                        </a:rPr>
                        <a:t>(1)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900">
                          <a:latin typeface="Tahoma"/>
                          <a:cs typeface="Tahoma"/>
                        </a:rPr>
                        <a:t>: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5925" y="5146992"/>
            <a:ext cx="3276600" cy="110680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1076325">
              <a:lnSpc>
                <a:spcPct val="100000"/>
              </a:lnSpc>
              <a:spcBef>
                <a:spcPts val="164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Cascade </a:t>
            </a:r>
            <a:r>
              <a:rPr dirty="0" sz="2150" spc="30">
                <a:solidFill>
                  <a:srgbClr val="006600"/>
                </a:solidFill>
                <a:latin typeface="Tahoma"/>
                <a:cs typeface="Tahoma"/>
              </a:rPr>
              <a:t>n’th</a:t>
            </a:r>
            <a:r>
              <a:rPr dirty="0" sz="2150" spc="-11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step</a:t>
            </a:r>
            <a:endParaRPr sz="21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44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i="1">
                <a:latin typeface="Tahoma"/>
                <a:cs typeface="Tahoma"/>
              </a:rPr>
              <a:t>w</a:t>
            </a:r>
            <a:r>
              <a:rPr dirty="0" baseline="25641" sz="975" i="1">
                <a:latin typeface="Tahoma"/>
                <a:cs typeface="Tahoma"/>
              </a:rPr>
              <a:t>(n)</a:t>
            </a:r>
            <a:r>
              <a:rPr dirty="0" baseline="-21367" sz="975" i="1">
                <a:latin typeface="Tahoma"/>
                <a:cs typeface="Tahoma"/>
              </a:rPr>
              <a:t>i </a:t>
            </a:r>
            <a:r>
              <a:rPr dirty="0" sz="950" spc="-10" i="1">
                <a:latin typeface="Tahoma"/>
                <a:cs typeface="Tahoma"/>
              </a:rPr>
              <a:t>p</a:t>
            </a:r>
            <a:r>
              <a:rPr dirty="0" baseline="25641" sz="975" spc="-15" i="1">
                <a:latin typeface="Tahoma"/>
                <a:cs typeface="Tahoma"/>
              </a:rPr>
              <a:t>(n)</a:t>
            </a:r>
            <a:r>
              <a:rPr dirty="0" baseline="-21367" sz="975" spc="-15" i="1">
                <a:latin typeface="Tahoma"/>
                <a:cs typeface="Tahoma"/>
              </a:rPr>
              <a:t>j </a:t>
            </a:r>
            <a:r>
              <a:rPr dirty="0" sz="1200" spc="-5">
                <a:latin typeface="Tahoma"/>
                <a:cs typeface="Tahoma"/>
              </a:rPr>
              <a:t>to better fit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I.E. </a:t>
            </a:r>
            <a:r>
              <a:rPr dirty="0" sz="1200" spc="-5">
                <a:latin typeface="Tahoma"/>
                <a:cs typeface="Tahoma"/>
              </a:rPr>
              <a:t>to minimize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0325" y="6407150"/>
            <a:ext cx="1778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n</a:t>
            </a:r>
            <a:r>
              <a:rPr dirty="0" sz="750" spc="-16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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9375" y="6731000"/>
            <a:ext cx="1587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14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0700" y="6731000"/>
            <a:ext cx="15875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14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49525" y="6407150"/>
            <a:ext cx="1894839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2289" algn="l"/>
              </a:tabLst>
            </a:pPr>
            <a:r>
              <a:rPr dirty="0" sz="750" i="1">
                <a:latin typeface="Times New Roman"/>
                <a:cs typeface="Times New Roman"/>
              </a:rPr>
              <a:t>R	</a:t>
            </a:r>
            <a:r>
              <a:rPr dirty="0" sz="750" spc="-5" i="1">
                <a:latin typeface="Times New Roman"/>
                <a:cs typeface="Times New Roman"/>
              </a:rPr>
              <a:t>m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1900" y="6731000"/>
            <a:ext cx="17780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k</a:t>
            </a:r>
            <a:r>
              <a:rPr dirty="0" sz="750" spc="-130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35275" y="6467021"/>
            <a:ext cx="287782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6865" algn="l"/>
                <a:tab pos="1155065" algn="l"/>
                <a:tab pos="1469390" algn="l"/>
                <a:tab pos="1793239" algn="l"/>
                <a:tab pos="2002789" algn="l"/>
                <a:tab pos="2307590" algn="l"/>
                <a:tab pos="2621915" algn="l"/>
                <a:tab pos="2821940" algn="l"/>
              </a:tabLst>
            </a:pPr>
            <a:r>
              <a:rPr dirty="0" sz="750" i="1">
                <a:latin typeface="Times New Roman"/>
                <a:cs typeface="Times New Roman"/>
              </a:rPr>
              <a:t>k	k	k	</a:t>
            </a:r>
            <a:r>
              <a:rPr dirty="0" sz="1900" spc="20">
                <a:latin typeface="Symbol"/>
                <a:cs typeface="Symbol"/>
              </a:rPr>
              <a:t></a:t>
            </a:r>
            <a:r>
              <a:rPr dirty="0" sz="1900" spc="2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j	k	</a:t>
            </a:r>
            <a:r>
              <a:rPr dirty="0" sz="1900" spc="20">
                <a:latin typeface="Symbol"/>
                <a:cs typeface="Symbol"/>
              </a:rPr>
              <a:t></a:t>
            </a:r>
            <a:r>
              <a:rPr dirty="0" sz="1900" spc="20">
                <a:latin typeface="Times New Roman"/>
                <a:cs typeface="Times New Roman"/>
              </a:rPr>
              <a:t>	</a:t>
            </a:r>
            <a:r>
              <a:rPr dirty="0" sz="750" spc="20" i="1">
                <a:latin typeface="Times New Roman"/>
                <a:cs typeface="Times New Roman"/>
              </a:rPr>
              <a:t>j	k</a:t>
            </a:r>
            <a:endParaRPr sz="750">
              <a:latin typeface="Times New Roman"/>
              <a:cs typeface="Times New Roman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728655" y="7287683"/>
          <a:ext cx="3843654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85750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9645"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(m)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120120"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1700" y="456882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7125" y="1358900"/>
            <a:ext cx="28835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Now look </a:t>
            </a:r>
            <a:r>
              <a:rPr dirty="0" spc="10"/>
              <a:t>at </a:t>
            </a:r>
            <a:r>
              <a:rPr dirty="0" spc="15"/>
              <a:t>new</a:t>
            </a:r>
            <a:r>
              <a:rPr dirty="0" spc="-70"/>
              <a:t> </a:t>
            </a:r>
            <a:r>
              <a:rPr dirty="0" spc="15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8625" y="1713229"/>
            <a:ext cx="2375535" cy="55880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dirty="0" sz="1200" spc="-5">
                <a:latin typeface="Tahoma"/>
                <a:cs typeface="Tahoma"/>
              </a:rPr>
              <a:t>Find weights </a:t>
            </a:r>
            <a:r>
              <a:rPr dirty="0" sz="950" i="1">
                <a:latin typeface="Tahoma"/>
                <a:cs typeface="Tahoma"/>
              </a:rPr>
              <a:t>w</a:t>
            </a:r>
            <a:r>
              <a:rPr dirty="0" baseline="25641" sz="975" i="1">
                <a:latin typeface="Tahoma"/>
                <a:cs typeface="Tahoma"/>
              </a:rPr>
              <a:t>(n)</a:t>
            </a:r>
            <a:r>
              <a:rPr dirty="0" baseline="-21367" sz="975" i="1">
                <a:latin typeface="Tahoma"/>
                <a:cs typeface="Tahoma"/>
              </a:rPr>
              <a:t>i </a:t>
            </a:r>
            <a:r>
              <a:rPr dirty="0" sz="950" spc="-10" i="1">
                <a:latin typeface="Tahoma"/>
                <a:cs typeface="Tahoma"/>
              </a:rPr>
              <a:t>p</a:t>
            </a:r>
            <a:r>
              <a:rPr dirty="0" baseline="25641" sz="975" spc="-15" i="1">
                <a:latin typeface="Tahoma"/>
                <a:cs typeface="Tahoma"/>
              </a:rPr>
              <a:t>(n)</a:t>
            </a:r>
            <a:r>
              <a:rPr dirty="0" baseline="-21367" sz="975" spc="-15" i="1">
                <a:latin typeface="Tahoma"/>
                <a:cs typeface="Tahoma"/>
              </a:rPr>
              <a:t>j </a:t>
            </a:r>
            <a:r>
              <a:rPr dirty="0" sz="1200" spc="-5">
                <a:latin typeface="Tahoma"/>
                <a:cs typeface="Tahoma"/>
              </a:rPr>
              <a:t>to better fit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Y.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I.E. </a:t>
            </a:r>
            <a:r>
              <a:rPr dirty="0" sz="1200" spc="-5">
                <a:latin typeface="Tahoma"/>
                <a:cs typeface="Tahoma"/>
              </a:rPr>
              <a:t>to minimize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6900" y="3108492"/>
            <a:ext cx="3740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6865" algn="l"/>
              </a:tabLst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r>
              <a:rPr dirty="0" sz="750" spc="10" i="1">
                <a:latin typeface="Times New Roman"/>
                <a:cs typeface="Times New Roman"/>
              </a:rPr>
              <a:t>	</a:t>
            </a: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325" y="3108492"/>
            <a:ext cx="69215" cy="143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 i="1">
                <a:latin typeface="Times New Roman"/>
                <a:cs typeface="Times New Roman"/>
              </a:rPr>
              <a:t>k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6750" y="2914482"/>
            <a:ext cx="414020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71450" indent="-13335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171450" algn="l"/>
              </a:tabLst>
            </a:pPr>
            <a:r>
              <a:rPr dirty="0" baseline="-25641" sz="1950" spc="52" i="1">
                <a:latin typeface="Times New Roman"/>
                <a:cs typeface="Times New Roman"/>
              </a:rPr>
              <a:t>y</a:t>
            </a:r>
            <a:r>
              <a:rPr dirty="0" sz="750" spc="35">
                <a:latin typeface="Times New Roman"/>
                <a:cs typeface="Times New Roman"/>
              </a:rPr>
              <a:t>(</a:t>
            </a:r>
            <a:r>
              <a:rPr dirty="0" sz="750" spc="35" i="1">
                <a:latin typeface="Times New Roman"/>
                <a:cs typeface="Times New Roman"/>
              </a:rPr>
              <a:t>n</a:t>
            </a:r>
            <a:r>
              <a:rPr dirty="0" sz="750" spc="35"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9000" y="2990682"/>
            <a:ext cx="1027430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00" spc="30">
                <a:latin typeface="Times New Roman"/>
                <a:cs typeface="Times New Roman"/>
              </a:rPr>
              <a:t>Define</a:t>
            </a:r>
            <a:r>
              <a:rPr dirty="0" sz="1300" spc="30" i="1">
                <a:latin typeface="Times New Roman"/>
                <a:cs typeface="Times New Roman"/>
              </a:rPr>
              <a:t>e</a:t>
            </a:r>
            <a:r>
              <a:rPr dirty="0" baseline="44444" sz="1125" spc="44">
                <a:latin typeface="Times New Roman"/>
                <a:cs typeface="Times New Roman"/>
              </a:rPr>
              <a:t>(</a:t>
            </a:r>
            <a:r>
              <a:rPr dirty="0" baseline="44444" sz="1125" spc="44" i="1">
                <a:latin typeface="Times New Roman"/>
                <a:cs typeface="Times New Roman"/>
              </a:rPr>
              <a:t>n</a:t>
            </a:r>
            <a:r>
              <a:rPr dirty="0" baseline="44444" sz="1125" spc="44">
                <a:latin typeface="Times New Roman"/>
                <a:cs typeface="Times New Roman"/>
              </a:rPr>
              <a:t>) </a:t>
            </a:r>
            <a:r>
              <a:rPr dirty="0" sz="1300" spc="10">
                <a:latin typeface="Symbol"/>
                <a:cs typeface="Symbol"/>
              </a:rPr>
              <a:t>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sz="1300" spc="10" i="1">
                <a:latin typeface="Times New Roman"/>
                <a:cs typeface="Times New Roman"/>
              </a:rPr>
              <a:t>y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28655" y="3361531"/>
          <a:ext cx="4138929" cy="771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275"/>
                <a:gridCol w="295275"/>
                <a:gridCol w="295275"/>
                <a:gridCol w="295275"/>
                <a:gridCol w="295275"/>
                <a:gridCol w="285750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</a:tblGrid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(m)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290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105"/>
                        </a:lnSpc>
                        <a:spcBef>
                          <a:spcPts val="36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95437" y="5300662"/>
          <a:ext cx="458660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"/>
                <a:gridCol w="295275"/>
                <a:gridCol w="295275"/>
                <a:gridCol w="295275"/>
                <a:gridCol w="295275"/>
                <a:gridCol w="295275"/>
                <a:gridCol w="285750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295275"/>
                <a:gridCol w="304800"/>
              </a:tblGrid>
              <a:tr h="1987020">
                <a:tc gridSpan="16">
                  <a:txBody>
                    <a:bodyPr/>
                    <a:lstStyle/>
                    <a:p>
                      <a:pPr algn="ctr" marR="5841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2150" spc="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Create n’th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hidden</a:t>
                      </a:r>
                      <a:r>
                        <a:rPr dirty="0" sz="2150" spc="12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50" spc="15">
                          <a:solidFill>
                            <a:srgbClr val="006600"/>
                          </a:solidFill>
                          <a:latin typeface="Tahoma"/>
                          <a:cs typeface="Tahoma"/>
                        </a:rPr>
                        <a:t>unit…</a:t>
                      </a:r>
                      <a:endParaRPr sz="2150">
                        <a:latin typeface="Tahoma"/>
                        <a:cs typeface="Tahoma"/>
                      </a:endParaRPr>
                    </a:p>
                    <a:p>
                      <a:pPr marL="123825" marR="307340">
                        <a:lnSpc>
                          <a:spcPts val="1430"/>
                        </a:lnSpc>
                        <a:spcBef>
                          <a:spcPts val="900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Find weights 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u</a:t>
                      </a:r>
                      <a:r>
                        <a:rPr dirty="0" baseline="24305" sz="1200" spc="-7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i 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v</a:t>
                      </a:r>
                      <a:r>
                        <a:rPr dirty="0" baseline="24305" sz="1200" spc="-7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i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to define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new basis function 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24305" sz="1200" spc="-7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(x)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of 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 inputs.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200" spc="-5">
                          <a:latin typeface="Tahoma"/>
                          <a:cs typeface="Tahoma"/>
                        </a:rPr>
                        <a:t>Make it specialize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predicting the errors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in 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our previous</a:t>
                      </a:r>
                      <a:r>
                        <a:rPr dirty="0" sz="12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>
                          <a:latin typeface="Tahoma"/>
                          <a:cs typeface="Tahoma"/>
                        </a:rPr>
                        <a:t>fit: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23825" marR="373380">
                        <a:lnSpc>
                          <a:spcPts val="1430"/>
                        </a:lnSpc>
                        <a:spcBef>
                          <a:spcPts val="715"/>
                        </a:spcBef>
                        <a:tabLst>
                          <a:tab pos="2190115" algn="l"/>
                          <a:tab pos="3094990" algn="l"/>
                          <a:tab pos="3733165" algn="l"/>
                        </a:tabLst>
                      </a:pPr>
                      <a:r>
                        <a:rPr dirty="0" sz="1200">
                          <a:latin typeface="Tahoma"/>
                          <a:cs typeface="Tahoma"/>
                        </a:rPr>
                        <a:t>Find {</a:t>
                      </a:r>
                      <a:r>
                        <a:rPr dirty="0" sz="1200" i="1">
                          <a:latin typeface="Tahoma"/>
                          <a:cs typeface="Tahoma"/>
                        </a:rPr>
                        <a:t>u</a:t>
                      </a:r>
                      <a:r>
                        <a:rPr dirty="0" baseline="24305" sz="120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20833" sz="1200" i="1">
                          <a:latin typeface="Tahoma"/>
                          <a:cs typeface="Tahoma"/>
                        </a:rPr>
                        <a:t>i </a:t>
                      </a:r>
                      <a:r>
                        <a:rPr dirty="0" baseline="-20833" sz="1200" spc="7" i="1">
                          <a:latin typeface="Tahoma"/>
                          <a:cs typeface="Tahoma"/>
                        </a:rPr>
                        <a:t>, 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v</a:t>
                      </a:r>
                      <a:r>
                        <a:rPr dirty="0" baseline="24305" sz="1200" spc="-7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j</a:t>
                      </a:r>
                      <a:r>
                        <a:rPr dirty="0" sz="1200" spc="-5">
                          <a:latin typeface="Tahoma"/>
                          <a:cs typeface="Tahoma"/>
                        </a:rPr>
                        <a:t>} to maximize correlation between 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24305" sz="1200" spc="-7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sz="1200" spc="-5" i="1">
                          <a:latin typeface="Tahoma"/>
                          <a:cs typeface="Tahoma"/>
                        </a:rPr>
                        <a:t>(x) </a:t>
                      </a:r>
                      <a:r>
                        <a:rPr dirty="0" sz="1200" spc="-10" i="1">
                          <a:latin typeface="Tahoma"/>
                          <a:cs typeface="Tahoma"/>
                        </a:rPr>
                        <a:t>and  </a:t>
                      </a:r>
                      <a:r>
                        <a:rPr dirty="0" sz="120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baseline="24305" sz="120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24305" sz="1200" spc="172" i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where	</a:t>
                      </a:r>
                      <a:r>
                        <a:rPr dirty="0" baseline="-29914" sz="1950">
                          <a:latin typeface="Symbol"/>
                          <a:cs typeface="Symbol"/>
                        </a:rPr>
                        <a:t></a:t>
                      </a:r>
                      <a:r>
                        <a:rPr dirty="0" baseline="-29914" sz="1950" spc="3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125" spc="7" i="1">
                          <a:latin typeface="Times New Roman"/>
                          <a:cs typeface="Times New Roman"/>
                        </a:rPr>
                        <a:t>m	</a:t>
                      </a:r>
                      <a:r>
                        <a:rPr dirty="0" baseline="-22222" sz="1125" i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baseline="-22222" sz="1125" spc="-179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22222" sz="1125" spc="-82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-22222" sz="1125" spc="-82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-29914" sz="1950">
                          <a:latin typeface="Symbol"/>
                          <a:cs typeface="Symbol"/>
                        </a:rPr>
                        <a:t></a:t>
                      </a:r>
                      <a:endParaRPr baseline="-29914" sz="1950">
                        <a:latin typeface="Symbol"/>
                        <a:cs typeface="Symbol"/>
                      </a:endParaRPr>
                    </a:p>
                    <a:p>
                      <a:pPr marL="2190750">
                        <a:lnSpc>
                          <a:spcPts val="1655"/>
                        </a:lnSpc>
                        <a:tabLst>
                          <a:tab pos="2571115" algn="l"/>
                          <a:tab pos="3075940" algn="l"/>
                          <a:tab pos="3733165" algn="l"/>
                        </a:tabLst>
                      </a:pPr>
                      <a:r>
                        <a:rPr dirty="0" baseline="-12820" sz="1950">
                          <a:latin typeface="Symbol"/>
                          <a:cs typeface="Symbol"/>
                        </a:rPr>
                        <a:t></a:t>
                      </a:r>
                      <a:r>
                        <a:rPr dirty="0" baseline="-12820" sz="19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5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sz="1950">
                          <a:latin typeface="Symbol"/>
                          <a:cs typeface="Symbol"/>
                        </a:rPr>
                        <a:t></a:t>
                      </a:r>
                      <a:r>
                        <a:rPr dirty="0" sz="195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i="1">
                          <a:latin typeface="Times New Roman"/>
                          <a:cs typeface="Times New Roman"/>
                        </a:rPr>
                        <a:t>j	</a:t>
                      </a:r>
                      <a:r>
                        <a:rPr dirty="0" baseline="-12820" sz="1950">
                          <a:latin typeface="Symbol"/>
                          <a:cs typeface="Symbol"/>
                        </a:rPr>
                        <a:t></a:t>
                      </a:r>
                      <a:endParaRPr baseline="-12820" sz="1950">
                        <a:latin typeface="Symbol"/>
                        <a:cs typeface="Symbol"/>
                      </a:endParaRPr>
                    </a:p>
                    <a:p>
                      <a:pPr marL="2190750">
                        <a:lnSpc>
                          <a:spcPts val="1165"/>
                        </a:lnSpc>
                        <a:tabLst>
                          <a:tab pos="3114040" algn="l"/>
                          <a:tab pos="3733165" algn="l"/>
                        </a:tabLst>
                      </a:pPr>
                      <a:r>
                        <a:rPr dirty="0" baseline="-10683" sz="1950">
                          <a:latin typeface="Symbol"/>
                          <a:cs typeface="Symbol"/>
                        </a:rPr>
                        <a:t></a:t>
                      </a:r>
                      <a:r>
                        <a:rPr dirty="0" baseline="-10683" sz="195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1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750" spc="-10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1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sz="750" i="1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750" spc="-1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50" spc="-5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750" spc="-55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dirty="0" baseline="-10683" sz="1950">
                          <a:latin typeface="Symbol"/>
                          <a:cs typeface="Symbol"/>
                        </a:rPr>
                        <a:t></a:t>
                      </a:r>
                      <a:endParaRPr baseline="-10683" sz="1950">
                        <a:latin typeface="Symbol"/>
                        <a:cs typeface="Symbo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037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96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(m)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(0)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(1)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745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910"/>
                        </a:lnSpc>
                      </a:pPr>
                      <a:r>
                        <a:rPr dirty="0" baseline="-17361" sz="1200" spc="15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0" i="1">
                          <a:latin typeface="Tahoma"/>
                          <a:cs typeface="Tahoma"/>
                        </a:rPr>
                        <a:t>(n)</a:t>
                      </a:r>
                      <a:endParaRPr sz="5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</a:tr>
              <a:tr h="703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</a:tr>
              <a:tr h="1201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17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44"/>
                        </a:lnSpc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22" i="1">
                          <a:latin typeface="Tahoma"/>
                          <a:cs typeface="Tahoma"/>
                        </a:rPr>
                        <a:t>1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950">
                          <a:latin typeface="Tahoma"/>
                          <a:cs typeface="Tahoma"/>
                        </a:rPr>
                        <a:t>…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(m)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800" spc="30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baseline="-27777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27777" sz="75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(0)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44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3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44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(1)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670"/>
                        </a:lnSpc>
                        <a:spcBef>
                          <a:spcPts val="805"/>
                        </a:spcBef>
                      </a:pPr>
                      <a:r>
                        <a:rPr dirty="0" sz="800" i="1">
                          <a:latin typeface="Tahoma"/>
                          <a:cs typeface="Tahoma"/>
                        </a:rPr>
                        <a:t>…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7" i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500" spc="2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7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30" i="1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500" spc="20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30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894"/>
                        </a:lnSpc>
                        <a:spcBef>
                          <a:spcPts val="580"/>
                        </a:spcBef>
                      </a:pPr>
                      <a:r>
                        <a:rPr dirty="0" baseline="-17361" sz="1200" spc="22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500" spc="15" i="1">
                          <a:latin typeface="Tahoma"/>
                          <a:cs typeface="Tahoma"/>
                        </a:rPr>
                        <a:t>(n)</a:t>
                      </a:r>
                      <a:r>
                        <a:rPr dirty="0" baseline="-50000" sz="750" spc="22" i="1">
                          <a:latin typeface="Tahoma"/>
                          <a:cs typeface="Tahoma"/>
                        </a:rPr>
                        <a:t>2</a:t>
                      </a:r>
                      <a:endParaRPr baseline="-50000" sz="750">
                        <a:latin typeface="Tahoma"/>
                        <a:cs typeface="Tahoma"/>
                      </a:endParaRPr>
                    </a:p>
                  </a:txBody>
                  <a:tcPr marL="0" marR="0" marB="0" marT="7366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445"/>
                        </a:lnSpc>
                      </a:pPr>
                      <a:r>
                        <a:rPr dirty="0" sz="650">
                          <a:latin typeface="Tahoma"/>
                          <a:cs typeface="Tahoma"/>
                        </a:rPr>
                        <a:t>:</a:t>
                      </a:r>
                      <a:endParaRPr sz="6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0454">
                <a:tc gridSpan="1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228725">
                        <a:lnSpc>
                          <a:spcPct val="100000"/>
                        </a:lnSpc>
                      </a:pPr>
                      <a:r>
                        <a:rPr dirty="0" sz="1200" spc="-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Continue until satisfied with</a:t>
                      </a:r>
                      <a:r>
                        <a:rPr dirty="0" sz="1200" spc="20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" i="1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fit…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1185"/>
                        </a:spcBef>
                        <a:tabLst>
                          <a:tab pos="3123565" algn="l"/>
                        </a:tabLst>
                      </a:pP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©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2001, Andrew</a:t>
                      </a:r>
                      <a:r>
                        <a:rPr dirty="0" sz="600" spc="14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W.</a:t>
                      </a:r>
                      <a:r>
                        <a:rPr dirty="0" sz="600" spc="3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Tahoma"/>
                          <a:cs typeface="Tahoma"/>
                        </a:rPr>
                        <a:t>Moore	</a:t>
                      </a:r>
                      <a:r>
                        <a:rPr dirty="0" sz="600" spc="-5">
                          <a:latin typeface="Tahoma"/>
                          <a:cs typeface="Tahoma"/>
                        </a:rPr>
                        <a:t>Machine Learning Favorites: Slide</a:t>
                      </a:r>
                      <a:r>
                        <a:rPr dirty="0" sz="600" spc="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600" spc="-30">
                          <a:latin typeface="Tahoma"/>
                          <a:cs typeface="Tahoma"/>
                        </a:rPr>
                        <a:t>56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1250" y="1358900"/>
            <a:ext cx="29470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Visualizing first</a:t>
            </a:r>
            <a:r>
              <a:rPr dirty="0" spc="5"/>
              <a:t> </a:t>
            </a:r>
            <a:r>
              <a:rPr dirty="0" spc="10"/>
              <a:t>iteration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874292" y="2113434"/>
            <a:ext cx="4052085" cy="182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225" y="5340350"/>
            <a:ext cx="333756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Visualizing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second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iteration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60648" y="6146800"/>
            <a:ext cx="3942796" cy="1773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9800" y="4568825"/>
            <a:ext cx="1219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8775" y="0"/>
                </a:moveTo>
                <a:lnTo>
                  <a:pt x="200025" y="0"/>
                </a:ln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0025" y="0"/>
                </a:move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33550" y="1358900"/>
            <a:ext cx="42202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Q</a:t>
            </a:r>
            <a:r>
              <a:rPr dirty="0" baseline="25793" sz="2100" spc="30"/>
              <a:t>th</a:t>
            </a:r>
            <a:r>
              <a:rPr dirty="0" sz="2150" spc="20"/>
              <a:t>-degree </a:t>
            </a:r>
            <a:r>
              <a:rPr dirty="0" sz="2150" spc="15"/>
              <a:t>polynomial</a:t>
            </a:r>
            <a:r>
              <a:rPr dirty="0" sz="2150" spc="-45"/>
              <a:t> </a:t>
            </a:r>
            <a:r>
              <a:rPr dirty="0" sz="2150" spc="15"/>
              <a:t>Regression</a:t>
            </a:r>
            <a:endParaRPr sz="215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19355" y="1951831"/>
          <a:ext cx="62420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38517" y="25280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8517" y="22423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517" y="19565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85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433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73425" y="1949450"/>
            <a:ext cx="1136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6123" y="2901950"/>
            <a:ext cx="456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(3,2)..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6725" y="2901950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5917" y="2185193"/>
            <a:ext cx="247650" cy="266700"/>
          </a:xfrm>
          <a:custGeom>
            <a:avLst/>
            <a:gdLst/>
            <a:ahLst/>
            <a:cxnLst/>
            <a:rect l="l" t="t" r="r" b="b"/>
            <a:pathLst>
              <a:path w="247650" h="266700">
                <a:moveTo>
                  <a:pt x="0" y="57150"/>
                </a:moveTo>
                <a:lnTo>
                  <a:pt x="14287" y="46880"/>
                </a:lnTo>
                <a:lnTo>
                  <a:pt x="28575" y="32146"/>
                </a:lnTo>
                <a:lnTo>
                  <a:pt x="42862" y="15626"/>
                </a:lnTo>
                <a:lnTo>
                  <a:pt x="57150" y="0"/>
                </a:lnTo>
                <a:lnTo>
                  <a:pt x="104775" y="9525"/>
                </a:lnTo>
                <a:lnTo>
                  <a:pt x="126206" y="43011"/>
                </a:lnTo>
                <a:lnTo>
                  <a:pt x="133350" y="57150"/>
                </a:lnTo>
                <a:lnTo>
                  <a:pt x="153144" y="85873"/>
                </a:lnTo>
                <a:lnTo>
                  <a:pt x="170259" y="115490"/>
                </a:lnTo>
                <a:lnTo>
                  <a:pt x="185588" y="146893"/>
                </a:lnTo>
                <a:lnTo>
                  <a:pt x="200025" y="180975"/>
                </a:lnTo>
                <a:lnTo>
                  <a:pt x="209698" y="198983"/>
                </a:lnTo>
                <a:lnTo>
                  <a:pt x="213121" y="203596"/>
                </a:lnTo>
                <a:lnTo>
                  <a:pt x="214758" y="206424"/>
                </a:lnTo>
                <a:lnTo>
                  <a:pt x="219075" y="219075"/>
                </a:lnTo>
                <a:lnTo>
                  <a:pt x="226218" y="231874"/>
                </a:lnTo>
                <a:lnTo>
                  <a:pt x="233362" y="242887"/>
                </a:lnTo>
                <a:lnTo>
                  <a:pt x="240506" y="253900"/>
                </a:lnTo>
                <a:lnTo>
                  <a:pt x="247650" y="2667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67025" y="2409825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85725" y="0"/>
                </a:moveTo>
                <a:lnTo>
                  <a:pt x="0" y="104775"/>
                </a:lnTo>
                <a:lnTo>
                  <a:pt x="142875" y="13335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95317" y="2947193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886075" y="0"/>
                </a:moveTo>
                <a:lnTo>
                  <a:pt x="238125" y="0"/>
                </a:lnTo>
                <a:lnTo>
                  <a:pt x="189607" y="4762"/>
                </a:lnTo>
                <a:lnTo>
                  <a:pt x="144660" y="18454"/>
                </a:lnTo>
                <a:lnTo>
                  <a:pt x="104179" y="40183"/>
                </a:lnTo>
                <a:lnTo>
                  <a:pt x="69056" y="69056"/>
                </a:lnTo>
                <a:lnTo>
                  <a:pt x="40183" y="104179"/>
                </a:lnTo>
                <a:lnTo>
                  <a:pt x="18454" y="144660"/>
                </a:lnTo>
                <a:lnTo>
                  <a:pt x="4762" y="189607"/>
                </a:lnTo>
                <a:lnTo>
                  <a:pt x="0" y="238125"/>
                </a:lnTo>
                <a:lnTo>
                  <a:pt x="0" y="1209675"/>
                </a:lnTo>
                <a:lnTo>
                  <a:pt x="4762" y="1258192"/>
                </a:lnTo>
                <a:lnTo>
                  <a:pt x="18454" y="1303139"/>
                </a:lnTo>
                <a:lnTo>
                  <a:pt x="40183" y="1343620"/>
                </a:lnTo>
                <a:lnTo>
                  <a:pt x="69056" y="1378743"/>
                </a:lnTo>
                <a:lnTo>
                  <a:pt x="104179" y="1407616"/>
                </a:lnTo>
                <a:lnTo>
                  <a:pt x="144660" y="1429345"/>
                </a:lnTo>
                <a:lnTo>
                  <a:pt x="189607" y="1443037"/>
                </a:lnTo>
                <a:lnTo>
                  <a:pt x="238125" y="1447800"/>
                </a:lnTo>
                <a:lnTo>
                  <a:pt x="2886075" y="1447800"/>
                </a:lnTo>
                <a:lnTo>
                  <a:pt x="2934592" y="1443037"/>
                </a:lnTo>
                <a:lnTo>
                  <a:pt x="2979539" y="1429345"/>
                </a:lnTo>
                <a:lnTo>
                  <a:pt x="3020020" y="1407616"/>
                </a:lnTo>
                <a:lnTo>
                  <a:pt x="3055143" y="1378743"/>
                </a:lnTo>
                <a:lnTo>
                  <a:pt x="3084016" y="1343620"/>
                </a:lnTo>
                <a:lnTo>
                  <a:pt x="3105745" y="1303139"/>
                </a:lnTo>
                <a:lnTo>
                  <a:pt x="3119437" y="1258192"/>
                </a:lnTo>
                <a:lnTo>
                  <a:pt x="3124200" y="1209675"/>
                </a:lnTo>
                <a:lnTo>
                  <a:pt x="3124200" y="238125"/>
                </a:lnTo>
                <a:lnTo>
                  <a:pt x="3119437" y="189607"/>
                </a:lnTo>
                <a:lnTo>
                  <a:pt x="3105745" y="144660"/>
                </a:lnTo>
                <a:lnTo>
                  <a:pt x="3084016" y="104179"/>
                </a:lnTo>
                <a:lnTo>
                  <a:pt x="3055143" y="69056"/>
                </a:lnTo>
                <a:lnTo>
                  <a:pt x="3020020" y="40183"/>
                </a:lnTo>
                <a:lnTo>
                  <a:pt x="2979539" y="18454"/>
                </a:lnTo>
                <a:lnTo>
                  <a:pt x="2934592" y="4762"/>
                </a:lnTo>
                <a:lnTo>
                  <a:pt x="28860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5317" y="2947193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38125" y="0"/>
                </a:moveTo>
                <a:lnTo>
                  <a:pt x="189607" y="4762"/>
                </a:lnTo>
                <a:lnTo>
                  <a:pt x="144660" y="18454"/>
                </a:lnTo>
                <a:lnTo>
                  <a:pt x="104179" y="40183"/>
                </a:lnTo>
                <a:lnTo>
                  <a:pt x="69056" y="69056"/>
                </a:lnTo>
                <a:lnTo>
                  <a:pt x="40183" y="104179"/>
                </a:lnTo>
                <a:lnTo>
                  <a:pt x="18454" y="144660"/>
                </a:lnTo>
                <a:lnTo>
                  <a:pt x="4762" y="189607"/>
                </a:lnTo>
                <a:lnTo>
                  <a:pt x="0" y="238125"/>
                </a:lnTo>
                <a:lnTo>
                  <a:pt x="0" y="1209675"/>
                </a:lnTo>
                <a:lnTo>
                  <a:pt x="4762" y="1258192"/>
                </a:lnTo>
                <a:lnTo>
                  <a:pt x="18454" y="1303139"/>
                </a:lnTo>
                <a:lnTo>
                  <a:pt x="40183" y="1343620"/>
                </a:lnTo>
                <a:lnTo>
                  <a:pt x="69056" y="1378743"/>
                </a:lnTo>
                <a:lnTo>
                  <a:pt x="104179" y="1407616"/>
                </a:lnTo>
                <a:lnTo>
                  <a:pt x="144660" y="1429345"/>
                </a:lnTo>
                <a:lnTo>
                  <a:pt x="189607" y="1443037"/>
                </a:lnTo>
                <a:lnTo>
                  <a:pt x="238125" y="1447800"/>
                </a:lnTo>
                <a:lnTo>
                  <a:pt x="2886075" y="1447800"/>
                </a:lnTo>
                <a:lnTo>
                  <a:pt x="2934592" y="1443037"/>
                </a:lnTo>
                <a:lnTo>
                  <a:pt x="2979539" y="1429345"/>
                </a:lnTo>
                <a:lnTo>
                  <a:pt x="3020020" y="1407616"/>
                </a:lnTo>
                <a:lnTo>
                  <a:pt x="3055143" y="1378743"/>
                </a:lnTo>
                <a:lnTo>
                  <a:pt x="3084016" y="1343620"/>
                </a:lnTo>
                <a:lnTo>
                  <a:pt x="3105745" y="1303139"/>
                </a:lnTo>
                <a:lnTo>
                  <a:pt x="3119437" y="1258192"/>
                </a:lnTo>
                <a:lnTo>
                  <a:pt x="3124200" y="1209675"/>
                </a:lnTo>
                <a:lnTo>
                  <a:pt x="3124200" y="238125"/>
                </a:lnTo>
                <a:lnTo>
                  <a:pt x="3119437" y="189607"/>
                </a:lnTo>
                <a:lnTo>
                  <a:pt x="3105745" y="144660"/>
                </a:lnTo>
                <a:lnTo>
                  <a:pt x="3084016" y="104179"/>
                </a:lnTo>
                <a:lnTo>
                  <a:pt x="3055143" y="69056"/>
                </a:lnTo>
                <a:lnTo>
                  <a:pt x="3020020" y="40183"/>
                </a:lnTo>
                <a:lnTo>
                  <a:pt x="2979539" y="18454"/>
                </a:lnTo>
                <a:lnTo>
                  <a:pt x="2934592" y="4762"/>
                </a:lnTo>
                <a:lnTo>
                  <a:pt x="2886075" y="0"/>
                </a:lnTo>
                <a:lnTo>
                  <a:pt x="238125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57517" y="35567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7517" y="32710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517" y="29852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7517" y="298529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57517" y="29852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62317" y="29852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0555" y="1913731"/>
          <a:ext cx="222186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7846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1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2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i="1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440"/>
                        </a:lnSpc>
                      </a:pPr>
                      <a:r>
                        <a:rPr dirty="0" sz="1200" spc="25" b="1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200" spc="10" i="1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8575" marR="67310">
                        <a:lnSpc>
                          <a:spcPts val="153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 rowSpan="3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844925" y="3054350"/>
            <a:ext cx="222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4025" y="3968750"/>
            <a:ext cx="263017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=(all </a:t>
            </a:r>
            <a:r>
              <a:rPr dirty="0" sz="1200" spc="-5" i="1">
                <a:latin typeface="Tahoma"/>
                <a:cs typeface="Tahoma"/>
              </a:rPr>
              <a:t>products of powers of inputs </a:t>
            </a:r>
            <a:r>
              <a:rPr dirty="0" sz="1200" i="1">
                <a:latin typeface="Tahoma"/>
                <a:cs typeface="Tahoma"/>
              </a:rPr>
              <a:t>in  which sum of powers is q or</a:t>
            </a:r>
            <a:r>
              <a:rPr dirty="0" sz="1200" spc="-75" i="1">
                <a:latin typeface="Tahoma"/>
                <a:cs typeface="Tahoma"/>
              </a:rPr>
              <a:t> </a:t>
            </a:r>
            <a:r>
              <a:rPr dirty="0" sz="1200" spc="10" i="1">
                <a:latin typeface="Tahoma"/>
                <a:cs typeface="Tahoma"/>
              </a:rPr>
              <a:t>less</a:t>
            </a:r>
            <a:r>
              <a:rPr dirty="0" baseline="-20833" sz="1200" spc="15" i="1">
                <a:latin typeface="Tahoma"/>
                <a:cs typeface="Tahoma"/>
              </a:rPr>
              <a:t>,</a:t>
            </a:r>
            <a:r>
              <a:rPr dirty="0" sz="1200" spc="10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57617" y="3290093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981075" y="0"/>
                </a:moveTo>
                <a:lnTo>
                  <a:pt x="200025" y="0"/>
                </a:lnTo>
                <a:lnTo>
                  <a:pt x="152955" y="5081"/>
                </a:lnTo>
                <a:lnTo>
                  <a:pt x="110384" y="19660"/>
                </a:lnTo>
                <a:lnTo>
                  <a:pt x="73311" y="42737"/>
                </a:lnTo>
                <a:lnTo>
                  <a:pt x="42737" y="73311"/>
                </a:lnTo>
                <a:lnTo>
                  <a:pt x="19660" y="110384"/>
                </a:lnTo>
                <a:lnTo>
                  <a:pt x="5081" y="152955"/>
                </a:lnTo>
                <a:lnTo>
                  <a:pt x="0" y="200025"/>
                </a:lnTo>
                <a:lnTo>
                  <a:pt x="0" y="1095375"/>
                </a:lnTo>
                <a:lnTo>
                  <a:pt x="5081" y="1142444"/>
                </a:lnTo>
                <a:lnTo>
                  <a:pt x="19660" y="1185015"/>
                </a:lnTo>
                <a:lnTo>
                  <a:pt x="42737" y="1222088"/>
                </a:lnTo>
                <a:lnTo>
                  <a:pt x="73311" y="1252662"/>
                </a:lnTo>
                <a:lnTo>
                  <a:pt x="110384" y="1275739"/>
                </a:lnTo>
                <a:lnTo>
                  <a:pt x="152955" y="1290318"/>
                </a:lnTo>
                <a:lnTo>
                  <a:pt x="200025" y="1295400"/>
                </a:lnTo>
                <a:lnTo>
                  <a:pt x="981075" y="1295400"/>
                </a:lnTo>
                <a:lnTo>
                  <a:pt x="1028144" y="1290318"/>
                </a:lnTo>
                <a:lnTo>
                  <a:pt x="1070715" y="1275739"/>
                </a:lnTo>
                <a:lnTo>
                  <a:pt x="1107788" y="1252662"/>
                </a:lnTo>
                <a:lnTo>
                  <a:pt x="1138362" y="1222088"/>
                </a:lnTo>
                <a:lnTo>
                  <a:pt x="1161439" y="1185015"/>
                </a:lnTo>
                <a:lnTo>
                  <a:pt x="1176018" y="1142444"/>
                </a:lnTo>
                <a:lnTo>
                  <a:pt x="1181100" y="1095375"/>
                </a:lnTo>
                <a:lnTo>
                  <a:pt x="1181100" y="200025"/>
                </a:lnTo>
                <a:lnTo>
                  <a:pt x="1176018" y="152955"/>
                </a:lnTo>
                <a:lnTo>
                  <a:pt x="1161439" y="110384"/>
                </a:lnTo>
                <a:lnTo>
                  <a:pt x="1138362" y="73311"/>
                </a:lnTo>
                <a:lnTo>
                  <a:pt x="1107788" y="42737"/>
                </a:lnTo>
                <a:lnTo>
                  <a:pt x="1070715" y="19660"/>
                </a:lnTo>
                <a:lnTo>
                  <a:pt x="1028144" y="5081"/>
                </a:lnTo>
                <a:lnTo>
                  <a:pt x="9810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7617" y="3290093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200025" y="0"/>
                </a:moveTo>
                <a:lnTo>
                  <a:pt x="152955" y="5081"/>
                </a:lnTo>
                <a:lnTo>
                  <a:pt x="110384" y="19660"/>
                </a:lnTo>
                <a:lnTo>
                  <a:pt x="73311" y="42737"/>
                </a:lnTo>
                <a:lnTo>
                  <a:pt x="42737" y="73311"/>
                </a:lnTo>
                <a:lnTo>
                  <a:pt x="19660" y="110384"/>
                </a:lnTo>
                <a:lnTo>
                  <a:pt x="5081" y="152955"/>
                </a:lnTo>
                <a:lnTo>
                  <a:pt x="0" y="200025"/>
                </a:lnTo>
                <a:lnTo>
                  <a:pt x="0" y="1095375"/>
                </a:lnTo>
                <a:lnTo>
                  <a:pt x="5081" y="1142444"/>
                </a:lnTo>
                <a:lnTo>
                  <a:pt x="19660" y="1185015"/>
                </a:lnTo>
                <a:lnTo>
                  <a:pt x="42737" y="1222088"/>
                </a:lnTo>
                <a:lnTo>
                  <a:pt x="73311" y="1252662"/>
                </a:lnTo>
                <a:lnTo>
                  <a:pt x="110384" y="1275739"/>
                </a:lnTo>
                <a:lnTo>
                  <a:pt x="152955" y="1290318"/>
                </a:lnTo>
                <a:lnTo>
                  <a:pt x="200025" y="1295400"/>
                </a:lnTo>
                <a:lnTo>
                  <a:pt x="981075" y="1295400"/>
                </a:lnTo>
                <a:lnTo>
                  <a:pt x="1028144" y="1290318"/>
                </a:lnTo>
                <a:lnTo>
                  <a:pt x="1070715" y="1275739"/>
                </a:lnTo>
                <a:lnTo>
                  <a:pt x="1107788" y="1252662"/>
                </a:lnTo>
                <a:lnTo>
                  <a:pt x="1138362" y="1222088"/>
                </a:lnTo>
                <a:lnTo>
                  <a:pt x="1161439" y="1185015"/>
                </a:lnTo>
                <a:lnTo>
                  <a:pt x="1176018" y="1142444"/>
                </a:lnTo>
                <a:lnTo>
                  <a:pt x="1181100" y="1095375"/>
                </a:lnTo>
                <a:lnTo>
                  <a:pt x="1181100" y="200025"/>
                </a:lnTo>
                <a:lnTo>
                  <a:pt x="1176018" y="152955"/>
                </a:lnTo>
                <a:lnTo>
                  <a:pt x="1161439" y="110384"/>
                </a:lnTo>
                <a:lnTo>
                  <a:pt x="1138362" y="73311"/>
                </a:lnTo>
                <a:lnTo>
                  <a:pt x="1107788" y="42737"/>
                </a:lnTo>
                <a:lnTo>
                  <a:pt x="1070715" y="19660"/>
                </a:lnTo>
                <a:lnTo>
                  <a:pt x="1028144" y="5081"/>
                </a:lnTo>
                <a:lnTo>
                  <a:pt x="9810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886325" y="3521075"/>
            <a:ext cx="1096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38725" y="3923029"/>
            <a:ext cx="749300" cy="4635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10" i="1">
                <a:latin typeface="Tahoma"/>
                <a:cs typeface="Tahoma"/>
              </a:rPr>
              <a:t>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123825">
              <a:lnSpc>
                <a:spcPct val="100000"/>
              </a:lnSpc>
              <a:spcBef>
                <a:spcPts val="285"/>
              </a:spcBef>
            </a:pP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</a:t>
            </a:r>
            <a:r>
              <a:rPr dirty="0" baseline="-20833" sz="1200" spc="-157" i="1">
                <a:latin typeface="Tahoma"/>
                <a:cs typeface="Tahoma"/>
              </a:rPr>
              <a:t> </a:t>
            </a:r>
            <a:r>
              <a:rPr dirty="0" sz="1200" spc="-15" i="1">
                <a:latin typeface="Tahoma"/>
                <a:cs typeface="Tahoma"/>
              </a:rPr>
              <a:t>x</a:t>
            </a:r>
            <a:r>
              <a:rPr dirty="0" baseline="-20833" sz="1200" spc="-22" i="1">
                <a:latin typeface="Tahoma"/>
                <a:cs typeface="Tahoma"/>
              </a:rPr>
              <a:t>1</a:t>
            </a:r>
            <a:r>
              <a:rPr dirty="0" sz="1200" spc="-15" i="1">
                <a:latin typeface="Tahoma"/>
                <a:cs typeface="Tahoma"/>
              </a:rPr>
              <a:t>+…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57367" y="2670968"/>
            <a:ext cx="247650" cy="152400"/>
          </a:xfrm>
          <a:custGeom>
            <a:avLst/>
            <a:gdLst/>
            <a:ahLst/>
            <a:cxnLst/>
            <a:rect l="l" t="t" r="r" b="b"/>
            <a:pathLst>
              <a:path w="247650" h="152400">
                <a:moveTo>
                  <a:pt x="247650" y="0"/>
                </a:moveTo>
                <a:lnTo>
                  <a:pt x="201959" y="4613"/>
                </a:lnTo>
                <a:lnTo>
                  <a:pt x="153590" y="8334"/>
                </a:lnTo>
                <a:lnTo>
                  <a:pt x="107007" y="17412"/>
                </a:lnTo>
                <a:lnTo>
                  <a:pt x="66675" y="38100"/>
                </a:lnTo>
                <a:lnTo>
                  <a:pt x="39290" y="72628"/>
                </a:lnTo>
                <a:lnTo>
                  <a:pt x="19050" y="114300"/>
                </a:lnTo>
                <a:lnTo>
                  <a:pt x="13394" y="115937"/>
                </a:lnTo>
                <a:lnTo>
                  <a:pt x="9525" y="120253"/>
                </a:lnTo>
                <a:lnTo>
                  <a:pt x="5655" y="126355"/>
                </a:lnTo>
                <a:lnTo>
                  <a:pt x="0" y="133350"/>
                </a:lnTo>
                <a:lnTo>
                  <a:pt x="9525" y="15240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90825" y="280987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47625" y="133350"/>
                </a:lnTo>
                <a:lnTo>
                  <a:pt x="1333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52817" y="4280693"/>
            <a:ext cx="247650" cy="85725"/>
          </a:xfrm>
          <a:custGeom>
            <a:avLst/>
            <a:gdLst/>
            <a:ahLst/>
            <a:cxnLst/>
            <a:rect l="l" t="t" r="r" b="b"/>
            <a:pathLst>
              <a:path w="247650" h="85725">
                <a:moveTo>
                  <a:pt x="0" y="0"/>
                </a:moveTo>
                <a:lnTo>
                  <a:pt x="20091" y="21133"/>
                </a:lnTo>
                <a:lnTo>
                  <a:pt x="39290" y="40481"/>
                </a:lnTo>
                <a:lnTo>
                  <a:pt x="60275" y="56257"/>
                </a:lnTo>
                <a:lnTo>
                  <a:pt x="85725" y="66675"/>
                </a:lnTo>
                <a:lnTo>
                  <a:pt x="102989" y="77688"/>
                </a:lnTo>
                <a:lnTo>
                  <a:pt x="123825" y="83343"/>
                </a:lnTo>
                <a:lnTo>
                  <a:pt x="144660" y="85427"/>
                </a:lnTo>
                <a:lnTo>
                  <a:pt x="161925" y="85725"/>
                </a:lnTo>
                <a:lnTo>
                  <a:pt x="187374" y="85725"/>
                </a:lnTo>
                <a:lnTo>
                  <a:pt x="208359" y="85725"/>
                </a:lnTo>
                <a:lnTo>
                  <a:pt x="227558" y="85725"/>
                </a:lnTo>
                <a:lnTo>
                  <a:pt x="247650" y="85725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72025" y="433387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0" y="123825"/>
                </a:lnTo>
                <a:lnTo>
                  <a:pt x="123825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685925" y="5359400"/>
            <a:ext cx="4449445" cy="627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25"/>
              </a:spcBef>
            </a:pPr>
            <a:r>
              <a:rPr dirty="0" sz="2000" spc="20">
                <a:solidFill>
                  <a:srgbClr val="006600"/>
                </a:solidFill>
                <a:latin typeface="Tahoma"/>
                <a:cs typeface="Tahoma"/>
              </a:rPr>
              <a:t>m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inputs, degree </a:t>
            </a:r>
            <a:r>
              <a:rPr dirty="0" sz="2000" spc="5">
                <a:solidFill>
                  <a:srgbClr val="006600"/>
                </a:solidFill>
                <a:latin typeface="Tahoma"/>
                <a:cs typeface="Tahoma"/>
              </a:rPr>
              <a:t>Q: how many</a:t>
            </a:r>
            <a:r>
              <a:rPr dirty="0" sz="2000" spc="-3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600"/>
                </a:solidFill>
                <a:latin typeface="Tahoma"/>
                <a:cs typeface="Tahoma"/>
              </a:rPr>
              <a:t>terms?</a:t>
            </a:r>
            <a:endParaRPr sz="2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of unique terms of </a:t>
            </a:r>
            <a:r>
              <a:rPr dirty="0" sz="1200" spc="-100">
                <a:latin typeface="Tahoma"/>
                <a:cs typeface="Tahoma"/>
              </a:rPr>
              <a:t>the</a:t>
            </a:r>
            <a:r>
              <a:rPr dirty="0" baseline="-27777" sz="1200" spc="-150" i="1">
                <a:latin typeface="Times New Roman"/>
                <a:cs typeface="Times New Roman"/>
              </a:rPr>
              <a:t>m</a:t>
            </a:r>
            <a:r>
              <a:rPr dirty="0" baseline="-27777" sz="1200" spc="-75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ahoma"/>
                <a:cs typeface="Tahoma"/>
              </a:rPr>
              <a:t>form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92575" y="5939864"/>
            <a:ext cx="35941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latin typeface="Symbol"/>
                <a:cs typeface="Symbol"/>
              </a:rPr>
              <a:t></a:t>
            </a:r>
            <a:r>
              <a:rPr dirty="0" sz="2100" spc="28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21150" y="6227015"/>
            <a:ext cx="16319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70" i="1">
                <a:latin typeface="Times New Roman"/>
                <a:cs typeface="Times New Roman"/>
              </a:rPr>
              <a:t> </a:t>
            </a:r>
            <a:r>
              <a:rPr dirty="0" sz="800" spc="-30">
                <a:latin typeface="Symbol"/>
                <a:cs typeface="Symbol"/>
              </a:rPr>
              <a:t></a:t>
            </a:r>
            <a:r>
              <a:rPr dirty="0" sz="800" spc="-3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3375" y="6103190"/>
            <a:ext cx="6534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1615" algn="l"/>
                <a:tab pos="56451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81300" y="5981326"/>
            <a:ext cx="2014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32890" algn="l"/>
              </a:tabLst>
            </a:pPr>
            <a:r>
              <a:rPr dirty="0" sz="1400" spc="50" i="1">
                <a:latin typeface="Times New Roman"/>
                <a:cs typeface="Times New Roman"/>
              </a:rPr>
              <a:t>x</a:t>
            </a:r>
            <a:r>
              <a:rPr dirty="0" baseline="41666" sz="1200" spc="-44" i="1">
                <a:latin typeface="Times New Roman"/>
                <a:cs typeface="Times New Roman"/>
              </a:rPr>
              <a:t>q</a:t>
            </a:r>
            <a:r>
              <a:rPr dirty="0" baseline="45454" sz="825" spc="22">
                <a:latin typeface="Times New Roman"/>
                <a:cs typeface="Times New Roman"/>
              </a:rPr>
              <a:t>1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baseline="45454" sz="825" spc="-67">
                <a:latin typeface="Times New Roman"/>
                <a:cs typeface="Times New Roman"/>
              </a:rPr>
              <a:t> </a:t>
            </a:r>
            <a:r>
              <a:rPr dirty="0" sz="1400" spc="50" i="1">
                <a:latin typeface="Times New Roman"/>
                <a:cs typeface="Times New Roman"/>
              </a:rPr>
              <a:t>x</a:t>
            </a:r>
            <a:r>
              <a:rPr dirty="0" baseline="41666" sz="1200" spc="67" i="1">
                <a:latin typeface="Times New Roman"/>
                <a:cs typeface="Times New Roman"/>
              </a:rPr>
              <a:t>q</a:t>
            </a:r>
            <a:r>
              <a:rPr dirty="0" baseline="45454" sz="825" spc="22">
                <a:latin typeface="Times New Roman"/>
                <a:cs typeface="Times New Roman"/>
              </a:rPr>
              <a:t>2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baseline="45454" sz="825" spc="-67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..</a:t>
            </a:r>
            <a:r>
              <a:rPr dirty="0" sz="1400" spc="-55">
                <a:latin typeface="Times New Roman"/>
                <a:cs typeface="Times New Roman"/>
              </a:rPr>
              <a:t>.</a:t>
            </a:r>
            <a:r>
              <a:rPr dirty="0" sz="1400" spc="125" i="1">
                <a:latin typeface="Times New Roman"/>
                <a:cs typeface="Times New Roman"/>
              </a:rPr>
              <a:t>x</a:t>
            </a:r>
            <a:r>
              <a:rPr dirty="0" baseline="41666" sz="1200" spc="-44" i="1">
                <a:latin typeface="Times New Roman"/>
                <a:cs typeface="Times New Roman"/>
              </a:rPr>
              <a:t>q</a:t>
            </a:r>
            <a:r>
              <a:rPr dirty="0" baseline="45454" sz="825" spc="30" i="1">
                <a:latin typeface="Times New Roman"/>
                <a:cs typeface="Times New Roman"/>
              </a:rPr>
              <a:t>m</a:t>
            </a:r>
            <a:r>
              <a:rPr dirty="0" baseline="45454" sz="825" i="1">
                <a:latin typeface="Times New Roman"/>
                <a:cs typeface="Times New Roman"/>
              </a:rPr>
              <a:t>    </a:t>
            </a:r>
            <a:r>
              <a:rPr dirty="0" baseline="45454" sz="825" spc="-89" i="1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wher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q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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06875" y="6473264"/>
            <a:ext cx="35941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latin typeface="Symbol"/>
                <a:cs typeface="Symbol"/>
              </a:rPr>
              <a:t></a:t>
            </a:r>
            <a:r>
              <a:rPr dirty="0" sz="2100" spc="28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25925" y="6760416"/>
            <a:ext cx="172720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70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Symbol"/>
                <a:cs typeface="Symbol"/>
              </a:rPr>
              <a:t></a:t>
            </a:r>
            <a:r>
              <a:rPr dirty="0" sz="800" spc="5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87675" y="6636591"/>
            <a:ext cx="653415" cy="1504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1615" algn="l"/>
                <a:tab pos="564515" algn="l"/>
              </a:tabLst>
            </a:pP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76525" y="6514726"/>
            <a:ext cx="2243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51964" algn="l"/>
              </a:tabLst>
            </a:pPr>
            <a:r>
              <a:rPr dirty="0" sz="1400" spc="-30">
                <a:latin typeface="Times New Roman"/>
                <a:cs typeface="Times New Roman"/>
              </a:rPr>
              <a:t>1</a:t>
            </a:r>
            <a:r>
              <a:rPr dirty="0" baseline="41666" sz="1200" spc="-44" i="1">
                <a:latin typeface="Times New Roman"/>
                <a:cs typeface="Times New Roman"/>
              </a:rPr>
              <a:t>q</a:t>
            </a:r>
            <a:r>
              <a:rPr dirty="0" baseline="45454" sz="825" spc="22">
                <a:latin typeface="Times New Roman"/>
                <a:cs typeface="Times New Roman"/>
              </a:rPr>
              <a:t>0</a:t>
            </a:r>
            <a:r>
              <a:rPr dirty="0" baseline="45454" sz="825">
                <a:latin typeface="Times New Roman"/>
                <a:cs typeface="Times New Roman"/>
              </a:rPr>
              <a:t>  </a:t>
            </a:r>
            <a:r>
              <a:rPr dirty="0" baseline="45454" sz="825" spc="-44">
                <a:latin typeface="Times New Roman"/>
                <a:cs typeface="Times New Roman"/>
              </a:rPr>
              <a:t> </a:t>
            </a:r>
            <a:r>
              <a:rPr dirty="0" sz="1400" spc="50" i="1">
                <a:latin typeface="Times New Roman"/>
                <a:cs typeface="Times New Roman"/>
              </a:rPr>
              <a:t>x</a:t>
            </a:r>
            <a:r>
              <a:rPr dirty="0" baseline="41666" sz="1200" spc="-44" i="1">
                <a:latin typeface="Times New Roman"/>
                <a:cs typeface="Times New Roman"/>
              </a:rPr>
              <a:t>q</a:t>
            </a:r>
            <a:r>
              <a:rPr dirty="0" baseline="45454" sz="825" spc="22">
                <a:latin typeface="Times New Roman"/>
                <a:cs typeface="Times New Roman"/>
              </a:rPr>
              <a:t>1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baseline="45454" sz="825" spc="-67">
                <a:latin typeface="Times New Roman"/>
                <a:cs typeface="Times New Roman"/>
              </a:rPr>
              <a:t> </a:t>
            </a:r>
            <a:r>
              <a:rPr dirty="0" sz="1400" spc="50" i="1">
                <a:latin typeface="Times New Roman"/>
                <a:cs typeface="Times New Roman"/>
              </a:rPr>
              <a:t>x</a:t>
            </a:r>
            <a:r>
              <a:rPr dirty="0" baseline="41666" sz="1200" spc="67" i="1">
                <a:latin typeface="Times New Roman"/>
                <a:cs typeface="Times New Roman"/>
              </a:rPr>
              <a:t>q</a:t>
            </a:r>
            <a:r>
              <a:rPr dirty="0" baseline="45454" sz="825" spc="22">
                <a:latin typeface="Times New Roman"/>
                <a:cs typeface="Times New Roman"/>
              </a:rPr>
              <a:t>2</a:t>
            </a:r>
            <a:r>
              <a:rPr dirty="0" baseline="45454" sz="825">
                <a:latin typeface="Times New Roman"/>
                <a:cs typeface="Times New Roman"/>
              </a:rPr>
              <a:t> </a:t>
            </a:r>
            <a:r>
              <a:rPr dirty="0" baseline="45454" sz="825" spc="-67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..</a:t>
            </a:r>
            <a:r>
              <a:rPr dirty="0" sz="1400" spc="-55">
                <a:latin typeface="Times New Roman"/>
                <a:cs typeface="Times New Roman"/>
              </a:rPr>
              <a:t>.</a:t>
            </a:r>
            <a:r>
              <a:rPr dirty="0" sz="1400" spc="125" i="1">
                <a:latin typeface="Times New Roman"/>
                <a:cs typeface="Times New Roman"/>
              </a:rPr>
              <a:t>x</a:t>
            </a:r>
            <a:r>
              <a:rPr dirty="0" baseline="41666" sz="1200" spc="-44" i="1">
                <a:latin typeface="Times New Roman"/>
                <a:cs typeface="Times New Roman"/>
              </a:rPr>
              <a:t>q</a:t>
            </a:r>
            <a:r>
              <a:rPr dirty="0" baseline="45454" sz="825" spc="30" i="1">
                <a:latin typeface="Times New Roman"/>
                <a:cs typeface="Times New Roman"/>
              </a:rPr>
              <a:t>m</a:t>
            </a:r>
            <a:r>
              <a:rPr dirty="0" baseline="45454" sz="825" i="1">
                <a:latin typeface="Times New Roman"/>
                <a:cs typeface="Times New Roman"/>
              </a:rPr>
              <a:t>    </a:t>
            </a:r>
            <a:r>
              <a:rPr dirty="0" baseline="45454" sz="825" spc="-89" i="1">
                <a:latin typeface="Times New Roman"/>
                <a:cs typeface="Times New Roman"/>
              </a:rPr>
              <a:t> </a:t>
            </a:r>
            <a:r>
              <a:rPr dirty="0" sz="1400" spc="-30">
                <a:latin typeface="Times New Roman"/>
                <a:cs typeface="Times New Roman"/>
              </a:rPr>
              <a:t>wher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i="1">
                <a:latin typeface="Times New Roman"/>
                <a:cs typeface="Times New Roman"/>
              </a:rPr>
              <a:t>q</a:t>
            </a:r>
            <a:r>
              <a:rPr dirty="0" sz="1400" i="1">
                <a:latin typeface="Times New Roman"/>
                <a:cs typeface="Times New Roman"/>
              </a:rPr>
              <a:t> 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>
                <a:latin typeface="Symbol"/>
                <a:cs typeface="Symbol"/>
              </a:rPr>
              <a:t>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Q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24025" y="6311900"/>
            <a:ext cx="2924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of unique terms of the</a:t>
            </a:r>
            <a:r>
              <a:rPr dirty="0" sz="1200" spc="-229">
                <a:latin typeface="Tahoma"/>
                <a:cs typeface="Tahoma"/>
              </a:rPr>
              <a:t> </a:t>
            </a:r>
            <a:r>
              <a:rPr dirty="0" baseline="-27777" sz="1200" spc="-135" i="1">
                <a:latin typeface="Times New Roman"/>
                <a:cs typeface="Times New Roman"/>
              </a:rPr>
              <a:t>m</a:t>
            </a:r>
            <a:r>
              <a:rPr dirty="0" sz="1200" spc="-90">
                <a:latin typeface="Tahoma"/>
                <a:cs typeface="Tahoma"/>
              </a:rPr>
              <a:t>form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83175" y="6892925"/>
            <a:ext cx="78041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2565" algn="l"/>
                <a:tab pos="393065" algn="l"/>
                <a:tab pos="678815" algn="l"/>
              </a:tabLst>
            </a:pPr>
            <a:r>
              <a:rPr dirty="0" sz="800" spc="10" i="1">
                <a:latin typeface="Tahoma"/>
                <a:cs typeface="Tahoma"/>
              </a:rPr>
              <a:t>0</a:t>
            </a:r>
            <a:r>
              <a:rPr dirty="0" sz="800" spc="10" i="1">
                <a:latin typeface="Tahoma"/>
                <a:cs typeface="Tahoma"/>
              </a:rPr>
              <a:t>	</a:t>
            </a:r>
            <a:r>
              <a:rPr dirty="0" sz="800" spc="10" i="1">
                <a:latin typeface="Tahoma"/>
                <a:cs typeface="Tahoma"/>
              </a:rPr>
              <a:t>1</a:t>
            </a:r>
            <a:r>
              <a:rPr dirty="0" sz="800" spc="10" i="1">
                <a:latin typeface="Tahoma"/>
                <a:cs typeface="Tahoma"/>
              </a:rPr>
              <a:t>	</a:t>
            </a:r>
            <a:r>
              <a:rPr dirty="0" sz="800" spc="10" i="1">
                <a:latin typeface="Tahoma"/>
                <a:cs typeface="Tahoma"/>
              </a:rPr>
              <a:t>2</a:t>
            </a:r>
            <a:r>
              <a:rPr dirty="0" sz="800" spc="10" i="1">
                <a:latin typeface="Tahoma"/>
                <a:cs typeface="Tahoma"/>
              </a:rPr>
              <a:t>	</a:t>
            </a:r>
            <a:r>
              <a:rPr dirty="0" sz="800" spc="20" i="1">
                <a:latin typeface="Tahoma"/>
                <a:cs typeface="Tahoma"/>
              </a:rPr>
              <a:t>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87525" y="6807200"/>
            <a:ext cx="41224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of </a:t>
            </a:r>
            <a:r>
              <a:rPr dirty="0" sz="1200">
                <a:latin typeface="Tahoma"/>
                <a:cs typeface="Tahoma"/>
              </a:rPr>
              <a:t>lists </a:t>
            </a:r>
            <a:r>
              <a:rPr dirty="0" sz="1200" spc="-5">
                <a:latin typeface="Tahoma"/>
                <a:cs typeface="Tahoma"/>
              </a:rPr>
              <a:t>of </a:t>
            </a:r>
            <a:r>
              <a:rPr dirty="0" sz="1200" spc="-15">
                <a:latin typeface="Tahoma"/>
                <a:cs typeface="Tahoma"/>
              </a:rPr>
              <a:t>non-negative </a:t>
            </a:r>
            <a:r>
              <a:rPr dirty="0" sz="1200" spc="-10">
                <a:latin typeface="Tahoma"/>
                <a:cs typeface="Tahoma"/>
              </a:rPr>
              <a:t>integers </a:t>
            </a:r>
            <a:r>
              <a:rPr dirty="0" sz="1200" i="1">
                <a:latin typeface="Tahoma"/>
                <a:cs typeface="Tahoma"/>
              </a:rPr>
              <a:t>[q </a:t>
            </a:r>
            <a:r>
              <a:rPr dirty="0" sz="1200" spc="5" i="1">
                <a:latin typeface="Tahoma"/>
                <a:cs typeface="Tahoma"/>
              </a:rPr>
              <a:t>,q ,q ,..q</a:t>
            </a:r>
            <a:r>
              <a:rPr dirty="0" sz="1200" spc="16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49425" y="6843633"/>
            <a:ext cx="3916045" cy="86741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85"/>
              </a:spcBef>
            </a:pPr>
            <a:r>
              <a:rPr dirty="0" sz="1200">
                <a:latin typeface="Tahoma"/>
                <a:cs typeface="Tahoma"/>
              </a:rPr>
              <a:t>in which </a:t>
            </a:r>
            <a:r>
              <a:rPr dirty="0" sz="1550" spc="20">
                <a:latin typeface="Symbol"/>
                <a:cs typeface="Symbol"/>
              </a:rPr>
              <a:t></a:t>
            </a:r>
            <a:r>
              <a:rPr dirty="0" sz="1200" spc="20" i="1">
                <a:latin typeface="Tahoma"/>
                <a:cs typeface="Tahoma"/>
              </a:rPr>
              <a:t>q</a:t>
            </a:r>
            <a:r>
              <a:rPr dirty="0" baseline="-20833" sz="1200" spc="30" i="1">
                <a:latin typeface="Tahoma"/>
                <a:cs typeface="Tahoma"/>
              </a:rPr>
              <a:t>i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80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Q</a:t>
            </a:r>
            <a:endParaRPr sz="1200">
              <a:latin typeface="Tahoma"/>
              <a:cs typeface="Tahoma"/>
            </a:endParaRPr>
          </a:p>
          <a:p>
            <a:pPr marL="50800" marR="17780">
              <a:lnSpc>
                <a:spcPts val="1430"/>
              </a:lnSpc>
              <a:spcBef>
                <a:spcPts val="875"/>
              </a:spcBef>
              <a:tabLst>
                <a:tab pos="1957705" algn="l"/>
              </a:tabLst>
            </a:pPr>
            <a:r>
              <a:rPr dirty="0" sz="1200">
                <a:latin typeface="Tahoma"/>
                <a:cs typeface="Tahoma"/>
              </a:rPr>
              <a:t>= </a:t>
            </a:r>
            <a:r>
              <a:rPr dirty="0" sz="1200" spc="-5">
                <a:latin typeface="Tahoma"/>
                <a:cs typeface="Tahoma"/>
              </a:rPr>
              <a:t>the number of ways of placing </a:t>
            </a:r>
            <a:r>
              <a:rPr dirty="0" sz="1200">
                <a:latin typeface="Tahoma"/>
                <a:cs typeface="Tahoma"/>
              </a:rPr>
              <a:t>Q </a:t>
            </a:r>
            <a:r>
              <a:rPr dirty="0" sz="1200" spc="-5">
                <a:latin typeface="Tahoma"/>
                <a:cs typeface="Tahoma"/>
              </a:rPr>
              <a:t>red disks </a:t>
            </a:r>
            <a:r>
              <a:rPr dirty="0" sz="1200">
                <a:latin typeface="Tahoma"/>
                <a:cs typeface="Tahoma"/>
              </a:rPr>
              <a:t>on a </a:t>
            </a:r>
            <a:r>
              <a:rPr dirty="0" sz="1200" spc="-5">
                <a:latin typeface="Tahoma"/>
                <a:cs typeface="Tahoma"/>
              </a:rPr>
              <a:t>row of  </a:t>
            </a:r>
            <a:r>
              <a:rPr dirty="0" sz="1200">
                <a:latin typeface="Tahoma"/>
                <a:cs typeface="Tahoma"/>
              </a:rPr>
              <a:t>squares of</a:t>
            </a:r>
            <a:r>
              <a:rPr dirty="0" sz="1200" spc="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length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Q+m	=</a:t>
            </a:r>
            <a:r>
              <a:rPr dirty="0" sz="1200" spc="-5">
                <a:latin typeface="Tahoma"/>
                <a:cs typeface="Tahoma"/>
              </a:rPr>
              <a:t> (Q+m)-choose-Q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957255" y="7744883"/>
          <a:ext cx="3062605" cy="266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/>
                <a:gridCol w="209550"/>
                <a:gridCol w="200025"/>
                <a:gridCol w="200025"/>
                <a:gridCol w="209550"/>
                <a:gridCol w="200025"/>
                <a:gridCol w="200025"/>
                <a:gridCol w="209550"/>
                <a:gridCol w="200025"/>
                <a:gridCol w="200025"/>
                <a:gridCol w="209550"/>
                <a:gridCol w="200025"/>
                <a:gridCol w="200025"/>
                <a:gridCol w="209550"/>
                <a:gridCol w="200025"/>
              </a:tblGrid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2362200" y="789622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29100" y="789622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00400" y="789622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71800" y="7896225"/>
            <a:ext cx="142875" cy="142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064125" y="7988300"/>
            <a:ext cx="835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Q=11,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m=4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62017" y="8054445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415825" y="13989"/>
                </a:lnTo>
                <a:lnTo>
                  <a:pt x="407193" y="26193"/>
                </a:lnTo>
                <a:lnTo>
                  <a:pt x="394989" y="34825"/>
                </a:lnTo>
                <a:lnTo>
                  <a:pt x="381000" y="38100"/>
                </a:lnTo>
                <a:lnTo>
                  <a:pt x="247650" y="38100"/>
                </a:lnTo>
                <a:lnTo>
                  <a:pt x="233660" y="41374"/>
                </a:lnTo>
                <a:lnTo>
                  <a:pt x="221456" y="50006"/>
                </a:lnTo>
                <a:lnTo>
                  <a:pt x="212824" y="62210"/>
                </a:lnTo>
                <a:lnTo>
                  <a:pt x="209550" y="76200"/>
                </a:lnTo>
                <a:lnTo>
                  <a:pt x="206275" y="62210"/>
                </a:lnTo>
                <a:lnTo>
                  <a:pt x="197643" y="50006"/>
                </a:lnTo>
                <a:lnTo>
                  <a:pt x="185439" y="41374"/>
                </a:lnTo>
                <a:lnTo>
                  <a:pt x="171450" y="38100"/>
                </a:lnTo>
                <a:lnTo>
                  <a:pt x="38100" y="38100"/>
                </a:lnTo>
                <a:lnTo>
                  <a:pt x="24110" y="34825"/>
                </a:lnTo>
                <a:lnTo>
                  <a:pt x="11906" y="26193"/>
                </a:lnTo>
                <a:lnTo>
                  <a:pt x="3274" y="13989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71617" y="8054445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419100" y="0"/>
                </a:moveTo>
                <a:lnTo>
                  <a:pt x="415825" y="13989"/>
                </a:lnTo>
                <a:lnTo>
                  <a:pt x="407193" y="26193"/>
                </a:lnTo>
                <a:lnTo>
                  <a:pt x="394989" y="34825"/>
                </a:lnTo>
                <a:lnTo>
                  <a:pt x="381000" y="38100"/>
                </a:lnTo>
                <a:lnTo>
                  <a:pt x="247650" y="38100"/>
                </a:lnTo>
                <a:lnTo>
                  <a:pt x="233660" y="41374"/>
                </a:lnTo>
                <a:lnTo>
                  <a:pt x="221456" y="50006"/>
                </a:lnTo>
                <a:lnTo>
                  <a:pt x="212824" y="62210"/>
                </a:lnTo>
                <a:lnTo>
                  <a:pt x="209550" y="76200"/>
                </a:lnTo>
                <a:lnTo>
                  <a:pt x="206275" y="62210"/>
                </a:lnTo>
                <a:lnTo>
                  <a:pt x="197643" y="50006"/>
                </a:lnTo>
                <a:lnTo>
                  <a:pt x="185439" y="41374"/>
                </a:lnTo>
                <a:lnTo>
                  <a:pt x="171450" y="38100"/>
                </a:lnTo>
                <a:lnTo>
                  <a:pt x="38100" y="38100"/>
                </a:lnTo>
                <a:lnTo>
                  <a:pt x="24110" y="34825"/>
                </a:lnTo>
                <a:lnTo>
                  <a:pt x="11906" y="26193"/>
                </a:lnTo>
                <a:lnTo>
                  <a:pt x="3274" y="13989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09817" y="8054445"/>
            <a:ext cx="800100" cy="76200"/>
          </a:xfrm>
          <a:custGeom>
            <a:avLst/>
            <a:gdLst/>
            <a:ahLst/>
            <a:cxnLst/>
            <a:rect l="l" t="t" r="r" b="b"/>
            <a:pathLst>
              <a:path w="800100" h="76200">
                <a:moveTo>
                  <a:pt x="800100" y="0"/>
                </a:moveTo>
                <a:lnTo>
                  <a:pt x="795039" y="13989"/>
                </a:lnTo>
                <a:lnTo>
                  <a:pt x="781050" y="26193"/>
                </a:lnTo>
                <a:lnTo>
                  <a:pt x="759916" y="34825"/>
                </a:lnTo>
                <a:lnTo>
                  <a:pt x="733425" y="38100"/>
                </a:lnTo>
                <a:lnTo>
                  <a:pt x="466725" y="38100"/>
                </a:lnTo>
                <a:lnTo>
                  <a:pt x="440233" y="41374"/>
                </a:lnTo>
                <a:lnTo>
                  <a:pt x="419100" y="50006"/>
                </a:lnTo>
                <a:lnTo>
                  <a:pt x="405110" y="62210"/>
                </a:lnTo>
                <a:lnTo>
                  <a:pt x="400050" y="76200"/>
                </a:lnTo>
                <a:lnTo>
                  <a:pt x="394989" y="62210"/>
                </a:lnTo>
                <a:lnTo>
                  <a:pt x="381000" y="50006"/>
                </a:lnTo>
                <a:lnTo>
                  <a:pt x="359866" y="41374"/>
                </a:lnTo>
                <a:lnTo>
                  <a:pt x="333375" y="38100"/>
                </a:lnTo>
                <a:lnTo>
                  <a:pt x="66675" y="38100"/>
                </a:lnTo>
                <a:lnTo>
                  <a:pt x="40183" y="34825"/>
                </a:lnTo>
                <a:lnTo>
                  <a:pt x="19050" y="26193"/>
                </a:lnTo>
                <a:lnTo>
                  <a:pt x="5060" y="13989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00417" y="8054445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0"/>
                </a:moveTo>
                <a:lnTo>
                  <a:pt x="606176" y="13989"/>
                </a:lnTo>
                <a:lnTo>
                  <a:pt x="596503" y="26193"/>
                </a:lnTo>
                <a:lnTo>
                  <a:pt x="581471" y="34825"/>
                </a:lnTo>
                <a:lnTo>
                  <a:pt x="561975" y="38100"/>
                </a:lnTo>
                <a:lnTo>
                  <a:pt x="352425" y="38100"/>
                </a:lnTo>
                <a:lnTo>
                  <a:pt x="332928" y="41374"/>
                </a:lnTo>
                <a:lnTo>
                  <a:pt x="317896" y="50006"/>
                </a:lnTo>
                <a:lnTo>
                  <a:pt x="308223" y="62210"/>
                </a:lnTo>
                <a:lnTo>
                  <a:pt x="304800" y="76200"/>
                </a:lnTo>
                <a:lnTo>
                  <a:pt x="301376" y="62210"/>
                </a:lnTo>
                <a:lnTo>
                  <a:pt x="291703" y="50006"/>
                </a:lnTo>
                <a:lnTo>
                  <a:pt x="276671" y="41374"/>
                </a:lnTo>
                <a:lnTo>
                  <a:pt x="257175" y="38100"/>
                </a:lnTo>
                <a:lnTo>
                  <a:pt x="47625" y="38100"/>
                </a:lnTo>
                <a:lnTo>
                  <a:pt x="28128" y="34825"/>
                </a:lnTo>
                <a:lnTo>
                  <a:pt x="13096" y="26193"/>
                </a:lnTo>
                <a:lnTo>
                  <a:pt x="3423" y="13989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1724025" y="8255000"/>
            <a:ext cx="1663700" cy="41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0"/>
              </a:spcBef>
              <a:tabLst>
                <a:tab pos="761365" algn="l"/>
                <a:tab pos="1256665" algn="l"/>
              </a:tabLst>
            </a:pPr>
            <a:r>
              <a:rPr dirty="0" sz="1200" spc="5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0833" sz="1200" spc="7" i="1">
                <a:solidFill>
                  <a:srgbClr val="3333CC"/>
                </a:solidFill>
                <a:latin typeface="Tahoma"/>
                <a:cs typeface="Tahoma"/>
              </a:rPr>
              <a:t>0</a:t>
            </a:r>
            <a:r>
              <a:rPr dirty="0" sz="1200" spc="5" i="1">
                <a:solidFill>
                  <a:srgbClr val="3333CC"/>
                </a:solidFill>
                <a:latin typeface="Tahoma"/>
                <a:cs typeface="Tahoma"/>
              </a:rPr>
              <a:t>=2	q</a:t>
            </a:r>
            <a:r>
              <a:rPr dirty="0" baseline="-20833" sz="1200" spc="7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00" spc="5" i="1">
                <a:solidFill>
                  <a:srgbClr val="3333CC"/>
                </a:solidFill>
                <a:latin typeface="Tahoma"/>
                <a:cs typeface="Tahoma"/>
              </a:rPr>
              <a:t>=2	</a:t>
            </a: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0833" sz="1200" spc="15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=0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52825" y="8255000"/>
            <a:ext cx="4191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0833" sz="1200" spc="15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=4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91025" y="8255000"/>
            <a:ext cx="1604010" cy="41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q</a:t>
            </a:r>
            <a:r>
              <a:rPr dirty="0" baseline="-20833" sz="1200" spc="15" i="1">
                <a:solidFill>
                  <a:srgbClr val="3333CC"/>
                </a:solidFill>
                <a:latin typeface="Tahoma"/>
                <a:cs typeface="Tahoma"/>
              </a:rPr>
              <a:t>4</a:t>
            </a:r>
            <a:r>
              <a:rPr dirty="0" sz="1200" spc="10" i="1">
                <a:solidFill>
                  <a:srgbClr val="3333CC"/>
                </a:solidFill>
                <a:latin typeface="Tahoma"/>
                <a:cs typeface="Tahoma"/>
              </a:rPr>
              <a:t>=3</a:t>
            </a:r>
            <a:endParaRPr sz="1200">
              <a:latin typeface="Tahoma"/>
              <a:cs typeface="Tahoma"/>
            </a:endParaRPr>
          </a:p>
          <a:p>
            <a:pPr marL="371475">
              <a:lnSpc>
                <a:spcPct val="100000"/>
              </a:lnSpc>
              <a:spcBef>
                <a:spcPts val="885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59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4100" y="1358900"/>
            <a:ext cx="30511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Visualizing </a:t>
            </a:r>
            <a:r>
              <a:rPr dirty="0" spc="10"/>
              <a:t>third </a:t>
            </a:r>
            <a:r>
              <a:rPr dirty="0" spc="15"/>
              <a:t>iteration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937968" y="2200104"/>
            <a:ext cx="3878424" cy="173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0225" y="5397500"/>
            <a:ext cx="4109720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7300" marR="5080" indent="-1257300">
              <a:lnSpc>
                <a:spcPct val="104700"/>
              </a:lnSpc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Example: Cascade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Correlation for 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Classification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2562" y="6662364"/>
            <a:ext cx="4042568" cy="1772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62150" y="1358900"/>
            <a:ext cx="3773804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Training two spirals: Steps</a:t>
            </a:r>
            <a:r>
              <a:rPr dirty="0" spc="-5"/>
              <a:t> </a:t>
            </a:r>
            <a:r>
              <a:rPr dirty="0" spc="30"/>
              <a:t>1-6</a:t>
            </a:r>
          </a:p>
        </p:txBody>
      </p:sp>
      <p:sp>
        <p:nvSpPr>
          <p:cNvPr id="5" name="object 5"/>
          <p:cNvSpPr/>
          <p:nvPr/>
        </p:nvSpPr>
        <p:spPr>
          <a:xfrm>
            <a:off x="2190750" y="1666875"/>
            <a:ext cx="3390900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5950" y="5340350"/>
            <a:ext cx="39274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Training two spirals: Steps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Tahoma"/>
                <a:cs typeface="Tahoma"/>
              </a:rPr>
              <a:t>2-12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0275" y="5667375"/>
            <a:ext cx="337185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4675" y="1358900"/>
            <a:ext cx="400812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If </a:t>
            </a:r>
            <a:r>
              <a:rPr dirty="0" spc="15"/>
              <a:t>you </a:t>
            </a:r>
            <a:r>
              <a:rPr dirty="0" spc="10"/>
              <a:t>like </a:t>
            </a:r>
            <a:r>
              <a:rPr dirty="0" spc="15"/>
              <a:t>Cascade</a:t>
            </a:r>
            <a:r>
              <a:rPr dirty="0" spc="25"/>
              <a:t> </a:t>
            </a:r>
            <a:r>
              <a:rPr dirty="0" spc="15"/>
              <a:t>Correlation…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18945"/>
            <a:ext cx="4206875" cy="201993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550" spc="10">
                <a:latin typeface="Tahoma"/>
                <a:cs typeface="Tahoma"/>
              </a:rPr>
              <a:t>See</a:t>
            </a:r>
            <a:r>
              <a:rPr dirty="0" sz="1550" spc="35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Also</a:t>
            </a:r>
            <a:endParaRPr sz="155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Char char="•"/>
              <a:tabLst>
                <a:tab pos="184150" algn="l"/>
              </a:tabLst>
            </a:pPr>
            <a:r>
              <a:rPr dirty="0" sz="1400">
                <a:latin typeface="Tahoma"/>
                <a:cs typeface="Tahoma"/>
              </a:rPr>
              <a:t>Projection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Pursuit</a:t>
            </a:r>
            <a:endParaRPr sz="1400">
              <a:latin typeface="Tahoma"/>
              <a:cs typeface="Tahoma"/>
            </a:endParaRPr>
          </a:p>
          <a:p>
            <a:pPr marL="384175" marR="5080" indent="-142875">
              <a:lnSpc>
                <a:spcPts val="1430"/>
              </a:lnSpc>
              <a:spcBef>
                <a:spcPts val="375"/>
              </a:spcBef>
            </a:pP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which </a:t>
            </a:r>
            <a:r>
              <a:rPr dirty="0" sz="1200">
                <a:latin typeface="Tahoma"/>
                <a:cs typeface="Tahoma"/>
              </a:rPr>
              <a:t>you add </a:t>
            </a:r>
            <a:r>
              <a:rPr dirty="0" sz="1200" spc="-5">
                <a:latin typeface="Tahoma"/>
                <a:cs typeface="Tahoma"/>
              </a:rPr>
              <a:t>together </a:t>
            </a:r>
            <a:r>
              <a:rPr dirty="0" sz="1200">
                <a:latin typeface="Tahoma"/>
                <a:cs typeface="Tahoma"/>
              </a:rPr>
              <a:t>many </a:t>
            </a:r>
            <a:r>
              <a:rPr dirty="0" sz="1200" spc="-5">
                <a:latin typeface="Tahoma"/>
                <a:cs typeface="Tahoma"/>
              </a:rPr>
              <a:t>non-linear non-  parametric scalar functions of carefully chosen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directions</a:t>
            </a:r>
            <a:endParaRPr sz="1200">
              <a:latin typeface="Tahoma"/>
              <a:cs typeface="Tahoma"/>
            </a:endParaRPr>
          </a:p>
          <a:p>
            <a:pPr marL="384175" marR="47625" indent="-142875">
              <a:lnSpc>
                <a:spcPts val="1430"/>
              </a:lnSpc>
              <a:spcBef>
                <a:spcPts val="290"/>
              </a:spcBef>
            </a:pPr>
            <a:r>
              <a:rPr dirty="0" sz="1200" spc="-5">
                <a:latin typeface="Tahoma"/>
                <a:cs typeface="Tahoma"/>
              </a:rPr>
              <a:t>Each direction is chosen to maximize </a:t>
            </a:r>
            <a:r>
              <a:rPr dirty="0" sz="1200">
                <a:latin typeface="Tahoma"/>
                <a:cs typeface="Tahoma"/>
              </a:rPr>
              <a:t>error-reduction </a:t>
            </a:r>
            <a:r>
              <a:rPr dirty="0" sz="1200" spc="-5">
                <a:latin typeface="Tahoma"/>
                <a:cs typeface="Tahoma"/>
              </a:rPr>
              <a:t>from  the best scalar</a:t>
            </a:r>
            <a:r>
              <a:rPr dirty="0" sz="1200" spc="6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function</a:t>
            </a:r>
            <a:endParaRPr sz="120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260"/>
              </a:spcBef>
              <a:buChar char="•"/>
              <a:tabLst>
                <a:tab pos="184150" algn="l"/>
              </a:tabLst>
            </a:pPr>
            <a:r>
              <a:rPr dirty="0" sz="1400" spc="-10">
                <a:latin typeface="Tahoma"/>
                <a:cs typeface="Tahoma"/>
              </a:rPr>
              <a:t>ADA-Boost</a:t>
            </a:r>
            <a:endParaRPr sz="1400">
              <a:latin typeface="Tahoma"/>
              <a:cs typeface="Tahoma"/>
            </a:endParaRPr>
          </a:p>
          <a:p>
            <a:pPr marL="384175" marR="175260" indent="-142875">
              <a:lnSpc>
                <a:spcPts val="1430"/>
              </a:lnSpc>
              <a:spcBef>
                <a:spcPts val="375"/>
              </a:spcBef>
            </a:pPr>
            <a:r>
              <a:rPr dirty="0" sz="1200">
                <a:latin typeface="Tahoma"/>
                <a:cs typeface="Tahoma"/>
              </a:rPr>
              <a:t>An </a:t>
            </a:r>
            <a:r>
              <a:rPr dirty="0" sz="1200" spc="-5">
                <a:latin typeface="Tahoma"/>
                <a:cs typeface="Tahoma"/>
              </a:rPr>
              <a:t>additive combination of regression trees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5">
                <a:latin typeface="Tahoma"/>
                <a:cs typeface="Tahoma"/>
              </a:rPr>
              <a:t>which the  n+1’th tree learns the error of the </a:t>
            </a:r>
            <a:r>
              <a:rPr dirty="0" sz="1200" spc="-15">
                <a:latin typeface="Tahoma"/>
                <a:cs typeface="Tahoma"/>
              </a:rPr>
              <a:t>n’th</a:t>
            </a:r>
            <a:r>
              <a:rPr dirty="0" sz="1200" spc="11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tree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2125" y="8216900"/>
            <a:ext cx="12611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723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876425" y="5340350"/>
            <a:ext cx="3679825" cy="865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125"/>
              </a:spcBef>
            </a:pPr>
            <a:r>
              <a:rPr dirty="0" sz="2150" spc="-10" b="1">
                <a:solidFill>
                  <a:srgbClr val="FF0000"/>
                </a:solidFill>
                <a:latin typeface="Tahoma"/>
                <a:cs typeface="Tahoma"/>
              </a:rPr>
              <a:t>2: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Multilinear</a:t>
            </a:r>
            <a:r>
              <a:rPr dirty="0" sz="2150" spc="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Interpolation</a:t>
            </a:r>
            <a:endParaRPr sz="2150">
              <a:latin typeface="Tahoma"/>
              <a:cs typeface="Tahoma"/>
            </a:endParaRPr>
          </a:p>
          <a:p>
            <a:pPr marR="52069">
              <a:lnSpc>
                <a:spcPts val="1430"/>
              </a:lnSpc>
              <a:spcBef>
                <a:spcPts val="1200"/>
              </a:spcBef>
            </a:pPr>
            <a:r>
              <a:rPr dirty="0" sz="1200" spc="-5">
                <a:latin typeface="Tahoma"/>
                <a:cs typeface="Tahoma"/>
              </a:rPr>
              <a:t>Consider this dataset. Suppose we wanted to create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continuous and piecewise linear fit to the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624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528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43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17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6175" y="1358900"/>
            <a:ext cx="29591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Multilinear</a:t>
            </a:r>
            <a:r>
              <a:rPr dirty="0" spc="-25"/>
              <a:t> </a:t>
            </a:r>
            <a:r>
              <a:rPr dirty="0" spc="15"/>
              <a:t>Interpolation</a:t>
            </a:r>
          </a:p>
        </p:txBody>
      </p:sp>
      <p:sp>
        <p:nvSpPr>
          <p:cNvPr id="8" name="object 8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6917" y="44330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6675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863725" y="1835150"/>
            <a:ext cx="341630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Create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set of knot points: selected X-coordinates  (usually equally spaced) that cover the</a:t>
            </a:r>
            <a:r>
              <a:rPr dirty="0" sz="1200" spc="3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36725" y="4102576"/>
            <a:ext cx="4254500" cy="5835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70"/>
              </a:spcBef>
              <a:tabLst>
                <a:tab pos="1548765" algn="l"/>
                <a:tab pos="2120265" algn="l"/>
                <a:tab pos="2729865" algn="l"/>
                <a:tab pos="33775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  <a:tabLst>
                <a:tab pos="2987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624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528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43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717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066917" y="83592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76675" y="8410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1876425" y="5340350"/>
            <a:ext cx="3623310" cy="10464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1529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Multilinear</a:t>
            </a:r>
            <a:r>
              <a:rPr dirty="0" sz="2150" spc="-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Interpolation</a:t>
            </a:r>
            <a:endParaRPr sz="2150">
              <a:latin typeface="Tahoma"/>
              <a:cs typeface="Tahoma"/>
            </a:endParaRPr>
          </a:p>
          <a:p>
            <a:pPr marR="5080">
              <a:lnSpc>
                <a:spcPts val="1430"/>
              </a:lnSpc>
              <a:spcBef>
                <a:spcPts val="1200"/>
              </a:spcBef>
            </a:pPr>
            <a:r>
              <a:rPr dirty="0" sz="1200" spc="-5">
                <a:latin typeface="Tahoma"/>
                <a:cs typeface="Tahoma"/>
              </a:rPr>
              <a:t>We are going to assume the data was generated by </a:t>
            </a:r>
            <a:r>
              <a:rPr dirty="0" sz="1200">
                <a:latin typeface="Tahoma"/>
                <a:cs typeface="Tahoma"/>
              </a:rPr>
              <a:t>a  </a:t>
            </a:r>
            <a:r>
              <a:rPr dirty="0" sz="1200" spc="-5">
                <a:latin typeface="Tahoma"/>
                <a:cs typeface="Tahoma"/>
              </a:rPr>
              <a:t>noisy version 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function that can only bend at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 spc="-5">
                <a:latin typeface="Tahoma"/>
                <a:cs typeface="Tahoma"/>
              </a:rPr>
              <a:t>knots. Here are </a:t>
            </a:r>
            <a:r>
              <a:rPr dirty="0" sz="1200">
                <a:latin typeface="Tahoma"/>
                <a:cs typeface="Tahoma"/>
              </a:rPr>
              <a:t>3 </a:t>
            </a:r>
            <a:r>
              <a:rPr dirty="0" sz="1200" spc="-5">
                <a:latin typeface="Tahoma"/>
                <a:cs typeface="Tahoma"/>
              </a:rPr>
              <a:t>examples (none fits the data</a:t>
            </a:r>
            <a:r>
              <a:rPr dirty="0" sz="1200" spc="4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well)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36725" y="8084025"/>
            <a:ext cx="4254500" cy="5835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70"/>
              </a:spcBef>
              <a:tabLst>
                <a:tab pos="1548765" algn="l"/>
                <a:tab pos="2120265" algn="l"/>
                <a:tab pos="2729865" algn="l"/>
                <a:tab pos="33775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  <a:tabLst>
                <a:tab pos="2987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800217" y="6987645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00217" y="6454245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0" y="342900"/>
                </a:moveTo>
                <a:lnTo>
                  <a:pt x="571500" y="419100"/>
                </a:lnTo>
                <a:lnTo>
                  <a:pt x="1143000" y="76200"/>
                </a:lnTo>
                <a:lnTo>
                  <a:pt x="1752600" y="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00217" y="7863945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571500" y="114300"/>
                </a:lnTo>
                <a:lnTo>
                  <a:pt x="1143000" y="0"/>
                </a:lnTo>
                <a:lnTo>
                  <a:pt x="1752600" y="11430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How </a:t>
            </a:r>
            <a:r>
              <a:rPr dirty="0" spc="15"/>
              <a:t>to find the best</a:t>
            </a:r>
            <a:r>
              <a:rPr dirty="0" spc="-35"/>
              <a:t> </a:t>
            </a:r>
            <a:r>
              <a:rPr dirty="0" spc="15"/>
              <a:t>fit?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725" y="1835150"/>
            <a:ext cx="3921125" cy="6654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32766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Idea 1: Simply perform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separate regression </a:t>
            </a:r>
            <a:r>
              <a:rPr dirty="0" sz="1200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each  </a:t>
            </a:r>
            <a:r>
              <a:rPr dirty="0" sz="1200" spc="-5">
                <a:latin typeface="Tahoma"/>
                <a:cs typeface="Tahoma"/>
              </a:rPr>
              <a:t>segment for each part of the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curve</a:t>
            </a:r>
            <a:endParaRPr sz="1200">
              <a:latin typeface="Tahoma"/>
              <a:cs typeface="Tahoma"/>
            </a:endParaRPr>
          </a:p>
          <a:p>
            <a:pPr marL="1584325">
              <a:lnSpc>
                <a:spcPct val="100000"/>
              </a:lnSpc>
              <a:spcBef>
                <a:spcPts val="685"/>
              </a:spcBef>
            </a:pPr>
            <a:r>
              <a:rPr dirty="0" sz="1200" spc="-5" i="1">
                <a:solidFill>
                  <a:srgbClr val="008000"/>
                </a:solidFill>
                <a:latin typeface="Tahoma"/>
                <a:cs typeface="Tahoma"/>
              </a:rPr>
              <a:t>What’s the problem with this</a:t>
            </a:r>
            <a:r>
              <a:rPr dirty="0" sz="1200" spc="-55" i="1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200" spc="-10" i="1">
                <a:solidFill>
                  <a:srgbClr val="008000"/>
                </a:solidFill>
                <a:latin typeface="Tahoma"/>
                <a:cs typeface="Tahoma"/>
              </a:rPr>
              <a:t>idea?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0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624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528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3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17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6917" y="44330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76675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736725" y="4102576"/>
            <a:ext cx="4254500" cy="5835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70"/>
              </a:spcBef>
              <a:tabLst>
                <a:tab pos="1548765" algn="l"/>
                <a:tab pos="2120265" algn="l"/>
                <a:tab pos="2729865" algn="l"/>
                <a:tab pos="33775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  <a:tabLst>
                <a:tab pos="2987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00217" y="3061493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00217" y="2528093"/>
            <a:ext cx="2362200" cy="419100"/>
          </a:xfrm>
          <a:custGeom>
            <a:avLst/>
            <a:gdLst/>
            <a:ahLst/>
            <a:cxnLst/>
            <a:rect l="l" t="t" r="r" b="b"/>
            <a:pathLst>
              <a:path w="2362200" h="419100">
                <a:moveTo>
                  <a:pt x="0" y="342900"/>
                </a:moveTo>
                <a:lnTo>
                  <a:pt x="571500" y="419100"/>
                </a:lnTo>
                <a:lnTo>
                  <a:pt x="1143000" y="76200"/>
                </a:lnTo>
                <a:lnTo>
                  <a:pt x="1752600" y="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00217" y="3937793"/>
            <a:ext cx="2362200" cy="152400"/>
          </a:xfrm>
          <a:custGeom>
            <a:avLst/>
            <a:gdLst/>
            <a:ahLst/>
            <a:cxnLst/>
            <a:rect l="l" t="t" r="r" b="b"/>
            <a:pathLst>
              <a:path w="2362200" h="152400">
                <a:moveTo>
                  <a:pt x="0" y="0"/>
                </a:moveTo>
                <a:lnTo>
                  <a:pt x="571500" y="114300"/>
                </a:lnTo>
                <a:lnTo>
                  <a:pt x="1143000" y="0"/>
                </a:lnTo>
                <a:lnTo>
                  <a:pt x="1752600" y="114300"/>
                </a:lnTo>
                <a:lnTo>
                  <a:pt x="23622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49425" y="8258809"/>
            <a:ext cx="12738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066917" y="83592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76675" y="8410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2320925" y="7531100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1711325" y="5285104"/>
            <a:ext cx="3683000" cy="62547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688975">
              <a:lnSpc>
                <a:spcPct val="100000"/>
              </a:lnSpc>
              <a:spcBef>
                <a:spcPts val="560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How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to find the best</a:t>
            </a:r>
            <a:r>
              <a:rPr dirty="0" sz="2150" spc="-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fit?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5">
                <a:latin typeface="Tahoma"/>
                <a:cs typeface="Tahoma"/>
              </a:rPr>
              <a:t>Let’s look at what goes on in the red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676525" y="81311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429125" y="81311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19525" y="81311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076825" y="81311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248025" y="81311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800217" y="698764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371717" y="698764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943217" y="778774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552817" y="710194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1" name="object 101"/>
          <p:cNvGraphicFramePr>
            <a:graphicFrameLocks noGrp="1"/>
          </p:cNvGraphicFramePr>
          <p:nvPr/>
        </p:nvGraphicFramePr>
        <p:xfrm>
          <a:off x="2490655" y="6373283"/>
          <a:ext cx="2710180" cy="168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71500"/>
                <a:gridCol w="571500"/>
                <a:gridCol w="609600"/>
                <a:gridCol w="609600"/>
              </a:tblGrid>
              <a:tr h="6096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dirty="0" sz="90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-23148" sz="900" spc="15" i="1">
                          <a:latin typeface="Tahoma"/>
                          <a:cs typeface="Tahoma"/>
                        </a:rPr>
                        <a:t>2</a:t>
                      </a:r>
                      <a:endParaRPr baseline="-23148" sz="9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900" spc="10" i="1">
                          <a:latin typeface="Tahoma"/>
                          <a:cs typeface="Tahoma"/>
                        </a:rPr>
                        <a:t>h</a:t>
                      </a:r>
                      <a:r>
                        <a:rPr dirty="0" baseline="-23148" sz="900" spc="15" i="1">
                          <a:latin typeface="Tahoma"/>
                          <a:cs typeface="Tahoma"/>
                        </a:rPr>
                        <a:t>3</a:t>
                      </a:r>
                      <a:endParaRPr baseline="-23148" sz="9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53975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8001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53975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2667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C2A298"/>
                      </a:solidFill>
                      <a:prstDash val="solid"/>
                    </a:lnL>
                    <a:lnR w="53975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C2A298"/>
                      </a:solidFill>
                      <a:prstDash val="solid"/>
                    </a:lnL>
                    <a:lnR w="38100">
                      <a:solidFill>
                        <a:srgbClr val="C2A298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2" name="object 102"/>
          <p:cNvSpPr/>
          <p:nvPr/>
        </p:nvSpPr>
        <p:spPr>
          <a:xfrm>
            <a:off x="3048000" y="621030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857625" y="621030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3987800" y="6083914"/>
            <a:ext cx="730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635375" y="6179164"/>
            <a:ext cx="203517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1690" algn="l"/>
                <a:tab pos="1688464" algn="l"/>
                <a:tab pos="1974214" algn="l"/>
              </a:tabLst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r>
              <a:rPr dirty="0" sz="750" spc="-5">
                <a:latin typeface="Times New Roman"/>
                <a:cs typeface="Times New Roman"/>
              </a:rPr>
              <a:t>	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235325" y="6197292"/>
            <a:ext cx="9436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1690" algn="l"/>
              </a:tabLst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r>
              <a:rPr dirty="0" sz="1250" spc="15" i="1">
                <a:latin typeface="Times New Roman"/>
                <a:cs typeface="Times New Roman"/>
              </a:rPr>
              <a:t>	</a:t>
            </a: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524125" y="6074389"/>
            <a:ext cx="75247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66115" algn="l"/>
              </a:tabLst>
            </a:pPr>
            <a:r>
              <a:rPr dirty="0" baseline="3703" sz="1125" spc="-15" i="1">
                <a:latin typeface="Times New Roman"/>
                <a:cs typeface="Times New Roman"/>
              </a:rPr>
              <a:t>est	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559175" y="6073467"/>
            <a:ext cx="205930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1690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h</a:t>
            </a:r>
            <a:r>
              <a:rPr dirty="0" sz="1250" spc="320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15">
                <a:latin typeface="Times New Roman"/>
                <a:cs typeface="Times New Roman"/>
              </a:rPr>
              <a:t>	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>
                <a:latin typeface="Times New Roman"/>
                <a:cs typeface="Times New Roman"/>
              </a:rPr>
              <a:t>where </a:t>
            </a:r>
            <a:r>
              <a:rPr dirty="0" sz="1250" spc="15" i="1">
                <a:latin typeface="Times New Roman"/>
                <a:cs typeface="Times New Roman"/>
              </a:rPr>
              <a:t>w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044825" y="5968692"/>
            <a:ext cx="13182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1690" algn="l"/>
              </a:tabLst>
            </a:pPr>
            <a:r>
              <a:rPr dirty="0" sz="1250" spc="20">
                <a:latin typeface="Times New Roman"/>
                <a:cs typeface="Times New Roman"/>
              </a:rPr>
              <a:t>(</a:t>
            </a:r>
            <a:r>
              <a:rPr dirty="0" sz="1250" spc="20" i="1">
                <a:latin typeface="Times New Roman"/>
                <a:cs typeface="Times New Roman"/>
              </a:rPr>
              <a:t>q </a:t>
            </a:r>
            <a:r>
              <a:rPr dirty="0" sz="1250" spc="65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	</a:t>
            </a:r>
            <a:r>
              <a:rPr dirty="0" sz="1250" spc="20">
                <a:latin typeface="Times New Roman"/>
                <a:cs typeface="Times New Roman"/>
              </a:rPr>
              <a:t>(</a:t>
            </a:r>
            <a:r>
              <a:rPr dirty="0" sz="1250" spc="20" i="1">
                <a:latin typeface="Times New Roman"/>
                <a:cs typeface="Times New Roman"/>
              </a:rPr>
              <a:t>q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463800" y="6073467"/>
            <a:ext cx="5626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1615" algn="l"/>
              </a:tabLst>
            </a:pPr>
            <a:r>
              <a:rPr dirty="0" sz="1250" spc="10" i="1">
                <a:latin typeface="Times New Roman"/>
                <a:cs typeface="Times New Roman"/>
              </a:rPr>
              <a:t>y	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0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624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528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43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717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How </a:t>
            </a:r>
            <a:r>
              <a:rPr dirty="0" spc="15"/>
              <a:t>to find the best</a:t>
            </a:r>
            <a:r>
              <a:rPr dirty="0" spc="-35"/>
              <a:t> </a:t>
            </a:r>
            <a:r>
              <a:rPr dirty="0" spc="15"/>
              <a:t>fit?</a:t>
            </a:r>
          </a:p>
        </p:txBody>
      </p:sp>
      <p:sp>
        <p:nvSpPr>
          <p:cNvPr id="8" name="object 8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6917" y="44330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76675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724025" y="1720850"/>
            <a:ext cx="142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the red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36725" y="4102576"/>
            <a:ext cx="4254500" cy="5835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70"/>
              </a:spcBef>
              <a:tabLst>
                <a:tab pos="1548765" algn="l"/>
                <a:tab pos="2120265" algn="l"/>
                <a:tab pos="2729865" algn="l"/>
                <a:tab pos="33775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  <a:p>
            <a:pPr marL="1168400">
              <a:lnSpc>
                <a:spcPct val="100000"/>
              </a:lnSpc>
              <a:spcBef>
                <a:spcPts val="495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  <a:tabLst>
                <a:tab pos="2987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7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69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800217" y="3061493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71717" y="3061493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43217" y="3861593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52817" y="3175793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24017" y="306149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24017" y="386159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527300" y="29495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6825" y="37306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33900" y="1854701"/>
            <a:ext cx="19367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60800" y="1748923"/>
            <a:ext cx="17087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25" i="1">
                <a:latin typeface="Times New Roman"/>
                <a:cs typeface="Times New Roman"/>
              </a:rPr>
              <a:t>y</a:t>
            </a:r>
            <a:r>
              <a:rPr dirty="0" baseline="44444" sz="1125" spc="37" i="1">
                <a:latin typeface="Times New Roman"/>
                <a:cs typeface="Times New Roman"/>
              </a:rPr>
              <a:t>est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145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4825" y="22288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76875" y="22288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619750" y="2215842"/>
            <a:ext cx="1212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86400" y="1987242"/>
            <a:ext cx="37084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q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3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33875" y="1953321"/>
            <a:ext cx="3035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marR="5080" indent="-123825">
              <a:lnSpc>
                <a:spcPct val="120000"/>
              </a:lnSpc>
              <a:spcBef>
                <a:spcPts val="95"/>
              </a:spcBef>
            </a:pPr>
            <a:r>
              <a:rPr dirty="0" sz="1250" spc="10" i="1">
                <a:latin typeface="Times New Roman"/>
                <a:cs typeface="Times New Roman"/>
              </a:rPr>
              <a:t>x</a:t>
            </a:r>
            <a:r>
              <a:rPr dirty="0" sz="1250" spc="-175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  </a:t>
            </a: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562600" y="2092939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57750" y="21977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629150" y="21024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95700" y="21977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724400" y="2092017"/>
            <a:ext cx="7308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-60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1</a:t>
            </a:r>
            <a:r>
              <a:rPr dirty="0" sz="1250" spc="30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90875" y="1854701"/>
            <a:ext cx="2146300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r>
              <a:rPr dirty="0" sz="750" spc="25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5">
                <a:latin typeface="Times New Roman"/>
                <a:cs typeface="Times New Roman"/>
              </a:rPr>
              <a:t>where</a:t>
            </a:r>
            <a:r>
              <a:rPr dirty="0" sz="1250" spc="-10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204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15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195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4573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5318125" y="366395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952867" y="3736578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91490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800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624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5528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943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3717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400300" y="5340350"/>
            <a:ext cx="29940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How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to find the best</a:t>
            </a:r>
            <a:r>
              <a:rPr dirty="0" sz="2150" spc="-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fit?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762125" y="8258809"/>
            <a:ext cx="12611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066917" y="83592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76675" y="8410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1724025" y="5702300"/>
            <a:ext cx="142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the red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6892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4418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8322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114925" y="8131175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Tahoma"/>
                <a:cs typeface="Tahoma"/>
              </a:rPr>
              <a:t>q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181600" y="8197850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2607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800217" y="698764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371717" y="698764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943217" y="778774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552817" y="710194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24017" y="698764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724017" y="77877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2527300" y="69310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536825" y="77120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533900" y="5836151"/>
            <a:ext cx="19367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60800" y="5730373"/>
            <a:ext cx="17087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25" i="1">
                <a:latin typeface="Times New Roman"/>
                <a:cs typeface="Times New Roman"/>
              </a:rPr>
              <a:t>y</a:t>
            </a:r>
            <a:r>
              <a:rPr dirty="0" baseline="44444" sz="1125" spc="37" i="1">
                <a:latin typeface="Times New Roman"/>
                <a:cs typeface="Times New Roman"/>
              </a:rPr>
              <a:t>est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145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314825" y="62103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476875" y="62103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5619750" y="6197292"/>
            <a:ext cx="1212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486400" y="5968692"/>
            <a:ext cx="37084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0" i="1">
                <a:latin typeface="Times New Roman"/>
                <a:cs typeface="Times New Roman"/>
              </a:rPr>
              <a:t>q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3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333875" y="5934771"/>
            <a:ext cx="30353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3825" marR="5080" indent="-123825">
              <a:lnSpc>
                <a:spcPct val="120000"/>
              </a:lnSpc>
              <a:spcBef>
                <a:spcPts val="95"/>
              </a:spcBef>
            </a:pPr>
            <a:r>
              <a:rPr dirty="0" sz="1250" spc="10" i="1">
                <a:latin typeface="Times New Roman"/>
                <a:cs typeface="Times New Roman"/>
              </a:rPr>
              <a:t>x</a:t>
            </a:r>
            <a:r>
              <a:rPr dirty="0" sz="1250" spc="-175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  </a:t>
            </a: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562600" y="6074389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857750" y="61791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4629150" y="60839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3695700" y="61791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724400" y="6073467"/>
            <a:ext cx="7308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-60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1</a:t>
            </a:r>
            <a:r>
              <a:rPr dirty="0" sz="1250" spc="30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190875" y="5836151"/>
            <a:ext cx="2146300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r>
              <a:rPr dirty="0" sz="750" spc="25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5">
                <a:latin typeface="Times New Roman"/>
                <a:cs typeface="Times New Roman"/>
              </a:rPr>
              <a:t>where</a:t>
            </a:r>
            <a:r>
              <a:rPr dirty="0" sz="1250" spc="-10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204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(</a:t>
            </a:r>
            <a:r>
              <a:rPr dirty="0" sz="1250" spc="-215">
                <a:latin typeface="Times New Roman"/>
                <a:cs typeface="Times New Roman"/>
              </a:rPr>
              <a:t> 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195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4573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5318125" y="764540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952867" y="7662729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914900" y="802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2668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16764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4819650" y="8302625"/>
            <a:ext cx="7048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33925" y="8216900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solidFill>
                  <a:srgbClr val="CC0099"/>
                </a:solidFill>
                <a:latin typeface="Symbol"/>
                <a:cs typeface="Symbol"/>
              </a:rPr>
              <a:t></a:t>
            </a:r>
            <a:r>
              <a:rPr dirty="0" sz="1200" spc="11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CC0099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581525" y="8135408"/>
            <a:ext cx="12845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0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24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28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3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17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How </a:t>
            </a:r>
            <a:r>
              <a:rPr dirty="0" spc="15"/>
              <a:t>to find the best</a:t>
            </a:r>
            <a:r>
              <a:rPr dirty="0" spc="-35"/>
              <a:t> </a:t>
            </a:r>
            <a:r>
              <a:rPr dirty="0" spc="15"/>
              <a:t>fit?</a:t>
            </a:r>
          </a:p>
        </p:txBody>
      </p:sp>
      <p:sp>
        <p:nvSpPr>
          <p:cNvPr id="9" name="object 9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4277359"/>
            <a:ext cx="12611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6917" y="44330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76675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24025" y="1720850"/>
            <a:ext cx="142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the red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892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418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322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14925" y="4149725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Tahoma"/>
                <a:cs typeface="Tahoma"/>
              </a:rPr>
              <a:t>q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81600" y="4216400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07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0217" y="3061493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71717" y="3061493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43217" y="3861593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52817" y="3175793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24017" y="306149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24017" y="386159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527300" y="29495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36825" y="37306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60800" y="1748923"/>
            <a:ext cx="17087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25" i="1">
                <a:latin typeface="Times New Roman"/>
                <a:cs typeface="Times New Roman"/>
              </a:rPr>
              <a:t>y</a:t>
            </a:r>
            <a:r>
              <a:rPr dirty="0" baseline="44444" sz="1125" spc="37" i="1">
                <a:latin typeface="Times New Roman"/>
                <a:cs typeface="Times New Roman"/>
              </a:rPr>
              <a:t>est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145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200525" y="222885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67350" y="222885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4400550" y="2215842"/>
            <a:ext cx="13881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66190" algn="l"/>
              </a:tabLst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r>
              <a:rPr dirty="0" sz="1250" spc="15" i="1">
                <a:latin typeface="Times New Roman"/>
                <a:cs typeface="Times New Roman"/>
              </a:rPr>
              <a:t>	</a:t>
            </a: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8825" y="2092939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57750" y="21977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72000" y="21024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590925" y="21977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24400" y="2092017"/>
            <a:ext cx="7308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00525" y="1987242"/>
            <a:ext cx="17697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75715" algn="l"/>
              </a:tabLst>
            </a:pPr>
            <a:r>
              <a:rPr dirty="0" sz="1250" spc="5">
                <a:latin typeface="Times New Roman"/>
                <a:cs typeface="Times New Roman"/>
              </a:rPr>
              <a:t>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5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 </a:t>
            </a:r>
            <a:r>
              <a:rPr dirty="0" sz="1250" spc="7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	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</a:t>
            </a:r>
            <a:r>
              <a:rPr dirty="0" sz="1250" spc="-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100" y="1854701"/>
            <a:ext cx="2251075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  <a:tabLst>
                <a:tab pos="2056764" algn="l"/>
              </a:tabLst>
            </a:pPr>
            <a:r>
              <a:rPr dirty="0" sz="750" spc="-5">
                <a:latin typeface="Times New Roman"/>
                <a:cs typeface="Times New Roman"/>
              </a:rPr>
              <a:t>2  </a:t>
            </a:r>
            <a:r>
              <a:rPr dirty="0" sz="750" spc="125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	3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5">
                <a:latin typeface="Times New Roman"/>
                <a:cs typeface="Times New Roman"/>
              </a:rPr>
              <a:t>where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4573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914400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318125" y="366395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952867" y="3736578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91490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668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16764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4819650" y="4321175"/>
            <a:ext cx="7048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33925" y="4235450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solidFill>
                  <a:srgbClr val="CC0099"/>
                </a:solidFill>
                <a:latin typeface="Symbol"/>
                <a:cs typeface="Symbol"/>
              </a:rPr>
              <a:t></a:t>
            </a:r>
            <a:r>
              <a:rPr dirty="0" sz="1200" spc="11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CC0099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581525" y="4200525"/>
            <a:ext cx="128455" cy="17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800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624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528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43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3717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2400300" y="5340350"/>
            <a:ext cx="29940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How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to find the best</a:t>
            </a:r>
            <a:r>
              <a:rPr dirty="0" sz="2150" spc="-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fit?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762125" y="8258809"/>
            <a:ext cx="12611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066917" y="83592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76675" y="8410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1724025" y="5702300"/>
            <a:ext cx="142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In </a:t>
            </a:r>
            <a:r>
              <a:rPr dirty="0" sz="1200" spc="-10">
                <a:latin typeface="Tahoma"/>
                <a:cs typeface="Tahoma"/>
              </a:rPr>
              <a:t>the red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segment…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6892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4418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38322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14925" y="8131175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Tahoma"/>
                <a:cs typeface="Tahoma"/>
              </a:rPr>
              <a:t>q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181600" y="8197850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2607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800217" y="698764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371717" y="698764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943217" y="778774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552817" y="710194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724017" y="698764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24017" y="77877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2527300" y="69310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536825" y="77120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860800" y="5730373"/>
            <a:ext cx="17087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25" i="1">
                <a:latin typeface="Times New Roman"/>
                <a:cs typeface="Times New Roman"/>
              </a:rPr>
              <a:t>y</a:t>
            </a:r>
            <a:r>
              <a:rPr dirty="0" baseline="44444" sz="1125" spc="37" i="1">
                <a:latin typeface="Times New Roman"/>
                <a:cs typeface="Times New Roman"/>
              </a:rPr>
              <a:t>est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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h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145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4200525" y="621030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467350" y="6210300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4400550" y="6197292"/>
            <a:ext cx="13881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66190" algn="l"/>
              </a:tabLst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r>
              <a:rPr dirty="0" sz="1250" spc="15" i="1">
                <a:latin typeface="Times New Roman"/>
                <a:cs typeface="Times New Roman"/>
              </a:rPr>
              <a:t>	</a:t>
            </a: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38825" y="6074389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857750" y="61791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572000" y="608391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590925" y="6179164"/>
            <a:ext cx="60325" cy="139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4724400" y="6073467"/>
            <a:ext cx="7308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5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f</a:t>
            </a:r>
            <a:r>
              <a:rPr dirty="0" sz="1250" spc="-30" i="1">
                <a:latin typeface="Times New Roman"/>
                <a:cs typeface="Times New Roman"/>
              </a:rPr>
              <a:t>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200525" y="5968692"/>
            <a:ext cx="17697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75715" algn="l"/>
              </a:tabLst>
            </a:pPr>
            <a:r>
              <a:rPr dirty="0" sz="1250" spc="5">
                <a:latin typeface="Times New Roman"/>
                <a:cs typeface="Times New Roman"/>
              </a:rPr>
              <a:t>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15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 </a:t>
            </a:r>
            <a:r>
              <a:rPr dirty="0" sz="1250" spc="7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	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</a:t>
            </a:r>
            <a:r>
              <a:rPr dirty="0" sz="1250" spc="-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086100" y="5836151"/>
            <a:ext cx="2251075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  <a:tabLst>
                <a:tab pos="2056764" algn="l"/>
              </a:tabLst>
            </a:pPr>
            <a:r>
              <a:rPr dirty="0" sz="750" spc="-5">
                <a:latin typeface="Times New Roman"/>
                <a:cs typeface="Times New Roman"/>
              </a:rPr>
              <a:t>2  </a:t>
            </a:r>
            <a:r>
              <a:rPr dirty="0" sz="750" spc="125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2	3</a:t>
            </a:r>
            <a:r>
              <a:rPr dirty="0" sz="750" spc="40">
                <a:latin typeface="Times New Roman"/>
                <a:cs typeface="Times New Roman"/>
              </a:rPr>
              <a:t> </a:t>
            </a:r>
            <a:r>
              <a:rPr dirty="0" sz="750" spc="-5">
                <a:latin typeface="Times New Roman"/>
                <a:cs typeface="Times New Roman"/>
              </a:rPr>
              <a:t>3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250" spc="5">
                <a:latin typeface="Times New Roman"/>
                <a:cs typeface="Times New Roman"/>
              </a:rPr>
              <a:t>where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65">
                <a:latin typeface="Times New Roman"/>
                <a:cs typeface="Times New Roman"/>
              </a:rPr>
              <a:t>1</a:t>
            </a:r>
            <a:r>
              <a:rPr dirty="0" sz="1250" spc="6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24573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333375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5318125" y="764540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952867" y="7662729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914900" y="802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2668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4819650" y="8302625"/>
            <a:ext cx="7048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733925" y="8216900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solidFill>
                  <a:srgbClr val="CC0099"/>
                </a:solidFill>
                <a:latin typeface="Symbol"/>
                <a:cs typeface="Symbol"/>
              </a:rPr>
              <a:t></a:t>
            </a:r>
            <a:r>
              <a:rPr dirty="0" sz="1200" spc="11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CC0099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4581525" y="8135408"/>
            <a:ext cx="12845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0217" y="24518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2417" y="2771775"/>
            <a:ext cx="0" cy="1356995"/>
          </a:xfrm>
          <a:custGeom>
            <a:avLst/>
            <a:gdLst/>
            <a:ahLst/>
            <a:cxnLst/>
            <a:rect l="l" t="t" r="r" b="b"/>
            <a:pathLst>
              <a:path w="0" h="1356995">
                <a:moveTo>
                  <a:pt x="0" y="0"/>
                </a:moveTo>
                <a:lnTo>
                  <a:pt x="0" y="13565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52817" y="2771775"/>
            <a:ext cx="0" cy="1356995"/>
          </a:xfrm>
          <a:custGeom>
            <a:avLst/>
            <a:gdLst/>
            <a:ahLst/>
            <a:cxnLst/>
            <a:rect l="l" t="t" r="r" b="b"/>
            <a:pathLst>
              <a:path w="0" h="1356995">
                <a:moveTo>
                  <a:pt x="0" y="0"/>
                </a:moveTo>
                <a:lnTo>
                  <a:pt x="0" y="13565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3217" y="2771775"/>
            <a:ext cx="0" cy="1356995"/>
          </a:xfrm>
          <a:custGeom>
            <a:avLst/>
            <a:gdLst/>
            <a:ahLst/>
            <a:cxnLst/>
            <a:rect l="l" t="t" r="r" b="b"/>
            <a:pathLst>
              <a:path w="0" h="1356995">
                <a:moveTo>
                  <a:pt x="0" y="0"/>
                </a:moveTo>
                <a:lnTo>
                  <a:pt x="0" y="13565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71717" y="2771775"/>
            <a:ext cx="0" cy="1356995"/>
          </a:xfrm>
          <a:custGeom>
            <a:avLst/>
            <a:gdLst/>
            <a:ahLst/>
            <a:cxnLst/>
            <a:rect l="l" t="t" r="r" b="b"/>
            <a:pathLst>
              <a:path w="0" h="1356995">
                <a:moveTo>
                  <a:pt x="0" y="0"/>
                </a:moveTo>
                <a:lnTo>
                  <a:pt x="0" y="13565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How </a:t>
            </a:r>
            <a:r>
              <a:rPr dirty="0" spc="15"/>
              <a:t>to find the best</a:t>
            </a:r>
            <a:r>
              <a:rPr dirty="0" spc="-35"/>
              <a:t> </a:t>
            </a:r>
            <a:r>
              <a:rPr dirty="0" spc="15"/>
              <a:t>fit?</a:t>
            </a:r>
          </a:p>
        </p:txBody>
      </p:sp>
      <p:sp>
        <p:nvSpPr>
          <p:cNvPr id="9" name="object 9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4277359"/>
            <a:ext cx="12611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66917" y="44330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76675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333625" y="35496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19217" y="3051968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1250" y="30384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48092" y="29471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4142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669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05017" y="3747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85992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76492" y="33758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86217" y="2794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29017" y="3213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52817" y="3594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33717" y="3328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1442" y="31853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52617" y="3709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62242" y="30995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62192" y="3366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4217" y="3480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62392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38517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24025" y="1720850"/>
            <a:ext cx="793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10" b="1" i="1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892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418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322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14925" y="4149725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Tahoma"/>
                <a:cs typeface="Tahoma"/>
              </a:rPr>
              <a:t>q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81600" y="4216400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60725" y="41497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00217" y="3061493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371717" y="3061493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943217" y="3861593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52817" y="3175793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24017" y="306149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24017" y="386159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527300" y="29495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36825" y="37306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448175" y="1728470"/>
            <a:ext cx="1841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51350" y="1665604"/>
            <a:ext cx="17526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35" i="1">
                <a:latin typeface="Times New Roman"/>
                <a:cs typeface="Times New Roman"/>
              </a:rPr>
              <a:t>N</a:t>
            </a:r>
            <a:r>
              <a:rPr dirty="0" baseline="-27777" sz="750" spc="52" i="1">
                <a:latin typeface="Times New Roman"/>
                <a:cs typeface="Times New Roman"/>
              </a:rPr>
              <a:t>K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714875" y="1884679"/>
            <a:ext cx="16256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155" i="1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71925" y="1770379"/>
            <a:ext cx="117475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est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76750" y="1989454"/>
            <a:ext cx="13589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-125" i="1">
                <a:latin typeface="Times New Roman"/>
                <a:cs typeface="Times New Roman"/>
              </a:rPr>
              <a:t> 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 spc="-3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886200" y="1770379"/>
            <a:ext cx="119951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08915" algn="l"/>
                <a:tab pos="761365" algn="l"/>
              </a:tabLst>
            </a:pPr>
            <a:r>
              <a:rPr dirty="0" sz="1250" i="1">
                <a:latin typeface="Times New Roman"/>
                <a:cs typeface="Times New Roman"/>
              </a:rPr>
              <a:t>y	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h </a:t>
            </a:r>
            <a:r>
              <a:rPr dirty="0" sz="1250" i="1">
                <a:latin typeface="Times New Roman"/>
                <a:cs typeface="Times New Roman"/>
              </a:rPr>
              <a:t>f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333875" y="236220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429125" y="2511425"/>
            <a:ext cx="9398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62525" y="2225675"/>
            <a:ext cx="8070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</a:t>
            </a:r>
            <a:r>
              <a:rPr dirty="0" sz="1250" spc="-65" i="1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|</a:t>
            </a:r>
            <a:r>
              <a:rPr dirty="0" sz="1250" spc="-35">
                <a:latin typeface="Symbol"/>
                <a:cs typeface="Symbol"/>
              </a:rPr>
              <a:t></a:t>
            </a:r>
            <a:r>
              <a:rPr dirty="0" sz="1250" spc="-3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14850" y="2359025"/>
            <a:ext cx="1212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67300" y="2307338"/>
            <a:ext cx="650875" cy="4241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75260">
              <a:lnSpc>
                <a:spcPct val="100000"/>
              </a:lnSpc>
              <a:spcBef>
                <a:spcPts val="355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250" spc="1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032250" y="2139950"/>
            <a:ext cx="81026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-165">
                <a:latin typeface="Symbol"/>
                <a:cs typeface="Symbol"/>
              </a:rPr>
              <a:t></a:t>
            </a:r>
            <a:r>
              <a:rPr dirty="0" baseline="-26666" sz="1875" spc="-247">
                <a:latin typeface="Symbol"/>
                <a:cs typeface="Symbol"/>
              </a:rPr>
              <a:t></a:t>
            </a:r>
            <a:r>
              <a:rPr dirty="0" baseline="-31111" sz="1875" spc="-247">
                <a:latin typeface="Times New Roman"/>
                <a:cs typeface="Times New Roman"/>
              </a:rPr>
              <a:t>1</a:t>
            </a:r>
            <a:r>
              <a:rPr dirty="0" baseline="-31111" sz="1875" spc="-247">
                <a:latin typeface="Symbol"/>
                <a:cs typeface="Symbol"/>
              </a:rPr>
              <a:t></a:t>
            </a:r>
            <a:r>
              <a:rPr dirty="0" baseline="-31111" sz="1875" spc="-247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Times New Roman"/>
                <a:cs typeface="Times New Roman"/>
              </a:rPr>
              <a:t>| </a:t>
            </a:r>
            <a:r>
              <a:rPr dirty="0" baseline="2222" sz="1875" spc="15" i="1">
                <a:latin typeface="Times New Roman"/>
                <a:cs typeface="Times New Roman"/>
              </a:rPr>
              <a:t>x </a:t>
            </a:r>
            <a:r>
              <a:rPr dirty="0" baseline="2222" sz="1875" spc="15">
                <a:latin typeface="Symbol"/>
                <a:cs typeface="Symbol"/>
              </a:rPr>
              <a:t></a:t>
            </a:r>
            <a:r>
              <a:rPr dirty="0" baseline="2222" sz="1875" spc="15">
                <a:latin typeface="Times New Roman"/>
                <a:cs typeface="Times New Roman"/>
              </a:rPr>
              <a:t> </a:t>
            </a:r>
            <a:r>
              <a:rPr dirty="0" baseline="2222" sz="1875" spc="-22" i="1">
                <a:latin typeface="Times New Roman"/>
                <a:cs typeface="Times New Roman"/>
              </a:rPr>
              <a:t>q</a:t>
            </a:r>
            <a:r>
              <a:rPr dirty="0" baseline="-18518" sz="1125" spc="-22" i="1">
                <a:latin typeface="Times New Roman"/>
                <a:cs typeface="Times New Roman"/>
              </a:rPr>
              <a:t>i</a:t>
            </a:r>
            <a:r>
              <a:rPr dirty="0" baseline="-18518" sz="1125" spc="44" i="1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Times New Roman"/>
                <a:cs typeface="Times New Roman"/>
              </a:rPr>
              <a:t>|</a:t>
            </a:r>
            <a:endParaRPr baseline="2222" sz="1875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7375" y="2311400"/>
            <a:ext cx="1048385" cy="400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1465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where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baseline="-29629" sz="1125" spc="-7" i="1">
                <a:latin typeface="Times New Roman"/>
                <a:cs typeface="Times New Roman"/>
              </a:rPr>
              <a:t>i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235">
                <a:latin typeface="Times New Roman"/>
                <a:cs typeface="Times New Roman"/>
              </a:rPr>
              <a:t> </a:t>
            </a:r>
            <a:r>
              <a:rPr dirty="0" baseline="-11111" sz="1875" spc="15">
                <a:latin typeface="Symbol"/>
                <a:cs typeface="Symbol"/>
              </a:rPr>
              <a:t></a:t>
            </a:r>
            <a:endParaRPr baseline="-11111" sz="1875">
              <a:latin typeface="Symbol"/>
              <a:cs typeface="Symbol"/>
            </a:endParaRPr>
          </a:p>
          <a:p>
            <a:pPr algn="r" marR="30480">
              <a:lnSpc>
                <a:spcPts val="1465"/>
              </a:lnSpc>
            </a:pPr>
            <a:r>
              <a:rPr dirty="0" sz="1250" spc="-620">
                <a:latin typeface="Symbol"/>
                <a:cs typeface="Symbol"/>
              </a:rPr>
              <a:t></a:t>
            </a:r>
            <a:r>
              <a:rPr dirty="0" baseline="-20000" sz="1875" spc="15">
                <a:latin typeface="Symbol"/>
                <a:cs typeface="Symbol"/>
              </a:rPr>
              <a:t></a:t>
            </a:r>
            <a:endParaRPr baseline="-20000" sz="1875">
              <a:latin typeface="Symbol"/>
              <a:cs typeface="Symbo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4573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333375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318125" y="366395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52867" y="3736578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1490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668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819650" y="4321175"/>
            <a:ext cx="7048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33925" y="4235450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solidFill>
                  <a:srgbClr val="CC0099"/>
                </a:solidFill>
                <a:latin typeface="Symbol"/>
                <a:cs typeface="Symbol"/>
              </a:rPr>
              <a:t></a:t>
            </a:r>
            <a:r>
              <a:rPr dirty="0" sz="1200" spc="11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CC0099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581525" y="4200525"/>
            <a:ext cx="128455" cy="17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723892" y="3556793"/>
            <a:ext cx="1990725" cy="571500"/>
          </a:xfrm>
          <a:custGeom>
            <a:avLst/>
            <a:gdLst/>
            <a:ahLst/>
            <a:cxnLst/>
            <a:rect l="l" t="t" r="r" b="b"/>
            <a:pathLst>
              <a:path w="1990725" h="571500">
                <a:moveTo>
                  <a:pt x="1990725" y="571500"/>
                </a:moveTo>
                <a:lnTo>
                  <a:pt x="1685925" y="571500"/>
                </a:lnTo>
                <a:lnTo>
                  <a:pt x="1076325" y="0"/>
                </a:lnTo>
                <a:lnTo>
                  <a:pt x="504825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0E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76417" y="3556793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86017" y="3556793"/>
            <a:ext cx="2495550" cy="571500"/>
          </a:xfrm>
          <a:custGeom>
            <a:avLst/>
            <a:gdLst/>
            <a:ahLst/>
            <a:cxnLst/>
            <a:rect l="l" t="t" r="r" b="b"/>
            <a:pathLst>
              <a:path w="2495550" h="571500">
                <a:moveTo>
                  <a:pt x="249555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800217" y="63780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162417" y="6753225"/>
            <a:ext cx="0" cy="1301750"/>
          </a:xfrm>
          <a:custGeom>
            <a:avLst/>
            <a:gdLst/>
            <a:ahLst/>
            <a:cxnLst/>
            <a:rect l="l" t="t" r="r" b="b"/>
            <a:pathLst>
              <a:path w="0" h="1301750">
                <a:moveTo>
                  <a:pt x="0" y="0"/>
                </a:moveTo>
                <a:lnTo>
                  <a:pt x="0" y="130122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552817" y="6753225"/>
            <a:ext cx="0" cy="1301750"/>
          </a:xfrm>
          <a:custGeom>
            <a:avLst/>
            <a:gdLst/>
            <a:ahLst/>
            <a:cxnLst/>
            <a:rect l="l" t="t" r="r" b="b"/>
            <a:pathLst>
              <a:path w="0" h="1301750">
                <a:moveTo>
                  <a:pt x="0" y="0"/>
                </a:moveTo>
                <a:lnTo>
                  <a:pt x="0" y="130122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943217" y="6753225"/>
            <a:ext cx="0" cy="1301750"/>
          </a:xfrm>
          <a:custGeom>
            <a:avLst/>
            <a:gdLst/>
            <a:ahLst/>
            <a:cxnLst/>
            <a:rect l="l" t="t" r="r" b="b"/>
            <a:pathLst>
              <a:path w="0" h="1301750">
                <a:moveTo>
                  <a:pt x="0" y="0"/>
                </a:moveTo>
                <a:lnTo>
                  <a:pt x="0" y="130122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371717" y="6753225"/>
            <a:ext cx="0" cy="1301750"/>
          </a:xfrm>
          <a:custGeom>
            <a:avLst/>
            <a:gdLst/>
            <a:ahLst/>
            <a:cxnLst/>
            <a:rect l="l" t="t" r="r" b="b"/>
            <a:pathLst>
              <a:path w="0" h="1301750">
                <a:moveTo>
                  <a:pt x="0" y="0"/>
                </a:moveTo>
                <a:lnTo>
                  <a:pt x="0" y="130122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2400300" y="5340350"/>
            <a:ext cx="29940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How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to find the best</a:t>
            </a:r>
            <a:r>
              <a:rPr dirty="0" sz="2150" spc="-3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fit?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762125" y="8258809"/>
            <a:ext cx="1261110" cy="4083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r" marR="34290">
              <a:lnSpc>
                <a:spcPct val="100000"/>
              </a:lnSpc>
              <a:spcBef>
                <a:spcPts val="67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066917" y="83592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76675" y="84105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333625" y="75311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419217" y="69781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381250" y="70199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48092" y="68733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24142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669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05017" y="7673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285992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76492" y="73019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086217" y="6720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29017" y="7140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552817" y="7521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133717" y="7254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981442" y="71114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952617" y="7635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62242" y="70257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62192" y="7292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324217" y="7406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962392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438517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1724025" y="5702300"/>
            <a:ext cx="793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10" b="1" i="1">
                <a:solidFill>
                  <a:srgbClr val="FF0000"/>
                </a:solidFill>
                <a:latin typeface="Tahoma"/>
                <a:cs typeface="Tahoma"/>
              </a:rPr>
              <a:t>general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2689225" y="81311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5114925" y="8131175"/>
            <a:ext cx="76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latin typeface="Tahoma"/>
                <a:cs typeface="Tahoma"/>
              </a:rPr>
              <a:t>q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181600" y="8197850"/>
            <a:ext cx="546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i="1"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235325" y="8131175"/>
            <a:ext cx="1391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1665" algn="l"/>
                <a:tab pos="12312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2800217" y="6987645"/>
            <a:ext cx="571500" cy="609600"/>
          </a:xfrm>
          <a:custGeom>
            <a:avLst/>
            <a:gdLst/>
            <a:ahLst/>
            <a:cxnLst/>
            <a:rect l="l" t="t" r="r" b="b"/>
            <a:pathLst>
              <a:path w="571500" h="609600">
                <a:moveTo>
                  <a:pt x="0" y="609600"/>
                </a:moveTo>
                <a:lnTo>
                  <a:pt x="5715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371717" y="6987645"/>
            <a:ext cx="571500" cy="800100"/>
          </a:xfrm>
          <a:custGeom>
            <a:avLst/>
            <a:gdLst/>
            <a:ahLst/>
            <a:cxnLst/>
            <a:rect l="l" t="t" r="r" b="b"/>
            <a:pathLst>
              <a:path w="571500" h="800100">
                <a:moveTo>
                  <a:pt x="0" y="0"/>
                </a:moveTo>
                <a:lnTo>
                  <a:pt x="571500" y="800100"/>
                </a:lnTo>
              </a:path>
            </a:pathLst>
          </a:custGeom>
          <a:ln w="19050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943217" y="7787745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0" y="0"/>
                </a:moveTo>
                <a:lnTo>
                  <a:pt x="609600" y="1524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552817" y="7101945"/>
            <a:ext cx="609600" cy="838200"/>
          </a:xfrm>
          <a:custGeom>
            <a:avLst/>
            <a:gdLst/>
            <a:ahLst/>
            <a:cxnLst/>
            <a:rect l="l" t="t" r="r" b="b"/>
            <a:pathLst>
              <a:path w="609600" h="838200">
                <a:moveTo>
                  <a:pt x="0" y="83820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24017" y="6987645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 h="0">
                <a:moveTo>
                  <a:pt x="647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24017" y="77877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1219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 txBox="1"/>
          <p:nvPr/>
        </p:nvSpPr>
        <p:spPr>
          <a:xfrm>
            <a:off x="2527300" y="69310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536825" y="77120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h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8175" y="5709920"/>
            <a:ext cx="184150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900" spc="-10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451350" y="5647054"/>
            <a:ext cx="17526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700" spc="35" i="1">
                <a:latin typeface="Times New Roman"/>
                <a:cs typeface="Times New Roman"/>
              </a:rPr>
              <a:t>N</a:t>
            </a:r>
            <a:r>
              <a:rPr dirty="0" baseline="-27777" sz="750" spc="52" i="1">
                <a:latin typeface="Times New Roman"/>
                <a:cs typeface="Times New Roman"/>
              </a:rPr>
              <a:t>K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714875" y="5866129"/>
            <a:ext cx="16256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155" i="1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971925" y="5751829"/>
            <a:ext cx="117475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est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476750" y="5970904"/>
            <a:ext cx="135890" cy="1377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sz="700" spc="-125" i="1">
                <a:latin typeface="Times New Roman"/>
                <a:cs typeface="Times New Roman"/>
              </a:rPr>
              <a:t> </a:t>
            </a:r>
            <a:r>
              <a:rPr dirty="0" sz="700" spc="-35">
                <a:latin typeface="Symbol"/>
                <a:cs typeface="Symbol"/>
              </a:rPr>
              <a:t></a:t>
            </a:r>
            <a:r>
              <a:rPr dirty="0" sz="700" spc="-3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886200" y="5751829"/>
            <a:ext cx="119951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208915" algn="l"/>
                <a:tab pos="761365" algn="l"/>
              </a:tabLst>
            </a:pPr>
            <a:r>
              <a:rPr dirty="0" sz="1250" i="1">
                <a:latin typeface="Times New Roman"/>
                <a:cs typeface="Times New Roman"/>
              </a:rPr>
              <a:t>y	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r>
              <a:rPr dirty="0" sz="1250" spc="5">
                <a:latin typeface="Times New Roman"/>
                <a:cs typeface="Times New Roman"/>
              </a:rPr>
              <a:t>	</a:t>
            </a:r>
            <a:r>
              <a:rPr dirty="0" sz="1250" spc="5" i="1">
                <a:latin typeface="Times New Roman"/>
                <a:cs typeface="Times New Roman"/>
              </a:rPr>
              <a:t>h </a:t>
            </a:r>
            <a:r>
              <a:rPr dirty="0" sz="1250" i="1">
                <a:latin typeface="Times New Roman"/>
                <a:cs typeface="Times New Roman"/>
              </a:rPr>
              <a:t>f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(</a:t>
            </a:r>
            <a:r>
              <a:rPr dirty="0" sz="1250" spc="50" i="1">
                <a:latin typeface="Times New Roman"/>
                <a:cs typeface="Times New Roman"/>
              </a:rPr>
              <a:t>x</a:t>
            </a:r>
            <a:r>
              <a:rPr dirty="0" sz="1250" spc="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3124200" y="6105525"/>
            <a:ext cx="2695575" cy="647700"/>
          </a:xfrm>
          <a:custGeom>
            <a:avLst/>
            <a:gdLst/>
            <a:ahLst/>
            <a:cxnLst/>
            <a:rect l="l" t="t" r="r" b="b"/>
            <a:pathLst>
              <a:path w="2695575" h="647700">
                <a:moveTo>
                  <a:pt x="0" y="647700"/>
                </a:moveTo>
                <a:lnTo>
                  <a:pt x="2695575" y="647700"/>
                </a:lnTo>
                <a:lnTo>
                  <a:pt x="26955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333875" y="634365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4429125" y="6492875"/>
            <a:ext cx="9398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962525" y="6207125"/>
            <a:ext cx="8070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10" i="1">
                <a:latin typeface="Times New Roman"/>
                <a:cs typeface="Times New Roman"/>
              </a:rPr>
              <a:t>x </a:t>
            </a:r>
            <a:r>
              <a:rPr dirty="0" sz="1250" spc="10">
                <a:latin typeface="Symbol"/>
                <a:cs typeface="Symbol"/>
              </a:rPr>
              <a:t>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q</a:t>
            </a:r>
            <a:r>
              <a:rPr dirty="0" sz="1250" spc="-65" i="1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|</a:t>
            </a:r>
            <a:r>
              <a:rPr dirty="0" sz="1250" spc="-35">
                <a:latin typeface="Symbol"/>
                <a:cs typeface="Symbol"/>
              </a:rPr>
              <a:t></a:t>
            </a:r>
            <a:r>
              <a:rPr dirty="0" sz="1250" spc="-3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514850" y="6340475"/>
            <a:ext cx="1212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15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067300" y="6288788"/>
            <a:ext cx="650875" cy="4241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ctr" marL="175260">
              <a:lnSpc>
                <a:spcPct val="100000"/>
              </a:lnSpc>
              <a:spcBef>
                <a:spcPts val="355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dirty="0" sz="1250" spc="1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032250" y="6121400"/>
            <a:ext cx="81026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1250" spc="-165">
                <a:latin typeface="Symbol"/>
                <a:cs typeface="Symbol"/>
              </a:rPr>
              <a:t></a:t>
            </a:r>
            <a:r>
              <a:rPr dirty="0" baseline="-26666" sz="1875" spc="-247">
                <a:latin typeface="Symbol"/>
                <a:cs typeface="Symbol"/>
              </a:rPr>
              <a:t></a:t>
            </a:r>
            <a:r>
              <a:rPr dirty="0" baseline="-31111" sz="1875" spc="-247">
                <a:latin typeface="Times New Roman"/>
                <a:cs typeface="Times New Roman"/>
              </a:rPr>
              <a:t>1</a:t>
            </a:r>
            <a:r>
              <a:rPr dirty="0" baseline="-31111" sz="1875" spc="-247">
                <a:latin typeface="Symbol"/>
                <a:cs typeface="Symbol"/>
              </a:rPr>
              <a:t></a:t>
            </a:r>
            <a:r>
              <a:rPr dirty="0" baseline="-31111" sz="1875" spc="-247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Times New Roman"/>
                <a:cs typeface="Times New Roman"/>
              </a:rPr>
              <a:t>| </a:t>
            </a:r>
            <a:r>
              <a:rPr dirty="0" baseline="2222" sz="1875" spc="15" i="1">
                <a:latin typeface="Times New Roman"/>
                <a:cs typeface="Times New Roman"/>
              </a:rPr>
              <a:t>x </a:t>
            </a:r>
            <a:r>
              <a:rPr dirty="0" baseline="2222" sz="1875" spc="15">
                <a:latin typeface="Symbol"/>
                <a:cs typeface="Symbol"/>
              </a:rPr>
              <a:t></a:t>
            </a:r>
            <a:r>
              <a:rPr dirty="0" baseline="2222" sz="1875" spc="15">
                <a:latin typeface="Times New Roman"/>
                <a:cs typeface="Times New Roman"/>
              </a:rPr>
              <a:t> </a:t>
            </a:r>
            <a:r>
              <a:rPr dirty="0" baseline="2222" sz="1875" spc="-22" i="1">
                <a:latin typeface="Times New Roman"/>
                <a:cs typeface="Times New Roman"/>
              </a:rPr>
              <a:t>q</a:t>
            </a:r>
            <a:r>
              <a:rPr dirty="0" baseline="-18518" sz="1125" spc="-22" i="1">
                <a:latin typeface="Times New Roman"/>
                <a:cs typeface="Times New Roman"/>
              </a:rPr>
              <a:t>i</a:t>
            </a:r>
            <a:r>
              <a:rPr dirty="0" baseline="-18518" sz="1125" spc="44" i="1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Times New Roman"/>
                <a:cs typeface="Times New Roman"/>
              </a:rPr>
              <a:t>|</a:t>
            </a:r>
            <a:endParaRPr baseline="2222" sz="1875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127375" y="6292850"/>
            <a:ext cx="1048385" cy="400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1465"/>
              </a:lnSpc>
              <a:spcBef>
                <a:spcPts val="125"/>
              </a:spcBef>
            </a:pPr>
            <a:r>
              <a:rPr dirty="0" sz="1250">
                <a:latin typeface="Times New Roman"/>
                <a:cs typeface="Times New Roman"/>
              </a:rPr>
              <a:t>where </a:t>
            </a:r>
            <a:r>
              <a:rPr dirty="0" sz="1250" spc="5" i="1">
                <a:latin typeface="Times New Roman"/>
                <a:cs typeface="Times New Roman"/>
              </a:rPr>
              <a:t>f </a:t>
            </a:r>
            <a:r>
              <a:rPr dirty="0" baseline="-29629" sz="1125" spc="-7" i="1">
                <a:latin typeface="Times New Roman"/>
                <a:cs typeface="Times New Roman"/>
              </a:rPr>
              <a:t>i </a:t>
            </a:r>
            <a:r>
              <a:rPr dirty="0" sz="1250" spc="25">
                <a:latin typeface="Times New Roman"/>
                <a:cs typeface="Times New Roman"/>
              </a:rPr>
              <a:t>(</a:t>
            </a:r>
            <a:r>
              <a:rPr dirty="0" sz="1250" spc="25" i="1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) </a:t>
            </a:r>
            <a:r>
              <a:rPr dirty="0" sz="1250" spc="10">
                <a:latin typeface="Symbol"/>
                <a:cs typeface="Symbol"/>
              </a:rPr>
              <a:t></a:t>
            </a:r>
            <a:r>
              <a:rPr dirty="0" sz="1250" spc="-235">
                <a:latin typeface="Times New Roman"/>
                <a:cs typeface="Times New Roman"/>
              </a:rPr>
              <a:t> </a:t>
            </a:r>
            <a:r>
              <a:rPr dirty="0" baseline="-11111" sz="1875" spc="15">
                <a:latin typeface="Symbol"/>
                <a:cs typeface="Symbol"/>
              </a:rPr>
              <a:t></a:t>
            </a:r>
            <a:endParaRPr baseline="-11111" sz="1875">
              <a:latin typeface="Symbol"/>
              <a:cs typeface="Symbol"/>
            </a:endParaRPr>
          </a:p>
          <a:p>
            <a:pPr algn="r" marR="30480">
              <a:lnSpc>
                <a:spcPts val="1465"/>
              </a:lnSpc>
            </a:pPr>
            <a:r>
              <a:rPr dirty="0" sz="1250" spc="-620">
                <a:latin typeface="Symbol"/>
                <a:cs typeface="Symbol"/>
              </a:rPr>
              <a:t></a:t>
            </a:r>
            <a:r>
              <a:rPr dirty="0" baseline="-20000" sz="1875" spc="15">
                <a:latin typeface="Symbol"/>
                <a:cs typeface="Symbol"/>
              </a:rPr>
              <a:t></a:t>
            </a:r>
            <a:endParaRPr baseline="-20000" sz="1875">
              <a:latin typeface="Symbol"/>
              <a:cs typeface="Symbo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24573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0" y="571500"/>
                </a:moveTo>
                <a:lnTo>
                  <a:pt x="333375" y="571500"/>
                </a:lnTo>
                <a:lnTo>
                  <a:pt x="914400" y="0"/>
                </a:lnTo>
                <a:lnTo>
                  <a:pt x="1485900" y="571500"/>
                </a:lnTo>
                <a:lnTo>
                  <a:pt x="2590800" y="57150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5318125" y="7645400"/>
            <a:ext cx="396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4952867" y="7662729"/>
            <a:ext cx="381000" cy="306070"/>
          </a:xfrm>
          <a:custGeom>
            <a:avLst/>
            <a:gdLst/>
            <a:ahLst/>
            <a:cxnLst/>
            <a:rect l="l" t="t" r="r" b="b"/>
            <a:pathLst>
              <a:path w="381000" h="306070">
                <a:moveTo>
                  <a:pt x="381000" y="20240"/>
                </a:moveTo>
                <a:lnTo>
                  <a:pt x="346918" y="5208"/>
                </a:lnTo>
                <a:lnTo>
                  <a:pt x="329803" y="0"/>
                </a:lnTo>
                <a:lnTo>
                  <a:pt x="307330" y="148"/>
                </a:lnTo>
                <a:lnTo>
                  <a:pt x="257175" y="1190"/>
                </a:lnTo>
                <a:lnTo>
                  <a:pt x="232171" y="10864"/>
                </a:lnTo>
                <a:lnTo>
                  <a:pt x="221456" y="14287"/>
                </a:lnTo>
                <a:lnTo>
                  <a:pt x="214312" y="15924"/>
                </a:lnTo>
                <a:lnTo>
                  <a:pt x="200025" y="20240"/>
                </a:lnTo>
                <a:lnTo>
                  <a:pt x="200025" y="29765"/>
                </a:lnTo>
                <a:lnTo>
                  <a:pt x="190500" y="39290"/>
                </a:lnTo>
                <a:lnTo>
                  <a:pt x="180528" y="47773"/>
                </a:lnTo>
                <a:lnTo>
                  <a:pt x="167878" y="57150"/>
                </a:lnTo>
                <a:lnTo>
                  <a:pt x="157013" y="64740"/>
                </a:lnTo>
                <a:lnTo>
                  <a:pt x="152400" y="67865"/>
                </a:lnTo>
                <a:lnTo>
                  <a:pt x="145107" y="80664"/>
                </a:lnTo>
                <a:lnTo>
                  <a:pt x="136921" y="91678"/>
                </a:lnTo>
                <a:lnTo>
                  <a:pt x="126950" y="102691"/>
                </a:lnTo>
                <a:lnTo>
                  <a:pt x="114300" y="115490"/>
                </a:lnTo>
                <a:lnTo>
                  <a:pt x="104328" y="132457"/>
                </a:lnTo>
                <a:lnTo>
                  <a:pt x="91678" y="151209"/>
                </a:lnTo>
                <a:lnTo>
                  <a:pt x="80813" y="166389"/>
                </a:lnTo>
                <a:lnTo>
                  <a:pt x="76200" y="172640"/>
                </a:lnTo>
                <a:lnTo>
                  <a:pt x="57596" y="212228"/>
                </a:lnTo>
                <a:lnTo>
                  <a:pt x="41671" y="246459"/>
                </a:lnTo>
                <a:lnTo>
                  <a:pt x="23961" y="277117"/>
                </a:lnTo>
                <a:lnTo>
                  <a:pt x="0" y="30599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914900" y="802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19050" y="0"/>
                </a:moveTo>
                <a:lnTo>
                  <a:pt x="0" y="57150"/>
                </a:lnTo>
                <a:lnTo>
                  <a:pt x="57150" y="3810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668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CC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4724400" y="8302625"/>
            <a:ext cx="1241425" cy="364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733925" y="8216900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35" i="1">
                <a:solidFill>
                  <a:srgbClr val="CC0099"/>
                </a:solidFill>
                <a:latin typeface="Symbol"/>
                <a:cs typeface="Symbol"/>
              </a:rPr>
              <a:t></a:t>
            </a:r>
            <a:r>
              <a:rPr dirty="0" sz="1200" spc="110" i="1">
                <a:solidFill>
                  <a:srgbClr val="CC0099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CC0099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4581525" y="8135408"/>
            <a:ext cx="12845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723892" y="7482945"/>
            <a:ext cx="1990725" cy="571500"/>
          </a:xfrm>
          <a:custGeom>
            <a:avLst/>
            <a:gdLst/>
            <a:ahLst/>
            <a:cxnLst/>
            <a:rect l="l" t="t" r="r" b="b"/>
            <a:pathLst>
              <a:path w="1990725" h="571500">
                <a:moveTo>
                  <a:pt x="1990725" y="571500"/>
                </a:moveTo>
                <a:lnTo>
                  <a:pt x="1685925" y="571500"/>
                </a:lnTo>
                <a:lnTo>
                  <a:pt x="1076325" y="0"/>
                </a:lnTo>
                <a:lnTo>
                  <a:pt x="504825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0E3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876417" y="7482945"/>
            <a:ext cx="2590800" cy="571500"/>
          </a:xfrm>
          <a:custGeom>
            <a:avLst/>
            <a:gdLst/>
            <a:ahLst/>
            <a:cxnLst/>
            <a:rect l="l" t="t" r="r" b="b"/>
            <a:pathLst>
              <a:path w="2590800" h="571500">
                <a:moveTo>
                  <a:pt x="259080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486017" y="7482945"/>
            <a:ext cx="2495550" cy="571500"/>
          </a:xfrm>
          <a:custGeom>
            <a:avLst/>
            <a:gdLst/>
            <a:ahLst/>
            <a:cxnLst/>
            <a:rect l="l" t="t" r="r" b="b"/>
            <a:pathLst>
              <a:path w="2495550" h="571500">
                <a:moveTo>
                  <a:pt x="2495550" y="571500"/>
                </a:moveTo>
                <a:lnTo>
                  <a:pt x="2286000" y="571500"/>
                </a:lnTo>
                <a:lnTo>
                  <a:pt x="1676400" y="0"/>
                </a:lnTo>
                <a:lnTo>
                  <a:pt x="1104900" y="571500"/>
                </a:lnTo>
                <a:lnTo>
                  <a:pt x="0" y="571500"/>
                </a:lnTo>
              </a:path>
            </a:pathLst>
          </a:custGeom>
          <a:ln w="2857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647817" y="6349470"/>
            <a:ext cx="2628900" cy="1552575"/>
          </a:xfrm>
          <a:custGeom>
            <a:avLst/>
            <a:gdLst/>
            <a:ahLst/>
            <a:cxnLst/>
            <a:rect l="l" t="t" r="r" b="b"/>
            <a:pathLst>
              <a:path w="2628900" h="1552575">
                <a:moveTo>
                  <a:pt x="2628900" y="485775"/>
                </a:moveTo>
                <a:lnTo>
                  <a:pt x="0" y="485775"/>
                </a:lnTo>
                <a:lnTo>
                  <a:pt x="0" y="1552575"/>
                </a:lnTo>
                <a:lnTo>
                  <a:pt x="2628900" y="1552575"/>
                </a:lnTo>
                <a:lnTo>
                  <a:pt x="2628900" y="485775"/>
                </a:lnTo>
                <a:close/>
              </a:path>
              <a:path w="2628900" h="1552575">
                <a:moveTo>
                  <a:pt x="2076450" y="0"/>
                </a:moveTo>
                <a:lnTo>
                  <a:pt x="1533525" y="485775"/>
                </a:lnTo>
                <a:lnTo>
                  <a:pt x="2190750" y="485775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647817" y="6349470"/>
            <a:ext cx="2628900" cy="1552575"/>
          </a:xfrm>
          <a:custGeom>
            <a:avLst/>
            <a:gdLst/>
            <a:ahLst/>
            <a:cxnLst/>
            <a:rect l="l" t="t" r="r" b="b"/>
            <a:pathLst>
              <a:path w="2628900" h="1552575">
                <a:moveTo>
                  <a:pt x="0" y="485775"/>
                </a:moveTo>
                <a:lnTo>
                  <a:pt x="0" y="1552575"/>
                </a:lnTo>
                <a:lnTo>
                  <a:pt x="2628900" y="1552575"/>
                </a:lnTo>
                <a:lnTo>
                  <a:pt x="2628900" y="485775"/>
                </a:lnTo>
                <a:lnTo>
                  <a:pt x="2190750" y="485775"/>
                </a:lnTo>
                <a:lnTo>
                  <a:pt x="2076450" y="0"/>
                </a:lnTo>
                <a:lnTo>
                  <a:pt x="1533525" y="485775"/>
                </a:lnTo>
                <a:lnTo>
                  <a:pt x="0" y="485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2800350" y="6931025"/>
            <a:ext cx="2289175" cy="39878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476250" marR="5080" indent="-476250">
              <a:lnSpc>
                <a:spcPct val="104200"/>
              </a:lnSpc>
              <a:spcBef>
                <a:spcPts val="40"/>
              </a:spcBef>
            </a:pPr>
            <a:r>
              <a:rPr dirty="0" sz="1200">
                <a:latin typeface="Tahoma"/>
                <a:cs typeface="Tahoma"/>
              </a:rPr>
              <a:t>And </a:t>
            </a:r>
            <a:r>
              <a:rPr dirty="0" sz="1200" spc="-5">
                <a:latin typeface="Tahoma"/>
                <a:cs typeface="Tahoma"/>
              </a:rPr>
              <a:t>this is simply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basis function  </a:t>
            </a:r>
            <a:r>
              <a:rPr dirty="0" sz="1200">
                <a:latin typeface="Tahoma"/>
                <a:cs typeface="Tahoma"/>
              </a:rPr>
              <a:t>regression problem!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889250" y="7559675"/>
            <a:ext cx="211201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44525" marR="30480" indent="-619125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We know how to find the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least  squares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10" i="1">
                <a:latin typeface="Tahoma"/>
                <a:cs typeface="Tahoma"/>
              </a:rPr>
              <a:t>h</a:t>
            </a:r>
            <a:r>
              <a:rPr dirty="0" baseline="-20833" sz="1200" spc="15" i="1">
                <a:latin typeface="Tahoma"/>
                <a:cs typeface="Tahoma"/>
              </a:rPr>
              <a:t>ii</a:t>
            </a:r>
            <a:r>
              <a:rPr dirty="0" sz="1200" spc="10">
                <a:latin typeface="Tahoma"/>
                <a:cs typeface="Tahoma"/>
              </a:rPr>
              <a:t>s!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1275" y="1358900"/>
            <a:ext cx="2498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In two</a:t>
            </a:r>
            <a:r>
              <a:rPr dirty="0" spc="-45"/>
              <a:t> </a:t>
            </a:r>
            <a:r>
              <a:rPr dirty="0" spc="20"/>
              <a:t>dimensions…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08225" y="354965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4567" y="24328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1647825" y="1901825"/>
            <a:ext cx="895985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581275" y="5340350"/>
            <a:ext cx="24987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 two</a:t>
            </a:r>
            <a:r>
              <a:rPr dirty="0" sz="2150" spc="-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dimensions…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1736725" y="821690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2308225" y="753110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314567" y="63589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1647825" y="5883275"/>
            <a:ext cx="895985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5052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7051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3053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1054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5052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7051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3053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1054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5052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7051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3053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1054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5052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7051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3053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1054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 txBox="1"/>
          <p:nvPr/>
        </p:nvSpPr>
        <p:spPr>
          <a:xfrm>
            <a:off x="5219700" y="5616575"/>
            <a:ext cx="8197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8" name="object 24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1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21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1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21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22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22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22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22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22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623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623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23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623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623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624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624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624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624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624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1600" y="41282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815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14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47817" y="41282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81600" y="33281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15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14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13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47817" y="33281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81600" y="25280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815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814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813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47817" y="25280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81600" y="17279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815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814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813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47817" y="17279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581275" y="1358900"/>
            <a:ext cx="2498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In two</a:t>
            </a:r>
            <a:r>
              <a:rPr dirty="0" spc="-45"/>
              <a:t> </a:t>
            </a:r>
            <a:r>
              <a:rPr dirty="0" spc="20"/>
              <a:t>dimensions…</a:t>
            </a:r>
          </a:p>
        </p:txBody>
      </p:sp>
      <p:sp>
        <p:nvSpPr>
          <p:cNvPr id="44" name="object 4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308225" y="354965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314567" y="24328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1647825" y="1901825"/>
            <a:ext cx="895985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43815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5814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495417" y="412829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0" y="0"/>
                </a:moveTo>
                <a:lnTo>
                  <a:pt x="20968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5052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051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3053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054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5052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7051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053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054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5052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7051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053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054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5052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7051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3053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1054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5219700" y="1635125"/>
            <a:ext cx="819785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  <a:p>
            <a:pPr marR="24130">
              <a:lnSpc>
                <a:spcPct val="100000"/>
              </a:lnSpc>
              <a:spcBef>
                <a:spcPts val="570"/>
              </a:spcBef>
            </a:pPr>
            <a:r>
              <a:rPr dirty="0" sz="900" spc="5">
                <a:latin typeface="Tahoma"/>
                <a:cs typeface="Tahoma"/>
              </a:rPr>
              <a:t>But how do we  </a:t>
            </a:r>
            <a:r>
              <a:rPr dirty="0" sz="900" spc="10">
                <a:latin typeface="Tahoma"/>
                <a:cs typeface="Tahoma"/>
              </a:rPr>
              <a:t>do </a:t>
            </a:r>
            <a:r>
              <a:rPr dirty="0" sz="900" spc="20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 to  </a:t>
            </a:r>
            <a:r>
              <a:rPr dirty="0" sz="900" spc="5">
                <a:latin typeface="Tahoma"/>
                <a:cs typeface="Tahoma"/>
              </a:rPr>
              <a:t>ensure that</a:t>
            </a:r>
            <a:r>
              <a:rPr dirty="0" sz="900" spc="-10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  </a:t>
            </a:r>
            <a:r>
              <a:rPr dirty="0" sz="900" spc="-5">
                <a:latin typeface="Tahoma"/>
                <a:cs typeface="Tahoma"/>
              </a:rPr>
              <a:t>surface </a:t>
            </a:r>
            <a:r>
              <a:rPr dirty="0" sz="900" spc="-10">
                <a:latin typeface="Tahoma"/>
                <a:cs typeface="Tahoma"/>
              </a:rPr>
              <a:t>is  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581400" y="226377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629025" y="30924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429125" y="30924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429125" y="22923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27621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7621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7621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7621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5622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5622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5622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5622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3623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3623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43623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3623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1624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1624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1624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1624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2647817" y="80544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2647817" y="72543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2647817" y="64542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2647817" y="56541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1736725" y="821690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 txBox="1"/>
          <p:nvPr/>
        </p:nvSpPr>
        <p:spPr>
          <a:xfrm>
            <a:off x="2308225" y="753110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314567" y="63589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 txBox="1"/>
          <p:nvPr/>
        </p:nvSpPr>
        <p:spPr>
          <a:xfrm>
            <a:off x="1647825" y="6159500"/>
            <a:ext cx="836930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r>
              <a:rPr dirty="0" sz="900" spc="-4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13" name="object 313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5052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7051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3053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1054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5052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7051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3053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1054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5052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7051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3053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1054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5052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7051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3053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1054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 txBox="1"/>
          <p:nvPr/>
        </p:nvSpPr>
        <p:spPr>
          <a:xfrm>
            <a:off x="5219700" y="5616575"/>
            <a:ext cx="819785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  <a:p>
            <a:pPr marR="24130">
              <a:lnSpc>
                <a:spcPct val="100000"/>
              </a:lnSpc>
              <a:spcBef>
                <a:spcPts val="570"/>
              </a:spcBef>
            </a:pPr>
            <a:r>
              <a:rPr dirty="0" sz="900" spc="5">
                <a:latin typeface="Tahoma"/>
                <a:cs typeface="Tahoma"/>
              </a:rPr>
              <a:t>But how do we  </a:t>
            </a:r>
            <a:r>
              <a:rPr dirty="0" sz="900" spc="10">
                <a:latin typeface="Tahoma"/>
                <a:cs typeface="Tahoma"/>
              </a:rPr>
              <a:t>do </a:t>
            </a:r>
            <a:r>
              <a:rPr dirty="0" sz="900" spc="20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 to  </a:t>
            </a:r>
            <a:r>
              <a:rPr dirty="0" sz="900" spc="5">
                <a:latin typeface="Tahoma"/>
                <a:cs typeface="Tahoma"/>
              </a:rPr>
              <a:t>ensure that</a:t>
            </a:r>
            <a:r>
              <a:rPr dirty="0" sz="900" spc="-10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  </a:t>
            </a:r>
            <a:r>
              <a:rPr dirty="0" sz="900" spc="-5">
                <a:latin typeface="Tahoma"/>
                <a:cs typeface="Tahoma"/>
              </a:rPr>
              <a:t>surface </a:t>
            </a:r>
            <a:r>
              <a:rPr dirty="0" sz="900" spc="-10">
                <a:latin typeface="Tahoma"/>
                <a:cs typeface="Tahoma"/>
              </a:rPr>
              <a:t>is  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1" name="object 331"/>
          <p:cNvSpPr txBox="1"/>
          <p:nvPr/>
        </p:nvSpPr>
        <p:spPr>
          <a:xfrm>
            <a:off x="3581400" y="624522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2" name="object 332"/>
          <p:cNvSpPr txBox="1"/>
          <p:nvPr/>
        </p:nvSpPr>
        <p:spPr>
          <a:xfrm>
            <a:off x="36290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44291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4" name="object 334"/>
          <p:cNvSpPr txBox="1"/>
          <p:nvPr/>
        </p:nvSpPr>
        <p:spPr>
          <a:xfrm>
            <a:off x="4429125" y="62738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5" name="object 335"/>
          <p:cNvSpPr/>
          <p:nvPr/>
        </p:nvSpPr>
        <p:spPr>
          <a:xfrm>
            <a:off x="3752717" y="65685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3752717" y="65685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1771517" y="5730345"/>
            <a:ext cx="1971675" cy="876300"/>
          </a:xfrm>
          <a:custGeom>
            <a:avLst/>
            <a:gdLst/>
            <a:ahLst/>
            <a:cxnLst/>
            <a:rect l="l" t="t" r="r" b="b"/>
            <a:pathLst>
              <a:path w="1971675" h="876300">
                <a:moveTo>
                  <a:pt x="1447998" y="600075"/>
                </a:moveTo>
                <a:lnTo>
                  <a:pt x="1104900" y="600075"/>
                </a:lnTo>
                <a:lnTo>
                  <a:pt x="1971675" y="876300"/>
                </a:lnTo>
                <a:lnTo>
                  <a:pt x="1447998" y="600075"/>
                </a:lnTo>
                <a:close/>
              </a:path>
              <a:path w="1971675" h="876300">
                <a:moveTo>
                  <a:pt x="1104900" y="0"/>
                </a:moveTo>
                <a:lnTo>
                  <a:pt x="0" y="0"/>
                </a:lnTo>
                <a:lnTo>
                  <a:pt x="0" y="723900"/>
                </a:lnTo>
                <a:lnTo>
                  <a:pt x="1104900" y="723900"/>
                </a:lnTo>
                <a:lnTo>
                  <a:pt x="1104900" y="600075"/>
                </a:lnTo>
                <a:lnTo>
                  <a:pt x="1447998" y="600075"/>
                </a:lnTo>
                <a:lnTo>
                  <a:pt x="1104900" y="41910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1771517" y="5730345"/>
            <a:ext cx="1971675" cy="876300"/>
          </a:xfrm>
          <a:custGeom>
            <a:avLst/>
            <a:gdLst/>
            <a:ahLst/>
            <a:cxnLst/>
            <a:rect l="l" t="t" r="r" b="b"/>
            <a:pathLst>
              <a:path w="1971675" h="876300">
                <a:moveTo>
                  <a:pt x="0" y="0"/>
                </a:moveTo>
                <a:lnTo>
                  <a:pt x="0" y="723900"/>
                </a:lnTo>
                <a:lnTo>
                  <a:pt x="1104900" y="723900"/>
                </a:lnTo>
                <a:lnTo>
                  <a:pt x="1104900" y="600075"/>
                </a:lnTo>
                <a:lnTo>
                  <a:pt x="1971675" y="876300"/>
                </a:lnTo>
                <a:lnTo>
                  <a:pt x="1104900" y="419100"/>
                </a:lnTo>
                <a:lnTo>
                  <a:pt x="1104900" y="0"/>
                </a:lnTo>
                <a:lnTo>
                  <a:pt x="647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 txBox="1"/>
          <p:nvPr/>
        </p:nvSpPr>
        <p:spPr>
          <a:xfrm>
            <a:off x="1622425" y="5340350"/>
            <a:ext cx="3482975" cy="707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5885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 two</a:t>
            </a:r>
            <a:r>
              <a:rPr dirty="0" sz="2150" spc="-4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dimensions…</a:t>
            </a:r>
            <a:endParaRPr sz="21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620"/>
              </a:spcBef>
            </a:pP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Blu</a:t>
            </a:r>
            <a:r>
              <a:rPr dirty="0" baseline="-14619" sz="1425" spc="-217">
                <a:latin typeface="Tahoma"/>
                <a:cs typeface="Tahoma"/>
              </a:rPr>
              <a:t>T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e</a:t>
            </a:r>
            <a:r>
              <a:rPr dirty="0" baseline="-14619" sz="1425" spc="-217">
                <a:latin typeface="Tahoma"/>
                <a:cs typeface="Tahoma"/>
              </a:rPr>
              <a:t>o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do</a:t>
            </a:r>
            <a:r>
              <a:rPr dirty="0" baseline="-14619" sz="1425" spc="-217">
                <a:latin typeface="Tahoma"/>
                <a:cs typeface="Tahoma"/>
              </a:rPr>
              <a:t>p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-14619" sz="1425" spc="-217">
                <a:latin typeface="Tahoma"/>
                <a:cs typeface="Tahoma"/>
              </a:rPr>
              <a:t>r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baseline="-14619" sz="1425" spc="-217">
                <a:latin typeface="Tahoma"/>
                <a:cs typeface="Tahoma"/>
              </a:rPr>
              <a:t>ed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sh</a:t>
            </a:r>
            <a:r>
              <a:rPr dirty="0" baseline="-14619" sz="1425" spc="-217">
                <a:latin typeface="Tahoma"/>
                <a:cs typeface="Tahoma"/>
              </a:rPr>
              <a:t>ic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baseline="-14619" sz="1425" spc="-217">
                <a:latin typeface="Tahoma"/>
                <a:cs typeface="Tahoma"/>
              </a:rPr>
              <a:t>t</a:t>
            </a:r>
            <a:r>
              <a:rPr dirty="0" sz="900" spc="-145">
                <a:solidFill>
                  <a:srgbClr val="3333CC"/>
                </a:solidFill>
                <a:latin typeface="Tahoma"/>
                <a:cs typeface="Tahoma"/>
              </a:rPr>
              <a:t>w</a:t>
            </a:r>
            <a:r>
              <a:rPr dirty="0" baseline="-14619" sz="1425" spc="-217">
                <a:latin typeface="Tahoma"/>
                <a:cs typeface="Tahoma"/>
              </a:rPr>
              <a:t>the</a:t>
            </a:r>
            <a:endParaRPr baseline="-14619" sz="1425">
              <a:latin typeface="Tahoma"/>
              <a:cs typeface="Tahoma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1622425" y="6007100"/>
            <a:ext cx="9467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00" spc="-160">
                <a:solidFill>
                  <a:srgbClr val="3333CC"/>
                </a:solidFill>
                <a:latin typeface="Tahoma"/>
                <a:cs typeface="Tahoma"/>
              </a:rPr>
              <a:t>loca</a:t>
            </a:r>
            <a:r>
              <a:rPr dirty="0" baseline="-23391" sz="1425" spc="-240">
                <a:latin typeface="Tahoma"/>
                <a:cs typeface="Tahoma"/>
              </a:rPr>
              <a:t>v</a:t>
            </a:r>
            <a:r>
              <a:rPr dirty="0" sz="900" spc="-160">
                <a:solidFill>
                  <a:srgbClr val="3333CC"/>
                </a:solidFill>
                <a:latin typeface="Tahoma"/>
                <a:cs typeface="Tahoma"/>
              </a:rPr>
              <a:t>t</a:t>
            </a:r>
            <a:r>
              <a:rPr dirty="0" baseline="-23391" sz="1425" spc="-240">
                <a:latin typeface="Tahoma"/>
                <a:cs typeface="Tahoma"/>
              </a:rPr>
              <a:t>a</a:t>
            </a:r>
            <a:r>
              <a:rPr dirty="0" sz="900" spc="-160">
                <a:solidFill>
                  <a:srgbClr val="3333CC"/>
                </a:solidFill>
                <a:latin typeface="Tahoma"/>
                <a:cs typeface="Tahoma"/>
              </a:rPr>
              <a:t>io</a:t>
            </a:r>
            <a:r>
              <a:rPr dirty="0" baseline="-23391" sz="1425" spc="-240">
                <a:latin typeface="Tahoma"/>
                <a:cs typeface="Tahoma"/>
              </a:rPr>
              <a:t>lu</a:t>
            </a:r>
            <a:r>
              <a:rPr dirty="0" sz="900" spc="-160">
                <a:solidFill>
                  <a:srgbClr val="3333CC"/>
                </a:solidFill>
                <a:latin typeface="Tahoma"/>
                <a:cs typeface="Tahoma"/>
              </a:rPr>
              <a:t>n</a:t>
            </a:r>
            <a:r>
              <a:rPr dirty="0" baseline="-23391" sz="1425" spc="-240">
                <a:latin typeface="Tahoma"/>
                <a:cs typeface="Tahoma"/>
              </a:rPr>
              <a:t>e</a:t>
            </a:r>
            <a:r>
              <a:rPr dirty="0" sz="900" spc="-160">
                <a:solidFill>
                  <a:srgbClr val="3333CC"/>
                </a:solidFill>
                <a:latin typeface="Tahoma"/>
                <a:cs typeface="Tahoma"/>
              </a:rPr>
              <a:t>s</a:t>
            </a:r>
            <a:r>
              <a:rPr dirty="0" sz="900" spc="-9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200">
                <a:solidFill>
                  <a:srgbClr val="3333CC"/>
                </a:solidFill>
                <a:latin typeface="Tahoma"/>
                <a:cs typeface="Tahoma"/>
              </a:rPr>
              <a:t>o</a:t>
            </a:r>
            <a:r>
              <a:rPr dirty="0" baseline="-23391" sz="1425" spc="-300">
                <a:latin typeface="Tahoma"/>
                <a:cs typeface="Tahoma"/>
              </a:rPr>
              <a:t>h</a:t>
            </a:r>
            <a:r>
              <a:rPr dirty="0" sz="900" spc="-200">
                <a:solidFill>
                  <a:srgbClr val="3333CC"/>
                </a:solidFill>
                <a:latin typeface="Tahoma"/>
                <a:cs typeface="Tahoma"/>
              </a:rPr>
              <a:t>f</a:t>
            </a:r>
            <a:r>
              <a:rPr dirty="0" baseline="-23391" sz="1425" spc="-300">
                <a:latin typeface="Tahoma"/>
                <a:cs typeface="Tahoma"/>
              </a:rPr>
              <a:t>er</a:t>
            </a:r>
            <a:r>
              <a:rPr dirty="0" sz="900" spc="-200">
                <a:solidFill>
                  <a:srgbClr val="3333CC"/>
                </a:solidFill>
                <a:latin typeface="Tahoma"/>
                <a:cs typeface="Tahoma"/>
              </a:rPr>
              <a:t>in</a:t>
            </a:r>
            <a:r>
              <a:rPr dirty="0" baseline="-23391" sz="1425" spc="-300">
                <a:latin typeface="Tahoma"/>
                <a:cs typeface="Tahoma"/>
              </a:rPr>
              <a:t>e</a:t>
            </a:r>
            <a:r>
              <a:rPr dirty="0" sz="900" spc="-200">
                <a:solidFill>
                  <a:srgbClr val="3333CC"/>
                </a:solidFill>
                <a:latin typeface="Tahoma"/>
                <a:cs typeface="Tahoma"/>
              </a:rPr>
              <a:t>p</a:t>
            </a:r>
            <a:r>
              <a:rPr dirty="0" baseline="-23391" sz="1425" spc="-300">
                <a:latin typeface="Tahoma"/>
                <a:cs typeface="Tahoma"/>
              </a:rPr>
              <a:t>…</a:t>
            </a:r>
            <a:r>
              <a:rPr dirty="0" sz="900" spc="-200">
                <a:solidFill>
                  <a:srgbClr val="3333CC"/>
                </a:solidFill>
                <a:latin typeface="Tahoma"/>
                <a:cs typeface="Tahoma"/>
              </a:rPr>
              <a:t>ut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41" name="object 34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9800" y="4568825"/>
            <a:ext cx="12198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1628775" y="0"/>
                </a:moveTo>
                <a:lnTo>
                  <a:pt x="200025" y="0"/>
                </a:ln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5017" y="1918493"/>
            <a:ext cx="1828800" cy="1219200"/>
          </a:xfrm>
          <a:custGeom>
            <a:avLst/>
            <a:gdLst/>
            <a:ahLst/>
            <a:cxnLst/>
            <a:rect l="l" t="t" r="r" b="b"/>
            <a:pathLst>
              <a:path w="1828800" h="1219200">
                <a:moveTo>
                  <a:pt x="200025" y="0"/>
                </a:moveTo>
                <a:lnTo>
                  <a:pt x="155954" y="5581"/>
                </a:lnTo>
                <a:lnTo>
                  <a:pt x="114549" y="21327"/>
                </a:lnTo>
                <a:lnTo>
                  <a:pt x="77310" y="45736"/>
                </a:lnTo>
                <a:lnTo>
                  <a:pt x="45736" y="77310"/>
                </a:lnTo>
                <a:lnTo>
                  <a:pt x="21327" y="114549"/>
                </a:lnTo>
                <a:lnTo>
                  <a:pt x="5581" y="155954"/>
                </a:lnTo>
                <a:lnTo>
                  <a:pt x="0" y="200025"/>
                </a:lnTo>
                <a:lnTo>
                  <a:pt x="0" y="1019175"/>
                </a:lnTo>
                <a:lnTo>
                  <a:pt x="5581" y="1063245"/>
                </a:lnTo>
                <a:lnTo>
                  <a:pt x="21327" y="1104650"/>
                </a:lnTo>
                <a:lnTo>
                  <a:pt x="45736" y="1141889"/>
                </a:lnTo>
                <a:lnTo>
                  <a:pt x="77310" y="1173463"/>
                </a:lnTo>
                <a:lnTo>
                  <a:pt x="114549" y="1197872"/>
                </a:lnTo>
                <a:lnTo>
                  <a:pt x="155954" y="1213618"/>
                </a:lnTo>
                <a:lnTo>
                  <a:pt x="200025" y="1219200"/>
                </a:lnTo>
                <a:lnTo>
                  <a:pt x="1628775" y="1219200"/>
                </a:lnTo>
                <a:lnTo>
                  <a:pt x="1672845" y="1213618"/>
                </a:lnTo>
                <a:lnTo>
                  <a:pt x="1714250" y="1197872"/>
                </a:lnTo>
                <a:lnTo>
                  <a:pt x="1751489" y="1173463"/>
                </a:lnTo>
                <a:lnTo>
                  <a:pt x="1783063" y="1141889"/>
                </a:lnTo>
                <a:lnTo>
                  <a:pt x="1807472" y="1104650"/>
                </a:lnTo>
                <a:lnTo>
                  <a:pt x="1823218" y="1063245"/>
                </a:lnTo>
                <a:lnTo>
                  <a:pt x="1828800" y="1019175"/>
                </a:lnTo>
                <a:lnTo>
                  <a:pt x="1828800" y="200025"/>
                </a:lnTo>
                <a:lnTo>
                  <a:pt x="1823218" y="155954"/>
                </a:lnTo>
                <a:lnTo>
                  <a:pt x="1807472" y="114549"/>
                </a:lnTo>
                <a:lnTo>
                  <a:pt x="1783063" y="77310"/>
                </a:lnTo>
                <a:lnTo>
                  <a:pt x="1751489" y="45736"/>
                </a:lnTo>
                <a:lnTo>
                  <a:pt x="1714250" y="21327"/>
                </a:lnTo>
                <a:lnTo>
                  <a:pt x="1672845" y="5581"/>
                </a:lnTo>
                <a:lnTo>
                  <a:pt x="16287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5150" y="1358900"/>
            <a:ext cx="40163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 b="1">
                <a:solidFill>
                  <a:srgbClr val="FF0000"/>
                </a:solidFill>
                <a:latin typeface="Tahoma"/>
                <a:cs typeface="Tahoma"/>
              </a:rPr>
              <a:t>7: </a:t>
            </a:r>
            <a:r>
              <a:rPr dirty="0" spc="15"/>
              <a:t>Radial </a:t>
            </a:r>
            <a:r>
              <a:rPr dirty="0" spc="10"/>
              <a:t>Basis </a:t>
            </a:r>
            <a:r>
              <a:rPr dirty="0" spc="15"/>
              <a:t>Functions</a:t>
            </a:r>
            <a:r>
              <a:rPr dirty="0" spc="180"/>
              <a:t> </a:t>
            </a:r>
            <a:r>
              <a:rPr dirty="0" spc="15"/>
              <a:t>(RBFs)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19355" y="1951831"/>
          <a:ext cx="624205" cy="87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</a:tblGrid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438517" y="25280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8517" y="22423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517" y="19565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85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43317" y="19565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273425" y="1949450"/>
            <a:ext cx="1136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200" b="1">
                <a:latin typeface="Tahoma"/>
                <a:cs typeface="Tahoma"/>
              </a:rPr>
              <a:t>X</a:t>
            </a:r>
            <a:r>
              <a:rPr dirty="0" sz="1200">
                <a:latin typeface="Tahoma"/>
                <a:cs typeface="Tahoma"/>
              </a:rPr>
              <a:t>=	</a:t>
            </a: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76123" y="2901950"/>
            <a:ext cx="456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(3,2)..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6725" y="2901950"/>
            <a:ext cx="504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10" i="1">
                <a:latin typeface="Tahoma"/>
                <a:cs typeface="Tahoma"/>
              </a:rPr>
              <a:t>y</a:t>
            </a:r>
            <a:r>
              <a:rPr dirty="0" baseline="-20833" sz="1200" spc="15" i="1">
                <a:latin typeface="Tahoma"/>
                <a:cs typeface="Tahoma"/>
              </a:rPr>
              <a:t>1</a:t>
            </a:r>
            <a:r>
              <a:rPr dirty="0" sz="1200" spc="10" i="1">
                <a:latin typeface="Tahoma"/>
                <a:cs typeface="Tahoma"/>
              </a:rPr>
              <a:t>=7..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5917" y="2185193"/>
            <a:ext cx="247650" cy="266700"/>
          </a:xfrm>
          <a:custGeom>
            <a:avLst/>
            <a:gdLst/>
            <a:ahLst/>
            <a:cxnLst/>
            <a:rect l="l" t="t" r="r" b="b"/>
            <a:pathLst>
              <a:path w="247650" h="266700">
                <a:moveTo>
                  <a:pt x="0" y="57150"/>
                </a:moveTo>
                <a:lnTo>
                  <a:pt x="14287" y="46880"/>
                </a:lnTo>
                <a:lnTo>
                  <a:pt x="28575" y="32146"/>
                </a:lnTo>
                <a:lnTo>
                  <a:pt x="42862" y="15626"/>
                </a:lnTo>
                <a:lnTo>
                  <a:pt x="57150" y="0"/>
                </a:lnTo>
                <a:lnTo>
                  <a:pt x="104775" y="9525"/>
                </a:lnTo>
                <a:lnTo>
                  <a:pt x="126206" y="43011"/>
                </a:lnTo>
                <a:lnTo>
                  <a:pt x="133350" y="57150"/>
                </a:lnTo>
                <a:lnTo>
                  <a:pt x="153144" y="85873"/>
                </a:lnTo>
                <a:lnTo>
                  <a:pt x="170259" y="115490"/>
                </a:lnTo>
                <a:lnTo>
                  <a:pt x="185588" y="146893"/>
                </a:lnTo>
                <a:lnTo>
                  <a:pt x="200025" y="180975"/>
                </a:lnTo>
                <a:lnTo>
                  <a:pt x="209698" y="198983"/>
                </a:lnTo>
                <a:lnTo>
                  <a:pt x="213121" y="203596"/>
                </a:lnTo>
                <a:lnTo>
                  <a:pt x="214758" y="206424"/>
                </a:lnTo>
                <a:lnTo>
                  <a:pt x="219075" y="219075"/>
                </a:lnTo>
                <a:lnTo>
                  <a:pt x="226218" y="231874"/>
                </a:lnTo>
                <a:lnTo>
                  <a:pt x="233362" y="242887"/>
                </a:lnTo>
                <a:lnTo>
                  <a:pt x="240506" y="253900"/>
                </a:lnTo>
                <a:lnTo>
                  <a:pt x="247650" y="2667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67025" y="2409825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85725" y="0"/>
                </a:moveTo>
                <a:lnTo>
                  <a:pt x="0" y="104775"/>
                </a:lnTo>
                <a:lnTo>
                  <a:pt x="142875" y="133350"/>
                </a:lnTo>
                <a:lnTo>
                  <a:pt x="857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95317" y="2947193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886075" y="0"/>
                </a:moveTo>
                <a:lnTo>
                  <a:pt x="238125" y="0"/>
                </a:lnTo>
                <a:lnTo>
                  <a:pt x="189607" y="4762"/>
                </a:lnTo>
                <a:lnTo>
                  <a:pt x="144660" y="18454"/>
                </a:lnTo>
                <a:lnTo>
                  <a:pt x="104179" y="40183"/>
                </a:lnTo>
                <a:lnTo>
                  <a:pt x="69056" y="69056"/>
                </a:lnTo>
                <a:lnTo>
                  <a:pt x="40183" y="104179"/>
                </a:lnTo>
                <a:lnTo>
                  <a:pt x="18454" y="144660"/>
                </a:lnTo>
                <a:lnTo>
                  <a:pt x="4762" y="189607"/>
                </a:lnTo>
                <a:lnTo>
                  <a:pt x="0" y="238125"/>
                </a:lnTo>
                <a:lnTo>
                  <a:pt x="0" y="1209675"/>
                </a:lnTo>
                <a:lnTo>
                  <a:pt x="4762" y="1258192"/>
                </a:lnTo>
                <a:lnTo>
                  <a:pt x="18454" y="1303139"/>
                </a:lnTo>
                <a:lnTo>
                  <a:pt x="40183" y="1343620"/>
                </a:lnTo>
                <a:lnTo>
                  <a:pt x="69056" y="1378743"/>
                </a:lnTo>
                <a:lnTo>
                  <a:pt x="104179" y="1407616"/>
                </a:lnTo>
                <a:lnTo>
                  <a:pt x="144660" y="1429345"/>
                </a:lnTo>
                <a:lnTo>
                  <a:pt x="189607" y="1443037"/>
                </a:lnTo>
                <a:lnTo>
                  <a:pt x="238125" y="1447800"/>
                </a:lnTo>
                <a:lnTo>
                  <a:pt x="2886075" y="1447800"/>
                </a:lnTo>
                <a:lnTo>
                  <a:pt x="2934592" y="1443037"/>
                </a:lnTo>
                <a:lnTo>
                  <a:pt x="2979539" y="1429345"/>
                </a:lnTo>
                <a:lnTo>
                  <a:pt x="3020020" y="1407616"/>
                </a:lnTo>
                <a:lnTo>
                  <a:pt x="3055143" y="1378743"/>
                </a:lnTo>
                <a:lnTo>
                  <a:pt x="3084016" y="1343620"/>
                </a:lnTo>
                <a:lnTo>
                  <a:pt x="3105745" y="1303139"/>
                </a:lnTo>
                <a:lnTo>
                  <a:pt x="3119437" y="1258192"/>
                </a:lnTo>
                <a:lnTo>
                  <a:pt x="3124200" y="1209675"/>
                </a:lnTo>
                <a:lnTo>
                  <a:pt x="3124200" y="238125"/>
                </a:lnTo>
                <a:lnTo>
                  <a:pt x="3119437" y="189607"/>
                </a:lnTo>
                <a:lnTo>
                  <a:pt x="3105745" y="144660"/>
                </a:lnTo>
                <a:lnTo>
                  <a:pt x="3084016" y="104179"/>
                </a:lnTo>
                <a:lnTo>
                  <a:pt x="3055143" y="69056"/>
                </a:lnTo>
                <a:lnTo>
                  <a:pt x="3020020" y="40183"/>
                </a:lnTo>
                <a:lnTo>
                  <a:pt x="2979539" y="18454"/>
                </a:lnTo>
                <a:lnTo>
                  <a:pt x="2934592" y="4762"/>
                </a:lnTo>
                <a:lnTo>
                  <a:pt x="28860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695317" y="2947193"/>
            <a:ext cx="3124200" cy="1447800"/>
          </a:xfrm>
          <a:custGeom>
            <a:avLst/>
            <a:gdLst/>
            <a:ahLst/>
            <a:cxnLst/>
            <a:rect l="l" t="t" r="r" b="b"/>
            <a:pathLst>
              <a:path w="3124200" h="1447800">
                <a:moveTo>
                  <a:pt x="238125" y="0"/>
                </a:moveTo>
                <a:lnTo>
                  <a:pt x="189607" y="4762"/>
                </a:lnTo>
                <a:lnTo>
                  <a:pt x="144660" y="18454"/>
                </a:lnTo>
                <a:lnTo>
                  <a:pt x="104179" y="40183"/>
                </a:lnTo>
                <a:lnTo>
                  <a:pt x="69056" y="69056"/>
                </a:lnTo>
                <a:lnTo>
                  <a:pt x="40183" y="104179"/>
                </a:lnTo>
                <a:lnTo>
                  <a:pt x="18454" y="144660"/>
                </a:lnTo>
                <a:lnTo>
                  <a:pt x="4762" y="189607"/>
                </a:lnTo>
                <a:lnTo>
                  <a:pt x="0" y="238125"/>
                </a:lnTo>
                <a:lnTo>
                  <a:pt x="0" y="1209675"/>
                </a:lnTo>
                <a:lnTo>
                  <a:pt x="4762" y="1258192"/>
                </a:lnTo>
                <a:lnTo>
                  <a:pt x="18454" y="1303139"/>
                </a:lnTo>
                <a:lnTo>
                  <a:pt x="40183" y="1343620"/>
                </a:lnTo>
                <a:lnTo>
                  <a:pt x="69056" y="1378743"/>
                </a:lnTo>
                <a:lnTo>
                  <a:pt x="104179" y="1407616"/>
                </a:lnTo>
                <a:lnTo>
                  <a:pt x="144660" y="1429345"/>
                </a:lnTo>
                <a:lnTo>
                  <a:pt x="189607" y="1443037"/>
                </a:lnTo>
                <a:lnTo>
                  <a:pt x="238125" y="1447800"/>
                </a:lnTo>
                <a:lnTo>
                  <a:pt x="2886075" y="1447800"/>
                </a:lnTo>
                <a:lnTo>
                  <a:pt x="2934592" y="1443037"/>
                </a:lnTo>
                <a:lnTo>
                  <a:pt x="2979539" y="1429345"/>
                </a:lnTo>
                <a:lnTo>
                  <a:pt x="3020020" y="1407616"/>
                </a:lnTo>
                <a:lnTo>
                  <a:pt x="3055143" y="1378743"/>
                </a:lnTo>
                <a:lnTo>
                  <a:pt x="3084016" y="1343620"/>
                </a:lnTo>
                <a:lnTo>
                  <a:pt x="3105745" y="1303139"/>
                </a:lnTo>
                <a:lnTo>
                  <a:pt x="3119437" y="1258192"/>
                </a:lnTo>
                <a:lnTo>
                  <a:pt x="3124200" y="1209675"/>
                </a:lnTo>
                <a:lnTo>
                  <a:pt x="3124200" y="238125"/>
                </a:lnTo>
                <a:lnTo>
                  <a:pt x="3119437" y="189607"/>
                </a:lnTo>
                <a:lnTo>
                  <a:pt x="3105745" y="144660"/>
                </a:lnTo>
                <a:lnTo>
                  <a:pt x="3084016" y="104179"/>
                </a:lnTo>
                <a:lnTo>
                  <a:pt x="3055143" y="69056"/>
                </a:lnTo>
                <a:lnTo>
                  <a:pt x="3020020" y="40183"/>
                </a:lnTo>
                <a:lnTo>
                  <a:pt x="2979539" y="18454"/>
                </a:lnTo>
                <a:lnTo>
                  <a:pt x="2934592" y="4762"/>
                </a:lnTo>
                <a:lnTo>
                  <a:pt x="2886075" y="0"/>
                </a:lnTo>
                <a:lnTo>
                  <a:pt x="238125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57517" y="3556793"/>
            <a:ext cx="304800" cy="295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5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7517" y="327104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517" y="2985293"/>
            <a:ext cx="304800" cy="285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290"/>
              </a:spcBef>
            </a:pPr>
            <a:r>
              <a:rPr dirty="0" sz="1400" spc="10">
                <a:latin typeface="Tahoma"/>
                <a:cs typeface="Tahoma"/>
              </a:rPr>
              <a:t>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57517" y="298529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57517" y="29852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62317" y="2985293"/>
            <a:ext cx="0" cy="866775"/>
          </a:xfrm>
          <a:custGeom>
            <a:avLst/>
            <a:gdLst/>
            <a:ahLst/>
            <a:cxnLst/>
            <a:rect l="l" t="t" r="r" b="b"/>
            <a:pathLst>
              <a:path w="0"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90555" y="1913731"/>
          <a:ext cx="2221865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78460"/>
                <a:gridCol w="304800"/>
              </a:tblGrid>
              <a:tr h="30480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1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3391" sz="1425" spc="15" i="1">
                          <a:latin typeface="Tahoma"/>
                          <a:cs typeface="Tahoma"/>
                        </a:rPr>
                        <a:t>2</a:t>
                      </a:r>
                      <a:endParaRPr baseline="-23391" sz="1425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i="1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57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"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05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: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66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4775">
                        <a:lnSpc>
                          <a:spcPts val="440"/>
                        </a:lnSpc>
                      </a:pPr>
                      <a:r>
                        <a:rPr dirty="0" sz="1200" spc="25" b="1" i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baseline="-20833" sz="1200" spc="-7" i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200" spc="10" i="1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28575" marR="67310">
                        <a:lnSpc>
                          <a:spcPts val="1535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 rowSpan="3"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00" b="1">
                          <a:latin typeface="Tahoma"/>
                          <a:cs typeface="Tahoma"/>
                        </a:rPr>
                        <a:t>Z</a:t>
                      </a:r>
                      <a:r>
                        <a:rPr dirty="0" sz="1200">
                          <a:latin typeface="Tahoma"/>
                          <a:cs typeface="Tahoma"/>
                        </a:rPr>
                        <a:t>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450"/>
                        </a:lnSpc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9080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…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3844925" y="3054350"/>
            <a:ext cx="222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ahoma"/>
                <a:cs typeface="Tahoma"/>
              </a:rPr>
              <a:t>y</a:t>
            </a:r>
            <a:r>
              <a:rPr dirty="0" sz="1200">
                <a:latin typeface="Tahoma"/>
                <a:cs typeface="Tahoma"/>
              </a:rPr>
              <a:t>=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49425" y="3968750"/>
            <a:ext cx="2892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=(list </a:t>
            </a:r>
            <a:r>
              <a:rPr dirty="0" sz="1200" spc="-5" i="1">
                <a:latin typeface="Tahoma"/>
                <a:cs typeface="Tahoma"/>
              </a:rPr>
              <a:t>of radial basis function evaluations)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57617" y="3290093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981075" y="0"/>
                </a:moveTo>
                <a:lnTo>
                  <a:pt x="200025" y="0"/>
                </a:lnTo>
                <a:lnTo>
                  <a:pt x="152955" y="5081"/>
                </a:lnTo>
                <a:lnTo>
                  <a:pt x="110384" y="19660"/>
                </a:lnTo>
                <a:lnTo>
                  <a:pt x="73311" y="42737"/>
                </a:lnTo>
                <a:lnTo>
                  <a:pt x="42737" y="73311"/>
                </a:lnTo>
                <a:lnTo>
                  <a:pt x="19660" y="110384"/>
                </a:lnTo>
                <a:lnTo>
                  <a:pt x="5081" y="152955"/>
                </a:lnTo>
                <a:lnTo>
                  <a:pt x="0" y="200025"/>
                </a:lnTo>
                <a:lnTo>
                  <a:pt x="0" y="1095375"/>
                </a:lnTo>
                <a:lnTo>
                  <a:pt x="5081" y="1142444"/>
                </a:lnTo>
                <a:lnTo>
                  <a:pt x="19660" y="1185015"/>
                </a:lnTo>
                <a:lnTo>
                  <a:pt x="42737" y="1222088"/>
                </a:lnTo>
                <a:lnTo>
                  <a:pt x="73311" y="1252662"/>
                </a:lnTo>
                <a:lnTo>
                  <a:pt x="110384" y="1275739"/>
                </a:lnTo>
                <a:lnTo>
                  <a:pt x="152955" y="1290318"/>
                </a:lnTo>
                <a:lnTo>
                  <a:pt x="200025" y="1295400"/>
                </a:lnTo>
                <a:lnTo>
                  <a:pt x="981075" y="1295400"/>
                </a:lnTo>
                <a:lnTo>
                  <a:pt x="1028144" y="1290318"/>
                </a:lnTo>
                <a:lnTo>
                  <a:pt x="1070715" y="1275739"/>
                </a:lnTo>
                <a:lnTo>
                  <a:pt x="1107788" y="1252662"/>
                </a:lnTo>
                <a:lnTo>
                  <a:pt x="1138362" y="1222088"/>
                </a:lnTo>
                <a:lnTo>
                  <a:pt x="1161439" y="1185015"/>
                </a:lnTo>
                <a:lnTo>
                  <a:pt x="1176018" y="1142444"/>
                </a:lnTo>
                <a:lnTo>
                  <a:pt x="1181100" y="1095375"/>
                </a:lnTo>
                <a:lnTo>
                  <a:pt x="1181100" y="200025"/>
                </a:lnTo>
                <a:lnTo>
                  <a:pt x="1176018" y="152955"/>
                </a:lnTo>
                <a:lnTo>
                  <a:pt x="1161439" y="110384"/>
                </a:lnTo>
                <a:lnTo>
                  <a:pt x="1138362" y="73311"/>
                </a:lnTo>
                <a:lnTo>
                  <a:pt x="1107788" y="42737"/>
                </a:lnTo>
                <a:lnTo>
                  <a:pt x="1070715" y="19660"/>
                </a:lnTo>
                <a:lnTo>
                  <a:pt x="1028144" y="5081"/>
                </a:lnTo>
                <a:lnTo>
                  <a:pt x="9810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7617" y="3290093"/>
            <a:ext cx="1181100" cy="1295400"/>
          </a:xfrm>
          <a:custGeom>
            <a:avLst/>
            <a:gdLst/>
            <a:ahLst/>
            <a:cxnLst/>
            <a:rect l="l" t="t" r="r" b="b"/>
            <a:pathLst>
              <a:path w="1181100" h="1295400">
                <a:moveTo>
                  <a:pt x="200025" y="0"/>
                </a:moveTo>
                <a:lnTo>
                  <a:pt x="152955" y="5081"/>
                </a:lnTo>
                <a:lnTo>
                  <a:pt x="110384" y="19660"/>
                </a:lnTo>
                <a:lnTo>
                  <a:pt x="73311" y="42737"/>
                </a:lnTo>
                <a:lnTo>
                  <a:pt x="42737" y="73311"/>
                </a:lnTo>
                <a:lnTo>
                  <a:pt x="19660" y="110384"/>
                </a:lnTo>
                <a:lnTo>
                  <a:pt x="5081" y="152955"/>
                </a:lnTo>
                <a:lnTo>
                  <a:pt x="0" y="200025"/>
                </a:lnTo>
                <a:lnTo>
                  <a:pt x="0" y="1095375"/>
                </a:lnTo>
                <a:lnTo>
                  <a:pt x="5081" y="1142444"/>
                </a:lnTo>
                <a:lnTo>
                  <a:pt x="19660" y="1185015"/>
                </a:lnTo>
                <a:lnTo>
                  <a:pt x="42737" y="1222088"/>
                </a:lnTo>
                <a:lnTo>
                  <a:pt x="73311" y="1252662"/>
                </a:lnTo>
                <a:lnTo>
                  <a:pt x="110384" y="1275739"/>
                </a:lnTo>
                <a:lnTo>
                  <a:pt x="152955" y="1290318"/>
                </a:lnTo>
                <a:lnTo>
                  <a:pt x="200025" y="1295400"/>
                </a:lnTo>
                <a:lnTo>
                  <a:pt x="981075" y="1295400"/>
                </a:lnTo>
                <a:lnTo>
                  <a:pt x="1028144" y="1290318"/>
                </a:lnTo>
                <a:lnTo>
                  <a:pt x="1070715" y="1275739"/>
                </a:lnTo>
                <a:lnTo>
                  <a:pt x="1107788" y="1252662"/>
                </a:lnTo>
                <a:lnTo>
                  <a:pt x="1138362" y="1222088"/>
                </a:lnTo>
                <a:lnTo>
                  <a:pt x="1161439" y="1185015"/>
                </a:lnTo>
                <a:lnTo>
                  <a:pt x="1176018" y="1142444"/>
                </a:lnTo>
                <a:lnTo>
                  <a:pt x="1181100" y="1095375"/>
                </a:lnTo>
                <a:lnTo>
                  <a:pt x="1181100" y="200025"/>
                </a:lnTo>
                <a:lnTo>
                  <a:pt x="1176018" y="152955"/>
                </a:lnTo>
                <a:lnTo>
                  <a:pt x="1161439" y="110384"/>
                </a:lnTo>
                <a:lnTo>
                  <a:pt x="1138362" y="73311"/>
                </a:lnTo>
                <a:lnTo>
                  <a:pt x="1107788" y="42737"/>
                </a:lnTo>
                <a:lnTo>
                  <a:pt x="1070715" y="19660"/>
                </a:lnTo>
                <a:lnTo>
                  <a:pt x="1028144" y="5081"/>
                </a:lnTo>
                <a:lnTo>
                  <a:pt x="981075" y="0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886325" y="3521075"/>
            <a:ext cx="1096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5" b="1" i="1">
                <a:latin typeface="Symbol"/>
                <a:cs typeface="Symbol"/>
              </a:rPr>
              <a:t></a:t>
            </a:r>
            <a:r>
              <a:rPr dirty="0" sz="1200" spc="5" i="1">
                <a:latin typeface="Tahoma"/>
                <a:cs typeface="Tahoma"/>
              </a:rPr>
              <a:t>=(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sz="1200" spc="5" i="1">
                <a:latin typeface="Tahoma"/>
                <a:cs typeface="Tahoma"/>
              </a:rPr>
              <a:t>)</a:t>
            </a:r>
            <a:r>
              <a:rPr dirty="0" baseline="24305" sz="1200" spc="7" i="1">
                <a:latin typeface="Tahoma"/>
                <a:cs typeface="Tahoma"/>
              </a:rPr>
              <a:t>-1</a:t>
            </a:r>
            <a:r>
              <a:rPr dirty="0" sz="1200" spc="5" i="1">
                <a:latin typeface="Tahoma"/>
                <a:cs typeface="Tahoma"/>
              </a:rPr>
              <a:t>(</a:t>
            </a:r>
            <a:r>
              <a:rPr dirty="0" sz="1200" spc="5" b="1" i="1">
                <a:latin typeface="Tahoma"/>
                <a:cs typeface="Tahoma"/>
              </a:rPr>
              <a:t>Z</a:t>
            </a:r>
            <a:r>
              <a:rPr dirty="0" baseline="24305" sz="1200" spc="7" i="1">
                <a:latin typeface="Tahoma"/>
                <a:cs typeface="Tahoma"/>
              </a:rPr>
              <a:t>T</a:t>
            </a:r>
            <a:r>
              <a:rPr dirty="0" sz="1200" spc="5" b="1" i="1">
                <a:latin typeface="Tahoma"/>
                <a:cs typeface="Tahoma"/>
              </a:rPr>
              <a:t>y</a:t>
            </a:r>
            <a:r>
              <a:rPr dirty="0" sz="1200" spc="5" i="1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38725" y="3923029"/>
            <a:ext cx="749300" cy="4635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10" i="1">
                <a:latin typeface="Tahoma"/>
                <a:cs typeface="Tahoma"/>
              </a:rPr>
              <a:t> </a:t>
            </a:r>
            <a:r>
              <a:rPr dirty="0" sz="1200" spc="25" i="1">
                <a:latin typeface="Symbol"/>
                <a:cs typeface="Symbol"/>
              </a:rPr>
              <a:t></a:t>
            </a:r>
            <a:r>
              <a:rPr dirty="0" baseline="-20833" sz="1200" spc="37" i="1">
                <a:latin typeface="Tahoma"/>
                <a:cs typeface="Tahoma"/>
              </a:rPr>
              <a:t>0</a:t>
            </a:r>
            <a:r>
              <a:rPr dirty="0" sz="1200" spc="25" i="1">
                <a:latin typeface="Tahoma"/>
                <a:cs typeface="Tahoma"/>
              </a:rPr>
              <a:t>+</a:t>
            </a:r>
            <a:endParaRPr sz="1200">
              <a:latin typeface="Tahoma"/>
              <a:cs typeface="Tahoma"/>
            </a:endParaRPr>
          </a:p>
          <a:p>
            <a:pPr marL="123825">
              <a:lnSpc>
                <a:spcPct val="100000"/>
              </a:lnSpc>
              <a:spcBef>
                <a:spcPts val="285"/>
              </a:spcBef>
            </a:pPr>
            <a:r>
              <a:rPr dirty="0" sz="1200" spc="80" i="1">
                <a:latin typeface="Symbol"/>
                <a:cs typeface="Symbol"/>
              </a:rPr>
              <a:t></a:t>
            </a:r>
            <a:r>
              <a:rPr dirty="0" baseline="-20833" sz="1200" spc="120" i="1">
                <a:latin typeface="Tahoma"/>
                <a:cs typeface="Tahoma"/>
              </a:rPr>
              <a:t>1</a:t>
            </a:r>
            <a:r>
              <a:rPr dirty="0" baseline="-20833" sz="1200" spc="-157" i="1">
                <a:latin typeface="Tahoma"/>
                <a:cs typeface="Tahoma"/>
              </a:rPr>
              <a:t> </a:t>
            </a:r>
            <a:r>
              <a:rPr dirty="0" sz="1200" spc="-15" i="1">
                <a:latin typeface="Tahoma"/>
                <a:cs typeface="Tahoma"/>
              </a:rPr>
              <a:t>x</a:t>
            </a:r>
            <a:r>
              <a:rPr dirty="0" baseline="-20833" sz="1200" spc="-22" i="1">
                <a:latin typeface="Tahoma"/>
                <a:cs typeface="Tahoma"/>
              </a:rPr>
              <a:t>1</a:t>
            </a:r>
            <a:r>
              <a:rPr dirty="0" sz="1200" spc="-15" i="1">
                <a:latin typeface="Tahoma"/>
                <a:cs typeface="Tahoma"/>
              </a:rPr>
              <a:t>+…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57367" y="2670968"/>
            <a:ext cx="247650" cy="152400"/>
          </a:xfrm>
          <a:custGeom>
            <a:avLst/>
            <a:gdLst/>
            <a:ahLst/>
            <a:cxnLst/>
            <a:rect l="l" t="t" r="r" b="b"/>
            <a:pathLst>
              <a:path w="247650" h="152400">
                <a:moveTo>
                  <a:pt x="247650" y="0"/>
                </a:moveTo>
                <a:lnTo>
                  <a:pt x="201959" y="4613"/>
                </a:lnTo>
                <a:lnTo>
                  <a:pt x="153590" y="8334"/>
                </a:lnTo>
                <a:lnTo>
                  <a:pt x="107007" y="17412"/>
                </a:lnTo>
                <a:lnTo>
                  <a:pt x="66675" y="38100"/>
                </a:lnTo>
                <a:lnTo>
                  <a:pt x="39290" y="72628"/>
                </a:lnTo>
                <a:lnTo>
                  <a:pt x="19050" y="114300"/>
                </a:lnTo>
                <a:lnTo>
                  <a:pt x="13394" y="115937"/>
                </a:lnTo>
                <a:lnTo>
                  <a:pt x="9525" y="120253"/>
                </a:lnTo>
                <a:lnTo>
                  <a:pt x="5655" y="126355"/>
                </a:lnTo>
                <a:lnTo>
                  <a:pt x="0" y="133350"/>
                </a:lnTo>
                <a:lnTo>
                  <a:pt x="9525" y="15240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90825" y="280987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0"/>
                </a:moveTo>
                <a:lnTo>
                  <a:pt x="47625" y="133350"/>
                </a:lnTo>
                <a:lnTo>
                  <a:pt x="13335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52817" y="4280693"/>
            <a:ext cx="247650" cy="85725"/>
          </a:xfrm>
          <a:custGeom>
            <a:avLst/>
            <a:gdLst/>
            <a:ahLst/>
            <a:cxnLst/>
            <a:rect l="l" t="t" r="r" b="b"/>
            <a:pathLst>
              <a:path w="247650" h="85725">
                <a:moveTo>
                  <a:pt x="0" y="0"/>
                </a:moveTo>
                <a:lnTo>
                  <a:pt x="20091" y="21133"/>
                </a:lnTo>
                <a:lnTo>
                  <a:pt x="39290" y="40481"/>
                </a:lnTo>
                <a:lnTo>
                  <a:pt x="60275" y="56257"/>
                </a:lnTo>
                <a:lnTo>
                  <a:pt x="85725" y="66675"/>
                </a:lnTo>
                <a:lnTo>
                  <a:pt x="102989" y="77688"/>
                </a:lnTo>
                <a:lnTo>
                  <a:pt x="123825" y="83343"/>
                </a:lnTo>
                <a:lnTo>
                  <a:pt x="144660" y="85427"/>
                </a:lnTo>
                <a:lnTo>
                  <a:pt x="161925" y="85725"/>
                </a:lnTo>
                <a:lnTo>
                  <a:pt x="187374" y="85725"/>
                </a:lnTo>
                <a:lnTo>
                  <a:pt x="208359" y="85725"/>
                </a:lnTo>
                <a:lnTo>
                  <a:pt x="227558" y="85725"/>
                </a:lnTo>
                <a:lnTo>
                  <a:pt x="247650" y="85725"/>
                </a:lnTo>
              </a:path>
            </a:pathLst>
          </a:custGeom>
          <a:ln w="381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72025" y="4333875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0"/>
                </a:moveTo>
                <a:lnTo>
                  <a:pt x="0" y="123825"/>
                </a:lnTo>
                <a:lnTo>
                  <a:pt x="123825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2500" y="8550275"/>
            <a:ext cx="1207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95650" y="5340350"/>
            <a:ext cx="110871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1-d</a:t>
            </a:r>
            <a:r>
              <a:rPr dirty="0" sz="2150" spc="-7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Tahoma"/>
                <a:cs typeface="Tahoma"/>
              </a:rPr>
              <a:t>RBFs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09717" y="580654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33517" y="641614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668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050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051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956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957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800225" y="6616700"/>
            <a:ext cx="2641600" cy="109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5341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</a:t>
            </a:r>
            <a:r>
              <a:rPr dirty="0" baseline="24305" sz="1200" spc="202" i="1">
                <a:latin typeface="Tahoma"/>
                <a:cs typeface="Tahoma"/>
              </a:rPr>
              <a:t> </a:t>
            </a:r>
            <a:r>
              <a:rPr dirty="0" sz="1200" i="1">
                <a:latin typeface="Tahoma"/>
                <a:cs typeface="Tahoma"/>
              </a:rPr>
              <a:t>=</a:t>
            </a:r>
            <a:r>
              <a:rPr dirty="0" sz="1200" spc="-55" i="1">
                <a:latin typeface="Tahoma"/>
                <a:cs typeface="Tahoma"/>
              </a:rPr>
              <a:t> </a:t>
            </a:r>
            <a:r>
              <a:rPr dirty="0" sz="1200" spc="45" i="1">
                <a:solidFill>
                  <a:srgbClr val="00CC00"/>
                </a:solidFill>
                <a:latin typeface="Symbol"/>
                <a:cs typeface="Symbol"/>
              </a:rPr>
              <a:t></a:t>
            </a:r>
            <a:r>
              <a:rPr dirty="0" baseline="-20833" sz="1200" spc="6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-20833" sz="1200" spc="-44" i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i="1">
                <a:solidFill>
                  <a:srgbClr val="00CC00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i="1">
                <a:solidFill>
                  <a:srgbClr val="00CC00"/>
                </a:solidFill>
                <a:latin typeface="Tahoma"/>
                <a:cs typeface="Tahoma"/>
              </a:rPr>
              <a:t>(x)</a:t>
            </a:r>
            <a:r>
              <a:rPr dirty="0" sz="1200" spc="-155" i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55" i="1">
                <a:latin typeface="Tahoma"/>
                <a:cs typeface="Tahoma"/>
              </a:rPr>
              <a:t> </a:t>
            </a:r>
            <a:r>
              <a:rPr dirty="0" sz="1200" spc="80" i="1">
                <a:solidFill>
                  <a:srgbClr val="FFCF00"/>
                </a:solidFill>
                <a:latin typeface="Symbol"/>
                <a:cs typeface="Symbol"/>
              </a:rPr>
              <a:t></a:t>
            </a:r>
            <a:r>
              <a:rPr dirty="0" baseline="-20833" sz="1200" spc="120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baseline="-20833" sz="1200" spc="-157" i="1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dirty="0" sz="1200" i="1">
                <a:solidFill>
                  <a:srgbClr val="FFCF00"/>
                </a:solidFill>
                <a:latin typeface="Symbol"/>
                <a:cs typeface="Symbol"/>
              </a:rPr>
              <a:t></a:t>
            </a:r>
            <a:r>
              <a:rPr dirty="0" baseline="-20833" sz="1200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i="1">
                <a:solidFill>
                  <a:srgbClr val="FFCF00"/>
                </a:solidFill>
                <a:latin typeface="Tahoma"/>
                <a:cs typeface="Tahoma"/>
              </a:rPr>
              <a:t>(x)</a:t>
            </a:r>
            <a:r>
              <a:rPr dirty="0" sz="1200" spc="-160" i="1">
                <a:solidFill>
                  <a:srgbClr val="FFCF00"/>
                </a:solidFill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50" i="1">
                <a:latin typeface="Tahoma"/>
                <a:cs typeface="Tahoma"/>
              </a:rPr>
              <a:t> </a:t>
            </a:r>
            <a:r>
              <a:rPr dirty="0" sz="1200" spc="80" i="1">
                <a:solidFill>
                  <a:srgbClr val="3333CC"/>
                </a:solidFill>
                <a:latin typeface="Symbol"/>
                <a:cs typeface="Symbol"/>
              </a:rPr>
              <a:t></a:t>
            </a:r>
            <a:r>
              <a:rPr dirty="0" baseline="-20833" sz="1200" spc="120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baseline="-20833" sz="1200" spc="-44" i="1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1200" spc="-15" i="1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dirty="0" baseline="-20833" sz="1200" spc="-22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1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14517" y="6644745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67075" y="6696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409825" y="61976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95417" y="579702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57450" y="5838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669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943225" y="6530975"/>
            <a:ext cx="1026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900" spc="1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00CC00"/>
                </a:solidFill>
                <a:latin typeface="Tahoma"/>
                <a:cs typeface="Tahoma"/>
              </a:rPr>
              <a:t>1	</a:t>
            </a:r>
            <a:r>
              <a:rPr dirty="0" sz="900" spc="15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051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784725" y="6530975"/>
            <a:ext cx="1625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5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957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79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21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21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1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21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22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22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22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22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22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623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623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623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623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623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624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624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624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624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624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81600" y="41282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815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14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47817" y="41282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81600" y="33281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15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814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813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47817" y="33281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81600" y="25280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815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814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813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47817" y="25280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81600" y="17279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815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814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813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647817" y="17279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581275" y="1358900"/>
            <a:ext cx="2498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In two</a:t>
            </a:r>
            <a:r>
              <a:rPr dirty="0" spc="-45"/>
              <a:t> </a:t>
            </a:r>
            <a:r>
              <a:rPr dirty="0" spc="20"/>
              <a:t>dimensions…</a:t>
            </a:r>
          </a:p>
        </p:txBody>
      </p:sp>
      <p:sp>
        <p:nvSpPr>
          <p:cNvPr id="44" name="object 4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314567" y="24328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1647825" y="1901825"/>
            <a:ext cx="895985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3815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814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495417" y="412829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0" y="0"/>
                </a:moveTo>
                <a:lnTo>
                  <a:pt x="20968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5052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51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053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054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5052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7051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053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1054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5052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7051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3053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1054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5052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7051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053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1054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5219700" y="1635125"/>
            <a:ext cx="819785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  <a:p>
            <a:pPr marR="24130">
              <a:lnSpc>
                <a:spcPct val="100000"/>
              </a:lnSpc>
              <a:spcBef>
                <a:spcPts val="570"/>
              </a:spcBef>
            </a:pPr>
            <a:r>
              <a:rPr dirty="0" sz="900" spc="5">
                <a:latin typeface="Tahoma"/>
                <a:cs typeface="Tahoma"/>
              </a:rPr>
              <a:t>But how do we  </a:t>
            </a:r>
            <a:r>
              <a:rPr dirty="0" sz="900" spc="10">
                <a:latin typeface="Tahoma"/>
                <a:cs typeface="Tahoma"/>
              </a:rPr>
              <a:t>do </a:t>
            </a:r>
            <a:r>
              <a:rPr dirty="0" sz="900" spc="20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 to  </a:t>
            </a:r>
            <a:r>
              <a:rPr dirty="0" sz="900" spc="5">
                <a:latin typeface="Tahoma"/>
                <a:cs typeface="Tahoma"/>
              </a:rPr>
              <a:t>ensure that</a:t>
            </a:r>
            <a:r>
              <a:rPr dirty="0" sz="900" spc="-10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  </a:t>
            </a:r>
            <a:r>
              <a:rPr dirty="0" sz="900" spc="-5">
                <a:latin typeface="Tahoma"/>
                <a:cs typeface="Tahoma"/>
              </a:rPr>
              <a:t>surface </a:t>
            </a:r>
            <a:r>
              <a:rPr dirty="0" sz="900" spc="-10">
                <a:latin typeface="Tahoma"/>
                <a:cs typeface="Tahoma"/>
              </a:rPr>
              <a:t>is  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3581400" y="226377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629025" y="30924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4429125" y="30924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429125" y="22923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3752717" y="2642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752717" y="2642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71517" y="1804193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771517" y="1804193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lnTo>
                  <a:pt x="647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 txBox="1"/>
          <p:nvPr/>
        </p:nvSpPr>
        <p:spPr>
          <a:xfrm>
            <a:off x="1774825" y="2720975"/>
            <a:ext cx="1006475" cy="103695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25400" marR="19177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To predict</a:t>
            </a:r>
            <a:r>
              <a:rPr dirty="0" sz="950" spc="-5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the  </a:t>
            </a:r>
            <a:r>
              <a:rPr dirty="0" sz="950" spc="10">
                <a:latin typeface="Tahoma"/>
                <a:cs typeface="Tahoma"/>
              </a:rPr>
              <a:t>value</a:t>
            </a:r>
            <a:r>
              <a:rPr dirty="0" sz="950" spc="5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here…</a:t>
            </a:r>
            <a:endParaRPr sz="950">
              <a:latin typeface="Tahoma"/>
              <a:cs typeface="Tahoma"/>
            </a:endParaRPr>
          </a:p>
          <a:p>
            <a:pPr algn="just" marL="25400" marR="30480">
              <a:lnSpc>
                <a:spcPct val="105300"/>
              </a:lnSpc>
              <a:spcBef>
                <a:spcPts val="300"/>
              </a:spcBef>
            </a:pPr>
            <a:r>
              <a:rPr dirty="0" sz="950" spc="10">
                <a:latin typeface="Tahoma"/>
                <a:cs typeface="Tahoma"/>
              </a:rPr>
              <a:t>First </a:t>
            </a:r>
            <a:r>
              <a:rPr dirty="0" sz="950" spc="20">
                <a:latin typeface="Tahoma"/>
                <a:cs typeface="Tahoma"/>
              </a:rPr>
              <a:t>interpolate  </a:t>
            </a: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15">
                <a:latin typeface="Tahoma"/>
                <a:cs typeface="Tahoma"/>
              </a:rPr>
              <a:t>value on </a:t>
            </a:r>
            <a:r>
              <a:rPr dirty="0" sz="950" spc="20">
                <a:latin typeface="Tahoma"/>
                <a:cs typeface="Tahoma"/>
              </a:rPr>
              <a:t>two  opposite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edges…</a:t>
            </a:r>
            <a:endParaRPr sz="950">
              <a:latin typeface="Tahoma"/>
              <a:cs typeface="Tahoma"/>
            </a:endParaRPr>
          </a:p>
          <a:p>
            <a:pPr marL="558800">
              <a:lnSpc>
                <a:spcPct val="100000"/>
              </a:lnSpc>
              <a:spcBef>
                <a:spcPts val="259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3752717" y="24899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752717" y="24899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752717" y="32900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752717" y="32900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3819525" y="339725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3333CC"/>
                </a:solidFill>
                <a:latin typeface="Tahoma"/>
                <a:cs typeface="Tahoma"/>
              </a:rPr>
              <a:t>7.33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3781425" y="22923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27621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7621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7621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7621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5622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5622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5622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5622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3623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3623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3623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43623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624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624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1624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624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2647817" y="80544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2647817" y="72543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2647817" y="64542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2647817" y="56541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 txBox="1"/>
          <p:nvPr/>
        </p:nvSpPr>
        <p:spPr>
          <a:xfrm>
            <a:off x="2581275" y="5340350"/>
            <a:ext cx="249872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In two</a:t>
            </a:r>
            <a:r>
              <a:rPr dirty="0" sz="2150" spc="-4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dimensions…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314567" y="63589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5052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7051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3053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1054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5052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7051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3053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51054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5052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27051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3053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51054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35052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7051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43053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51054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 txBox="1"/>
          <p:nvPr/>
        </p:nvSpPr>
        <p:spPr>
          <a:xfrm>
            <a:off x="5219700" y="5616575"/>
            <a:ext cx="819785" cy="1743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  <a:p>
            <a:pPr marR="24130">
              <a:lnSpc>
                <a:spcPct val="100000"/>
              </a:lnSpc>
              <a:spcBef>
                <a:spcPts val="570"/>
              </a:spcBef>
            </a:pPr>
            <a:r>
              <a:rPr dirty="0" sz="900" spc="5">
                <a:latin typeface="Tahoma"/>
                <a:cs typeface="Tahoma"/>
              </a:rPr>
              <a:t>But how do we  </a:t>
            </a:r>
            <a:r>
              <a:rPr dirty="0" sz="900" spc="10">
                <a:latin typeface="Tahoma"/>
                <a:cs typeface="Tahoma"/>
              </a:rPr>
              <a:t>do </a:t>
            </a:r>
            <a:r>
              <a:rPr dirty="0" sz="900" spc="20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 to  </a:t>
            </a:r>
            <a:r>
              <a:rPr dirty="0" sz="900" spc="5">
                <a:latin typeface="Tahoma"/>
                <a:cs typeface="Tahoma"/>
              </a:rPr>
              <a:t>ensure that</a:t>
            </a:r>
            <a:r>
              <a:rPr dirty="0" sz="900" spc="-10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  </a:t>
            </a:r>
            <a:r>
              <a:rPr dirty="0" sz="900" spc="-5">
                <a:latin typeface="Tahoma"/>
                <a:cs typeface="Tahoma"/>
              </a:rPr>
              <a:t>surface </a:t>
            </a:r>
            <a:r>
              <a:rPr dirty="0" sz="900" spc="-10">
                <a:latin typeface="Tahoma"/>
                <a:cs typeface="Tahoma"/>
              </a:rPr>
              <a:t>is  continuous?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3581400" y="624522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36290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44291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4429125" y="62738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3752717" y="65685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752717" y="65685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1771517" y="5730345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1771517" y="5730345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lnTo>
                  <a:pt x="647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 txBox="1"/>
          <p:nvPr/>
        </p:nvSpPr>
        <p:spPr>
          <a:xfrm>
            <a:off x="1647825" y="5883275"/>
            <a:ext cx="1108075" cy="1574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21717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  <a:p>
            <a:pPr marL="152400" marR="66040">
              <a:lnSpc>
                <a:spcPct val="115100"/>
              </a:lnSpc>
              <a:spcBef>
                <a:spcPts val="120"/>
              </a:spcBef>
            </a:pPr>
            <a:r>
              <a:rPr dirty="0" sz="950" spc="15">
                <a:latin typeface="Tahoma"/>
                <a:cs typeface="Tahoma"/>
              </a:rPr>
              <a:t>To predict </a:t>
            </a:r>
            <a:r>
              <a:rPr dirty="0" sz="950" spc="20">
                <a:latin typeface="Tahoma"/>
                <a:cs typeface="Tahoma"/>
              </a:rPr>
              <a:t>the  </a:t>
            </a:r>
            <a:r>
              <a:rPr dirty="0" sz="950" spc="10">
                <a:latin typeface="Tahoma"/>
                <a:cs typeface="Tahoma"/>
              </a:rPr>
              <a:t>value here…  First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interpolate</a:t>
            </a:r>
            <a:endParaRPr sz="950">
              <a:latin typeface="Tahoma"/>
              <a:cs typeface="Tahoma"/>
            </a:endParaRPr>
          </a:p>
          <a:p>
            <a:pPr marL="152400" marR="5080">
              <a:lnSpc>
                <a:spcPct val="105300"/>
              </a:lnSpc>
            </a:pP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15">
                <a:latin typeface="Tahoma"/>
                <a:cs typeface="Tahoma"/>
              </a:rPr>
              <a:t>value on </a:t>
            </a:r>
            <a:r>
              <a:rPr dirty="0" sz="950" spc="20">
                <a:latin typeface="Tahoma"/>
                <a:cs typeface="Tahoma"/>
              </a:rPr>
              <a:t>two  opposite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edges…</a:t>
            </a:r>
            <a:endParaRPr sz="95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Tahoma"/>
                <a:cs typeface="Tahoma"/>
              </a:rPr>
              <a:t>Then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interpolate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48" name="object 348"/>
          <p:cNvSpPr txBox="1"/>
          <p:nvPr/>
        </p:nvSpPr>
        <p:spPr>
          <a:xfrm>
            <a:off x="1800225" y="7435850"/>
            <a:ext cx="8274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between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those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1774825" y="7569200"/>
            <a:ext cx="73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923" sz="1425" spc="15">
                <a:latin typeface="Tahoma"/>
                <a:cs typeface="Tahoma"/>
              </a:rPr>
              <a:t>two </a:t>
            </a:r>
            <a:r>
              <a:rPr dirty="0" baseline="2923" sz="1425" spc="-120">
                <a:latin typeface="Tahoma"/>
                <a:cs typeface="Tahoma"/>
              </a:rPr>
              <a:t>value</a:t>
            </a:r>
            <a:r>
              <a:rPr dirty="0" baseline="13888" sz="1800" spc="-120">
                <a:latin typeface="Tahoma"/>
                <a:cs typeface="Tahoma"/>
              </a:rPr>
              <a:t>x</a:t>
            </a:r>
            <a:r>
              <a:rPr dirty="0" baseline="2923" sz="1425" spc="-120">
                <a:latin typeface="Tahoma"/>
                <a:cs typeface="Tahoma"/>
              </a:rPr>
              <a:t>s</a:t>
            </a:r>
            <a:r>
              <a:rPr dirty="0" baseline="2923" sz="1425" spc="-209">
                <a:latin typeface="Tahoma"/>
                <a:cs typeface="Tahoma"/>
              </a:rPr>
              <a:t> </a:t>
            </a:r>
            <a:r>
              <a:rPr dirty="0" sz="800" spc="1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3752717" y="64161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3752717" y="64161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3752717" y="72162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3752717" y="72162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 txBox="1"/>
          <p:nvPr/>
        </p:nvSpPr>
        <p:spPr>
          <a:xfrm>
            <a:off x="1736725" y="7378700"/>
            <a:ext cx="2425700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3333CC"/>
                </a:solidFill>
                <a:latin typeface="Tahoma"/>
                <a:cs typeface="Tahoma"/>
              </a:rPr>
              <a:t>7.33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R="23495">
              <a:lnSpc>
                <a:spcPct val="100000"/>
              </a:lnSpc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3781425" y="62738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3790817" y="6454245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3857625" y="669290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0000"/>
                </a:solidFill>
                <a:latin typeface="Tahoma"/>
                <a:cs typeface="Tahoma"/>
              </a:rPr>
              <a:t>7.05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1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21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21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1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621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22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22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2217" y="25812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2217" y="33813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2217" y="4181475"/>
            <a:ext cx="0" cy="23495"/>
          </a:xfrm>
          <a:custGeom>
            <a:avLst/>
            <a:gdLst/>
            <a:ahLst/>
            <a:cxnLst/>
            <a:rect l="l" t="t" r="r" b="b"/>
            <a:pathLst>
              <a:path w="0" h="23495">
                <a:moveTo>
                  <a:pt x="0" y="0"/>
                </a:moveTo>
                <a:lnTo>
                  <a:pt x="0" y="230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623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623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62317" y="2581275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1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62417" y="1651793"/>
            <a:ext cx="0" cy="53340"/>
          </a:xfrm>
          <a:custGeom>
            <a:avLst/>
            <a:gdLst/>
            <a:ahLst/>
            <a:cxnLst/>
            <a:rect l="l" t="t" r="r" b="b"/>
            <a:pathLst>
              <a:path w="0" h="53339">
                <a:moveTo>
                  <a:pt x="0" y="0"/>
                </a:moveTo>
                <a:lnTo>
                  <a:pt x="0" y="53181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62417" y="178117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2417" y="2581275"/>
            <a:ext cx="0" cy="442595"/>
          </a:xfrm>
          <a:custGeom>
            <a:avLst/>
            <a:gdLst/>
            <a:ahLst/>
            <a:cxnLst/>
            <a:rect l="l" t="t" r="r" b="b"/>
            <a:pathLst>
              <a:path w="0" h="442594">
                <a:moveTo>
                  <a:pt x="0" y="0"/>
                </a:moveTo>
                <a:lnTo>
                  <a:pt x="0" y="442118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81400" y="4128293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8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47817" y="41282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1400" y="3328193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8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81300" y="33281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47817" y="33281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81600" y="25280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815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14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81300" y="25280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47817" y="25280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81600" y="1727993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017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15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814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81300" y="17279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47817" y="1727993"/>
            <a:ext cx="57785" cy="0"/>
          </a:xfrm>
          <a:custGeom>
            <a:avLst/>
            <a:gdLst/>
            <a:ahLst/>
            <a:cxnLst/>
            <a:rect l="l" t="t" r="r" b="b"/>
            <a:pathLst>
              <a:path w="57785" h="0">
                <a:moveTo>
                  <a:pt x="0" y="0"/>
                </a:moveTo>
                <a:lnTo>
                  <a:pt x="57282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81275" y="1358900"/>
            <a:ext cx="24987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In two</a:t>
            </a:r>
            <a:r>
              <a:rPr dirty="0" spc="-45"/>
              <a:t> </a:t>
            </a:r>
            <a:r>
              <a:rPr dirty="0" spc="20"/>
              <a:t>dimensions…</a:t>
            </a:r>
          </a:p>
        </p:txBody>
      </p:sp>
      <p:sp>
        <p:nvSpPr>
          <p:cNvPr id="35" name="object 35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71742" y="31186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8146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14642" y="2861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8442" y="37282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28992" y="34901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28817" y="28805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8017" y="20518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95642" y="26709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38417" y="1937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14542" y="3690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85992" y="23852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52842" y="30424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95692" y="21185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62267" y="32996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352917" y="2385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00392" y="2947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09942" y="3794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86192" y="3375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371717" y="3242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57542" y="2080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495667" y="26519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47942" y="21661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714617" y="39949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47917" y="26900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048117" y="2851943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69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705217" y="1994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62267" y="22518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43242" y="39092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162292" y="2623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314567" y="24328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466967" y="30424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267067" y="17470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14767" y="30710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286117" y="3023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105267" y="2489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47917" y="17184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724267" y="20708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867017" y="34329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81417" y="3509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724142" y="260429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428992" y="41187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028942" y="28995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62167" y="29852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505067" y="35186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857492" y="2032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86192" y="30805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286117" y="3232943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886192" y="24614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066917" y="2261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390892" y="21947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009892" y="375681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905242" y="353774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581400" y="4128293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 h="0">
                <a:moveTo>
                  <a:pt x="0" y="0"/>
                </a:moveTo>
                <a:lnTo>
                  <a:pt x="361817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781300" y="4128293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 h="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495417" y="4128293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 h="0">
                <a:moveTo>
                  <a:pt x="0" y="0"/>
                </a:moveTo>
                <a:lnTo>
                  <a:pt x="20968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052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7051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3053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105400" y="25050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052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7051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3053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105400" y="17049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052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705100" y="33051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5052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705100" y="410527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5219700" y="1635125"/>
            <a:ext cx="819785" cy="146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Each purple dot  is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a </a:t>
            </a: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knot point.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It will contain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the </a:t>
            </a:r>
            <a:r>
              <a:rPr dirty="0" sz="900" spc="10">
                <a:solidFill>
                  <a:srgbClr val="CC0099"/>
                </a:solidFill>
                <a:latin typeface="Tahoma"/>
                <a:cs typeface="Tahoma"/>
              </a:rPr>
              <a:t>height of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the estimated  surface</a:t>
            </a:r>
            <a:endParaRPr sz="900">
              <a:latin typeface="Tahoma"/>
              <a:cs typeface="Tahoma"/>
            </a:endParaRPr>
          </a:p>
          <a:p>
            <a:pPr marR="24130">
              <a:lnSpc>
                <a:spcPct val="99500"/>
              </a:lnSpc>
              <a:spcBef>
                <a:spcPts val="575"/>
              </a:spcBef>
            </a:pPr>
            <a:r>
              <a:rPr dirty="0" sz="900" spc="5">
                <a:latin typeface="Tahoma"/>
                <a:cs typeface="Tahoma"/>
              </a:rPr>
              <a:t>But how do we  </a:t>
            </a:r>
            <a:r>
              <a:rPr dirty="0" sz="900" spc="10">
                <a:latin typeface="Tahoma"/>
                <a:cs typeface="Tahoma"/>
              </a:rPr>
              <a:t>do </a:t>
            </a:r>
            <a:r>
              <a:rPr dirty="0" sz="900" spc="20">
                <a:latin typeface="Tahoma"/>
                <a:cs typeface="Tahoma"/>
              </a:rPr>
              <a:t>the  </a:t>
            </a:r>
            <a:r>
              <a:rPr dirty="0" sz="900">
                <a:latin typeface="Tahoma"/>
                <a:cs typeface="Tahoma"/>
              </a:rPr>
              <a:t>interpolation to  </a:t>
            </a:r>
            <a:r>
              <a:rPr dirty="0" sz="900" spc="5">
                <a:latin typeface="Tahoma"/>
                <a:cs typeface="Tahoma"/>
              </a:rPr>
              <a:t>ensure that</a:t>
            </a:r>
            <a:r>
              <a:rPr dirty="0" sz="900" spc="-100">
                <a:latin typeface="Tahoma"/>
                <a:cs typeface="Tahoma"/>
              </a:rPr>
              <a:t> </a:t>
            </a:r>
            <a:r>
              <a:rPr dirty="0" sz="900" spc="5">
                <a:latin typeface="Tahoma"/>
                <a:cs typeface="Tahoma"/>
              </a:rPr>
              <a:t>the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581400" y="226377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3629025" y="30924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429125" y="22923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3752717" y="2642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752717" y="26423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771517" y="1804193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1104900" y="0"/>
                </a:moveTo>
                <a:lnTo>
                  <a:pt x="0" y="0"/>
                </a:ln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771517" y="1804193"/>
            <a:ext cx="1971675" cy="2628900"/>
          </a:xfrm>
          <a:custGeom>
            <a:avLst/>
            <a:gdLst/>
            <a:ahLst/>
            <a:cxnLst/>
            <a:rect l="l" t="t" r="r" b="b"/>
            <a:pathLst>
              <a:path w="1971675" h="2628900">
                <a:moveTo>
                  <a:pt x="0" y="0"/>
                </a:moveTo>
                <a:lnTo>
                  <a:pt x="0" y="2628900"/>
                </a:lnTo>
                <a:lnTo>
                  <a:pt x="1104900" y="2628900"/>
                </a:lnTo>
                <a:lnTo>
                  <a:pt x="1104900" y="1095375"/>
                </a:lnTo>
                <a:lnTo>
                  <a:pt x="1971675" y="876300"/>
                </a:lnTo>
                <a:lnTo>
                  <a:pt x="1104900" y="438150"/>
                </a:lnTo>
                <a:lnTo>
                  <a:pt x="1104900" y="0"/>
                </a:lnTo>
                <a:lnTo>
                  <a:pt x="647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1647825" y="1901825"/>
            <a:ext cx="1108075" cy="1574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21717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show  locations of input  vectors (outputs  not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3333CC"/>
                </a:solidFill>
                <a:latin typeface="Tahoma"/>
                <a:cs typeface="Tahoma"/>
              </a:rPr>
              <a:t>depicted)</a:t>
            </a:r>
            <a:endParaRPr sz="900">
              <a:latin typeface="Tahoma"/>
              <a:cs typeface="Tahoma"/>
            </a:endParaRPr>
          </a:p>
          <a:p>
            <a:pPr marL="152400" marR="66040">
              <a:lnSpc>
                <a:spcPct val="115100"/>
              </a:lnSpc>
              <a:spcBef>
                <a:spcPts val="120"/>
              </a:spcBef>
            </a:pPr>
            <a:r>
              <a:rPr dirty="0" sz="950" spc="15">
                <a:latin typeface="Tahoma"/>
                <a:cs typeface="Tahoma"/>
              </a:rPr>
              <a:t>To predict </a:t>
            </a:r>
            <a:r>
              <a:rPr dirty="0" sz="950" spc="20">
                <a:latin typeface="Tahoma"/>
                <a:cs typeface="Tahoma"/>
              </a:rPr>
              <a:t>the  </a:t>
            </a:r>
            <a:r>
              <a:rPr dirty="0" sz="950" spc="10">
                <a:latin typeface="Tahoma"/>
                <a:cs typeface="Tahoma"/>
              </a:rPr>
              <a:t>value here…  First</a:t>
            </a:r>
            <a:r>
              <a:rPr dirty="0" sz="950" spc="-2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interpolate</a:t>
            </a:r>
            <a:endParaRPr sz="950">
              <a:latin typeface="Tahoma"/>
              <a:cs typeface="Tahoma"/>
            </a:endParaRPr>
          </a:p>
          <a:p>
            <a:pPr marL="152400" marR="5080">
              <a:lnSpc>
                <a:spcPct val="105300"/>
              </a:lnSpc>
            </a:pP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15">
                <a:latin typeface="Tahoma"/>
                <a:cs typeface="Tahoma"/>
              </a:rPr>
              <a:t>value on </a:t>
            </a:r>
            <a:r>
              <a:rPr dirty="0" sz="950" spc="20">
                <a:latin typeface="Tahoma"/>
                <a:cs typeface="Tahoma"/>
              </a:rPr>
              <a:t>two  opposite</a:t>
            </a:r>
            <a:r>
              <a:rPr dirty="0" sz="950" spc="-6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edges…</a:t>
            </a:r>
            <a:endParaRPr sz="950">
              <a:latin typeface="Tahoma"/>
              <a:cs typeface="Tahoma"/>
            </a:endParaRPr>
          </a:p>
          <a:p>
            <a:pPr marL="152400">
              <a:lnSpc>
                <a:spcPct val="100000"/>
              </a:lnSpc>
              <a:spcBef>
                <a:spcPts val="285"/>
              </a:spcBef>
            </a:pPr>
            <a:r>
              <a:rPr dirty="0" sz="950" spc="15">
                <a:latin typeface="Tahoma"/>
                <a:cs typeface="Tahoma"/>
              </a:rPr>
              <a:t>Then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interpolate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00225" y="3454400"/>
            <a:ext cx="8274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between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those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774825" y="3587750"/>
            <a:ext cx="730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923" sz="1425" spc="15">
                <a:latin typeface="Tahoma"/>
                <a:cs typeface="Tahoma"/>
              </a:rPr>
              <a:t>two </a:t>
            </a:r>
            <a:r>
              <a:rPr dirty="0" baseline="2923" sz="1425" spc="-120">
                <a:latin typeface="Tahoma"/>
                <a:cs typeface="Tahoma"/>
              </a:rPr>
              <a:t>value</a:t>
            </a:r>
            <a:r>
              <a:rPr dirty="0" baseline="13888" sz="1800" spc="-120">
                <a:latin typeface="Tahoma"/>
                <a:cs typeface="Tahoma"/>
              </a:rPr>
              <a:t>x</a:t>
            </a:r>
            <a:r>
              <a:rPr dirty="0" baseline="2923" sz="1425" spc="-120">
                <a:latin typeface="Tahoma"/>
                <a:cs typeface="Tahoma"/>
              </a:rPr>
              <a:t>s</a:t>
            </a:r>
            <a:r>
              <a:rPr dirty="0" baseline="2923" sz="1425" spc="-209">
                <a:latin typeface="Tahoma"/>
                <a:cs typeface="Tahoma"/>
              </a:rPr>
              <a:t> </a:t>
            </a:r>
            <a:r>
              <a:rPr dirty="0" sz="800" spc="10">
                <a:latin typeface="Tahoma"/>
                <a:cs typeface="Tahoma"/>
              </a:rPr>
              <a:t>2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3752717" y="24899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752717" y="24899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752717" y="32900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752717" y="32900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/>
          <p:nvPr/>
        </p:nvSpPr>
        <p:spPr>
          <a:xfrm>
            <a:off x="3904975" y="3086044"/>
            <a:ext cx="1914525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3875">
              <a:lnSpc>
                <a:spcPts val="1135"/>
              </a:lnSpc>
              <a:tabLst>
                <a:tab pos="1314450" algn="l"/>
              </a:tabLst>
            </a:pPr>
            <a:r>
              <a:rPr dirty="0" baseline="-20833" sz="1800">
                <a:solidFill>
                  <a:srgbClr val="CC0099"/>
                </a:solidFill>
                <a:latin typeface="Tahoma"/>
                <a:cs typeface="Tahoma"/>
              </a:rPr>
              <a:t>8	</a:t>
            </a:r>
            <a:r>
              <a:rPr dirty="0" sz="900" spc="-5">
                <a:latin typeface="Tahoma"/>
                <a:cs typeface="Tahoma"/>
              </a:rPr>
              <a:t>surface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  <a:p>
            <a:pPr algn="r">
              <a:lnSpc>
                <a:spcPts val="1070"/>
              </a:lnSpc>
            </a:pPr>
            <a:r>
              <a:rPr dirty="0" sz="900" spc="-10">
                <a:latin typeface="Tahoma"/>
                <a:cs typeface="Tahoma"/>
              </a:rPr>
              <a:t>continuous?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r>
              <a:rPr dirty="0" sz="1200" spc="15">
                <a:solidFill>
                  <a:srgbClr val="3333CC"/>
                </a:solidFill>
                <a:latin typeface="Tahoma"/>
                <a:cs typeface="Tahoma"/>
              </a:rPr>
              <a:t>.33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3781425" y="229235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CC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790817" y="2528093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3857625" y="2711450"/>
            <a:ext cx="317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0000"/>
                </a:solidFill>
                <a:latin typeface="Tahoma"/>
                <a:cs typeface="Tahoma"/>
              </a:rPr>
              <a:t>7.05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943217" y="3023393"/>
            <a:ext cx="2171700" cy="1419225"/>
          </a:xfrm>
          <a:custGeom>
            <a:avLst/>
            <a:gdLst/>
            <a:ahLst/>
            <a:cxnLst/>
            <a:rect l="l" t="t" r="r" b="b"/>
            <a:pathLst>
              <a:path w="2171700" h="1419225">
                <a:moveTo>
                  <a:pt x="0" y="1419225"/>
                </a:moveTo>
                <a:lnTo>
                  <a:pt x="2171700" y="1419225"/>
                </a:lnTo>
                <a:lnTo>
                  <a:pt x="2171700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solidFill>
            <a:srgbClr val="ACC6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943217" y="3023393"/>
            <a:ext cx="2171700" cy="1419225"/>
          </a:xfrm>
          <a:custGeom>
            <a:avLst/>
            <a:gdLst/>
            <a:ahLst/>
            <a:cxnLst/>
            <a:rect l="l" t="t" r="r" b="b"/>
            <a:pathLst>
              <a:path w="2171700" h="1419225">
                <a:moveTo>
                  <a:pt x="0" y="1419225"/>
                </a:moveTo>
                <a:lnTo>
                  <a:pt x="2171700" y="1419225"/>
                </a:lnTo>
                <a:lnTo>
                  <a:pt x="2171700" y="0"/>
                </a:lnTo>
                <a:lnTo>
                  <a:pt x="0" y="0"/>
                </a:lnTo>
                <a:lnTo>
                  <a:pt x="0" y="1419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 txBox="1"/>
          <p:nvPr/>
        </p:nvSpPr>
        <p:spPr>
          <a:xfrm>
            <a:off x="3971925" y="3054350"/>
            <a:ext cx="45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Notes: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3971925" y="3330575"/>
            <a:ext cx="201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This can easily be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generalized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3794125" y="3511550"/>
            <a:ext cx="1377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41666" sz="1800">
                <a:solidFill>
                  <a:srgbClr val="3333CC"/>
                </a:solidFill>
                <a:latin typeface="Tahoma"/>
                <a:cs typeface="Tahoma"/>
              </a:rPr>
              <a:t>7 </a:t>
            </a:r>
            <a:r>
              <a:rPr dirty="0" sz="1200" spc="-5">
                <a:latin typeface="Tahoma"/>
                <a:cs typeface="Tahoma"/>
              </a:rPr>
              <a:t>to </a:t>
            </a:r>
            <a:r>
              <a:rPr dirty="0" sz="1200" i="1">
                <a:latin typeface="Tahoma"/>
                <a:cs typeface="Tahoma"/>
              </a:rPr>
              <a:t>m</a:t>
            </a:r>
            <a:r>
              <a:rPr dirty="0" sz="1200" spc="-204" i="1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dimensions.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736725" y="3787775"/>
            <a:ext cx="4330700" cy="897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35200" marR="304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It should be easy to see that </a:t>
            </a:r>
            <a:r>
              <a:rPr dirty="0" sz="1200" spc="-10">
                <a:latin typeface="Tahoma"/>
                <a:cs typeface="Tahoma"/>
              </a:rPr>
              <a:t>it  </a:t>
            </a:r>
            <a:r>
              <a:rPr dirty="0" sz="1200" spc="-5">
                <a:latin typeface="Tahoma"/>
                <a:cs typeface="Tahoma"/>
              </a:rPr>
              <a:t>ensures</a:t>
            </a:r>
            <a:r>
              <a:rPr dirty="0" sz="1200" spc="-10">
                <a:latin typeface="Tahoma"/>
                <a:cs typeface="Tahoma"/>
              </a:rPr>
              <a:t> continuity</a:t>
            </a:r>
            <a:endParaRPr sz="1200">
              <a:latin typeface="Tahoma"/>
              <a:cs typeface="Tahoma"/>
            </a:endParaRPr>
          </a:p>
          <a:p>
            <a:pPr marL="1130300">
              <a:lnSpc>
                <a:spcPct val="100000"/>
              </a:lnSpc>
              <a:spcBef>
                <a:spcPts val="610"/>
              </a:spcBef>
              <a:tabLst>
                <a:tab pos="2234565" algn="l"/>
              </a:tabLst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1	</a:t>
            </a:r>
            <a:r>
              <a:rPr dirty="0" sz="1200" spc="-10">
                <a:latin typeface="Tahoma"/>
                <a:cs typeface="Tahoma"/>
              </a:rPr>
              <a:t>The patches are not</a:t>
            </a:r>
            <a:r>
              <a:rPr dirty="0" sz="1200" spc="55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linear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  <a:tabLst>
                <a:tab pos="2987040" algn="l"/>
              </a:tabLst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</a:t>
            </a:r>
            <a:r>
              <a:rPr dirty="0" sz="600" spc="14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3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Moore	</a:t>
            </a: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7621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7621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7621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7621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5622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5622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5622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5622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3623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623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3623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3623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162417" y="5577945"/>
            <a:ext cx="0" cy="108585"/>
          </a:xfrm>
          <a:custGeom>
            <a:avLst/>
            <a:gdLst/>
            <a:ahLst/>
            <a:cxnLst/>
            <a:rect l="l" t="t" r="r" b="b"/>
            <a:pathLst>
              <a:path w="0" h="108585">
                <a:moveTo>
                  <a:pt x="0" y="0"/>
                </a:moveTo>
                <a:lnTo>
                  <a:pt x="0" y="108479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62417" y="57626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162417" y="65627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162417" y="7362825"/>
            <a:ext cx="0" cy="723900"/>
          </a:xfrm>
          <a:custGeom>
            <a:avLst/>
            <a:gdLst/>
            <a:ahLst/>
            <a:cxnLst/>
            <a:rect l="l" t="t" r="r" b="b"/>
            <a:pathLst>
              <a:path w="0"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2647817" y="80544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2647817" y="72543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2647817" y="64542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2647817" y="565414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25908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 txBox="1"/>
          <p:nvPr/>
        </p:nvSpPr>
        <p:spPr>
          <a:xfrm>
            <a:off x="2552700" y="5340350"/>
            <a:ext cx="255524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Doing the</a:t>
            </a:r>
            <a:r>
              <a:rPr dirty="0" sz="215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 txBox="1"/>
          <p:nvPr/>
        </p:nvSpPr>
        <p:spPr>
          <a:xfrm>
            <a:off x="2867025" y="8216900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2943225" y="8302625"/>
            <a:ext cx="7048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 txBox="1"/>
          <p:nvPr/>
        </p:nvSpPr>
        <p:spPr>
          <a:xfrm>
            <a:off x="2308225" y="753110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571742" y="70447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8146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914642" y="6787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838442" y="76543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428992" y="74162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028817" y="68066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248017" y="59779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295642" y="65971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638417" y="5863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114542" y="7616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285992" y="63113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752842" y="69685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695692" y="60446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962267" y="72257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352917" y="6311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9525"/>
                </a:lnTo>
                <a:lnTo>
                  <a:pt x="95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4200392" y="68733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409942" y="7721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861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371717" y="7168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257542" y="6006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4495667" y="65780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647942" y="60922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714617" y="79210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447917" y="66161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9525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048117" y="6778095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5655" y="10864"/>
                </a:lnTo>
                <a:lnTo>
                  <a:pt x="9525" y="13096"/>
                </a:lnTo>
                <a:lnTo>
                  <a:pt x="13394" y="13543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705217" y="5920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19050" y="0"/>
                </a:lnTo>
                <a:lnTo>
                  <a:pt x="9525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3962267" y="61780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43242" y="78353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62292" y="65494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314567" y="6358995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466967" y="69685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267067" y="56731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9050" y="9525"/>
                </a:lnTo>
                <a:lnTo>
                  <a:pt x="9525" y="0"/>
                </a:lnTo>
                <a:lnTo>
                  <a:pt x="9525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914767" y="69971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286117" y="6949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105267" y="6416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3447917" y="56446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724267" y="59970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3867017" y="73591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781417" y="74353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724142" y="65304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428992" y="804492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028942" y="68257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162167" y="69114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505067" y="74448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857492" y="5958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886192" y="700669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286117" y="71590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886192" y="63875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9525" y="0"/>
                </a:move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066917" y="6187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390892" y="61208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009892" y="7682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05242" y="746389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lnTo>
                  <a:pt x="1905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35052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7051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43053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05400" y="64865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35052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7051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3053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105400" y="56864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5052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7051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3053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105400" y="72866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5052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7051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3053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5105400" y="808672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76200"/>
                </a:lnTo>
                <a:lnTo>
                  <a:pt x="76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875C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 txBox="1"/>
          <p:nvPr/>
        </p:nvSpPr>
        <p:spPr>
          <a:xfrm>
            <a:off x="5219700" y="5616575"/>
            <a:ext cx="848360" cy="2839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solidFill>
                  <a:srgbClr val="CC0099"/>
                </a:solidFill>
                <a:latin typeface="Tahoma"/>
                <a:cs typeface="Tahoma"/>
              </a:rPr>
              <a:t>Given data, how 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do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we </a:t>
            </a:r>
            <a:r>
              <a:rPr dirty="0" sz="900" spc="5">
                <a:solidFill>
                  <a:srgbClr val="CC0099"/>
                </a:solidFill>
                <a:latin typeface="Tahoma"/>
                <a:cs typeface="Tahoma"/>
              </a:rPr>
              <a:t>find the  </a:t>
            </a:r>
            <a:r>
              <a:rPr dirty="0" sz="900">
                <a:solidFill>
                  <a:srgbClr val="CC0099"/>
                </a:solidFill>
                <a:latin typeface="Tahoma"/>
                <a:cs typeface="Tahoma"/>
              </a:rPr>
              <a:t>optimal knot  heights</a:t>
            </a:r>
            <a:r>
              <a:rPr dirty="0" sz="900">
                <a:latin typeface="Tahoma"/>
                <a:cs typeface="Tahoma"/>
              </a:rPr>
              <a:t>?</a:t>
            </a:r>
            <a:endParaRPr sz="900">
              <a:latin typeface="Tahoma"/>
              <a:cs typeface="Tahoma"/>
            </a:endParaRPr>
          </a:p>
          <a:p>
            <a:pPr marR="135255">
              <a:lnSpc>
                <a:spcPct val="99000"/>
              </a:lnSpc>
              <a:spcBef>
                <a:spcPts val="580"/>
              </a:spcBef>
            </a:pPr>
            <a:r>
              <a:rPr dirty="0" sz="900" spc="-5">
                <a:latin typeface="Tahoma"/>
                <a:cs typeface="Tahoma"/>
              </a:rPr>
              <a:t>Happily, </a:t>
            </a:r>
            <a:r>
              <a:rPr dirty="0" sz="900" spc="-10">
                <a:latin typeface="Tahoma"/>
                <a:cs typeface="Tahoma"/>
              </a:rPr>
              <a:t>it’s  </a:t>
            </a:r>
            <a:r>
              <a:rPr dirty="0" sz="900" spc="5">
                <a:latin typeface="Tahoma"/>
                <a:cs typeface="Tahoma"/>
              </a:rPr>
              <a:t>simply </a:t>
            </a:r>
            <a:r>
              <a:rPr dirty="0" sz="900">
                <a:latin typeface="Tahoma"/>
                <a:cs typeface="Tahoma"/>
              </a:rPr>
              <a:t>a </a:t>
            </a:r>
            <a:r>
              <a:rPr dirty="0" sz="900" spc="-15">
                <a:latin typeface="Tahoma"/>
                <a:cs typeface="Tahoma"/>
              </a:rPr>
              <a:t>two-  dimensional  </a:t>
            </a:r>
            <a:r>
              <a:rPr dirty="0" sz="900">
                <a:latin typeface="Tahoma"/>
                <a:cs typeface="Tahoma"/>
              </a:rPr>
              <a:t>basis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function  </a:t>
            </a:r>
            <a:r>
              <a:rPr dirty="0" sz="900" spc="5">
                <a:latin typeface="Tahoma"/>
                <a:cs typeface="Tahoma"/>
              </a:rPr>
              <a:t>problem.</a:t>
            </a:r>
            <a:endParaRPr sz="900">
              <a:latin typeface="Tahoma"/>
              <a:cs typeface="Tahoma"/>
            </a:endParaRPr>
          </a:p>
          <a:p>
            <a:pPr marR="100330">
              <a:lnSpc>
                <a:spcPct val="100000"/>
              </a:lnSpc>
              <a:spcBef>
                <a:spcPts val="570"/>
              </a:spcBef>
            </a:pPr>
            <a:r>
              <a:rPr dirty="0" sz="900">
                <a:latin typeface="Tahoma"/>
                <a:cs typeface="Tahoma"/>
              </a:rPr>
              <a:t>(Working </a:t>
            </a:r>
            <a:r>
              <a:rPr dirty="0" sz="900" spc="-5">
                <a:latin typeface="Tahoma"/>
                <a:cs typeface="Tahoma"/>
              </a:rPr>
              <a:t>out  the </a:t>
            </a:r>
            <a:r>
              <a:rPr dirty="0" sz="900" spc="-10">
                <a:latin typeface="Tahoma"/>
                <a:cs typeface="Tahoma"/>
              </a:rPr>
              <a:t>basis  </a:t>
            </a:r>
            <a:r>
              <a:rPr dirty="0" sz="900" spc="-5">
                <a:latin typeface="Tahoma"/>
                <a:cs typeface="Tahoma"/>
              </a:rPr>
              <a:t>functions </a:t>
            </a:r>
            <a:r>
              <a:rPr dirty="0" sz="900" spc="-10">
                <a:latin typeface="Tahoma"/>
                <a:cs typeface="Tahoma"/>
              </a:rPr>
              <a:t>is  </a:t>
            </a:r>
            <a:r>
              <a:rPr dirty="0" sz="900" spc="5">
                <a:latin typeface="Tahoma"/>
                <a:cs typeface="Tahoma"/>
              </a:rPr>
              <a:t>tedious,  </a:t>
            </a:r>
            <a:r>
              <a:rPr dirty="0" sz="900" spc="-5">
                <a:latin typeface="Tahoma"/>
                <a:cs typeface="Tahoma"/>
              </a:rPr>
              <a:t>unilluminatin</a:t>
            </a:r>
            <a:r>
              <a:rPr dirty="0" sz="900">
                <a:latin typeface="Tahoma"/>
                <a:cs typeface="Tahoma"/>
              </a:rPr>
              <a:t>g,  </a:t>
            </a:r>
            <a:r>
              <a:rPr dirty="0" sz="900">
                <a:latin typeface="Tahoma"/>
                <a:cs typeface="Tahoma"/>
              </a:rPr>
              <a:t>and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easy)</a:t>
            </a:r>
            <a:endParaRPr sz="900">
              <a:latin typeface="Tahoma"/>
              <a:cs typeface="Tahoma"/>
            </a:endParaRPr>
          </a:p>
          <a:p>
            <a:pPr marR="230504">
              <a:lnSpc>
                <a:spcPct val="99500"/>
              </a:lnSpc>
              <a:spcBef>
                <a:spcPts val="575"/>
              </a:spcBef>
            </a:pPr>
            <a:r>
              <a:rPr dirty="0" sz="900" spc="5">
                <a:latin typeface="Tahoma"/>
                <a:cs typeface="Tahoma"/>
              </a:rPr>
              <a:t>What’s the  </a:t>
            </a:r>
            <a:r>
              <a:rPr dirty="0" sz="900" spc="-5">
                <a:latin typeface="Tahoma"/>
                <a:cs typeface="Tahoma"/>
              </a:rPr>
              <a:t>problem </a:t>
            </a:r>
            <a:r>
              <a:rPr dirty="0" sz="900">
                <a:latin typeface="Tahoma"/>
                <a:cs typeface="Tahoma"/>
              </a:rPr>
              <a:t>in  higher  </a:t>
            </a:r>
            <a:r>
              <a:rPr dirty="0" sz="900" spc="-15">
                <a:latin typeface="Tahoma"/>
                <a:cs typeface="Tahoma"/>
              </a:rPr>
              <a:t>dimensions?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3581400" y="6245225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36290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7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9" name="object 329"/>
          <p:cNvSpPr txBox="1"/>
          <p:nvPr/>
        </p:nvSpPr>
        <p:spPr>
          <a:xfrm>
            <a:off x="4429125" y="70739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4429125" y="6273800"/>
            <a:ext cx="965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C0099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5" y="1264194"/>
            <a:ext cx="3869690" cy="220853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 marL="311150">
              <a:lnSpc>
                <a:spcPct val="100000"/>
              </a:lnSpc>
              <a:spcBef>
                <a:spcPts val="869"/>
              </a:spcBef>
            </a:pPr>
            <a:r>
              <a:rPr dirty="0" sz="2150" spc="10" b="1">
                <a:solidFill>
                  <a:srgbClr val="FF0000"/>
                </a:solidFill>
                <a:latin typeface="Tahoma"/>
                <a:cs typeface="Tahoma"/>
              </a:rPr>
              <a:t>1:</a:t>
            </a:r>
            <a:r>
              <a:rPr dirty="0" sz="2150" spc="3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150" spc="35">
                <a:solidFill>
                  <a:srgbClr val="006600"/>
                </a:solidFill>
                <a:latin typeface="Tahoma"/>
                <a:cs typeface="Tahoma"/>
              </a:rPr>
              <a:t>MARS</a:t>
            </a:r>
            <a:endParaRPr sz="21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57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Multivariate Adaptive Regression</a:t>
            </a:r>
            <a:r>
              <a:rPr dirty="0" sz="1550" spc="4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Splines</a:t>
            </a:r>
            <a:endParaRPr sz="1550">
              <a:latin typeface="Tahoma"/>
              <a:cs typeface="Tahoma"/>
            </a:endParaRPr>
          </a:p>
          <a:p>
            <a:pPr marL="171450" marR="508634" indent="-171450">
              <a:lnSpc>
                <a:spcPct val="100800"/>
              </a:lnSpc>
              <a:spcBef>
                <a:spcPts val="45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Invented by </a:t>
            </a:r>
            <a:r>
              <a:rPr dirty="0" sz="1550" spc="10">
                <a:latin typeface="Tahoma"/>
                <a:cs typeface="Tahoma"/>
              </a:rPr>
              <a:t>Jerry </a:t>
            </a:r>
            <a:r>
              <a:rPr dirty="0" sz="1550" spc="15">
                <a:latin typeface="Tahoma"/>
                <a:cs typeface="Tahoma"/>
              </a:rPr>
              <a:t>Friedman (one of  Andrew’s</a:t>
            </a:r>
            <a:r>
              <a:rPr dirty="0" sz="1550" spc="4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heroes)</a:t>
            </a:r>
            <a:endParaRPr sz="1550">
              <a:latin typeface="Tahoma"/>
              <a:cs typeface="Tahoma"/>
            </a:endParaRPr>
          </a:p>
          <a:p>
            <a:pPr marL="1714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71450" algn="l"/>
              </a:tabLst>
            </a:pPr>
            <a:r>
              <a:rPr dirty="0" sz="1550" spc="20">
                <a:latin typeface="Tahoma"/>
                <a:cs typeface="Tahoma"/>
              </a:rPr>
              <a:t>Simplest</a:t>
            </a:r>
            <a:r>
              <a:rPr dirty="0" sz="1550" spc="4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version: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71500" marR="5080" indent="-114300">
              <a:lnSpc>
                <a:spcPts val="1430"/>
              </a:lnSpc>
            </a:pPr>
            <a:r>
              <a:rPr dirty="0" sz="1200" spc="-5">
                <a:latin typeface="Tahoma"/>
                <a:cs typeface="Tahoma"/>
              </a:rPr>
              <a:t>Let’s assume the function we are learning is of </a:t>
            </a:r>
            <a:r>
              <a:rPr dirty="0" sz="1200" spc="-10">
                <a:latin typeface="Tahoma"/>
                <a:cs typeface="Tahoma"/>
              </a:rPr>
              <a:t>the  </a:t>
            </a:r>
            <a:r>
              <a:rPr dirty="0" sz="1200">
                <a:latin typeface="Tahoma"/>
                <a:cs typeface="Tahoma"/>
              </a:rPr>
              <a:t>following form: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9050" y="3388005"/>
            <a:ext cx="1022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2375" y="3460563"/>
            <a:ext cx="71564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647065" algn="l"/>
              </a:tabLst>
            </a:pPr>
            <a:r>
              <a:rPr dirty="0" baseline="1111" sz="3750">
                <a:latin typeface="Symbol"/>
                <a:cs typeface="Symbol"/>
              </a:rPr>
              <a:t></a:t>
            </a:r>
            <a:r>
              <a:rPr dirty="0" baseline="1111" sz="3750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1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725" y="3502305"/>
            <a:ext cx="15557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9425" y="3509308"/>
            <a:ext cx="1569720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75590" algn="l"/>
                <a:tab pos="1009015" algn="l"/>
              </a:tabLst>
            </a:pPr>
            <a:r>
              <a:rPr dirty="0" sz="1650" spc="5" i="1">
                <a:latin typeface="Times New Roman"/>
                <a:cs typeface="Times New Roman"/>
              </a:rPr>
              <a:t>y	</a:t>
            </a:r>
            <a:r>
              <a:rPr dirty="0" sz="1650" spc="40">
                <a:latin typeface="Times New Roman"/>
                <a:cs typeface="Times New Roman"/>
              </a:rPr>
              <a:t>(</a:t>
            </a:r>
            <a:r>
              <a:rPr dirty="0" sz="1650" spc="40" b="1">
                <a:latin typeface="Times New Roman"/>
                <a:cs typeface="Times New Roman"/>
              </a:rPr>
              <a:t>x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Symbol"/>
                <a:cs typeface="Symbol"/>
              </a:rPr>
              <a:t></a:t>
            </a:r>
            <a:r>
              <a:rPr dirty="0" sz="1650" spc="5">
                <a:latin typeface="Times New Roman"/>
                <a:cs typeface="Times New Roman"/>
              </a:rPr>
              <a:t>	</a:t>
            </a:r>
            <a:r>
              <a:rPr dirty="0" sz="1650" spc="5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165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0225" y="3748117"/>
            <a:ext cx="3832225" cy="64833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 marL="325755">
              <a:lnSpc>
                <a:spcPct val="100000"/>
              </a:lnSpc>
              <a:spcBef>
                <a:spcPts val="509"/>
              </a:spcBef>
            </a:pP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-75" i="1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R="5080">
              <a:lnSpc>
                <a:spcPts val="1430"/>
              </a:lnSpc>
              <a:spcBef>
                <a:spcPts val="540"/>
              </a:spcBef>
            </a:pPr>
            <a:r>
              <a:rPr dirty="0" sz="1200" spc="-5">
                <a:latin typeface="Tahoma"/>
                <a:cs typeface="Tahoma"/>
              </a:rPr>
              <a:t>Instead 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linear combination of the inputs, it’s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linear  </a:t>
            </a:r>
            <a:r>
              <a:rPr dirty="0" sz="1200" spc="-5">
                <a:latin typeface="Tahoma"/>
                <a:cs typeface="Tahoma"/>
              </a:rPr>
              <a:t>combination of non-linear functions of </a:t>
            </a:r>
            <a:r>
              <a:rPr dirty="0" sz="1200" spc="-5" i="1">
                <a:solidFill>
                  <a:srgbClr val="FF0000"/>
                </a:solidFill>
                <a:latin typeface="Tahoma"/>
                <a:cs typeface="Tahoma"/>
              </a:rPr>
              <a:t>individual</a:t>
            </a:r>
            <a:r>
              <a:rPr dirty="0" sz="1200" spc="11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5675" y="5340350"/>
            <a:ext cx="7270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35">
                <a:solidFill>
                  <a:srgbClr val="006600"/>
                </a:solidFill>
                <a:latin typeface="Tahoma"/>
                <a:cs typeface="Tahoma"/>
              </a:rPr>
              <a:t>MARS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4975" y="5654955"/>
            <a:ext cx="33464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1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5625" y="5388255"/>
            <a:ext cx="1620520" cy="422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39065">
              <a:lnSpc>
                <a:spcPts val="62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  <a:p>
            <a:pPr marL="25400">
              <a:lnSpc>
                <a:spcPts val="2480"/>
              </a:lnSpc>
            </a:pPr>
            <a:r>
              <a:rPr dirty="0" sz="1650" spc="5" i="1">
                <a:latin typeface="Times New Roman"/>
                <a:cs typeface="Times New Roman"/>
              </a:rPr>
              <a:t>y </a:t>
            </a:r>
            <a:r>
              <a:rPr dirty="0" baseline="43859" sz="1425" spc="22" i="1">
                <a:latin typeface="Times New Roman"/>
                <a:cs typeface="Times New Roman"/>
              </a:rPr>
              <a:t>est </a:t>
            </a:r>
            <a:r>
              <a:rPr dirty="0" sz="1650" spc="40">
                <a:latin typeface="Times New Roman"/>
                <a:cs typeface="Times New Roman"/>
              </a:rPr>
              <a:t>(</a:t>
            </a:r>
            <a:r>
              <a:rPr dirty="0" sz="1650" spc="40" b="1">
                <a:latin typeface="Times New Roman"/>
                <a:cs typeface="Times New Roman"/>
              </a:rPr>
              <a:t>x</a:t>
            </a:r>
            <a:r>
              <a:rPr dirty="0" sz="1650" spc="40">
                <a:latin typeface="Times New Roman"/>
                <a:cs typeface="Times New Roman"/>
              </a:rPr>
              <a:t>) </a:t>
            </a:r>
            <a:r>
              <a:rPr dirty="0" sz="1650" spc="5">
                <a:latin typeface="Symbol"/>
                <a:cs typeface="Symbol"/>
              </a:rPr>
              <a:t></a:t>
            </a:r>
            <a:r>
              <a:rPr dirty="0" sz="1650" spc="5">
                <a:latin typeface="Times New Roman"/>
                <a:cs typeface="Times New Roman"/>
              </a:rPr>
              <a:t> </a:t>
            </a:r>
            <a:r>
              <a:rPr dirty="0" baseline="-8888" sz="3750">
                <a:latin typeface="Symbol"/>
                <a:cs typeface="Symbol"/>
              </a:rPr>
              <a:t></a:t>
            </a:r>
            <a:r>
              <a:rPr dirty="0" baseline="-8888" sz="3750" spc="-434">
                <a:latin typeface="Times New Roman"/>
                <a:cs typeface="Times New Roman"/>
              </a:rPr>
              <a:t> </a:t>
            </a:r>
            <a:r>
              <a:rPr dirty="0" sz="1650" spc="5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2625" y="5779253"/>
            <a:ext cx="3832225" cy="5791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R="5080" indent="3200400">
              <a:lnSpc>
                <a:spcPct val="107600"/>
              </a:lnSpc>
              <a:spcBef>
                <a:spcPts val="180"/>
              </a:spcBef>
            </a:pPr>
            <a:r>
              <a:rPr dirty="0" sz="950" spc="10" i="1">
                <a:latin typeface="Times New Roman"/>
                <a:cs typeface="Times New Roman"/>
              </a:rPr>
              <a:t>k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  </a:t>
            </a:r>
            <a:r>
              <a:rPr dirty="0" sz="1200" spc="-5">
                <a:latin typeface="Tahoma"/>
                <a:cs typeface="Tahoma"/>
              </a:rPr>
              <a:t>Instead 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linear combination of the inputs, it’s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linear  </a:t>
            </a:r>
            <a:r>
              <a:rPr dirty="0" sz="1200" spc="-5">
                <a:latin typeface="Tahoma"/>
                <a:cs typeface="Tahoma"/>
              </a:rPr>
              <a:t>combination of non-linear functions of </a:t>
            </a:r>
            <a:r>
              <a:rPr dirty="0" sz="1200" spc="-5" i="1">
                <a:solidFill>
                  <a:srgbClr val="FF0000"/>
                </a:solidFill>
                <a:latin typeface="Tahoma"/>
                <a:cs typeface="Tahoma"/>
              </a:rPr>
              <a:t>individual</a:t>
            </a:r>
            <a:r>
              <a:rPr dirty="0" sz="1200" spc="11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19217" y="64542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81417" y="64542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71817" y="64542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62217" y="64542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0717" y="6454245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417" y="81306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524125" y="8407400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85917" y="84354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95675" y="8486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52625" y="760730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38217" y="7054320"/>
            <a:ext cx="0" cy="466725"/>
          </a:xfrm>
          <a:custGeom>
            <a:avLst/>
            <a:gdLst/>
            <a:ahLst/>
            <a:cxnLst/>
            <a:rect l="l" t="t" r="r" b="b"/>
            <a:pathLst>
              <a:path w="0" h="466725">
                <a:moveTo>
                  <a:pt x="0" y="4667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00250" y="7096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7092" y="69495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67092" y="69495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43142" y="7216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43142" y="7216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85917" y="7559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85917" y="7559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24017" y="7749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24017" y="7749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904992" y="75115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04992" y="75115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5492" y="73781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5492" y="737817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0521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05217" y="67971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48017" y="7216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48017" y="7216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718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71817" y="75972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52717" y="7330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52717" y="7330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00442" y="71876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00442" y="7187670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71617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71617" y="77115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381242" y="71019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81242" y="7101945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81192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81192" y="73686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432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3217" y="74829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81392" y="7025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581392" y="70257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57517" y="7444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57517" y="7444845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060825" y="82073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51225" y="82073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708525" y="820737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5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95525" y="8207375"/>
            <a:ext cx="768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19217" y="7063845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90917" y="6492345"/>
            <a:ext cx="1409700" cy="1257300"/>
          </a:xfrm>
          <a:custGeom>
            <a:avLst/>
            <a:gdLst/>
            <a:ahLst/>
            <a:cxnLst/>
            <a:rect l="l" t="t" r="r" b="b"/>
            <a:pathLst>
              <a:path w="1409700" h="1257300">
                <a:moveTo>
                  <a:pt x="1409700" y="0"/>
                </a:moveTo>
                <a:lnTo>
                  <a:pt x="419100" y="0"/>
                </a:lnTo>
                <a:lnTo>
                  <a:pt x="419100" y="733425"/>
                </a:lnTo>
                <a:lnTo>
                  <a:pt x="0" y="990600"/>
                </a:lnTo>
                <a:lnTo>
                  <a:pt x="419100" y="1047750"/>
                </a:lnTo>
                <a:lnTo>
                  <a:pt x="419100" y="1257300"/>
                </a:lnTo>
                <a:lnTo>
                  <a:pt x="1409700" y="1257300"/>
                </a:lnTo>
                <a:lnTo>
                  <a:pt x="1409700" y="0"/>
                </a:lnTo>
                <a:close/>
              </a:path>
            </a:pathLst>
          </a:custGeom>
          <a:solidFill>
            <a:srgbClr val="C2A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590917" y="6492345"/>
            <a:ext cx="1409700" cy="1257300"/>
          </a:xfrm>
          <a:custGeom>
            <a:avLst/>
            <a:gdLst/>
            <a:ahLst/>
            <a:cxnLst/>
            <a:rect l="l" t="t" r="r" b="b"/>
            <a:pathLst>
              <a:path w="1409700" h="1257300">
                <a:moveTo>
                  <a:pt x="419100" y="0"/>
                </a:moveTo>
                <a:lnTo>
                  <a:pt x="419100" y="733425"/>
                </a:lnTo>
                <a:lnTo>
                  <a:pt x="0" y="990600"/>
                </a:lnTo>
                <a:lnTo>
                  <a:pt x="419100" y="1047750"/>
                </a:lnTo>
                <a:lnTo>
                  <a:pt x="419100" y="1257300"/>
                </a:lnTo>
                <a:lnTo>
                  <a:pt x="1409700" y="1257300"/>
                </a:lnTo>
                <a:lnTo>
                  <a:pt x="1409700" y="0"/>
                </a:lnTo>
                <a:lnTo>
                  <a:pt x="581025" y="0"/>
                </a:lnTo>
                <a:lnTo>
                  <a:pt x="4191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080000" y="6902450"/>
            <a:ext cx="826135" cy="5797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25400" marR="30480" indent="-10160">
              <a:lnSpc>
                <a:spcPct val="101600"/>
              </a:lnSpc>
              <a:spcBef>
                <a:spcPts val="75"/>
              </a:spcBef>
            </a:pPr>
            <a:r>
              <a:rPr dirty="0" sz="1200" spc="-10">
                <a:latin typeface="Tahoma"/>
                <a:cs typeface="Tahoma"/>
              </a:rPr>
              <a:t>Idea: </a:t>
            </a:r>
            <a:r>
              <a:rPr dirty="0" sz="1200" spc="-15">
                <a:latin typeface="Tahoma"/>
                <a:cs typeface="Tahoma"/>
              </a:rPr>
              <a:t>Each  </a:t>
            </a:r>
            <a:r>
              <a:rPr dirty="0" sz="1200" spc="10" i="1">
                <a:latin typeface="Tahoma"/>
                <a:cs typeface="Tahoma"/>
              </a:rPr>
              <a:t>g</a:t>
            </a:r>
            <a:r>
              <a:rPr dirty="0" baseline="-20833" sz="1200" spc="15" i="1">
                <a:latin typeface="Tahoma"/>
                <a:cs typeface="Tahoma"/>
              </a:rPr>
              <a:t>k </a:t>
            </a:r>
            <a:r>
              <a:rPr dirty="0" sz="1200" spc="-5">
                <a:latin typeface="Tahoma"/>
                <a:cs typeface="Tahoma"/>
              </a:rPr>
              <a:t>is one of  </a:t>
            </a:r>
            <a:r>
              <a:rPr dirty="0" sz="1200" spc="-25">
                <a:latin typeface="Tahoma"/>
                <a:cs typeface="Tahoma"/>
              </a:rPr>
              <a:t>these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5675" y="1358900"/>
            <a:ext cx="7270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35">
                <a:solidFill>
                  <a:srgbClr val="006600"/>
                </a:solidFill>
                <a:latin typeface="Tahoma"/>
                <a:cs typeface="Tahoma"/>
              </a:rPr>
              <a:t>MARS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7950" y="1406805"/>
            <a:ext cx="1149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4975" y="1673505"/>
            <a:ext cx="33464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1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5625" y="1422213"/>
            <a:ext cx="1607820" cy="4070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650" spc="5" i="1">
                <a:solidFill>
                  <a:srgbClr val="000000"/>
                </a:solidFill>
                <a:latin typeface="Times New Roman"/>
                <a:cs typeface="Times New Roman"/>
              </a:rPr>
              <a:t>y </a:t>
            </a:r>
            <a:r>
              <a:rPr dirty="0" baseline="43859" sz="1425" spc="22" i="1">
                <a:solidFill>
                  <a:srgbClr val="000000"/>
                </a:solidFill>
                <a:latin typeface="Times New Roman"/>
                <a:cs typeface="Times New Roman"/>
              </a:rPr>
              <a:t>est </a:t>
            </a:r>
            <a:r>
              <a:rPr dirty="0" sz="1650" spc="4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650" spc="40" b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sz="1650" spc="4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dirty="0" sz="1650" spc="5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dirty="0" sz="1650" spc="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8888" sz="3750">
                <a:solidFill>
                  <a:srgbClr val="000000"/>
                </a:solidFill>
                <a:latin typeface="Symbol"/>
                <a:cs typeface="Symbol"/>
              </a:rPr>
              <a:t></a:t>
            </a:r>
            <a:r>
              <a:rPr dirty="0" baseline="-8888" sz="3750" spc="-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50" spc="5" i="1">
                <a:solidFill>
                  <a:srgbClr val="000000"/>
                </a:solidFill>
                <a:latin typeface="Times New Roman"/>
                <a:cs typeface="Times New Roman"/>
              </a:rPr>
              <a:t>g </a:t>
            </a:r>
            <a:r>
              <a:rPr dirty="0" sz="1650" spc="6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dirty="0" sz="1650" spc="60" i="1">
                <a:solidFill>
                  <a:srgbClr val="000000"/>
                </a:solidFill>
                <a:latin typeface="Times New Roman"/>
                <a:cs typeface="Times New Roman"/>
              </a:rPr>
              <a:t>x </a:t>
            </a:r>
            <a:r>
              <a:rPr dirty="0" sz="1650" spc="5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2625" y="1797803"/>
            <a:ext cx="3832225" cy="5791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R="5080" indent="3200400">
              <a:lnSpc>
                <a:spcPct val="107600"/>
              </a:lnSpc>
              <a:spcBef>
                <a:spcPts val="180"/>
              </a:spcBef>
            </a:pPr>
            <a:r>
              <a:rPr dirty="0" sz="950" spc="10" i="1">
                <a:latin typeface="Times New Roman"/>
                <a:cs typeface="Times New Roman"/>
              </a:rPr>
              <a:t>k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  </a:t>
            </a:r>
            <a:r>
              <a:rPr dirty="0" sz="1200" spc="-5">
                <a:latin typeface="Tahoma"/>
                <a:cs typeface="Tahoma"/>
              </a:rPr>
              <a:t>Instead of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linear combination of the inputs, it’s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linear  </a:t>
            </a:r>
            <a:r>
              <a:rPr dirty="0" sz="1200" spc="-5">
                <a:latin typeface="Tahoma"/>
                <a:cs typeface="Tahoma"/>
              </a:rPr>
              <a:t>combination of non-linear functions of </a:t>
            </a:r>
            <a:r>
              <a:rPr dirty="0" sz="1200" spc="-5" i="1">
                <a:solidFill>
                  <a:srgbClr val="FF0000"/>
                </a:solidFill>
                <a:latin typeface="Tahoma"/>
                <a:cs typeface="Tahoma"/>
              </a:rPr>
              <a:t>individual</a:t>
            </a:r>
            <a:r>
              <a:rPr dirty="0" sz="1200" spc="110" i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inputs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19217" y="2528093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706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19217" y="3228975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9217" y="406717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3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1417" y="2528093"/>
            <a:ext cx="0" cy="1676400"/>
          </a:xfrm>
          <a:custGeom>
            <a:avLst/>
            <a:gdLst/>
            <a:ahLst/>
            <a:cxnLst/>
            <a:rect l="l" t="t" r="r" b="b"/>
            <a:pathLst>
              <a:path w="0"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1817" y="2528093"/>
            <a:ext cx="0" cy="805815"/>
          </a:xfrm>
          <a:custGeom>
            <a:avLst/>
            <a:gdLst/>
            <a:ahLst/>
            <a:cxnLst/>
            <a:rect l="l" t="t" r="r" b="b"/>
            <a:pathLst>
              <a:path w="0" h="805814">
                <a:moveTo>
                  <a:pt x="0" y="0"/>
                </a:moveTo>
                <a:lnTo>
                  <a:pt x="0" y="805656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71817" y="406717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3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62217" y="2528093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706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2217" y="3228975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62217" y="406717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3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90717" y="2528093"/>
            <a:ext cx="0" cy="62865"/>
          </a:xfrm>
          <a:custGeom>
            <a:avLst/>
            <a:gdLst/>
            <a:ahLst/>
            <a:cxnLst/>
            <a:rect l="l" t="t" r="r" b="b"/>
            <a:pathLst>
              <a:path w="0" h="62864">
                <a:moveTo>
                  <a:pt x="0" y="0"/>
                </a:moveTo>
                <a:lnTo>
                  <a:pt x="0" y="62706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0717" y="3228975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0717" y="4067175"/>
            <a:ext cx="0" cy="137795"/>
          </a:xfrm>
          <a:custGeom>
            <a:avLst/>
            <a:gdLst/>
            <a:ahLst/>
            <a:cxnLst/>
            <a:rect l="l" t="t" r="r" b="b"/>
            <a:pathLst>
              <a:path w="0" h="137795">
                <a:moveTo>
                  <a:pt x="0" y="0"/>
                </a:moveTo>
                <a:lnTo>
                  <a:pt x="0" y="137318"/>
                </a:lnTo>
              </a:path>
            </a:pathLst>
          </a:custGeom>
          <a:ln w="38100">
            <a:solidFill>
              <a:srgbClr val="C2A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14417" y="42044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24125" y="4425950"/>
            <a:ext cx="88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85917" y="45092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95675" y="4505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52625" y="3638475"/>
            <a:ext cx="76200" cy="184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38217" y="3228975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00250" y="3114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67092" y="30233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0" y="0"/>
                </a:lnTo>
                <a:lnTo>
                  <a:pt x="0" y="9525"/>
                </a:lnTo>
                <a:lnTo>
                  <a:pt x="1905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67092" y="30233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43142" y="3290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43142" y="3290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85917" y="3632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24017" y="3823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04992" y="35853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095492" y="345201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0521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05217" y="28709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48017" y="3290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48017" y="3290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71817" y="3671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752717" y="3404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0442" y="32615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0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00442" y="326151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9525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71617" y="37853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81242" y="31757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81192" y="34424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43217" y="35567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81392" y="3099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0"/>
                </a:moveTo>
                <a:lnTo>
                  <a:pt x="0" y="0"/>
                </a:lnTo>
                <a:lnTo>
                  <a:pt x="0" y="19050"/>
                </a:lnTo>
                <a:lnTo>
                  <a:pt x="1905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81392" y="30995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57517" y="35186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9525"/>
                </a:moveTo>
                <a:lnTo>
                  <a:pt x="19050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4060825" y="42259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4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51225" y="4225925"/>
            <a:ext cx="1720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3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5525" y="4225925"/>
            <a:ext cx="7689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1	</a:t>
            </a:r>
            <a:r>
              <a:rPr dirty="0" sz="900" spc="10" i="1">
                <a:latin typeface="Tahoma"/>
                <a:cs typeface="Tahoma"/>
              </a:rPr>
              <a:t>q</a:t>
            </a:r>
            <a:r>
              <a:rPr dirty="0" baseline="-23148" sz="900" spc="15" i="1">
                <a:latin typeface="Tahoma"/>
                <a:cs typeface="Tahoma"/>
              </a:rPr>
              <a:t>2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19217" y="3137693"/>
            <a:ext cx="2362200" cy="952500"/>
          </a:xfrm>
          <a:custGeom>
            <a:avLst/>
            <a:gdLst/>
            <a:ahLst/>
            <a:cxnLst/>
            <a:rect l="l" t="t" r="r" b="b"/>
            <a:pathLst>
              <a:path w="2362200" h="952500">
                <a:moveTo>
                  <a:pt x="0" y="609600"/>
                </a:moveTo>
                <a:lnTo>
                  <a:pt x="571500" y="0"/>
                </a:lnTo>
                <a:lnTo>
                  <a:pt x="1143000" y="800100"/>
                </a:lnTo>
                <a:lnTo>
                  <a:pt x="1752600" y="952500"/>
                </a:lnTo>
                <a:lnTo>
                  <a:pt x="2362200" y="114300"/>
                </a:lnTo>
              </a:path>
            </a:pathLst>
          </a:custGeom>
          <a:ln w="19050">
            <a:solidFill>
              <a:srgbClr val="008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05000" y="2590800"/>
            <a:ext cx="2076450" cy="638175"/>
          </a:xfrm>
          <a:custGeom>
            <a:avLst/>
            <a:gdLst/>
            <a:ahLst/>
            <a:cxnLst/>
            <a:rect l="l" t="t" r="r" b="b"/>
            <a:pathLst>
              <a:path w="2076450" h="638175">
                <a:moveTo>
                  <a:pt x="0" y="638175"/>
                </a:moveTo>
                <a:lnTo>
                  <a:pt x="2076450" y="638175"/>
                </a:lnTo>
                <a:lnTo>
                  <a:pt x="207645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324225" y="2741612"/>
            <a:ext cx="2673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99390" algn="l"/>
              </a:tabLst>
            </a:pPr>
            <a:r>
              <a:rPr dirty="0" sz="950" spc="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705100" y="2692400"/>
            <a:ext cx="1153160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28015" algn="l"/>
                <a:tab pos="828040" algn="l"/>
                <a:tab pos="1085215" algn="l"/>
              </a:tabLst>
            </a:pPr>
            <a:r>
              <a:rPr dirty="0" sz="2450" spc="200">
                <a:latin typeface="Symbol"/>
                <a:cs typeface="Symbol"/>
              </a:rPr>
              <a:t></a:t>
            </a:r>
            <a:r>
              <a:rPr dirty="0" sz="2450" spc="15">
                <a:latin typeface="Symbol"/>
                <a:cs typeface="Symbol"/>
              </a:rPr>
              <a:t>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k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76450" y="2741612"/>
            <a:ext cx="15557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50" spc="1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46375" y="2617787"/>
            <a:ext cx="4394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950" spc="5" i="1">
                <a:latin typeface="Times New Roman"/>
                <a:cs typeface="Times New Roman"/>
              </a:rPr>
              <a:t>m</a:t>
            </a:r>
            <a:r>
              <a:rPr dirty="0" sz="950" spc="170" i="1">
                <a:latin typeface="Times New Roman"/>
                <a:cs typeface="Times New Roman"/>
              </a:rPr>
              <a:t> </a:t>
            </a:r>
            <a:r>
              <a:rPr dirty="0" baseline="2923" sz="1425" spc="97" i="1">
                <a:latin typeface="Times New Roman"/>
                <a:cs typeface="Times New Roman"/>
              </a:rPr>
              <a:t>N</a:t>
            </a:r>
            <a:r>
              <a:rPr dirty="0" baseline="-12820" sz="975" spc="97" i="1">
                <a:latin typeface="Times New Roman"/>
                <a:cs typeface="Times New Roman"/>
              </a:rPr>
              <a:t>K</a:t>
            </a:r>
            <a:endParaRPr baseline="-12820" sz="97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209925" y="2749550"/>
            <a:ext cx="74930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 sz="1650" i="1">
                <a:latin typeface="Times New Roman"/>
                <a:cs typeface="Times New Roman"/>
              </a:rPr>
              <a:t>h</a:t>
            </a:r>
            <a:r>
              <a:rPr dirty="0" sz="1650" spc="260" i="1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f	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</a:t>
            </a:r>
            <a:r>
              <a:rPr dirty="0" sz="1650" spc="195" i="1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62150" y="2749550"/>
            <a:ext cx="70929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5590" algn="l"/>
              </a:tabLst>
            </a:pPr>
            <a:r>
              <a:rPr dirty="0" sz="1650" i="1">
                <a:latin typeface="Times New Roman"/>
                <a:cs typeface="Times New Roman"/>
              </a:rPr>
              <a:t>y	</a:t>
            </a:r>
            <a:r>
              <a:rPr dirty="0" sz="1650" spc="40">
                <a:latin typeface="Times New Roman"/>
                <a:cs typeface="Times New Roman"/>
              </a:rPr>
              <a:t>(</a:t>
            </a:r>
            <a:r>
              <a:rPr dirty="0" sz="1650" spc="40" b="1">
                <a:latin typeface="Times New Roman"/>
                <a:cs typeface="Times New Roman"/>
              </a:rPr>
              <a:t>x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14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923917" y="2575718"/>
            <a:ext cx="2076450" cy="638175"/>
          </a:xfrm>
          <a:custGeom>
            <a:avLst/>
            <a:gdLst/>
            <a:ahLst/>
            <a:cxnLst/>
            <a:rect l="l" t="t" r="r" b="b"/>
            <a:pathLst>
              <a:path w="2076450" h="638175">
                <a:moveTo>
                  <a:pt x="0" y="638175"/>
                </a:moveTo>
                <a:lnTo>
                  <a:pt x="2076450" y="638175"/>
                </a:lnTo>
                <a:lnTo>
                  <a:pt x="2076450" y="0"/>
                </a:lnTo>
                <a:lnTo>
                  <a:pt x="0" y="0"/>
                </a:lnTo>
                <a:lnTo>
                  <a:pt x="0" y="638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04975" y="3333750"/>
            <a:ext cx="3000375" cy="733425"/>
          </a:xfrm>
          <a:custGeom>
            <a:avLst/>
            <a:gdLst/>
            <a:ahLst/>
            <a:cxnLst/>
            <a:rect l="l" t="t" r="r" b="b"/>
            <a:pathLst>
              <a:path w="3000375" h="733425">
                <a:moveTo>
                  <a:pt x="0" y="733425"/>
                </a:moveTo>
                <a:lnTo>
                  <a:pt x="3000375" y="733425"/>
                </a:lnTo>
                <a:lnTo>
                  <a:pt x="3000375" y="0"/>
                </a:lnTo>
                <a:lnTo>
                  <a:pt x="0" y="0"/>
                </a:lnTo>
                <a:lnTo>
                  <a:pt x="0" y="733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52750" y="3619500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676525" y="3845983"/>
            <a:ext cx="9271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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676525" y="3598333"/>
            <a:ext cx="9271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ts val="1350"/>
              </a:lnSpc>
              <a:spcBef>
                <a:spcPts val="114"/>
              </a:spcBef>
            </a:pPr>
            <a:r>
              <a:rPr dirty="0" sz="1250" spc="5">
                <a:latin typeface="Symbol"/>
                <a:cs typeface="Symbol"/>
              </a:rPr>
              <a:t></a:t>
            </a:r>
            <a:endParaRPr sz="1250">
              <a:latin typeface="Symbol"/>
              <a:cs typeface="Symbol"/>
            </a:endParaRPr>
          </a:p>
          <a:p>
            <a:pPr>
              <a:lnSpc>
                <a:spcPts val="1350"/>
              </a:lnSpc>
            </a:pPr>
            <a:r>
              <a:rPr dirty="0" sz="1250" spc="5">
                <a:latin typeface="Symbol"/>
                <a:cs typeface="Symbol"/>
              </a:rPr>
              <a:t>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67150" y="3807883"/>
            <a:ext cx="65087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5">
                <a:latin typeface="Times New Roman"/>
                <a:cs typeface="Times New Roman"/>
              </a:rPr>
              <a:t>otherwise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105150" y="3807883"/>
            <a:ext cx="9334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676525" y="3484033"/>
            <a:ext cx="26352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2222" sz="1875" spc="-67">
                <a:latin typeface="Symbol"/>
                <a:cs typeface="Symbol"/>
              </a:rPr>
              <a:t></a:t>
            </a:r>
            <a:r>
              <a:rPr dirty="0" sz="1250" spc="-45">
                <a:latin typeface="Times New Roman"/>
                <a:cs typeface="Times New Roman"/>
              </a:rPr>
              <a:t>1</a:t>
            </a:r>
            <a:r>
              <a:rPr dirty="0" sz="1250" spc="-25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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62400" y="3598686"/>
            <a:ext cx="66421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3690" algn="l"/>
                <a:tab pos="608965" algn="l"/>
              </a:tabLst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r>
              <a:rPr dirty="0" sz="700" spc="15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j</a:t>
            </a:r>
            <a:r>
              <a:rPr dirty="0" sz="700" spc="10" i="1">
                <a:latin typeface="Times New Roman"/>
                <a:cs typeface="Times New Roman"/>
              </a:rPr>
              <a:t>	</a:t>
            </a: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257550" y="3722511"/>
            <a:ext cx="5461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95625" y="3474861"/>
            <a:ext cx="35369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3690" algn="l"/>
              </a:tabLst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r>
              <a:rPr dirty="0" sz="700" spc="15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57425" y="3570111"/>
            <a:ext cx="5461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66950" y="3674886"/>
            <a:ext cx="3937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51250" y="3484033"/>
            <a:ext cx="96139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dirty="0" sz="1250" spc="15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70" i="1">
                <a:latin typeface="Times New Roman"/>
                <a:cs typeface="Times New Roman"/>
              </a:rPr>
              <a:t>q</a:t>
            </a:r>
            <a:r>
              <a:rPr dirty="0" baseline="39682" sz="1050" spc="104" i="1">
                <a:latin typeface="Times New Roman"/>
                <a:cs typeface="Times New Roman"/>
              </a:rPr>
              <a:t>k</a:t>
            </a:r>
            <a:r>
              <a:rPr dirty="0" baseline="39682" sz="1050" spc="247" i="1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|</a:t>
            </a:r>
            <a:r>
              <a:rPr dirty="0" sz="1250" spc="-40">
                <a:latin typeface="Symbol"/>
                <a:cs typeface="Symbol"/>
              </a:rPr>
              <a:t></a:t>
            </a:r>
            <a:r>
              <a:rPr dirty="0" sz="1250" spc="-4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162300" y="3617383"/>
            <a:ext cx="120014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 i="1">
                <a:latin typeface="Times New Roman"/>
                <a:cs typeface="Times New Roman"/>
              </a:rPr>
              <a:t>w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51125" y="3036887"/>
            <a:ext cx="915035" cy="5518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dirty="0" sz="950" spc="5" i="1">
                <a:latin typeface="Times New Roman"/>
                <a:cs typeface="Times New Roman"/>
              </a:rPr>
              <a:t>k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 </a:t>
            </a:r>
            <a:r>
              <a:rPr dirty="0" sz="950" i="1">
                <a:latin typeface="Times New Roman"/>
                <a:cs typeface="Times New Roman"/>
              </a:rPr>
              <a:t>j</a:t>
            </a:r>
            <a:r>
              <a:rPr dirty="0" sz="950" spc="-190" i="1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tabLst>
                <a:tab pos="300990" algn="l"/>
              </a:tabLst>
            </a:pPr>
            <a:r>
              <a:rPr dirty="0" baseline="2222" sz="1875" spc="7">
                <a:latin typeface="Symbol"/>
                <a:cs typeface="Symbol"/>
              </a:rPr>
              <a:t></a:t>
            </a:r>
            <a:r>
              <a:rPr dirty="0" baseline="2222" sz="1875" spc="7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| </a:t>
            </a:r>
            <a:r>
              <a:rPr dirty="0" sz="1250" spc="5" i="1">
                <a:latin typeface="Times New Roman"/>
                <a:cs typeface="Times New Roman"/>
              </a:rPr>
              <a:t>x </a:t>
            </a:r>
            <a:r>
              <a:rPr dirty="0" sz="1250" spc="5">
                <a:latin typeface="Symbol"/>
                <a:cs typeface="Symbol"/>
              </a:rPr>
              <a:t>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70" i="1">
                <a:latin typeface="Times New Roman"/>
                <a:cs typeface="Times New Roman"/>
              </a:rPr>
              <a:t>q</a:t>
            </a:r>
            <a:r>
              <a:rPr dirty="0" baseline="47619" sz="1050" spc="104" i="1">
                <a:latin typeface="Times New Roman"/>
                <a:cs typeface="Times New Roman"/>
              </a:rPr>
              <a:t>k</a:t>
            </a:r>
            <a:r>
              <a:rPr dirty="0" baseline="47619" sz="1050" spc="24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|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43075" y="3569758"/>
            <a:ext cx="91122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>
                <a:latin typeface="Times New Roman"/>
                <a:cs typeface="Times New Roman"/>
              </a:rPr>
              <a:t>where </a:t>
            </a:r>
            <a:r>
              <a:rPr dirty="0" sz="1250" i="1">
                <a:latin typeface="Times New Roman"/>
                <a:cs typeface="Times New Roman"/>
              </a:rPr>
              <a:t>f </a:t>
            </a:r>
            <a:r>
              <a:rPr dirty="0" sz="1250" spc="5">
                <a:latin typeface="Times New Roman"/>
                <a:cs typeface="Times New Roman"/>
              </a:rPr>
              <a:t>( </a:t>
            </a:r>
            <a:r>
              <a:rPr dirty="0" sz="1250" spc="20" i="1">
                <a:latin typeface="Times New Roman"/>
                <a:cs typeface="Times New Roman"/>
              </a:rPr>
              <a:t>x</a:t>
            </a:r>
            <a:r>
              <a:rPr dirty="0" sz="1250" spc="20">
                <a:latin typeface="Times New Roman"/>
                <a:cs typeface="Times New Roman"/>
              </a:rPr>
              <a:t>)</a:t>
            </a:r>
            <a:r>
              <a:rPr dirty="0" sz="1250" spc="-135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723892" y="3318668"/>
            <a:ext cx="3000375" cy="733425"/>
          </a:xfrm>
          <a:custGeom>
            <a:avLst/>
            <a:gdLst/>
            <a:ahLst/>
            <a:cxnLst/>
            <a:rect l="l" t="t" r="r" b="b"/>
            <a:pathLst>
              <a:path w="3000375" h="733425">
                <a:moveTo>
                  <a:pt x="0" y="733425"/>
                </a:moveTo>
                <a:lnTo>
                  <a:pt x="3000375" y="733425"/>
                </a:lnTo>
                <a:lnTo>
                  <a:pt x="3000375" y="0"/>
                </a:lnTo>
                <a:lnTo>
                  <a:pt x="0" y="0"/>
                </a:lnTo>
                <a:lnTo>
                  <a:pt x="0" y="733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00442" y="2566193"/>
            <a:ext cx="1514475" cy="1943100"/>
          </a:xfrm>
          <a:custGeom>
            <a:avLst/>
            <a:gdLst/>
            <a:ahLst/>
            <a:cxnLst/>
            <a:rect l="l" t="t" r="r" b="b"/>
            <a:pathLst>
              <a:path w="1514475" h="1943100">
                <a:moveTo>
                  <a:pt x="1514475" y="0"/>
                </a:moveTo>
                <a:lnTo>
                  <a:pt x="295275" y="0"/>
                </a:lnTo>
                <a:lnTo>
                  <a:pt x="295275" y="1133475"/>
                </a:lnTo>
                <a:lnTo>
                  <a:pt x="0" y="1181100"/>
                </a:lnTo>
                <a:lnTo>
                  <a:pt x="295275" y="1619250"/>
                </a:lnTo>
                <a:lnTo>
                  <a:pt x="295275" y="1943100"/>
                </a:lnTo>
                <a:lnTo>
                  <a:pt x="1514475" y="1943100"/>
                </a:lnTo>
                <a:lnTo>
                  <a:pt x="1514475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00442" y="2566193"/>
            <a:ext cx="1514475" cy="1943100"/>
          </a:xfrm>
          <a:custGeom>
            <a:avLst/>
            <a:gdLst/>
            <a:ahLst/>
            <a:cxnLst/>
            <a:rect l="l" t="t" r="r" b="b"/>
            <a:pathLst>
              <a:path w="1514475" h="1943100">
                <a:moveTo>
                  <a:pt x="295275" y="0"/>
                </a:moveTo>
                <a:lnTo>
                  <a:pt x="295275" y="1133475"/>
                </a:lnTo>
                <a:lnTo>
                  <a:pt x="0" y="1181100"/>
                </a:lnTo>
                <a:lnTo>
                  <a:pt x="295275" y="1619250"/>
                </a:lnTo>
                <a:lnTo>
                  <a:pt x="295275" y="1943100"/>
                </a:lnTo>
                <a:lnTo>
                  <a:pt x="1514475" y="1943100"/>
                </a:lnTo>
                <a:lnTo>
                  <a:pt x="1514475" y="0"/>
                </a:lnTo>
                <a:lnTo>
                  <a:pt x="495300" y="0"/>
                </a:lnTo>
                <a:lnTo>
                  <a:pt x="2952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4708525" y="2749550"/>
            <a:ext cx="1337945" cy="16027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15900" marR="30480">
              <a:lnSpc>
                <a:spcPct val="105300"/>
              </a:lnSpc>
              <a:spcBef>
                <a:spcPts val="65"/>
              </a:spcBef>
            </a:pPr>
            <a:r>
              <a:rPr dirty="0" sz="950" spc="15" i="1">
                <a:latin typeface="Tahoma"/>
                <a:cs typeface="Tahoma"/>
              </a:rPr>
              <a:t>q</a:t>
            </a:r>
            <a:r>
              <a:rPr dirty="0" baseline="25641" sz="975" spc="22" i="1">
                <a:latin typeface="Tahoma"/>
                <a:cs typeface="Tahoma"/>
              </a:rPr>
              <a:t>k</a:t>
            </a:r>
            <a:r>
              <a:rPr dirty="0" baseline="-21367" sz="975" spc="22" i="1">
                <a:latin typeface="Tahoma"/>
                <a:cs typeface="Tahoma"/>
              </a:rPr>
              <a:t>j </a:t>
            </a:r>
            <a:r>
              <a:rPr dirty="0" sz="950" spc="5">
                <a:latin typeface="Tahoma"/>
                <a:cs typeface="Tahoma"/>
              </a:rPr>
              <a:t>: </a:t>
            </a:r>
            <a:r>
              <a:rPr dirty="0" sz="950" spc="10">
                <a:latin typeface="Tahoma"/>
                <a:cs typeface="Tahoma"/>
              </a:rPr>
              <a:t>The location of  </a:t>
            </a:r>
            <a:r>
              <a:rPr dirty="0" sz="950">
                <a:latin typeface="Tahoma"/>
                <a:cs typeface="Tahoma"/>
              </a:rPr>
              <a:t>the </a:t>
            </a:r>
            <a:r>
              <a:rPr dirty="0" sz="950" spc="30">
                <a:latin typeface="Tahoma"/>
                <a:cs typeface="Tahoma"/>
              </a:rPr>
              <a:t>j’th </a:t>
            </a:r>
            <a:r>
              <a:rPr dirty="0" sz="950" spc="15">
                <a:latin typeface="Tahoma"/>
                <a:cs typeface="Tahoma"/>
              </a:rPr>
              <a:t>knot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20">
                <a:latin typeface="Tahoma"/>
                <a:cs typeface="Tahoma"/>
              </a:rPr>
              <a:t>the  </a:t>
            </a:r>
            <a:r>
              <a:rPr dirty="0" sz="950" spc="-10">
                <a:latin typeface="Tahoma"/>
                <a:cs typeface="Tahoma"/>
              </a:rPr>
              <a:t>k’th</a:t>
            </a:r>
            <a:r>
              <a:rPr dirty="0" sz="950" spc="5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dimension</a:t>
            </a:r>
            <a:endParaRPr sz="950">
              <a:latin typeface="Tahoma"/>
              <a:cs typeface="Tahoma"/>
            </a:endParaRPr>
          </a:p>
          <a:p>
            <a:pPr marL="215900" marR="56515">
              <a:lnSpc>
                <a:spcPct val="105300"/>
              </a:lnSpc>
              <a:spcBef>
                <a:spcPts val="225"/>
              </a:spcBef>
            </a:pPr>
            <a:r>
              <a:rPr dirty="0" sz="950" spc="15" i="1">
                <a:latin typeface="Tahoma"/>
                <a:cs typeface="Tahoma"/>
              </a:rPr>
              <a:t>h</a:t>
            </a:r>
            <a:r>
              <a:rPr dirty="0" baseline="25641" sz="975" spc="22" i="1">
                <a:latin typeface="Tahoma"/>
                <a:cs typeface="Tahoma"/>
              </a:rPr>
              <a:t>k</a:t>
            </a:r>
            <a:r>
              <a:rPr dirty="0" baseline="-21367" sz="975" spc="22" i="1">
                <a:latin typeface="Tahoma"/>
                <a:cs typeface="Tahoma"/>
              </a:rPr>
              <a:t>j </a:t>
            </a:r>
            <a:r>
              <a:rPr dirty="0" sz="950" spc="5">
                <a:latin typeface="Tahoma"/>
                <a:cs typeface="Tahoma"/>
              </a:rPr>
              <a:t>: </a:t>
            </a:r>
            <a:r>
              <a:rPr dirty="0" sz="950" spc="20">
                <a:latin typeface="Tahoma"/>
                <a:cs typeface="Tahoma"/>
              </a:rPr>
              <a:t>The regressed  </a:t>
            </a:r>
            <a:r>
              <a:rPr dirty="0" sz="950" spc="15">
                <a:latin typeface="Tahoma"/>
                <a:cs typeface="Tahoma"/>
              </a:rPr>
              <a:t>height of the </a:t>
            </a:r>
            <a:r>
              <a:rPr dirty="0" sz="950" spc="5">
                <a:latin typeface="Tahoma"/>
                <a:cs typeface="Tahoma"/>
              </a:rPr>
              <a:t>j’th  </a:t>
            </a:r>
            <a:r>
              <a:rPr dirty="0" sz="950" spc="15">
                <a:latin typeface="Tahoma"/>
                <a:cs typeface="Tahoma"/>
              </a:rPr>
              <a:t>knot </a:t>
            </a:r>
            <a:r>
              <a:rPr dirty="0" sz="950" spc="10">
                <a:latin typeface="Tahoma"/>
                <a:cs typeface="Tahoma"/>
              </a:rPr>
              <a:t>in </a:t>
            </a:r>
            <a:r>
              <a:rPr dirty="0" sz="950" spc="15">
                <a:latin typeface="Tahoma"/>
                <a:cs typeface="Tahoma"/>
              </a:rPr>
              <a:t>the </a:t>
            </a:r>
            <a:r>
              <a:rPr dirty="0" sz="950" spc="5">
                <a:latin typeface="Tahoma"/>
                <a:cs typeface="Tahoma"/>
              </a:rPr>
              <a:t>k’th  </a:t>
            </a:r>
            <a:r>
              <a:rPr dirty="0" sz="950" spc="20">
                <a:latin typeface="Tahoma"/>
                <a:cs typeface="Tahoma"/>
              </a:rPr>
              <a:t>dimension</a:t>
            </a:r>
            <a:endParaRPr sz="950">
              <a:latin typeface="Tahoma"/>
              <a:cs typeface="Tahoma"/>
            </a:endParaRPr>
          </a:p>
          <a:p>
            <a:pPr marL="215900" marR="164465">
              <a:lnSpc>
                <a:spcPct val="105300"/>
              </a:lnSpc>
              <a:spcBef>
                <a:spcPts val="220"/>
              </a:spcBef>
            </a:pPr>
            <a:r>
              <a:rPr dirty="0" sz="950" spc="30" i="1">
                <a:latin typeface="Tahoma"/>
                <a:cs typeface="Tahoma"/>
              </a:rPr>
              <a:t>w</a:t>
            </a:r>
            <a:r>
              <a:rPr dirty="0" baseline="25641" sz="975" spc="44" i="1">
                <a:latin typeface="Tahoma"/>
                <a:cs typeface="Tahoma"/>
              </a:rPr>
              <a:t>k</a:t>
            </a:r>
            <a:r>
              <a:rPr dirty="0" sz="950" spc="30">
                <a:latin typeface="Tahoma"/>
                <a:cs typeface="Tahoma"/>
              </a:rPr>
              <a:t>: </a:t>
            </a:r>
            <a:r>
              <a:rPr dirty="0" sz="950" spc="10">
                <a:latin typeface="Tahoma"/>
                <a:cs typeface="Tahoma"/>
              </a:rPr>
              <a:t>The spacing  </a:t>
            </a:r>
            <a:r>
              <a:rPr dirty="0" sz="950" spc="15">
                <a:latin typeface="Tahoma"/>
                <a:cs typeface="Tahoma"/>
              </a:rPr>
              <a:t>between </a:t>
            </a:r>
            <a:r>
              <a:rPr dirty="0" sz="950" spc="10">
                <a:latin typeface="Tahoma"/>
                <a:cs typeface="Tahoma"/>
              </a:rPr>
              <a:t>knots</a:t>
            </a:r>
            <a:r>
              <a:rPr dirty="0" sz="950" spc="-20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in</a:t>
            </a:r>
            <a:endParaRPr sz="9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dirty="0" baseline="-18518" sz="1350" spc="15" i="1">
                <a:latin typeface="Tahoma"/>
                <a:cs typeface="Tahoma"/>
              </a:rPr>
              <a:t>q</a:t>
            </a:r>
            <a:r>
              <a:rPr dirty="0" baseline="-50925" sz="900" spc="15" i="1">
                <a:latin typeface="Tahoma"/>
                <a:cs typeface="Tahoma"/>
              </a:rPr>
              <a:t>5 </a:t>
            </a:r>
            <a:r>
              <a:rPr dirty="0" sz="950" spc="15">
                <a:latin typeface="Tahoma"/>
                <a:cs typeface="Tahoma"/>
              </a:rPr>
              <a:t>the kth</a:t>
            </a:r>
            <a:r>
              <a:rPr dirty="0" sz="950" spc="105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dimension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62125" y="5245644"/>
            <a:ext cx="4022090" cy="10083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869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That’s not complicated</a:t>
            </a:r>
            <a:r>
              <a:rPr dirty="0" sz="2150" spc="3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enough!</a:t>
            </a:r>
            <a:endParaRPr sz="2150">
              <a:latin typeface="Tahoma"/>
              <a:cs typeface="Tahoma"/>
            </a:endParaRPr>
          </a:p>
          <a:p>
            <a:pPr marL="171450" marR="355600" indent="-171450">
              <a:lnSpc>
                <a:spcPct val="104800"/>
              </a:lnSpc>
              <a:spcBef>
                <a:spcPts val="48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Tahoma"/>
                <a:cs typeface="Tahoma"/>
              </a:rPr>
              <a:t>Okay, now </a:t>
            </a:r>
            <a:r>
              <a:rPr dirty="0" sz="1550" spc="10">
                <a:latin typeface="Tahoma"/>
                <a:cs typeface="Tahoma"/>
              </a:rPr>
              <a:t>let’s get serious. We’ll </a:t>
            </a:r>
            <a:r>
              <a:rPr dirty="0" sz="1550" spc="15">
                <a:latin typeface="Tahoma"/>
                <a:cs typeface="Tahoma"/>
              </a:rPr>
              <a:t>allow  arbitrary </a:t>
            </a:r>
            <a:r>
              <a:rPr dirty="0" sz="1550" spc="10">
                <a:latin typeface="Tahoma"/>
                <a:cs typeface="Tahoma"/>
              </a:rPr>
              <a:t>“two-way</a:t>
            </a:r>
            <a:r>
              <a:rPr dirty="0" sz="1550" spc="75">
                <a:latin typeface="Tahoma"/>
                <a:cs typeface="Tahoma"/>
              </a:rPr>
              <a:t> </a:t>
            </a:r>
            <a:r>
              <a:rPr dirty="0" sz="1550" spc="20">
                <a:latin typeface="Tahoma"/>
                <a:cs typeface="Tahoma"/>
              </a:rPr>
              <a:t>interactions”: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48175" y="6645555"/>
            <a:ext cx="60960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294640" algn="l"/>
                <a:tab pos="561340" algn="l"/>
              </a:tabLst>
            </a:pPr>
            <a:r>
              <a:rPr dirty="0" sz="950" spc="105" i="1">
                <a:latin typeface="Times New Roman"/>
                <a:cs typeface="Times New Roman"/>
              </a:rPr>
              <a:t>k</a:t>
            </a: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i="1">
                <a:latin typeface="Times New Roman"/>
                <a:cs typeface="Times New Roman"/>
              </a:rPr>
              <a:t>	</a:t>
            </a:r>
            <a:r>
              <a:rPr dirty="0" sz="950" spc="5" i="1">
                <a:latin typeface="Times New Roman"/>
                <a:cs typeface="Times New Roman"/>
              </a:rPr>
              <a:t>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38450" y="6378855"/>
            <a:ext cx="139763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999490" algn="l"/>
                <a:tab pos="1294765" algn="l"/>
              </a:tabLst>
            </a:pPr>
            <a:r>
              <a:rPr dirty="0" sz="950" spc="15" i="1">
                <a:latin typeface="Times New Roman"/>
                <a:cs typeface="Times New Roman"/>
              </a:rPr>
              <a:t>m</a:t>
            </a:r>
            <a:r>
              <a:rPr dirty="0" sz="950" spc="15" i="1">
                <a:latin typeface="Times New Roman"/>
                <a:cs typeface="Times New Roman"/>
              </a:rPr>
              <a:t>	</a:t>
            </a:r>
            <a:r>
              <a:rPr dirty="0" sz="950" spc="15" i="1">
                <a:latin typeface="Times New Roman"/>
                <a:cs typeface="Times New Roman"/>
              </a:rPr>
              <a:t>m</a:t>
            </a:r>
            <a:r>
              <a:rPr dirty="0" sz="950" spc="15" i="1">
                <a:latin typeface="Times New Roman"/>
                <a:cs typeface="Times New Roman"/>
              </a:rPr>
              <a:t>	</a:t>
            </a:r>
            <a:r>
              <a:rPr dirty="0" sz="950" spc="15" i="1">
                <a:latin typeface="Times New Roman"/>
                <a:cs typeface="Times New Roman"/>
              </a:rPr>
              <a:t>m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771775" y="6451413"/>
            <a:ext cx="153479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647065" algn="l"/>
                <a:tab pos="999490" algn="l"/>
              </a:tabLst>
            </a:pPr>
            <a:r>
              <a:rPr dirty="0" baseline="1111" sz="3750">
                <a:latin typeface="Symbol"/>
                <a:cs typeface="Symbol"/>
              </a:rPr>
              <a:t></a:t>
            </a:r>
            <a:r>
              <a:rPr dirty="0" baseline="1111" sz="3750">
                <a:latin typeface="Times New Roman"/>
                <a:cs typeface="Times New Roman"/>
              </a:rPr>
              <a:t>	</a:t>
            </a:r>
            <a:r>
              <a:rPr dirty="0" sz="950" spc="10" i="1">
                <a:latin typeface="Times New Roman"/>
                <a:cs typeface="Times New Roman"/>
              </a:rPr>
              <a:t>k	k	</a:t>
            </a:r>
            <a:r>
              <a:rPr dirty="0" baseline="1111" sz="3750">
                <a:latin typeface="Symbol"/>
                <a:cs typeface="Symbol"/>
              </a:rPr>
              <a:t></a:t>
            </a:r>
            <a:r>
              <a:rPr dirty="0" baseline="1111" sz="3750" spc="-254">
                <a:latin typeface="Times New Roman"/>
                <a:cs typeface="Times New Roman"/>
              </a:rPr>
              <a:t> </a:t>
            </a:r>
            <a:r>
              <a:rPr dirty="0" baseline="1111" sz="3750">
                <a:latin typeface="Symbol"/>
                <a:cs typeface="Symbol"/>
              </a:rPr>
              <a:t></a:t>
            </a:r>
            <a:endParaRPr baseline="1111" sz="3750">
              <a:latin typeface="Symbol"/>
              <a:cs typeface="Symbo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43125" y="6493155"/>
            <a:ext cx="15557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5" i="1">
                <a:latin typeface="Times New Roman"/>
                <a:cs typeface="Times New Roman"/>
              </a:rPr>
              <a:t>est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790950" y="6788430"/>
            <a:ext cx="56070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-160" i="1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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r>
              <a:rPr dirty="0" sz="950" spc="-5">
                <a:latin typeface="Times New Roman"/>
                <a:cs typeface="Times New Roman"/>
              </a:rPr>
              <a:t> </a:t>
            </a:r>
            <a:r>
              <a:rPr dirty="0" sz="950" spc="5" i="1">
                <a:latin typeface="Times New Roman"/>
                <a:cs typeface="Times New Roman"/>
              </a:rPr>
              <a:t>t</a:t>
            </a:r>
            <a:r>
              <a:rPr dirty="0" sz="950" spc="-150" i="1">
                <a:latin typeface="Times New Roman"/>
                <a:cs typeface="Times New Roman"/>
              </a:rPr>
              <a:t> </a:t>
            </a:r>
            <a:r>
              <a:rPr dirty="0" sz="950" spc="40">
                <a:latin typeface="Symbol"/>
                <a:cs typeface="Symbol"/>
              </a:rPr>
              <a:t></a:t>
            </a:r>
            <a:r>
              <a:rPr dirty="0" sz="950" spc="40" i="1">
                <a:latin typeface="Times New Roman"/>
                <a:cs typeface="Times New Roman"/>
              </a:rPr>
              <a:t>k</a:t>
            </a:r>
            <a:r>
              <a:rPr dirty="0" sz="950" spc="-155" i="1">
                <a:latin typeface="Times New Roman"/>
                <a:cs typeface="Times New Roman"/>
              </a:rPr>
              <a:t> </a:t>
            </a:r>
            <a:r>
              <a:rPr dirty="0" sz="950" spc="5">
                <a:latin typeface="Symbol"/>
                <a:cs typeface="Symbol"/>
              </a:rPr>
              <a:t></a:t>
            </a:r>
            <a:r>
              <a:rPr dirty="0" sz="950" spc="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790825" y="6788430"/>
            <a:ext cx="208279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950" spc="10" i="1">
                <a:latin typeface="Times New Roman"/>
                <a:cs typeface="Times New Roman"/>
              </a:rPr>
              <a:t>k</a:t>
            </a:r>
            <a:r>
              <a:rPr dirty="0" sz="950" spc="-130" i="1">
                <a:latin typeface="Times New Roman"/>
                <a:cs typeface="Times New Roman"/>
              </a:rPr>
              <a:t> </a:t>
            </a:r>
            <a:r>
              <a:rPr dirty="0" sz="950" spc="-35">
                <a:latin typeface="Symbol"/>
                <a:cs typeface="Symbol"/>
              </a:rPr>
              <a:t></a:t>
            </a:r>
            <a:r>
              <a:rPr dirty="0" sz="950" spc="-3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24350" y="6500158"/>
            <a:ext cx="83629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37490" algn="l"/>
              </a:tabLst>
            </a:pPr>
            <a:r>
              <a:rPr dirty="0" sz="1650" spc="5" i="1">
                <a:latin typeface="Times New Roman"/>
                <a:cs typeface="Times New Roman"/>
              </a:rPr>
              <a:t>g	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 </a:t>
            </a:r>
            <a:r>
              <a:rPr dirty="0" sz="1650">
                <a:latin typeface="Times New Roman"/>
                <a:cs typeface="Times New Roman"/>
              </a:rPr>
              <a:t>, </a:t>
            </a:r>
            <a:r>
              <a:rPr dirty="0" sz="1650" spc="5" i="1">
                <a:latin typeface="Times New Roman"/>
                <a:cs typeface="Times New Roman"/>
              </a:rPr>
              <a:t>x</a:t>
            </a:r>
            <a:r>
              <a:rPr dirty="0" sz="1650" spc="95" i="1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028825" y="6500158"/>
            <a:ext cx="172021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75590" algn="l"/>
                <a:tab pos="1009015" algn="l"/>
              </a:tabLst>
            </a:pPr>
            <a:r>
              <a:rPr dirty="0" sz="1650" spc="5" i="1">
                <a:latin typeface="Times New Roman"/>
                <a:cs typeface="Times New Roman"/>
              </a:rPr>
              <a:t>y	</a:t>
            </a:r>
            <a:r>
              <a:rPr dirty="0" sz="1650" spc="40">
                <a:latin typeface="Times New Roman"/>
                <a:cs typeface="Times New Roman"/>
              </a:rPr>
              <a:t>(</a:t>
            </a:r>
            <a:r>
              <a:rPr dirty="0" sz="1650" spc="40" b="1">
                <a:latin typeface="Times New Roman"/>
                <a:cs typeface="Times New Roman"/>
              </a:rPr>
              <a:t>x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Symbol"/>
                <a:cs typeface="Symbol"/>
              </a:rPr>
              <a:t></a:t>
            </a:r>
            <a:r>
              <a:rPr dirty="0" sz="1650" spc="5">
                <a:latin typeface="Times New Roman"/>
                <a:cs typeface="Times New Roman"/>
              </a:rPr>
              <a:t>	</a:t>
            </a:r>
            <a:r>
              <a:rPr dirty="0" sz="1650" spc="5" i="1">
                <a:latin typeface="Times New Roman"/>
                <a:cs typeface="Times New Roman"/>
              </a:rPr>
              <a:t>g </a:t>
            </a:r>
            <a:r>
              <a:rPr dirty="0" sz="1650" spc="60">
                <a:latin typeface="Times New Roman"/>
                <a:cs typeface="Times New Roman"/>
              </a:rPr>
              <a:t>(</a:t>
            </a:r>
            <a:r>
              <a:rPr dirty="0" sz="1650" spc="60" i="1">
                <a:latin typeface="Times New Roman"/>
                <a:cs typeface="Times New Roman"/>
              </a:rPr>
              <a:t>x </a:t>
            </a:r>
            <a:r>
              <a:rPr dirty="0" sz="1650" spc="5">
                <a:latin typeface="Times New Roman"/>
                <a:cs typeface="Times New Roman"/>
              </a:rPr>
              <a:t>)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Symbol"/>
                <a:cs typeface="Symbol"/>
              </a:rPr>
              <a:t>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695317" y="6835245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1752600" y="190500"/>
                </a:moveTo>
                <a:lnTo>
                  <a:pt x="0" y="190500"/>
                </a:lnTo>
                <a:lnTo>
                  <a:pt x="0" y="1524000"/>
                </a:lnTo>
                <a:lnTo>
                  <a:pt x="1752600" y="1524000"/>
                </a:lnTo>
                <a:lnTo>
                  <a:pt x="1752600" y="190500"/>
                </a:lnTo>
                <a:close/>
              </a:path>
              <a:path w="1905000" h="1524000">
                <a:moveTo>
                  <a:pt x="1905000" y="0"/>
                </a:moveTo>
                <a:lnTo>
                  <a:pt x="1019175" y="190500"/>
                </a:lnTo>
                <a:lnTo>
                  <a:pt x="1457325" y="1905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695317" y="6835245"/>
            <a:ext cx="1905000" cy="1524000"/>
          </a:xfrm>
          <a:custGeom>
            <a:avLst/>
            <a:gdLst/>
            <a:ahLst/>
            <a:cxnLst/>
            <a:rect l="l" t="t" r="r" b="b"/>
            <a:pathLst>
              <a:path w="1905000" h="1524000">
                <a:moveTo>
                  <a:pt x="0" y="190500"/>
                </a:moveTo>
                <a:lnTo>
                  <a:pt x="0" y="1524000"/>
                </a:lnTo>
                <a:lnTo>
                  <a:pt x="1752600" y="1524000"/>
                </a:lnTo>
                <a:lnTo>
                  <a:pt x="1752600" y="190500"/>
                </a:lnTo>
                <a:lnTo>
                  <a:pt x="1457325" y="190500"/>
                </a:lnTo>
                <a:lnTo>
                  <a:pt x="1905000" y="0"/>
                </a:lnTo>
                <a:lnTo>
                  <a:pt x="1019175" y="190500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1724025" y="7207250"/>
            <a:ext cx="1661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The function </a:t>
            </a:r>
            <a:r>
              <a:rPr dirty="0" sz="1200" spc="-10">
                <a:latin typeface="Tahoma"/>
                <a:cs typeface="Tahoma"/>
              </a:rPr>
              <a:t>we’re  </a:t>
            </a:r>
            <a:r>
              <a:rPr dirty="0" sz="1200" spc="-5">
                <a:latin typeface="Tahoma"/>
                <a:cs typeface="Tahoma"/>
              </a:rPr>
              <a:t>learning is allowed to be  </a:t>
            </a:r>
            <a:r>
              <a:rPr dirty="0" sz="1200">
                <a:latin typeface="Tahoma"/>
                <a:cs typeface="Tahoma"/>
              </a:rPr>
              <a:t>a sum of </a:t>
            </a:r>
            <a:r>
              <a:rPr dirty="0" sz="1200" spc="-5">
                <a:latin typeface="Tahoma"/>
                <a:cs typeface="Tahoma"/>
              </a:rPr>
              <a:t>non-linear  functions over </a:t>
            </a:r>
            <a:r>
              <a:rPr dirty="0" sz="1200">
                <a:latin typeface="Tahoma"/>
                <a:cs typeface="Tahoma"/>
              </a:rPr>
              <a:t>all one-d  and 2-d </a:t>
            </a:r>
            <a:r>
              <a:rPr dirty="0" sz="1200" spc="-5">
                <a:latin typeface="Tahoma"/>
                <a:cs typeface="Tahoma"/>
              </a:rPr>
              <a:t>subsets </a:t>
            </a:r>
            <a:r>
              <a:rPr dirty="0" sz="1200" spc="-10">
                <a:latin typeface="Tahoma"/>
                <a:cs typeface="Tahoma"/>
              </a:rPr>
              <a:t>of  </a:t>
            </a:r>
            <a:r>
              <a:rPr dirty="0" sz="1200" spc="-15">
                <a:latin typeface="Tahoma"/>
                <a:cs typeface="Tahoma"/>
              </a:rPr>
              <a:t>attributes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514725" y="7054850"/>
            <a:ext cx="2393950" cy="13036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18669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Can still be expressed as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10">
                <a:latin typeface="Tahoma"/>
                <a:cs typeface="Tahoma"/>
              </a:rPr>
              <a:t>linear  </a:t>
            </a:r>
            <a:r>
              <a:rPr dirty="0" sz="1200" spc="-5">
                <a:latin typeface="Tahoma"/>
                <a:cs typeface="Tahoma"/>
              </a:rPr>
              <a:t>combination of basis</a:t>
            </a:r>
            <a:r>
              <a:rPr dirty="0" sz="1200" spc="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functions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latin typeface="Tahoma"/>
                <a:cs typeface="Tahoma"/>
              </a:rPr>
              <a:t>Thus learnable </a:t>
            </a:r>
            <a:r>
              <a:rPr dirty="0" sz="1200">
                <a:latin typeface="Tahoma"/>
                <a:cs typeface="Tahoma"/>
              </a:rPr>
              <a:t>by </a:t>
            </a:r>
            <a:r>
              <a:rPr dirty="0" sz="1200" spc="-5">
                <a:latin typeface="Tahoma"/>
                <a:cs typeface="Tahoma"/>
              </a:rPr>
              <a:t>linear</a:t>
            </a:r>
            <a:r>
              <a:rPr dirty="0" sz="1200" spc="4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regression</a:t>
            </a:r>
            <a:endParaRPr sz="1200">
              <a:latin typeface="Tahoma"/>
              <a:cs typeface="Tahoma"/>
            </a:endParaRPr>
          </a:p>
          <a:p>
            <a:pPr algn="just" marR="5080">
              <a:lnSpc>
                <a:spcPts val="1430"/>
              </a:lnSpc>
              <a:spcBef>
                <a:spcPts val="790"/>
              </a:spcBef>
            </a:pPr>
            <a:r>
              <a:rPr dirty="0" sz="1200" spc="-5">
                <a:latin typeface="Tahoma"/>
                <a:cs typeface="Tahoma"/>
              </a:rPr>
              <a:t>Full </a:t>
            </a:r>
            <a:r>
              <a:rPr dirty="0" sz="1200">
                <a:latin typeface="Tahoma"/>
                <a:cs typeface="Tahoma"/>
              </a:rPr>
              <a:t>MARS: </a:t>
            </a:r>
            <a:r>
              <a:rPr dirty="0" sz="1200" spc="-5">
                <a:latin typeface="Tahoma"/>
                <a:cs typeface="Tahoma"/>
              </a:rPr>
              <a:t>Uses </a:t>
            </a:r>
            <a:r>
              <a:rPr dirty="0" sz="1200">
                <a:latin typeface="Tahoma"/>
                <a:cs typeface="Tahoma"/>
              </a:rPr>
              <a:t>cross-validation </a:t>
            </a:r>
            <a:r>
              <a:rPr dirty="0" sz="1200" spc="-5">
                <a:latin typeface="Tahoma"/>
                <a:cs typeface="Tahoma"/>
              </a:rPr>
              <a:t>to  choose </a:t>
            </a:r>
            <a:r>
              <a:rPr dirty="0" sz="1200">
                <a:latin typeface="Tahoma"/>
                <a:cs typeface="Tahoma"/>
              </a:rPr>
              <a:t>a </a:t>
            </a:r>
            <a:r>
              <a:rPr dirty="0" sz="1200" spc="-5">
                <a:latin typeface="Tahoma"/>
                <a:cs typeface="Tahoma"/>
              </a:rPr>
              <a:t>subset of subspaces, </a:t>
            </a:r>
            <a:r>
              <a:rPr dirty="0" sz="1200" spc="-10">
                <a:latin typeface="Tahoma"/>
                <a:cs typeface="Tahoma"/>
              </a:rPr>
              <a:t>knot  </a:t>
            </a:r>
            <a:r>
              <a:rPr dirty="0" sz="1200" spc="-5">
                <a:latin typeface="Tahoma"/>
                <a:cs typeface="Tahoma"/>
              </a:rPr>
              <a:t>resolution and other</a:t>
            </a:r>
            <a:r>
              <a:rPr dirty="0" sz="1200" spc="-2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parameters.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1450" y="1358900"/>
            <a:ext cx="22739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If </a:t>
            </a:r>
            <a:r>
              <a:rPr dirty="0" spc="15"/>
              <a:t>you </a:t>
            </a:r>
            <a:r>
              <a:rPr dirty="0" spc="10"/>
              <a:t>like</a:t>
            </a:r>
            <a:r>
              <a:rPr dirty="0" spc="-10"/>
              <a:t> </a:t>
            </a:r>
            <a:r>
              <a:rPr dirty="0" spc="20"/>
              <a:t>MARS…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58950"/>
            <a:ext cx="4189095" cy="23761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84150" marR="5080" indent="-171450">
              <a:lnSpc>
                <a:spcPct val="102800"/>
              </a:lnSpc>
              <a:spcBef>
                <a:spcPts val="70"/>
              </a:spcBef>
            </a:pPr>
            <a:r>
              <a:rPr dirty="0" sz="1550" spc="15">
                <a:latin typeface="Tahoma"/>
                <a:cs typeface="Tahoma"/>
              </a:rPr>
              <a:t>…See </a:t>
            </a:r>
            <a:r>
              <a:rPr dirty="0" sz="1550" spc="10">
                <a:latin typeface="Tahoma"/>
                <a:cs typeface="Tahoma"/>
              </a:rPr>
              <a:t>also </a:t>
            </a:r>
            <a:r>
              <a:rPr dirty="0" sz="1550" spc="15">
                <a:latin typeface="Tahoma"/>
                <a:cs typeface="Tahoma"/>
              </a:rPr>
              <a:t>CMAC (Cerebellar </a:t>
            </a:r>
            <a:r>
              <a:rPr dirty="0" sz="1550" spc="20">
                <a:latin typeface="Tahoma"/>
                <a:cs typeface="Tahoma"/>
              </a:rPr>
              <a:t>Model Articulated  </a:t>
            </a:r>
            <a:r>
              <a:rPr dirty="0" sz="1550" spc="10">
                <a:latin typeface="Tahoma"/>
                <a:cs typeface="Tahoma"/>
              </a:rPr>
              <a:t>Controller) </a:t>
            </a:r>
            <a:r>
              <a:rPr dirty="0" sz="1550" spc="15">
                <a:latin typeface="Tahoma"/>
                <a:cs typeface="Tahoma"/>
              </a:rPr>
              <a:t>by James </a:t>
            </a:r>
            <a:r>
              <a:rPr dirty="0" sz="1550" spc="30">
                <a:latin typeface="Tahoma"/>
                <a:cs typeface="Tahoma"/>
              </a:rPr>
              <a:t>Albus </a:t>
            </a:r>
            <a:r>
              <a:rPr dirty="0" sz="1550" spc="20">
                <a:latin typeface="Tahoma"/>
                <a:cs typeface="Tahoma"/>
              </a:rPr>
              <a:t>(another of  </a:t>
            </a:r>
            <a:r>
              <a:rPr dirty="0" sz="1550" spc="15">
                <a:latin typeface="Tahoma"/>
                <a:cs typeface="Tahoma"/>
              </a:rPr>
              <a:t>Andrew’s</a:t>
            </a:r>
            <a:r>
              <a:rPr dirty="0" sz="1550" spc="40">
                <a:latin typeface="Tahoma"/>
                <a:cs typeface="Tahoma"/>
              </a:rPr>
              <a:t> </a:t>
            </a:r>
            <a:r>
              <a:rPr dirty="0" sz="1550" spc="10">
                <a:latin typeface="Tahoma"/>
                <a:cs typeface="Tahoma"/>
              </a:rPr>
              <a:t>heroes)</a:t>
            </a:r>
            <a:endParaRPr sz="1550">
              <a:latin typeface="Tahoma"/>
              <a:cs typeface="Tahoma"/>
            </a:endParaRPr>
          </a:p>
          <a:p>
            <a:pPr marL="384175" indent="-14287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•"/>
              <a:tabLst>
                <a:tab pos="384175" algn="l"/>
              </a:tabLst>
            </a:pPr>
            <a:r>
              <a:rPr dirty="0" sz="1400" spc="10">
                <a:solidFill>
                  <a:srgbClr val="008000"/>
                </a:solidFill>
                <a:latin typeface="Tahoma"/>
                <a:cs typeface="Tahoma"/>
              </a:rPr>
              <a:t>Many </a:t>
            </a:r>
            <a:r>
              <a:rPr dirty="0" sz="1400" spc="5">
                <a:solidFill>
                  <a:srgbClr val="008000"/>
                </a:solidFill>
                <a:latin typeface="Tahoma"/>
                <a:cs typeface="Tahoma"/>
              </a:rPr>
              <a:t>of the </a:t>
            </a:r>
            <a:r>
              <a:rPr dirty="0" sz="1400" spc="10">
                <a:solidFill>
                  <a:srgbClr val="008000"/>
                </a:solidFill>
                <a:latin typeface="Tahoma"/>
                <a:cs typeface="Tahoma"/>
              </a:rPr>
              <a:t>same 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gut-level</a:t>
            </a:r>
            <a:r>
              <a:rPr dirty="0" sz="1400" spc="-85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intuitions</a:t>
            </a:r>
            <a:endParaRPr sz="1400">
              <a:latin typeface="Tahoma"/>
              <a:cs typeface="Tahoma"/>
            </a:endParaRPr>
          </a:p>
          <a:p>
            <a:pPr marL="384175" marR="338455" indent="-142875">
              <a:lnSpc>
                <a:spcPts val="1650"/>
              </a:lnSpc>
              <a:spcBef>
                <a:spcPts val="425"/>
              </a:spcBef>
              <a:buClr>
                <a:srgbClr val="000000"/>
              </a:buClr>
              <a:buChar char="•"/>
              <a:tabLst>
                <a:tab pos="384175" algn="l"/>
              </a:tabLst>
            </a:pPr>
            <a:r>
              <a:rPr dirty="0" sz="1400" spc="5">
                <a:solidFill>
                  <a:srgbClr val="008000"/>
                </a:solidFill>
                <a:latin typeface="Tahoma"/>
                <a:cs typeface="Tahoma"/>
              </a:rPr>
              <a:t>But </a:t>
            </a:r>
            <a:r>
              <a:rPr dirty="0" sz="1400">
                <a:solidFill>
                  <a:srgbClr val="008000"/>
                </a:solidFill>
                <a:latin typeface="Tahoma"/>
                <a:cs typeface="Tahoma"/>
              </a:rPr>
              <a:t>entirely in </a:t>
            </a:r>
            <a:r>
              <a:rPr dirty="0" sz="1400" spc="10">
                <a:solidFill>
                  <a:srgbClr val="008000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neural-network,</a:t>
            </a:r>
            <a:r>
              <a:rPr dirty="0" sz="1400" spc="-114">
                <a:solidFill>
                  <a:srgbClr val="00800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8000"/>
                </a:solidFill>
                <a:latin typeface="Tahoma"/>
                <a:cs typeface="Tahoma"/>
              </a:rPr>
              <a:t>biologically  plausible</a:t>
            </a:r>
            <a:r>
              <a:rPr dirty="0" sz="1400" spc="-5">
                <a:solidFill>
                  <a:srgbClr val="008000"/>
                </a:solidFill>
                <a:latin typeface="Tahoma"/>
                <a:cs typeface="Tahoma"/>
              </a:rPr>
              <a:t> way</a:t>
            </a:r>
            <a:endParaRPr sz="1400">
              <a:latin typeface="Tahoma"/>
              <a:cs typeface="Tahoma"/>
            </a:endParaRPr>
          </a:p>
          <a:p>
            <a:pPr lvl="1" marL="584200" marR="63500" indent="-114300">
              <a:lnSpc>
                <a:spcPct val="101200"/>
              </a:lnSpc>
              <a:spcBef>
                <a:spcPts val="275"/>
              </a:spcBef>
              <a:buClr>
                <a:srgbClr val="000000"/>
              </a:buClr>
              <a:buChar char="•"/>
              <a:tabLst>
                <a:tab pos="584200" algn="l"/>
              </a:tabLst>
            </a:pP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(All the </a:t>
            </a: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low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dimensional functions are by  means of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lookup tables, trained </a:t>
            </a:r>
            <a:r>
              <a:rPr dirty="0" sz="1400">
                <a:solidFill>
                  <a:srgbClr val="3333CC"/>
                </a:solidFill>
                <a:latin typeface="Tahoma"/>
                <a:cs typeface="Tahoma"/>
              </a:rPr>
              <a:t>with 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delta-  </a:t>
            </a: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rule 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and </a:t>
            </a: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using </a:t>
            </a:r>
            <a:r>
              <a:rPr dirty="0" sz="1400" spc="1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dirty="0" sz="1400" spc="5">
                <a:solidFill>
                  <a:srgbClr val="3333CC"/>
                </a:solidFill>
                <a:latin typeface="Tahoma"/>
                <a:cs typeface="Tahoma"/>
              </a:rPr>
              <a:t>clever blurred update and  </a:t>
            </a:r>
            <a:r>
              <a:rPr dirty="0" sz="1400" spc="-5">
                <a:solidFill>
                  <a:srgbClr val="3333CC"/>
                </a:solidFill>
                <a:latin typeface="Tahoma"/>
                <a:cs typeface="Tahoma"/>
              </a:rPr>
              <a:t>hash-tables)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8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1700" y="8550275"/>
            <a:ext cx="1254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675" y="5340350"/>
            <a:ext cx="248348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Where are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we</a:t>
            </a:r>
            <a:r>
              <a:rPr dirty="0" sz="2150" spc="9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now?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7892" y="6997700"/>
            <a:ext cx="803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891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-45">
                <a:latin typeface="Tahoma"/>
                <a:cs typeface="Tahoma"/>
              </a:rPr>
              <a:t> </a:t>
            </a:r>
            <a:r>
              <a:rPr dirty="0" sz="950" spc="10">
                <a:latin typeface="Tahoma"/>
                <a:cs typeface="Tahoma"/>
              </a:rPr>
              <a:t>Classifier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525" y="6902450"/>
            <a:ext cx="3968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3375" y="7054850"/>
            <a:ext cx="5207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solidFill>
                  <a:srgbClr val="3333CC"/>
                </a:solidFill>
                <a:latin typeface="Tahoma"/>
                <a:cs typeface="Tahoma"/>
              </a:rPr>
              <a:t>category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90592" y="68542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4550" y="69056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90692" y="70066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76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90592" y="69304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14550" y="69818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90592" y="70066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14550" y="70580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90592" y="70828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4550" y="71342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14550" y="72104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49575" y="7397750"/>
            <a:ext cx="35877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1905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Prob-  </a:t>
            </a:r>
            <a:r>
              <a:rPr dirty="0" sz="950" spc="15">
                <a:solidFill>
                  <a:srgbClr val="3333CC"/>
                </a:solidFill>
                <a:latin typeface="Tahoma"/>
                <a:cs typeface="Tahoma"/>
              </a:rPr>
              <a:t>ability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14550" y="7400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76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14550" y="7477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14550" y="7553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14550" y="7629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985830" y="7325783"/>
          <a:ext cx="947420" cy="36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628650"/>
                <a:gridCol w="114300"/>
              </a:tblGrid>
              <a:tr h="95250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" marR="67945" indent="57150">
                        <a:lnSpc>
                          <a:spcPts val="1200"/>
                        </a:lnSpc>
                        <a:spcBef>
                          <a:spcPts val="795"/>
                        </a:spcBef>
                      </a:pPr>
                      <a:r>
                        <a:rPr dirty="0" sz="950" spc="25">
                          <a:latin typeface="Tahoma"/>
                          <a:cs typeface="Tahoma"/>
                        </a:rPr>
                        <a:t>Density  </a:t>
                      </a:r>
                      <a:r>
                        <a:rPr dirty="0" sz="950" spc="5">
                          <a:latin typeface="Tahoma"/>
                          <a:cs typeface="Tahoma"/>
                        </a:rPr>
                        <a:t>Estimator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">
                <a:tc>
                  <a:txBody>
                    <a:bodyPr/>
                    <a:lstStyle/>
                    <a:p>
                      <a:pPr>
                        <a:lnSpc>
                          <a:spcPts val="445"/>
                        </a:lnSpc>
                        <a:spcBef>
                          <a:spcPts val="55"/>
                        </a:spcBef>
                        <a:tabLst>
                          <a:tab pos="196215" algn="l"/>
                        </a:tabLst>
                      </a:pP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95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	</a:t>
                      </a:r>
                      <a:endParaRPr sz="950">
                        <a:latin typeface="Tahoma"/>
                        <a:cs typeface="Tahoma"/>
                      </a:endParaRPr>
                    </a:p>
                  </a:txBody>
                  <a:tcPr marL="0" marR="0" marB="0" marT="698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009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114550" y="7705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162042" y="7863945"/>
            <a:ext cx="647700" cy="200025"/>
          </a:xfrm>
          <a:prstGeom prst="rect">
            <a:avLst/>
          </a:prstGeom>
          <a:solidFill>
            <a:srgbClr val="FFCF00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ts val="770"/>
              </a:lnSpc>
              <a:spcBef>
                <a:spcPts val="805"/>
              </a:spcBef>
              <a:tabLst>
                <a:tab pos="24765" algn="l"/>
              </a:tabLst>
            </a:pP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950" spc="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950" spc="15">
                <a:latin typeface="Tahoma"/>
                <a:cs typeface="Tahoma"/>
              </a:rPr>
              <a:t>Regressor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1950" y="7854950"/>
            <a:ext cx="44450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28575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solidFill>
                  <a:srgbClr val="3333CC"/>
                </a:solidFill>
                <a:latin typeface="Tahoma"/>
                <a:cs typeface="Tahoma"/>
              </a:rPr>
              <a:t>Predict 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real</a:t>
            </a:r>
            <a:r>
              <a:rPr dirty="0" sz="950" spc="-8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50" spc="10">
                <a:solidFill>
                  <a:srgbClr val="3333CC"/>
                </a:solidFill>
                <a:latin typeface="Tahoma"/>
                <a:cs typeface="Tahoma"/>
              </a:rPr>
              <a:t>no.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0592" y="7806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4550" y="7858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90692" y="795919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6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90592" y="7882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14550" y="7934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90592" y="7959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14550" y="8010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90592" y="8035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14550" y="8086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14550" y="8162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95317" y="72543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95317" y="77496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47917" y="6263745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2019300"/>
                </a:moveTo>
                <a:lnTo>
                  <a:pt x="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95317" y="67590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 h="0">
                <a:moveTo>
                  <a:pt x="0" y="0"/>
                </a:moveTo>
                <a:lnTo>
                  <a:pt x="4267200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463925" y="6835775"/>
            <a:ext cx="2474595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900" spc="-5">
                <a:latin typeface="Tahoma"/>
                <a:cs typeface="Tahoma"/>
              </a:rPr>
              <a:t>Dec Tree,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Perceptron, </a:t>
            </a:r>
            <a:r>
              <a:rPr dirty="0" sz="900">
                <a:latin typeface="Tahoma"/>
                <a:cs typeface="Tahoma"/>
              </a:rPr>
              <a:t>Sigmoid </a:t>
            </a:r>
            <a:r>
              <a:rPr dirty="0" sz="900" spc="-5">
                <a:latin typeface="Tahoma"/>
                <a:cs typeface="Tahoma"/>
              </a:rPr>
              <a:t>N.Net,  Gauss/Joint BC, Gauss Naïve BC, N.Neigh, </a:t>
            </a:r>
            <a:r>
              <a:rPr dirty="0" sz="900" spc="-10">
                <a:latin typeface="Tahoma"/>
                <a:cs typeface="Tahoma"/>
              </a:rPr>
              <a:t>Bayes  </a:t>
            </a:r>
            <a:r>
              <a:rPr dirty="0" sz="900" spc="-5">
                <a:latin typeface="Tahoma"/>
                <a:cs typeface="Tahoma"/>
              </a:rPr>
              <a:t>Net Based BC,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Cascade</a:t>
            </a:r>
            <a:r>
              <a:rPr dirty="0" sz="900" spc="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Correlation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63925" y="7369175"/>
            <a:ext cx="2492375" cy="29591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dirty="0" sz="900" spc="-5">
                <a:latin typeface="Tahoma"/>
                <a:cs typeface="Tahoma"/>
              </a:rPr>
              <a:t>Joint DE, Naïve DE, Gauss/Joint DE, Gauss </a:t>
            </a:r>
            <a:r>
              <a:rPr dirty="0" sz="900" spc="-10">
                <a:latin typeface="Tahoma"/>
                <a:cs typeface="Tahoma"/>
              </a:rPr>
              <a:t>Naïve  </a:t>
            </a:r>
            <a:r>
              <a:rPr dirty="0" sz="900" spc="-5">
                <a:latin typeface="Tahoma"/>
                <a:cs typeface="Tahoma"/>
              </a:rPr>
              <a:t>DE, Bayes Net Structure</a:t>
            </a:r>
            <a:r>
              <a:rPr dirty="0" sz="900" spc="6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Learning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63925" y="7826375"/>
            <a:ext cx="2578735" cy="572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05"/>
              </a:spcBef>
            </a:pPr>
            <a:r>
              <a:rPr dirty="0" sz="900" spc="-5">
                <a:latin typeface="Tahoma"/>
                <a:cs typeface="Tahoma"/>
              </a:rPr>
              <a:t>Linear Regression, </a:t>
            </a:r>
            <a:r>
              <a:rPr dirty="0" sz="900" spc="-15">
                <a:solidFill>
                  <a:srgbClr val="FF0000"/>
                </a:solidFill>
                <a:latin typeface="Tahoma"/>
                <a:cs typeface="Tahoma"/>
              </a:rPr>
              <a:t>Polynomial </a:t>
            </a:r>
            <a:r>
              <a:rPr dirty="0" sz="900" spc="-5">
                <a:latin typeface="Tahoma"/>
                <a:cs typeface="Tahoma"/>
              </a:rPr>
              <a:t>Regression,  Perceptron, Neural Net, N.Neigh, Kernel, </a:t>
            </a:r>
            <a:r>
              <a:rPr dirty="0" sz="900">
                <a:latin typeface="Tahoma"/>
                <a:cs typeface="Tahoma"/>
              </a:rPr>
              <a:t>LWR, 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RBFs, Robust Regression, Cascade </a:t>
            </a:r>
            <a:r>
              <a:rPr dirty="0" sz="900" spc="-10">
                <a:solidFill>
                  <a:srgbClr val="FF0000"/>
                </a:solidFill>
                <a:latin typeface="Tahoma"/>
                <a:cs typeface="Tahoma"/>
              </a:rPr>
              <a:t>Correlation,  </a:t>
            </a:r>
            <a:r>
              <a:rPr dirty="0" sz="900" spc="-5">
                <a:solidFill>
                  <a:srgbClr val="FF0000"/>
                </a:solidFill>
                <a:latin typeface="Tahoma"/>
                <a:cs typeface="Tahoma"/>
              </a:rPr>
              <a:t>Regression Trees, GMDH, Multilinear Interp,</a:t>
            </a:r>
            <a:r>
              <a:rPr dirty="0" sz="900" spc="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FF0000"/>
                </a:solidFill>
                <a:latin typeface="Tahoma"/>
                <a:cs typeface="Tahoma"/>
              </a:rPr>
              <a:t>MARS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96989" y="6416799"/>
            <a:ext cx="175260" cy="1816100"/>
          </a:xfrm>
          <a:prstGeom prst="rect">
            <a:avLst/>
          </a:prstGeom>
        </p:spPr>
        <p:txBody>
          <a:bodyPr wrap="square" lIns="0" tIns="158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64565" algn="l"/>
                <a:tab pos="1459865" algn="l"/>
              </a:tabLst>
            </a:pP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   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s</a:t>
            </a:r>
            <a:r>
              <a:rPr dirty="0" sz="950">
                <a:solidFill>
                  <a:srgbClr val="048B09"/>
                </a:solidFill>
                <a:latin typeface="Tahoma"/>
                <a:cs typeface="Tahoma"/>
              </a:rPr>
              <a:t>	</a:t>
            </a:r>
            <a:r>
              <a:rPr dirty="0" sz="950" spc="-10">
                <a:solidFill>
                  <a:srgbClr val="048B09"/>
                </a:solidFill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52517" y="6339945"/>
            <a:ext cx="828675" cy="352425"/>
          </a:xfrm>
          <a:custGeom>
            <a:avLst/>
            <a:gdLst/>
            <a:ahLst/>
            <a:cxnLst/>
            <a:rect l="l" t="t" r="r" b="b"/>
            <a:pathLst>
              <a:path w="828675" h="352425">
                <a:moveTo>
                  <a:pt x="0" y="352425"/>
                </a:moveTo>
                <a:lnTo>
                  <a:pt x="828675" y="352425"/>
                </a:lnTo>
                <a:lnTo>
                  <a:pt x="8286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52517" y="6339945"/>
            <a:ext cx="828675" cy="352425"/>
          </a:xfrm>
          <a:custGeom>
            <a:avLst/>
            <a:gdLst/>
            <a:ahLst/>
            <a:cxnLst/>
            <a:rect l="l" t="t" r="r" b="b"/>
            <a:pathLst>
              <a:path w="828675" h="352425">
                <a:moveTo>
                  <a:pt x="0" y="352425"/>
                </a:moveTo>
                <a:lnTo>
                  <a:pt x="828675" y="352425"/>
                </a:lnTo>
                <a:lnTo>
                  <a:pt x="8286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2263775" y="6426200"/>
            <a:ext cx="5492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Tahoma"/>
                <a:cs typeface="Tahoma"/>
              </a:rPr>
              <a:t>Inference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168525" y="6578600"/>
            <a:ext cx="758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Tahoma"/>
                <a:cs typeface="Tahoma"/>
              </a:rPr>
              <a:t>Engine</a:t>
            </a:r>
            <a:r>
              <a:rPr dirty="0" sz="950" spc="2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Learn</a:t>
            </a:r>
            <a:endParaRPr sz="950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90592" y="63589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14550" y="64103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76417" y="6530445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 h="0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62275" y="65817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90592" y="64351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14550" y="64865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90592" y="65113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14550" y="65627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90592" y="65875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14550" y="66389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990592" y="6663795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 h="0">
                <a:moveTo>
                  <a:pt x="0" y="0"/>
                </a:moveTo>
                <a:lnTo>
                  <a:pt x="161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14550" y="671512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0" y="0"/>
                </a:moveTo>
                <a:lnTo>
                  <a:pt x="0" y="47625"/>
                </a:lnTo>
                <a:lnTo>
                  <a:pt x="5715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943225" y="6445250"/>
            <a:ext cx="25431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P(E</a:t>
            </a:r>
            <a:r>
              <a:rPr dirty="0" baseline="-51282" sz="975" spc="15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|E</a:t>
            </a:r>
            <a:r>
              <a:rPr dirty="0" baseline="-51282" sz="975" spc="15">
                <a:solidFill>
                  <a:srgbClr val="3333CC"/>
                </a:solidFill>
                <a:latin typeface="Tahoma"/>
                <a:cs typeface="Tahoma"/>
              </a:rPr>
              <a:t>2</a:t>
            </a:r>
            <a:r>
              <a:rPr dirty="0" baseline="-23391" sz="1425" spc="15">
                <a:solidFill>
                  <a:srgbClr val="3333CC"/>
                </a:solidFill>
                <a:latin typeface="Tahoma"/>
                <a:cs typeface="Tahoma"/>
              </a:rPr>
              <a:t>) </a:t>
            </a:r>
            <a:r>
              <a:rPr dirty="0" sz="900" spc="-5">
                <a:latin typeface="Tahoma"/>
                <a:cs typeface="Tahoma"/>
              </a:rPr>
              <a:t>Joint DE, Bayes Net Structure</a:t>
            </a:r>
            <a:r>
              <a:rPr dirty="0" sz="900" spc="170">
                <a:latin typeface="Tahoma"/>
                <a:cs typeface="Tahoma"/>
              </a:rPr>
              <a:t> </a:t>
            </a:r>
            <a:r>
              <a:rPr dirty="0" sz="900" spc="-5">
                <a:latin typeface="Tahoma"/>
                <a:cs typeface="Tahoma"/>
              </a:rPr>
              <a:t>Learning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89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7600" y="1358900"/>
            <a:ext cx="291084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What You Should</a:t>
            </a:r>
            <a:r>
              <a:rPr dirty="0" spc="-90"/>
              <a:t> </a:t>
            </a:r>
            <a:r>
              <a:rPr dirty="0" spc="25"/>
              <a:t>Know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749425"/>
            <a:ext cx="4179570" cy="22904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41300" marR="5080" indent="-228600">
              <a:lnSpc>
                <a:spcPct val="100400"/>
              </a:lnSpc>
              <a:spcBef>
                <a:spcPts val="114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Tahoma"/>
                <a:cs typeface="Tahoma"/>
              </a:rPr>
              <a:t>For </a:t>
            </a:r>
            <a:r>
              <a:rPr dirty="0" sz="1400" spc="5">
                <a:latin typeface="Tahoma"/>
                <a:cs typeface="Tahoma"/>
              </a:rPr>
              <a:t>each of </a:t>
            </a:r>
            <a:r>
              <a:rPr dirty="0" sz="1400">
                <a:latin typeface="Tahoma"/>
                <a:cs typeface="Tahoma"/>
              </a:rPr>
              <a:t>the eight methods </a:t>
            </a:r>
            <a:r>
              <a:rPr dirty="0" sz="1400" spc="5">
                <a:latin typeface="Tahoma"/>
                <a:cs typeface="Tahoma"/>
              </a:rPr>
              <a:t>you </a:t>
            </a:r>
            <a:r>
              <a:rPr dirty="0" sz="1400">
                <a:latin typeface="Tahoma"/>
                <a:cs typeface="Tahoma"/>
              </a:rPr>
              <a:t>should </a:t>
            </a:r>
            <a:r>
              <a:rPr dirty="0" sz="1400" spc="5">
                <a:latin typeface="Tahoma"/>
                <a:cs typeface="Tahoma"/>
              </a:rPr>
              <a:t>be</a:t>
            </a:r>
            <a:r>
              <a:rPr dirty="0" sz="1400" spc="-1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able  to </a:t>
            </a:r>
            <a:r>
              <a:rPr dirty="0" sz="1400" spc="-5">
                <a:latin typeface="Tahoma"/>
                <a:cs typeface="Tahoma"/>
              </a:rPr>
              <a:t>summarize briefly </a:t>
            </a:r>
            <a:r>
              <a:rPr dirty="0" sz="1400">
                <a:latin typeface="Tahoma"/>
                <a:cs typeface="Tahoma"/>
              </a:rPr>
              <a:t>what they </a:t>
            </a:r>
            <a:r>
              <a:rPr dirty="0" sz="1400" spc="5">
                <a:latin typeface="Tahoma"/>
                <a:cs typeface="Tahoma"/>
              </a:rPr>
              <a:t>do </a:t>
            </a:r>
            <a:r>
              <a:rPr dirty="0" sz="1400">
                <a:latin typeface="Tahoma"/>
                <a:cs typeface="Tahoma"/>
              </a:rPr>
              <a:t>and </a:t>
            </a:r>
            <a:r>
              <a:rPr dirty="0" sz="1400" spc="-5">
                <a:latin typeface="Tahoma"/>
                <a:cs typeface="Tahoma"/>
              </a:rPr>
              <a:t>outline  </a:t>
            </a:r>
            <a:r>
              <a:rPr dirty="0" sz="1400" spc="5">
                <a:latin typeface="Tahoma"/>
                <a:cs typeface="Tahoma"/>
              </a:rPr>
              <a:t>how </a:t>
            </a:r>
            <a:r>
              <a:rPr dirty="0" sz="1400">
                <a:latin typeface="Tahoma"/>
                <a:cs typeface="Tahoma"/>
              </a:rPr>
              <a:t>they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work.</a:t>
            </a:r>
            <a:endParaRPr sz="1400">
              <a:latin typeface="Tahoma"/>
              <a:cs typeface="Tahoma"/>
            </a:endParaRPr>
          </a:p>
          <a:p>
            <a:pPr marL="241300" marR="281305" indent="-228600">
              <a:lnSpc>
                <a:spcPts val="1650"/>
              </a:lnSpc>
              <a:spcBef>
                <a:spcPts val="42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 spc="5">
                <a:latin typeface="Tahoma"/>
                <a:cs typeface="Tahoma"/>
              </a:rPr>
              <a:t>You </a:t>
            </a:r>
            <a:r>
              <a:rPr dirty="0" sz="1400">
                <a:latin typeface="Tahoma"/>
                <a:cs typeface="Tahoma"/>
              </a:rPr>
              <a:t>should understand </a:t>
            </a:r>
            <a:r>
              <a:rPr dirty="0" sz="1400" spc="5">
                <a:latin typeface="Tahoma"/>
                <a:cs typeface="Tahoma"/>
              </a:rPr>
              <a:t>them </a:t>
            </a:r>
            <a:r>
              <a:rPr dirty="0" sz="1400">
                <a:latin typeface="Tahoma"/>
                <a:cs typeface="Tahoma"/>
              </a:rPr>
              <a:t>well </a:t>
            </a:r>
            <a:r>
              <a:rPr dirty="0" sz="1400" spc="5">
                <a:latin typeface="Tahoma"/>
                <a:cs typeface="Tahoma"/>
              </a:rPr>
              <a:t>enough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that  given access </a:t>
            </a:r>
            <a:r>
              <a:rPr dirty="0" sz="1400" spc="5">
                <a:latin typeface="Tahoma"/>
                <a:cs typeface="Tahoma"/>
              </a:rPr>
              <a:t>to </a:t>
            </a:r>
            <a:r>
              <a:rPr dirty="0" sz="1400">
                <a:latin typeface="Tahoma"/>
                <a:cs typeface="Tahoma"/>
              </a:rPr>
              <a:t>the notes </a:t>
            </a:r>
            <a:r>
              <a:rPr dirty="0" sz="1400" spc="5">
                <a:latin typeface="Tahoma"/>
                <a:cs typeface="Tahoma"/>
              </a:rPr>
              <a:t>you can </a:t>
            </a:r>
            <a:r>
              <a:rPr dirty="0" sz="1400">
                <a:latin typeface="Tahoma"/>
                <a:cs typeface="Tahoma"/>
              </a:rPr>
              <a:t>quickly re-  </a:t>
            </a:r>
            <a:r>
              <a:rPr dirty="0" sz="1400" spc="-5">
                <a:latin typeface="Tahoma"/>
                <a:cs typeface="Tahoma"/>
              </a:rPr>
              <a:t>understand </a:t>
            </a:r>
            <a:r>
              <a:rPr dirty="0" sz="1400">
                <a:latin typeface="Tahoma"/>
                <a:cs typeface="Tahoma"/>
              </a:rPr>
              <a:t>them at </a:t>
            </a:r>
            <a:r>
              <a:rPr dirty="0" sz="1400" spc="10">
                <a:latin typeface="Tahoma"/>
                <a:cs typeface="Tahoma"/>
              </a:rPr>
              <a:t>a </a:t>
            </a:r>
            <a:r>
              <a:rPr dirty="0" sz="1400">
                <a:latin typeface="Tahoma"/>
                <a:cs typeface="Tahoma"/>
              </a:rPr>
              <a:t>moments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notice</a:t>
            </a:r>
            <a:endParaRPr sz="1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Tahoma"/>
                <a:cs typeface="Tahoma"/>
              </a:rPr>
              <a:t>But you </a:t>
            </a:r>
            <a:r>
              <a:rPr dirty="0" sz="1400" spc="-5">
                <a:latin typeface="Tahoma"/>
                <a:cs typeface="Tahoma"/>
              </a:rPr>
              <a:t>don’t </a:t>
            </a:r>
            <a:r>
              <a:rPr dirty="0" sz="1400">
                <a:latin typeface="Tahoma"/>
                <a:cs typeface="Tahoma"/>
              </a:rPr>
              <a:t>have to memorize </a:t>
            </a:r>
            <a:r>
              <a:rPr dirty="0" sz="1400" spc="-5">
                <a:latin typeface="Tahoma"/>
                <a:cs typeface="Tahoma"/>
              </a:rPr>
              <a:t>all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details</a:t>
            </a:r>
            <a:endParaRPr sz="1400">
              <a:latin typeface="Tahoma"/>
              <a:cs typeface="Tahoma"/>
            </a:endParaRPr>
          </a:p>
          <a:p>
            <a:pPr marL="241300" marR="72390" indent="-228600">
              <a:lnSpc>
                <a:spcPct val="100400"/>
              </a:lnSpc>
              <a:spcBef>
                <a:spcPts val="34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 spc="5">
                <a:latin typeface="Tahoma"/>
                <a:cs typeface="Tahoma"/>
              </a:rPr>
              <a:t>In </a:t>
            </a:r>
            <a:r>
              <a:rPr dirty="0" sz="1400">
                <a:latin typeface="Tahoma"/>
                <a:cs typeface="Tahoma"/>
              </a:rPr>
              <a:t>the right context </a:t>
            </a:r>
            <a:r>
              <a:rPr dirty="0" sz="1400" spc="5">
                <a:latin typeface="Tahoma"/>
                <a:cs typeface="Tahoma"/>
              </a:rPr>
              <a:t>any one of </a:t>
            </a:r>
            <a:r>
              <a:rPr dirty="0" sz="1400">
                <a:latin typeface="Tahoma"/>
                <a:cs typeface="Tahoma"/>
              </a:rPr>
              <a:t>these eight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might  end </a:t>
            </a:r>
            <a:r>
              <a:rPr dirty="0" sz="1400" spc="5">
                <a:latin typeface="Tahoma"/>
                <a:cs typeface="Tahoma"/>
              </a:rPr>
              <a:t>up </a:t>
            </a:r>
            <a:r>
              <a:rPr dirty="0" sz="1400">
                <a:latin typeface="Tahoma"/>
                <a:cs typeface="Tahoma"/>
              </a:rPr>
              <a:t>being </a:t>
            </a:r>
            <a:r>
              <a:rPr dirty="0" sz="1400" spc="-5">
                <a:latin typeface="Tahoma"/>
                <a:cs typeface="Tahoma"/>
              </a:rPr>
              <a:t>really useful </a:t>
            </a:r>
            <a:r>
              <a:rPr dirty="0" sz="1400">
                <a:latin typeface="Tahoma"/>
                <a:cs typeface="Tahoma"/>
              </a:rPr>
              <a:t>to you one day! </a:t>
            </a:r>
            <a:r>
              <a:rPr dirty="0" sz="1400" spc="-5">
                <a:latin typeface="Tahoma"/>
                <a:cs typeface="Tahoma"/>
              </a:rPr>
              <a:t>You  should </a:t>
            </a:r>
            <a:r>
              <a:rPr dirty="0" sz="1400" spc="5">
                <a:latin typeface="Tahoma"/>
                <a:cs typeface="Tahoma"/>
              </a:rPr>
              <a:t>be </a:t>
            </a:r>
            <a:r>
              <a:rPr dirty="0" sz="1400">
                <a:latin typeface="Tahoma"/>
                <a:cs typeface="Tahoma"/>
              </a:rPr>
              <a:t>able to </a:t>
            </a:r>
            <a:r>
              <a:rPr dirty="0" sz="1400" spc="-5">
                <a:latin typeface="Tahoma"/>
                <a:cs typeface="Tahoma"/>
              </a:rPr>
              <a:t>recognize this </a:t>
            </a:r>
            <a:r>
              <a:rPr dirty="0" sz="1400">
                <a:latin typeface="Tahoma"/>
                <a:cs typeface="Tahoma"/>
              </a:rPr>
              <a:t>when </a:t>
            </a:r>
            <a:r>
              <a:rPr dirty="0" sz="1400" spc="-5">
                <a:latin typeface="Tahoma"/>
                <a:cs typeface="Tahoma"/>
              </a:rPr>
              <a:t>it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">
                <a:latin typeface="Tahoma"/>
                <a:cs typeface="Tahoma"/>
              </a:rPr>
              <a:t>occurs.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90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4700" y="5340350"/>
            <a:ext cx="10699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Citations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2125" y="5719445"/>
            <a:ext cx="2013585" cy="19780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>
              <a:lnSpc>
                <a:spcPct val="100000"/>
              </a:lnSpc>
              <a:spcBef>
                <a:spcPts val="290"/>
              </a:spcBef>
            </a:pPr>
            <a:r>
              <a:rPr dirty="0" sz="650" spc="15">
                <a:solidFill>
                  <a:srgbClr val="FF0000"/>
                </a:solidFill>
                <a:latin typeface="Tahoma"/>
                <a:cs typeface="Tahoma"/>
              </a:rPr>
              <a:t>Radial Basis</a:t>
            </a:r>
            <a:r>
              <a:rPr dirty="0" sz="650" spc="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FF0000"/>
                </a:solidFill>
                <a:latin typeface="Tahoma"/>
                <a:cs typeface="Tahoma"/>
              </a:rPr>
              <a:t>Functions</a:t>
            </a:r>
            <a:endParaRPr sz="650">
              <a:latin typeface="Tahoma"/>
              <a:cs typeface="Tahoma"/>
            </a:endParaRPr>
          </a:p>
          <a:p>
            <a:pPr algn="just" marL="171450" marR="41910" indent="-171450">
              <a:lnSpc>
                <a:spcPct val="105800"/>
              </a:lnSpc>
              <a:spcBef>
                <a:spcPts val="150"/>
              </a:spcBef>
            </a:pPr>
            <a:r>
              <a:rPr dirty="0" sz="650" spc="25">
                <a:latin typeface="Tahoma"/>
                <a:cs typeface="Tahoma"/>
              </a:rPr>
              <a:t>T. </a:t>
            </a:r>
            <a:r>
              <a:rPr dirty="0" sz="650" spc="20">
                <a:latin typeface="Tahoma"/>
                <a:cs typeface="Tahoma"/>
              </a:rPr>
              <a:t>Poggio </a:t>
            </a:r>
            <a:r>
              <a:rPr dirty="0" sz="650" spc="30">
                <a:latin typeface="Tahoma"/>
                <a:cs typeface="Tahoma"/>
              </a:rPr>
              <a:t>and </a:t>
            </a:r>
            <a:r>
              <a:rPr dirty="0" sz="650" spc="20">
                <a:latin typeface="Tahoma"/>
                <a:cs typeface="Tahoma"/>
              </a:rPr>
              <a:t>F. </a:t>
            </a:r>
            <a:r>
              <a:rPr dirty="0" sz="650" spc="10">
                <a:latin typeface="Tahoma"/>
                <a:cs typeface="Tahoma"/>
              </a:rPr>
              <a:t>Girosi, </a:t>
            </a:r>
            <a:r>
              <a:rPr dirty="0" sz="650" spc="15">
                <a:latin typeface="Tahoma"/>
                <a:cs typeface="Tahoma"/>
              </a:rPr>
              <a:t>Regularization Algorithms  for </a:t>
            </a:r>
            <a:r>
              <a:rPr dirty="0" sz="650" spc="20">
                <a:latin typeface="Tahoma"/>
                <a:cs typeface="Tahoma"/>
              </a:rPr>
              <a:t>Learning </a:t>
            </a:r>
            <a:r>
              <a:rPr dirty="0" sz="650" spc="15">
                <a:latin typeface="Tahoma"/>
                <a:cs typeface="Tahoma"/>
              </a:rPr>
              <a:t>That Are </a:t>
            </a:r>
            <a:r>
              <a:rPr dirty="0" sz="650" spc="20">
                <a:latin typeface="Tahoma"/>
                <a:cs typeface="Tahoma"/>
              </a:rPr>
              <a:t>Equivalent </a:t>
            </a:r>
            <a:r>
              <a:rPr dirty="0" sz="650" spc="15">
                <a:latin typeface="Tahoma"/>
                <a:cs typeface="Tahoma"/>
              </a:rPr>
              <a:t>to </a:t>
            </a:r>
            <a:r>
              <a:rPr dirty="0" sz="650" spc="20">
                <a:latin typeface="Tahoma"/>
                <a:cs typeface="Tahoma"/>
              </a:rPr>
              <a:t>Multilayer  Networks, </a:t>
            </a:r>
            <a:r>
              <a:rPr dirty="0" sz="650" spc="15">
                <a:latin typeface="Tahoma"/>
                <a:cs typeface="Tahoma"/>
              </a:rPr>
              <a:t>Science, 247, </a:t>
            </a:r>
            <a:r>
              <a:rPr dirty="0" sz="650" spc="10">
                <a:latin typeface="Tahoma"/>
                <a:cs typeface="Tahoma"/>
              </a:rPr>
              <a:t>978--982, </a:t>
            </a:r>
            <a:r>
              <a:rPr dirty="0" sz="650" spc="15">
                <a:latin typeface="Tahoma"/>
                <a:cs typeface="Tahoma"/>
              </a:rPr>
              <a:t>1989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650" spc="25">
                <a:solidFill>
                  <a:srgbClr val="FF0000"/>
                </a:solidFill>
                <a:latin typeface="Tahoma"/>
                <a:cs typeface="Tahoma"/>
              </a:rPr>
              <a:t>LOESS</a:t>
            </a:r>
            <a:endParaRPr sz="650">
              <a:latin typeface="Tahoma"/>
              <a:cs typeface="Tahoma"/>
            </a:endParaRPr>
          </a:p>
          <a:p>
            <a:pPr marL="171450" marR="5080" indent="-171450">
              <a:lnSpc>
                <a:spcPct val="109000"/>
              </a:lnSpc>
              <a:spcBef>
                <a:spcPts val="125"/>
              </a:spcBef>
            </a:pPr>
            <a:r>
              <a:rPr dirty="0" sz="650" spc="20">
                <a:latin typeface="Tahoma"/>
                <a:cs typeface="Tahoma"/>
              </a:rPr>
              <a:t>W. </a:t>
            </a:r>
            <a:r>
              <a:rPr dirty="0" sz="650" spc="15">
                <a:latin typeface="Tahoma"/>
                <a:cs typeface="Tahoma"/>
              </a:rPr>
              <a:t>S. </a:t>
            </a:r>
            <a:r>
              <a:rPr dirty="0" sz="650" spc="20">
                <a:latin typeface="Tahoma"/>
                <a:cs typeface="Tahoma"/>
              </a:rPr>
              <a:t>Cleveland, Robust </a:t>
            </a:r>
            <a:r>
              <a:rPr dirty="0" sz="650" spc="15">
                <a:latin typeface="Tahoma"/>
                <a:cs typeface="Tahoma"/>
              </a:rPr>
              <a:t>Locally </a:t>
            </a:r>
            <a:r>
              <a:rPr dirty="0" sz="650" spc="20">
                <a:latin typeface="Tahoma"/>
                <a:cs typeface="Tahoma"/>
              </a:rPr>
              <a:t>Weighted  </a:t>
            </a:r>
            <a:r>
              <a:rPr dirty="0" sz="650" spc="15">
                <a:latin typeface="Tahoma"/>
                <a:cs typeface="Tahoma"/>
              </a:rPr>
              <a:t>Regression and Smoothing Scatterplots,  Journal of the </a:t>
            </a:r>
            <a:r>
              <a:rPr dirty="0" sz="650" spc="20">
                <a:latin typeface="Tahoma"/>
                <a:cs typeface="Tahoma"/>
              </a:rPr>
              <a:t>American </a:t>
            </a:r>
            <a:r>
              <a:rPr dirty="0" sz="650" spc="15">
                <a:latin typeface="Tahoma"/>
                <a:cs typeface="Tahoma"/>
              </a:rPr>
              <a:t>Statistical </a:t>
            </a:r>
            <a:r>
              <a:rPr dirty="0" sz="650" spc="20">
                <a:latin typeface="Tahoma"/>
                <a:cs typeface="Tahoma"/>
              </a:rPr>
              <a:t>Association,  </a:t>
            </a:r>
            <a:r>
              <a:rPr dirty="0" sz="650" spc="15">
                <a:latin typeface="Tahoma"/>
                <a:cs typeface="Tahoma"/>
              </a:rPr>
              <a:t>74, 368, 829-836, </a:t>
            </a:r>
            <a:r>
              <a:rPr dirty="0" sz="650" spc="20">
                <a:latin typeface="Tahoma"/>
                <a:cs typeface="Tahoma"/>
              </a:rPr>
              <a:t>December,</a:t>
            </a:r>
            <a:r>
              <a:rPr dirty="0" sz="650" spc="6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1979</a:t>
            </a:r>
            <a:endParaRPr sz="650">
              <a:latin typeface="Tahoma"/>
              <a:cs typeface="Tahoma"/>
            </a:endParaRPr>
          </a:p>
          <a:p>
            <a:pPr marR="538480">
              <a:lnSpc>
                <a:spcPts val="1050"/>
              </a:lnSpc>
              <a:spcBef>
                <a:spcPts val="5"/>
              </a:spcBef>
            </a:pPr>
            <a:r>
              <a:rPr dirty="0" sz="650" spc="30">
                <a:solidFill>
                  <a:srgbClr val="FF0000"/>
                </a:solidFill>
                <a:latin typeface="Tahoma"/>
                <a:cs typeface="Tahoma"/>
              </a:rPr>
              <a:t>GMDH etc  </a:t>
            </a:r>
            <a:r>
              <a:rPr dirty="0" sz="650" spc="20">
                <a:latin typeface="Tahoma"/>
                <a:cs typeface="Tahoma"/>
                <a:hlinkClick r:id="rId2"/>
              </a:rPr>
              <a:t>http:/</a:t>
            </a:r>
            <a:r>
              <a:rPr dirty="0" sz="650" spc="-65">
                <a:latin typeface="Tahoma"/>
                <a:cs typeface="Tahoma"/>
                <a:hlinkClick r:id="rId2"/>
              </a:rPr>
              <a:t>/</a:t>
            </a:r>
            <a:r>
              <a:rPr dirty="0" sz="650" spc="30">
                <a:latin typeface="Tahoma"/>
                <a:cs typeface="Tahoma"/>
                <a:hlinkClick r:id="rId2"/>
              </a:rPr>
              <a:t>www.inf.kiev.ua</a:t>
            </a:r>
            <a:r>
              <a:rPr dirty="0" sz="650" spc="35">
                <a:latin typeface="Tahoma"/>
                <a:cs typeface="Tahoma"/>
                <a:hlinkClick r:id="rId2"/>
              </a:rPr>
              <a:t>/GMDH</a:t>
            </a:r>
            <a:r>
              <a:rPr dirty="0" sz="650" spc="-15">
                <a:latin typeface="Tahoma"/>
                <a:cs typeface="Tahoma"/>
                <a:hlinkClick r:id="rId2"/>
              </a:rPr>
              <a:t>-</a:t>
            </a:r>
            <a:r>
              <a:rPr dirty="0" sz="650" spc="30">
                <a:latin typeface="Tahoma"/>
                <a:cs typeface="Tahoma"/>
                <a:hlinkClick r:id="rId2"/>
              </a:rPr>
              <a:t>home/</a:t>
            </a:r>
            <a:endParaRPr sz="650">
              <a:latin typeface="Tahoma"/>
              <a:cs typeface="Tahoma"/>
            </a:endParaRPr>
          </a:p>
          <a:p>
            <a:pPr marL="171450" marR="90805" indent="-171450">
              <a:lnSpc>
                <a:spcPct val="105800"/>
              </a:lnSpc>
              <a:spcBef>
                <a:spcPts val="70"/>
              </a:spcBef>
            </a:pPr>
            <a:r>
              <a:rPr dirty="0" sz="650" spc="15">
                <a:latin typeface="Tahoma"/>
                <a:cs typeface="Tahoma"/>
              </a:rPr>
              <a:t>P. </a:t>
            </a:r>
            <a:r>
              <a:rPr dirty="0" sz="650" spc="20">
                <a:latin typeface="Tahoma"/>
                <a:cs typeface="Tahoma"/>
              </a:rPr>
              <a:t>Langley and </a:t>
            </a:r>
            <a:r>
              <a:rPr dirty="0" sz="650" spc="15">
                <a:latin typeface="Tahoma"/>
                <a:cs typeface="Tahoma"/>
              </a:rPr>
              <a:t>G. L. </a:t>
            </a:r>
            <a:r>
              <a:rPr dirty="0" sz="650" spc="25">
                <a:latin typeface="Tahoma"/>
                <a:cs typeface="Tahoma"/>
              </a:rPr>
              <a:t>Bradshaw </a:t>
            </a:r>
            <a:r>
              <a:rPr dirty="0" sz="650" spc="20">
                <a:latin typeface="Tahoma"/>
                <a:cs typeface="Tahoma"/>
              </a:rPr>
              <a:t>and </a:t>
            </a:r>
            <a:r>
              <a:rPr dirty="0" sz="650" spc="15">
                <a:latin typeface="Tahoma"/>
                <a:cs typeface="Tahoma"/>
              </a:rPr>
              <a:t>H. A. </a:t>
            </a:r>
            <a:r>
              <a:rPr dirty="0" sz="650" spc="25">
                <a:latin typeface="Tahoma"/>
                <a:cs typeface="Tahoma"/>
              </a:rPr>
              <a:t>Simon,  Rediscovering Chemistry </a:t>
            </a:r>
            <a:r>
              <a:rPr dirty="0" sz="650" spc="20">
                <a:latin typeface="Tahoma"/>
                <a:cs typeface="Tahoma"/>
              </a:rPr>
              <a:t>with the </a:t>
            </a:r>
            <a:r>
              <a:rPr dirty="0" sz="650" spc="30">
                <a:latin typeface="Tahoma"/>
                <a:cs typeface="Tahoma"/>
              </a:rPr>
              <a:t>BACON  </a:t>
            </a:r>
            <a:r>
              <a:rPr dirty="0" sz="650" spc="20">
                <a:latin typeface="Tahoma"/>
                <a:cs typeface="Tahoma"/>
              </a:rPr>
              <a:t>System, Machine Learning: </a:t>
            </a:r>
            <a:r>
              <a:rPr dirty="0" sz="650" spc="15">
                <a:latin typeface="Tahoma"/>
                <a:cs typeface="Tahoma"/>
              </a:rPr>
              <a:t>An Artificial  Intelligence </a:t>
            </a:r>
            <a:r>
              <a:rPr dirty="0" sz="650" spc="25">
                <a:latin typeface="Tahoma"/>
                <a:cs typeface="Tahoma"/>
              </a:rPr>
              <a:t>Approach, </a:t>
            </a:r>
            <a:r>
              <a:rPr dirty="0" sz="650" spc="15">
                <a:latin typeface="Tahoma"/>
                <a:cs typeface="Tahoma"/>
              </a:rPr>
              <a:t>R. S. </a:t>
            </a:r>
            <a:r>
              <a:rPr dirty="0" sz="650" spc="25">
                <a:latin typeface="Tahoma"/>
                <a:cs typeface="Tahoma"/>
              </a:rPr>
              <a:t>Michalski </a:t>
            </a:r>
            <a:r>
              <a:rPr dirty="0" sz="650" spc="20">
                <a:latin typeface="Tahoma"/>
                <a:cs typeface="Tahoma"/>
              </a:rPr>
              <a:t>and</a:t>
            </a:r>
            <a:r>
              <a:rPr dirty="0" sz="650" spc="-2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J.</a:t>
            </a:r>
            <a:endParaRPr sz="650">
              <a:latin typeface="Tahoma"/>
              <a:cs typeface="Tahoma"/>
            </a:endParaRPr>
          </a:p>
          <a:p>
            <a:pPr marL="171450" marR="220345">
              <a:lnSpc>
                <a:spcPct val="105800"/>
              </a:lnSpc>
              <a:spcBef>
                <a:spcPts val="75"/>
              </a:spcBef>
            </a:pPr>
            <a:r>
              <a:rPr dirty="0" sz="650" spc="30">
                <a:latin typeface="Tahoma"/>
                <a:cs typeface="Tahoma"/>
              </a:rPr>
              <a:t>G. </a:t>
            </a:r>
            <a:r>
              <a:rPr dirty="0" sz="650" spc="20">
                <a:latin typeface="Tahoma"/>
                <a:cs typeface="Tahoma"/>
              </a:rPr>
              <a:t>Carbonnell and </a:t>
            </a:r>
            <a:r>
              <a:rPr dirty="0" sz="650" spc="15">
                <a:latin typeface="Tahoma"/>
                <a:cs typeface="Tahoma"/>
              </a:rPr>
              <a:t>T. </a:t>
            </a:r>
            <a:r>
              <a:rPr dirty="0" sz="650" spc="20">
                <a:latin typeface="Tahoma"/>
                <a:cs typeface="Tahoma"/>
              </a:rPr>
              <a:t>M. Mitchell, </a:t>
            </a:r>
            <a:r>
              <a:rPr dirty="0" sz="650" spc="25">
                <a:latin typeface="Tahoma"/>
                <a:cs typeface="Tahoma"/>
              </a:rPr>
              <a:t>Morgan  </a:t>
            </a:r>
            <a:r>
              <a:rPr dirty="0" sz="650" spc="20">
                <a:latin typeface="Tahoma"/>
                <a:cs typeface="Tahoma"/>
              </a:rPr>
              <a:t>Kaufmann,</a:t>
            </a:r>
            <a:r>
              <a:rPr dirty="0" sz="650" spc="3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1983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3350" y="5719445"/>
            <a:ext cx="2004060" cy="263525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dirty="0" sz="650" spc="15">
                <a:solidFill>
                  <a:srgbClr val="FF0000"/>
                </a:solidFill>
                <a:latin typeface="Tahoma"/>
                <a:cs typeface="Tahoma"/>
              </a:rPr>
              <a:t>Regression Trees</a:t>
            </a:r>
            <a:r>
              <a:rPr dirty="0" sz="65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650" spc="15">
                <a:solidFill>
                  <a:srgbClr val="FF0000"/>
                </a:solidFill>
                <a:latin typeface="Tahoma"/>
                <a:cs typeface="Tahoma"/>
              </a:rPr>
              <a:t>etc</a:t>
            </a:r>
            <a:endParaRPr sz="650">
              <a:latin typeface="Tahoma"/>
              <a:cs typeface="Tahoma"/>
            </a:endParaRPr>
          </a:p>
          <a:p>
            <a:pPr marL="171450" marR="48260" indent="-171450">
              <a:lnSpc>
                <a:spcPct val="105800"/>
              </a:lnSpc>
              <a:spcBef>
                <a:spcPts val="150"/>
              </a:spcBef>
            </a:pPr>
            <a:r>
              <a:rPr dirty="0" sz="650" spc="15">
                <a:latin typeface="Tahoma"/>
                <a:cs typeface="Tahoma"/>
              </a:rPr>
              <a:t>L. </a:t>
            </a:r>
            <a:r>
              <a:rPr dirty="0" sz="650" spc="25">
                <a:latin typeface="Tahoma"/>
                <a:cs typeface="Tahoma"/>
              </a:rPr>
              <a:t>Breiman </a:t>
            </a:r>
            <a:r>
              <a:rPr dirty="0" sz="650" spc="20">
                <a:latin typeface="Tahoma"/>
                <a:cs typeface="Tahoma"/>
              </a:rPr>
              <a:t>and </a:t>
            </a:r>
            <a:r>
              <a:rPr dirty="0" sz="650" spc="15">
                <a:latin typeface="Tahoma"/>
                <a:cs typeface="Tahoma"/>
              </a:rPr>
              <a:t>J. H. </a:t>
            </a:r>
            <a:r>
              <a:rPr dirty="0" sz="650" spc="25">
                <a:latin typeface="Tahoma"/>
                <a:cs typeface="Tahoma"/>
              </a:rPr>
              <a:t>Friedman </a:t>
            </a:r>
            <a:r>
              <a:rPr dirty="0" sz="650" spc="20">
                <a:latin typeface="Tahoma"/>
                <a:cs typeface="Tahoma"/>
              </a:rPr>
              <a:t>and </a:t>
            </a:r>
            <a:r>
              <a:rPr dirty="0" sz="650" spc="15">
                <a:latin typeface="Tahoma"/>
                <a:cs typeface="Tahoma"/>
              </a:rPr>
              <a:t>R. A. </a:t>
            </a:r>
            <a:r>
              <a:rPr dirty="0" sz="650" spc="25">
                <a:latin typeface="Tahoma"/>
                <a:cs typeface="Tahoma"/>
              </a:rPr>
              <a:t>Olshen  </a:t>
            </a:r>
            <a:r>
              <a:rPr dirty="0" sz="650" spc="20">
                <a:latin typeface="Tahoma"/>
                <a:cs typeface="Tahoma"/>
              </a:rPr>
              <a:t>and </a:t>
            </a:r>
            <a:r>
              <a:rPr dirty="0" sz="650" spc="15">
                <a:latin typeface="Tahoma"/>
                <a:cs typeface="Tahoma"/>
              </a:rPr>
              <a:t>C. </a:t>
            </a:r>
            <a:r>
              <a:rPr dirty="0" sz="650" spc="10">
                <a:latin typeface="Tahoma"/>
                <a:cs typeface="Tahoma"/>
              </a:rPr>
              <a:t>J. </a:t>
            </a:r>
            <a:r>
              <a:rPr dirty="0" sz="650" spc="20">
                <a:latin typeface="Tahoma"/>
                <a:cs typeface="Tahoma"/>
              </a:rPr>
              <a:t>Stone, </a:t>
            </a:r>
            <a:r>
              <a:rPr dirty="0" sz="650" spc="15">
                <a:latin typeface="Tahoma"/>
                <a:cs typeface="Tahoma"/>
              </a:rPr>
              <a:t>Classification </a:t>
            </a:r>
            <a:r>
              <a:rPr dirty="0" sz="650" spc="20">
                <a:latin typeface="Tahoma"/>
                <a:cs typeface="Tahoma"/>
              </a:rPr>
              <a:t>and Regression  </a:t>
            </a:r>
            <a:r>
              <a:rPr dirty="0" sz="650" spc="15">
                <a:latin typeface="Tahoma"/>
                <a:cs typeface="Tahoma"/>
              </a:rPr>
              <a:t>Trees, </a:t>
            </a:r>
            <a:r>
              <a:rPr dirty="0" sz="650" spc="20">
                <a:latin typeface="Tahoma"/>
                <a:cs typeface="Tahoma"/>
              </a:rPr>
              <a:t>Wadsworth,</a:t>
            </a:r>
            <a:r>
              <a:rPr dirty="0" sz="650" spc="4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1984</a:t>
            </a:r>
            <a:endParaRPr sz="650">
              <a:latin typeface="Tahoma"/>
              <a:cs typeface="Tahoma"/>
            </a:endParaRPr>
          </a:p>
          <a:p>
            <a:pPr marL="171450" marR="194945" indent="-171450">
              <a:lnSpc>
                <a:spcPct val="105800"/>
              </a:lnSpc>
              <a:spcBef>
                <a:spcPts val="225"/>
              </a:spcBef>
            </a:pPr>
            <a:r>
              <a:rPr dirty="0" sz="650" spc="15">
                <a:latin typeface="Tahoma"/>
                <a:cs typeface="Tahoma"/>
              </a:rPr>
              <a:t>J. R. </a:t>
            </a:r>
            <a:r>
              <a:rPr dirty="0" sz="650" spc="20">
                <a:latin typeface="Tahoma"/>
                <a:cs typeface="Tahoma"/>
              </a:rPr>
              <a:t>Quinlan, </a:t>
            </a:r>
            <a:r>
              <a:rPr dirty="0" sz="650" spc="25">
                <a:latin typeface="Tahoma"/>
                <a:cs typeface="Tahoma"/>
              </a:rPr>
              <a:t>Combining </a:t>
            </a:r>
            <a:r>
              <a:rPr dirty="0" sz="650" spc="20">
                <a:latin typeface="Tahoma"/>
                <a:cs typeface="Tahoma"/>
              </a:rPr>
              <a:t>Instance-Based and  Model-Based </a:t>
            </a:r>
            <a:r>
              <a:rPr dirty="0" sz="650" spc="15">
                <a:latin typeface="Tahoma"/>
                <a:cs typeface="Tahoma"/>
              </a:rPr>
              <a:t>Learning, Machine Learning:  Proceedings </a:t>
            </a:r>
            <a:r>
              <a:rPr dirty="0" sz="650" spc="10">
                <a:latin typeface="Tahoma"/>
                <a:cs typeface="Tahoma"/>
              </a:rPr>
              <a:t>of </a:t>
            </a:r>
            <a:r>
              <a:rPr dirty="0" sz="650" spc="15">
                <a:latin typeface="Tahoma"/>
                <a:cs typeface="Tahoma"/>
              </a:rPr>
              <a:t>the Tenth International  </a:t>
            </a:r>
            <a:r>
              <a:rPr dirty="0" sz="650" spc="20">
                <a:latin typeface="Tahoma"/>
                <a:cs typeface="Tahoma"/>
              </a:rPr>
              <a:t>Conference,</a:t>
            </a:r>
            <a:r>
              <a:rPr dirty="0" sz="650" spc="3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1993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650" spc="20">
                <a:solidFill>
                  <a:srgbClr val="FF0000"/>
                </a:solidFill>
                <a:latin typeface="Tahoma"/>
                <a:cs typeface="Tahoma"/>
              </a:rPr>
              <a:t>Cascade </a:t>
            </a:r>
            <a:r>
              <a:rPr dirty="0" sz="650" spc="15">
                <a:solidFill>
                  <a:srgbClr val="FF0000"/>
                </a:solidFill>
                <a:latin typeface="Tahoma"/>
                <a:cs typeface="Tahoma"/>
              </a:rPr>
              <a:t>Correlation</a:t>
            </a:r>
            <a:r>
              <a:rPr dirty="0" sz="65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650" spc="20">
                <a:solidFill>
                  <a:srgbClr val="FF0000"/>
                </a:solidFill>
                <a:latin typeface="Tahoma"/>
                <a:cs typeface="Tahoma"/>
              </a:rPr>
              <a:t>etc</a:t>
            </a:r>
            <a:endParaRPr sz="650">
              <a:latin typeface="Tahoma"/>
              <a:cs typeface="Tahoma"/>
            </a:endParaRPr>
          </a:p>
          <a:p>
            <a:pPr marL="171450" marR="14604" indent="-171450">
              <a:lnSpc>
                <a:spcPct val="107400"/>
              </a:lnSpc>
              <a:spcBef>
                <a:spcPts val="135"/>
              </a:spcBef>
            </a:pPr>
            <a:r>
              <a:rPr dirty="0" sz="650" spc="30">
                <a:latin typeface="Tahoma"/>
                <a:cs typeface="Tahoma"/>
              </a:rPr>
              <a:t>S. E. Fahlman </a:t>
            </a:r>
            <a:r>
              <a:rPr dirty="0" sz="650" spc="20">
                <a:latin typeface="Tahoma"/>
                <a:cs typeface="Tahoma"/>
              </a:rPr>
              <a:t>and </a:t>
            </a:r>
            <a:r>
              <a:rPr dirty="0" sz="650" spc="15">
                <a:latin typeface="Tahoma"/>
                <a:cs typeface="Tahoma"/>
              </a:rPr>
              <a:t>C. </a:t>
            </a:r>
            <a:r>
              <a:rPr dirty="0" sz="650" spc="-5">
                <a:latin typeface="Tahoma"/>
                <a:cs typeface="Tahoma"/>
              </a:rPr>
              <a:t>Lebiere </a:t>
            </a:r>
            <a:r>
              <a:rPr dirty="0" sz="650" spc="5">
                <a:latin typeface="Tahoma"/>
                <a:cs typeface="Tahoma"/>
              </a:rPr>
              <a:t>. </a:t>
            </a:r>
            <a:r>
              <a:rPr dirty="0" sz="650" spc="20">
                <a:latin typeface="Tahoma"/>
                <a:cs typeface="Tahoma"/>
              </a:rPr>
              <a:t>The cascade-  </a:t>
            </a:r>
            <a:r>
              <a:rPr dirty="0" sz="650" spc="15">
                <a:latin typeface="Tahoma"/>
                <a:cs typeface="Tahoma"/>
              </a:rPr>
              <a:t>correlation learning architecture. Technical  </a:t>
            </a:r>
            <a:r>
              <a:rPr dirty="0" sz="650" spc="20">
                <a:latin typeface="Tahoma"/>
                <a:cs typeface="Tahoma"/>
              </a:rPr>
              <a:t>Report CMU </a:t>
            </a:r>
            <a:r>
              <a:rPr dirty="0" sz="650" spc="10">
                <a:latin typeface="Tahoma"/>
                <a:cs typeface="Tahoma"/>
              </a:rPr>
              <a:t>-CS-90-100, </a:t>
            </a:r>
            <a:r>
              <a:rPr dirty="0" sz="650" spc="20">
                <a:latin typeface="Tahoma"/>
                <a:cs typeface="Tahoma"/>
              </a:rPr>
              <a:t>School </a:t>
            </a:r>
            <a:r>
              <a:rPr dirty="0" sz="650" spc="15">
                <a:latin typeface="Tahoma"/>
                <a:cs typeface="Tahoma"/>
              </a:rPr>
              <a:t>of </a:t>
            </a:r>
            <a:r>
              <a:rPr dirty="0" sz="650" spc="25">
                <a:latin typeface="Tahoma"/>
                <a:cs typeface="Tahoma"/>
              </a:rPr>
              <a:t>Computer  </a:t>
            </a:r>
            <a:r>
              <a:rPr dirty="0" sz="650" spc="20">
                <a:latin typeface="Tahoma"/>
                <a:cs typeface="Tahoma"/>
              </a:rPr>
              <a:t>Science, </a:t>
            </a:r>
            <a:r>
              <a:rPr dirty="0" sz="650" spc="25">
                <a:latin typeface="Tahoma"/>
                <a:cs typeface="Tahoma"/>
              </a:rPr>
              <a:t>Carnegie </a:t>
            </a:r>
            <a:r>
              <a:rPr dirty="0" sz="650" spc="20">
                <a:latin typeface="Tahoma"/>
                <a:cs typeface="Tahoma"/>
              </a:rPr>
              <a:t>Mellon </a:t>
            </a:r>
            <a:r>
              <a:rPr dirty="0" sz="650" spc="25">
                <a:latin typeface="Tahoma"/>
                <a:cs typeface="Tahoma"/>
              </a:rPr>
              <a:t>University,  </a:t>
            </a:r>
            <a:r>
              <a:rPr dirty="0" sz="650" spc="15">
                <a:latin typeface="Tahoma"/>
                <a:cs typeface="Tahoma"/>
              </a:rPr>
              <a:t>Pittsburgh, PA, </a:t>
            </a:r>
            <a:r>
              <a:rPr dirty="0" sz="650" spc="20">
                <a:latin typeface="Tahoma"/>
                <a:cs typeface="Tahoma"/>
              </a:rPr>
              <a:t>1990.  </a:t>
            </a:r>
            <a:r>
              <a:rPr dirty="0" sz="650" spc="20">
                <a:latin typeface="Tahoma"/>
                <a:cs typeface="Tahoma"/>
                <a:hlinkClick r:id="rId3"/>
              </a:rPr>
              <a:t>http://citeseer.nj.nec.com/fahlman91cascadec </a:t>
            </a:r>
            <a:r>
              <a:rPr dirty="0" sz="650" spc="1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orrelation.html</a:t>
            </a:r>
            <a:endParaRPr sz="650">
              <a:latin typeface="Tahoma"/>
              <a:cs typeface="Tahoma"/>
            </a:endParaRPr>
          </a:p>
          <a:p>
            <a:pPr marL="171450" marR="5080" indent="-171450">
              <a:lnSpc>
                <a:spcPct val="105800"/>
              </a:lnSpc>
              <a:spcBef>
                <a:spcPts val="225"/>
              </a:spcBef>
            </a:pPr>
            <a:r>
              <a:rPr dirty="0" sz="650" spc="15">
                <a:latin typeface="Tahoma"/>
                <a:cs typeface="Tahoma"/>
              </a:rPr>
              <a:t>J. H. </a:t>
            </a:r>
            <a:r>
              <a:rPr dirty="0" sz="650" spc="25">
                <a:latin typeface="Tahoma"/>
                <a:cs typeface="Tahoma"/>
              </a:rPr>
              <a:t>Friedman </a:t>
            </a:r>
            <a:r>
              <a:rPr dirty="0" sz="650" spc="20">
                <a:latin typeface="Tahoma"/>
                <a:cs typeface="Tahoma"/>
              </a:rPr>
              <a:t>and W. </a:t>
            </a:r>
            <a:r>
              <a:rPr dirty="0" sz="650" spc="15">
                <a:latin typeface="Tahoma"/>
                <a:cs typeface="Tahoma"/>
              </a:rPr>
              <a:t>Stuetzle, Projection </a:t>
            </a:r>
            <a:r>
              <a:rPr dirty="0" sz="650" spc="20">
                <a:latin typeface="Tahoma"/>
                <a:cs typeface="Tahoma"/>
              </a:rPr>
              <a:t>Pursuit  Regression, </a:t>
            </a:r>
            <a:r>
              <a:rPr dirty="0" sz="650" spc="15">
                <a:latin typeface="Tahoma"/>
                <a:cs typeface="Tahoma"/>
              </a:rPr>
              <a:t>Journal of the </a:t>
            </a:r>
            <a:r>
              <a:rPr dirty="0" sz="650" spc="20">
                <a:latin typeface="Tahoma"/>
                <a:cs typeface="Tahoma"/>
              </a:rPr>
              <a:t>American </a:t>
            </a:r>
            <a:r>
              <a:rPr dirty="0" sz="650" spc="15">
                <a:latin typeface="Tahoma"/>
                <a:cs typeface="Tahoma"/>
              </a:rPr>
              <a:t>Statistical  </a:t>
            </a:r>
            <a:r>
              <a:rPr dirty="0" sz="650" spc="20">
                <a:latin typeface="Tahoma"/>
                <a:cs typeface="Tahoma"/>
              </a:rPr>
              <a:t>Association, </a:t>
            </a:r>
            <a:r>
              <a:rPr dirty="0" sz="650" spc="15">
                <a:latin typeface="Tahoma"/>
                <a:cs typeface="Tahoma"/>
              </a:rPr>
              <a:t>76, 376, </a:t>
            </a:r>
            <a:r>
              <a:rPr dirty="0" sz="650" spc="20">
                <a:latin typeface="Tahoma"/>
                <a:cs typeface="Tahoma"/>
              </a:rPr>
              <a:t>December,</a:t>
            </a:r>
            <a:r>
              <a:rPr dirty="0" sz="650" spc="55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1981</a:t>
            </a:r>
            <a:endParaRPr sz="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dirty="0" sz="650" spc="15">
                <a:solidFill>
                  <a:srgbClr val="FF0000"/>
                </a:solidFill>
                <a:latin typeface="Tahoma"/>
                <a:cs typeface="Tahoma"/>
              </a:rPr>
              <a:t>MARS</a:t>
            </a:r>
            <a:endParaRPr sz="650">
              <a:latin typeface="Tahoma"/>
              <a:cs typeface="Tahoma"/>
            </a:endParaRPr>
          </a:p>
          <a:p>
            <a:pPr marL="171450" marR="85725" indent="-171450">
              <a:lnSpc>
                <a:spcPct val="105800"/>
              </a:lnSpc>
              <a:spcBef>
                <a:spcPts val="225"/>
              </a:spcBef>
            </a:pPr>
            <a:r>
              <a:rPr dirty="0" sz="650" spc="15">
                <a:latin typeface="Tahoma"/>
                <a:cs typeface="Tahoma"/>
              </a:rPr>
              <a:t>J. H. </a:t>
            </a:r>
            <a:r>
              <a:rPr dirty="0" sz="650" spc="25">
                <a:latin typeface="Tahoma"/>
                <a:cs typeface="Tahoma"/>
              </a:rPr>
              <a:t>Friedman, </a:t>
            </a:r>
            <a:r>
              <a:rPr dirty="0" sz="650" spc="20">
                <a:latin typeface="Tahoma"/>
                <a:cs typeface="Tahoma"/>
              </a:rPr>
              <a:t>Multivariate </a:t>
            </a:r>
            <a:r>
              <a:rPr dirty="0" sz="650" spc="25">
                <a:latin typeface="Tahoma"/>
                <a:cs typeface="Tahoma"/>
              </a:rPr>
              <a:t>Adaptive</a:t>
            </a:r>
            <a:r>
              <a:rPr dirty="0" sz="650" spc="-90">
                <a:latin typeface="Tahoma"/>
                <a:cs typeface="Tahoma"/>
              </a:rPr>
              <a:t> </a:t>
            </a:r>
            <a:r>
              <a:rPr dirty="0" sz="650" spc="25">
                <a:latin typeface="Tahoma"/>
                <a:cs typeface="Tahoma"/>
              </a:rPr>
              <a:t>Regression  </a:t>
            </a:r>
            <a:r>
              <a:rPr dirty="0" sz="650" spc="15">
                <a:latin typeface="Tahoma"/>
                <a:cs typeface="Tahoma"/>
              </a:rPr>
              <a:t>Splines, </a:t>
            </a:r>
            <a:r>
              <a:rPr dirty="0" sz="650" spc="20">
                <a:latin typeface="Tahoma"/>
                <a:cs typeface="Tahoma"/>
              </a:rPr>
              <a:t>Department </a:t>
            </a:r>
            <a:r>
              <a:rPr dirty="0" sz="650" spc="15">
                <a:latin typeface="Tahoma"/>
                <a:cs typeface="Tahoma"/>
              </a:rPr>
              <a:t>for Statistics, </a:t>
            </a:r>
            <a:r>
              <a:rPr dirty="0" sz="650" spc="20">
                <a:latin typeface="Tahoma"/>
                <a:cs typeface="Tahoma"/>
              </a:rPr>
              <a:t>Stanford  </a:t>
            </a:r>
            <a:r>
              <a:rPr dirty="0" sz="650" spc="15">
                <a:latin typeface="Tahoma"/>
                <a:cs typeface="Tahoma"/>
              </a:rPr>
              <a:t>University, </a:t>
            </a:r>
            <a:r>
              <a:rPr dirty="0" sz="650" spc="20">
                <a:latin typeface="Tahoma"/>
                <a:cs typeface="Tahoma"/>
              </a:rPr>
              <a:t>1988, Technical Report </a:t>
            </a:r>
            <a:r>
              <a:rPr dirty="0" sz="650" spc="15">
                <a:latin typeface="Tahoma"/>
                <a:cs typeface="Tahoma"/>
              </a:rPr>
              <a:t>No.</a:t>
            </a:r>
            <a:r>
              <a:rPr dirty="0" sz="650" spc="60">
                <a:latin typeface="Tahoma"/>
                <a:cs typeface="Tahoma"/>
              </a:rPr>
              <a:t> </a:t>
            </a:r>
            <a:r>
              <a:rPr dirty="0" sz="650" spc="20">
                <a:latin typeface="Tahoma"/>
                <a:cs typeface="Tahoma"/>
              </a:rPr>
              <a:t>102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62500" y="4568825"/>
            <a:ext cx="12071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9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3750" y="1358900"/>
            <a:ext cx="10509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2609717" y="1880393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3517" y="2489993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68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669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5017" y="2451893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05117" y="2451893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800100" y="47625"/>
                </a:moveTo>
                <a:lnTo>
                  <a:pt x="800100" y="47625"/>
                </a:lnTo>
                <a:lnTo>
                  <a:pt x="381000" y="47625"/>
                </a:lnTo>
                <a:lnTo>
                  <a:pt x="361057" y="42118"/>
                </a:lnTo>
                <a:lnTo>
                  <a:pt x="342900" y="39290"/>
                </a:lnTo>
                <a:lnTo>
                  <a:pt x="324742" y="38248"/>
                </a:lnTo>
                <a:lnTo>
                  <a:pt x="304800" y="38100"/>
                </a:lnTo>
                <a:lnTo>
                  <a:pt x="284857" y="31105"/>
                </a:lnTo>
                <a:lnTo>
                  <a:pt x="266700" y="25003"/>
                </a:lnTo>
                <a:lnTo>
                  <a:pt x="248542" y="20687"/>
                </a:lnTo>
                <a:lnTo>
                  <a:pt x="228600" y="19050"/>
                </a:lnTo>
                <a:lnTo>
                  <a:pt x="208657" y="13543"/>
                </a:lnTo>
                <a:lnTo>
                  <a:pt x="190500" y="10715"/>
                </a:lnTo>
                <a:lnTo>
                  <a:pt x="172342" y="9673"/>
                </a:lnTo>
                <a:lnTo>
                  <a:pt x="152400" y="9525"/>
                </a:lnTo>
                <a:lnTo>
                  <a:pt x="126503" y="4018"/>
                </a:lnTo>
                <a:lnTo>
                  <a:pt x="95250" y="1190"/>
                </a:lnTo>
                <a:lnTo>
                  <a:pt x="63996" y="148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56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57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00225" y="2635250"/>
            <a:ext cx="2641600" cy="109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5341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x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0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14517" y="2718593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7075" y="2714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09825" y="2216150"/>
            <a:ext cx="8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95417" y="1870868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57450" y="18573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669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943225" y="2549525"/>
            <a:ext cx="10261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5665" algn="l"/>
              </a:tabLst>
            </a:pPr>
            <a:r>
              <a:rPr dirty="0" sz="900" spc="15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00CC00"/>
                </a:solidFill>
                <a:latin typeface="Tahoma"/>
                <a:cs typeface="Tahoma"/>
              </a:rPr>
              <a:t>1	</a:t>
            </a:r>
            <a:r>
              <a:rPr dirty="0" sz="900" spc="15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051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784725" y="2549525"/>
            <a:ext cx="1625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5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957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668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956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957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670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10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12925" y="6875780"/>
            <a:ext cx="2616200" cy="83502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0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09717" y="580654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33517" y="641614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668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669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05017" y="6378045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956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957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67075" y="6696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95417" y="579702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57450" y="5838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669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794125" y="6530975"/>
            <a:ext cx="1625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5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051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957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668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956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957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670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1495425" y="990600"/>
                </a:move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close/>
              </a:path>
              <a:path w="1790700" h="154305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0" y="0"/>
                </a:moveTo>
                <a:lnTo>
                  <a:pt x="0" y="990600"/>
                </a:ln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286000" y="6330950"/>
            <a:ext cx="1565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(initialized </a:t>
            </a:r>
            <a:r>
              <a:rPr dirty="0" sz="1200">
                <a:latin typeface="Tahoma"/>
                <a:cs typeface="Tahoma"/>
              </a:rPr>
              <a:t>randomly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6825" y="6521450"/>
            <a:ext cx="1071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7">
                <a:latin typeface="Tahoma"/>
                <a:cs typeface="Tahoma"/>
              </a:rPr>
              <a:t>on </a:t>
            </a:r>
            <a:r>
              <a:rPr dirty="0" baseline="2314" sz="1800">
                <a:latin typeface="Tahoma"/>
                <a:cs typeface="Tahoma"/>
              </a:rPr>
              <a:t>a </a:t>
            </a:r>
            <a:r>
              <a:rPr dirty="0" baseline="2314" sz="1800" spc="-195" strike="sngStrike">
                <a:latin typeface="Tahoma"/>
                <a:cs typeface="Tahoma"/>
              </a:rPr>
              <a:t>g</a:t>
            </a:r>
            <a:r>
              <a:rPr dirty="0" u="sng" baseline="12345" sz="1350" spc="-195" i="1" strike="noStrike">
                <a:solidFill>
                  <a:srgbClr val="00CC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dirty="0" baseline="2314" sz="1800" spc="-195" strike="sngStrike">
                <a:latin typeface="Tahoma"/>
                <a:cs typeface="Tahoma"/>
              </a:rPr>
              <a:t>r</a:t>
            </a:r>
            <a:r>
              <a:rPr dirty="0" sz="600" spc="-130" i="1" strike="sngStrike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195" strike="sngStrike">
                <a:latin typeface="Tahoma"/>
                <a:cs typeface="Tahoma"/>
              </a:rPr>
              <a:t>id </a:t>
            </a:r>
            <a:r>
              <a:rPr dirty="0" baseline="2314" sz="1800" spc="-7" strike="sngStrike">
                <a:latin typeface="Tahoma"/>
                <a:cs typeface="Tahoma"/>
              </a:rPr>
              <a:t>in</a:t>
            </a:r>
            <a:r>
              <a:rPr dirty="0" baseline="2314" sz="1800" spc="-359" strike="noStrike">
                <a:latin typeface="Tahoma"/>
                <a:cs typeface="Tahoma"/>
              </a:rPr>
              <a:t> </a:t>
            </a:r>
            <a:r>
              <a:rPr dirty="0" baseline="2314" sz="1800" spc="104" strike="noStrike">
                <a:latin typeface="Tahoma"/>
                <a:cs typeface="Tahoma"/>
              </a:rPr>
              <a:t>m-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03450" y="6692900"/>
            <a:ext cx="1731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ahoma"/>
                <a:cs typeface="Tahoma"/>
              </a:rPr>
              <a:t>dimensio</a:t>
            </a:r>
            <a:r>
              <a:rPr dirty="0" baseline="27777" sz="1800" spc="-75">
                <a:latin typeface="Tahoma"/>
                <a:cs typeface="Tahoma"/>
              </a:rPr>
              <a:t>x</a:t>
            </a:r>
            <a:r>
              <a:rPr dirty="0" sz="1200" spc="-50">
                <a:latin typeface="Tahoma"/>
                <a:cs typeface="Tahoma"/>
              </a:rPr>
              <a:t>nal </a:t>
            </a:r>
            <a:r>
              <a:rPr dirty="0" sz="1200" spc="-5">
                <a:latin typeface="Tahoma"/>
                <a:cs typeface="Tahoma"/>
              </a:rPr>
              <a:t>input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57517" y="5692245"/>
            <a:ext cx="1981200" cy="1771650"/>
          </a:xfrm>
          <a:custGeom>
            <a:avLst/>
            <a:gdLst/>
            <a:ahLst/>
            <a:cxnLst/>
            <a:rect l="l" t="t" r="r" b="b"/>
            <a:pathLst>
              <a:path w="1981200" h="1771650">
                <a:moveTo>
                  <a:pt x="828675" y="1219200"/>
                </a:moveTo>
                <a:lnTo>
                  <a:pt x="333375" y="1219200"/>
                </a:lnTo>
                <a:lnTo>
                  <a:pt x="257175" y="1771650"/>
                </a:lnTo>
                <a:lnTo>
                  <a:pt x="828675" y="1219200"/>
                </a:lnTo>
                <a:close/>
              </a:path>
              <a:path w="1981200" h="1771650">
                <a:moveTo>
                  <a:pt x="1981200" y="0"/>
                </a:moveTo>
                <a:lnTo>
                  <a:pt x="0" y="0"/>
                </a:lnTo>
                <a:lnTo>
                  <a:pt x="0" y="1219200"/>
                </a:lnTo>
                <a:lnTo>
                  <a:pt x="1981200" y="1219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57517" y="5692245"/>
            <a:ext cx="1981200" cy="1771650"/>
          </a:xfrm>
          <a:custGeom>
            <a:avLst/>
            <a:gdLst/>
            <a:ahLst/>
            <a:cxnLst/>
            <a:rect l="l" t="t" r="r" b="b"/>
            <a:pathLst>
              <a:path w="1981200" h="1771650">
                <a:moveTo>
                  <a:pt x="0" y="0"/>
                </a:moveTo>
                <a:lnTo>
                  <a:pt x="0" y="1219200"/>
                </a:lnTo>
                <a:lnTo>
                  <a:pt x="333375" y="1219200"/>
                </a:lnTo>
                <a:lnTo>
                  <a:pt x="257175" y="1771650"/>
                </a:lnTo>
                <a:lnTo>
                  <a:pt x="828675" y="1219200"/>
                </a:lnTo>
                <a:lnTo>
                  <a:pt x="1981200" y="1219200"/>
                </a:lnTo>
                <a:lnTo>
                  <a:pt x="1981200" y="0"/>
                </a:lnTo>
                <a:lnTo>
                  <a:pt x="333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2092325" y="5164256"/>
            <a:ext cx="3883025" cy="1194435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RBFs </a:t>
            </a: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with Linear</a:t>
            </a:r>
            <a:r>
              <a:rPr dirty="0" sz="2150" spc="-2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  <a:p>
            <a:pPr marL="2203450" marR="194945" indent="-9525">
              <a:lnSpc>
                <a:spcPts val="1430"/>
              </a:lnSpc>
              <a:spcBef>
                <a:spcPts val="825"/>
              </a:spcBef>
            </a:pPr>
            <a:r>
              <a:rPr dirty="0" sz="1200" spc="-20" i="1">
                <a:latin typeface="Tahoma"/>
                <a:cs typeface="Tahoma"/>
              </a:rPr>
              <a:t>KW </a:t>
            </a:r>
            <a:r>
              <a:rPr dirty="0" sz="1200" spc="-5">
                <a:latin typeface="Tahoma"/>
                <a:cs typeface="Tahoma"/>
              </a:rPr>
              <a:t>also held constant  (initialized to be</a:t>
            </a:r>
            <a:r>
              <a:rPr dirty="0" sz="1200" spc="1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large</a:t>
            </a:r>
            <a:endParaRPr sz="1200">
              <a:latin typeface="Tahoma"/>
              <a:cs typeface="Tahoma"/>
            </a:endParaRPr>
          </a:p>
          <a:p>
            <a:pPr marL="155575">
              <a:lnSpc>
                <a:spcPct val="100000"/>
              </a:lnSpc>
              <a:spcBef>
                <a:spcPts val="85"/>
              </a:spcBef>
            </a:pPr>
            <a:r>
              <a:rPr dirty="0" sz="1200" spc="-30">
                <a:latin typeface="Tahoma"/>
                <a:cs typeface="Tahoma"/>
              </a:rPr>
              <a:t>All</a:t>
            </a:r>
            <a:r>
              <a:rPr dirty="0" baseline="-18518" sz="1800" spc="-44">
                <a:latin typeface="Tahoma"/>
                <a:cs typeface="Tahoma"/>
              </a:rPr>
              <a:t>y</a:t>
            </a:r>
            <a:r>
              <a:rPr dirty="0" sz="1200" spc="-30" i="1">
                <a:latin typeface="Tahoma"/>
                <a:cs typeface="Tahoma"/>
              </a:rPr>
              <a:t>c</a:t>
            </a:r>
            <a:r>
              <a:rPr dirty="0" baseline="-20833" sz="1200" spc="-44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’s are held constant</a:t>
            </a:r>
            <a:r>
              <a:rPr dirty="0" sz="1200" spc="-5">
                <a:latin typeface="Tahoma"/>
                <a:cs typeface="Tahoma"/>
              </a:rPr>
              <a:t> </a:t>
            </a:r>
            <a:r>
              <a:rPr dirty="0" baseline="2314" sz="1800" spc="-7">
                <a:latin typeface="Tahoma"/>
                <a:cs typeface="Tahoma"/>
              </a:rPr>
              <a:t>enough that there’s</a:t>
            </a:r>
            <a:r>
              <a:rPr dirty="0" baseline="2314" sz="1800" spc="-104">
                <a:latin typeface="Tahoma"/>
                <a:cs typeface="Tahoma"/>
              </a:rPr>
              <a:t> </a:t>
            </a:r>
            <a:r>
              <a:rPr dirty="0" baseline="2314" sz="1800" spc="-15">
                <a:latin typeface="Tahoma"/>
                <a:cs typeface="Tahoma"/>
              </a:rPr>
              <a:t>decent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56075" y="6321425"/>
            <a:ext cx="1767205" cy="6559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30175" marR="14224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overlap between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basis  </a:t>
            </a:r>
            <a:r>
              <a:rPr dirty="0" sz="1200" spc="-70">
                <a:latin typeface="Tahoma"/>
                <a:cs typeface="Tahoma"/>
              </a:rPr>
              <a:t>fun</a:t>
            </a:r>
            <a:r>
              <a:rPr dirty="0" baseline="3086" sz="1350" spc="-104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13888" sz="900" spc="-104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00" spc="-70">
                <a:latin typeface="Tahoma"/>
                <a:cs typeface="Tahoma"/>
              </a:rPr>
              <a:t>ctions</a:t>
            </a:r>
            <a:r>
              <a:rPr dirty="0" sz="1200" spc="-7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algn="ctr" marL="25400" marR="30480">
              <a:lnSpc>
                <a:spcPct val="101600"/>
              </a:lnSpc>
              <a:spcBef>
                <a:spcPts val="95"/>
              </a:spcBef>
            </a:pP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*Usually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much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better than the</a:t>
            </a:r>
            <a:r>
              <a:rPr dirty="0" sz="8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crappy 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overlap </a:t>
            </a:r>
            <a:r>
              <a:rPr dirty="0" sz="800" spc="10">
                <a:solidFill>
                  <a:srgbClr val="FF0000"/>
                </a:solidFill>
                <a:latin typeface="Tahoma"/>
                <a:cs typeface="Tahoma"/>
              </a:rPr>
              <a:t>on my</a:t>
            </a:r>
            <a:r>
              <a:rPr dirty="0" sz="8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diagram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2325" y="1358900"/>
            <a:ext cx="35026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RBFs </a:t>
            </a:r>
            <a:r>
              <a:rPr dirty="0" spc="15"/>
              <a:t>with Linear</a:t>
            </a:r>
            <a:r>
              <a:rPr dirty="0" spc="-45"/>
              <a:t> </a:t>
            </a:r>
            <a:r>
              <a:rPr dirty="0" spc="20"/>
              <a:t>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2894329"/>
            <a:ext cx="3806825" cy="143891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60"/>
              </a:spcBef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0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spc="35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sz="950" spc="10">
                <a:latin typeface="Tahoma"/>
                <a:cs typeface="Tahoma"/>
              </a:rPr>
              <a:t>then </a:t>
            </a:r>
            <a:r>
              <a:rPr dirty="0" sz="950" spc="15">
                <a:latin typeface="Tahoma"/>
                <a:cs typeface="Tahoma"/>
              </a:rPr>
              <a:t>given </a:t>
            </a:r>
            <a:r>
              <a:rPr dirty="0" sz="950" spc="15" i="1">
                <a:latin typeface="Tahoma"/>
                <a:cs typeface="Tahoma"/>
              </a:rPr>
              <a:t>Q </a:t>
            </a:r>
            <a:r>
              <a:rPr dirty="0" sz="950" spc="10">
                <a:latin typeface="Tahoma"/>
                <a:cs typeface="Tahoma"/>
              </a:rPr>
              <a:t>basis </a:t>
            </a:r>
            <a:r>
              <a:rPr dirty="0" sz="950" spc="15">
                <a:latin typeface="Tahoma"/>
                <a:cs typeface="Tahoma"/>
              </a:rPr>
              <a:t>functions, define </a:t>
            </a:r>
            <a:r>
              <a:rPr dirty="0" sz="950" spc="10">
                <a:latin typeface="Tahoma"/>
                <a:cs typeface="Tahoma"/>
              </a:rPr>
              <a:t>the </a:t>
            </a:r>
            <a:r>
              <a:rPr dirty="0" sz="950" spc="15">
                <a:latin typeface="Tahoma"/>
                <a:cs typeface="Tahoma"/>
              </a:rPr>
              <a:t>matrix </a:t>
            </a:r>
            <a:r>
              <a:rPr dirty="0" sz="950" spc="10" i="1">
                <a:latin typeface="Tahoma"/>
                <a:cs typeface="Tahoma"/>
              </a:rPr>
              <a:t>Z </a:t>
            </a:r>
            <a:r>
              <a:rPr dirty="0" sz="950" spc="15">
                <a:latin typeface="Tahoma"/>
                <a:cs typeface="Tahoma"/>
              </a:rPr>
              <a:t>such </a:t>
            </a:r>
            <a:r>
              <a:rPr dirty="0" sz="950" spc="10">
                <a:latin typeface="Tahoma"/>
                <a:cs typeface="Tahoma"/>
              </a:rPr>
              <a:t>that </a:t>
            </a:r>
            <a:r>
              <a:rPr dirty="0" sz="950" spc="15" i="1">
                <a:latin typeface="Tahoma"/>
                <a:cs typeface="Tahoma"/>
              </a:rPr>
              <a:t>Z</a:t>
            </a:r>
            <a:r>
              <a:rPr dirty="0" baseline="-21367" sz="975" spc="22" i="1">
                <a:latin typeface="Tahoma"/>
                <a:cs typeface="Tahoma"/>
              </a:rPr>
              <a:t>kj</a:t>
            </a:r>
            <a:r>
              <a:rPr dirty="0" baseline="-21367" sz="975" spc="52" i="1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=</a:t>
            </a:r>
            <a:endParaRPr sz="9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dirty="0" sz="950" spc="10" i="1">
                <a:latin typeface="Tahoma"/>
                <a:cs typeface="Tahoma"/>
              </a:rPr>
              <a:t>KernelFunction( </a:t>
            </a:r>
            <a:r>
              <a:rPr dirty="0" sz="950" spc="5">
                <a:latin typeface="Tahoma"/>
                <a:cs typeface="Tahoma"/>
              </a:rPr>
              <a:t>| </a:t>
            </a:r>
            <a:r>
              <a:rPr dirty="0" sz="9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k </a:t>
            </a:r>
            <a:r>
              <a:rPr dirty="0" sz="950" spc="5" i="1">
                <a:latin typeface="Tahoma"/>
                <a:cs typeface="Tahoma"/>
              </a:rPr>
              <a:t>- c</a:t>
            </a:r>
            <a:r>
              <a:rPr dirty="0" baseline="-21367" sz="975" spc="7" i="1">
                <a:latin typeface="Tahoma"/>
                <a:cs typeface="Tahoma"/>
              </a:rPr>
              <a:t>i </a:t>
            </a:r>
            <a:r>
              <a:rPr dirty="0" sz="950" spc="5">
                <a:latin typeface="Tahoma"/>
                <a:cs typeface="Tahoma"/>
              </a:rPr>
              <a:t>| </a:t>
            </a:r>
            <a:r>
              <a:rPr dirty="0" sz="950" spc="5" i="1">
                <a:latin typeface="Tahoma"/>
                <a:cs typeface="Tahoma"/>
              </a:rPr>
              <a:t>/ KW) </a:t>
            </a:r>
            <a:r>
              <a:rPr dirty="0" sz="950" spc="20">
                <a:latin typeface="Tahoma"/>
                <a:cs typeface="Tahoma"/>
              </a:rPr>
              <a:t>where </a:t>
            </a:r>
            <a:r>
              <a:rPr dirty="0" sz="950" spc="-10" i="1">
                <a:latin typeface="Tahoma"/>
                <a:cs typeface="Tahoma"/>
              </a:rPr>
              <a:t>x</a:t>
            </a:r>
            <a:r>
              <a:rPr dirty="0" baseline="-21367" sz="975" spc="-15" i="1">
                <a:latin typeface="Tahoma"/>
                <a:cs typeface="Tahoma"/>
              </a:rPr>
              <a:t>k </a:t>
            </a:r>
            <a:r>
              <a:rPr dirty="0" sz="950" spc="5">
                <a:latin typeface="Tahoma"/>
                <a:cs typeface="Tahoma"/>
              </a:rPr>
              <a:t>is the kth vector of</a:t>
            </a:r>
            <a:r>
              <a:rPr dirty="0" sz="950" spc="114">
                <a:latin typeface="Tahoma"/>
                <a:cs typeface="Tahoma"/>
              </a:rPr>
              <a:t> </a:t>
            </a:r>
            <a:r>
              <a:rPr dirty="0" sz="950" spc="5">
                <a:latin typeface="Tahoma"/>
                <a:cs typeface="Tahoma"/>
              </a:rPr>
              <a:t>inputs</a:t>
            </a:r>
            <a:endParaRPr sz="9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950" spc="15">
                <a:latin typeface="Tahoma"/>
                <a:cs typeface="Tahoma"/>
              </a:rPr>
              <a:t>And </a:t>
            </a:r>
            <a:r>
              <a:rPr dirty="0" sz="950" spc="10">
                <a:latin typeface="Tahoma"/>
                <a:cs typeface="Tahoma"/>
              </a:rPr>
              <a:t>as </a:t>
            </a:r>
            <a:r>
              <a:rPr dirty="0" sz="950" spc="15">
                <a:latin typeface="Tahoma"/>
                <a:cs typeface="Tahoma"/>
              </a:rPr>
              <a:t>before, </a:t>
            </a:r>
            <a:r>
              <a:rPr dirty="0" sz="950" spc="25" b="1" i="1">
                <a:latin typeface="Symbol"/>
                <a:cs typeface="Symbol"/>
              </a:rPr>
              <a:t></a:t>
            </a:r>
            <a:r>
              <a:rPr dirty="0" sz="950" spc="25" i="1">
                <a:latin typeface="Tahoma"/>
                <a:cs typeface="Tahoma"/>
              </a:rPr>
              <a:t>=(</a:t>
            </a:r>
            <a:r>
              <a:rPr dirty="0" sz="950" spc="25" b="1" i="1">
                <a:latin typeface="Tahoma"/>
                <a:cs typeface="Tahoma"/>
              </a:rPr>
              <a:t>Z</a:t>
            </a:r>
            <a:r>
              <a:rPr dirty="0" baseline="25641" sz="975" spc="37" i="1">
                <a:latin typeface="Tahoma"/>
                <a:cs typeface="Tahoma"/>
              </a:rPr>
              <a:t>T</a:t>
            </a:r>
            <a:r>
              <a:rPr dirty="0" baseline="25641" sz="975" spc="-135" i="1">
                <a:latin typeface="Tahoma"/>
                <a:cs typeface="Tahoma"/>
              </a:rPr>
              <a:t> </a:t>
            </a:r>
            <a:r>
              <a:rPr dirty="0" sz="950" spc="10" b="1" i="1">
                <a:latin typeface="Tahoma"/>
                <a:cs typeface="Tahoma"/>
              </a:rPr>
              <a:t>Z</a:t>
            </a:r>
            <a:r>
              <a:rPr dirty="0" sz="950" spc="10" i="1">
                <a:latin typeface="Tahoma"/>
                <a:cs typeface="Tahoma"/>
              </a:rPr>
              <a:t>)</a:t>
            </a:r>
            <a:r>
              <a:rPr dirty="0" baseline="25641" sz="975" spc="15" i="1">
                <a:latin typeface="Tahoma"/>
                <a:cs typeface="Tahoma"/>
              </a:rPr>
              <a:t>-1</a:t>
            </a:r>
            <a:r>
              <a:rPr dirty="0" sz="950" spc="10" i="1">
                <a:latin typeface="Tahoma"/>
                <a:cs typeface="Tahoma"/>
              </a:rPr>
              <a:t>(</a:t>
            </a:r>
            <a:r>
              <a:rPr dirty="0" sz="950" spc="10" b="1" i="1">
                <a:latin typeface="Tahoma"/>
                <a:cs typeface="Tahoma"/>
              </a:rPr>
              <a:t>Z</a:t>
            </a:r>
            <a:r>
              <a:rPr dirty="0" baseline="25641" sz="975" spc="15" i="1">
                <a:latin typeface="Tahoma"/>
                <a:cs typeface="Tahoma"/>
              </a:rPr>
              <a:t>T</a:t>
            </a:r>
            <a:r>
              <a:rPr dirty="0" sz="950" spc="10" b="1" i="1">
                <a:latin typeface="Tahoma"/>
                <a:cs typeface="Tahoma"/>
              </a:rPr>
              <a:t>y</a:t>
            </a:r>
            <a:r>
              <a:rPr dirty="0" sz="950" spc="10" i="1">
                <a:latin typeface="Tahoma"/>
                <a:cs typeface="Tahoma"/>
              </a:rPr>
              <a:t>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9717" y="1880393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33517" y="2489993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668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69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5017" y="2451893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56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57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7075" y="2714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5417" y="1870868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7450" y="18573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94125" y="2549525"/>
            <a:ext cx="1625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900" spc="15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r>
              <a:rPr dirty="0" baseline="-23148" sz="900" spc="22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baseline="-23148" sz="9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51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57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68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956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57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670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0617" y="2032793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1495425" y="990600"/>
                </a:move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close/>
              </a:path>
              <a:path w="1790700" h="154305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90617" y="2032793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0" y="0"/>
                </a:moveTo>
                <a:lnTo>
                  <a:pt x="0" y="990600"/>
                </a:ln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22500" y="2168525"/>
            <a:ext cx="170180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63500" marR="30480" indent="-38100">
              <a:lnSpc>
                <a:spcPts val="1430"/>
              </a:lnSpc>
              <a:spcBef>
                <a:spcPts val="155"/>
              </a:spcBef>
            </a:pPr>
            <a:r>
              <a:rPr dirty="0" sz="1200" spc="-30">
                <a:latin typeface="Tahoma"/>
                <a:cs typeface="Tahoma"/>
              </a:rPr>
              <a:t>All</a:t>
            </a:r>
            <a:r>
              <a:rPr dirty="0" baseline="-18518" sz="1800" spc="-44">
                <a:latin typeface="Tahoma"/>
                <a:cs typeface="Tahoma"/>
              </a:rPr>
              <a:t>y</a:t>
            </a:r>
            <a:r>
              <a:rPr dirty="0" sz="1200" spc="-30" i="1">
                <a:latin typeface="Tahoma"/>
                <a:cs typeface="Tahoma"/>
              </a:rPr>
              <a:t>c</a:t>
            </a:r>
            <a:r>
              <a:rPr dirty="0" baseline="-20833" sz="1200" spc="-44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’s are held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constant  </a:t>
            </a:r>
            <a:r>
              <a:rPr dirty="0" sz="1200" spc="-5">
                <a:latin typeface="Tahoma"/>
                <a:cs typeface="Tahoma"/>
              </a:rPr>
              <a:t>(initialized </a:t>
            </a:r>
            <a:r>
              <a:rPr dirty="0" sz="1200">
                <a:latin typeface="Tahoma"/>
                <a:cs typeface="Tahoma"/>
              </a:rPr>
              <a:t>randomly</a:t>
            </a:r>
            <a:r>
              <a:rPr dirty="0" sz="1200" spc="-1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6825" y="2540000"/>
            <a:ext cx="1071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7">
                <a:latin typeface="Tahoma"/>
                <a:cs typeface="Tahoma"/>
              </a:rPr>
              <a:t>on </a:t>
            </a:r>
            <a:r>
              <a:rPr dirty="0" baseline="2314" sz="1800">
                <a:latin typeface="Tahoma"/>
                <a:cs typeface="Tahoma"/>
              </a:rPr>
              <a:t>a </a:t>
            </a:r>
            <a:r>
              <a:rPr dirty="0" u="sng" baseline="2314" sz="1800" spc="-1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</a:t>
            </a:r>
            <a:r>
              <a:rPr dirty="0" u="sng" baseline="12345" sz="1350" spc="-195" i="1">
                <a:solidFill>
                  <a:srgbClr val="00CC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</a:t>
            </a:r>
            <a:r>
              <a:rPr dirty="0" u="sng" baseline="2314" sz="1800" spc="-1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dirty="0" u="sng" sz="600" spc="-130" i="1">
                <a:solidFill>
                  <a:srgbClr val="00CC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</a:t>
            </a:r>
            <a:r>
              <a:rPr dirty="0" u="sng" baseline="2314" sz="1800" spc="-1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id </a:t>
            </a:r>
            <a:r>
              <a:rPr dirty="0" u="sng" baseline="2314" sz="1800" spc="-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in</a:t>
            </a:r>
            <a:r>
              <a:rPr dirty="0" baseline="2314" sz="1800" spc="-359">
                <a:latin typeface="Tahoma"/>
                <a:cs typeface="Tahoma"/>
              </a:rPr>
              <a:t> </a:t>
            </a:r>
            <a:r>
              <a:rPr dirty="0" baseline="2314" sz="1800" spc="104">
                <a:latin typeface="Tahoma"/>
                <a:cs typeface="Tahoma"/>
              </a:rPr>
              <a:t>m-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3450" y="2711450"/>
            <a:ext cx="1731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ahoma"/>
                <a:cs typeface="Tahoma"/>
              </a:rPr>
              <a:t>dimensio</a:t>
            </a:r>
            <a:r>
              <a:rPr dirty="0" baseline="27777" sz="1800" spc="-75">
                <a:latin typeface="Tahoma"/>
                <a:cs typeface="Tahoma"/>
              </a:rPr>
              <a:t>x</a:t>
            </a:r>
            <a:r>
              <a:rPr dirty="0" sz="1200" spc="-50">
                <a:latin typeface="Tahoma"/>
                <a:cs typeface="Tahoma"/>
              </a:rPr>
              <a:t>nal </a:t>
            </a:r>
            <a:r>
              <a:rPr dirty="0" sz="1200" spc="-5">
                <a:latin typeface="Tahoma"/>
                <a:cs typeface="Tahoma"/>
              </a:rPr>
              <a:t>input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57517" y="1766093"/>
            <a:ext cx="1981200" cy="1771650"/>
          </a:xfrm>
          <a:custGeom>
            <a:avLst/>
            <a:gdLst/>
            <a:ahLst/>
            <a:cxnLst/>
            <a:rect l="l" t="t" r="r" b="b"/>
            <a:pathLst>
              <a:path w="1981200" h="1771650">
                <a:moveTo>
                  <a:pt x="828675" y="1219200"/>
                </a:moveTo>
                <a:lnTo>
                  <a:pt x="333375" y="1219200"/>
                </a:lnTo>
                <a:lnTo>
                  <a:pt x="257175" y="1771650"/>
                </a:lnTo>
                <a:lnTo>
                  <a:pt x="828675" y="1219200"/>
                </a:lnTo>
                <a:close/>
              </a:path>
              <a:path w="1981200" h="1771650">
                <a:moveTo>
                  <a:pt x="1981200" y="0"/>
                </a:moveTo>
                <a:lnTo>
                  <a:pt x="0" y="0"/>
                </a:lnTo>
                <a:lnTo>
                  <a:pt x="0" y="1219200"/>
                </a:lnTo>
                <a:lnTo>
                  <a:pt x="1981200" y="12192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57517" y="1766093"/>
            <a:ext cx="1981200" cy="1771650"/>
          </a:xfrm>
          <a:custGeom>
            <a:avLst/>
            <a:gdLst/>
            <a:ahLst/>
            <a:cxnLst/>
            <a:rect l="l" t="t" r="r" b="b"/>
            <a:pathLst>
              <a:path w="1981200" h="1771650">
                <a:moveTo>
                  <a:pt x="0" y="0"/>
                </a:moveTo>
                <a:lnTo>
                  <a:pt x="0" y="1219200"/>
                </a:lnTo>
                <a:lnTo>
                  <a:pt x="333375" y="1219200"/>
                </a:lnTo>
                <a:lnTo>
                  <a:pt x="257175" y="1771650"/>
                </a:lnTo>
                <a:lnTo>
                  <a:pt x="828675" y="1219200"/>
                </a:lnTo>
                <a:lnTo>
                  <a:pt x="1981200" y="1219200"/>
                </a:lnTo>
                <a:lnTo>
                  <a:pt x="1981200" y="0"/>
                </a:lnTo>
                <a:lnTo>
                  <a:pt x="333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11625" y="1787525"/>
            <a:ext cx="1825625" cy="5797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9525">
              <a:lnSpc>
                <a:spcPct val="101600"/>
              </a:lnSpc>
              <a:spcBef>
                <a:spcPts val="75"/>
              </a:spcBef>
            </a:pPr>
            <a:r>
              <a:rPr dirty="0" sz="1200" spc="-20" i="1">
                <a:latin typeface="Tahoma"/>
                <a:cs typeface="Tahoma"/>
              </a:rPr>
              <a:t>KW </a:t>
            </a:r>
            <a:r>
              <a:rPr dirty="0" sz="1200" spc="-5">
                <a:latin typeface="Tahoma"/>
                <a:cs typeface="Tahoma"/>
              </a:rPr>
              <a:t>also held constant  (initialized to be large  enough that there’s</a:t>
            </a:r>
            <a:r>
              <a:rPr dirty="0" sz="1200" spc="-7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decent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43713" y="2339975"/>
            <a:ext cx="1979295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1435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u="heavy" sz="1200" spc="20" b="1">
                <a:uFill>
                  <a:solidFill>
                    <a:srgbClr val="FFCF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00" spc="20" b="1">
                <a:uFill>
                  <a:solidFill>
                    <a:srgbClr val="FFCF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00" spc="-40" b="1">
                <a:uFill>
                  <a:solidFill>
                    <a:srgbClr val="FFCF00"/>
                  </a:solidFill>
                </a:uFill>
                <a:latin typeface="Tahoma"/>
                <a:cs typeface="Tahoma"/>
              </a:rPr>
              <a:t> </a:t>
            </a:r>
            <a:r>
              <a:rPr dirty="0" sz="1200" b="1">
                <a:latin typeface="Tahoma"/>
                <a:cs typeface="Tahoma"/>
              </a:rPr>
              <a:t>	</a:t>
            </a:r>
            <a:r>
              <a:rPr dirty="0" sz="1200" spc="-5">
                <a:latin typeface="Tahoma"/>
                <a:cs typeface="Tahoma"/>
              </a:rPr>
              <a:t>overlap between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basis</a:t>
            </a:r>
            <a:endParaRPr sz="1200">
              <a:latin typeface="Tahoma"/>
              <a:cs typeface="Tahoma"/>
            </a:endParaRPr>
          </a:p>
          <a:p>
            <a:pPr algn="ctr" marL="179705">
              <a:lnSpc>
                <a:spcPts val="1430"/>
              </a:lnSpc>
            </a:pPr>
            <a:r>
              <a:rPr dirty="0" sz="1200" spc="-70">
                <a:latin typeface="Tahoma"/>
                <a:cs typeface="Tahoma"/>
              </a:rPr>
              <a:t>fun</a:t>
            </a:r>
            <a:r>
              <a:rPr dirty="0" baseline="3086" sz="1350" spc="-104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baseline="-13888" sz="900" spc="-104" i="1">
                <a:solidFill>
                  <a:srgbClr val="3333CC"/>
                </a:solidFill>
                <a:latin typeface="Tahoma"/>
                <a:cs typeface="Tahoma"/>
              </a:rPr>
              <a:t>1</a:t>
            </a:r>
            <a:r>
              <a:rPr dirty="0" sz="1200" spc="-70">
                <a:latin typeface="Tahoma"/>
                <a:cs typeface="Tahoma"/>
              </a:rPr>
              <a:t>ctions</a:t>
            </a:r>
            <a:r>
              <a:rPr dirty="0" sz="1200" spc="-70">
                <a:solidFill>
                  <a:srgbClr val="FF0000"/>
                </a:solidFill>
                <a:latin typeface="Tahoma"/>
                <a:cs typeface="Tahoma"/>
              </a:rPr>
              <a:t>*</a:t>
            </a:r>
            <a:endParaRPr sz="1200">
              <a:latin typeface="Tahoma"/>
              <a:cs typeface="Tahoma"/>
            </a:endParaRPr>
          </a:p>
          <a:p>
            <a:pPr algn="ctr" marL="237490" marR="30480">
              <a:lnSpc>
                <a:spcPct val="101600"/>
              </a:lnSpc>
              <a:spcBef>
                <a:spcPts val="145"/>
              </a:spcBef>
            </a:pP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*Usually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much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better than the</a:t>
            </a:r>
            <a:r>
              <a:rPr dirty="0" sz="80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>
                <a:solidFill>
                  <a:srgbClr val="FF0000"/>
                </a:solidFill>
                <a:latin typeface="Tahoma"/>
                <a:cs typeface="Tahoma"/>
              </a:rPr>
              <a:t>crappy 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overlap </a:t>
            </a:r>
            <a:r>
              <a:rPr dirty="0" sz="800" spc="10">
                <a:solidFill>
                  <a:srgbClr val="FF0000"/>
                </a:solidFill>
                <a:latin typeface="Tahoma"/>
                <a:cs typeface="Tahoma"/>
              </a:rPr>
              <a:t>on my</a:t>
            </a:r>
            <a:r>
              <a:rPr dirty="0" sz="80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800" spc="5">
                <a:solidFill>
                  <a:srgbClr val="FF0000"/>
                </a:solidFill>
                <a:latin typeface="Tahoma"/>
                <a:cs typeface="Tahoma"/>
              </a:rPr>
              <a:t>diagram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762125" y="855027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57375" y="5340350"/>
            <a:ext cx="398526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RBFs with </a:t>
            </a:r>
            <a:r>
              <a:rPr dirty="0" sz="2150" spc="25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Linear</a:t>
            </a:r>
            <a:r>
              <a:rPr dirty="0" sz="2150" spc="-10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36725" y="7409180"/>
            <a:ext cx="3422015" cy="5778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spc="3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ahoma"/>
                <a:cs typeface="Tahoma"/>
              </a:rPr>
              <a:t>But how </a:t>
            </a:r>
            <a:r>
              <a:rPr dirty="0" sz="1200">
                <a:latin typeface="Tahoma"/>
                <a:cs typeface="Tahoma"/>
              </a:rPr>
              <a:t>do </a:t>
            </a:r>
            <a:r>
              <a:rPr dirty="0" sz="1200" spc="-5">
                <a:latin typeface="Tahoma"/>
                <a:cs typeface="Tahoma"/>
              </a:rPr>
              <a:t>we now find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20" i="1">
                <a:latin typeface="Symbol"/>
                <a:cs typeface="Symbol"/>
              </a:rPr>
              <a:t></a:t>
            </a:r>
            <a:r>
              <a:rPr dirty="0" baseline="-20833" sz="1200" spc="30" i="1">
                <a:latin typeface="Tahoma"/>
                <a:cs typeface="Tahoma"/>
              </a:rPr>
              <a:t>j</a:t>
            </a:r>
            <a:r>
              <a:rPr dirty="0" sz="1200" spc="20">
                <a:latin typeface="Tahoma"/>
                <a:cs typeface="Tahoma"/>
              </a:rPr>
              <a:t>’s,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10">
                <a:latin typeface="Tahoma"/>
                <a:cs typeface="Tahoma"/>
              </a:rPr>
              <a:t>’s and </a:t>
            </a:r>
            <a:r>
              <a:rPr dirty="0" sz="1200" spc="-20" i="1">
                <a:latin typeface="Tahoma"/>
                <a:cs typeface="Tahoma"/>
              </a:rPr>
              <a:t>KW</a:t>
            </a:r>
            <a:r>
              <a:rPr dirty="0" sz="1200" spc="-60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09717" y="580654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33517" y="641614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668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669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05017" y="6378045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05117" y="6378045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800100" y="47625"/>
                </a:moveTo>
                <a:lnTo>
                  <a:pt x="800100" y="47625"/>
                </a:lnTo>
                <a:lnTo>
                  <a:pt x="381000" y="47625"/>
                </a:lnTo>
                <a:lnTo>
                  <a:pt x="361057" y="42118"/>
                </a:lnTo>
                <a:lnTo>
                  <a:pt x="342900" y="39290"/>
                </a:lnTo>
                <a:lnTo>
                  <a:pt x="324742" y="38248"/>
                </a:lnTo>
                <a:lnTo>
                  <a:pt x="304800" y="38100"/>
                </a:lnTo>
                <a:lnTo>
                  <a:pt x="284857" y="31105"/>
                </a:lnTo>
                <a:lnTo>
                  <a:pt x="266700" y="25003"/>
                </a:lnTo>
                <a:lnTo>
                  <a:pt x="248542" y="20687"/>
                </a:lnTo>
                <a:lnTo>
                  <a:pt x="228600" y="19050"/>
                </a:lnTo>
                <a:lnTo>
                  <a:pt x="208657" y="13543"/>
                </a:lnTo>
                <a:lnTo>
                  <a:pt x="190500" y="10715"/>
                </a:lnTo>
                <a:lnTo>
                  <a:pt x="172342" y="9673"/>
                </a:lnTo>
                <a:lnTo>
                  <a:pt x="152400" y="9525"/>
                </a:lnTo>
                <a:lnTo>
                  <a:pt x="126503" y="4018"/>
                </a:lnTo>
                <a:lnTo>
                  <a:pt x="95250" y="1190"/>
                </a:lnTo>
                <a:lnTo>
                  <a:pt x="63996" y="148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956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957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14517" y="6644745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267075" y="6696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95417" y="579702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57450" y="5838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669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051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957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668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956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957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670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1495425" y="990600"/>
                </a:move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close/>
              </a:path>
              <a:path w="1790700" h="154305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0" y="0"/>
                </a:moveTo>
                <a:lnTo>
                  <a:pt x="0" y="990600"/>
                </a:ln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2203450" y="6054725"/>
            <a:ext cx="173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the </a:t>
            </a:r>
            <a:r>
              <a:rPr dirty="0" sz="1200" spc="-15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20833" sz="1200" spc="-22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84425" y="6235700"/>
            <a:ext cx="135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202">
                <a:latin typeface="Tahoma"/>
                <a:cs typeface="Tahoma"/>
              </a:rPr>
              <a:t>y</a:t>
            </a:r>
            <a:r>
              <a:rPr dirty="0" sz="1200" spc="-13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1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22500" y="6426200"/>
            <a:ext cx="1687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randomly </a:t>
            </a:r>
            <a:r>
              <a:rPr dirty="0" sz="1200" spc="-140">
                <a:latin typeface="Tahoma"/>
                <a:cs typeface="Tahoma"/>
              </a:rPr>
              <a:t>o</a:t>
            </a:r>
            <a:r>
              <a:rPr dirty="0" baseline="-33950" sz="1350" spc="-209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4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grid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3950" sz="1350" spc="-270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endParaRPr baseline="-33950" sz="135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55850" y="6616700"/>
            <a:ext cx="143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9444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30">
                <a:latin typeface="Tahoma"/>
                <a:cs typeface="Tahoma"/>
              </a:rPr>
              <a:t> </a:t>
            </a:r>
            <a:r>
              <a:rPr dirty="0" baseline="2314" sz="1800" spc="-15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36725" y="6548119"/>
            <a:ext cx="2387600" cy="8864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489"/>
              </a:spcBef>
            </a:pPr>
            <a:r>
              <a:rPr dirty="0" sz="600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1111250">
              <a:lnSpc>
                <a:spcPts val="1395"/>
              </a:lnSpc>
            </a:pPr>
            <a:r>
              <a:rPr dirty="0" sz="1200" spc="-2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395"/>
              </a:lnSpc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5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57517" y="5920845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828675" y="990600"/>
                </a:move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close/>
              </a:path>
              <a:path w="1981200" h="154305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57517" y="5920845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0" y="0"/>
                </a:moveTo>
                <a:lnTo>
                  <a:pt x="0" y="990600"/>
                </a:ln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33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060825" y="6031865"/>
            <a:ext cx="1911350" cy="8636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dirty="0" sz="950" spc="-10" i="1">
                <a:latin typeface="Tahoma"/>
                <a:cs typeface="Tahoma"/>
              </a:rPr>
              <a:t>KW </a:t>
            </a:r>
            <a:r>
              <a:rPr dirty="0" sz="950" spc="15">
                <a:latin typeface="Tahoma"/>
                <a:cs typeface="Tahoma"/>
              </a:rPr>
              <a:t>allowed </a:t>
            </a:r>
            <a:r>
              <a:rPr dirty="0" sz="950" spc="10">
                <a:latin typeface="Tahoma"/>
                <a:cs typeface="Tahoma"/>
              </a:rPr>
              <a:t>to </a:t>
            </a:r>
            <a:r>
              <a:rPr dirty="0" sz="950" spc="15">
                <a:latin typeface="Tahoma"/>
                <a:cs typeface="Tahoma"/>
              </a:rPr>
              <a:t>adapt </a:t>
            </a:r>
            <a:r>
              <a:rPr dirty="0" sz="950" spc="10">
                <a:latin typeface="Tahoma"/>
                <a:cs typeface="Tahoma"/>
              </a:rPr>
              <a:t>to the</a:t>
            </a:r>
            <a:r>
              <a:rPr dirty="0" sz="950" spc="14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data.</a:t>
            </a:r>
            <a:endParaRPr sz="950">
              <a:latin typeface="Tahoma"/>
              <a:cs typeface="Tahoma"/>
            </a:endParaRPr>
          </a:p>
          <a:p>
            <a:pPr marL="25400" marR="117475">
              <a:lnSpc>
                <a:spcPct val="105300"/>
              </a:lnSpc>
              <a:spcBef>
                <a:spcPts val="300"/>
              </a:spcBef>
            </a:pPr>
            <a:r>
              <a:rPr dirty="0" sz="950" spc="20">
                <a:latin typeface="Tahoma"/>
                <a:cs typeface="Tahoma"/>
              </a:rPr>
              <a:t>(Some </a:t>
            </a:r>
            <a:r>
              <a:rPr dirty="0" sz="950" spc="15">
                <a:latin typeface="Tahoma"/>
                <a:cs typeface="Tahoma"/>
              </a:rPr>
              <a:t>folks </a:t>
            </a:r>
            <a:r>
              <a:rPr dirty="0" sz="950" spc="20">
                <a:latin typeface="Tahoma"/>
                <a:cs typeface="Tahoma"/>
              </a:rPr>
              <a:t>even </a:t>
            </a:r>
            <a:r>
              <a:rPr dirty="0" sz="950" spc="15">
                <a:latin typeface="Tahoma"/>
                <a:cs typeface="Tahoma"/>
              </a:rPr>
              <a:t>let </a:t>
            </a:r>
            <a:r>
              <a:rPr dirty="0" sz="950" spc="20">
                <a:latin typeface="Tahoma"/>
                <a:cs typeface="Tahoma"/>
              </a:rPr>
              <a:t>each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basis  </a:t>
            </a:r>
            <a:r>
              <a:rPr dirty="0" sz="950" spc="15">
                <a:latin typeface="Tahoma"/>
                <a:cs typeface="Tahoma"/>
              </a:rPr>
              <a:t>function have </a:t>
            </a: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20">
                <a:latin typeface="Tahoma"/>
                <a:cs typeface="Tahoma"/>
              </a:rPr>
              <a:t>own  </a:t>
            </a:r>
            <a:r>
              <a:rPr dirty="0" sz="950" spc="-30" i="1">
                <a:latin typeface="Tahoma"/>
                <a:cs typeface="Tahoma"/>
              </a:rPr>
              <a:t>KW</a:t>
            </a:r>
            <a:r>
              <a:rPr dirty="0" baseline="-21367" sz="975" spc="-44" i="1">
                <a:latin typeface="Tahoma"/>
                <a:cs typeface="Tahoma"/>
              </a:rPr>
              <a:t>j</a:t>
            </a:r>
            <a:r>
              <a:rPr dirty="0" sz="950" spc="-30">
                <a:latin typeface="Tahoma"/>
                <a:cs typeface="Tahoma"/>
              </a:rPr>
              <a:t>,permittin</a:t>
            </a:r>
            <a:r>
              <a:rPr dirty="0" baseline="21604" sz="1350" spc="-44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950" spc="-30">
                <a:latin typeface="Tahoma"/>
                <a:cs typeface="Tahoma"/>
              </a:rPr>
              <a:t>g</a:t>
            </a:r>
            <a:r>
              <a:rPr dirty="0" baseline="13888" sz="900" spc="-44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950" spc="10">
                <a:latin typeface="Tahoma"/>
                <a:cs typeface="Tahoma"/>
              </a:rPr>
              <a:t>fine detail in  </a:t>
            </a:r>
            <a:r>
              <a:rPr dirty="0" sz="950" spc="20">
                <a:latin typeface="Tahoma"/>
                <a:cs typeface="Tahoma"/>
              </a:rPr>
              <a:t>dense </a:t>
            </a:r>
            <a:r>
              <a:rPr dirty="0" sz="950" spc="15">
                <a:latin typeface="Tahoma"/>
                <a:cs typeface="Tahoma"/>
              </a:rPr>
              <a:t>regions of input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space)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11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10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375" y="1358900"/>
            <a:ext cx="39852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RBFs with </a:t>
            </a:r>
            <a:r>
              <a:rPr dirty="0" spc="25">
                <a:solidFill>
                  <a:srgbClr val="FF0000"/>
                </a:solidFill>
              </a:rPr>
              <a:t>Non</a:t>
            </a:r>
            <a:r>
              <a:rPr dirty="0" spc="25"/>
              <a:t>Linear</a:t>
            </a:r>
            <a:r>
              <a:rPr dirty="0" spc="-105"/>
              <a:t> </a:t>
            </a:r>
            <a:r>
              <a:rPr dirty="0" spc="20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2609717" y="1880393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33517" y="2489993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68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66917" y="1733500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30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5017" y="2451893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956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5717" y="2337593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14517" y="2718593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7075" y="2714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5417" y="1870868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7450" y="18573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69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051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95717" y="24899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668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956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957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669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67017" y="2149475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19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90617" y="2032793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1495425" y="990600"/>
                </a:move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close/>
              </a:path>
              <a:path w="1790700" h="154305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90617" y="2032793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0" y="0"/>
                </a:moveTo>
                <a:lnTo>
                  <a:pt x="0" y="990600"/>
                </a:ln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203450" y="2073275"/>
            <a:ext cx="173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the </a:t>
            </a:r>
            <a:r>
              <a:rPr dirty="0" sz="1200" spc="-15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20833" sz="1200" spc="-22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2500" y="2444750"/>
            <a:ext cx="1687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randomly </a:t>
            </a:r>
            <a:r>
              <a:rPr dirty="0" sz="1200" spc="-140">
                <a:latin typeface="Tahoma"/>
                <a:cs typeface="Tahoma"/>
              </a:rPr>
              <a:t>o</a:t>
            </a:r>
            <a:r>
              <a:rPr dirty="0" baseline="-33950" sz="1350" spc="-209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4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grid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3950" sz="1350" spc="-270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endParaRPr baseline="-33950" sz="13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5850" y="2635250"/>
            <a:ext cx="143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9444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30">
                <a:latin typeface="Tahoma"/>
                <a:cs typeface="Tahoma"/>
              </a:rPr>
              <a:t> </a:t>
            </a:r>
            <a:r>
              <a:rPr dirty="0" baseline="2314" sz="1800" spc="-15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36725" y="2566670"/>
            <a:ext cx="2387600" cy="8864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489"/>
              </a:spcBef>
            </a:pPr>
            <a:r>
              <a:rPr dirty="0" sz="600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1111250">
              <a:lnSpc>
                <a:spcPts val="1395"/>
              </a:lnSpc>
            </a:pPr>
            <a:r>
              <a:rPr dirty="0" sz="1200" spc="-2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395"/>
              </a:lnSpc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5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57517" y="1994693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828675" y="990600"/>
                </a:move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close/>
              </a:path>
              <a:path w="1981200" h="154305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57517" y="1994693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0" y="0"/>
                </a:moveTo>
                <a:lnTo>
                  <a:pt x="0" y="990600"/>
                </a:ln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33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086225" y="2092325"/>
            <a:ext cx="18605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 i="1">
                <a:latin typeface="Tahoma"/>
                <a:cs typeface="Tahoma"/>
              </a:rPr>
              <a:t>KW </a:t>
            </a:r>
            <a:r>
              <a:rPr dirty="0" sz="950" spc="15">
                <a:latin typeface="Tahoma"/>
                <a:cs typeface="Tahoma"/>
              </a:rPr>
              <a:t>allowed </a:t>
            </a:r>
            <a:r>
              <a:rPr dirty="0" sz="950" spc="10">
                <a:latin typeface="Tahoma"/>
                <a:cs typeface="Tahoma"/>
              </a:rPr>
              <a:t>to </a:t>
            </a:r>
            <a:r>
              <a:rPr dirty="0" sz="950" spc="15">
                <a:latin typeface="Tahoma"/>
                <a:cs typeface="Tahoma"/>
              </a:rPr>
              <a:t>adapt </a:t>
            </a:r>
            <a:r>
              <a:rPr dirty="0" sz="950" spc="10">
                <a:latin typeface="Tahoma"/>
                <a:cs typeface="Tahoma"/>
              </a:rPr>
              <a:t>to the</a:t>
            </a:r>
            <a:r>
              <a:rPr dirty="0" sz="950" spc="135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data.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4425" y="2254250"/>
            <a:ext cx="35007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584325" algn="l"/>
              </a:tabLst>
            </a:pPr>
            <a:r>
              <a:rPr dirty="0" baseline="13888" sz="1800" spc="-202">
                <a:latin typeface="Tahoma"/>
                <a:cs typeface="Tahoma"/>
              </a:rPr>
              <a:t>y</a:t>
            </a:r>
            <a:r>
              <a:rPr dirty="0" sz="1200" spc="-135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dirty="0" sz="12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5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	</a:t>
            </a:r>
            <a:r>
              <a:rPr dirty="0" u="heavy" sz="1200" spc="-5">
                <a:uFill>
                  <a:solidFill>
                    <a:srgbClr val="FFCF00"/>
                  </a:solidFill>
                </a:uFill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(Some </a:t>
            </a:r>
            <a:r>
              <a:rPr dirty="0" sz="950" spc="15">
                <a:latin typeface="Tahoma"/>
                <a:cs typeface="Tahoma"/>
              </a:rPr>
              <a:t>folks </a:t>
            </a:r>
            <a:r>
              <a:rPr dirty="0" sz="950" spc="20">
                <a:latin typeface="Tahoma"/>
                <a:cs typeface="Tahoma"/>
              </a:rPr>
              <a:t>even </a:t>
            </a:r>
            <a:r>
              <a:rPr dirty="0" sz="950" spc="15">
                <a:latin typeface="Tahoma"/>
                <a:cs typeface="Tahoma"/>
              </a:rPr>
              <a:t>let </a:t>
            </a:r>
            <a:r>
              <a:rPr dirty="0" sz="950" spc="20">
                <a:latin typeface="Tahoma"/>
                <a:cs typeface="Tahoma"/>
              </a:rPr>
              <a:t>each</a:t>
            </a:r>
            <a:r>
              <a:rPr dirty="0" sz="95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basis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60825" y="2435225"/>
            <a:ext cx="1711325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5400" marR="304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Tahoma"/>
                <a:cs typeface="Tahoma"/>
              </a:rPr>
              <a:t>function have </a:t>
            </a: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20">
                <a:latin typeface="Tahoma"/>
                <a:cs typeface="Tahoma"/>
              </a:rPr>
              <a:t>own  </a:t>
            </a:r>
            <a:r>
              <a:rPr dirty="0" sz="950" spc="-30" i="1">
                <a:latin typeface="Tahoma"/>
                <a:cs typeface="Tahoma"/>
              </a:rPr>
              <a:t>KW</a:t>
            </a:r>
            <a:r>
              <a:rPr dirty="0" baseline="-21367" sz="975" spc="-44" i="1">
                <a:latin typeface="Tahoma"/>
                <a:cs typeface="Tahoma"/>
              </a:rPr>
              <a:t>j</a:t>
            </a:r>
            <a:r>
              <a:rPr dirty="0" sz="950" spc="-30">
                <a:latin typeface="Tahoma"/>
                <a:cs typeface="Tahoma"/>
              </a:rPr>
              <a:t>,permittin</a:t>
            </a:r>
            <a:r>
              <a:rPr dirty="0" baseline="21604" sz="1350" spc="-44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950" spc="-30">
                <a:latin typeface="Tahoma"/>
                <a:cs typeface="Tahoma"/>
              </a:rPr>
              <a:t>g</a:t>
            </a:r>
            <a:r>
              <a:rPr dirty="0" baseline="13888" sz="900" spc="-44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950" spc="10">
                <a:latin typeface="Tahoma"/>
                <a:cs typeface="Tahoma"/>
              </a:rPr>
              <a:t>fine detail in  </a:t>
            </a:r>
            <a:r>
              <a:rPr dirty="0" sz="950" spc="20">
                <a:latin typeface="Tahoma"/>
                <a:cs typeface="Tahoma"/>
              </a:rPr>
              <a:t>dense </a:t>
            </a:r>
            <a:r>
              <a:rPr dirty="0" sz="950" spc="15">
                <a:latin typeface="Tahoma"/>
                <a:cs typeface="Tahoma"/>
              </a:rPr>
              <a:t>regions of input</a:t>
            </a:r>
            <a:r>
              <a:rPr dirty="0" sz="950" spc="-4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space)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85817" y="3975893"/>
            <a:ext cx="4191000" cy="495300"/>
          </a:xfrm>
          <a:custGeom>
            <a:avLst/>
            <a:gdLst/>
            <a:ahLst/>
            <a:cxnLst/>
            <a:rect l="l" t="t" r="r" b="b"/>
            <a:pathLst>
              <a:path w="4191000" h="495300">
                <a:moveTo>
                  <a:pt x="0" y="114300"/>
                </a:moveTo>
                <a:lnTo>
                  <a:pt x="0" y="495300"/>
                </a:lnTo>
                <a:lnTo>
                  <a:pt x="4191000" y="495300"/>
                </a:lnTo>
                <a:lnTo>
                  <a:pt x="4191000" y="114300"/>
                </a:lnTo>
                <a:lnTo>
                  <a:pt x="3495675" y="114300"/>
                </a:lnTo>
                <a:lnTo>
                  <a:pt x="2095500" y="0"/>
                </a:lnTo>
                <a:lnTo>
                  <a:pt x="2447925" y="1143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736725" y="3427729"/>
            <a:ext cx="4311650" cy="9779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spc="4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ahoma"/>
                <a:cs typeface="Tahoma"/>
              </a:rPr>
              <a:t>But how </a:t>
            </a:r>
            <a:r>
              <a:rPr dirty="0" sz="1200">
                <a:latin typeface="Tahoma"/>
                <a:cs typeface="Tahoma"/>
              </a:rPr>
              <a:t>do </a:t>
            </a:r>
            <a:r>
              <a:rPr dirty="0" sz="1200" spc="-5">
                <a:latin typeface="Tahoma"/>
                <a:cs typeface="Tahoma"/>
              </a:rPr>
              <a:t>we now find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20" i="1">
                <a:latin typeface="Symbol"/>
                <a:cs typeface="Symbol"/>
              </a:rPr>
              <a:t></a:t>
            </a:r>
            <a:r>
              <a:rPr dirty="0" baseline="-20833" sz="1200" spc="30" i="1">
                <a:latin typeface="Tahoma"/>
                <a:cs typeface="Tahoma"/>
              </a:rPr>
              <a:t>j</a:t>
            </a:r>
            <a:r>
              <a:rPr dirty="0" sz="1200" spc="20">
                <a:latin typeface="Tahoma"/>
                <a:cs typeface="Tahoma"/>
              </a:rPr>
              <a:t>’s,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10">
                <a:latin typeface="Tahoma"/>
                <a:cs typeface="Tahoma"/>
              </a:rPr>
              <a:t>’s and </a:t>
            </a:r>
            <a:r>
              <a:rPr dirty="0" sz="1200" spc="-20" i="1">
                <a:latin typeface="Tahoma"/>
                <a:cs typeface="Tahoma"/>
              </a:rPr>
              <a:t>KW</a:t>
            </a:r>
            <a:r>
              <a:rPr dirty="0" sz="1200" spc="-65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2530475">
              <a:lnSpc>
                <a:spcPct val="100000"/>
              </a:lnSpc>
            </a:pPr>
            <a:r>
              <a:rPr dirty="0" sz="1200" spc="-5">
                <a:latin typeface="Tahoma"/>
                <a:cs typeface="Tahoma"/>
              </a:rPr>
              <a:t>Answer: Gradient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Descent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7375" y="5340350"/>
            <a:ext cx="398526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Tahoma"/>
                <a:cs typeface="Tahoma"/>
              </a:rPr>
              <a:t>RBFs with </a:t>
            </a:r>
            <a:r>
              <a:rPr dirty="0" sz="2150" spc="25">
                <a:solidFill>
                  <a:srgbClr val="FF0000"/>
                </a:solidFill>
                <a:latin typeface="Tahoma"/>
                <a:cs typeface="Tahoma"/>
              </a:rPr>
              <a:t>Non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Linear</a:t>
            </a:r>
            <a:r>
              <a:rPr dirty="0" sz="2150" spc="-10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Regression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36725" y="7409180"/>
            <a:ext cx="3422015" cy="5778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35"/>
              </a:spcBef>
            </a:pPr>
            <a:r>
              <a:rPr dirty="0" sz="1200" spc="-10" i="1">
                <a:latin typeface="Symbol"/>
                <a:cs typeface="Symbol"/>
              </a:rPr>
              <a:t></a:t>
            </a:r>
            <a:r>
              <a:rPr dirty="0" baseline="-20833" sz="1200" spc="-15" i="1">
                <a:latin typeface="Tahoma"/>
                <a:cs typeface="Tahoma"/>
              </a:rPr>
              <a:t>i</a:t>
            </a:r>
            <a:r>
              <a:rPr dirty="0" sz="1200" spc="-10" i="1">
                <a:latin typeface="Tahoma"/>
                <a:cs typeface="Tahoma"/>
              </a:rPr>
              <a:t>(x)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5" i="1">
                <a:latin typeface="Tahoma"/>
                <a:cs typeface="Tahoma"/>
              </a:rPr>
              <a:t>KernelFunction(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x -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5">
                <a:latin typeface="Tahoma"/>
                <a:cs typeface="Tahoma"/>
              </a:rPr>
              <a:t>| </a:t>
            </a:r>
            <a:r>
              <a:rPr dirty="0" sz="1200" spc="-5" i="1">
                <a:latin typeface="Tahoma"/>
                <a:cs typeface="Tahoma"/>
              </a:rPr>
              <a:t>/</a:t>
            </a:r>
            <a:r>
              <a:rPr dirty="0" sz="1200" spc="30" i="1">
                <a:latin typeface="Tahoma"/>
                <a:cs typeface="Tahoma"/>
              </a:rPr>
              <a:t> </a:t>
            </a:r>
            <a:r>
              <a:rPr dirty="0" sz="1200" spc="-5" i="1">
                <a:latin typeface="Tahoma"/>
                <a:cs typeface="Tahoma"/>
              </a:rPr>
              <a:t>KW)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ahoma"/>
                <a:cs typeface="Tahoma"/>
              </a:rPr>
              <a:t>But how </a:t>
            </a:r>
            <a:r>
              <a:rPr dirty="0" sz="1200">
                <a:latin typeface="Tahoma"/>
                <a:cs typeface="Tahoma"/>
              </a:rPr>
              <a:t>do </a:t>
            </a:r>
            <a:r>
              <a:rPr dirty="0" sz="1200" spc="-5">
                <a:latin typeface="Tahoma"/>
                <a:cs typeface="Tahoma"/>
              </a:rPr>
              <a:t>we now find </a:t>
            </a:r>
            <a:r>
              <a:rPr dirty="0" sz="1200">
                <a:latin typeface="Tahoma"/>
                <a:cs typeface="Tahoma"/>
              </a:rPr>
              <a:t>all </a:t>
            </a:r>
            <a:r>
              <a:rPr dirty="0" sz="1200" spc="-5">
                <a:latin typeface="Tahoma"/>
                <a:cs typeface="Tahoma"/>
              </a:rPr>
              <a:t>the </a:t>
            </a:r>
            <a:r>
              <a:rPr dirty="0" sz="1200" spc="20" i="1">
                <a:latin typeface="Symbol"/>
                <a:cs typeface="Symbol"/>
              </a:rPr>
              <a:t></a:t>
            </a:r>
            <a:r>
              <a:rPr dirty="0" baseline="-20833" sz="1200" spc="30" i="1">
                <a:latin typeface="Tahoma"/>
                <a:cs typeface="Tahoma"/>
              </a:rPr>
              <a:t>j</a:t>
            </a:r>
            <a:r>
              <a:rPr dirty="0" sz="1200" spc="20">
                <a:latin typeface="Tahoma"/>
                <a:cs typeface="Tahoma"/>
              </a:rPr>
              <a:t>’s, </a:t>
            </a:r>
            <a:r>
              <a:rPr dirty="0" sz="1200" spc="-15" i="1">
                <a:latin typeface="Tahoma"/>
                <a:cs typeface="Tahoma"/>
              </a:rPr>
              <a:t>c</a:t>
            </a:r>
            <a:r>
              <a:rPr dirty="0" baseline="-20833" sz="1200" spc="-22" i="1">
                <a:latin typeface="Tahoma"/>
                <a:cs typeface="Tahoma"/>
              </a:rPr>
              <a:t>i </a:t>
            </a:r>
            <a:r>
              <a:rPr dirty="0" sz="1200" spc="-10">
                <a:latin typeface="Tahoma"/>
                <a:cs typeface="Tahoma"/>
              </a:rPr>
              <a:t>’s and </a:t>
            </a:r>
            <a:r>
              <a:rPr dirty="0" sz="1200" spc="-20" i="1">
                <a:latin typeface="Tahoma"/>
                <a:cs typeface="Tahoma"/>
              </a:rPr>
              <a:t>KW</a:t>
            </a:r>
            <a:r>
              <a:rPr dirty="0" sz="1200" spc="-60" i="1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09717" y="5806545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33517" y="6416145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26289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668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0" y="756493"/>
                </a:moveTo>
                <a:lnTo>
                  <a:pt x="49857" y="756493"/>
                </a:lnTo>
                <a:lnTo>
                  <a:pt x="98821" y="756493"/>
                </a:lnTo>
                <a:lnTo>
                  <a:pt x="146000" y="756493"/>
                </a:lnTo>
                <a:lnTo>
                  <a:pt x="190500" y="756493"/>
                </a:lnTo>
                <a:lnTo>
                  <a:pt x="233064" y="757832"/>
                </a:lnTo>
                <a:lnTo>
                  <a:pt x="273843" y="760065"/>
                </a:lnTo>
                <a:lnTo>
                  <a:pt x="311050" y="760511"/>
                </a:lnTo>
                <a:lnTo>
                  <a:pt x="342900" y="756493"/>
                </a:lnTo>
                <a:lnTo>
                  <a:pt x="366861" y="741759"/>
                </a:lnTo>
                <a:lnTo>
                  <a:pt x="384571" y="724346"/>
                </a:lnTo>
                <a:lnTo>
                  <a:pt x="400496" y="701575"/>
                </a:lnTo>
                <a:lnTo>
                  <a:pt x="419100" y="670768"/>
                </a:lnTo>
                <a:lnTo>
                  <a:pt x="439042" y="638770"/>
                </a:lnTo>
                <a:lnTo>
                  <a:pt x="457200" y="600521"/>
                </a:lnTo>
                <a:lnTo>
                  <a:pt x="475357" y="556914"/>
                </a:lnTo>
                <a:lnTo>
                  <a:pt x="495300" y="508843"/>
                </a:lnTo>
                <a:lnTo>
                  <a:pt x="511454" y="460227"/>
                </a:lnTo>
                <a:lnTo>
                  <a:pt x="526237" y="407954"/>
                </a:lnTo>
                <a:lnTo>
                  <a:pt x="540562" y="355224"/>
                </a:lnTo>
                <a:lnTo>
                  <a:pt x="555345" y="305236"/>
                </a:lnTo>
                <a:lnTo>
                  <a:pt x="571500" y="261193"/>
                </a:lnTo>
                <a:lnTo>
                  <a:pt x="591442" y="208954"/>
                </a:lnTo>
                <a:lnTo>
                  <a:pt x="609600" y="164752"/>
                </a:lnTo>
                <a:lnTo>
                  <a:pt x="627757" y="125908"/>
                </a:lnTo>
                <a:lnTo>
                  <a:pt x="647700" y="89743"/>
                </a:lnTo>
                <a:lnTo>
                  <a:pt x="704850" y="39737"/>
                </a:lnTo>
                <a:lnTo>
                  <a:pt x="762000" y="4018"/>
                </a:lnTo>
                <a:lnTo>
                  <a:pt x="778668" y="0"/>
                </a:lnTo>
                <a:lnTo>
                  <a:pt x="788193" y="446"/>
                </a:lnTo>
                <a:lnTo>
                  <a:pt x="794146" y="2678"/>
                </a:lnTo>
                <a:lnTo>
                  <a:pt x="80010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66917" y="5659652"/>
            <a:ext cx="800100" cy="760730"/>
          </a:xfrm>
          <a:custGeom>
            <a:avLst/>
            <a:gdLst/>
            <a:ahLst/>
            <a:cxnLst/>
            <a:rect l="l" t="t" r="r" b="b"/>
            <a:pathLst>
              <a:path w="800100" h="760729">
                <a:moveTo>
                  <a:pt x="800100" y="756493"/>
                </a:moveTo>
                <a:lnTo>
                  <a:pt x="750242" y="756493"/>
                </a:lnTo>
                <a:lnTo>
                  <a:pt x="701278" y="756493"/>
                </a:lnTo>
                <a:lnTo>
                  <a:pt x="654099" y="756493"/>
                </a:lnTo>
                <a:lnTo>
                  <a:pt x="609600" y="756493"/>
                </a:lnTo>
                <a:lnTo>
                  <a:pt x="567035" y="757832"/>
                </a:lnTo>
                <a:lnTo>
                  <a:pt x="526256" y="760065"/>
                </a:lnTo>
                <a:lnTo>
                  <a:pt x="489049" y="760511"/>
                </a:lnTo>
                <a:lnTo>
                  <a:pt x="457200" y="756493"/>
                </a:lnTo>
                <a:lnTo>
                  <a:pt x="433238" y="741759"/>
                </a:lnTo>
                <a:lnTo>
                  <a:pt x="415528" y="724346"/>
                </a:lnTo>
                <a:lnTo>
                  <a:pt x="399603" y="701575"/>
                </a:lnTo>
                <a:lnTo>
                  <a:pt x="381000" y="670768"/>
                </a:lnTo>
                <a:lnTo>
                  <a:pt x="361057" y="638770"/>
                </a:lnTo>
                <a:lnTo>
                  <a:pt x="342900" y="600521"/>
                </a:lnTo>
                <a:lnTo>
                  <a:pt x="324742" y="556914"/>
                </a:lnTo>
                <a:lnTo>
                  <a:pt x="304800" y="508843"/>
                </a:lnTo>
                <a:lnTo>
                  <a:pt x="288645" y="460227"/>
                </a:lnTo>
                <a:lnTo>
                  <a:pt x="273862" y="407954"/>
                </a:lnTo>
                <a:lnTo>
                  <a:pt x="259537" y="355224"/>
                </a:lnTo>
                <a:lnTo>
                  <a:pt x="244754" y="305236"/>
                </a:lnTo>
                <a:lnTo>
                  <a:pt x="228600" y="261193"/>
                </a:lnTo>
                <a:lnTo>
                  <a:pt x="208657" y="208954"/>
                </a:lnTo>
                <a:lnTo>
                  <a:pt x="190500" y="164752"/>
                </a:lnTo>
                <a:lnTo>
                  <a:pt x="172342" y="125908"/>
                </a:lnTo>
                <a:lnTo>
                  <a:pt x="152400" y="89743"/>
                </a:lnTo>
                <a:lnTo>
                  <a:pt x="95250" y="39737"/>
                </a:lnTo>
                <a:lnTo>
                  <a:pt x="38100" y="4018"/>
                </a:lnTo>
                <a:lnTo>
                  <a:pt x="21431" y="0"/>
                </a:lnTo>
                <a:lnTo>
                  <a:pt x="11906" y="446"/>
                </a:lnTo>
                <a:lnTo>
                  <a:pt x="5953" y="2678"/>
                </a:lnTo>
                <a:lnTo>
                  <a:pt x="0" y="4018"/>
                </a:lnTo>
              </a:path>
            </a:pathLst>
          </a:custGeom>
          <a:ln w="19050">
            <a:solidFill>
              <a:srgbClr val="00CC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05017" y="6378045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0" y="47625"/>
                </a:moveTo>
                <a:lnTo>
                  <a:pt x="0" y="47625"/>
                </a:lnTo>
                <a:lnTo>
                  <a:pt x="419100" y="47625"/>
                </a:lnTo>
                <a:lnTo>
                  <a:pt x="439042" y="42118"/>
                </a:lnTo>
                <a:lnTo>
                  <a:pt x="457200" y="39290"/>
                </a:lnTo>
                <a:lnTo>
                  <a:pt x="475357" y="38248"/>
                </a:lnTo>
                <a:lnTo>
                  <a:pt x="495300" y="38100"/>
                </a:lnTo>
                <a:lnTo>
                  <a:pt x="515242" y="31105"/>
                </a:lnTo>
                <a:lnTo>
                  <a:pt x="533400" y="25003"/>
                </a:lnTo>
                <a:lnTo>
                  <a:pt x="551557" y="20687"/>
                </a:lnTo>
                <a:lnTo>
                  <a:pt x="571500" y="19050"/>
                </a:lnTo>
                <a:lnTo>
                  <a:pt x="591442" y="13543"/>
                </a:lnTo>
                <a:lnTo>
                  <a:pt x="609600" y="10715"/>
                </a:lnTo>
                <a:lnTo>
                  <a:pt x="627757" y="9673"/>
                </a:lnTo>
                <a:lnTo>
                  <a:pt x="647700" y="9525"/>
                </a:lnTo>
                <a:lnTo>
                  <a:pt x="673596" y="4018"/>
                </a:lnTo>
                <a:lnTo>
                  <a:pt x="704850" y="1190"/>
                </a:lnTo>
                <a:lnTo>
                  <a:pt x="736103" y="148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05117" y="6378045"/>
            <a:ext cx="800100" cy="47625"/>
          </a:xfrm>
          <a:custGeom>
            <a:avLst/>
            <a:gdLst/>
            <a:ahLst/>
            <a:cxnLst/>
            <a:rect l="l" t="t" r="r" b="b"/>
            <a:pathLst>
              <a:path w="800100" h="47625">
                <a:moveTo>
                  <a:pt x="800100" y="47625"/>
                </a:moveTo>
                <a:lnTo>
                  <a:pt x="800100" y="47625"/>
                </a:lnTo>
                <a:lnTo>
                  <a:pt x="381000" y="47625"/>
                </a:lnTo>
                <a:lnTo>
                  <a:pt x="361057" y="42118"/>
                </a:lnTo>
                <a:lnTo>
                  <a:pt x="342900" y="39290"/>
                </a:lnTo>
                <a:lnTo>
                  <a:pt x="324742" y="38248"/>
                </a:lnTo>
                <a:lnTo>
                  <a:pt x="304800" y="38100"/>
                </a:lnTo>
                <a:lnTo>
                  <a:pt x="284857" y="31105"/>
                </a:lnTo>
                <a:lnTo>
                  <a:pt x="266700" y="25003"/>
                </a:lnTo>
                <a:lnTo>
                  <a:pt x="248542" y="20687"/>
                </a:lnTo>
                <a:lnTo>
                  <a:pt x="228600" y="19050"/>
                </a:lnTo>
                <a:lnTo>
                  <a:pt x="208657" y="13543"/>
                </a:lnTo>
                <a:lnTo>
                  <a:pt x="190500" y="10715"/>
                </a:lnTo>
                <a:lnTo>
                  <a:pt x="172342" y="9673"/>
                </a:lnTo>
                <a:lnTo>
                  <a:pt x="152400" y="9525"/>
                </a:lnTo>
                <a:lnTo>
                  <a:pt x="126503" y="4018"/>
                </a:lnTo>
                <a:lnTo>
                  <a:pt x="95250" y="1190"/>
                </a:lnTo>
                <a:lnTo>
                  <a:pt x="63996" y="148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FFCF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956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0" y="161925"/>
                </a:moveTo>
                <a:lnTo>
                  <a:pt x="0" y="161925"/>
                </a:lnTo>
                <a:lnTo>
                  <a:pt x="342900" y="161925"/>
                </a:lnTo>
                <a:lnTo>
                  <a:pt x="366861" y="160287"/>
                </a:lnTo>
                <a:lnTo>
                  <a:pt x="384571" y="155971"/>
                </a:lnTo>
                <a:lnTo>
                  <a:pt x="400496" y="149869"/>
                </a:lnTo>
                <a:lnTo>
                  <a:pt x="419100" y="142875"/>
                </a:lnTo>
                <a:lnTo>
                  <a:pt x="439042" y="135582"/>
                </a:lnTo>
                <a:lnTo>
                  <a:pt x="457200" y="127396"/>
                </a:lnTo>
                <a:lnTo>
                  <a:pt x="475357" y="117425"/>
                </a:lnTo>
                <a:lnTo>
                  <a:pt x="495300" y="104775"/>
                </a:lnTo>
                <a:lnTo>
                  <a:pt x="515242" y="94654"/>
                </a:lnTo>
                <a:lnTo>
                  <a:pt x="533400" y="80962"/>
                </a:lnTo>
                <a:lnTo>
                  <a:pt x="551557" y="67270"/>
                </a:lnTo>
                <a:lnTo>
                  <a:pt x="571500" y="57150"/>
                </a:lnTo>
                <a:lnTo>
                  <a:pt x="609600" y="34528"/>
                </a:lnTo>
                <a:lnTo>
                  <a:pt x="647700" y="19050"/>
                </a:lnTo>
                <a:lnTo>
                  <a:pt x="704850" y="9525"/>
                </a:lnTo>
                <a:lnTo>
                  <a:pt x="736103" y="5655"/>
                </a:lnTo>
                <a:lnTo>
                  <a:pt x="762000" y="0"/>
                </a:lnTo>
                <a:lnTo>
                  <a:pt x="778668" y="0"/>
                </a:lnTo>
                <a:lnTo>
                  <a:pt x="788193" y="0"/>
                </a:lnTo>
                <a:lnTo>
                  <a:pt x="794146" y="0"/>
                </a:lnTo>
                <a:lnTo>
                  <a:pt x="80010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95717" y="6263745"/>
            <a:ext cx="800100" cy="161925"/>
          </a:xfrm>
          <a:custGeom>
            <a:avLst/>
            <a:gdLst/>
            <a:ahLst/>
            <a:cxnLst/>
            <a:rect l="l" t="t" r="r" b="b"/>
            <a:pathLst>
              <a:path w="800100" h="161925">
                <a:moveTo>
                  <a:pt x="800100" y="161925"/>
                </a:moveTo>
                <a:lnTo>
                  <a:pt x="800100" y="161925"/>
                </a:lnTo>
                <a:lnTo>
                  <a:pt x="457200" y="161925"/>
                </a:lnTo>
                <a:lnTo>
                  <a:pt x="433238" y="160287"/>
                </a:lnTo>
                <a:lnTo>
                  <a:pt x="415528" y="155971"/>
                </a:lnTo>
                <a:lnTo>
                  <a:pt x="399603" y="149869"/>
                </a:lnTo>
                <a:lnTo>
                  <a:pt x="381000" y="142875"/>
                </a:lnTo>
                <a:lnTo>
                  <a:pt x="361057" y="135582"/>
                </a:lnTo>
                <a:lnTo>
                  <a:pt x="342900" y="127396"/>
                </a:lnTo>
                <a:lnTo>
                  <a:pt x="324742" y="117425"/>
                </a:lnTo>
                <a:lnTo>
                  <a:pt x="304800" y="104775"/>
                </a:lnTo>
                <a:lnTo>
                  <a:pt x="284857" y="94654"/>
                </a:lnTo>
                <a:lnTo>
                  <a:pt x="266700" y="80962"/>
                </a:lnTo>
                <a:lnTo>
                  <a:pt x="248542" y="67270"/>
                </a:lnTo>
                <a:lnTo>
                  <a:pt x="228600" y="57150"/>
                </a:lnTo>
                <a:lnTo>
                  <a:pt x="190500" y="34528"/>
                </a:lnTo>
                <a:lnTo>
                  <a:pt x="152400" y="19050"/>
                </a:lnTo>
                <a:lnTo>
                  <a:pt x="95250" y="9525"/>
                </a:lnTo>
                <a:lnTo>
                  <a:pt x="63996" y="5655"/>
                </a:lnTo>
                <a:lnTo>
                  <a:pt x="38100" y="0"/>
                </a:lnTo>
                <a:lnTo>
                  <a:pt x="21431" y="0"/>
                </a:lnTo>
                <a:lnTo>
                  <a:pt x="11906" y="0"/>
                </a:lnTo>
                <a:lnTo>
                  <a:pt x="5953" y="0"/>
                </a:lnTo>
                <a:lnTo>
                  <a:pt x="0" y="0"/>
                </a:lnTo>
              </a:path>
            </a:pathLst>
          </a:custGeom>
          <a:ln w="19050">
            <a:solidFill>
              <a:srgbClr val="3333C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14517" y="6644745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 h="0">
                <a:moveTo>
                  <a:pt x="0" y="0"/>
                </a:moveTo>
                <a:lnTo>
                  <a:pt x="390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67075" y="6696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95417" y="579702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3143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57450" y="58388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669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51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95717" y="6416145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668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00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956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957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669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0" y="350043"/>
                </a:moveTo>
                <a:lnTo>
                  <a:pt x="0" y="350043"/>
                </a:lnTo>
                <a:lnTo>
                  <a:pt x="342900" y="350043"/>
                </a:lnTo>
                <a:lnTo>
                  <a:pt x="366861" y="342751"/>
                </a:lnTo>
                <a:lnTo>
                  <a:pt x="400496" y="324594"/>
                </a:lnTo>
                <a:lnTo>
                  <a:pt x="439042" y="296019"/>
                </a:lnTo>
                <a:lnTo>
                  <a:pt x="475357" y="257026"/>
                </a:lnTo>
                <a:lnTo>
                  <a:pt x="495300" y="235743"/>
                </a:lnTo>
                <a:lnTo>
                  <a:pt x="515242" y="205829"/>
                </a:lnTo>
                <a:lnTo>
                  <a:pt x="533400" y="175021"/>
                </a:lnTo>
                <a:lnTo>
                  <a:pt x="551557" y="146000"/>
                </a:lnTo>
                <a:lnTo>
                  <a:pt x="571500" y="121443"/>
                </a:lnTo>
                <a:lnTo>
                  <a:pt x="591442" y="96142"/>
                </a:lnTo>
                <a:lnTo>
                  <a:pt x="609600" y="76200"/>
                </a:lnTo>
                <a:lnTo>
                  <a:pt x="647700" y="45243"/>
                </a:lnTo>
                <a:lnTo>
                  <a:pt x="704850" y="19050"/>
                </a:lnTo>
                <a:lnTo>
                  <a:pt x="762000" y="7143"/>
                </a:lnTo>
                <a:lnTo>
                  <a:pt x="778668" y="1785"/>
                </a:lnTo>
                <a:lnTo>
                  <a:pt x="788193" y="0"/>
                </a:lnTo>
                <a:lnTo>
                  <a:pt x="794146" y="1785"/>
                </a:lnTo>
                <a:lnTo>
                  <a:pt x="80010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67017" y="6075626"/>
            <a:ext cx="800100" cy="350520"/>
          </a:xfrm>
          <a:custGeom>
            <a:avLst/>
            <a:gdLst/>
            <a:ahLst/>
            <a:cxnLst/>
            <a:rect l="l" t="t" r="r" b="b"/>
            <a:pathLst>
              <a:path w="800100" h="350520">
                <a:moveTo>
                  <a:pt x="800100" y="350043"/>
                </a:moveTo>
                <a:lnTo>
                  <a:pt x="800100" y="350043"/>
                </a:lnTo>
                <a:lnTo>
                  <a:pt x="457200" y="350043"/>
                </a:lnTo>
                <a:lnTo>
                  <a:pt x="433238" y="342751"/>
                </a:lnTo>
                <a:lnTo>
                  <a:pt x="399603" y="324594"/>
                </a:lnTo>
                <a:lnTo>
                  <a:pt x="361057" y="296019"/>
                </a:lnTo>
                <a:lnTo>
                  <a:pt x="324742" y="257026"/>
                </a:lnTo>
                <a:lnTo>
                  <a:pt x="304800" y="235743"/>
                </a:lnTo>
                <a:lnTo>
                  <a:pt x="284857" y="205829"/>
                </a:lnTo>
                <a:lnTo>
                  <a:pt x="266700" y="175021"/>
                </a:lnTo>
                <a:lnTo>
                  <a:pt x="248542" y="146000"/>
                </a:lnTo>
                <a:lnTo>
                  <a:pt x="228600" y="121443"/>
                </a:lnTo>
                <a:lnTo>
                  <a:pt x="208657" y="96142"/>
                </a:lnTo>
                <a:lnTo>
                  <a:pt x="190500" y="76200"/>
                </a:lnTo>
                <a:lnTo>
                  <a:pt x="152400" y="45243"/>
                </a:lnTo>
                <a:lnTo>
                  <a:pt x="95250" y="19050"/>
                </a:lnTo>
                <a:lnTo>
                  <a:pt x="38100" y="7143"/>
                </a:lnTo>
                <a:lnTo>
                  <a:pt x="21431" y="1785"/>
                </a:lnTo>
                <a:lnTo>
                  <a:pt x="11906" y="0"/>
                </a:lnTo>
                <a:lnTo>
                  <a:pt x="5953" y="1785"/>
                </a:lnTo>
                <a:lnTo>
                  <a:pt x="0" y="7143"/>
                </a:lnTo>
              </a:path>
            </a:pathLst>
          </a:custGeom>
          <a:ln w="19050">
            <a:solidFill>
              <a:srgbClr val="FFC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1495425" y="990600"/>
                </a:move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close/>
              </a:path>
              <a:path w="1790700" h="1543050">
                <a:moveTo>
                  <a:pt x="1790700" y="0"/>
                </a:moveTo>
                <a:lnTo>
                  <a:pt x="0" y="0"/>
                </a:lnTo>
                <a:lnTo>
                  <a:pt x="0" y="990600"/>
                </a:lnTo>
                <a:lnTo>
                  <a:pt x="1790700" y="990600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90617" y="5958945"/>
            <a:ext cx="1790700" cy="1543050"/>
          </a:xfrm>
          <a:custGeom>
            <a:avLst/>
            <a:gdLst/>
            <a:ahLst/>
            <a:cxnLst/>
            <a:rect l="l" t="t" r="r" b="b"/>
            <a:pathLst>
              <a:path w="1790700" h="1543050">
                <a:moveTo>
                  <a:pt x="0" y="0"/>
                </a:moveTo>
                <a:lnTo>
                  <a:pt x="0" y="990600"/>
                </a:lnTo>
                <a:lnTo>
                  <a:pt x="1047750" y="990600"/>
                </a:lnTo>
                <a:lnTo>
                  <a:pt x="1628775" y="1543050"/>
                </a:lnTo>
                <a:lnTo>
                  <a:pt x="1495425" y="990600"/>
                </a:lnTo>
                <a:lnTo>
                  <a:pt x="1790700" y="990600"/>
                </a:lnTo>
                <a:lnTo>
                  <a:pt x="1790700" y="0"/>
                </a:lnTo>
                <a:lnTo>
                  <a:pt x="104775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2203450" y="6054725"/>
            <a:ext cx="173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Allow the </a:t>
            </a:r>
            <a:r>
              <a:rPr dirty="0" sz="1200" spc="-15" i="1">
                <a:solidFill>
                  <a:srgbClr val="FF0000"/>
                </a:solidFill>
                <a:latin typeface="Tahoma"/>
                <a:cs typeface="Tahoma"/>
              </a:rPr>
              <a:t>c</a:t>
            </a:r>
            <a:r>
              <a:rPr dirty="0" baseline="-20833" sz="1200" spc="-22" i="1">
                <a:solidFill>
                  <a:srgbClr val="FF0000"/>
                </a:solidFill>
                <a:latin typeface="Tahoma"/>
                <a:cs typeface="Tahoma"/>
              </a:rPr>
              <a:t>i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’s to adapt</a:t>
            </a:r>
            <a:r>
              <a:rPr dirty="0" sz="1200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84425" y="6235700"/>
            <a:ext cx="1358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13888" sz="1800" spc="-202">
                <a:latin typeface="Tahoma"/>
                <a:cs typeface="Tahoma"/>
              </a:rPr>
              <a:t>y</a:t>
            </a:r>
            <a:r>
              <a:rPr dirty="0" sz="1200" spc="-135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dirty="0" sz="1200" spc="-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200" spc="-1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(initialized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22500" y="6426200"/>
            <a:ext cx="1687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randomly </a:t>
            </a:r>
            <a:r>
              <a:rPr dirty="0" sz="1200" spc="-140">
                <a:latin typeface="Tahoma"/>
                <a:cs typeface="Tahoma"/>
              </a:rPr>
              <a:t>o</a:t>
            </a:r>
            <a:r>
              <a:rPr dirty="0" baseline="-33950" sz="1350" spc="-209" i="1">
                <a:solidFill>
                  <a:srgbClr val="00CC00"/>
                </a:solidFill>
                <a:latin typeface="Tahoma"/>
                <a:cs typeface="Tahoma"/>
              </a:rPr>
              <a:t>c</a:t>
            </a:r>
            <a:r>
              <a:rPr dirty="0" sz="1200" spc="-140">
                <a:latin typeface="Tahoma"/>
                <a:cs typeface="Tahoma"/>
              </a:rPr>
              <a:t>r </a:t>
            </a:r>
            <a:r>
              <a:rPr dirty="0" sz="1200">
                <a:latin typeface="Tahoma"/>
                <a:cs typeface="Tahoma"/>
              </a:rPr>
              <a:t>on a grid</a:t>
            </a:r>
            <a:r>
              <a:rPr dirty="0" sz="1200" spc="-140">
                <a:latin typeface="Tahoma"/>
                <a:cs typeface="Tahoma"/>
              </a:rPr>
              <a:t> </a:t>
            </a:r>
            <a:r>
              <a:rPr dirty="0" sz="1200" spc="-180">
                <a:latin typeface="Tahoma"/>
                <a:cs typeface="Tahoma"/>
              </a:rPr>
              <a:t>in</a:t>
            </a:r>
            <a:r>
              <a:rPr dirty="0" baseline="-33950" sz="1350" spc="-270" i="1">
                <a:solidFill>
                  <a:srgbClr val="FFCF00"/>
                </a:solidFill>
                <a:latin typeface="Tahoma"/>
                <a:cs typeface="Tahoma"/>
              </a:rPr>
              <a:t>c</a:t>
            </a:r>
            <a:endParaRPr baseline="-33950" sz="135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55850" y="6616700"/>
            <a:ext cx="1435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97">
                <a:latin typeface="Tahoma"/>
                <a:cs typeface="Tahoma"/>
              </a:rPr>
              <a:t>m-dim</a:t>
            </a:r>
            <a:r>
              <a:rPr dirty="0" sz="1200" spc="-65">
                <a:latin typeface="Tahoma"/>
                <a:cs typeface="Tahoma"/>
              </a:rPr>
              <a:t>x</a:t>
            </a:r>
            <a:r>
              <a:rPr dirty="0" baseline="2314" sz="1800" spc="-97">
                <a:latin typeface="Tahoma"/>
                <a:cs typeface="Tahoma"/>
              </a:rPr>
              <a:t>ens</a:t>
            </a:r>
            <a:r>
              <a:rPr dirty="0" baseline="69444" sz="900" spc="-97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baseline="2314" sz="1800" spc="-97">
                <a:latin typeface="Tahoma"/>
                <a:cs typeface="Tahoma"/>
              </a:rPr>
              <a:t>ional</a:t>
            </a:r>
            <a:r>
              <a:rPr dirty="0" baseline="2314" sz="1800" spc="-30">
                <a:latin typeface="Tahoma"/>
                <a:cs typeface="Tahoma"/>
              </a:rPr>
              <a:t> </a:t>
            </a:r>
            <a:r>
              <a:rPr dirty="0" baseline="2314" sz="1800" spc="-15">
                <a:latin typeface="Tahoma"/>
                <a:cs typeface="Tahoma"/>
              </a:rPr>
              <a:t>input</a:t>
            </a:r>
            <a:endParaRPr baseline="2314" sz="18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36725" y="6548119"/>
            <a:ext cx="2387600" cy="8864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algn="r" marR="198120">
              <a:lnSpc>
                <a:spcPct val="100000"/>
              </a:lnSpc>
              <a:spcBef>
                <a:spcPts val="489"/>
              </a:spcBef>
            </a:pPr>
            <a:r>
              <a:rPr dirty="0" sz="600" i="1">
                <a:solidFill>
                  <a:srgbClr val="FFCF00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50">
              <a:latin typeface="Times New Roman"/>
              <a:cs typeface="Times New Roman"/>
            </a:endParaRPr>
          </a:p>
          <a:p>
            <a:pPr marL="1111250">
              <a:lnSpc>
                <a:spcPts val="1395"/>
              </a:lnSpc>
            </a:pPr>
            <a:r>
              <a:rPr dirty="0" sz="1200" spc="-25">
                <a:latin typeface="Tahoma"/>
                <a:cs typeface="Tahoma"/>
              </a:rPr>
              <a:t>space)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ts val="1395"/>
              </a:lnSpc>
            </a:pPr>
            <a:r>
              <a:rPr dirty="0" sz="1200" spc="15" i="1">
                <a:latin typeface="Tahoma"/>
                <a:cs typeface="Tahoma"/>
              </a:rPr>
              <a:t>y</a:t>
            </a:r>
            <a:r>
              <a:rPr dirty="0" baseline="24305" sz="1200" spc="22" i="1">
                <a:latin typeface="Tahoma"/>
                <a:cs typeface="Tahoma"/>
              </a:rPr>
              <a:t>est </a:t>
            </a:r>
            <a:r>
              <a:rPr dirty="0" sz="1200" i="1">
                <a:latin typeface="Tahoma"/>
                <a:cs typeface="Tahoma"/>
              </a:rPr>
              <a:t>= </a:t>
            </a:r>
            <a:r>
              <a:rPr dirty="0" sz="1200" spc="-15" i="1">
                <a:solidFill>
                  <a:srgbClr val="00CC00"/>
                </a:solidFill>
                <a:latin typeface="Symbol"/>
                <a:cs typeface="Symbol"/>
              </a:rPr>
              <a:t></a:t>
            </a:r>
            <a:r>
              <a:rPr dirty="0" baseline="-20833" sz="1200" spc="-22" i="1">
                <a:solidFill>
                  <a:srgbClr val="00CC00"/>
                </a:solidFill>
                <a:latin typeface="Tahoma"/>
                <a:cs typeface="Tahoma"/>
              </a:rPr>
              <a:t>1</a:t>
            </a:r>
            <a:r>
              <a:rPr dirty="0" sz="1200" spc="-15" i="1">
                <a:solidFill>
                  <a:srgbClr val="00CC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 </a:t>
            </a:r>
            <a:r>
              <a:rPr dirty="0" sz="1200" spc="-35" i="1">
                <a:solidFill>
                  <a:srgbClr val="FFCF00"/>
                </a:solidFill>
                <a:latin typeface="Symbol"/>
                <a:cs typeface="Symbol"/>
              </a:rPr>
              <a:t></a:t>
            </a:r>
            <a:r>
              <a:rPr dirty="0" sz="1200" spc="-35" i="1">
                <a:solidFill>
                  <a:srgbClr val="FFCF00"/>
                </a:solidFill>
                <a:latin typeface="Times New Roman"/>
                <a:cs typeface="Times New Roman"/>
              </a:rPr>
              <a:t> </a:t>
            </a:r>
            <a:r>
              <a:rPr dirty="0" baseline="-20833" sz="1200" spc="-7" i="1">
                <a:solidFill>
                  <a:srgbClr val="FFCF00"/>
                </a:solidFill>
                <a:latin typeface="Tahoma"/>
                <a:cs typeface="Tahoma"/>
              </a:rPr>
              <a:t>2</a:t>
            </a:r>
            <a:r>
              <a:rPr dirty="0" sz="1200" spc="-5" i="1">
                <a:solidFill>
                  <a:srgbClr val="FFCF00"/>
                </a:solidFill>
                <a:latin typeface="Tahoma"/>
                <a:cs typeface="Tahoma"/>
              </a:rPr>
              <a:t>(x) </a:t>
            </a:r>
            <a:r>
              <a:rPr dirty="0" sz="1200" spc="-5" i="1">
                <a:latin typeface="Tahoma"/>
                <a:cs typeface="Tahoma"/>
              </a:rPr>
              <a:t>+</a:t>
            </a:r>
            <a:r>
              <a:rPr dirty="0" sz="1200" spc="-245" i="1">
                <a:latin typeface="Tahoma"/>
                <a:cs typeface="Tahoma"/>
              </a:rPr>
              <a:t> </a:t>
            </a:r>
            <a:r>
              <a:rPr dirty="0" sz="1200" spc="-5" i="1">
                <a:solidFill>
                  <a:srgbClr val="3333CC"/>
                </a:solidFill>
                <a:latin typeface="Symbol"/>
                <a:cs typeface="Symbol"/>
              </a:rPr>
              <a:t></a:t>
            </a:r>
            <a:r>
              <a:rPr dirty="0" baseline="-20833" sz="1200" spc="-7" i="1">
                <a:solidFill>
                  <a:srgbClr val="3333CC"/>
                </a:solidFill>
                <a:latin typeface="Tahoma"/>
                <a:cs typeface="Tahoma"/>
              </a:rPr>
              <a:t>3</a:t>
            </a:r>
            <a:r>
              <a:rPr dirty="0" sz="1200" spc="-5" i="1">
                <a:solidFill>
                  <a:srgbClr val="3333CC"/>
                </a:solidFill>
                <a:latin typeface="Tahoma"/>
                <a:cs typeface="Tahoma"/>
              </a:rPr>
              <a:t>(x)</a:t>
            </a:r>
            <a:endParaRPr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Tahoma"/>
                <a:cs typeface="Tahoma"/>
              </a:rPr>
              <a:t>where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57517" y="5920845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828675" y="990600"/>
                </a:move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close/>
              </a:path>
              <a:path w="1981200" h="1543050">
                <a:moveTo>
                  <a:pt x="1981200" y="0"/>
                </a:moveTo>
                <a:lnTo>
                  <a:pt x="0" y="0"/>
                </a:lnTo>
                <a:lnTo>
                  <a:pt x="0" y="990600"/>
                </a:lnTo>
                <a:lnTo>
                  <a:pt x="1981200" y="9906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57517" y="5920845"/>
            <a:ext cx="1981200" cy="1543050"/>
          </a:xfrm>
          <a:custGeom>
            <a:avLst/>
            <a:gdLst/>
            <a:ahLst/>
            <a:cxnLst/>
            <a:rect l="l" t="t" r="r" b="b"/>
            <a:pathLst>
              <a:path w="1981200" h="1543050">
                <a:moveTo>
                  <a:pt x="0" y="0"/>
                </a:moveTo>
                <a:lnTo>
                  <a:pt x="0" y="990600"/>
                </a:lnTo>
                <a:lnTo>
                  <a:pt x="333375" y="990600"/>
                </a:lnTo>
                <a:lnTo>
                  <a:pt x="257175" y="1543050"/>
                </a:lnTo>
                <a:lnTo>
                  <a:pt x="828675" y="990600"/>
                </a:lnTo>
                <a:lnTo>
                  <a:pt x="1981200" y="990600"/>
                </a:lnTo>
                <a:lnTo>
                  <a:pt x="1981200" y="0"/>
                </a:lnTo>
                <a:lnTo>
                  <a:pt x="33337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4060825" y="6031865"/>
            <a:ext cx="1911350" cy="8636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dirty="0" sz="950" spc="-10" i="1">
                <a:latin typeface="Tahoma"/>
                <a:cs typeface="Tahoma"/>
              </a:rPr>
              <a:t>KW </a:t>
            </a:r>
            <a:r>
              <a:rPr dirty="0" sz="950" spc="15">
                <a:latin typeface="Tahoma"/>
                <a:cs typeface="Tahoma"/>
              </a:rPr>
              <a:t>allowed </a:t>
            </a:r>
            <a:r>
              <a:rPr dirty="0" sz="950" spc="10">
                <a:latin typeface="Tahoma"/>
                <a:cs typeface="Tahoma"/>
              </a:rPr>
              <a:t>to </a:t>
            </a:r>
            <a:r>
              <a:rPr dirty="0" sz="950" spc="15">
                <a:latin typeface="Tahoma"/>
                <a:cs typeface="Tahoma"/>
              </a:rPr>
              <a:t>adapt </a:t>
            </a:r>
            <a:r>
              <a:rPr dirty="0" sz="950" spc="10">
                <a:latin typeface="Tahoma"/>
                <a:cs typeface="Tahoma"/>
              </a:rPr>
              <a:t>to the</a:t>
            </a:r>
            <a:r>
              <a:rPr dirty="0" sz="950" spc="140">
                <a:latin typeface="Tahoma"/>
                <a:cs typeface="Tahoma"/>
              </a:rPr>
              <a:t> </a:t>
            </a:r>
            <a:r>
              <a:rPr dirty="0" sz="950" spc="15">
                <a:latin typeface="Tahoma"/>
                <a:cs typeface="Tahoma"/>
              </a:rPr>
              <a:t>data.</a:t>
            </a:r>
            <a:endParaRPr sz="950">
              <a:latin typeface="Tahoma"/>
              <a:cs typeface="Tahoma"/>
            </a:endParaRPr>
          </a:p>
          <a:p>
            <a:pPr marL="25400" marR="117475">
              <a:lnSpc>
                <a:spcPct val="105300"/>
              </a:lnSpc>
              <a:spcBef>
                <a:spcPts val="300"/>
              </a:spcBef>
            </a:pPr>
            <a:r>
              <a:rPr dirty="0" sz="950" spc="20">
                <a:latin typeface="Tahoma"/>
                <a:cs typeface="Tahoma"/>
              </a:rPr>
              <a:t>(Some </a:t>
            </a:r>
            <a:r>
              <a:rPr dirty="0" sz="950" spc="15">
                <a:latin typeface="Tahoma"/>
                <a:cs typeface="Tahoma"/>
              </a:rPr>
              <a:t>folks </a:t>
            </a:r>
            <a:r>
              <a:rPr dirty="0" sz="950" spc="20">
                <a:latin typeface="Tahoma"/>
                <a:cs typeface="Tahoma"/>
              </a:rPr>
              <a:t>even </a:t>
            </a:r>
            <a:r>
              <a:rPr dirty="0" sz="950" spc="15">
                <a:latin typeface="Tahoma"/>
                <a:cs typeface="Tahoma"/>
              </a:rPr>
              <a:t>let </a:t>
            </a:r>
            <a:r>
              <a:rPr dirty="0" sz="950" spc="20">
                <a:latin typeface="Tahoma"/>
                <a:cs typeface="Tahoma"/>
              </a:rPr>
              <a:t>each</a:t>
            </a:r>
            <a:r>
              <a:rPr dirty="0" sz="950" spc="-1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basis  </a:t>
            </a:r>
            <a:r>
              <a:rPr dirty="0" sz="950" spc="15">
                <a:latin typeface="Tahoma"/>
                <a:cs typeface="Tahoma"/>
              </a:rPr>
              <a:t>function have </a:t>
            </a:r>
            <a:r>
              <a:rPr dirty="0" sz="950" spc="10">
                <a:latin typeface="Tahoma"/>
                <a:cs typeface="Tahoma"/>
              </a:rPr>
              <a:t>its </a:t>
            </a:r>
            <a:r>
              <a:rPr dirty="0" sz="950" spc="20">
                <a:latin typeface="Tahoma"/>
                <a:cs typeface="Tahoma"/>
              </a:rPr>
              <a:t>own  </a:t>
            </a:r>
            <a:r>
              <a:rPr dirty="0" sz="950" spc="-30" i="1">
                <a:latin typeface="Tahoma"/>
                <a:cs typeface="Tahoma"/>
              </a:rPr>
              <a:t>KW</a:t>
            </a:r>
            <a:r>
              <a:rPr dirty="0" baseline="-21367" sz="975" spc="-44" i="1">
                <a:latin typeface="Tahoma"/>
                <a:cs typeface="Tahoma"/>
              </a:rPr>
              <a:t>j</a:t>
            </a:r>
            <a:r>
              <a:rPr dirty="0" sz="950" spc="-30">
                <a:latin typeface="Tahoma"/>
                <a:cs typeface="Tahoma"/>
              </a:rPr>
              <a:t>,permittin</a:t>
            </a:r>
            <a:r>
              <a:rPr dirty="0" baseline="21604" sz="1350" spc="-44" i="1">
                <a:solidFill>
                  <a:srgbClr val="3333CC"/>
                </a:solidFill>
                <a:latin typeface="Tahoma"/>
                <a:cs typeface="Tahoma"/>
              </a:rPr>
              <a:t>c</a:t>
            </a:r>
            <a:r>
              <a:rPr dirty="0" sz="950" spc="-30">
                <a:latin typeface="Tahoma"/>
                <a:cs typeface="Tahoma"/>
              </a:rPr>
              <a:t>g</a:t>
            </a:r>
            <a:r>
              <a:rPr dirty="0" baseline="13888" sz="900" spc="-44" i="1">
                <a:solidFill>
                  <a:srgbClr val="3333CC"/>
                </a:solidFill>
                <a:latin typeface="Tahoma"/>
                <a:cs typeface="Tahoma"/>
              </a:rPr>
              <a:t>1 </a:t>
            </a:r>
            <a:r>
              <a:rPr dirty="0" sz="950" spc="10">
                <a:latin typeface="Tahoma"/>
                <a:cs typeface="Tahoma"/>
              </a:rPr>
              <a:t>fine detail in  </a:t>
            </a:r>
            <a:r>
              <a:rPr dirty="0" sz="950" spc="20">
                <a:latin typeface="Tahoma"/>
                <a:cs typeface="Tahoma"/>
              </a:rPr>
              <a:t>dense </a:t>
            </a:r>
            <a:r>
              <a:rPr dirty="0" sz="950" spc="15">
                <a:latin typeface="Tahoma"/>
                <a:cs typeface="Tahoma"/>
              </a:rPr>
              <a:t>regions of input</a:t>
            </a:r>
            <a:r>
              <a:rPr dirty="0" sz="950" spc="-30">
                <a:latin typeface="Tahoma"/>
                <a:cs typeface="Tahoma"/>
              </a:rPr>
              <a:t> </a:t>
            </a:r>
            <a:r>
              <a:rPr dirty="0" sz="950" spc="20">
                <a:latin typeface="Tahoma"/>
                <a:cs typeface="Tahoma"/>
              </a:rPr>
              <a:t>space)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85817" y="7902045"/>
            <a:ext cx="4191000" cy="495300"/>
          </a:xfrm>
          <a:custGeom>
            <a:avLst/>
            <a:gdLst/>
            <a:ahLst/>
            <a:cxnLst/>
            <a:rect l="l" t="t" r="r" b="b"/>
            <a:pathLst>
              <a:path w="4191000" h="495300">
                <a:moveTo>
                  <a:pt x="0" y="114300"/>
                </a:moveTo>
                <a:lnTo>
                  <a:pt x="0" y="495300"/>
                </a:lnTo>
                <a:lnTo>
                  <a:pt x="4191000" y="495300"/>
                </a:lnTo>
                <a:lnTo>
                  <a:pt x="4191000" y="114300"/>
                </a:lnTo>
                <a:lnTo>
                  <a:pt x="3495675" y="114300"/>
                </a:lnTo>
                <a:lnTo>
                  <a:pt x="2095500" y="0"/>
                </a:lnTo>
                <a:lnTo>
                  <a:pt x="2447925" y="114300"/>
                </a:lnTo>
                <a:lnTo>
                  <a:pt x="0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952625" y="8140700"/>
            <a:ext cx="217360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latin typeface="Tahoma"/>
                <a:cs typeface="Tahoma"/>
              </a:rPr>
              <a:t>(But I’d like to see, or </a:t>
            </a:r>
            <a:r>
              <a:rPr dirty="0" sz="650" spc="20">
                <a:latin typeface="Tahoma"/>
                <a:cs typeface="Tahoma"/>
              </a:rPr>
              <a:t>hope someone’s already done,</a:t>
            </a:r>
            <a:r>
              <a:rPr dirty="0" sz="650" spc="120">
                <a:latin typeface="Tahoma"/>
                <a:cs typeface="Tahoma"/>
              </a:rPr>
              <a:t> </a:t>
            </a:r>
            <a:r>
              <a:rPr dirty="0" sz="650" spc="10">
                <a:latin typeface="Tahoma"/>
                <a:cs typeface="Tahoma"/>
              </a:rPr>
              <a:t>a</a:t>
            </a:r>
            <a:endParaRPr sz="6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52625" y="8178800"/>
            <a:ext cx="4070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50" spc="20">
                <a:latin typeface="Tahoma"/>
                <a:cs typeface="Tahoma"/>
              </a:rPr>
              <a:t>hybrid, </a:t>
            </a:r>
            <a:r>
              <a:rPr dirty="0" sz="650" spc="25">
                <a:latin typeface="Tahoma"/>
                <a:cs typeface="Tahoma"/>
              </a:rPr>
              <a:t>where </a:t>
            </a:r>
            <a:r>
              <a:rPr dirty="0" sz="650" spc="20">
                <a:latin typeface="Tahoma"/>
                <a:cs typeface="Tahoma"/>
              </a:rPr>
              <a:t>the </a:t>
            </a:r>
            <a:r>
              <a:rPr dirty="0" sz="650" spc="10" i="1">
                <a:latin typeface="Tahoma"/>
                <a:cs typeface="Tahoma"/>
              </a:rPr>
              <a:t>c </a:t>
            </a:r>
            <a:r>
              <a:rPr dirty="0" sz="650" spc="10">
                <a:latin typeface="Tahoma"/>
                <a:cs typeface="Tahoma"/>
              </a:rPr>
              <a:t>’s </a:t>
            </a:r>
            <a:r>
              <a:rPr dirty="0" sz="650" spc="15">
                <a:latin typeface="Tahoma"/>
                <a:cs typeface="Tahoma"/>
              </a:rPr>
              <a:t>and </a:t>
            </a:r>
            <a:r>
              <a:rPr dirty="0" sz="650" spc="25" i="1">
                <a:latin typeface="Tahoma"/>
                <a:cs typeface="Tahoma"/>
              </a:rPr>
              <a:t>KW </a:t>
            </a:r>
            <a:r>
              <a:rPr dirty="0" sz="650" spc="10">
                <a:latin typeface="Tahoma"/>
                <a:cs typeface="Tahoma"/>
              </a:rPr>
              <a:t>are </a:t>
            </a:r>
            <a:r>
              <a:rPr dirty="0" sz="650" spc="15">
                <a:latin typeface="Tahoma"/>
                <a:cs typeface="Tahoma"/>
              </a:rPr>
              <a:t>updated with gradient </a:t>
            </a:r>
            <a:r>
              <a:rPr dirty="0" sz="1200" spc="-5">
                <a:latin typeface="Tahoma"/>
                <a:cs typeface="Tahoma"/>
              </a:rPr>
              <a:t>Answer: Gradient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Descent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36725" y="8302625"/>
            <a:ext cx="1931035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0">
              <a:lnSpc>
                <a:spcPts val="470"/>
              </a:lnSpc>
              <a:spcBef>
                <a:spcPts val="100"/>
              </a:spcBef>
            </a:pPr>
            <a:r>
              <a:rPr dirty="0" sz="450" i="1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  <a:p>
            <a:pPr marL="215900">
              <a:lnSpc>
                <a:spcPts val="710"/>
              </a:lnSpc>
            </a:pPr>
            <a:r>
              <a:rPr dirty="0" sz="650" spc="20">
                <a:latin typeface="Tahoma"/>
                <a:cs typeface="Tahoma"/>
              </a:rPr>
              <a:t>descent </a:t>
            </a:r>
            <a:r>
              <a:rPr dirty="0" sz="650" spc="15">
                <a:latin typeface="Tahoma"/>
                <a:cs typeface="Tahoma"/>
              </a:rPr>
              <a:t>while the </a:t>
            </a:r>
            <a:r>
              <a:rPr dirty="0" sz="650" spc="20" i="1">
                <a:latin typeface="Symbol"/>
                <a:cs typeface="Symbol"/>
              </a:rPr>
              <a:t></a:t>
            </a:r>
            <a:r>
              <a:rPr dirty="0" baseline="-30864" sz="675" spc="30" i="1">
                <a:latin typeface="Tahoma"/>
                <a:cs typeface="Tahoma"/>
              </a:rPr>
              <a:t>j</a:t>
            </a:r>
            <a:r>
              <a:rPr dirty="0" sz="650" spc="20">
                <a:latin typeface="Tahoma"/>
                <a:cs typeface="Tahoma"/>
              </a:rPr>
              <a:t>’s </a:t>
            </a:r>
            <a:r>
              <a:rPr dirty="0" sz="650" spc="15">
                <a:latin typeface="Tahoma"/>
                <a:cs typeface="Tahoma"/>
              </a:rPr>
              <a:t>use </a:t>
            </a:r>
            <a:r>
              <a:rPr dirty="0" sz="650" spc="10">
                <a:latin typeface="Tahoma"/>
                <a:cs typeface="Tahoma"/>
              </a:rPr>
              <a:t>matrix</a:t>
            </a:r>
            <a:r>
              <a:rPr dirty="0" sz="650" spc="45">
                <a:latin typeface="Tahoma"/>
                <a:cs typeface="Tahoma"/>
              </a:rPr>
              <a:t> </a:t>
            </a:r>
            <a:r>
              <a:rPr dirty="0" sz="650" spc="15">
                <a:latin typeface="Tahoma"/>
                <a:cs typeface="Tahoma"/>
              </a:rPr>
              <a:t>inversion)</a:t>
            </a:r>
            <a:endParaRPr sz="65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4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3275" y="1358900"/>
            <a:ext cx="354076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Radial </a:t>
            </a:r>
            <a:r>
              <a:rPr dirty="0" spc="10"/>
              <a:t>Basis </a:t>
            </a:r>
            <a:r>
              <a:rPr dirty="0" spc="15"/>
              <a:t>Functions </a:t>
            </a:r>
            <a:r>
              <a:rPr dirty="0" spc="10"/>
              <a:t>in</a:t>
            </a:r>
            <a:r>
              <a:rPr dirty="0" spc="-55"/>
              <a:t> </a:t>
            </a:r>
            <a:r>
              <a:rPr dirty="0" spc="25"/>
              <a:t>2-d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8575"/>
          </a:xfrm>
          <a:custGeom>
            <a:avLst/>
            <a:gdLst/>
            <a:ahLst/>
            <a:cxnLst/>
            <a:rect l="l" t="t" r="r" b="b"/>
            <a:pathLst>
              <a:path w="0" h="28575">
                <a:moveTo>
                  <a:pt x="0" y="0"/>
                </a:moveTo>
                <a:lnTo>
                  <a:pt x="0" y="2857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47817" y="2699543"/>
            <a:ext cx="0" cy="1543050"/>
          </a:xfrm>
          <a:custGeom>
            <a:avLst/>
            <a:gdLst/>
            <a:ahLst/>
            <a:cxnLst/>
            <a:rect l="l" t="t" r="r" b="b"/>
            <a:pathLst>
              <a:path w="0" h="1543050">
                <a:moveTo>
                  <a:pt x="0" y="0"/>
                </a:moveTo>
                <a:lnTo>
                  <a:pt x="0" y="15430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08225" y="354965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28655" y="1828006"/>
            <a:ext cx="3994844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48225" y="2263775"/>
            <a:ext cx="441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5875" y="3359150"/>
            <a:ext cx="79438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699"/>
              </a:lnSpc>
              <a:spcBef>
                <a:spcPts val="9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9425" y="1779904"/>
            <a:ext cx="114998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200" spc="-5">
                <a:latin typeface="Tahoma"/>
                <a:cs typeface="Tahoma"/>
              </a:rPr>
              <a:t>Two inputs.  Outputs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(heights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125" y="2320925"/>
            <a:ext cx="139382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Tahoma"/>
                <a:cs typeface="Tahoma"/>
              </a:rPr>
              <a:t>sticking out of </a:t>
            </a:r>
            <a:r>
              <a:rPr dirty="0" sz="1200" spc="-10">
                <a:latin typeface="Tahoma"/>
                <a:cs typeface="Tahoma"/>
              </a:rPr>
              <a:t>page)  </a:t>
            </a:r>
            <a:r>
              <a:rPr dirty="0" sz="1200">
                <a:latin typeface="Tahoma"/>
                <a:cs typeface="Tahoma"/>
              </a:rPr>
              <a:t>not shown.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5100" y="5340350"/>
            <a:ext cx="228981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Tahoma"/>
                <a:cs typeface="Tahoma"/>
              </a:rPr>
              <a:t>Happy RBFs </a:t>
            </a: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in</a:t>
            </a:r>
            <a:r>
              <a:rPr dirty="0" sz="2150" spc="-65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Tahoma"/>
                <a:cs typeface="Tahoma"/>
              </a:rPr>
              <a:t>2-d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36725" y="821690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08225" y="7531100"/>
            <a:ext cx="197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62155" y="5820833"/>
            <a:ext cx="2661344" cy="2028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848225" y="6245225"/>
            <a:ext cx="4419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95875" y="7340600"/>
            <a:ext cx="79438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699"/>
              </a:lnSpc>
              <a:spcBef>
                <a:spcPts val="9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6400" y="5864225"/>
            <a:ext cx="870585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699"/>
              </a:lnSpc>
              <a:spcBef>
                <a:spcPts val="9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denote  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456882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17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1850" y="1358900"/>
            <a:ext cx="237871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Crabby RBFs </a:t>
            </a:r>
            <a:r>
              <a:rPr dirty="0" spc="10"/>
              <a:t>in</a:t>
            </a:r>
            <a:r>
              <a:rPr dirty="0" spc="-80"/>
              <a:t> </a:t>
            </a:r>
            <a:r>
              <a:rPr dirty="0" spc="20"/>
              <a:t>2-d</a:t>
            </a:r>
          </a:p>
        </p:txBody>
      </p:sp>
      <p:sp>
        <p:nvSpPr>
          <p:cNvPr id="4" name="object 4"/>
          <p:cNvSpPr/>
          <p:nvPr/>
        </p:nvSpPr>
        <p:spPr>
          <a:xfrm>
            <a:off x="2647817" y="1804193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5417" y="4128293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36725" y="423545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8817" y="4318793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38575" y="4314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19217" y="274716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0" y="273367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2155" y="1894681"/>
            <a:ext cx="2661344" cy="2028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08225" y="2263775"/>
            <a:ext cx="3007360" cy="1494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5875" y="3359150"/>
            <a:ext cx="794385" cy="760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0699"/>
              </a:lnSpc>
              <a:spcBef>
                <a:spcPts val="90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700" y="1882775"/>
            <a:ext cx="883285" cy="4387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denote  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8200" y="1368425"/>
            <a:ext cx="1177925" cy="671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R="5080">
              <a:lnSpc>
                <a:spcPct val="100400"/>
              </a:lnSpc>
              <a:spcBef>
                <a:spcPts val="114"/>
              </a:spcBef>
            </a:pP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What’s the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dirty="0" sz="140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this  </a:t>
            </a: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example?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24400" y="8550275"/>
            <a:ext cx="12414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ahoma"/>
                <a:cs typeface="Tahoma"/>
              </a:rPr>
              <a:t>Machine Learning Favorites: Slide</a:t>
            </a:r>
            <a:r>
              <a:rPr dirty="0" sz="600" spc="55">
                <a:latin typeface="Tahoma"/>
                <a:cs typeface="Tahoma"/>
              </a:rPr>
              <a:t> </a:t>
            </a:r>
            <a:r>
              <a:rPr dirty="0" sz="600" spc="-30">
                <a:latin typeface="Tahoma"/>
                <a:cs typeface="Tahoma"/>
              </a:rPr>
              <a:t>18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47817" y="5730345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95417" y="8054445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 h="0">
                <a:moveTo>
                  <a:pt x="0" y="0"/>
                </a:moveTo>
                <a:lnTo>
                  <a:pt x="266700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36725" y="8216900"/>
            <a:ext cx="1311910" cy="45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400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ahoma"/>
                <a:cs typeface="Tahoma"/>
              </a:rPr>
              <a:t>x</a:t>
            </a:r>
            <a:r>
              <a:rPr dirty="0" baseline="-20833" sz="1200" spc="15">
                <a:latin typeface="Tahoma"/>
                <a:cs typeface="Tahoma"/>
              </a:rPr>
              <a:t>1</a:t>
            </a:r>
            <a:endParaRPr baseline="-20833" sz="12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Tahoma"/>
                <a:cs typeface="Tahoma"/>
              </a:rPr>
              <a:t>© </a:t>
            </a:r>
            <a:r>
              <a:rPr dirty="0" sz="600" spc="-10">
                <a:solidFill>
                  <a:srgbClr val="1B1B1B"/>
                </a:solidFill>
                <a:latin typeface="Tahoma"/>
                <a:cs typeface="Tahoma"/>
              </a:rPr>
              <a:t>2001, Andrew </a:t>
            </a:r>
            <a:r>
              <a:rPr dirty="0" sz="600" spc="-5">
                <a:solidFill>
                  <a:srgbClr val="1B1B1B"/>
                </a:solidFill>
                <a:latin typeface="Tahoma"/>
                <a:cs typeface="Tahoma"/>
              </a:rPr>
              <a:t>W.</a:t>
            </a:r>
            <a:r>
              <a:rPr dirty="0" sz="600" spc="105">
                <a:solidFill>
                  <a:srgbClr val="1B1B1B"/>
                </a:solidFill>
                <a:latin typeface="Tahoma"/>
                <a:cs typeface="Tahoma"/>
              </a:rPr>
              <a:t> </a:t>
            </a:r>
            <a:r>
              <a:rPr dirty="0" sz="600" spc="-15">
                <a:solidFill>
                  <a:srgbClr val="1B1B1B"/>
                </a:solidFill>
                <a:latin typeface="Tahoma"/>
                <a:cs typeface="Tahoma"/>
              </a:rPr>
              <a:t>Moore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28817" y="8244945"/>
            <a:ext cx="847725" cy="0"/>
          </a:xfrm>
          <a:custGeom>
            <a:avLst/>
            <a:gdLst/>
            <a:ahLst/>
            <a:cxnLst/>
            <a:rect l="l" t="t" r="r" b="b"/>
            <a:pathLst>
              <a:path w="847725" h="0">
                <a:moveTo>
                  <a:pt x="0" y="0"/>
                </a:move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38575" y="8296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0"/>
                </a:moveTo>
                <a:lnTo>
                  <a:pt x="0" y="47625"/>
                </a:lnTo>
                <a:lnTo>
                  <a:pt x="47625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19217" y="6673320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7715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81250" y="671512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19050" y="0"/>
                </a:moveTo>
                <a:lnTo>
                  <a:pt x="0" y="57150"/>
                </a:lnTo>
                <a:lnTo>
                  <a:pt x="47625" y="571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62155" y="5820833"/>
            <a:ext cx="2661344" cy="2028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08225" y="6245225"/>
            <a:ext cx="3007360" cy="1494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5">
                <a:latin typeface="Tahoma"/>
                <a:cs typeface="Tahoma"/>
              </a:rPr>
              <a:t>x</a:t>
            </a:r>
            <a:r>
              <a:rPr dirty="0" baseline="-20833" sz="1200" spc="7">
                <a:latin typeface="Tahoma"/>
                <a:cs typeface="Tahoma"/>
              </a:rPr>
              <a:t>2</a:t>
            </a:r>
            <a:endParaRPr baseline="-20833" sz="12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91125" y="7302500"/>
            <a:ext cx="794385" cy="7512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Sphere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significant  </a:t>
            </a:r>
            <a:r>
              <a:rPr dirty="0" sz="1200" spc="-5">
                <a:solidFill>
                  <a:srgbClr val="00CC00"/>
                </a:solidFill>
                <a:latin typeface="Tahoma"/>
                <a:cs typeface="Tahoma"/>
              </a:rPr>
              <a:t>influence</a:t>
            </a:r>
            <a:r>
              <a:rPr dirty="0" sz="1200" spc="-85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00CC00"/>
                </a:solidFill>
                <a:latin typeface="Tahoma"/>
                <a:cs typeface="Tahoma"/>
              </a:rPr>
              <a:t>of  </a:t>
            </a:r>
            <a:r>
              <a:rPr dirty="0" sz="1200" spc="-25">
                <a:solidFill>
                  <a:srgbClr val="00CC00"/>
                </a:solidFill>
                <a:latin typeface="Tahoma"/>
                <a:cs typeface="Tahoma"/>
              </a:rPr>
              <a:t>center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76400" y="5340350"/>
            <a:ext cx="2737485" cy="9626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Tahoma"/>
                <a:cs typeface="Tahoma"/>
              </a:rPr>
              <a:t>More crabby RBFs</a:t>
            </a:r>
            <a:endParaRPr sz="2150">
              <a:latin typeface="Tahoma"/>
              <a:cs typeface="Tahoma"/>
            </a:endParaRPr>
          </a:p>
          <a:p>
            <a:pPr marR="1871980">
              <a:lnSpc>
                <a:spcPct val="100699"/>
              </a:lnSpc>
              <a:spcBef>
                <a:spcPts val="1510"/>
              </a:spcBef>
            </a:pP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Blue dots denote  </a:t>
            </a:r>
            <a:r>
              <a:rPr dirty="0" sz="900" spc="5">
                <a:solidFill>
                  <a:srgbClr val="3333CC"/>
                </a:solidFill>
                <a:latin typeface="Tahoma"/>
                <a:cs typeface="Tahoma"/>
              </a:rPr>
              <a:t>coordinates of 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input</a:t>
            </a:r>
            <a:r>
              <a:rPr dirty="0" sz="900" spc="1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dirty="0" sz="900" spc="-5">
                <a:solidFill>
                  <a:srgbClr val="3333CC"/>
                </a:solidFill>
                <a:latin typeface="Tahoma"/>
                <a:cs typeface="Tahoma"/>
              </a:rPr>
              <a:t>vectors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48200" y="5349875"/>
            <a:ext cx="1193800" cy="671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R="5080">
              <a:lnSpc>
                <a:spcPct val="100400"/>
              </a:lnSpc>
              <a:spcBef>
                <a:spcPts val="114"/>
              </a:spcBef>
            </a:pP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what’s</a:t>
            </a:r>
            <a:r>
              <a:rPr dirty="0" sz="1400" spc="-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the  </a:t>
            </a:r>
            <a:r>
              <a:rPr dirty="0" sz="1400" spc="-5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dirty="0" sz="1400">
                <a:solidFill>
                  <a:srgbClr val="FF0000"/>
                </a:solidFill>
                <a:latin typeface="Tahoma"/>
                <a:cs typeface="Tahoma"/>
              </a:rPr>
              <a:t>in </a:t>
            </a:r>
            <a:r>
              <a:rPr dirty="0" sz="1400" spc="-10">
                <a:solidFill>
                  <a:srgbClr val="FF0000"/>
                </a:solidFill>
                <a:latin typeface="Tahoma"/>
                <a:cs typeface="Tahoma"/>
              </a:rPr>
              <a:t>this  </a:t>
            </a:r>
            <a:r>
              <a:rPr dirty="0" sz="1400" spc="5">
                <a:solidFill>
                  <a:srgbClr val="FF0000"/>
                </a:solidFill>
                <a:latin typeface="Tahoma"/>
                <a:cs typeface="Tahoma"/>
              </a:rPr>
              <a:t>example?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bestregress11.PDF</dc:title>
  <dcterms:created xsi:type="dcterms:W3CDTF">2019-03-23T11:37:12Z</dcterms:created>
  <dcterms:modified xsi:type="dcterms:W3CDTF">2019-03-23T11:37:12Z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[bestregress11.ppt]</vt:lpwstr>
  </property>
  <property fmtid="{D5CDD505-2E9C-101B-9397-08002B2CF9AE}" pid="4" name="LastSaved">
    <vt:filetime>2002-09-25T00:00:00Z</vt:filetime>
  </property>
</Properties>
</file>