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673" y="1272030"/>
            <a:ext cx="1067053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2120" y="2176821"/>
            <a:ext cx="4169410" cy="2021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7221" y="9582065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gfc@cbmi.upmc.edu" TargetMode="External"/><Relationship Id="rId3" Type="http://schemas.openxmlformats.org/officeDocument/2006/relationships/hyperlink" Target="mailto:wrh@cbmi.pitt.edu" TargetMode="External"/><Relationship Id="rId4" Type="http://schemas.openxmlformats.org/officeDocument/2006/relationships/hyperlink" Target="mailto:awm@cs.cmu.edu" TargetMode="External"/><Relationship Id="rId5" Type="http://schemas.openxmlformats.org/officeDocument/2006/relationships/hyperlink" Target="mailto:sabhnani@cs.cmu.edu" TargetMode="External"/><Relationship Id="rId6" Type="http://schemas.openxmlformats.org/officeDocument/2006/relationships/hyperlink" Target="mailto:tsui@cbmi.pitt.edu" TargetMode="External"/><Relationship Id="rId7" Type="http://schemas.openxmlformats.org/officeDocument/2006/relationships/hyperlink" Target="mailto:mmw@cbmi.pitt.edu" TargetMode="External"/><Relationship Id="rId8" Type="http://schemas.openxmlformats.org/officeDocument/2006/relationships/hyperlink" Target="mailto:wkw@cs.cmu.edu" TargetMode="External"/><Relationship Id="rId9" Type="http://schemas.openxmlformats.org/officeDocument/2006/relationships/hyperlink" Target="http://www.health.pitt.edu/rods" TargetMode="External"/><Relationship Id="rId10" Type="http://schemas.openxmlformats.org/officeDocument/2006/relationships/hyperlink" Target="http://www.autonlab.org/" TargetMode="External"/><Relationship Id="rId11" Type="http://schemas.openxmlformats.org/officeDocument/2006/relationships/hyperlink" Target="http://www.cs.cmu.edu/%7Eawm/tutorials" TargetMode="External"/><Relationship Id="rId12" Type="http://schemas.openxmlformats.org/officeDocument/2006/relationships/hyperlink" Target="http://www.cs.cmu.edu/%7Eawm/biosurv-methods.pdf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image" Target="../media/image59.png"/><Relationship Id="rId37" Type="http://schemas.openxmlformats.org/officeDocument/2006/relationships/image" Target="../media/image60.png"/><Relationship Id="rId38" Type="http://schemas.openxmlformats.org/officeDocument/2006/relationships/image" Target="../media/image61.png"/><Relationship Id="rId39" Type="http://schemas.openxmlformats.org/officeDocument/2006/relationships/image" Target="../media/image62.png"/><Relationship Id="rId40" Type="http://schemas.openxmlformats.org/officeDocument/2006/relationships/image" Target="../media/image63.png"/><Relationship Id="rId41" Type="http://schemas.openxmlformats.org/officeDocument/2006/relationships/image" Target="../media/image64.png"/><Relationship Id="rId42" Type="http://schemas.openxmlformats.org/officeDocument/2006/relationships/image" Target="../media/image65.png"/><Relationship Id="rId43" Type="http://schemas.openxmlformats.org/officeDocument/2006/relationships/image" Target="../media/image6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82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10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1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135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135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158.png"/><Relationship Id="rId30" Type="http://schemas.openxmlformats.org/officeDocument/2006/relationships/image" Target="../media/image159.png"/><Relationship Id="rId31" Type="http://schemas.openxmlformats.org/officeDocument/2006/relationships/image" Target="../media/image160.png"/><Relationship Id="rId32" Type="http://schemas.openxmlformats.org/officeDocument/2006/relationships/image" Target="../media/image161.png"/><Relationship Id="rId33" Type="http://schemas.openxmlformats.org/officeDocument/2006/relationships/image" Target="../media/image162.png"/><Relationship Id="rId34" Type="http://schemas.openxmlformats.org/officeDocument/2006/relationships/image" Target="../media/image163.png"/><Relationship Id="rId35" Type="http://schemas.openxmlformats.org/officeDocument/2006/relationships/image" Target="../media/image164.png"/><Relationship Id="rId36" Type="http://schemas.openxmlformats.org/officeDocument/2006/relationships/image" Target="../media/image165.png"/><Relationship Id="rId37" Type="http://schemas.openxmlformats.org/officeDocument/2006/relationships/image" Target="../media/image166.png"/><Relationship Id="rId38" Type="http://schemas.openxmlformats.org/officeDocument/2006/relationships/image" Target="../media/image167.png"/><Relationship Id="rId39" Type="http://schemas.openxmlformats.org/officeDocument/2006/relationships/image" Target="../media/image168.png"/><Relationship Id="rId40" Type="http://schemas.openxmlformats.org/officeDocument/2006/relationships/image" Target="../media/image169.png"/><Relationship Id="rId41" Type="http://schemas.openxmlformats.org/officeDocument/2006/relationships/image" Target="../media/image170.png"/><Relationship Id="rId42" Type="http://schemas.openxmlformats.org/officeDocument/2006/relationships/image" Target="../media/image171.png"/><Relationship Id="rId43" Type="http://schemas.openxmlformats.org/officeDocument/2006/relationships/image" Target="../media/image172.png"/><Relationship Id="rId44" Type="http://schemas.openxmlformats.org/officeDocument/2006/relationships/image" Target="../media/image17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19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3" Type="http://schemas.openxmlformats.org/officeDocument/2006/relationships/image" Target="../media/image195.jpg"/><Relationship Id="rId4" Type="http://schemas.openxmlformats.org/officeDocument/2006/relationships/image" Target="../media/image196.jpg"/><Relationship Id="rId5" Type="http://schemas.openxmlformats.org/officeDocument/2006/relationships/image" Target="../media/image197.jpg"/><Relationship Id="rId6" Type="http://schemas.openxmlformats.org/officeDocument/2006/relationships/image" Target="../media/image19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1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jpg"/><Relationship Id="rId3" Type="http://schemas.openxmlformats.org/officeDocument/2006/relationships/image" Target="../media/image20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0.jpg"/><Relationship Id="rId3" Type="http://schemas.openxmlformats.org/officeDocument/2006/relationships/image" Target="../media/image211.png"/><Relationship Id="rId4" Type="http://schemas.openxmlformats.org/officeDocument/2006/relationships/image" Target="../media/image20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2.jp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0" Type="http://schemas.openxmlformats.org/officeDocument/2006/relationships/image" Target="../media/image220.png"/><Relationship Id="rId11" Type="http://schemas.openxmlformats.org/officeDocument/2006/relationships/image" Target="../media/image221.png"/><Relationship Id="rId12" Type="http://schemas.openxmlformats.org/officeDocument/2006/relationships/image" Target="../media/image22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5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8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9.jpg"/><Relationship Id="rId3" Type="http://schemas.openxmlformats.org/officeDocument/2006/relationships/image" Target="../media/image240.jpg"/><Relationship Id="rId4" Type="http://schemas.openxmlformats.org/officeDocument/2006/relationships/image" Target="../media/image241.jpg"/><Relationship Id="rId5" Type="http://schemas.openxmlformats.org/officeDocument/2006/relationships/image" Target="../media/image242.jpg"/><Relationship Id="rId6" Type="http://schemas.openxmlformats.org/officeDocument/2006/relationships/image" Target="../media/image24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9.jpg"/><Relationship Id="rId3" Type="http://schemas.openxmlformats.org/officeDocument/2006/relationships/image" Target="../media/image240.jpg"/><Relationship Id="rId4" Type="http://schemas.openxmlformats.org/officeDocument/2006/relationships/image" Target="../media/image241.jpg"/><Relationship Id="rId5" Type="http://schemas.openxmlformats.org/officeDocument/2006/relationships/image" Target="../media/image242.jpg"/><Relationship Id="rId6" Type="http://schemas.openxmlformats.org/officeDocument/2006/relationships/image" Target="../media/image243.jpg"/><Relationship Id="rId7" Type="http://schemas.openxmlformats.org/officeDocument/2006/relationships/hyperlink" Target="mailto:wrh@cbmi.pitt.edu" TargetMode="External"/><Relationship Id="rId8" Type="http://schemas.openxmlformats.org/officeDocument/2006/relationships/hyperlink" Target="http://www.cs.cmu.edu/%7Eawm/antiterror" TargetMode="External"/><Relationship Id="rId9" Type="http://schemas.openxmlformats.org/officeDocument/2006/relationships/hyperlink" Target="http://www.cs.cmu.edu/%7Eawm/papers.html" TargetMode="External"/><Relationship Id="rId10" Type="http://schemas.openxmlformats.org/officeDocument/2006/relationships/hyperlink" Target="http://www.autonlab.org/" TargetMode="External"/><Relationship Id="rId11" Type="http://schemas.openxmlformats.org/officeDocument/2006/relationships/hyperlink" Target="http://www.cs.cmu.edu/%7Eawm/781" TargetMode="External"/><Relationship Id="rId12" Type="http://schemas.openxmlformats.org/officeDocument/2006/relationships/hyperlink" Target="mailto:awm@cs.cmu.edu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utonlab.org/" TargetMode="External"/><Relationship Id="rId3" Type="http://schemas.openxmlformats.org/officeDocument/2006/relationships/hyperlink" Target="http://www.health.pitt.edu/rod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523" y="4477003"/>
            <a:ext cx="1524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761" y="1226311"/>
            <a:ext cx="2867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Detection Algorithms for  Biosurveillance: A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tutorial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1264" y="1872170"/>
          <a:ext cx="4347845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/>
                <a:gridCol w="3053715"/>
              </a:tblGrid>
              <a:tr h="2583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Greg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Cooper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95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50315" marR="73660" indent="-122682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250315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Professor	Computer Science and 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2"/>
                        </a:rPr>
                        <a:t>gfc@cbmi.upmc.edu 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RODS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lab,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U.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Pitt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2783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Bill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Hogan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250315" algn="l"/>
                          <a:tab pos="2171065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Assistant</a:t>
                      </a:r>
                      <a:r>
                        <a:rPr dirty="0" sz="7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Professor	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RODS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lab,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U.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Pitt	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3"/>
                        </a:rPr>
                        <a:t>wrh@cbmi.pitt.edu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Andrew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Moore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15938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250315" algn="l"/>
                          <a:tab pos="2171065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-d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ec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mpu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Scienc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4"/>
                        </a:rPr>
                        <a:t>awm@cs.cmu.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4"/>
                        </a:rPr>
                        <a:t>e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4"/>
                        </a:rPr>
                        <a:t>du 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Auton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	Carnegie Mellon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Robin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Sabhnani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95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250315" algn="l"/>
                          <a:tab pos="2171065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ni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amm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Au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Rob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tics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e,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5"/>
                        </a:rPr>
                        <a:t>sabhnani@cs.cmu.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5"/>
                        </a:rPr>
                        <a:t>e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5"/>
                        </a:rPr>
                        <a:t>du 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	Carnegie Mellon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Rich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Tsui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13970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250315" algn="l"/>
                          <a:tab pos="2171065" algn="l"/>
                        </a:tabLst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arc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sso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b,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U.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tsui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@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bmi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pi</a:t>
                      </a:r>
                      <a:r>
                        <a:rPr dirty="0" sz="700" spc="-1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t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t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e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d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6"/>
                        </a:rPr>
                        <a:t>u 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associate Director of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RODS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7965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Mike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Wagner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95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495" marR="6350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250315" algn="l"/>
                          <a:tab pos="2171065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b,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U.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tt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mmw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@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c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bmi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pi</a:t>
                      </a:r>
                      <a:r>
                        <a:rPr dirty="0" sz="700" spc="-1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t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t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.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e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d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7"/>
                        </a:rPr>
                        <a:t>u </a:t>
                      </a:r>
                      <a:r>
                        <a:rPr dirty="0" sz="7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RODS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lab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Weng-Keen</a:t>
                      </a:r>
                      <a:r>
                        <a:rPr dirty="0" sz="12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Wong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2095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685">
                        <a:lnSpc>
                          <a:spcPts val="835"/>
                        </a:lnSpc>
                        <a:spcBef>
                          <a:spcPts val="175"/>
                        </a:spcBef>
                        <a:tabLst>
                          <a:tab pos="2147570" algn="l"/>
                        </a:tabLst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Graduate Student, Auton Lab  </a:t>
                      </a:r>
                      <a:r>
                        <a:rPr dirty="0" sz="700" spc="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Computer</a:t>
                      </a:r>
                      <a:r>
                        <a:rPr dirty="0" sz="7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Science,	</a:t>
                      </a:r>
                      <a:r>
                        <a:rPr dirty="0" sz="7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8"/>
                        </a:rPr>
                        <a:t>wkw@cs.cmu.edu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algn="ctr" marL="7429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Carnegie Mellon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T w="3175">
                      <a:solidFill>
                        <a:srgbClr val="A4A4E8"/>
                      </a:solidFill>
                      <a:prstDash val="solid"/>
                    </a:lnT>
                    <a:lnB w="317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12590" y="4028643"/>
            <a:ext cx="1789430" cy="295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5080" indent="-121285">
              <a:lnSpc>
                <a:spcPct val="110600"/>
              </a:lnSpc>
              <a:spcBef>
                <a:spcPts val="100"/>
              </a:spcBef>
            </a:pPr>
            <a:r>
              <a:rPr dirty="0" sz="800" spc="-5">
                <a:latin typeface="Tahoma"/>
                <a:cs typeface="Tahoma"/>
              </a:rPr>
              <a:t>RODS: </a:t>
            </a:r>
            <a:r>
              <a:rPr dirty="0" u="sng" sz="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9"/>
              </a:rPr>
              <a:t>http://www.health.pitt.edu/rods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Auton Lab: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u="sng" sz="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10"/>
              </a:rPr>
              <a:t>http://www.autonlab.org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122" y="3896105"/>
            <a:ext cx="2420620" cy="58166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990" marR="4254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these slides. Andrew would be delighted if </a:t>
            </a:r>
            <a:r>
              <a:rPr dirty="0" sz="500" spc="-10">
                <a:latin typeface="Tahoma"/>
                <a:cs typeface="Tahoma"/>
              </a:rPr>
              <a:t>you  </a:t>
            </a:r>
            <a:r>
              <a:rPr dirty="0" sz="500" spc="-5">
                <a:latin typeface="Tahoma"/>
                <a:cs typeface="Tahoma"/>
              </a:rPr>
              <a:t>found this source material useful in 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to fit your own needs. PowerPoint  originals are available. If you make use of a significant portion of these slides in  your own lecture, please include this message, or the following link to the </a:t>
            </a:r>
            <a:r>
              <a:rPr dirty="0" sz="500">
                <a:latin typeface="Tahoma"/>
                <a:cs typeface="Tahoma"/>
              </a:rPr>
              <a:t>source  </a:t>
            </a:r>
            <a:r>
              <a:rPr dirty="0" sz="500" spc="-5">
                <a:latin typeface="Tahoma"/>
                <a:cs typeface="Tahoma"/>
              </a:rPr>
              <a:t>repository of Andrew’s tutorials: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11"/>
              </a:rPr>
              <a:t>http://www.cs.cmu.edu/~awm/tutorials</a:t>
            </a:r>
            <a:r>
              <a:rPr dirty="0" sz="500" spc="40">
                <a:solidFill>
                  <a:srgbClr val="FF0000"/>
                </a:solidFill>
                <a:latin typeface="Tahoma"/>
                <a:cs typeface="Tahoma"/>
                <a:hlinkClick r:id="rId11"/>
              </a:rPr>
              <a:t> </a:t>
            </a:r>
            <a:r>
              <a:rPr dirty="0" sz="500" spc="-5">
                <a:latin typeface="Tahoma"/>
                <a:cs typeface="Tahoma"/>
              </a:rPr>
              <a:t>.</a:t>
            </a:r>
            <a:endParaRPr sz="5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</a:pPr>
            <a:r>
              <a:rPr dirty="0" sz="500" spc="-5">
                <a:latin typeface="Tahoma"/>
                <a:cs typeface="Tahoma"/>
              </a:rPr>
              <a:t>Comments and corrections gratefully</a:t>
            </a:r>
            <a:r>
              <a:rPr dirty="0" sz="500" spc="2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9065" y="3726434"/>
            <a:ext cx="11106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 i="1">
                <a:latin typeface="Arial"/>
                <a:cs typeface="Arial"/>
              </a:rPr>
              <a:t>Tutorial slides </a:t>
            </a:r>
            <a:r>
              <a:rPr dirty="0" sz="600" i="1">
                <a:latin typeface="Arial"/>
                <a:cs typeface="Arial"/>
              </a:rPr>
              <a:t>by </a:t>
            </a:r>
            <a:r>
              <a:rPr dirty="0" sz="600" spc="-5" i="1">
                <a:latin typeface="Arial"/>
                <a:cs typeface="Arial"/>
              </a:rPr>
              <a:t>Andrew</a:t>
            </a:r>
            <a:r>
              <a:rPr dirty="0" sz="600" spc="-35" i="1">
                <a:latin typeface="Arial"/>
                <a:cs typeface="Arial"/>
              </a:rPr>
              <a:t> </a:t>
            </a:r>
            <a:r>
              <a:rPr dirty="0" sz="600" spc="-5" i="1"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47520" y="8654286"/>
            <a:ext cx="42233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69256" y="5700236"/>
          <a:ext cx="4364990" cy="246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457200"/>
                <a:gridCol w="419100"/>
                <a:gridCol w="342900"/>
                <a:gridCol w="952500"/>
                <a:gridCol w="571500"/>
                <a:gridCol w="381000"/>
              </a:tblGrid>
              <a:tr h="319278">
                <a:tc>
                  <a:txBody>
                    <a:bodyPr/>
                    <a:lstStyle/>
                    <a:p>
                      <a:pPr marL="45085">
                        <a:lnSpc>
                          <a:spcPts val="8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Method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60960">
                        <a:lnSpc>
                          <a:spcPct val="9960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Has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Pitt/C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U 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tried</a:t>
                      </a:r>
                      <a:r>
                        <a:rPr dirty="0" sz="7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it?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1910">
                        <a:lnSpc>
                          <a:spcPct val="9960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Tried 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but</a:t>
                      </a:r>
                      <a:r>
                        <a:rPr dirty="0" sz="7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little  used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88900">
                        <a:lnSpc>
                          <a:spcPct val="9960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d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and  used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8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Under</a:t>
                      </a:r>
                      <a:r>
                        <a:rPr dirty="0" sz="7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development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62230">
                        <a:lnSpc>
                          <a:spcPct val="99600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Multiv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te 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signal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tracking?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8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Spatial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marL="45720">
                        <a:lnSpc>
                          <a:spcPts val="835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?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05917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Time-weighted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averaging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Serfling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8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ARIMA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SARIMA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+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External</a:t>
                      </a:r>
                      <a:r>
                        <a:rPr dirty="0" sz="7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Factors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Univariate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HMM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7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Kalman Filter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Recursive Least</a:t>
                      </a:r>
                      <a:r>
                        <a:rPr dirty="0" sz="7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Squares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7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Support Vector</a:t>
                      </a:r>
                      <a:r>
                        <a:rPr dirty="0" sz="7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Machine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Neural Nets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Randomization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7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Spatial Scan</a:t>
                      </a:r>
                      <a:r>
                        <a:rPr dirty="0" sz="7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Statistics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735"/>
                        </a:lnSpc>
                      </a:pPr>
                      <a:r>
                        <a:rPr dirty="0" sz="7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(w/ </a:t>
                      </a: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Howard</a:t>
                      </a:r>
                      <a:r>
                        <a:rPr dirty="0" sz="700" spc="-3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Burkom)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Bayesian Networks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8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Contingency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Tables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Scalar Outlier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(SQC)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CC00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8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Multivariate Anomalies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Change-point statistics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FDR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 Tests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8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WSARE (Recent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patterns)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45085">
                        <a:lnSpc>
                          <a:spcPts val="74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PANDA (Causal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Model)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740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05918">
                <a:tc>
                  <a:txBody>
                    <a:bodyPr/>
                    <a:lstStyle/>
                    <a:p>
                      <a:pPr marL="45085">
                        <a:lnSpc>
                          <a:spcPts val="735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FLUMOD (space/Time</a:t>
                      </a:r>
                      <a:r>
                        <a:rPr dirty="0" sz="7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HMM)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735"/>
                        </a:lnSpc>
                      </a:pPr>
                      <a:r>
                        <a:rPr dirty="0" sz="7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Yes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95500" y="8298180"/>
            <a:ext cx="3886200" cy="3651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23495" rIns="0" bIns="0" rtlCol="0" vert="horz">
            <a:spAutoFit/>
          </a:bodyPr>
          <a:lstStyle/>
          <a:p>
            <a:pPr marL="45085" marR="100965">
              <a:lnSpc>
                <a:spcPct val="93000"/>
              </a:lnSpc>
              <a:spcBef>
                <a:spcPts val="185"/>
              </a:spcBef>
            </a:pPr>
            <a:r>
              <a:rPr dirty="0" sz="750" spc="-25" i="1">
                <a:latin typeface="Tahoma"/>
                <a:cs typeface="Tahoma"/>
              </a:rPr>
              <a:t>Details of </a:t>
            </a:r>
            <a:r>
              <a:rPr dirty="0" sz="750" spc="-30" i="1">
                <a:latin typeface="Tahoma"/>
                <a:cs typeface="Tahoma"/>
              </a:rPr>
              <a:t>these methods </a:t>
            </a:r>
            <a:r>
              <a:rPr dirty="0" sz="750" spc="-35" i="1">
                <a:latin typeface="Tahoma"/>
                <a:cs typeface="Tahoma"/>
              </a:rPr>
              <a:t>and </a:t>
            </a:r>
            <a:r>
              <a:rPr dirty="0" sz="750" spc="-25" i="1">
                <a:latin typeface="Tahoma"/>
                <a:cs typeface="Tahoma"/>
              </a:rPr>
              <a:t>bibliography available from </a:t>
            </a:r>
            <a:r>
              <a:rPr dirty="0" sz="750" spc="-30" i="1">
                <a:latin typeface="Tahoma"/>
                <a:cs typeface="Tahoma"/>
              </a:rPr>
              <a:t>“Summary </a:t>
            </a:r>
            <a:r>
              <a:rPr dirty="0" sz="750" spc="-25" i="1">
                <a:latin typeface="Tahoma"/>
                <a:cs typeface="Tahoma"/>
              </a:rPr>
              <a:t>of Biosurveillance-relevant  </a:t>
            </a:r>
            <a:r>
              <a:rPr dirty="0" sz="750" spc="-20" i="1">
                <a:latin typeface="Tahoma"/>
                <a:cs typeface="Tahoma"/>
              </a:rPr>
              <a:t>statistical </a:t>
            </a:r>
            <a:r>
              <a:rPr dirty="0" sz="750" spc="-30" i="1">
                <a:latin typeface="Tahoma"/>
                <a:cs typeface="Tahoma"/>
              </a:rPr>
              <a:t>and </a:t>
            </a:r>
            <a:r>
              <a:rPr dirty="0" sz="750" spc="-25" i="1">
                <a:latin typeface="Tahoma"/>
                <a:cs typeface="Tahoma"/>
              </a:rPr>
              <a:t>data mining technologies” </a:t>
            </a:r>
            <a:r>
              <a:rPr dirty="0" sz="750" spc="-30" i="1">
                <a:latin typeface="Tahoma"/>
                <a:cs typeface="Tahoma"/>
              </a:rPr>
              <a:t>by Moore, Cooper, </a:t>
            </a:r>
            <a:r>
              <a:rPr dirty="0" sz="750" spc="-25" i="1">
                <a:latin typeface="Tahoma"/>
                <a:cs typeface="Tahoma"/>
              </a:rPr>
              <a:t>Tsui </a:t>
            </a:r>
            <a:r>
              <a:rPr dirty="0" sz="750" spc="-30" i="1">
                <a:latin typeface="Tahoma"/>
                <a:cs typeface="Tahoma"/>
              </a:rPr>
              <a:t>and Wagner. Downloadable  (PDF format) from</a:t>
            </a:r>
            <a:r>
              <a:rPr dirty="0" sz="750" spc="10" i="1">
                <a:latin typeface="Tahoma"/>
                <a:cs typeface="Tahoma"/>
              </a:rPr>
              <a:t> </a:t>
            </a:r>
            <a:r>
              <a:rPr dirty="0" u="sng" sz="700" spc="-5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Tahoma"/>
                <a:cs typeface="Tahoma"/>
                <a:hlinkClick r:id="rId12"/>
              </a:rPr>
              <a:t>www.cs.cmu.edu/~awm/biosurv-methods.pdf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5310" y="5399786"/>
            <a:ext cx="157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6500"/>
                </a:solidFill>
                <a:latin typeface="Tahoma"/>
                <a:cs typeface="Tahoma"/>
              </a:rPr>
              <a:t>Many</a:t>
            </a:r>
            <a:r>
              <a:rPr dirty="0" sz="1600" spc="-75" b="1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006500"/>
                </a:solidFill>
                <a:latin typeface="Tahoma"/>
                <a:cs typeface="Tahoma"/>
              </a:rPr>
              <a:t>Methods!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0195" y="1340610"/>
            <a:ext cx="30486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We need a happy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medium: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20" y="1802383"/>
            <a:ext cx="166560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Control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Chart: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ts val="144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Too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sz="1200" spc="-5">
                <a:latin typeface="Arial"/>
                <a:cs typeface="Arial"/>
              </a:rPr>
              <a:t>sensitive to </a:t>
            </a:r>
            <a:r>
              <a:rPr dirty="0" sz="1200" spc="-10">
                <a:latin typeface="Arial"/>
                <a:cs typeface="Arial"/>
              </a:rPr>
              <a:t>recent  changes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1920" y="1802383"/>
            <a:ext cx="164020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Change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yesterday:  </a:t>
            </a:r>
            <a:r>
              <a:rPr dirty="0" sz="1200" spc="-5">
                <a:latin typeface="Arial"/>
                <a:cs typeface="Arial"/>
              </a:rPr>
              <a:t>Too sensitive to </a:t>
            </a:r>
            <a:r>
              <a:rPr dirty="0" sz="1200" spc="-10">
                <a:latin typeface="Arial"/>
                <a:cs typeface="Arial"/>
              </a:rPr>
              <a:t>recent  changes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299" y="2513027"/>
            <a:ext cx="1909911" cy="175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599" y="2513027"/>
            <a:ext cx="1909911" cy="175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2833" y="5525516"/>
            <a:ext cx="19831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Moving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Average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833" y="1348230"/>
            <a:ext cx="19831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Moving</a:t>
            </a:r>
            <a:r>
              <a:rPr dirty="0" spc="-70"/>
              <a:t> </a:t>
            </a:r>
            <a:r>
              <a:rPr dirty="0" spc="-5"/>
              <a:t>Average</a:t>
            </a: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694979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833" y="5525516"/>
            <a:ext cx="19831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Moving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Average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6721215"/>
            <a:ext cx="4197985" cy="2037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Moving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14">
                <a:latin typeface="Arial"/>
                <a:cs typeface="Arial"/>
              </a:rPr>
              <a:t>Average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3	</a:t>
            </a:r>
            <a:r>
              <a:rPr dirty="0" sz="850" spc="125">
                <a:latin typeface="Arial"/>
                <a:cs typeface="Arial"/>
              </a:rPr>
              <a:t>0.36  3.45  </a:t>
            </a:r>
            <a:r>
              <a:rPr dirty="0" sz="850" spc="130">
                <a:latin typeface="Arial"/>
                <a:cs typeface="Arial"/>
              </a:rPr>
              <a:t>0.33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3.79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Moving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14">
                <a:latin typeface="Arial"/>
                <a:cs typeface="Arial"/>
              </a:rPr>
              <a:t>Average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7	</a:t>
            </a:r>
            <a:r>
              <a:rPr dirty="0" sz="850" spc="125">
                <a:latin typeface="Arial"/>
                <a:cs typeface="Arial"/>
              </a:rPr>
              <a:t>0.58  2.79  </a:t>
            </a:r>
            <a:r>
              <a:rPr dirty="0" sz="850" spc="130">
                <a:latin typeface="Arial"/>
                <a:cs typeface="Arial"/>
              </a:rPr>
              <a:t>0.51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3.31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Moving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114">
                <a:latin typeface="Arial"/>
                <a:cs typeface="Arial"/>
              </a:rPr>
              <a:t>Average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40">
                <a:latin typeface="Arial"/>
                <a:cs typeface="Arial"/>
              </a:rPr>
              <a:t>56	</a:t>
            </a:r>
            <a:r>
              <a:rPr dirty="0" sz="850" spc="125">
                <a:latin typeface="Arial"/>
                <a:cs typeface="Arial"/>
              </a:rPr>
              <a:t>0.54  2.72  </a:t>
            </a:r>
            <a:r>
              <a:rPr dirty="0" sz="850" spc="130">
                <a:latin typeface="Arial"/>
                <a:cs typeface="Arial"/>
              </a:rPr>
              <a:t>0.44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3.54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  <a:tab pos="3779520" algn="l"/>
              </a:tabLst>
            </a:pPr>
            <a:r>
              <a:rPr dirty="0" sz="850" spc="110">
                <a:latin typeface="Arial"/>
                <a:cs typeface="Arial"/>
              </a:rPr>
              <a:t>hours_of_daylight	</a:t>
            </a:r>
            <a:r>
              <a:rPr dirty="0" sz="850" spc="125">
                <a:latin typeface="Arial"/>
                <a:cs typeface="Arial"/>
              </a:rPr>
              <a:t>0.58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2.73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0.43	3.9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625725" algn="l"/>
              </a:tabLst>
            </a:pPr>
            <a:r>
              <a:rPr dirty="0" sz="850" spc="110">
                <a:latin typeface="Arial"/>
                <a:cs typeface="Arial"/>
              </a:rPr>
              <a:t>hours_of_daylight</a:t>
            </a:r>
            <a:r>
              <a:rPr dirty="0" sz="850" spc="17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is_mon	</a:t>
            </a:r>
            <a:r>
              <a:rPr dirty="0" sz="850" spc="125">
                <a:latin typeface="Arial"/>
                <a:cs typeface="Arial"/>
              </a:rPr>
              <a:t>0.7  2.25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3.12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is_tue	0.72  1.83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3.16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is_sat	0.77  2.11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0"/>
              </a:spcBef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2862833" y="1348230"/>
            <a:ext cx="19831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Moving</a:t>
            </a:r>
            <a:r>
              <a:rPr dirty="0" spc="-70"/>
              <a:t> </a:t>
            </a:r>
            <a:r>
              <a:rPr dirty="0" spc="-5"/>
              <a:t>Average</a:t>
            </a:r>
          </a:p>
        </p:txBody>
      </p:sp>
      <p:sp>
        <p:nvSpPr>
          <p:cNvPr id="101" name="object 101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11523" y="3345179"/>
            <a:ext cx="2169160" cy="1205230"/>
          </a:xfrm>
          <a:custGeom>
            <a:avLst/>
            <a:gdLst/>
            <a:ahLst/>
            <a:cxnLst/>
            <a:rect l="l" t="t" r="r" b="b"/>
            <a:pathLst>
              <a:path w="2169160" h="1205229">
                <a:moveTo>
                  <a:pt x="2011679" y="0"/>
                </a:moveTo>
                <a:lnTo>
                  <a:pt x="0" y="819912"/>
                </a:lnTo>
                <a:lnTo>
                  <a:pt x="156972" y="1204722"/>
                </a:lnTo>
                <a:lnTo>
                  <a:pt x="2168652" y="385572"/>
                </a:lnTo>
                <a:lnTo>
                  <a:pt x="2011679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11523" y="3345179"/>
            <a:ext cx="2169160" cy="1205230"/>
          </a:xfrm>
          <a:custGeom>
            <a:avLst/>
            <a:gdLst/>
            <a:ahLst/>
            <a:cxnLst/>
            <a:rect l="l" t="t" r="r" b="b"/>
            <a:pathLst>
              <a:path w="2169160" h="1205229">
                <a:moveTo>
                  <a:pt x="0" y="819912"/>
                </a:moveTo>
                <a:lnTo>
                  <a:pt x="156972" y="1204722"/>
                </a:lnTo>
                <a:lnTo>
                  <a:pt x="2168652" y="385572"/>
                </a:lnTo>
                <a:lnTo>
                  <a:pt x="2011679" y="0"/>
                </a:lnTo>
                <a:lnTo>
                  <a:pt x="0" y="819912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 rot="20280000">
            <a:off x="3860763" y="3790657"/>
            <a:ext cx="20041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Looks better. But how </a:t>
            </a:r>
            <a:r>
              <a:rPr dirty="0" sz="1200" spc="-10">
                <a:latin typeface="Arial"/>
                <a:cs typeface="Arial"/>
              </a:rPr>
              <a:t>can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baseline="2314" sz="1800" spc="-22">
                <a:latin typeface="Arial"/>
                <a:cs typeface="Arial"/>
              </a:rPr>
              <a:t>we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 rot="20280000">
            <a:off x="4118291" y="3927462"/>
            <a:ext cx="178768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be quantitative about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7" name="object 217"/>
          <p:cNvGraphicFramePr>
            <a:graphicFrameLocks noGrp="1"/>
          </p:cNvGraphicFramePr>
          <p:nvPr/>
        </p:nvGraphicFramePr>
        <p:xfrm>
          <a:off x="1847469" y="6430898"/>
          <a:ext cx="3930015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33540">
                <a:tc>
                  <a:txBody>
                    <a:bodyPr/>
                    <a:lstStyle/>
                    <a:p>
                      <a:pPr marL="27305">
                        <a:lnSpc>
                          <a:spcPts val="950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5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5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5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5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8" name="object 218"/>
          <p:cNvSpPr/>
          <p:nvPr/>
        </p:nvSpPr>
        <p:spPr>
          <a:xfrm>
            <a:off x="1714500" y="6710171"/>
            <a:ext cx="4304665" cy="2076450"/>
          </a:xfrm>
          <a:custGeom>
            <a:avLst/>
            <a:gdLst/>
            <a:ahLst/>
            <a:cxnLst/>
            <a:rect l="l" t="t" r="r" b="b"/>
            <a:pathLst>
              <a:path w="4304665" h="2076450">
                <a:moveTo>
                  <a:pt x="0" y="2076450"/>
                </a:moveTo>
                <a:lnTo>
                  <a:pt x="4304538" y="2076450"/>
                </a:lnTo>
                <a:lnTo>
                  <a:pt x="4304538" y="0"/>
                </a:lnTo>
                <a:lnTo>
                  <a:pt x="0" y="0"/>
                </a:lnTo>
                <a:lnTo>
                  <a:pt x="0" y="2076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7145642"/>
            <a:ext cx="4197985" cy="161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  <a:tab pos="3779520" algn="l"/>
              </a:tabLst>
            </a:pPr>
            <a:r>
              <a:rPr dirty="0" sz="850" spc="110">
                <a:latin typeface="Arial"/>
                <a:cs typeface="Arial"/>
              </a:rPr>
              <a:t>hours_of_daylight	</a:t>
            </a:r>
            <a:r>
              <a:rPr dirty="0" sz="850" spc="125">
                <a:latin typeface="Arial"/>
                <a:cs typeface="Arial"/>
              </a:rPr>
              <a:t>0.58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2.73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0.43	3.9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625725" algn="l"/>
              </a:tabLst>
            </a:pPr>
            <a:r>
              <a:rPr dirty="0" sz="850" spc="110">
                <a:latin typeface="Arial"/>
                <a:cs typeface="Arial"/>
              </a:rPr>
              <a:t>hours_of_daylight</a:t>
            </a:r>
            <a:r>
              <a:rPr dirty="0" sz="850" spc="17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is_mon	</a:t>
            </a:r>
            <a:r>
              <a:rPr dirty="0" sz="850" spc="125">
                <a:latin typeface="Arial"/>
                <a:cs typeface="Arial"/>
              </a:rPr>
              <a:t>0.7  2.25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3.12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is_tue	0.72  1.83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3.16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is_sat	0.77  2.11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0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18368" y="1620373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54180" y="1663044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20468" y="1741528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11144" y="184897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46964" y="1892408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63666" y="16257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96433" y="1664570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947483" y="17247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80249" y="17636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16068" y="18070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056546" y="1854697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19102" y="1928985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58563" y="197547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94382" y="2018904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245432" y="2079103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384879" y="1602855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452703" y="1684390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504514" y="1745352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67083" y="18196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603651" y="18630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50049" y="19183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68339" y="19404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704920" y="19830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737687" y="202195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244668" y="16257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99532" y="16904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320868" y="17163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412307" y="182460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466409" y="1889369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521274" y="195414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539564" y="197624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576138" y="201892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608904" y="205854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3053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2461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30258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421144" y="1454351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579974" y="1454351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687917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60288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796370" y="1632561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854280" y="170114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887047" y="1740763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56380" y="182229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011244" y="1887075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63766" y="1663806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747583" y="17628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780349" y="18017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16168" y="18451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56646" y="189279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929781" y="1979648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958663" y="2013570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027248" y="2095868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071521" y="21480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137737" y="1585324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174400" y="162839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210967" y="1671817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04614" y="178345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322898" y="180478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367183" y="18577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403751" y="19011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450149" y="195642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020" y="2021193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044768" y="16638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099632" y="17285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120968" y="17544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212414" y="186269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266517" y="192746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321381" y="1992239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339672" y="201433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376253" y="205700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409019" y="20966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693920" y="1332432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761558" y="1332432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806636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863026" y="1332432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9582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0146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0992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15562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21201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296614" y="1332432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358577" y="1332432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437505" y="1332432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48821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5728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66300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719389" y="1332432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7531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6939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75039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868974" y="1454351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965010" y="1454351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061714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134085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880616" y="2543932"/>
            <a:ext cx="3860800" cy="12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0"/>
              </a:lnSpc>
              <a:tabLst>
                <a:tab pos="2428875" algn="l"/>
              </a:tabLst>
            </a:pPr>
            <a:r>
              <a:rPr dirty="0" sz="850" spc="120">
                <a:latin typeface="Arial"/>
                <a:cs typeface="Arial"/>
              </a:rPr>
              <a:t>Moving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14">
                <a:latin typeface="Arial"/>
                <a:cs typeface="Arial"/>
              </a:rPr>
              <a:t>Average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3	</a:t>
            </a:r>
            <a:r>
              <a:rPr dirty="0" sz="850" spc="125">
                <a:latin typeface="Arial"/>
                <a:cs typeface="Arial"/>
              </a:rPr>
              <a:t>0.36 3.45 </a:t>
            </a:r>
            <a:r>
              <a:rPr dirty="0" sz="850" spc="130">
                <a:latin typeface="Arial"/>
                <a:cs typeface="Arial"/>
              </a:rPr>
              <a:t>0.33</a:t>
            </a:r>
            <a:r>
              <a:rPr dirty="0" sz="850" spc="409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3.79</a:t>
            </a:r>
            <a:endParaRPr sz="85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760220" y="2826631"/>
            <a:ext cx="4197985" cy="175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Moving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114">
                <a:latin typeface="Arial"/>
                <a:cs typeface="Arial"/>
              </a:rPr>
              <a:t>Average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40">
                <a:latin typeface="Arial"/>
                <a:cs typeface="Arial"/>
              </a:rPr>
              <a:t>56	</a:t>
            </a:r>
            <a:r>
              <a:rPr dirty="0" sz="850" spc="125">
                <a:latin typeface="Arial"/>
                <a:cs typeface="Arial"/>
              </a:rPr>
              <a:t>0.54  2.72  </a:t>
            </a:r>
            <a:r>
              <a:rPr dirty="0" sz="850" spc="130">
                <a:latin typeface="Arial"/>
                <a:cs typeface="Arial"/>
              </a:rPr>
              <a:t>0.44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3.54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  <a:tab pos="3779520" algn="l"/>
              </a:tabLst>
            </a:pPr>
            <a:r>
              <a:rPr dirty="0" sz="850" spc="110">
                <a:latin typeface="Arial"/>
                <a:cs typeface="Arial"/>
              </a:rPr>
              <a:t>hours_of_daylight	</a:t>
            </a:r>
            <a:r>
              <a:rPr dirty="0" sz="850" spc="125">
                <a:latin typeface="Arial"/>
                <a:cs typeface="Arial"/>
              </a:rPr>
              <a:t>0.58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2.73 </a:t>
            </a:r>
            <a:r>
              <a:rPr dirty="0" sz="850" spc="254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0.43	3.9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625725" algn="l"/>
              </a:tabLst>
            </a:pPr>
            <a:r>
              <a:rPr dirty="0" sz="850" spc="110">
                <a:latin typeface="Arial"/>
                <a:cs typeface="Arial"/>
              </a:rPr>
              <a:t>hours_of_daylight</a:t>
            </a:r>
            <a:r>
              <a:rPr dirty="0" sz="850" spc="17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is_mon	</a:t>
            </a:r>
            <a:r>
              <a:rPr dirty="0" sz="850" spc="125">
                <a:latin typeface="Arial"/>
                <a:cs typeface="Arial"/>
              </a:rPr>
              <a:t>0.7  2.25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3.12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is_tue	0.72  1.83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3.16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is_sat	0.77  2.11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851904" y="1302510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7" name="object 207"/>
          <p:cNvSpPr txBox="1"/>
          <p:nvPr/>
        </p:nvSpPr>
        <p:spPr>
          <a:xfrm rot="2940000">
            <a:off x="3960248" y="1569708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 rot="2940000">
            <a:off x="4085492" y="1893184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 rot="2940000">
            <a:off x="4341508" y="1560862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24612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336297" y="1332432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487597" y="1332432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5104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5668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6514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707822" y="1332432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848814" y="1332432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967166" y="1332432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1250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21520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 rot="2940000">
            <a:off x="4760039" y="1594875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922697" y="1310132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162300" y="1301496"/>
            <a:ext cx="140970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62300" y="1370076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162300" y="1439417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162300" y="1508759"/>
            <a:ext cx="1409700" cy="116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646931" y="1578102"/>
            <a:ext cx="974597" cy="138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716273" y="1647443"/>
            <a:ext cx="835913" cy="69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716273" y="1716785"/>
            <a:ext cx="905255" cy="69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785615" y="1786128"/>
            <a:ext cx="905256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854957" y="1855469"/>
            <a:ext cx="905255" cy="69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854957" y="1924811"/>
            <a:ext cx="905255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24299" y="1994154"/>
            <a:ext cx="905255" cy="69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993641" y="2063495"/>
            <a:ext cx="905255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062983" y="2132838"/>
            <a:ext cx="905256" cy="693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132325" y="2202179"/>
            <a:ext cx="835913" cy="693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132325" y="2271521"/>
            <a:ext cx="858774" cy="693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01667" y="2340864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01667" y="241020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01667" y="247954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201667" y="254889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201667" y="261823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201667" y="268757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201667" y="275691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01667" y="282625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201667" y="289560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01667" y="296494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01667" y="303428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201667" y="310362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201667" y="317296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201667" y="324230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201667" y="3311652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201667" y="338099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201667" y="345033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201667" y="351967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201667" y="358901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201667" y="365836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201667" y="372770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201667" y="379704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201667" y="386638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201667" y="393572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201667" y="400507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201667" y="407441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201667" y="414375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201667" y="421309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201667" y="428243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201667" y="435178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201667" y="4421123"/>
            <a:ext cx="789432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72000" y="1301496"/>
            <a:ext cx="1371600" cy="1379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572000" y="1370076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572000" y="1439417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595621" y="1508759"/>
            <a:ext cx="1347978" cy="693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457700" y="1625346"/>
            <a:ext cx="72389" cy="220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526279" y="1578102"/>
            <a:ext cx="1417320" cy="693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457700" y="1647443"/>
            <a:ext cx="904493" cy="693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457700" y="1716785"/>
            <a:ext cx="973835" cy="693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526279" y="178612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595621" y="1855469"/>
            <a:ext cx="974597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664963" y="1924811"/>
            <a:ext cx="905255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34305" y="1994154"/>
            <a:ext cx="905256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34305" y="2063495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803647" y="213283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872989" y="2202179"/>
            <a:ext cx="956310" cy="693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42331" y="2271521"/>
            <a:ext cx="886968" cy="693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42331" y="2340864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942331" y="241020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942331" y="247954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942331" y="254889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42331" y="261823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42331" y="268757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942331" y="27569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942331" y="28262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942331" y="289560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942331" y="29649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942331" y="30342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42331" y="310362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2331" y="31729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942331" y="32423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942331" y="3311652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942331" y="33809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942331" y="34503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42331" y="351967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942331" y="358901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42331" y="365836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42331" y="372770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42331" y="379704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2331" y="386638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42331" y="393572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42331" y="400507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42331" y="407441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42331" y="414375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42331" y="421309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42331" y="428243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42331" y="43517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942331" y="4421123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16" name="object 316"/>
          <p:cNvGraphicFramePr>
            <a:graphicFrameLocks noGrp="1"/>
          </p:cNvGraphicFramePr>
          <p:nvPr/>
        </p:nvGraphicFramePr>
        <p:xfrm>
          <a:off x="1847469" y="2253614"/>
          <a:ext cx="3930015" cy="29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7" name="object 317"/>
          <p:cNvSpPr/>
          <p:nvPr/>
        </p:nvSpPr>
        <p:spPr>
          <a:xfrm>
            <a:off x="1714500" y="2825495"/>
            <a:ext cx="4304665" cy="1771650"/>
          </a:xfrm>
          <a:custGeom>
            <a:avLst/>
            <a:gdLst/>
            <a:ahLst/>
            <a:cxnLst/>
            <a:rect l="l" t="t" r="r" b="b"/>
            <a:pathLst>
              <a:path w="4304665" h="1771650">
                <a:moveTo>
                  <a:pt x="0" y="1771650"/>
                </a:moveTo>
                <a:lnTo>
                  <a:pt x="4304538" y="1771650"/>
                </a:lnTo>
                <a:lnTo>
                  <a:pt x="4304538" y="0"/>
                </a:lnTo>
                <a:lnTo>
                  <a:pt x="0" y="0"/>
                </a:lnTo>
                <a:lnTo>
                  <a:pt x="0" y="177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8" name="object 318"/>
          <p:cNvGraphicFramePr>
            <a:graphicFrameLocks noGrp="1"/>
          </p:cNvGraphicFramePr>
          <p:nvPr/>
        </p:nvGraphicFramePr>
        <p:xfrm>
          <a:off x="1847469" y="2677286"/>
          <a:ext cx="3930015" cy="14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0208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69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0.58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69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2.79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0.51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3.31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9" name="object 319"/>
          <p:cNvSpPr/>
          <p:nvPr/>
        </p:nvSpPr>
        <p:spPr>
          <a:xfrm>
            <a:off x="1676400" y="2546604"/>
            <a:ext cx="4304665" cy="127000"/>
          </a:xfrm>
          <a:custGeom>
            <a:avLst/>
            <a:gdLst/>
            <a:ahLst/>
            <a:cxnLst/>
            <a:rect l="l" t="t" r="r" b="b"/>
            <a:pathLst>
              <a:path w="4304665" h="127000">
                <a:moveTo>
                  <a:pt x="0" y="126492"/>
                </a:moveTo>
                <a:lnTo>
                  <a:pt x="4304538" y="126492"/>
                </a:lnTo>
                <a:lnTo>
                  <a:pt x="4304538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736598" y="2680716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3" name="object 323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21" name="object 421"/>
          <p:cNvGraphicFramePr>
            <a:graphicFrameLocks noGrp="1"/>
          </p:cNvGraphicFramePr>
          <p:nvPr/>
        </p:nvGraphicFramePr>
        <p:xfrm>
          <a:off x="1847469" y="6430898"/>
          <a:ext cx="3930015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2" name="object 422"/>
          <p:cNvSpPr/>
          <p:nvPr/>
        </p:nvSpPr>
        <p:spPr>
          <a:xfrm>
            <a:off x="1714500" y="7155180"/>
            <a:ext cx="4304665" cy="1619250"/>
          </a:xfrm>
          <a:custGeom>
            <a:avLst/>
            <a:gdLst/>
            <a:ahLst/>
            <a:cxnLst/>
            <a:rect l="l" t="t" r="r" b="b"/>
            <a:pathLst>
              <a:path w="4304665" h="1619250">
                <a:moveTo>
                  <a:pt x="0" y="1619250"/>
                </a:moveTo>
                <a:lnTo>
                  <a:pt x="4304538" y="1619250"/>
                </a:lnTo>
                <a:lnTo>
                  <a:pt x="4304538" y="0"/>
                </a:lnTo>
                <a:lnTo>
                  <a:pt x="0" y="0"/>
                </a:lnTo>
                <a:lnTo>
                  <a:pt x="0" y="161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7287370"/>
            <a:ext cx="4197985" cy="147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625725" algn="l"/>
              </a:tabLst>
            </a:pPr>
            <a:r>
              <a:rPr dirty="0" sz="850" spc="110">
                <a:latin typeface="Arial"/>
                <a:cs typeface="Arial"/>
              </a:rPr>
              <a:t>hours_of_daylight</a:t>
            </a:r>
            <a:r>
              <a:rPr dirty="0" sz="850" spc="175">
                <a:latin typeface="Arial"/>
                <a:cs typeface="Arial"/>
              </a:rPr>
              <a:t> </a:t>
            </a:r>
            <a:r>
              <a:rPr dirty="0" sz="850" spc="150">
                <a:latin typeface="Arial"/>
                <a:cs typeface="Arial"/>
              </a:rPr>
              <a:t>is_mon	</a:t>
            </a:r>
            <a:r>
              <a:rPr dirty="0" sz="850" spc="125">
                <a:latin typeface="Arial"/>
                <a:cs typeface="Arial"/>
              </a:rPr>
              <a:t>0.7  2.25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3.12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is_tue	0.72  1.83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3.16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is_sat	0.77  2.11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919222" y="3339846"/>
            <a:ext cx="548005" cy="38100"/>
          </a:xfrm>
          <a:custGeom>
            <a:avLst/>
            <a:gdLst/>
            <a:ahLst/>
            <a:cxnLst/>
            <a:rect l="l" t="t" r="r" b="b"/>
            <a:pathLst>
              <a:path w="548004" h="38100">
                <a:moveTo>
                  <a:pt x="509777" y="0"/>
                </a:moveTo>
                <a:lnTo>
                  <a:pt x="509777" y="38100"/>
                </a:lnTo>
                <a:lnTo>
                  <a:pt x="541782" y="22097"/>
                </a:lnTo>
                <a:lnTo>
                  <a:pt x="515874" y="22097"/>
                </a:lnTo>
                <a:lnTo>
                  <a:pt x="515874" y="16001"/>
                </a:lnTo>
                <a:lnTo>
                  <a:pt x="541781" y="16001"/>
                </a:lnTo>
                <a:lnTo>
                  <a:pt x="509777" y="0"/>
                </a:lnTo>
                <a:close/>
              </a:path>
              <a:path w="548004" h="38100">
                <a:moveTo>
                  <a:pt x="509777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509777" y="22097"/>
                </a:lnTo>
                <a:lnTo>
                  <a:pt x="509777" y="16001"/>
                </a:lnTo>
                <a:close/>
              </a:path>
              <a:path w="548004" h="38100">
                <a:moveTo>
                  <a:pt x="541781" y="16001"/>
                </a:moveTo>
                <a:lnTo>
                  <a:pt x="515874" y="16001"/>
                </a:lnTo>
                <a:lnTo>
                  <a:pt x="515874" y="22097"/>
                </a:lnTo>
                <a:lnTo>
                  <a:pt x="541782" y="22097"/>
                </a:lnTo>
                <a:lnTo>
                  <a:pt x="547877" y="19050"/>
                </a:lnTo>
                <a:lnTo>
                  <a:pt x="541781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924050" y="17205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292602" y="3412997"/>
            <a:ext cx="2731770" cy="1052830"/>
          </a:xfrm>
          <a:custGeom>
            <a:avLst/>
            <a:gdLst/>
            <a:ahLst/>
            <a:cxnLst/>
            <a:rect l="l" t="t" r="r" b="b"/>
            <a:pathLst>
              <a:path w="2731770" h="1052829">
                <a:moveTo>
                  <a:pt x="2731770" y="0"/>
                </a:moveTo>
                <a:lnTo>
                  <a:pt x="0" y="0"/>
                </a:lnTo>
                <a:lnTo>
                  <a:pt x="0" y="1052322"/>
                </a:lnTo>
                <a:lnTo>
                  <a:pt x="2731770" y="1052322"/>
                </a:lnTo>
                <a:lnTo>
                  <a:pt x="273177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160270" y="1987295"/>
            <a:ext cx="3500754" cy="828675"/>
          </a:xfrm>
          <a:custGeom>
            <a:avLst/>
            <a:gdLst/>
            <a:ahLst/>
            <a:cxnLst/>
            <a:rect l="l" t="t" r="r" b="b"/>
            <a:pathLst>
              <a:path w="3500754" h="828675">
                <a:moveTo>
                  <a:pt x="0" y="165353"/>
                </a:moveTo>
                <a:lnTo>
                  <a:pt x="35813" y="123444"/>
                </a:lnTo>
                <a:lnTo>
                  <a:pt x="81534" y="60959"/>
                </a:lnTo>
                <a:lnTo>
                  <a:pt x="147828" y="19811"/>
                </a:lnTo>
                <a:lnTo>
                  <a:pt x="242316" y="29718"/>
                </a:lnTo>
                <a:lnTo>
                  <a:pt x="296418" y="102870"/>
                </a:lnTo>
                <a:lnTo>
                  <a:pt x="340613" y="165353"/>
                </a:lnTo>
                <a:lnTo>
                  <a:pt x="390144" y="247650"/>
                </a:lnTo>
                <a:lnTo>
                  <a:pt x="425957" y="352805"/>
                </a:lnTo>
                <a:lnTo>
                  <a:pt x="475488" y="435101"/>
                </a:lnTo>
                <a:lnTo>
                  <a:pt x="520446" y="537972"/>
                </a:lnTo>
                <a:lnTo>
                  <a:pt x="556260" y="600455"/>
                </a:lnTo>
                <a:lnTo>
                  <a:pt x="596646" y="662939"/>
                </a:lnTo>
                <a:lnTo>
                  <a:pt x="650748" y="745998"/>
                </a:lnTo>
                <a:lnTo>
                  <a:pt x="704088" y="819150"/>
                </a:lnTo>
                <a:lnTo>
                  <a:pt x="784860" y="828294"/>
                </a:lnTo>
                <a:lnTo>
                  <a:pt x="874013" y="777239"/>
                </a:lnTo>
                <a:lnTo>
                  <a:pt x="928116" y="674370"/>
                </a:lnTo>
                <a:lnTo>
                  <a:pt x="968502" y="589787"/>
                </a:lnTo>
                <a:lnTo>
                  <a:pt x="1004316" y="497585"/>
                </a:lnTo>
                <a:lnTo>
                  <a:pt x="1044702" y="435101"/>
                </a:lnTo>
                <a:lnTo>
                  <a:pt x="1080516" y="341375"/>
                </a:lnTo>
                <a:lnTo>
                  <a:pt x="1134618" y="259079"/>
                </a:lnTo>
                <a:lnTo>
                  <a:pt x="1165859" y="176022"/>
                </a:lnTo>
                <a:lnTo>
                  <a:pt x="1210818" y="102870"/>
                </a:lnTo>
                <a:lnTo>
                  <a:pt x="1273302" y="40385"/>
                </a:lnTo>
                <a:lnTo>
                  <a:pt x="1336547" y="29718"/>
                </a:lnTo>
                <a:lnTo>
                  <a:pt x="1402842" y="19811"/>
                </a:lnTo>
                <a:lnTo>
                  <a:pt x="1456944" y="60959"/>
                </a:lnTo>
                <a:lnTo>
                  <a:pt x="1511045" y="123444"/>
                </a:lnTo>
                <a:lnTo>
                  <a:pt x="1546859" y="196596"/>
                </a:lnTo>
                <a:lnTo>
                  <a:pt x="1595628" y="290322"/>
                </a:lnTo>
                <a:lnTo>
                  <a:pt x="1631442" y="361950"/>
                </a:lnTo>
                <a:lnTo>
                  <a:pt x="1685544" y="486918"/>
                </a:lnTo>
                <a:lnTo>
                  <a:pt x="1730502" y="589787"/>
                </a:lnTo>
                <a:lnTo>
                  <a:pt x="1797558" y="694181"/>
                </a:lnTo>
                <a:lnTo>
                  <a:pt x="1837944" y="745998"/>
                </a:lnTo>
                <a:lnTo>
                  <a:pt x="1910333" y="808481"/>
                </a:lnTo>
                <a:lnTo>
                  <a:pt x="1968245" y="819150"/>
                </a:lnTo>
                <a:lnTo>
                  <a:pt x="2035302" y="787907"/>
                </a:lnTo>
                <a:lnTo>
                  <a:pt x="2084832" y="705611"/>
                </a:lnTo>
                <a:lnTo>
                  <a:pt x="2156460" y="569213"/>
                </a:lnTo>
                <a:lnTo>
                  <a:pt x="2223516" y="413765"/>
                </a:lnTo>
                <a:lnTo>
                  <a:pt x="2295144" y="259079"/>
                </a:lnTo>
                <a:lnTo>
                  <a:pt x="2371344" y="134111"/>
                </a:lnTo>
                <a:lnTo>
                  <a:pt x="2443734" y="40385"/>
                </a:lnTo>
                <a:lnTo>
                  <a:pt x="2523744" y="0"/>
                </a:lnTo>
                <a:lnTo>
                  <a:pt x="2604516" y="19811"/>
                </a:lnTo>
                <a:lnTo>
                  <a:pt x="2662428" y="71627"/>
                </a:lnTo>
                <a:lnTo>
                  <a:pt x="2716530" y="176022"/>
                </a:lnTo>
                <a:lnTo>
                  <a:pt x="2774442" y="290322"/>
                </a:lnTo>
                <a:lnTo>
                  <a:pt x="2837688" y="435101"/>
                </a:lnTo>
                <a:lnTo>
                  <a:pt x="2895600" y="558546"/>
                </a:lnTo>
                <a:lnTo>
                  <a:pt x="2958846" y="683513"/>
                </a:lnTo>
                <a:lnTo>
                  <a:pt x="3035046" y="777239"/>
                </a:lnTo>
                <a:lnTo>
                  <a:pt x="3105912" y="797051"/>
                </a:lnTo>
                <a:lnTo>
                  <a:pt x="3155442" y="797051"/>
                </a:lnTo>
                <a:lnTo>
                  <a:pt x="3218688" y="756665"/>
                </a:lnTo>
                <a:lnTo>
                  <a:pt x="3285744" y="631698"/>
                </a:lnTo>
                <a:lnTo>
                  <a:pt x="3339846" y="537972"/>
                </a:lnTo>
                <a:lnTo>
                  <a:pt x="3393948" y="424433"/>
                </a:lnTo>
                <a:lnTo>
                  <a:pt x="3500628" y="196596"/>
                </a:lnTo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173985" y="1642110"/>
            <a:ext cx="3590925" cy="1273810"/>
          </a:xfrm>
          <a:custGeom>
            <a:avLst/>
            <a:gdLst/>
            <a:ahLst/>
            <a:cxnLst/>
            <a:rect l="l" t="t" r="r" b="b"/>
            <a:pathLst>
              <a:path w="3590925" h="1273810">
                <a:moveTo>
                  <a:pt x="0" y="663701"/>
                </a:moveTo>
                <a:lnTo>
                  <a:pt x="40386" y="295656"/>
                </a:lnTo>
                <a:lnTo>
                  <a:pt x="57912" y="497586"/>
                </a:lnTo>
                <a:lnTo>
                  <a:pt x="85343" y="389382"/>
                </a:lnTo>
                <a:lnTo>
                  <a:pt x="112013" y="421386"/>
                </a:lnTo>
                <a:lnTo>
                  <a:pt x="134112" y="295656"/>
                </a:lnTo>
                <a:lnTo>
                  <a:pt x="174497" y="453390"/>
                </a:lnTo>
                <a:lnTo>
                  <a:pt x="174497" y="326898"/>
                </a:lnTo>
                <a:lnTo>
                  <a:pt x="214883" y="439674"/>
                </a:lnTo>
                <a:lnTo>
                  <a:pt x="237744" y="349758"/>
                </a:lnTo>
                <a:lnTo>
                  <a:pt x="272795" y="582168"/>
                </a:lnTo>
                <a:lnTo>
                  <a:pt x="282701" y="389382"/>
                </a:lnTo>
                <a:lnTo>
                  <a:pt x="308609" y="555498"/>
                </a:lnTo>
                <a:lnTo>
                  <a:pt x="345186" y="483870"/>
                </a:lnTo>
                <a:lnTo>
                  <a:pt x="408431" y="784098"/>
                </a:lnTo>
                <a:lnTo>
                  <a:pt x="425195" y="721614"/>
                </a:lnTo>
                <a:lnTo>
                  <a:pt x="457200" y="910590"/>
                </a:lnTo>
                <a:lnTo>
                  <a:pt x="474725" y="739901"/>
                </a:lnTo>
                <a:lnTo>
                  <a:pt x="519683" y="995172"/>
                </a:lnTo>
                <a:lnTo>
                  <a:pt x="550926" y="784098"/>
                </a:lnTo>
                <a:lnTo>
                  <a:pt x="564641" y="1039368"/>
                </a:lnTo>
                <a:lnTo>
                  <a:pt x="609600" y="959358"/>
                </a:lnTo>
                <a:lnTo>
                  <a:pt x="663701" y="1201674"/>
                </a:lnTo>
                <a:lnTo>
                  <a:pt x="681227" y="986790"/>
                </a:lnTo>
                <a:lnTo>
                  <a:pt x="735330" y="1273302"/>
                </a:lnTo>
                <a:lnTo>
                  <a:pt x="753618" y="1165098"/>
                </a:lnTo>
                <a:lnTo>
                  <a:pt x="802386" y="1232916"/>
                </a:lnTo>
                <a:lnTo>
                  <a:pt x="819912" y="1057656"/>
                </a:lnTo>
                <a:lnTo>
                  <a:pt x="882395" y="1191768"/>
                </a:lnTo>
                <a:lnTo>
                  <a:pt x="887730" y="954786"/>
                </a:lnTo>
                <a:lnTo>
                  <a:pt x="941832" y="1039368"/>
                </a:lnTo>
                <a:lnTo>
                  <a:pt x="976883" y="762000"/>
                </a:lnTo>
                <a:lnTo>
                  <a:pt x="1008126" y="838200"/>
                </a:lnTo>
                <a:lnTo>
                  <a:pt x="1034795" y="766572"/>
                </a:lnTo>
                <a:lnTo>
                  <a:pt x="1048512" y="631698"/>
                </a:lnTo>
                <a:lnTo>
                  <a:pt x="1088898" y="582168"/>
                </a:lnTo>
                <a:lnTo>
                  <a:pt x="1120902" y="631698"/>
                </a:lnTo>
                <a:lnTo>
                  <a:pt x="1138427" y="483870"/>
                </a:lnTo>
                <a:lnTo>
                  <a:pt x="1187196" y="515874"/>
                </a:lnTo>
                <a:lnTo>
                  <a:pt x="1205484" y="399288"/>
                </a:lnTo>
                <a:lnTo>
                  <a:pt x="1273302" y="399288"/>
                </a:lnTo>
                <a:lnTo>
                  <a:pt x="1299210" y="331470"/>
                </a:lnTo>
                <a:lnTo>
                  <a:pt x="1389126" y="385572"/>
                </a:lnTo>
                <a:lnTo>
                  <a:pt x="1407414" y="353568"/>
                </a:lnTo>
                <a:lnTo>
                  <a:pt x="1479041" y="483870"/>
                </a:lnTo>
                <a:lnTo>
                  <a:pt x="1505712" y="435101"/>
                </a:lnTo>
                <a:lnTo>
                  <a:pt x="1555241" y="524256"/>
                </a:lnTo>
                <a:lnTo>
                  <a:pt x="1581912" y="752856"/>
                </a:lnTo>
                <a:lnTo>
                  <a:pt x="1627631" y="672084"/>
                </a:lnTo>
                <a:lnTo>
                  <a:pt x="1636014" y="856488"/>
                </a:lnTo>
                <a:lnTo>
                  <a:pt x="1658112" y="762000"/>
                </a:lnTo>
                <a:lnTo>
                  <a:pt x="1712214" y="990600"/>
                </a:lnTo>
                <a:lnTo>
                  <a:pt x="1725929" y="886968"/>
                </a:lnTo>
                <a:lnTo>
                  <a:pt x="1761743" y="1071372"/>
                </a:lnTo>
                <a:lnTo>
                  <a:pt x="1780031" y="990600"/>
                </a:lnTo>
                <a:lnTo>
                  <a:pt x="1806702" y="1053084"/>
                </a:lnTo>
                <a:lnTo>
                  <a:pt x="1828800" y="1187958"/>
                </a:lnTo>
                <a:lnTo>
                  <a:pt x="1864614" y="1191768"/>
                </a:lnTo>
                <a:lnTo>
                  <a:pt x="1878329" y="1151382"/>
                </a:lnTo>
                <a:lnTo>
                  <a:pt x="1914143" y="1251204"/>
                </a:lnTo>
                <a:lnTo>
                  <a:pt x="1922526" y="1102614"/>
                </a:lnTo>
                <a:lnTo>
                  <a:pt x="1972817" y="1183386"/>
                </a:lnTo>
                <a:lnTo>
                  <a:pt x="1985010" y="1107186"/>
                </a:lnTo>
                <a:lnTo>
                  <a:pt x="2043684" y="1125474"/>
                </a:lnTo>
                <a:lnTo>
                  <a:pt x="2049017" y="1026414"/>
                </a:lnTo>
                <a:lnTo>
                  <a:pt x="2101596" y="1039368"/>
                </a:lnTo>
                <a:lnTo>
                  <a:pt x="2101596" y="896874"/>
                </a:lnTo>
                <a:lnTo>
                  <a:pt x="2164841" y="914400"/>
                </a:lnTo>
                <a:lnTo>
                  <a:pt x="2187702" y="860298"/>
                </a:lnTo>
                <a:lnTo>
                  <a:pt x="2205228" y="770382"/>
                </a:lnTo>
                <a:lnTo>
                  <a:pt x="2253996" y="788670"/>
                </a:lnTo>
                <a:lnTo>
                  <a:pt x="2277617" y="483870"/>
                </a:lnTo>
                <a:lnTo>
                  <a:pt x="2308098" y="533400"/>
                </a:lnTo>
                <a:lnTo>
                  <a:pt x="2326386" y="385572"/>
                </a:lnTo>
                <a:lnTo>
                  <a:pt x="2402586" y="448056"/>
                </a:lnTo>
                <a:lnTo>
                  <a:pt x="2416302" y="255270"/>
                </a:lnTo>
                <a:lnTo>
                  <a:pt x="2442210" y="124968"/>
                </a:lnTo>
                <a:lnTo>
                  <a:pt x="2482596" y="170688"/>
                </a:lnTo>
                <a:lnTo>
                  <a:pt x="2518410" y="0"/>
                </a:lnTo>
                <a:lnTo>
                  <a:pt x="2558796" y="80772"/>
                </a:lnTo>
                <a:lnTo>
                  <a:pt x="2577084" y="8382"/>
                </a:lnTo>
                <a:lnTo>
                  <a:pt x="2599943" y="134874"/>
                </a:lnTo>
                <a:lnTo>
                  <a:pt x="2622041" y="62484"/>
                </a:lnTo>
                <a:lnTo>
                  <a:pt x="2670810" y="282701"/>
                </a:lnTo>
                <a:lnTo>
                  <a:pt x="2724912" y="250698"/>
                </a:lnTo>
                <a:lnTo>
                  <a:pt x="2779014" y="502158"/>
                </a:lnTo>
                <a:lnTo>
                  <a:pt x="2787396" y="371856"/>
                </a:lnTo>
                <a:lnTo>
                  <a:pt x="2846831" y="565404"/>
                </a:lnTo>
                <a:lnTo>
                  <a:pt x="2863596" y="483870"/>
                </a:lnTo>
                <a:lnTo>
                  <a:pt x="2926841" y="784098"/>
                </a:lnTo>
                <a:lnTo>
                  <a:pt x="2949702" y="707898"/>
                </a:lnTo>
                <a:lnTo>
                  <a:pt x="2963417" y="968501"/>
                </a:lnTo>
                <a:lnTo>
                  <a:pt x="3039617" y="1245870"/>
                </a:lnTo>
                <a:lnTo>
                  <a:pt x="3061716" y="1102614"/>
                </a:lnTo>
                <a:lnTo>
                  <a:pt x="3105912" y="1191768"/>
                </a:lnTo>
                <a:lnTo>
                  <a:pt x="3141726" y="1071372"/>
                </a:lnTo>
                <a:lnTo>
                  <a:pt x="3186684" y="1165098"/>
                </a:lnTo>
                <a:lnTo>
                  <a:pt x="3192017" y="986790"/>
                </a:lnTo>
                <a:lnTo>
                  <a:pt x="3249929" y="1044701"/>
                </a:lnTo>
                <a:lnTo>
                  <a:pt x="3262884" y="592074"/>
                </a:lnTo>
                <a:lnTo>
                  <a:pt x="3307841" y="654558"/>
                </a:lnTo>
                <a:lnTo>
                  <a:pt x="3312414" y="475488"/>
                </a:lnTo>
                <a:lnTo>
                  <a:pt x="3344417" y="547116"/>
                </a:lnTo>
                <a:lnTo>
                  <a:pt x="3361943" y="493014"/>
                </a:lnTo>
                <a:lnTo>
                  <a:pt x="3415284" y="676656"/>
                </a:lnTo>
                <a:lnTo>
                  <a:pt x="3469386" y="605790"/>
                </a:lnTo>
                <a:lnTo>
                  <a:pt x="3486912" y="483870"/>
                </a:lnTo>
                <a:lnTo>
                  <a:pt x="3536441" y="511301"/>
                </a:lnTo>
                <a:lnTo>
                  <a:pt x="3590543" y="453390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1599819" y="1224914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76200"/>
                <a:gridCol w="3993515"/>
              </a:tblGrid>
              <a:tr h="6416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Signal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613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Seasonal</a:t>
                      </a:r>
                      <a:r>
                        <a:rPr dirty="0" sz="2200" spc="-1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Effects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2953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0101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14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</a:tcPr>
                </a:tc>
              </a:tr>
              <a:tr h="1402842">
                <a:tc gridSpan="3"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05635" marR="192405" indent="-171450">
                        <a:lnSpc>
                          <a:spcPct val="90300"/>
                        </a:lnSpc>
                        <a:spcBef>
                          <a:spcPts val="102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Fit a periodic function (e.g. sine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wave)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to previous  data. Predict today’s signal and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3-sigma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confidence intervals. Signal an alarm if we’re off.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734185" marR="226060">
                        <a:lnSpc>
                          <a:spcPct val="1406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Reduces False alarms from Natural outbreaks.  Different times of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year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deserve different thresholds.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27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4" name="object 104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4" name="object 214"/>
          <p:cNvGraphicFramePr>
            <a:graphicFrameLocks noGrp="1"/>
          </p:cNvGraphicFramePr>
          <p:nvPr/>
        </p:nvGraphicFramePr>
        <p:xfrm>
          <a:off x="1847469" y="6430898"/>
          <a:ext cx="393001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38683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5" name="object 215"/>
          <p:cNvSpPr/>
          <p:nvPr/>
        </p:nvSpPr>
        <p:spPr>
          <a:xfrm>
            <a:off x="1714500" y="7283195"/>
            <a:ext cx="4304665" cy="1491615"/>
          </a:xfrm>
          <a:custGeom>
            <a:avLst/>
            <a:gdLst/>
            <a:ahLst/>
            <a:cxnLst/>
            <a:rect l="l" t="t" r="r" b="b"/>
            <a:pathLst>
              <a:path w="4304665" h="1491615">
                <a:moveTo>
                  <a:pt x="0" y="1491233"/>
                </a:moveTo>
                <a:lnTo>
                  <a:pt x="4304538" y="1491233"/>
                </a:lnTo>
                <a:lnTo>
                  <a:pt x="4304538" y="0"/>
                </a:lnTo>
                <a:lnTo>
                  <a:pt x="0" y="0"/>
                </a:lnTo>
                <a:lnTo>
                  <a:pt x="0" y="1491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736598" y="7131557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507" y="1223262"/>
            <a:ext cx="203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Day-of-week</a:t>
            </a:r>
            <a:r>
              <a:rPr dirty="0" sz="18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effects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9582" y="2116835"/>
            <a:ext cx="3828415" cy="164211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48260" marR="1474470">
              <a:lnSpc>
                <a:spcPct val="140400"/>
              </a:lnSpc>
              <a:spcBef>
                <a:spcPts val="1030"/>
              </a:spcBef>
            </a:pPr>
            <a:r>
              <a:rPr dirty="0" sz="1400" spc="-5">
                <a:latin typeface="Arial"/>
                <a:cs typeface="Arial"/>
              </a:rPr>
              <a:t>Fit a day-of-week component  E[Signal] = a +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delta</a:t>
            </a:r>
            <a:r>
              <a:rPr dirty="0" baseline="-20467" sz="1425" spc="-7">
                <a:latin typeface="Arial"/>
                <a:cs typeface="Arial"/>
              </a:rPr>
              <a:t>day</a:t>
            </a:r>
            <a:endParaRPr baseline="-20467" sz="142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8260">
              <a:lnSpc>
                <a:spcPts val="1595"/>
              </a:lnSpc>
            </a:pPr>
            <a:r>
              <a:rPr dirty="0" sz="1400" spc="-5">
                <a:latin typeface="Arial"/>
                <a:cs typeface="Arial"/>
              </a:rPr>
              <a:t>E.G: delta</a:t>
            </a:r>
            <a:r>
              <a:rPr dirty="0" baseline="-20467" sz="1425" spc="-7">
                <a:latin typeface="Arial"/>
                <a:cs typeface="Arial"/>
              </a:rPr>
              <a:t>mon</a:t>
            </a:r>
            <a:r>
              <a:rPr dirty="0" sz="1400" spc="-5">
                <a:latin typeface="Arial"/>
                <a:cs typeface="Arial"/>
              </a:rPr>
              <a:t>= +5.42, </a:t>
            </a:r>
            <a:r>
              <a:rPr dirty="0" sz="1400">
                <a:latin typeface="Arial"/>
                <a:cs typeface="Arial"/>
              </a:rPr>
              <a:t>delta</a:t>
            </a:r>
            <a:r>
              <a:rPr dirty="0" baseline="-20467" sz="1425">
                <a:latin typeface="Arial"/>
                <a:cs typeface="Arial"/>
              </a:rPr>
              <a:t>tue</a:t>
            </a:r>
            <a:r>
              <a:rPr dirty="0" sz="1400">
                <a:latin typeface="Arial"/>
                <a:cs typeface="Arial"/>
              </a:rPr>
              <a:t>= </a:t>
            </a:r>
            <a:r>
              <a:rPr dirty="0" sz="1400" spc="-5">
                <a:latin typeface="Arial"/>
                <a:cs typeface="Arial"/>
              </a:rPr>
              <a:t>+2.20,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delta</a:t>
            </a:r>
            <a:r>
              <a:rPr dirty="0" baseline="-20467" sz="1425">
                <a:latin typeface="Arial"/>
                <a:cs typeface="Arial"/>
              </a:rPr>
              <a:t>wed</a:t>
            </a:r>
            <a:r>
              <a:rPr dirty="0" sz="140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219710">
              <a:lnSpc>
                <a:spcPts val="1510"/>
              </a:lnSpc>
            </a:pPr>
            <a:r>
              <a:rPr dirty="0" sz="1400" spc="-5">
                <a:latin typeface="Arial"/>
                <a:cs typeface="Arial"/>
              </a:rPr>
              <a:t>+3.33, delta</a:t>
            </a:r>
            <a:r>
              <a:rPr dirty="0" baseline="-20467" sz="1425" spc="-7">
                <a:latin typeface="Arial"/>
                <a:cs typeface="Arial"/>
              </a:rPr>
              <a:t>thu</a:t>
            </a:r>
            <a:r>
              <a:rPr dirty="0" sz="1400" spc="-5">
                <a:latin typeface="Arial"/>
                <a:cs typeface="Arial"/>
              </a:rPr>
              <a:t>= +3.10, delta</a:t>
            </a:r>
            <a:r>
              <a:rPr dirty="0" baseline="-20467" sz="1425" spc="-7">
                <a:latin typeface="Arial"/>
                <a:cs typeface="Arial"/>
              </a:rPr>
              <a:t>fri</a:t>
            </a:r>
            <a:r>
              <a:rPr dirty="0" sz="1400" spc="-5">
                <a:latin typeface="Arial"/>
                <a:cs typeface="Arial"/>
              </a:rPr>
              <a:t>=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+4.02,</a:t>
            </a:r>
            <a:endParaRPr sz="1400">
              <a:latin typeface="Arial"/>
              <a:cs typeface="Arial"/>
            </a:endParaRPr>
          </a:p>
          <a:p>
            <a:pPr marL="219710">
              <a:lnSpc>
                <a:spcPts val="1595"/>
              </a:lnSpc>
            </a:pPr>
            <a:r>
              <a:rPr dirty="0" sz="1400" spc="-5">
                <a:latin typeface="Arial"/>
                <a:cs typeface="Arial"/>
              </a:rPr>
              <a:t>delta</a:t>
            </a:r>
            <a:r>
              <a:rPr dirty="0" baseline="-20467" sz="1425" spc="-7">
                <a:latin typeface="Arial"/>
                <a:cs typeface="Arial"/>
              </a:rPr>
              <a:t>sat</a:t>
            </a:r>
            <a:r>
              <a:rPr dirty="0" sz="1400" spc="-5">
                <a:latin typeface="Arial"/>
                <a:cs typeface="Arial"/>
              </a:rPr>
              <a:t>= -12.2, </a:t>
            </a:r>
            <a:r>
              <a:rPr dirty="0" sz="1400">
                <a:latin typeface="Arial"/>
                <a:cs typeface="Arial"/>
              </a:rPr>
              <a:t>delta</a:t>
            </a:r>
            <a:r>
              <a:rPr dirty="0" baseline="-20467" sz="1425">
                <a:latin typeface="Arial"/>
                <a:cs typeface="Arial"/>
              </a:rPr>
              <a:t>sun</a:t>
            </a:r>
            <a:r>
              <a:rPr dirty="0" sz="1400">
                <a:latin typeface="Arial"/>
                <a:cs typeface="Arial"/>
              </a:rPr>
              <a:t>=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-23.42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8151" y="3803903"/>
            <a:ext cx="1643380" cy="593090"/>
          </a:xfrm>
          <a:custGeom>
            <a:avLst/>
            <a:gdLst/>
            <a:ahLst/>
            <a:cxnLst/>
            <a:rect l="l" t="t" r="r" b="b"/>
            <a:pathLst>
              <a:path w="1643379" h="593089">
                <a:moveTo>
                  <a:pt x="1066800" y="135636"/>
                </a:moveTo>
                <a:lnTo>
                  <a:pt x="0" y="135636"/>
                </a:lnTo>
                <a:lnTo>
                  <a:pt x="0" y="592836"/>
                </a:lnTo>
                <a:lnTo>
                  <a:pt x="1066800" y="592836"/>
                </a:lnTo>
                <a:lnTo>
                  <a:pt x="1066800" y="326136"/>
                </a:lnTo>
                <a:lnTo>
                  <a:pt x="1268694" y="211836"/>
                </a:lnTo>
                <a:lnTo>
                  <a:pt x="1066800" y="211836"/>
                </a:lnTo>
                <a:lnTo>
                  <a:pt x="1066800" y="135636"/>
                </a:lnTo>
                <a:close/>
              </a:path>
              <a:path w="1643379" h="593089">
                <a:moveTo>
                  <a:pt x="1642872" y="0"/>
                </a:moveTo>
                <a:lnTo>
                  <a:pt x="1066800" y="211836"/>
                </a:lnTo>
                <a:lnTo>
                  <a:pt x="1268694" y="211836"/>
                </a:lnTo>
                <a:lnTo>
                  <a:pt x="164287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78151" y="3803903"/>
            <a:ext cx="1643380" cy="593090"/>
          </a:xfrm>
          <a:custGeom>
            <a:avLst/>
            <a:gdLst/>
            <a:ahLst/>
            <a:cxnLst/>
            <a:rect l="l" t="t" r="r" b="b"/>
            <a:pathLst>
              <a:path w="1643379" h="593089">
                <a:moveTo>
                  <a:pt x="0" y="135636"/>
                </a:moveTo>
                <a:lnTo>
                  <a:pt x="0" y="592836"/>
                </a:lnTo>
                <a:lnTo>
                  <a:pt x="1066800" y="592836"/>
                </a:lnTo>
                <a:lnTo>
                  <a:pt x="1066800" y="326136"/>
                </a:lnTo>
                <a:lnTo>
                  <a:pt x="1642872" y="0"/>
                </a:lnTo>
                <a:lnTo>
                  <a:pt x="1066800" y="211836"/>
                </a:lnTo>
                <a:lnTo>
                  <a:pt x="1066800" y="135636"/>
                </a:lnTo>
                <a:lnTo>
                  <a:pt x="621792" y="135636"/>
                </a:lnTo>
                <a:lnTo>
                  <a:pt x="0" y="13563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3947414"/>
            <a:ext cx="1390650" cy="64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5140" marR="165735" indent="-2012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simple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form 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ANOVA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144" y="5578855"/>
            <a:ext cx="38798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Regression using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Hours-in-day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&amp;</a:t>
            </a:r>
            <a:r>
              <a:rPr dirty="0" sz="16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IsMonday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6999" y="5940146"/>
            <a:ext cx="2657549" cy="248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7428341"/>
            <a:ext cx="4197985" cy="1330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is_tue	0.72  1.83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3.16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10">
                <a:latin typeface="Arial"/>
                <a:cs typeface="Arial"/>
              </a:rPr>
              <a:t>hours_of_daylight </a:t>
            </a:r>
            <a:r>
              <a:rPr dirty="0" sz="850" spc="150">
                <a:latin typeface="Arial"/>
                <a:cs typeface="Arial"/>
              </a:rPr>
              <a:t>is_mon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95">
                <a:latin typeface="Arial"/>
                <a:cs typeface="Arial"/>
              </a:rPr>
              <a:t>...</a:t>
            </a:r>
            <a:r>
              <a:rPr dirty="0" sz="850" spc="15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is_sat	0.77  2.11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3.26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14144" y="1401572"/>
            <a:ext cx="38798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Regression using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Hours-in-day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&amp;</a:t>
            </a:r>
            <a:r>
              <a:rPr dirty="0" sz="16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IsMonday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66999" y="1762862"/>
            <a:ext cx="2657549" cy="248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66999" y="1720595"/>
            <a:ext cx="2743200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4" name="object 214"/>
          <p:cNvGraphicFramePr>
            <a:graphicFrameLocks noGrp="1"/>
          </p:cNvGraphicFramePr>
          <p:nvPr/>
        </p:nvGraphicFramePr>
        <p:xfrm>
          <a:off x="1847469" y="6430898"/>
          <a:ext cx="3930015" cy="99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3754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5" name="object 215"/>
          <p:cNvSpPr/>
          <p:nvPr/>
        </p:nvSpPr>
        <p:spPr>
          <a:xfrm>
            <a:off x="1714500" y="7421880"/>
            <a:ext cx="4304665" cy="1352550"/>
          </a:xfrm>
          <a:custGeom>
            <a:avLst/>
            <a:gdLst/>
            <a:ahLst/>
            <a:cxnLst/>
            <a:rect l="l" t="t" r="r" b="b"/>
            <a:pathLst>
              <a:path w="4304665" h="1352550">
                <a:moveTo>
                  <a:pt x="0" y="1352550"/>
                </a:moveTo>
                <a:lnTo>
                  <a:pt x="4304538" y="1352550"/>
                </a:lnTo>
                <a:lnTo>
                  <a:pt x="4304538" y="0"/>
                </a:lnTo>
                <a:lnTo>
                  <a:pt x="0" y="0"/>
                </a:lnTo>
                <a:lnTo>
                  <a:pt x="0" y="135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736598" y="7131557"/>
            <a:ext cx="114300" cy="29794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7711797"/>
            <a:ext cx="4197985" cy="1047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9525" algn="l"/>
              </a:tabLst>
            </a:pPr>
            <a:r>
              <a:rPr dirty="0" sz="850" spc="185">
                <a:latin typeface="Arial"/>
                <a:cs typeface="Arial"/>
              </a:rPr>
              <a:t>CUSUM	</a:t>
            </a:r>
            <a:r>
              <a:rPr dirty="0" sz="850" spc="125">
                <a:latin typeface="Arial"/>
                <a:cs typeface="Arial"/>
              </a:rPr>
              <a:t>0.45  2.03  </a:t>
            </a:r>
            <a:r>
              <a:rPr dirty="0" sz="850" spc="130">
                <a:latin typeface="Arial"/>
                <a:cs typeface="Arial"/>
              </a:rPr>
              <a:t>0.15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3.55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365248" y="1340610"/>
            <a:ext cx="29787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 using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Mon-Tue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66999" y="1763458"/>
            <a:ext cx="2694979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3" name="object 213"/>
          <p:cNvGraphicFramePr>
            <a:graphicFrameLocks noGrp="1"/>
          </p:cNvGraphicFramePr>
          <p:nvPr/>
        </p:nvGraphicFramePr>
        <p:xfrm>
          <a:off x="1847469" y="6430898"/>
          <a:ext cx="3930015" cy="126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8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is_tue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21729">
                <a:tc>
                  <a:txBody>
                    <a:bodyPr/>
                    <a:lstStyle/>
                    <a:p>
                      <a:pPr marL="27305">
                        <a:lnSpc>
                          <a:spcPts val="860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is_sat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86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86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86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860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4" name="object 214"/>
          <p:cNvSpPr/>
          <p:nvPr/>
        </p:nvSpPr>
        <p:spPr>
          <a:xfrm>
            <a:off x="1714500" y="7688580"/>
            <a:ext cx="4304665" cy="1085850"/>
          </a:xfrm>
          <a:custGeom>
            <a:avLst/>
            <a:gdLst/>
            <a:ahLst/>
            <a:cxnLst/>
            <a:rect l="l" t="t" r="r" b="b"/>
            <a:pathLst>
              <a:path w="4304665" h="1085850">
                <a:moveTo>
                  <a:pt x="0" y="1085850"/>
                </a:moveTo>
                <a:lnTo>
                  <a:pt x="4304538" y="1085850"/>
                </a:lnTo>
                <a:lnTo>
                  <a:pt x="4304538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736598" y="7410450"/>
            <a:ext cx="114300" cy="2857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82009" y="1500630"/>
            <a:ext cx="9309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CUSUM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183379" cy="163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CU</a:t>
            </a:r>
            <a:r>
              <a:rPr dirty="0" sz="1600" spc="-5">
                <a:latin typeface="Tahoma"/>
                <a:cs typeface="Tahoma"/>
              </a:rPr>
              <a:t>mulative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SUM</a:t>
            </a:r>
            <a:r>
              <a:rPr dirty="0" sz="1600">
                <a:latin typeface="Tahoma"/>
                <a:cs typeface="Tahoma"/>
              </a:rPr>
              <a:t> Statistics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Keep a running sum of “surprises”: a sum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  excesses each day over the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prediction</a:t>
            </a:r>
            <a:endParaRPr sz="1600">
              <a:latin typeface="Tahoma"/>
              <a:cs typeface="Tahoma"/>
            </a:endParaRPr>
          </a:p>
          <a:p>
            <a:pPr marL="183515" marR="33083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When this sum exceeds threshold,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signal  </a:t>
            </a:r>
            <a:r>
              <a:rPr dirty="0" sz="1600" spc="-5">
                <a:latin typeface="Tahoma"/>
                <a:cs typeface="Tahoma"/>
              </a:rPr>
              <a:t>alarm and reset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sum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858" y="5479795"/>
            <a:ext cx="83629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CUSUM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7852768"/>
            <a:ext cx="4197985" cy="906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sa-mav-1	</a:t>
            </a:r>
            <a:r>
              <a:rPr dirty="0" sz="850" spc="125">
                <a:latin typeface="Arial"/>
                <a:cs typeface="Arial"/>
              </a:rPr>
              <a:t>0.86  1.88  </a:t>
            </a:r>
            <a:r>
              <a:rPr dirty="0" sz="850" spc="130">
                <a:latin typeface="Arial"/>
                <a:cs typeface="Arial"/>
              </a:rPr>
              <a:t>0.74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2.73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dirty="0" sz="850" spc="114">
                <a:latin typeface="Arial"/>
                <a:cs typeface="Arial"/>
              </a:rPr>
              <a:t>sa-mav-7	</a:t>
            </a:r>
            <a:r>
              <a:rPr dirty="0" sz="850" spc="125">
                <a:latin typeface="Arial"/>
                <a:cs typeface="Arial"/>
              </a:rPr>
              <a:t>0.87  1.28  </a:t>
            </a:r>
            <a:r>
              <a:rPr dirty="0" sz="850" spc="130">
                <a:latin typeface="Arial"/>
                <a:cs typeface="Arial"/>
              </a:rPr>
              <a:t>0.83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1.87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20">
                <a:latin typeface="Arial"/>
                <a:cs typeface="Arial"/>
              </a:rPr>
              <a:t>sa-mav-14	</a:t>
            </a:r>
            <a:r>
              <a:rPr dirty="0" sz="850" spc="125">
                <a:latin typeface="Arial"/>
                <a:cs typeface="Arial"/>
              </a:rPr>
              <a:t>0.86  1.27  </a:t>
            </a:r>
            <a:r>
              <a:rPr dirty="0" sz="850" spc="130">
                <a:latin typeface="Arial"/>
                <a:cs typeface="Arial"/>
              </a:rPr>
              <a:t>0.82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1.62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35858" y="1302510"/>
            <a:ext cx="83629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CUSUM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66999" y="1762862"/>
            <a:ext cx="2705100" cy="248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3" name="object 213"/>
          <p:cNvGraphicFramePr>
            <a:graphicFrameLocks noGrp="1"/>
          </p:cNvGraphicFramePr>
          <p:nvPr/>
        </p:nvGraphicFramePr>
        <p:xfrm>
          <a:off x="1847469" y="6430898"/>
          <a:ext cx="3930015" cy="141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8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is_tue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is_sat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32778">
                <a:tc>
                  <a:txBody>
                    <a:bodyPr/>
                    <a:lstStyle/>
                    <a:p>
                      <a:pPr marL="27305">
                        <a:lnSpc>
                          <a:spcPts val="944"/>
                        </a:lnSpc>
                      </a:pPr>
                      <a:r>
                        <a:rPr dirty="0" sz="850" spc="185">
                          <a:latin typeface="Arial"/>
                          <a:cs typeface="Arial"/>
                        </a:rPr>
                        <a:t>CUSUM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03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4" name="object 214"/>
          <p:cNvSpPr/>
          <p:nvPr/>
        </p:nvSpPr>
        <p:spPr>
          <a:xfrm>
            <a:off x="1714500" y="7840980"/>
            <a:ext cx="4304665" cy="933450"/>
          </a:xfrm>
          <a:custGeom>
            <a:avLst/>
            <a:gdLst/>
            <a:ahLst/>
            <a:cxnLst/>
            <a:rect l="l" t="t" r="r" b="b"/>
            <a:pathLst>
              <a:path w="4304665" h="933450">
                <a:moveTo>
                  <a:pt x="0" y="933450"/>
                </a:moveTo>
                <a:lnTo>
                  <a:pt x="4304538" y="933450"/>
                </a:lnTo>
                <a:lnTo>
                  <a:pt x="4304538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736598" y="7690104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400"/>
                </a:lnTo>
                <a:lnTo>
                  <a:pt x="11430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9223" y="4477003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78710"/>
            <a:ext cx="2657475" cy="266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marR="48260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  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59223" y="8654286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5555995"/>
            <a:ext cx="2657475" cy="266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marR="48260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  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900" y="5669279"/>
            <a:ext cx="1447800" cy="1420495"/>
          </a:xfrm>
          <a:prstGeom prst="rect">
            <a:avLst/>
          </a:prstGeom>
          <a:solidFill>
            <a:srgbClr val="FFFFCC"/>
          </a:solidFill>
          <a:ln w="4762">
            <a:solidFill>
              <a:srgbClr val="3434CC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 marR="120014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latin typeface="Arial"/>
                <a:cs typeface="Arial"/>
              </a:rPr>
              <a:t>These are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powerful statistical  methods, which  means they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have to have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 spc="-5">
                <a:latin typeface="Arial"/>
                <a:cs typeface="Arial"/>
              </a:rPr>
              <a:t>thing in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common…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242" y="1500630"/>
            <a:ext cx="38360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Sickness/Availability</a:t>
            </a:r>
            <a:r>
              <a:rPr dirty="0" spc="-70"/>
              <a:t> </a:t>
            </a:r>
            <a:r>
              <a:rPr dirty="0" spc="-5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9977" y="5488177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9977" y="1310894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9977" y="5488177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9977" y="1310894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9977" y="5488177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694979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9977" y="1310894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9977" y="5488177"/>
            <a:ext cx="34880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 Sickness/Availability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579765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5840328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5918811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6026259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606969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580298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5841854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59020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59409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59843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6031981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6106269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615275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6196188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625638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5780139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586167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5922636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5996940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60403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609560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611770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616037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6199241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0" y="580300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24" y="5867777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1" y="589368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299" y="600189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2" y="6066660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66" y="613143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56" y="61535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61962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6235825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5631635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5631635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5809845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58784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5918047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5999582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6064359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5841089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594015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597901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602245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6070081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6156932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71" y="6190848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56" y="6273145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8" y="632534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45" y="5762602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8" y="580566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75" y="5849095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22" y="5960730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906" y="598206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91" y="6035033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8" y="6078459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56" y="6133701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8" y="6198470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76" y="584108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40" y="5905864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76" y="5931768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603997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6104747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61695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61916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62342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627391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5509716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5509716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5509716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5509716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5509716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5509716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5509716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5509716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5631635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5631635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5631635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5631635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5631635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5631635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60220" y="8418924"/>
            <a:ext cx="419798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18368" y="1620373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54180" y="1663044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20468" y="1741528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11144" y="184897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246964" y="1892408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63666" y="16257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96433" y="1664570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947483" y="17247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80249" y="17636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16068" y="18070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056546" y="1854697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19102" y="1928985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58563" y="197547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94382" y="2018904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245432" y="2079103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384879" y="1602855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452703" y="1684390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504514" y="1745352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567083" y="18196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603651" y="18630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50049" y="19183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68339" y="19404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704920" y="19830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737687" y="202195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244668" y="16257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99532" y="16904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320868" y="17163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412307" y="182460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466409" y="1889369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521274" y="195414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539564" y="197624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576138" y="201892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608904" y="205854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3053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2461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30258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421144" y="1454351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579974" y="1454351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687917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60288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796370" y="1632561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854280" y="170114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887047" y="1740763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56380" y="182229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011244" y="1887075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63766" y="1663806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747583" y="17628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780349" y="18017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16168" y="18451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56646" y="189279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929781" y="1979648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958663" y="2013570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027248" y="2095868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071521" y="21480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137737" y="1585324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174400" y="162839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210967" y="1671817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04614" y="178345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322898" y="180478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367183" y="18577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403751" y="19011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450149" y="195642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020" y="2021193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044768" y="16638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099632" y="17285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120968" y="17544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212414" y="186269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266517" y="192746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321381" y="1992239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339672" y="201433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376253" y="205700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409019" y="20966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693920" y="1332432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761558" y="1332432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806636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863026" y="1332432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9582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0146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0992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15562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21201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296614" y="1332432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358577" y="1332432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437505" y="1332432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548821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5728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66300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719389" y="1332432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7531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6939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75039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868974" y="1454351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965010" y="1454351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061714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134085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760220" y="4099913"/>
            <a:ext cx="4197985" cy="48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014">
              <a:lnSpc>
                <a:spcPts val="940"/>
              </a:lnSpc>
              <a:tabLst>
                <a:tab pos="2548890" algn="l"/>
              </a:tabLst>
            </a:pPr>
            <a:r>
              <a:rPr dirty="0" sz="850" spc="114">
                <a:latin typeface="Arial"/>
                <a:cs typeface="Arial"/>
              </a:rPr>
              <a:t>sa-regress	</a:t>
            </a:r>
            <a:r>
              <a:rPr dirty="0" sz="850" spc="125">
                <a:latin typeface="Arial"/>
                <a:cs typeface="Arial"/>
              </a:rPr>
              <a:t>0.73  1.76  </a:t>
            </a:r>
            <a:r>
              <a:rPr dirty="0" sz="850" spc="130">
                <a:latin typeface="Arial"/>
                <a:cs typeface="Arial"/>
              </a:rPr>
              <a:t>0.67 </a:t>
            </a:r>
            <a:r>
              <a:rPr dirty="0" sz="850" spc="405">
                <a:latin typeface="Arial"/>
                <a:cs typeface="Arial"/>
              </a:rPr>
              <a:t> </a:t>
            </a:r>
            <a:r>
              <a:rPr dirty="0" sz="850" spc="130">
                <a:latin typeface="Arial"/>
                <a:cs typeface="Arial"/>
              </a:rPr>
              <a:t>2.21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95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125">
                <a:latin typeface="Arial"/>
                <a:cs typeface="Arial"/>
              </a:rPr>
              <a:t>denominator	0.78  2.15  </a:t>
            </a:r>
            <a:r>
              <a:rPr dirty="0" sz="850" spc="130">
                <a:latin typeface="Arial"/>
                <a:cs typeface="Arial"/>
              </a:rPr>
              <a:t>0.59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2.41</a:t>
            </a:r>
            <a:endParaRPr sz="850">
              <a:latin typeface="Arial"/>
              <a:cs typeface="Arial"/>
            </a:endParaRPr>
          </a:p>
          <a:p>
            <a:pPr marL="120014">
              <a:lnSpc>
                <a:spcPts val="969"/>
              </a:lnSpc>
              <a:spcBef>
                <a:spcPts val="90"/>
              </a:spcBef>
              <a:tabLst>
                <a:tab pos="2548890" algn="l"/>
              </a:tabLst>
            </a:pPr>
            <a:r>
              <a:rPr dirty="0" sz="850" spc="140">
                <a:latin typeface="Arial"/>
                <a:cs typeface="Arial"/>
              </a:rPr>
              <a:t>Cough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with</a:t>
            </a:r>
            <a:r>
              <a:rPr dirty="0" sz="850" spc="95">
                <a:latin typeface="Arial"/>
                <a:cs typeface="Arial"/>
              </a:rPr>
              <a:t> </a:t>
            </a:r>
            <a:r>
              <a:rPr dirty="0" sz="850" spc="210">
                <a:latin typeface="Arial"/>
                <a:cs typeface="Arial"/>
              </a:rPr>
              <a:t>MA	</a:t>
            </a:r>
            <a:r>
              <a:rPr dirty="0" sz="850" spc="125">
                <a:latin typeface="Arial"/>
                <a:cs typeface="Arial"/>
              </a:rPr>
              <a:t>0.65  2.78  </a:t>
            </a:r>
            <a:r>
              <a:rPr dirty="0" sz="850" spc="130">
                <a:latin typeface="Arial"/>
                <a:cs typeface="Arial"/>
              </a:rPr>
              <a:t>0.57 </a:t>
            </a:r>
            <a:r>
              <a:rPr dirty="0" sz="850" spc="420">
                <a:latin typeface="Arial"/>
                <a:cs typeface="Arial"/>
              </a:rPr>
              <a:t> </a:t>
            </a:r>
            <a:r>
              <a:rPr dirty="0" sz="850" spc="120">
                <a:latin typeface="Arial"/>
                <a:cs typeface="Arial"/>
              </a:rPr>
              <a:t>3.24</a:t>
            </a:r>
            <a:endParaRPr sz="850">
              <a:latin typeface="Arial"/>
              <a:cs typeface="Arial"/>
            </a:endParaRPr>
          </a:p>
          <a:p>
            <a:pPr>
              <a:lnSpc>
                <a:spcPts val="670"/>
              </a:lnSpc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24612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336297" y="5509716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487597" y="5509716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510440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566829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651432" y="5509716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707822" y="5509716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848814" y="5509716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967166" y="5509716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125023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4215200" y="5509716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851904" y="1302510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6" name="object 206"/>
          <p:cNvSpPr txBox="1"/>
          <p:nvPr/>
        </p:nvSpPr>
        <p:spPr>
          <a:xfrm rot="2940000">
            <a:off x="3960248" y="1569708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 rot="2940000">
            <a:off x="4085492" y="1893184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 rot="2940000">
            <a:off x="4341508" y="1560862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24612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336297" y="1332432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487597" y="1332432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5104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5668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6514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707822" y="1332432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848814" y="1332432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967166" y="1332432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1250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21520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 rot="2940000">
            <a:off x="4760039" y="1594875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922697" y="1310132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162300" y="1301496"/>
            <a:ext cx="140970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162300" y="1370076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62300" y="1439417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162300" y="1508759"/>
            <a:ext cx="1409700" cy="116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646931" y="1578102"/>
            <a:ext cx="974597" cy="138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716273" y="1647443"/>
            <a:ext cx="835913" cy="69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716273" y="1716785"/>
            <a:ext cx="905255" cy="69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785615" y="1786128"/>
            <a:ext cx="905256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854957" y="1855469"/>
            <a:ext cx="905255" cy="69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854957" y="1924811"/>
            <a:ext cx="905255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924299" y="1994154"/>
            <a:ext cx="905255" cy="69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93641" y="2063495"/>
            <a:ext cx="905255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062983" y="2132838"/>
            <a:ext cx="905256" cy="693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132325" y="2202179"/>
            <a:ext cx="835913" cy="693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132325" y="2271521"/>
            <a:ext cx="858774" cy="693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01667" y="2340864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201667" y="241020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01667" y="247954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01667" y="254889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201667" y="261823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201667" y="268757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201667" y="275691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201667" y="282625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01667" y="289560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201667" y="296494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01667" y="303428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01667" y="310362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201667" y="317296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201667" y="324230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201667" y="3311652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201667" y="338099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201667" y="345033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201667" y="351967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201667" y="358901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201667" y="365836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201667" y="372770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201667" y="379704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201667" y="386638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201667" y="393572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201667" y="400507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201667" y="407441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201667" y="414375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201667" y="421309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201667" y="428243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201667" y="435178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201667" y="4421123"/>
            <a:ext cx="789432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572000" y="1301496"/>
            <a:ext cx="1371600" cy="1379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72000" y="1370076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572000" y="1439417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595621" y="1508759"/>
            <a:ext cx="1347978" cy="693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457700" y="1625346"/>
            <a:ext cx="72389" cy="220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526279" y="1578102"/>
            <a:ext cx="1417320" cy="693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457700" y="1647443"/>
            <a:ext cx="904493" cy="693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457700" y="1716785"/>
            <a:ext cx="973835" cy="693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526279" y="178612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595621" y="1855469"/>
            <a:ext cx="974597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664963" y="1924811"/>
            <a:ext cx="905255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734305" y="1994154"/>
            <a:ext cx="905256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34305" y="2063495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803647" y="213283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872989" y="2202179"/>
            <a:ext cx="956310" cy="693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942331" y="2271521"/>
            <a:ext cx="886968" cy="693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942331" y="2340864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42331" y="241020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942331" y="247954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942331" y="254889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942331" y="261823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942331" y="268757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942331" y="27569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942331" y="28262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942331" y="289560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942331" y="29649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942331" y="30342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942331" y="310362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42331" y="31729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42331" y="32423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942331" y="3311652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942331" y="33809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942331" y="34503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942331" y="351967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42331" y="358901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942331" y="365836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942331" y="372770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942331" y="379704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942331" y="386638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42331" y="393572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42331" y="400507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42331" y="407441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42331" y="414375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42331" y="421309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942331" y="428243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942331" y="43517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942331" y="4421123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15" name="object 315"/>
          <p:cNvGraphicFramePr>
            <a:graphicFrameLocks noGrp="1"/>
          </p:cNvGraphicFramePr>
          <p:nvPr/>
        </p:nvGraphicFramePr>
        <p:xfrm>
          <a:off x="1847469" y="2253614"/>
          <a:ext cx="393001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8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is_tue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is_sat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85">
                          <a:latin typeface="Arial"/>
                          <a:cs typeface="Arial"/>
                        </a:rPr>
                        <a:t>CUSUM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03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27825">
                <a:tc>
                  <a:txBody>
                    <a:bodyPr/>
                    <a:lstStyle/>
                    <a:p>
                      <a:pPr marL="27305">
                        <a:lnSpc>
                          <a:spcPts val="90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sa-mav-14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0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0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0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0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16" name="object 316"/>
          <p:cNvSpPr/>
          <p:nvPr/>
        </p:nvSpPr>
        <p:spPr>
          <a:xfrm>
            <a:off x="1714500" y="4082796"/>
            <a:ext cx="4304665" cy="514350"/>
          </a:xfrm>
          <a:custGeom>
            <a:avLst/>
            <a:gdLst/>
            <a:ahLst/>
            <a:cxnLst/>
            <a:rect l="l" t="t" r="r" b="b"/>
            <a:pathLst>
              <a:path w="4304665" h="514350">
                <a:moveTo>
                  <a:pt x="0" y="514350"/>
                </a:moveTo>
                <a:lnTo>
                  <a:pt x="4304538" y="514350"/>
                </a:lnTo>
                <a:lnTo>
                  <a:pt x="4304538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736598" y="3664458"/>
            <a:ext cx="120395" cy="4191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 txBox="1"/>
          <p:nvPr/>
        </p:nvSpPr>
        <p:spPr>
          <a:xfrm>
            <a:off x="1851904" y="5479795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0" name="object 320"/>
          <p:cNvSpPr txBox="1"/>
          <p:nvPr/>
        </p:nvSpPr>
        <p:spPr>
          <a:xfrm rot="2940000">
            <a:off x="3960247" y="5746992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 rot="2940000">
            <a:off x="4085492" y="6070468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 rot="2940000">
            <a:off x="4341508" y="5738146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 rot="2940000">
            <a:off x="4760039" y="5772159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4922697" y="5487415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3162300" y="5478779"/>
            <a:ext cx="1409700" cy="685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162300" y="5547359"/>
            <a:ext cx="1409700" cy="6934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162300" y="5616701"/>
            <a:ext cx="1409700" cy="6934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162300" y="5686043"/>
            <a:ext cx="1409700" cy="11658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646931" y="5755385"/>
            <a:ext cx="974597" cy="1386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716273" y="5824727"/>
            <a:ext cx="835913" cy="6934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716273" y="5894069"/>
            <a:ext cx="905255" cy="6934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785615" y="5963411"/>
            <a:ext cx="905256" cy="6934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854957" y="6032753"/>
            <a:ext cx="905255" cy="6934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854957" y="6102095"/>
            <a:ext cx="905255" cy="693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924299" y="6171437"/>
            <a:ext cx="905255" cy="6934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993641" y="6240779"/>
            <a:ext cx="905255" cy="6934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062983" y="6310121"/>
            <a:ext cx="905256" cy="6934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132325" y="6379463"/>
            <a:ext cx="835913" cy="6934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132325" y="6448805"/>
            <a:ext cx="858774" cy="693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201667" y="6518147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201667" y="6587490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201667" y="6656831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201667" y="6726173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201667" y="6795516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201667" y="6864857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201667" y="6934199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201667" y="7003541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201667" y="7072883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201667" y="7142225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201667" y="7211567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201667" y="7280909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201667" y="7350251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201667" y="7419593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201667" y="7488935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201667" y="7558277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201667" y="7627619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201667" y="7696961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201667" y="7766303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201667" y="7835645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201667" y="7904988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01667" y="7974329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201667" y="8043671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201667" y="8113013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201667" y="8182355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201667" y="8251697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201667" y="8321040"/>
            <a:ext cx="789432" cy="693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201667" y="8390381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01667" y="8459723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01667" y="8529065"/>
            <a:ext cx="789432" cy="69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201667" y="8598407"/>
            <a:ext cx="789432" cy="1188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572000" y="5478779"/>
            <a:ext cx="1371600" cy="137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572000" y="5547359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572000" y="5616701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595621" y="5686043"/>
            <a:ext cx="1347978" cy="69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457700" y="5802629"/>
            <a:ext cx="72389" cy="220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526279" y="5755385"/>
            <a:ext cx="1417320" cy="69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457700" y="5824727"/>
            <a:ext cx="904493" cy="69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457700" y="5894069"/>
            <a:ext cx="973835" cy="693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526279" y="596341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595621" y="6032753"/>
            <a:ext cx="974597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664963" y="6102095"/>
            <a:ext cx="905255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734305" y="6171437"/>
            <a:ext cx="905256" cy="693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734305" y="6240779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803647" y="6310121"/>
            <a:ext cx="974598" cy="693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872989" y="6379463"/>
            <a:ext cx="956310" cy="69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942331" y="6448805"/>
            <a:ext cx="886968" cy="693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942331" y="651814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942331" y="6587490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942331" y="665683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942331" y="672617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942331" y="67955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942331" y="68648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942331" y="693419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942331" y="70035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942331" y="70728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942331" y="714222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942331" y="72115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942331" y="72809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942331" y="735025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942331" y="74195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942331" y="74889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942331" y="755827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942331" y="762761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942331" y="769696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942331" y="776630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942331" y="783564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942331" y="7904988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942331" y="797432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942331" y="804367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942331" y="811301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942331" y="818235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942331" y="825169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942331" y="832104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942331" y="83903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942331" y="845972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942331" y="852906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942331" y="8598407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18" name="object 418"/>
          <p:cNvGraphicFramePr>
            <a:graphicFrameLocks noGrp="1"/>
          </p:cNvGraphicFramePr>
          <p:nvPr/>
        </p:nvGraphicFramePr>
        <p:xfrm>
          <a:off x="1847469" y="6430898"/>
          <a:ext cx="393001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8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is_tue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is_sat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85">
                          <a:latin typeface="Arial"/>
                          <a:cs typeface="Arial"/>
                        </a:rPr>
                        <a:t>CUSUM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03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sa-mav-14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31635">
                <a:tc>
                  <a:txBody>
                    <a:bodyPr/>
                    <a:lstStyle/>
                    <a:p>
                      <a:pPr marL="27305">
                        <a:lnSpc>
                          <a:spcPts val="935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sa-regress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3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3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3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3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19" name="object 419"/>
          <p:cNvSpPr/>
          <p:nvPr/>
        </p:nvSpPr>
        <p:spPr>
          <a:xfrm>
            <a:off x="1714500" y="8405621"/>
            <a:ext cx="4304665" cy="368935"/>
          </a:xfrm>
          <a:custGeom>
            <a:avLst/>
            <a:gdLst/>
            <a:ahLst/>
            <a:cxnLst/>
            <a:rect l="l" t="t" r="r" b="b"/>
            <a:pathLst>
              <a:path w="4304665" h="368934">
                <a:moveTo>
                  <a:pt x="0" y="368807"/>
                </a:moveTo>
                <a:lnTo>
                  <a:pt x="4304538" y="368807"/>
                </a:lnTo>
                <a:lnTo>
                  <a:pt x="430453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1736598" y="8273795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0" y="0"/>
                </a:moveTo>
                <a:lnTo>
                  <a:pt x="0" y="152399"/>
                </a:lnTo>
                <a:lnTo>
                  <a:pt x="114300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8735" y="1348230"/>
            <a:ext cx="35509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Exploiting Denominator</a:t>
            </a:r>
            <a:r>
              <a:rPr dirty="0" spc="-70"/>
              <a:t> </a:t>
            </a:r>
            <a:r>
              <a:rPr dirty="0" spc="-5"/>
              <a:t>Data</a:t>
            </a: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582465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8735" y="5525516"/>
            <a:ext cx="35509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Exploiting Denominator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8735" y="1348230"/>
            <a:ext cx="35509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Exploiting Denominator</a:t>
            </a:r>
            <a:r>
              <a:rPr dirty="0" spc="-70"/>
              <a:t> </a:t>
            </a:r>
            <a:r>
              <a:rPr dirty="0" spc="-5"/>
              <a:t>Data</a:t>
            </a: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8735" y="5525516"/>
            <a:ext cx="35509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Exploiting Denominator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6999" y="5940742"/>
            <a:ext cx="2582465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368" y="1620373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180" y="1663044"/>
            <a:ext cx="152400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10">
                <a:latin typeface="Arial"/>
                <a:cs typeface="Arial"/>
              </a:rPr>
              <a:t>c</a:t>
            </a:r>
            <a:r>
              <a:rPr dirty="0" baseline="-20833" sz="1200" spc="-315">
                <a:latin typeface="Arial"/>
                <a:cs typeface="Arial"/>
              </a:rPr>
              <a:t>t</a:t>
            </a:r>
            <a:r>
              <a:rPr dirty="0" baseline="-34722" sz="1200" spc="-315">
                <a:latin typeface="Arial"/>
                <a:cs typeface="Arial"/>
              </a:rPr>
              <a:t>i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0468" y="1741528"/>
            <a:ext cx="1587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n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144" y="1848975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964" y="1892408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666" y="1625706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6433" y="1664570"/>
            <a:ext cx="138430" cy="13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483" y="17247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0249" y="17636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6068" y="18070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46" y="1854697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9102" y="1928985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8563" y="197547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82" y="2018904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5432" y="2079103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879" y="1602855"/>
            <a:ext cx="15621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703" y="1684390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4514" y="1745352"/>
            <a:ext cx="141605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o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083" y="18196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3651" y="18630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0049" y="1918323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68339" y="194042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4920" y="1983093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7687" y="2021957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4668" y="16257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9532" y="16904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0868" y="17163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2307" y="1824601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6409" y="1889369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74" y="1954146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9564" y="197624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138" y="2018922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8904" y="2058541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53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1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58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144" y="1454351"/>
            <a:ext cx="1581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TW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79974" y="1454351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7917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60288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6370" y="1632561"/>
            <a:ext cx="14541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r</a:t>
            </a:r>
            <a:r>
              <a:rPr dirty="0" baseline="-13888" sz="1200" spc="-209">
                <a:latin typeface="Arial"/>
                <a:cs typeface="Arial"/>
              </a:rPr>
              <a:t>a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280" y="1701144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87047" y="1740763"/>
            <a:ext cx="156845" cy="154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40">
                <a:latin typeface="Arial"/>
                <a:cs typeface="Arial"/>
              </a:rPr>
              <a:t>t</a:t>
            </a:r>
            <a:r>
              <a:rPr dirty="0" baseline="-10416" sz="1200" spc="-209">
                <a:latin typeface="Arial"/>
                <a:cs typeface="Arial"/>
              </a:rPr>
              <a:t>i</a:t>
            </a:r>
            <a:r>
              <a:rPr dirty="0" baseline="-20833" sz="1200" spc="-209">
                <a:latin typeface="Arial"/>
                <a:cs typeface="Arial"/>
              </a:rPr>
              <a:t>o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6380" y="182229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11244" y="1887075"/>
            <a:ext cx="14097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o</a:t>
            </a:r>
            <a:r>
              <a:rPr dirty="0" baseline="-24305" sz="1200" spc="-337">
                <a:latin typeface="Arial"/>
                <a:cs typeface="Arial"/>
              </a:rPr>
              <a:t>f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63766" y="1663806"/>
            <a:ext cx="17081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baseline="20833" sz="1200" spc="-202">
                <a:latin typeface="Arial"/>
                <a:cs typeface="Arial"/>
              </a:rPr>
              <a:t>s</a:t>
            </a:r>
            <a:r>
              <a:rPr dirty="0" sz="800" spc="-135">
                <a:latin typeface="Arial"/>
                <a:cs typeface="Arial"/>
              </a:rPr>
              <a:t>pi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7583" y="176286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0349" y="180173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168" y="1845167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56646" y="1892797"/>
            <a:ext cx="1600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de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29781" y="1979648"/>
            <a:ext cx="105410" cy="95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8663" y="2013570"/>
            <a:ext cx="15557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25">
                <a:latin typeface="Arial"/>
                <a:cs typeface="Arial"/>
              </a:rPr>
              <a:t>e</a:t>
            </a:r>
            <a:r>
              <a:rPr dirty="0" baseline="-24305" sz="1200" spc="-337">
                <a:latin typeface="Arial"/>
                <a:cs typeface="Arial"/>
              </a:rPr>
              <a:t>c</a:t>
            </a:r>
            <a:endParaRPr baseline="-24305"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7248" y="2095868"/>
            <a:ext cx="131445" cy="12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5"/>
              </a:lnSpc>
            </a:pPr>
            <a:r>
              <a:rPr dirty="0" baseline="3472" sz="1200" spc="-172">
                <a:latin typeface="Arial"/>
                <a:cs typeface="Arial"/>
              </a:rPr>
              <a:t>t</a:t>
            </a:r>
            <a:r>
              <a:rPr dirty="0" sz="800" spc="-114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71521" y="214806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7737" y="1585324"/>
            <a:ext cx="133985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74400" y="162839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0967" y="1671817"/>
            <a:ext cx="16129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y</a:t>
            </a:r>
            <a:r>
              <a:rPr dirty="0" baseline="-27777" sz="1200" spc="-307">
                <a:latin typeface="Arial"/>
                <a:cs typeface="Arial"/>
              </a:rPr>
              <a:t>s</a:t>
            </a:r>
            <a:endParaRPr baseline="-27777"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04614" y="1783452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2898" y="1804788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183" y="1857756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03751" y="1901182"/>
            <a:ext cx="123189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50149" y="195642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114">
                <a:latin typeface="Arial"/>
                <a:cs typeface="Arial"/>
              </a:rPr>
              <a:t>t</a:t>
            </a:r>
            <a:r>
              <a:rPr dirty="0" baseline="-10416" sz="1200" spc="-172">
                <a:latin typeface="Arial"/>
                <a:cs typeface="Arial"/>
              </a:rPr>
              <a:t>e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05020" y="2021193"/>
            <a:ext cx="137795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204">
                <a:latin typeface="Arial"/>
                <a:cs typeface="Arial"/>
              </a:rPr>
              <a:t>c</a:t>
            </a:r>
            <a:r>
              <a:rPr dirty="0" baseline="-20833" sz="1200" spc="-307">
                <a:latin typeface="Arial"/>
                <a:cs typeface="Arial"/>
              </a:rPr>
              <a:t>t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4768" y="1663810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9632" y="1728586"/>
            <a:ext cx="10858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20968" y="1754491"/>
            <a:ext cx="17780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12414" y="1862694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66517" y="1927463"/>
            <a:ext cx="14160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21381" y="1992239"/>
            <a:ext cx="104775" cy="94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39672" y="2014337"/>
            <a:ext cx="123189" cy="116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6253" y="2057009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09019" y="2096628"/>
            <a:ext cx="11938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25"/>
              </a:lnSpc>
            </a:pPr>
            <a:r>
              <a:rPr dirty="0" sz="800" spc="-5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93920" y="1332432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61558" y="1332432"/>
            <a:ext cx="4508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06636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63026" y="1332432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82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146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92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5562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1201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96614" y="1332432"/>
            <a:ext cx="62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8577" y="1332432"/>
            <a:ext cx="793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7505" y="1332432"/>
            <a:ext cx="508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8821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728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6300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19389" y="1332432"/>
            <a:ext cx="342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53178" y="1332432"/>
            <a:ext cx="8509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93920" y="1454351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0399" y="1454351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68974" y="1454351"/>
            <a:ext cx="9652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SI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65010" y="1454351"/>
            <a:ext cx="679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714" y="1454351"/>
            <a:ext cx="736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34085" y="1454351"/>
            <a:ext cx="3162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eeks…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04614" y="4477003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51904" y="1302510"/>
            <a:ext cx="1438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764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Algorithm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 rot="2940000">
            <a:off x="3960248" y="1569708"/>
            <a:ext cx="14101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25">
                <a:latin typeface="Arial"/>
                <a:cs typeface="Arial"/>
              </a:rPr>
              <a:t>F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 rot="2940000">
            <a:off x="4085492" y="1893184"/>
            <a:ext cx="117516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 rot="2940000">
            <a:off x="4341508" y="1560862"/>
            <a:ext cx="126242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24612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36297" y="1332432"/>
            <a:ext cx="15240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87597" y="1332432"/>
            <a:ext cx="2286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510440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566829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651432" y="1332432"/>
            <a:ext cx="5651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07822" y="1332432"/>
            <a:ext cx="11303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848814" y="1332432"/>
            <a:ext cx="11874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Fa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967166" y="1332432"/>
            <a:ext cx="13017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lse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25023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15200" y="1332432"/>
            <a:ext cx="9080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800" spc="-5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 rot="2940000">
            <a:off x="4760039" y="1594875"/>
            <a:ext cx="120149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0"/>
              </a:lnSpc>
            </a:pPr>
            <a:r>
              <a:rPr dirty="0" sz="800" spc="-5"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922697" y="1310132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162300" y="1301496"/>
            <a:ext cx="1409700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62300" y="1370076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62300" y="1439417"/>
            <a:ext cx="1409700" cy="6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62300" y="1508759"/>
            <a:ext cx="1409700" cy="116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46931" y="1578102"/>
            <a:ext cx="974597" cy="138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716273" y="1647443"/>
            <a:ext cx="835913" cy="69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16273" y="1716785"/>
            <a:ext cx="905255" cy="69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85615" y="1786128"/>
            <a:ext cx="905256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54957" y="1855469"/>
            <a:ext cx="905255" cy="69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54957" y="1924811"/>
            <a:ext cx="905255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24299" y="1994154"/>
            <a:ext cx="905255" cy="69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93641" y="2063495"/>
            <a:ext cx="905255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62983" y="2132838"/>
            <a:ext cx="905256" cy="693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132325" y="2202179"/>
            <a:ext cx="835913" cy="693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32325" y="2271521"/>
            <a:ext cx="858774" cy="693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01667" y="2340864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01667" y="241020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01667" y="247954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01667" y="254889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201667" y="261823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201667" y="268757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201667" y="275691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01667" y="282625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01667" y="2895600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01667" y="2964941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01667" y="303428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1667" y="3103626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01667" y="3172967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1667" y="3242309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01667" y="3311652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01667" y="3380993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01667" y="3450335"/>
            <a:ext cx="789432" cy="693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01667" y="351967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01667" y="358901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01667" y="365836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01667" y="372770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01667" y="379704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01667" y="386638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01667" y="393572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01667" y="400507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1667" y="4074413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1667" y="4143755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1667" y="4213097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1667" y="4282439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1667" y="4351781"/>
            <a:ext cx="789432" cy="693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01667" y="4421123"/>
            <a:ext cx="789432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72000" y="1301496"/>
            <a:ext cx="1371600" cy="1379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72000" y="1370076"/>
            <a:ext cx="1371600" cy="138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72000" y="1439417"/>
            <a:ext cx="1371600" cy="1386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95621" y="1508759"/>
            <a:ext cx="1347978" cy="693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57700" y="1625346"/>
            <a:ext cx="72389" cy="220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26279" y="1578102"/>
            <a:ext cx="1417320" cy="693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457700" y="1647443"/>
            <a:ext cx="904493" cy="693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457700" y="1716785"/>
            <a:ext cx="973835" cy="693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26279" y="178612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95621" y="1855469"/>
            <a:ext cx="974597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64963" y="1924811"/>
            <a:ext cx="905255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734305" y="1994154"/>
            <a:ext cx="905256" cy="693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34305" y="2063495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803647" y="2132838"/>
            <a:ext cx="974598" cy="693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872989" y="2202179"/>
            <a:ext cx="956310" cy="693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942331" y="2271521"/>
            <a:ext cx="886968" cy="693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942331" y="2340864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942331" y="241020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942331" y="247954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942331" y="254889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2331" y="261823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42331" y="268757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2331" y="275691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2331" y="282625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2331" y="2895600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2331" y="2964941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2331" y="303428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2331" y="3103626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2331" y="3172967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42331" y="3242309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42331" y="3311652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942331" y="3380993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42331" y="3450335"/>
            <a:ext cx="886968" cy="693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42331" y="351967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942331" y="358901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942331" y="365836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2331" y="372770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942331" y="379704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42331" y="386638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42331" y="393572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42331" y="400507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42331" y="4074413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42331" y="4143755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42331" y="4213097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942331" y="4282439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42331" y="4351781"/>
            <a:ext cx="886968" cy="693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42331" y="4421123"/>
            <a:ext cx="886968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09" name="object 209"/>
          <p:cNvGraphicFramePr>
            <a:graphicFrameLocks noGrp="1"/>
          </p:cNvGraphicFramePr>
          <p:nvPr/>
        </p:nvGraphicFramePr>
        <p:xfrm>
          <a:off x="1847469" y="2253614"/>
          <a:ext cx="3930015" cy="227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/>
                <a:gridCol w="384810"/>
                <a:gridCol w="384175"/>
                <a:gridCol w="384175"/>
                <a:gridCol w="384810"/>
              </a:tblGrid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5">
                          <a:latin typeface="Arial"/>
                          <a:cs typeface="Arial"/>
                        </a:rPr>
                        <a:t>standard </a:t>
                      </a:r>
                      <a:r>
                        <a:rPr dirty="0" sz="850" spc="11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85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3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850" spc="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yesterday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Moving </a:t>
                      </a:r>
                      <a:r>
                        <a:rPr dirty="0" sz="850" spc="114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85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56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</a:t>
                      </a:r>
                      <a:r>
                        <a:rPr dirty="0" sz="850" spc="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45">
                          <a:latin typeface="Arial"/>
                          <a:cs typeface="Arial"/>
                        </a:rPr>
                        <a:t>is_mon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</a:t>
                      </a:r>
                      <a:r>
                        <a:rPr dirty="0" sz="85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is_tue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0">
                          <a:latin typeface="Arial"/>
                          <a:cs typeface="Arial"/>
                        </a:rPr>
                        <a:t>hours_of_daylight </a:t>
                      </a:r>
                      <a:r>
                        <a:rPr dirty="0" sz="850" spc="150">
                          <a:latin typeface="Arial"/>
                          <a:cs typeface="Arial"/>
                        </a:rPr>
                        <a:t>is_mon </a:t>
                      </a:r>
                      <a:r>
                        <a:rPr dirty="0" sz="850" spc="95">
                          <a:latin typeface="Arial"/>
                          <a:cs typeface="Arial"/>
                        </a:rPr>
                        <a:t>...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is_sat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85">
                          <a:latin typeface="Arial"/>
                          <a:cs typeface="Arial"/>
                        </a:rPr>
                        <a:t>CUSUM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03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sa-mav-7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2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20">
                          <a:latin typeface="Arial"/>
                          <a:cs typeface="Arial"/>
                        </a:rPr>
                        <a:t>sa-mav-14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0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14">
                          <a:latin typeface="Arial"/>
                          <a:cs typeface="Arial"/>
                        </a:rPr>
                        <a:t>sa-regress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351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dirty="0" sz="850" spc="140">
                          <a:latin typeface="Arial"/>
                          <a:cs typeface="Arial"/>
                        </a:rPr>
                        <a:t>Cough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125">
                          <a:latin typeface="Arial"/>
                          <a:cs typeface="Arial"/>
                        </a:rPr>
                        <a:t>denominator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9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41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41731">
                <a:tc>
                  <a:txBody>
                    <a:bodyPr/>
                    <a:lstStyle/>
                    <a:p>
                      <a:pPr marL="27305">
                        <a:lnSpc>
                          <a:spcPts val="965"/>
                        </a:lnSpc>
                      </a:pPr>
                      <a:r>
                        <a:rPr dirty="0" sz="850" spc="140">
                          <a:latin typeface="Arial"/>
                          <a:cs typeface="Arial"/>
                        </a:rPr>
                        <a:t>Cough </a:t>
                      </a:r>
                      <a:r>
                        <a:rPr dirty="0" sz="850" spc="12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210">
                          <a:latin typeface="Arial"/>
                          <a:cs typeface="Arial"/>
                        </a:rPr>
                        <a:t>MA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78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57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965"/>
                        </a:lnSpc>
                      </a:pPr>
                      <a:r>
                        <a:rPr dirty="0" sz="850" spc="-2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50" spc="3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24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0" name="object 210"/>
          <p:cNvSpPr/>
          <p:nvPr/>
        </p:nvSpPr>
        <p:spPr>
          <a:xfrm>
            <a:off x="1736598" y="4229861"/>
            <a:ext cx="114300" cy="2788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760220" y="5563123"/>
            <a:ext cx="4008754" cy="168021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05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Other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state-of-the-art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methods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Wavelets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Change-point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detection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5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Kalman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filters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Hidden Markov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Models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78710"/>
            <a:ext cx="2657475" cy="2418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70" y="3770654"/>
            <a:ext cx="753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2056638" y="871727"/>
                </a:moveTo>
                <a:lnTo>
                  <a:pt x="799338" y="871727"/>
                </a:ln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close/>
              </a:path>
              <a:path w="2056764" h="1252854">
                <a:moveTo>
                  <a:pt x="0" y="0"/>
                </a:moveTo>
                <a:lnTo>
                  <a:pt x="1008888" y="871727"/>
                </a:lnTo>
                <a:lnTo>
                  <a:pt x="1322832" y="87172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799338" y="871727"/>
                </a:move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lnTo>
                  <a:pt x="1322832" y="871727"/>
                </a:lnTo>
                <a:lnTo>
                  <a:pt x="0" y="0"/>
                </a:lnTo>
                <a:lnTo>
                  <a:pt x="1008888" y="871727"/>
                </a:lnTo>
                <a:lnTo>
                  <a:pt x="799338" y="871727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11267" y="3062730"/>
            <a:ext cx="1113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Univariate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Anomaly  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1712214" y="714755"/>
                </a:moveTo>
                <a:lnTo>
                  <a:pt x="454913" y="714755"/>
                </a:ln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close/>
              </a:path>
              <a:path w="1712595" h="1096010">
                <a:moveTo>
                  <a:pt x="0" y="0"/>
                </a:moveTo>
                <a:lnTo>
                  <a:pt x="664463" y="714755"/>
                </a:lnTo>
                <a:lnTo>
                  <a:pt x="978408" y="71475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454913" y="714755"/>
                </a:move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lnTo>
                  <a:pt x="978408" y="714755"/>
                </a:lnTo>
                <a:lnTo>
                  <a:pt x="0" y="0"/>
                </a:lnTo>
                <a:lnTo>
                  <a:pt x="664463" y="714755"/>
                </a:lnTo>
                <a:lnTo>
                  <a:pt x="454913" y="714755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68367" y="3519932"/>
            <a:ext cx="1078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Multivariate  Anomaly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023365" y="675131"/>
                </a:moveTo>
                <a:lnTo>
                  <a:pt x="185165" y="675131"/>
                </a:ln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close/>
              </a:path>
              <a:path w="1023620" h="1056639">
                <a:moveTo>
                  <a:pt x="0" y="0"/>
                </a:moveTo>
                <a:lnTo>
                  <a:pt x="324612" y="675131"/>
                </a:lnTo>
                <a:lnTo>
                  <a:pt x="534162" y="67513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85165" y="675131"/>
                </a:move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lnTo>
                  <a:pt x="534162" y="675131"/>
                </a:lnTo>
                <a:lnTo>
                  <a:pt x="0" y="0"/>
                </a:lnTo>
                <a:lnTo>
                  <a:pt x="324612" y="675131"/>
                </a:lnTo>
                <a:lnTo>
                  <a:pt x="185165" y="675131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1167" y="3977132"/>
            <a:ext cx="727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Spatial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Scan  Statistics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685800" y="330708"/>
                </a:moveTo>
                <a:lnTo>
                  <a:pt x="0" y="330708"/>
                </a:ln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close/>
              </a:path>
              <a:path w="685800" h="521335">
                <a:moveTo>
                  <a:pt x="209550" y="0"/>
                </a:moveTo>
                <a:lnTo>
                  <a:pt x="114300" y="330708"/>
                </a:lnTo>
                <a:lnTo>
                  <a:pt x="285750" y="330708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0" y="330708"/>
                </a:move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lnTo>
                  <a:pt x="285750" y="330708"/>
                </a:lnTo>
                <a:lnTo>
                  <a:pt x="209550" y="0"/>
                </a:lnTo>
                <a:lnTo>
                  <a:pt x="114300" y="330708"/>
                </a:lnTo>
                <a:lnTo>
                  <a:pt x="0" y="330708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15767" y="4129532"/>
            <a:ext cx="479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WSARE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61981" y="2292095"/>
            <a:ext cx="2389505" cy="720725"/>
          </a:xfrm>
          <a:custGeom>
            <a:avLst/>
            <a:gdLst/>
            <a:ahLst/>
            <a:cxnLst/>
            <a:rect l="l" t="t" r="r" b="b"/>
            <a:pathLst>
              <a:path w="2389504" h="720725">
                <a:moveTo>
                  <a:pt x="861584" y="56387"/>
                </a:moveTo>
                <a:lnTo>
                  <a:pt x="908910" y="61056"/>
                </a:lnTo>
                <a:lnTo>
                  <a:pt x="957012" y="63448"/>
                </a:lnTo>
                <a:lnTo>
                  <a:pt x="1005669" y="64143"/>
                </a:lnTo>
                <a:lnTo>
                  <a:pt x="1054656" y="63722"/>
                </a:lnTo>
                <a:lnTo>
                  <a:pt x="1103749" y="62765"/>
                </a:lnTo>
                <a:lnTo>
                  <a:pt x="1152727" y="61852"/>
                </a:lnTo>
                <a:lnTo>
                  <a:pt x="1201366" y="61565"/>
                </a:lnTo>
                <a:lnTo>
                  <a:pt x="1249442" y="62483"/>
                </a:lnTo>
                <a:lnTo>
                  <a:pt x="1298267" y="71930"/>
                </a:lnTo>
                <a:lnTo>
                  <a:pt x="1346929" y="80487"/>
                </a:lnTo>
                <a:lnTo>
                  <a:pt x="1395465" y="88203"/>
                </a:lnTo>
                <a:lnTo>
                  <a:pt x="1443917" y="95121"/>
                </a:lnTo>
                <a:lnTo>
                  <a:pt x="1492322" y="101289"/>
                </a:lnTo>
                <a:lnTo>
                  <a:pt x="1540721" y="106753"/>
                </a:lnTo>
                <a:lnTo>
                  <a:pt x="1589152" y="111558"/>
                </a:lnTo>
                <a:lnTo>
                  <a:pt x="1637655" y="115751"/>
                </a:lnTo>
                <a:lnTo>
                  <a:pt x="1686269" y="119377"/>
                </a:lnTo>
                <a:lnTo>
                  <a:pt x="1735033" y="122484"/>
                </a:lnTo>
                <a:lnTo>
                  <a:pt x="1783987" y="125116"/>
                </a:lnTo>
                <a:lnTo>
                  <a:pt x="1833170" y="127321"/>
                </a:lnTo>
                <a:lnTo>
                  <a:pt x="1882622" y="129143"/>
                </a:lnTo>
                <a:lnTo>
                  <a:pt x="1932380" y="130629"/>
                </a:lnTo>
                <a:lnTo>
                  <a:pt x="1982486" y="131825"/>
                </a:lnTo>
                <a:lnTo>
                  <a:pt x="2026479" y="138541"/>
                </a:lnTo>
                <a:lnTo>
                  <a:pt x="2069830" y="145541"/>
                </a:lnTo>
                <a:lnTo>
                  <a:pt x="2113324" y="151971"/>
                </a:lnTo>
                <a:lnTo>
                  <a:pt x="2157746" y="156972"/>
                </a:lnTo>
                <a:lnTo>
                  <a:pt x="2185975" y="161544"/>
                </a:lnTo>
                <a:lnTo>
                  <a:pt x="2242721" y="168973"/>
                </a:lnTo>
                <a:lnTo>
                  <a:pt x="2285226" y="186035"/>
                </a:lnTo>
                <a:lnTo>
                  <a:pt x="2312634" y="209014"/>
                </a:lnTo>
                <a:lnTo>
                  <a:pt x="2326910" y="220218"/>
                </a:lnTo>
                <a:lnTo>
                  <a:pt x="2337435" y="244066"/>
                </a:lnTo>
                <a:lnTo>
                  <a:pt x="2350532" y="266985"/>
                </a:lnTo>
                <a:lnTo>
                  <a:pt x="2364200" y="289762"/>
                </a:lnTo>
                <a:lnTo>
                  <a:pt x="2376440" y="313181"/>
                </a:lnTo>
                <a:lnTo>
                  <a:pt x="2381036" y="324159"/>
                </a:lnTo>
                <a:lnTo>
                  <a:pt x="2385203" y="336423"/>
                </a:lnTo>
                <a:lnTo>
                  <a:pt x="2388227" y="346400"/>
                </a:lnTo>
                <a:lnTo>
                  <a:pt x="2389394" y="350520"/>
                </a:lnTo>
                <a:lnTo>
                  <a:pt x="2382917" y="379928"/>
                </a:lnTo>
                <a:lnTo>
                  <a:pt x="2365391" y="436459"/>
                </a:lnTo>
                <a:lnTo>
                  <a:pt x="2322868" y="501194"/>
                </a:lnTo>
                <a:lnTo>
                  <a:pt x="2285524" y="531302"/>
                </a:lnTo>
                <a:lnTo>
                  <a:pt x="2242657" y="554425"/>
                </a:lnTo>
                <a:lnTo>
                  <a:pt x="2196900" y="571365"/>
                </a:lnTo>
                <a:lnTo>
                  <a:pt x="2150888" y="582929"/>
                </a:lnTo>
                <a:lnTo>
                  <a:pt x="2119277" y="599693"/>
                </a:lnTo>
                <a:lnTo>
                  <a:pt x="2084880" y="610742"/>
                </a:lnTo>
                <a:lnTo>
                  <a:pt x="2049196" y="618934"/>
                </a:lnTo>
                <a:lnTo>
                  <a:pt x="2013728" y="627126"/>
                </a:lnTo>
                <a:lnTo>
                  <a:pt x="1993809" y="633186"/>
                </a:lnTo>
                <a:lnTo>
                  <a:pt x="1973247" y="640746"/>
                </a:lnTo>
                <a:lnTo>
                  <a:pt x="1952542" y="647592"/>
                </a:lnTo>
                <a:lnTo>
                  <a:pt x="1932194" y="651509"/>
                </a:lnTo>
                <a:lnTo>
                  <a:pt x="1880425" y="655034"/>
                </a:lnTo>
                <a:lnTo>
                  <a:pt x="1828943" y="657986"/>
                </a:lnTo>
                <a:lnTo>
                  <a:pt x="1777460" y="660939"/>
                </a:lnTo>
                <a:lnTo>
                  <a:pt x="1725692" y="664463"/>
                </a:lnTo>
                <a:lnTo>
                  <a:pt x="1697355" y="669369"/>
                </a:lnTo>
                <a:lnTo>
                  <a:pt x="1669304" y="674560"/>
                </a:lnTo>
                <a:lnTo>
                  <a:pt x="1641253" y="679465"/>
                </a:lnTo>
                <a:lnTo>
                  <a:pt x="1612916" y="683513"/>
                </a:lnTo>
                <a:lnTo>
                  <a:pt x="1567051" y="694550"/>
                </a:lnTo>
                <a:lnTo>
                  <a:pt x="1514857" y="702900"/>
                </a:lnTo>
                <a:lnTo>
                  <a:pt x="1457819" y="708879"/>
                </a:lnTo>
                <a:lnTo>
                  <a:pt x="1397428" y="712805"/>
                </a:lnTo>
                <a:lnTo>
                  <a:pt x="1335169" y="714992"/>
                </a:lnTo>
                <a:lnTo>
                  <a:pt x="1272532" y="715759"/>
                </a:lnTo>
                <a:lnTo>
                  <a:pt x="1211004" y="715420"/>
                </a:lnTo>
                <a:lnTo>
                  <a:pt x="1152073" y="714293"/>
                </a:lnTo>
                <a:lnTo>
                  <a:pt x="1097227" y="712694"/>
                </a:lnTo>
                <a:lnTo>
                  <a:pt x="1047954" y="710938"/>
                </a:lnTo>
                <a:lnTo>
                  <a:pt x="1005742" y="709342"/>
                </a:lnTo>
                <a:lnTo>
                  <a:pt x="972078" y="708224"/>
                </a:lnTo>
                <a:lnTo>
                  <a:pt x="948452" y="707898"/>
                </a:lnTo>
                <a:lnTo>
                  <a:pt x="896382" y="710590"/>
                </a:lnTo>
                <a:lnTo>
                  <a:pt x="844312" y="713408"/>
                </a:lnTo>
                <a:lnTo>
                  <a:pt x="792242" y="716082"/>
                </a:lnTo>
                <a:lnTo>
                  <a:pt x="740172" y="718342"/>
                </a:lnTo>
                <a:lnTo>
                  <a:pt x="688102" y="719918"/>
                </a:lnTo>
                <a:lnTo>
                  <a:pt x="636032" y="720541"/>
                </a:lnTo>
                <a:lnTo>
                  <a:pt x="583962" y="719941"/>
                </a:lnTo>
                <a:lnTo>
                  <a:pt x="531892" y="717848"/>
                </a:lnTo>
                <a:lnTo>
                  <a:pt x="479822" y="713994"/>
                </a:lnTo>
                <a:lnTo>
                  <a:pt x="431869" y="703174"/>
                </a:lnTo>
                <a:lnTo>
                  <a:pt x="383471" y="693730"/>
                </a:lnTo>
                <a:lnTo>
                  <a:pt x="334947" y="684752"/>
                </a:lnTo>
                <a:lnTo>
                  <a:pt x="286612" y="675329"/>
                </a:lnTo>
                <a:lnTo>
                  <a:pt x="238786" y="664552"/>
                </a:lnTo>
                <a:lnTo>
                  <a:pt x="191786" y="651509"/>
                </a:lnTo>
                <a:lnTo>
                  <a:pt x="144101" y="637794"/>
                </a:lnTo>
                <a:lnTo>
                  <a:pt x="97298" y="616934"/>
                </a:lnTo>
                <a:lnTo>
                  <a:pt x="82248" y="608778"/>
                </a:lnTo>
                <a:lnTo>
                  <a:pt x="41481" y="575500"/>
                </a:lnTo>
                <a:lnTo>
                  <a:pt x="18562" y="536328"/>
                </a:lnTo>
                <a:lnTo>
                  <a:pt x="9668" y="508253"/>
                </a:lnTo>
                <a:lnTo>
                  <a:pt x="7382" y="501396"/>
                </a:lnTo>
                <a:lnTo>
                  <a:pt x="3572" y="489203"/>
                </a:lnTo>
                <a:lnTo>
                  <a:pt x="599" y="440295"/>
                </a:lnTo>
                <a:lnTo>
                  <a:pt x="0" y="391460"/>
                </a:lnTo>
                <a:lnTo>
                  <a:pt x="2591" y="343457"/>
                </a:lnTo>
                <a:lnTo>
                  <a:pt x="9192" y="297045"/>
                </a:lnTo>
                <a:lnTo>
                  <a:pt x="20622" y="252983"/>
                </a:lnTo>
                <a:lnTo>
                  <a:pt x="37697" y="212031"/>
                </a:lnTo>
                <a:lnTo>
                  <a:pt x="61238" y="174946"/>
                </a:lnTo>
                <a:lnTo>
                  <a:pt x="92061" y="142487"/>
                </a:lnTo>
                <a:lnTo>
                  <a:pt x="130987" y="115415"/>
                </a:lnTo>
                <a:lnTo>
                  <a:pt x="178832" y="94487"/>
                </a:lnTo>
                <a:lnTo>
                  <a:pt x="184904" y="89475"/>
                </a:lnTo>
                <a:lnTo>
                  <a:pt x="221980" y="70520"/>
                </a:lnTo>
                <a:lnTo>
                  <a:pt x="265700" y="62483"/>
                </a:lnTo>
                <a:lnTo>
                  <a:pt x="314612" y="64150"/>
                </a:lnTo>
                <a:lnTo>
                  <a:pt x="363437" y="65782"/>
                </a:lnTo>
                <a:lnTo>
                  <a:pt x="412182" y="67472"/>
                </a:lnTo>
                <a:lnTo>
                  <a:pt x="460856" y="69313"/>
                </a:lnTo>
                <a:lnTo>
                  <a:pt x="509467" y="71398"/>
                </a:lnTo>
                <a:lnTo>
                  <a:pt x="558022" y="73818"/>
                </a:lnTo>
                <a:lnTo>
                  <a:pt x="606529" y="76667"/>
                </a:lnTo>
                <a:lnTo>
                  <a:pt x="654997" y="80038"/>
                </a:lnTo>
                <a:lnTo>
                  <a:pt x="703433" y="84022"/>
                </a:lnTo>
                <a:lnTo>
                  <a:pt x="751845" y="88713"/>
                </a:lnTo>
                <a:lnTo>
                  <a:pt x="800241" y="94202"/>
                </a:lnTo>
                <a:lnTo>
                  <a:pt x="848630" y="100583"/>
                </a:lnTo>
                <a:lnTo>
                  <a:pt x="887825" y="99095"/>
                </a:lnTo>
                <a:lnTo>
                  <a:pt x="926735" y="97821"/>
                </a:lnTo>
                <a:lnTo>
                  <a:pt x="965644" y="96404"/>
                </a:lnTo>
                <a:lnTo>
                  <a:pt x="1004840" y="94487"/>
                </a:lnTo>
                <a:lnTo>
                  <a:pt x="1043130" y="85248"/>
                </a:lnTo>
                <a:lnTo>
                  <a:pt x="1061418" y="79164"/>
                </a:lnTo>
                <a:lnTo>
                  <a:pt x="1080278" y="75437"/>
                </a:lnTo>
                <a:lnTo>
                  <a:pt x="1108400" y="73521"/>
                </a:lnTo>
                <a:lnTo>
                  <a:pt x="1136666" y="72104"/>
                </a:lnTo>
                <a:lnTo>
                  <a:pt x="1164931" y="70830"/>
                </a:lnTo>
                <a:lnTo>
                  <a:pt x="1193054" y="69342"/>
                </a:lnTo>
                <a:lnTo>
                  <a:pt x="1234392" y="57340"/>
                </a:lnTo>
                <a:lnTo>
                  <a:pt x="1274588" y="44196"/>
                </a:lnTo>
                <a:lnTo>
                  <a:pt x="1295674" y="31396"/>
                </a:lnTo>
                <a:lnTo>
                  <a:pt x="1317546" y="20669"/>
                </a:lnTo>
                <a:lnTo>
                  <a:pt x="1339846" y="10656"/>
                </a:lnTo>
                <a:lnTo>
                  <a:pt x="1362218" y="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0182" y="5403595"/>
            <a:ext cx="174878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Multiple</a:t>
            </a:r>
            <a:r>
              <a:rPr dirty="0" sz="20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Signals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9199" y="5935979"/>
            <a:ext cx="961643" cy="106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09799" y="7802879"/>
            <a:ext cx="1107866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90899" y="7802879"/>
            <a:ext cx="1190243" cy="861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3899" y="7764779"/>
            <a:ext cx="1428750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9199" y="7078979"/>
            <a:ext cx="944899" cy="6301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8800" y="7392923"/>
            <a:ext cx="1226820" cy="415290"/>
          </a:xfrm>
          <a:custGeom>
            <a:avLst/>
            <a:gdLst/>
            <a:ahLst/>
            <a:cxnLst/>
            <a:rect l="l" t="t" r="r" b="b"/>
            <a:pathLst>
              <a:path w="1226820" h="415290">
                <a:moveTo>
                  <a:pt x="944880" y="34289"/>
                </a:moveTo>
                <a:lnTo>
                  <a:pt x="1211580" y="415289"/>
                </a:lnTo>
                <a:lnTo>
                  <a:pt x="1226820" y="404621"/>
                </a:lnTo>
                <a:lnTo>
                  <a:pt x="970254" y="38100"/>
                </a:lnTo>
                <a:lnTo>
                  <a:pt x="952500" y="38100"/>
                </a:lnTo>
                <a:lnTo>
                  <a:pt x="944880" y="34289"/>
                </a:lnTo>
                <a:close/>
              </a:path>
              <a:path w="1226820" h="415290">
                <a:moveTo>
                  <a:pt x="57150" y="0"/>
                </a:moveTo>
                <a:lnTo>
                  <a:pt x="0" y="28956"/>
                </a:lnTo>
                <a:lnTo>
                  <a:pt x="57150" y="57150"/>
                </a:lnTo>
                <a:lnTo>
                  <a:pt x="57150" y="38100"/>
                </a:lnTo>
                <a:lnTo>
                  <a:pt x="47243" y="38100"/>
                </a:lnTo>
                <a:lnTo>
                  <a:pt x="47243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1226820" h="415290">
                <a:moveTo>
                  <a:pt x="57150" y="19050"/>
                </a:moveTo>
                <a:lnTo>
                  <a:pt x="47243" y="19050"/>
                </a:lnTo>
                <a:lnTo>
                  <a:pt x="47243" y="38100"/>
                </a:lnTo>
                <a:lnTo>
                  <a:pt x="57150" y="38100"/>
                </a:lnTo>
                <a:lnTo>
                  <a:pt x="57150" y="19050"/>
                </a:lnTo>
                <a:close/>
              </a:path>
              <a:path w="1226820" h="415290">
                <a:moveTo>
                  <a:pt x="955548" y="19050"/>
                </a:moveTo>
                <a:lnTo>
                  <a:pt x="57150" y="19050"/>
                </a:lnTo>
                <a:lnTo>
                  <a:pt x="57150" y="38100"/>
                </a:lnTo>
                <a:lnTo>
                  <a:pt x="947547" y="38100"/>
                </a:lnTo>
                <a:lnTo>
                  <a:pt x="944880" y="34289"/>
                </a:lnTo>
                <a:lnTo>
                  <a:pt x="967587" y="34289"/>
                </a:lnTo>
                <a:lnTo>
                  <a:pt x="960119" y="23621"/>
                </a:lnTo>
                <a:lnTo>
                  <a:pt x="958595" y="20574"/>
                </a:lnTo>
                <a:lnTo>
                  <a:pt x="955548" y="19050"/>
                </a:lnTo>
                <a:close/>
              </a:path>
              <a:path w="1226820" h="415290">
                <a:moveTo>
                  <a:pt x="967587" y="34289"/>
                </a:moveTo>
                <a:lnTo>
                  <a:pt x="944880" y="34289"/>
                </a:lnTo>
                <a:lnTo>
                  <a:pt x="952500" y="38100"/>
                </a:lnTo>
                <a:lnTo>
                  <a:pt x="970254" y="38100"/>
                </a:lnTo>
                <a:lnTo>
                  <a:pt x="967587" y="34289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28800" y="7316723"/>
            <a:ext cx="2060575" cy="457200"/>
          </a:xfrm>
          <a:custGeom>
            <a:avLst/>
            <a:gdLst/>
            <a:ahLst/>
            <a:cxnLst/>
            <a:rect l="l" t="t" r="r" b="b"/>
            <a:pathLst>
              <a:path w="2060575" h="457200">
                <a:moveTo>
                  <a:pt x="953262" y="19050"/>
                </a:moveTo>
                <a:lnTo>
                  <a:pt x="57150" y="19050"/>
                </a:lnTo>
                <a:lnTo>
                  <a:pt x="57150" y="38100"/>
                </a:lnTo>
                <a:lnTo>
                  <a:pt x="949451" y="38100"/>
                </a:lnTo>
                <a:lnTo>
                  <a:pt x="2054352" y="457200"/>
                </a:lnTo>
                <a:lnTo>
                  <a:pt x="2060448" y="438912"/>
                </a:lnTo>
                <a:lnTo>
                  <a:pt x="955548" y="19812"/>
                </a:lnTo>
                <a:lnTo>
                  <a:pt x="954786" y="19812"/>
                </a:lnTo>
                <a:lnTo>
                  <a:pt x="953262" y="19050"/>
                </a:lnTo>
                <a:close/>
              </a:path>
              <a:path w="2060575" h="457200">
                <a:moveTo>
                  <a:pt x="57150" y="0"/>
                </a:moveTo>
                <a:lnTo>
                  <a:pt x="0" y="28956"/>
                </a:lnTo>
                <a:lnTo>
                  <a:pt x="57150" y="57150"/>
                </a:lnTo>
                <a:lnTo>
                  <a:pt x="57150" y="38100"/>
                </a:lnTo>
                <a:lnTo>
                  <a:pt x="47243" y="38100"/>
                </a:lnTo>
                <a:lnTo>
                  <a:pt x="47243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2060575" h="457200">
                <a:moveTo>
                  <a:pt x="57150" y="19050"/>
                </a:moveTo>
                <a:lnTo>
                  <a:pt x="47243" y="19050"/>
                </a:lnTo>
                <a:lnTo>
                  <a:pt x="47243" y="38100"/>
                </a:lnTo>
                <a:lnTo>
                  <a:pt x="57150" y="3810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28800" y="7240523"/>
            <a:ext cx="2975610" cy="456565"/>
          </a:xfrm>
          <a:custGeom>
            <a:avLst/>
            <a:gdLst/>
            <a:ahLst/>
            <a:cxnLst/>
            <a:rect l="l" t="t" r="r" b="b"/>
            <a:pathLst>
              <a:path w="2975610" h="456565">
                <a:moveTo>
                  <a:pt x="2053589" y="37337"/>
                </a:moveTo>
                <a:lnTo>
                  <a:pt x="2967990" y="456438"/>
                </a:lnTo>
                <a:lnTo>
                  <a:pt x="2975610" y="439674"/>
                </a:lnTo>
                <a:lnTo>
                  <a:pt x="2099448" y="38100"/>
                </a:lnTo>
                <a:lnTo>
                  <a:pt x="2057400" y="38100"/>
                </a:lnTo>
                <a:lnTo>
                  <a:pt x="2053589" y="37337"/>
                </a:lnTo>
                <a:close/>
              </a:path>
              <a:path w="2975610" h="456565">
                <a:moveTo>
                  <a:pt x="57150" y="0"/>
                </a:moveTo>
                <a:lnTo>
                  <a:pt x="0" y="28956"/>
                </a:lnTo>
                <a:lnTo>
                  <a:pt x="57150" y="57150"/>
                </a:lnTo>
                <a:lnTo>
                  <a:pt x="57150" y="38100"/>
                </a:lnTo>
                <a:lnTo>
                  <a:pt x="47243" y="38100"/>
                </a:lnTo>
                <a:lnTo>
                  <a:pt x="47243" y="19050"/>
                </a:lnTo>
                <a:lnTo>
                  <a:pt x="57150" y="19050"/>
                </a:lnTo>
                <a:lnTo>
                  <a:pt x="57150" y="0"/>
                </a:lnTo>
                <a:close/>
              </a:path>
              <a:path w="2975610" h="456565">
                <a:moveTo>
                  <a:pt x="57150" y="19050"/>
                </a:moveTo>
                <a:lnTo>
                  <a:pt x="47243" y="19050"/>
                </a:lnTo>
                <a:lnTo>
                  <a:pt x="47243" y="38100"/>
                </a:lnTo>
                <a:lnTo>
                  <a:pt x="57150" y="38100"/>
                </a:lnTo>
                <a:lnTo>
                  <a:pt x="57150" y="19050"/>
                </a:lnTo>
                <a:close/>
              </a:path>
              <a:path w="2975610" h="456565">
                <a:moveTo>
                  <a:pt x="2058924" y="19050"/>
                </a:moveTo>
                <a:lnTo>
                  <a:pt x="57150" y="19050"/>
                </a:lnTo>
                <a:lnTo>
                  <a:pt x="57150" y="38100"/>
                </a:lnTo>
                <a:lnTo>
                  <a:pt x="2055252" y="38100"/>
                </a:lnTo>
                <a:lnTo>
                  <a:pt x="2053589" y="37337"/>
                </a:lnTo>
                <a:lnTo>
                  <a:pt x="2097786" y="37337"/>
                </a:lnTo>
                <a:lnTo>
                  <a:pt x="2061210" y="20574"/>
                </a:lnTo>
                <a:lnTo>
                  <a:pt x="2060448" y="19812"/>
                </a:lnTo>
                <a:lnTo>
                  <a:pt x="2058924" y="19050"/>
                </a:lnTo>
                <a:close/>
              </a:path>
              <a:path w="2975610" h="456565">
                <a:moveTo>
                  <a:pt x="2097786" y="37337"/>
                </a:moveTo>
                <a:lnTo>
                  <a:pt x="2053589" y="37337"/>
                </a:lnTo>
                <a:lnTo>
                  <a:pt x="2057400" y="38100"/>
                </a:lnTo>
                <a:lnTo>
                  <a:pt x="2099448" y="38100"/>
                </a:lnTo>
                <a:lnTo>
                  <a:pt x="2097786" y="3733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28800" y="7165085"/>
            <a:ext cx="3086100" cy="57150"/>
          </a:xfrm>
          <a:custGeom>
            <a:avLst/>
            <a:gdLst/>
            <a:ahLst/>
            <a:cxnLst/>
            <a:rect l="l" t="t" r="r" b="b"/>
            <a:pathLst>
              <a:path w="3086100" h="57150">
                <a:moveTo>
                  <a:pt x="57150" y="0"/>
                </a:moveTo>
                <a:lnTo>
                  <a:pt x="0" y="28955"/>
                </a:lnTo>
                <a:lnTo>
                  <a:pt x="57150" y="57149"/>
                </a:lnTo>
                <a:lnTo>
                  <a:pt x="57150" y="38099"/>
                </a:lnTo>
                <a:lnTo>
                  <a:pt x="47243" y="38099"/>
                </a:lnTo>
                <a:lnTo>
                  <a:pt x="47243" y="19049"/>
                </a:lnTo>
                <a:lnTo>
                  <a:pt x="57150" y="19047"/>
                </a:lnTo>
                <a:lnTo>
                  <a:pt x="57150" y="0"/>
                </a:lnTo>
                <a:close/>
              </a:path>
              <a:path w="3086100" h="57150">
                <a:moveTo>
                  <a:pt x="57150" y="19047"/>
                </a:moveTo>
                <a:lnTo>
                  <a:pt x="47243" y="19049"/>
                </a:lnTo>
                <a:lnTo>
                  <a:pt x="47243" y="38099"/>
                </a:lnTo>
                <a:lnTo>
                  <a:pt x="57150" y="38097"/>
                </a:lnTo>
                <a:lnTo>
                  <a:pt x="57150" y="19047"/>
                </a:lnTo>
                <a:close/>
              </a:path>
              <a:path w="3086100" h="57150">
                <a:moveTo>
                  <a:pt x="57150" y="38097"/>
                </a:moveTo>
                <a:lnTo>
                  <a:pt x="47243" y="38099"/>
                </a:lnTo>
                <a:lnTo>
                  <a:pt x="57150" y="38099"/>
                </a:lnTo>
                <a:close/>
              </a:path>
              <a:path w="3086100" h="57150">
                <a:moveTo>
                  <a:pt x="3086100" y="18287"/>
                </a:moveTo>
                <a:lnTo>
                  <a:pt x="57150" y="19047"/>
                </a:lnTo>
                <a:lnTo>
                  <a:pt x="57150" y="38097"/>
                </a:lnTo>
                <a:lnTo>
                  <a:pt x="3086100" y="37337"/>
                </a:lnTo>
                <a:lnTo>
                  <a:pt x="3086100" y="1828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8800" y="6499859"/>
            <a:ext cx="3129915" cy="645795"/>
          </a:xfrm>
          <a:custGeom>
            <a:avLst/>
            <a:gdLst/>
            <a:ahLst/>
            <a:cxnLst/>
            <a:rect l="l" t="t" r="r" b="b"/>
            <a:pathLst>
              <a:path w="3129915" h="645795">
                <a:moveTo>
                  <a:pt x="57150" y="588263"/>
                </a:moveTo>
                <a:lnTo>
                  <a:pt x="0" y="617219"/>
                </a:lnTo>
                <a:lnTo>
                  <a:pt x="57150" y="645413"/>
                </a:lnTo>
                <a:lnTo>
                  <a:pt x="57150" y="626363"/>
                </a:lnTo>
                <a:lnTo>
                  <a:pt x="47243" y="626363"/>
                </a:lnTo>
                <a:lnTo>
                  <a:pt x="47243" y="607313"/>
                </a:lnTo>
                <a:lnTo>
                  <a:pt x="57150" y="607313"/>
                </a:lnTo>
                <a:lnTo>
                  <a:pt x="57150" y="588263"/>
                </a:lnTo>
                <a:close/>
              </a:path>
              <a:path w="3129915" h="645795">
                <a:moveTo>
                  <a:pt x="57150" y="607313"/>
                </a:moveTo>
                <a:lnTo>
                  <a:pt x="47243" y="607313"/>
                </a:lnTo>
                <a:lnTo>
                  <a:pt x="47243" y="626363"/>
                </a:lnTo>
                <a:lnTo>
                  <a:pt x="57150" y="626363"/>
                </a:lnTo>
                <a:lnTo>
                  <a:pt x="57150" y="607313"/>
                </a:lnTo>
                <a:close/>
              </a:path>
              <a:path w="3129915" h="645795">
                <a:moveTo>
                  <a:pt x="2207895" y="607313"/>
                </a:moveTo>
                <a:lnTo>
                  <a:pt x="57150" y="607313"/>
                </a:lnTo>
                <a:lnTo>
                  <a:pt x="57150" y="626363"/>
                </a:lnTo>
                <a:lnTo>
                  <a:pt x="2213610" y="626363"/>
                </a:lnTo>
                <a:lnTo>
                  <a:pt x="2215134" y="624839"/>
                </a:lnTo>
                <a:lnTo>
                  <a:pt x="2237994" y="609600"/>
                </a:lnTo>
                <a:lnTo>
                  <a:pt x="2204466" y="609600"/>
                </a:lnTo>
                <a:lnTo>
                  <a:pt x="2207895" y="607313"/>
                </a:lnTo>
                <a:close/>
              </a:path>
              <a:path w="3129915" h="645795">
                <a:moveTo>
                  <a:pt x="3118866" y="0"/>
                </a:moveTo>
                <a:lnTo>
                  <a:pt x="2204466" y="609600"/>
                </a:lnTo>
                <a:lnTo>
                  <a:pt x="2209800" y="607313"/>
                </a:lnTo>
                <a:lnTo>
                  <a:pt x="2241423" y="607313"/>
                </a:lnTo>
                <a:lnTo>
                  <a:pt x="3129534" y="15239"/>
                </a:lnTo>
                <a:lnTo>
                  <a:pt x="3118866" y="0"/>
                </a:lnTo>
                <a:close/>
              </a:path>
              <a:path w="3129915" h="645795">
                <a:moveTo>
                  <a:pt x="2241423" y="607313"/>
                </a:moveTo>
                <a:lnTo>
                  <a:pt x="2209800" y="607313"/>
                </a:lnTo>
                <a:lnTo>
                  <a:pt x="2204466" y="609600"/>
                </a:lnTo>
                <a:lnTo>
                  <a:pt x="2237994" y="609600"/>
                </a:lnTo>
                <a:lnTo>
                  <a:pt x="2241423" y="607313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094" y="1653031"/>
            <a:ext cx="24072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Multivariate</a:t>
            </a:r>
            <a:r>
              <a:rPr dirty="0" spc="-70"/>
              <a:t> </a:t>
            </a:r>
            <a:r>
              <a:rPr dirty="0" spc="-5"/>
              <a:t>Signals</a:t>
            </a:r>
          </a:p>
        </p:txBody>
      </p:sp>
      <p:sp>
        <p:nvSpPr>
          <p:cNvPr id="3" name="object 3"/>
          <p:cNvSpPr/>
          <p:nvPr/>
        </p:nvSpPr>
        <p:spPr>
          <a:xfrm>
            <a:off x="2641092" y="4330072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9871" y="4330072"/>
            <a:ext cx="3070860" cy="0"/>
          </a:xfrm>
          <a:custGeom>
            <a:avLst/>
            <a:gdLst/>
            <a:ahLst/>
            <a:cxnLst/>
            <a:rect l="l" t="t" r="r" b="b"/>
            <a:pathLst>
              <a:path w="3070860" h="0">
                <a:moveTo>
                  <a:pt x="0" y="0"/>
                </a:moveTo>
                <a:lnTo>
                  <a:pt x="3070250" y="0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3882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51458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67500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80513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2745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09568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26377" y="433044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41092" y="2434969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9871" y="2434970"/>
            <a:ext cx="3070860" cy="0"/>
          </a:xfrm>
          <a:custGeom>
            <a:avLst/>
            <a:gdLst/>
            <a:ahLst/>
            <a:cxnLst/>
            <a:rect l="l" t="t" r="r" b="b"/>
            <a:pathLst>
              <a:path w="3070860" h="0">
                <a:moveTo>
                  <a:pt x="0" y="0"/>
                </a:moveTo>
                <a:lnTo>
                  <a:pt x="3070250" y="0"/>
                </a:lnTo>
              </a:path>
            </a:pathLst>
          </a:custGeom>
          <a:ln w="43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41089" y="2435352"/>
            <a:ext cx="0" cy="1895475"/>
          </a:xfrm>
          <a:custGeom>
            <a:avLst/>
            <a:gdLst/>
            <a:ahLst/>
            <a:cxnLst/>
            <a:rect l="l" t="t" r="r" b="b"/>
            <a:pathLst>
              <a:path w="0" h="1895475">
                <a:moveTo>
                  <a:pt x="0" y="0"/>
                </a:moveTo>
                <a:lnTo>
                  <a:pt x="0" y="18950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02997" y="41734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02997" y="3778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02997" y="33825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02997" y="298780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02997" y="25930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0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8899" y="2435352"/>
            <a:ext cx="0" cy="1896110"/>
          </a:xfrm>
          <a:custGeom>
            <a:avLst/>
            <a:gdLst/>
            <a:ahLst/>
            <a:cxnLst/>
            <a:rect l="l" t="t" r="r" b="b"/>
            <a:pathLst>
              <a:path w="0" h="1896110">
                <a:moveTo>
                  <a:pt x="0" y="0"/>
                </a:moveTo>
                <a:lnTo>
                  <a:pt x="0" y="18958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60220" y="4125380"/>
            <a:ext cx="4210685" cy="4686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63270">
              <a:lnSpc>
                <a:spcPct val="100000"/>
              </a:lnSpc>
              <a:spcBef>
                <a:spcPts val="135"/>
              </a:spcBef>
            </a:pPr>
            <a:r>
              <a:rPr dirty="0" sz="500" spc="2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62660">
              <a:lnSpc>
                <a:spcPct val="100000"/>
              </a:lnSpc>
              <a:tabLst>
                <a:tab pos="1358265" algn="l"/>
                <a:tab pos="1796414" algn="l"/>
                <a:tab pos="2209165" algn="l"/>
                <a:tab pos="2621915" algn="l"/>
                <a:tab pos="3016250" algn="l"/>
                <a:tab pos="3455035" algn="l"/>
              </a:tabLst>
            </a:pPr>
            <a:r>
              <a:rPr dirty="0" sz="500" spc="45">
                <a:latin typeface="Arial"/>
                <a:cs typeface="Arial"/>
              </a:rPr>
              <a:t>7/1/99	10/1/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sz="500" spc="35">
                <a:latin typeface="Arial"/>
                <a:cs typeface="Arial"/>
              </a:rPr>
              <a:t>99	</a:t>
            </a:r>
            <a:r>
              <a:rPr dirty="0" sz="500" spc="45">
                <a:latin typeface="Arial"/>
                <a:cs typeface="Arial"/>
              </a:rPr>
              <a:t>1/1/00	4/1/00	</a:t>
            </a:r>
            <a:r>
              <a:rPr dirty="0" sz="500" spc="30">
                <a:latin typeface="Arial"/>
                <a:cs typeface="Arial"/>
              </a:rPr>
              <a:t>7/</a:t>
            </a:r>
            <a:r>
              <a:rPr dirty="0" sz="500" spc="-90">
                <a:latin typeface="Arial"/>
                <a:cs typeface="Arial"/>
              </a:rPr>
              <a:t> </a:t>
            </a:r>
            <a:r>
              <a:rPr dirty="0" sz="500" spc="45">
                <a:latin typeface="Arial"/>
                <a:cs typeface="Arial"/>
              </a:rPr>
              <a:t>1/00	</a:t>
            </a:r>
            <a:r>
              <a:rPr dirty="0" sz="500" spc="50">
                <a:latin typeface="Arial"/>
                <a:cs typeface="Arial"/>
              </a:rPr>
              <a:t>10/1/00	</a:t>
            </a:r>
            <a:r>
              <a:rPr dirty="0" sz="500" spc="55">
                <a:latin typeface="Arial"/>
                <a:cs typeface="Arial"/>
              </a:rPr>
              <a:t>1/1/01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tabLst>
                <a:tab pos="2337435" algn="l"/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baseline="5555" sz="750" spc="67">
                <a:latin typeface="Arial"/>
                <a:cs typeface="Arial"/>
              </a:rPr>
              <a:t>date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36874" y="3730667"/>
            <a:ext cx="143510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60">
                <a:latin typeface="Arial"/>
                <a:cs typeface="Arial"/>
              </a:rPr>
              <a:t>500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4199" y="3335192"/>
            <a:ext cx="186055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55">
                <a:latin typeface="Arial"/>
                <a:cs typeface="Arial"/>
              </a:rPr>
              <a:t>1</a:t>
            </a:r>
            <a:r>
              <a:rPr dirty="0" sz="500" spc="60">
                <a:latin typeface="Arial"/>
                <a:cs typeface="Arial"/>
              </a:rPr>
              <a:t>000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4199" y="2940480"/>
            <a:ext cx="186055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55">
                <a:latin typeface="Arial"/>
                <a:cs typeface="Arial"/>
              </a:rPr>
              <a:t>1</a:t>
            </a:r>
            <a:r>
              <a:rPr dirty="0" sz="500" spc="60">
                <a:latin typeface="Arial"/>
                <a:cs typeface="Arial"/>
              </a:rPr>
              <a:t>500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4199" y="2545767"/>
            <a:ext cx="186055" cy="1073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500" spc="55">
                <a:latin typeface="Arial"/>
                <a:cs typeface="Arial"/>
              </a:rPr>
              <a:t>2</a:t>
            </a:r>
            <a:r>
              <a:rPr dirty="0" sz="500" spc="60">
                <a:latin typeface="Arial"/>
                <a:cs typeface="Arial"/>
              </a:rPr>
              <a:t>000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6089" y="2872742"/>
            <a:ext cx="2456815" cy="1287780"/>
          </a:xfrm>
          <a:custGeom>
            <a:avLst/>
            <a:gdLst/>
            <a:ahLst/>
            <a:cxnLst/>
            <a:rect l="l" t="t" r="r" b="b"/>
            <a:pathLst>
              <a:path w="2456815" h="1287779">
                <a:moveTo>
                  <a:pt x="0" y="1068326"/>
                </a:moveTo>
                <a:lnTo>
                  <a:pt x="4576" y="1111763"/>
                </a:lnTo>
                <a:lnTo>
                  <a:pt x="9907" y="1101095"/>
                </a:lnTo>
                <a:lnTo>
                  <a:pt x="13716" y="1120143"/>
                </a:lnTo>
                <a:lnTo>
                  <a:pt x="18293" y="1135378"/>
                </a:lnTo>
                <a:lnTo>
                  <a:pt x="22856" y="1130049"/>
                </a:lnTo>
                <a:lnTo>
                  <a:pt x="27433" y="1097280"/>
                </a:lnTo>
                <a:lnTo>
                  <a:pt x="31243" y="1079758"/>
                </a:lnTo>
                <a:lnTo>
                  <a:pt x="36573" y="1127761"/>
                </a:lnTo>
                <a:lnTo>
                  <a:pt x="41150" y="1118618"/>
                </a:lnTo>
                <a:lnTo>
                  <a:pt x="45713" y="1103372"/>
                </a:lnTo>
                <a:lnTo>
                  <a:pt x="50290" y="1107186"/>
                </a:lnTo>
                <a:lnTo>
                  <a:pt x="54100" y="1075180"/>
                </a:lnTo>
                <a:lnTo>
                  <a:pt x="59430" y="1082798"/>
                </a:lnTo>
                <a:lnTo>
                  <a:pt x="63239" y="1046226"/>
                </a:lnTo>
                <a:lnTo>
                  <a:pt x="68584" y="1085849"/>
                </a:lnTo>
                <a:lnTo>
                  <a:pt x="72393" y="1082798"/>
                </a:lnTo>
                <a:lnTo>
                  <a:pt x="76956" y="1092703"/>
                </a:lnTo>
                <a:lnTo>
                  <a:pt x="82301" y="1100332"/>
                </a:lnTo>
                <a:lnTo>
                  <a:pt x="86110" y="1088138"/>
                </a:lnTo>
                <a:lnTo>
                  <a:pt x="90673" y="1082798"/>
                </a:lnTo>
                <a:lnTo>
                  <a:pt x="95250" y="1056895"/>
                </a:lnTo>
                <a:lnTo>
                  <a:pt x="99827" y="1053843"/>
                </a:lnTo>
                <a:lnTo>
                  <a:pt x="104390" y="1036320"/>
                </a:lnTo>
                <a:lnTo>
                  <a:pt x="108967" y="1044700"/>
                </a:lnTo>
                <a:lnTo>
                  <a:pt x="113530" y="1064512"/>
                </a:lnTo>
                <a:lnTo>
                  <a:pt x="118107" y="1054606"/>
                </a:lnTo>
                <a:lnTo>
                  <a:pt x="122684" y="1041649"/>
                </a:lnTo>
                <a:lnTo>
                  <a:pt x="127247" y="1023363"/>
                </a:lnTo>
                <a:lnTo>
                  <a:pt x="131824" y="1056895"/>
                </a:lnTo>
                <a:lnTo>
                  <a:pt x="135633" y="1005840"/>
                </a:lnTo>
                <a:lnTo>
                  <a:pt x="140964" y="1004315"/>
                </a:lnTo>
                <a:lnTo>
                  <a:pt x="144773" y="1070615"/>
                </a:lnTo>
                <a:lnTo>
                  <a:pt x="149350" y="989843"/>
                </a:lnTo>
                <a:lnTo>
                  <a:pt x="154681" y="954786"/>
                </a:lnTo>
                <a:lnTo>
                  <a:pt x="158490" y="912875"/>
                </a:lnTo>
                <a:lnTo>
                  <a:pt x="163835" y="884683"/>
                </a:lnTo>
                <a:lnTo>
                  <a:pt x="167644" y="915926"/>
                </a:lnTo>
                <a:lnTo>
                  <a:pt x="172207" y="910586"/>
                </a:lnTo>
                <a:lnTo>
                  <a:pt x="176784" y="826775"/>
                </a:lnTo>
                <a:lnTo>
                  <a:pt x="181361" y="921255"/>
                </a:lnTo>
                <a:lnTo>
                  <a:pt x="186691" y="774195"/>
                </a:lnTo>
                <a:lnTo>
                  <a:pt x="190501" y="739137"/>
                </a:lnTo>
                <a:lnTo>
                  <a:pt x="195064" y="712472"/>
                </a:lnTo>
                <a:lnTo>
                  <a:pt x="199641" y="753620"/>
                </a:lnTo>
                <a:lnTo>
                  <a:pt x="204218" y="785626"/>
                </a:lnTo>
                <a:lnTo>
                  <a:pt x="208027" y="800097"/>
                </a:lnTo>
                <a:lnTo>
                  <a:pt x="213358" y="752857"/>
                </a:lnTo>
                <a:lnTo>
                  <a:pt x="217167" y="729994"/>
                </a:lnTo>
                <a:lnTo>
                  <a:pt x="222498" y="763526"/>
                </a:lnTo>
                <a:lnTo>
                  <a:pt x="227075" y="828289"/>
                </a:lnTo>
                <a:lnTo>
                  <a:pt x="230884" y="874777"/>
                </a:lnTo>
                <a:lnTo>
                  <a:pt x="236214" y="912875"/>
                </a:lnTo>
                <a:lnTo>
                  <a:pt x="240024" y="828289"/>
                </a:lnTo>
                <a:lnTo>
                  <a:pt x="245368" y="771143"/>
                </a:lnTo>
                <a:lnTo>
                  <a:pt x="249178" y="758186"/>
                </a:lnTo>
                <a:lnTo>
                  <a:pt x="253741" y="736849"/>
                </a:lnTo>
                <a:lnTo>
                  <a:pt x="258318" y="797057"/>
                </a:lnTo>
                <a:lnTo>
                  <a:pt x="262895" y="808477"/>
                </a:lnTo>
                <a:lnTo>
                  <a:pt x="268225" y="834392"/>
                </a:lnTo>
                <a:lnTo>
                  <a:pt x="272035" y="844297"/>
                </a:lnTo>
                <a:lnTo>
                  <a:pt x="276598" y="839720"/>
                </a:lnTo>
                <a:lnTo>
                  <a:pt x="281175" y="754383"/>
                </a:lnTo>
                <a:lnTo>
                  <a:pt x="285752" y="733046"/>
                </a:lnTo>
                <a:lnTo>
                  <a:pt x="289561" y="899155"/>
                </a:lnTo>
                <a:lnTo>
                  <a:pt x="294891" y="833629"/>
                </a:lnTo>
                <a:lnTo>
                  <a:pt x="299468" y="865635"/>
                </a:lnTo>
                <a:lnTo>
                  <a:pt x="304031" y="819909"/>
                </a:lnTo>
                <a:lnTo>
                  <a:pt x="308608" y="792480"/>
                </a:lnTo>
                <a:lnTo>
                  <a:pt x="312418" y="787152"/>
                </a:lnTo>
                <a:lnTo>
                  <a:pt x="317748" y="734572"/>
                </a:lnTo>
                <a:lnTo>
                  <a:pt x="321558" y="778760"/>
                </a:lnTo>
                <a:lnTo>
                  <a:pt x="326902" y="829052"/>
                </a:lnTo>
                <a:lnTo>
                  <a:pt x="330712" y="844297"/>
                </a:lnTo>
                <a:lnTo>
                  <a:pt x="335275" y="816869"/>
                </a:lnTo>
                <a:lnTo>
                  <a:pt x="340619" y="769617"/>
                </a:lnTo>
                <a:lnTo>
                  <a:pt x="344429" y="675889"/>
                </a:lnTo>
                <a:lnTo>
                  <a:pt x="348992" y="602746"/>
                </a:lnTo>
                <a:lnTo>
                  <a:pt x="353568" y="800097"/>
                </a:lnTo>
                <a:lnTo>
                  <a:pt x="358131" y="858017"/>
                </a:lnTo>
                <a:lnTo>
                  <a:pt x="362708" y="843535"/>
                </a:lnTo>
                <a:lnTo>
                  <a:pt x="367285" y="820672"/>
                </a:lnTo>
                <a:lnTo>
                  <a:pt x="371848" y="800097"/>
                </a:lnTo>
                <a:lnTo>
                  <a:pt x="376425" y="725429"/>
                </a:lnTo>
                <a:lnTo>
                  <a:pt x="381002" y="748280"/>
                </a:lnTo>
                <a:lnTo>
                  <a:pt x="385565" y="810766"/>
                </a:lnTo>
                <a:lnTo>
                  <a:pt x="390142" y="857255"/>
                </a:lnTo>
                <a:lnTo>
                  <a:pt x="393952" y="731520"/>
                </a:lnTo>
                <a:lnTo>
                  <a:pt x="399282" y="823723"/>
                </a:lnTo>
                <a:lnTo>
                  <a:pt x="403092" y="815343"/>
                </a:lnTo>
                <a:lnTo>
                  <a:pt x="407669" y="817620"/>
                </a:lnTo>
                <a:lnTo>
                  <a:pt x="412999" y="774195"/>
                </a:lnTo>
                <a:lnTo>
                  <a:pt x="416808" y="814580"/>
                </a:lnTo>
                <a:lnTo>
                  <a:pt x="422153" y="877829"/>
                </a:lnTo>
                <a:lnTo>
                  <a:pt x="425962" y="903732"/>
                </a:lnTo>
                <a:lnTo>
                  <a:pt x="430525" y="899155"/>
                </a:lnTo>
                <a:lnTo>
                  <a:pt x="435102" y="864872"/>
                </a:lnTo>
                <a:lnTo>
                  <a:pt x="439679" y="762763"/>
                </a:lnTo>
                <a:lnTo>
                  <a:pt x="445010" y="726192"/>
                </a:lnTo>
                <a:lnTo>
                  <a:pt x="448819" y="714760"/>
                </a:lnTo>
                <a:lnTo>
                  <a:pt x="453382" y="769617"/>
                </a:lnTo>
                <a:lnTo>
                  <a:pt x="457959" y="794769"/>
                </a:lnTo>
                <a:lnTo>
                  <a:pt x="462536" y="836680"/>
                </a:lnTo>
                <a:lnTo>
                  <a:pt x="466345" y="858017"/>
                </a:lnTo>
                <a:lnTo>
                  <a:pt x="471676" y="722377"/>
                </a:lnTo>
                <a:lnTo>
                  <a:pt x="475485" y="734572"/>
                </a:lnTo>
                <a:lnTo>
                  <a:pt x="480816" y="776483"/>
                </a:lnTo>
                <a:lnTo>
                  <a:pt x="485393" y="857255"/>
                </a:lnTo>
                <a:lnTo>
                  <a:pt x="489202" y="771143"/>
                </a:lnTo>
                <a:lnTo>
                  <a:pt x="494533" y="1059183"/>
                </a:lnTo>
                <a:lnTo>
                  <a:pt x="498342" y="796295"/>
                </a:lnTo>
                <a:lnTo>
                  <a:pt x="503687" y="790192"/>
                </a:lnTo>
                <a:lnTo>
                  <a:pt x="507496" y="693423"/>
                </a:lnTo>
                <a:lnTo>
                  <a:pt x="512059" y="762000"/>
                </a:lnTo>
                <a:lnTo>
                  <a:pt x="517390" y="755146"/>
                </a:lnTo>
                <a:lnTo>
                  <a:pt x="521213" y="758186"/>
                </a:lnTo>
                <a:lnTo>
                  <a:pt x="525776" y="773432"/>
                </a:lnTo>
                <a:lnTo>
                  <a:pt x="530353" y="757423"/>
                </a:lnTo>
                <a:lnTo>
                  <a:pt x="534916" y="730757"/>
                </a:lnTo>
                <a:lnTo>
                  <a:pt x="539493" y="811529"/>
                </a:lnTo>
                <a:lnTo>
                  <a:pt x="544070" y="799334"/>
                </a:lnTo>
                <a:lnTo>
                  <a:pt x="547879" y="846586"/>
                </a:lnTo>
                <a:lnTo>
                  <a:pt x="553210" y="856492"/>
                </a:lnTo>
                <a:lnTo>
                  <a:pt x="557787" y="880869"/>
                </a:lnTo>
                <a:lnTo>
                  <a:pt x="562350" y="822960"/>
                </a:lnTo>
                <a:lnTo>
                  <a:pt x="566927" y="765052"/>
                </a:lnTo>
                <a:lnTo>
                  <a:pt x="570736" y="713997"/>
                </a:lnTo>
                <a:lnTo>
                  <a:pt x="576067" y="745240"/>
                </a:lnTo>
                <a:lnTo>
                  <a:pt x="579876" y="735335"/>
                </a:lnTo>
                <a:lnTo>
                  <a:pt x="584453" y="813817"/>
                </a:lnTo>
                <a:lnTo>
                  <a:pt x="589783" y="746003"/>
                </a:lnTo>
                <a:lnTo>
                  <a:pt x="593593" y="725429"/>
                </a:lnTo>
                <a:lnTo>
                  <a:pt x="598923" y="675889"/>
                </a:lnTo>
                <a:lnTo>
                  <a:pt x="602747" y="545589"/>
                </a:lnTo>
                <a:lnTo>
                  <a:pt x="607310" y="575306"/>
                </a:lnTo>
                <a:lnTo>
                  <a:pt x="611887" y="563123"/>
                </a:lnTo>
                <a:lnTo>
                  <a:pt x="616450" y="462528"/>
                </a:lnTo>
                <a:lnTo>
                  <a:pt x="621027" y="357380"/>
                </a:lnTo>
                <a:lnTo>
                  <a:pt x="625604" y="486917"/>
                </a:lnTo>
                <a:lnTo>
                  <a:pt x="634744" y="102871"/>
                </a:lnTo>
                <a:lnTo>
                  <a:pt x="639321" y="86874"/>
                </a:lnTo>
                <a:lnTo>
                  <a:pt x="643130" y="119631"/>
                </a:lnTo>
                <a:lnTo>
                  <a:pt x="648460" y="59434"/>
                </a:lnTo>
                <a:lnTo>
                  <a:pt x="652270" y="0"/>
                </a:lnTo>
                <a:lnTo>
                  <a:pt x="657600" y="345948"/>
                </a:lnTo>
                <a:lnTo>
                  <a:pt x="661410" y="758186"/>
                </a:lnTo>
                <a:lnTo>
                  <a:pt x="665987" y="222503"/>
                </a:lnTo>
                <a:lnTo>
                  <a:pt x="671317" y="230883"/>
                </a:lnTo>
                <a:lnTo>
                  <a:pt x="675127" y="291080"/>
                </a:lnTo>
                <a:lnTo>
                  <a:pt x="680457" y="342897"/>
                </a:lnTo>
                <a:lnTo>
                  <a:pt x="684281" y="342897"/>
                </a:lnTo>
                <a:lnTo>
                  <a:pt x="688844" y="347474"/>
                </a:lnTo>
                <a:lnTo>
                  <a:pt x="693421" y="303274"/>
                </a:lnTo>
                <a:lnTo>
                  <a:pt x="697984" y="405383"/>
                </a:lnTo>
                <a:lnTo>
                  <a:pt x="703328" y="496060"/>
                </a:lnTo>
                <a:lnTo>
                  <a:pt x="707137" y="601983"/>
                </a:lnTo>
                <a:lnTo>
                  <a:pt x="711700" y="658366"/>
                </a:lnTo>
                <a:lnTo>
                  <a:pt x="716277" y="630937"/>
                </a:lnTo>
                <a:lnTo>
                  <a:pt x="720854" y="648460"/>
                </a:lnTo>
                <a:lnTo>
                  <a:pt x="724664" y="621794"/>
                </a:lnTo>
                <a:lnTo>
                  <a:pt x="729994" y="612652"/>
                </a:lnTo>
                <a:lnTo>
                  <a:pt x="733804" y="729994"/>
                </a:lnTo>
                <a:lnTo>
                  <a:pt x="739134" y="718563"/>
                </a:lnTo>
                <a:lnTo>
                  <a:pt x="743711" y="686557"/>
                </a:lnTo>
                <a:lnTo>
                  <a:pt x="747521" y="787152"/>
                </a:lnTo>
                <a:lnTo>
                  <a:pt x="752851" y="704854"/>
                </a:lnTo>
                <a:lnTo>
                  <a:pt x="756661" y="677414"/>
                </a:lnTo>
                <a:lnTo>
                  <a:pt x="762005" y="644657"/>
                </a:lnTo>
                <a:lnTo>
                  <a:pt x="765814" y="698752"/>
                </a:lnTo>
                <a:lnTo>
                  <a:pt x="770377" y="699514"/>
                </a:lnTo>
                <a:lnTo>
                  <a:pt x="775708" y="781812"/>
                </a:lnTo>
                <a:lnTo>
                  <a:pt x="779517" y="786389"/>
                </a:lnTo>
                <a:lnTo>
                  <a:pt x="784094" y="688846"/>
                </a:lnTo>
                <a:lnTo>
                  <a:pt x="788671" y="563874"/>
                </a:lnTo>
                <a:lnTo>
                  <a:pt x="793234" y="781812"/>
                </a:lnTo>
                <a:lnTo>
                  <a:pt x="797811" y="801623"/>
                </a:lnTo>
                <a:lnTo>
                  <a:pt x="802388" y="793243"/>
                </a:lnTo>
                <a:lnTo>
                  <a:pt x="806198" y="781812"/>
                </a:lnTo>
                <a:lnTo>
                  <a:pt x="811528" y="822197"/>
                </a:lnTo>
                <a:lnTo>
                  <a:pt x="816105" y="759712"/>
                </a:lnTo>
                <a:lnTo>
                  <a:pt x="820668" y="722377"/>
                </a:lnTo>
                <a:lnTo>
                  <a:pt x="825245" y="685043"/>
                </a:lnTo>
                <a:lnTo>
                  <a:pt x="829054" y="752857"/>
                </a:lnTo>
                <a:lnTo>
                  <a:pt x="834385" y="802386"/>
                </a:lnTo>
                <a:lnTo>
                  <a:pt x="838194" y="829814"/>
                </a:lnTo>
                <a:lnTo>
                  <a:pt x="842771" y="832103"/>
                </a:lnTo>
                <a:lnTo>
                  <a:pt x="848102" y="755146"/>
                </a:lnTo>
                <a:lnTo>
                  <a:pt x="851911" y="709420"/>
                </a:lnTo>
                <a:lnTo>
                  <a:pt x="857242" y="664469"/>
                </a:lnTo>
                <a:lnTo>
                  <a:pt x="861065" y="783337"/>
                </a:lnTo>
                <a:lnTo>
                  <a:pt x="865628" y="697226"/>
                </a:lnTo>
                <a:lnTo>
                  <a:pt x="870205" y="749043"/>
                </a:lnTo>
                <a:lnTo>
                  <a:pt x="874768" y="694186"/>
                </a:lnTo>
                <a:lnTo>
                  <a:pt x="879345" y="740663"/>
                </a:lnTo>
                <a:lnTo>
                  <a:pt x="883922" y="634752"/>
                </a:lnTo>
                <a:lnTo>
                  <a:pt x="888485" y="602746"/>
                </a:lnTo>
                <a:lnTo>
                  <a:pt x="893062" y="779523"/>
                </a:lnTo>
                <a:lnTo>
                  <a:pt x="897639" y="773432"/>
                </a:lnTo>
                <a:lnTo>
                  <a:pt x="901448" y="847349"/>
                </a:lnTo>
                <a:lnTo>
                  <a:pt x="906779" y="867160"/>
                </a:lnTo>
                <a:lnTo>
                  <a:pt x="910588" y="873252"/>
                </a:lnTo>
                <a:lnTo>
                  <a:pt x="915919" y="870963"/>
                </a:lnTo>
                <a:lnTo>
                  <a:pt x="920496" y="744477"/>
                </a:lnTo>
                <a:lnTo>
                  <a:pt x="924305" y="848112"/>
                </a:lnTo>
                <a:lnTo>
                  <a:pt x="929636" y="855729"/>
                </a:lnTo>
                <a:lnTo>
                  <a:pt x="933445" y="870963"/>
                </a:lnTo>
                <a:lnTo>
                  <a:pt x="938775" y="864872"/>
                </a:lnTo>
                <a:lnTo>
                  <a:pt x="942599" y="901443"/>
                </a:lnTo>
                <a:lnTo>
                  <a:pt x="947162" y="842009"/>
                </a:lnTo>
                <a:lnTo>
                  <a:pt x="951739" y="864109"/>
                </a:lnTo>
                <a:lnTo>
                  <a:pt x="956302" y="919729"/>
                </a:lnTo>
                <a:lnTo>
                  <a:pt x="961646" y="952497"/>
                </a:lnTo>
                <a:lnTo>
                  <a:pt x="965456" y="1011169"/>
                </a:lnTo>
                <a:lnTo>
                  <a:pt x="970019" y="942592"/>
                </a:lnTo>
                <a:lnTo>
                  <a:pt x="974596" y="917452"/>
                </a:lnTo>
                <a:lnTo>
                  <a:pt x="979173" y="845823"/>
                </a:lnTo>
                <a:lnTo>
                  <a:pt x="982982" y="864872"/>
                </a:lnTo>
                <a:lnTo>
                  <a:pt x="988313" y="919729"/>
                </a:lnTo>
                <a:lnTo>
                  <a:pt x="992122" y="917452"/>
                </a:lnTo>
                <a:lnTo>
                  <a:pt x="997452" y="964692"/>
                </a:lnTo>
                <a:lnTo>
                  <a:pt x="1002029" y="954023"/>
                </a:lnTo>
                <a:lnTo>
                  <a:pt x="1005839" y="884683"/>
                </a:lnTo>
                <a:lnTo>
                  <a:pt x="1011169" y="883157"/>
                </a:lnTo>
                <a:lnTo>
                  <a:pt x="1014979" y="838194"/>
                </a:lnTo>
                <a:lnTo>
                  <a:pt x="1019556" y="843535"/>
                </a:lnTo>
                <a:lnTo>
                  <a:pt x="1024133" y="900680"/>
                </a:lnTo>
                <a:lnTo>
                  <a:pt x="1028696" y="935738"/>
                </a:lnTo>
                <a:lnTo>
                  <a:pt x="1034026" y="957838"/>
                </a:lnTo>
                <a:lnTo>
                  <a:pt x="1037836" y="993646"/>
                </a:lnTo>
                <a:lnTo>
                  <a:pt x="1042413" y="972309"/>
                </a:lnTo>
                <a:lnTo>
                  <a:pt x="1046990" y="893063"/>
                </a:lnTo>
                <a:lnTo>
                  <a:pt x="1051553" y="864872"/>
                </a:lnTo>
                <a:lnTo>
                  <a:pt x="1056129" y="912875"/>
                </a:lnTo>
                <a:lnTo>
                  <a:pt x="1060706" y="901443"/>
                </a:lnTo>
                <a:lnTo>
                  <a:pt x="1064516" y="966980"/>
                </a:lnTo>
                <a:lnTo>
                  <a:pt x="1069846" y="929635"/>
                </a:lnTo>
                <a:lnTo>
                  <a:pt x="1074423" y="939540"/>
                </a:lnTo>
                <a:lnTo>
                  <a:pt x="1078233" y="856492"/>
                </a:lnTo>
                <a:lnTo>
                  <a:pt x="1083563" y="941066"/>
                </a:lnTo>
                <a:lnTo>
                  <a:pt x="1087373" y="907546"/>
                </a:lnTo>
                <a:lnTo>
                  <a:pt x="1092703" y="905257"/>
                </a:lnTo>
                <a:lnTo>
                  <a:pt x="1096513" y="982215"/>
                </a:lnTo>
                <a:lnTo>
                  <a:pt x="1101090" y="931923"/>
                </a:lnTo>
                <a:lnTo>
                  <a:pt x="1106420" y="841246"/>
                </a:lnTo>
                <a:lnTo>
                  <a:pt x="1110229" y="859532"/>
                </a:lnTo>
                <a:lnTo>
                  <a:pt x="1115560" y="938026"/>
                </a:lnTo>
                <a:lnTo>
                  <a:pt x="1119369" y="927358"/>
                </a:lnTo>
                <a:lnTo>
                  <a:pt x="1123946" y="925832"/>
                </a:lnTo>
                <a:lnTo>
                  <a:pt x="1128523" y="976123"/>
                </a:lnTo>
                <a:lnTo>
                  <a:pt x="1133086" y="1027178"/>
                </a:lnTo>
                <a:lnTo>
                  <a:pt x="1136896" y="1004315"/>
                </a:lnTo>
                <a:lnTo>
                  <a:pt x="1142240" y="958600"/>
                </a:lnTo>
                <a:lnTo>
                  <a:pt x="1146803" y="978412"/>
                </a:lnTo>
                <a:lnTo>
                  <a:pt x="1151380" y="976886"/>
                </a:lnTo>
                <a:lnTo>
                  <a:pt x="1155957" y="994409"/>
                </a:lnTo>
                <a:lnTo>
                  <a:pt x="1159767" y="1018798"/>
                </a:lnTo>
                <a:lnTo>
                  <a:pt x="1165097" y="936500"/>
                </a:lnTo>
                <a:lnTo>
                  <a:pt x="1168906" y="905257"/>
                </a:lnTo>
                <a:lnTo>
                  <a:pt x="1174237" y="1287778"/>
                </a:lnTo>
                <a:lnTo>
                  <a:pt x="1178814" y="968506"/>
                </a:lnTo>
                <a:lnTo>
                  <a:pt x="1182623" y="970783"/>
                </a:lnTo>
                <a:lnTo>
                  <a:pt x="1187954" y="1001263"/>
                </a:lnTo>
                <a:lnTo>
                  <a:pt x="1191763" y="998986"/>
                </a:lnTo>
                <a:lnTo>
                  <a:pt x="1197094" y="981452"/>
                </a:lnTo>
                <a:lnTo>
                  <a:pt x="1200903" y="972309"/>
                </a:lnTo>
                <a:lnTo>
                  <a:pt x="1205480" y="927358"/>
                </a:lnTo>
                <a:lnTo>
                  <a:pt x="1210057" y="951735"/>
                </a:lnTo>
                <a:lnTo>
                  <a:pt x="1214620" y="988318"/>
                </a:lnTo>
                <a:lnTo>
                  <a:pt x="1219197" y="1046226"/>
                </a:lnTo>
                <a:lnTo>
                  <a:pt x="1223774" y="1032506"/>
                </a:lnTo>
                <a:lnTo>
                  <a:pt x="1228337" y="1048515"/>
                </a:lnTo>
                <a:lnTo>
                  <a:pt x="1232914" y="1033269"/>
                </a:lnTo>
                <a:lnTo>
                  <a:pt x="1237491" y="1088138"/>
                </a:lnTo>
                <a:lnTo>
                  <a:pt x="1241300" y="1058420"/>
                </a:lnTo>
                <a:lnTo>
                  <a:pt x="1246631" y="1123183"/>
                </a:lnTo>
                <a:lnTo>
                  <a:pt x="1251208" y="1078995"/>
                </a:lnTo>
                <a:lnTo>
                  <a:pt x="1255771" y="1061460"/>
                </a:lnTo>
                <a:lnTo>
                  <a:pt x="1260348" y="1117092"/>
                </a:lnTo>
                <a:lnTo>
                  <a:pt x="1264157" y="1067563"/>
                </a:lnTo>
                <a:lnTo>
                  <a:pt x="1269488" y="1064512"/>
                </a:lnTo>
                <a:lnTo>
                  <a:pt x="1273297" y="1017272"/>
                </a:lnTo>
                <a:lnTo>
                  <a:pt x="1277874" y="1054606"/>
                </a:lnTo>
                <a:lnTo>
                  <a:pt x="1282451" y="1088901"/>
                </a:lnTo>
                <a:lnTo>
                  <a:pt x="1287014" y="1090426"/>
                </a:lnTo>
                <a:lnTo>
                  <a:pt x="1292344" y="1091189"/>
                </a:lnTo>
                <a:lnTo>
                  <a:pt x="1296154" y="1059946"/>
                </a:lnTo>
                <a:lnTo>
                  <a:pt x="1300731" y="1056132"/>
                </a:lnTo>
                <a:lnTo>
                  <a:pt x="1305308" y="1050803"/>
                </a:lnTo>
                <a:lnTo>
                  <a:pt x="1309871" y="1070615"/>
                </a:lnTo>
                <a:lnTo>
                  <a:pt x="1314448" y="1090426"/>
                </a:lnTo>
                <a:lnTo>
                  <a:pt x="1319025" y="1084323"/>
                </a:lnTo>
                <a:lnTo>
                  <a:pt x="1323588" y="1101095"/>
                </a:lnTo>
                <a:lnTo>
                  <a:pt x="1328165" y="1018798"/>
                </a:lnTo>
                <a:lnTo>
                  <a:pt x="1332742" y="1042412"/>
                </a:lnTo>
                <a:lnTo>
                  <a:pt x="1336551" y="1111763"/>
                </a:lnTo>
                <a:lnTo>
                  <a:pt x="1341881" y="1024126"/>
                </a:lnTo>
                <a:lnTo>
                  <a:pt x="1345691" y="1078232"/>
                </a:lnTo>
                <a:lnTo>
                  <a:pt x="1351021" y="1068326"/>
                </a:lnTo>
                <a:lnTo>
                  <a:pt x="1354831" y="1100332"/>
                </a:lnTo>
                <a:lnTo>
                  <a:pt x="1359408" y="1028703"/>
                </a:lnTo>
                <a:lnTo>
                  <a:pt x="1364738" y="1010418"/>
                </a:lnTo>
                <a:lnTo>
                  <a:pt x="1368548" y="1016509"/>
                </a:lnTo>
                <a:lnTo>
                  <a:pt x="1373878" y="1032506"/>
                </a:lnTo>
                <a:lnTo>
                  <a:pt x="1377688" y="1092703"/>
                </a:lnTo>
                <a:lnTo>
                  <a:pt x="1382265" y="1076706"/>
                </a:lnTo>
                <a:lnTo>
                  <a:pt x="1386842" y="1106423"/>
                </a:lnTo>
                <a:lnTo>
                  <a:pt x="1391405" y="1022600"/>
                </a:lnTo>
                <a:lnTo>
                  <a:pt x="1395214" y="1056132"/>
                </a:lnTo>
                <a:lnTo>
                  <a:pt x="1400558" y="1078995"/>
                </a:lnTo>
                <a:lnTo>
                  <a:pt x="1405121" y="1127761"/>
                </a:lnTo>
                <a:lnTo>
                  <a:pt x="1409698" y="1102609"/>
                </a:lnTo>
                <a:lnTo>
                  <a:pt x="1414275" y="1123946"/>
                </a:lnTo>
                <a:lnTo>
                  <a:pt x="1418085" y="1088138"/>
                </a:lnTo>
                <a:lnTo>
                  <a:pt x="1423415" y="1088138"/>
                </a:lnTo>
                <a:lnTo>
                  <a:pt x="1427225" y="1075180"/>
                </a:lnTo>
                <a:lnTo>
                  <a:pt x="1432555" y="1114040"/>
                </a:lnTo>
                <a:lnTo>
                  <a:pt x="1437132" y="1120143"/>
                </a:lnTo>
                <a:lnTo>
                  <a:pt x="1440942" y="1140718"/>
                </a:lnTo>
                <a:lnTo>
                  <a:pt x="1446272" y="1142995"/>
                </a:lnTo>
                <a:lnTo>
                  <a:pt x="1450082" y="1123946"/>
                </a:lnTo>
                <a:lnTo>
                  <a:pt x="1454659" y="1136903"/>
                </a:lnTo>
                <a:lnTo>
                  <a:pt x="1459222" y="1107949"/>
                </a:lnTo>
                <a:lnTo>
                  <a:pt x="1463798" y="1140718"/>
                </a:lnTo>
                <a:lnTo>
                  <a:pt x="1468375" y="1128523"/>
                </a:lnTo>
                <a:lnTo>
                  <a:pt x="1472938" y="1107949"/>
                </a:lnTo>
                <a:lnTo>
                  <a:pt x="1477515" y="1126235"/>
                </a:lnTo>
                <a:lnTo>
                  <a:pt x="1482092" y="1075943"/>
                </a:lnTo>
                <a:lnTo>
                  <a:pt x="1486655" y="1092703"/>
                </a:lnTo>
                <a:lnTo>
                  <a:pt x="1491232" y="1111763"/>
                </a:lnTo>
                <a:lnTo>
                  <a:pt x="1495809" y="1069852"/>
                </a:lnTo>
                <a:lnTo>
                  <a:pt x="1499619" y="1177289"/>
                </a:lnTo>
                <a:lnTo>
                  <a:pt x="1504949" y="1097280"/>
                </a:lnTo>
                <a:lnTo>
                  <a:pt x="1509526" y="1150623"/>
                </a:lnTo>
                <a:lnTo>
                  <a:pt x="1513336" y="1111763"/>
                </a:lnTo>
                <a:lnTo>
                  <a:pt x="1518666" y="1120143"/>
                </a:lnTo>
                <a:lnTo>
                  <a:pt x="1522475" y="1126235"/>
                </a:lnTo>
                <a:lnTo>
                  <a:pt x="1527806" y="1137666"/>
                </a:lnTo>
                <a:lnTo>
                  <a:pt x="1531615" y="1142243"/>
                </a:lnTo>
                <a:lnTo>
                  <a:pt x="1536192" y="1159003"/>
                </a:lnTo>
                <a:lnTo>
                  <a:pt x="1540755" y="1136903"/>
                </a:lnTo>
                <a:lnTo>
                  <a:pt x="1545332" y="1158241"/>
                </a:lnTo>
                <a:lnTo>
                  <a:pt x="1550663" y="1115566"/>
                </a:lnTo>
                <a:lnTo>
                  <a:pt x="1554472" y="1091189"/>
                </a:lnTo>
                <a:lnTo>
                  <a:pt x="1559049" y="1129286"/>
                </a:lnTo>
                <a:lnTo>
                  <a:pt x="1563626" y="1152149"/>
                </a:lnTo>
                <a:lnTo>
                  <a:pt x="1568189" y="1123946"/>
                </a:lnTo>
                <a:lnTo>
                  <a:pt x="1571999" y="1117855"/>
                </a:lnTo>
                <a:lnTo>
                  <a:pt x="1577343" y="1135378"/>
                </a:lnTo>
                <a:lnTo>
                  <a:pt x="1581906" y="1094229"/>
                </a:lnTo>
                <a:lnTo>
                  <a:pt x="1586483" y="1088138"/>
                </a:lnTo>
                <a:lnTo>
                  <a:pt x="1591060" y="1133089"/>
                </a:lnTo>
                <a:lnTo>
                  <a:pt x="1594869" y="1117855"/>
                </a:lnTo>
                <a:lnTo>
                  <a:pt x="1600200" y="1139955"/>
                </a:lnTo>
                <a:lnTo>
                  <a:pt x="1604009" y="1147572"/>
                </a:lnTo>
                <a:lnTo>
                  <a:pt x="1609340" y="1116329"/>
                </a:lnTo>
                <a:lnTo>
                  <a:pt x="1613149" y="1088901"/>
                </a:lnTo>
                <a:lnTo>
                  <a:pt x="1617726" y="1116329"/>
                </a:lnTo>
                <a:lnTo>
                  <a:pt x="1623057" y="1133852"/>
                </a:lnTo>
                <a:lnTo>
                  <a:pt x="1626866" y="1139955"/>
                </a:lnTo>
                <a:lnTo>
                  <a:pt x="1632197" y="1129286"/>
                </a:lnTo>
                <a:lnTo>
                  <a:pt x="1636006" y="1123946"/>
                </a:lnTo>
                <a:lnTo>
                  <a:pt x="1640583" y="1159003"/>
                </a:lnTo>
                <a:lnTo>
                  <a:pt x="1645160" y="1134615"/>
                </a:lnTo>
                <a:lnTo>
                  <a:pt x="1649723" y="1088138"/>
                </a:lnTo>
                <a:lnTo>
                  <a:pt x="1654300" y="1120143"/>
                </a:lnTo>
                <a:lnTo>
                  <a:pt x="1658877" y="1159766"/>
                </a:lnTo>
                <a:lnTo>
                  <a:pt x="1663440" y="1123946"/>
                </a:lnTo>
                <a:lnTo>
                  <a:pt x="1668017" y="1135378"/>
                </a:lnTo>
                <a:lnTo>
                  <a:pt x="1672594" y="1123946"/>
                </a:lnTo>
                <a:lnTo>
                  <a:pt x="1676403" y="1095755"/>
                </a:lnTo>
                <a:lnTo>
                  <a:pt x="1681734" y="1100332"/>
                </a:lnTo>
                <a:lnTo>
                  <a:pt x="1685543" y="1083560"/>
                </a:lnTo>
                <a:lnTo>
                  <a:pt x="1690874" y="1116329"/>
                </a:lnTo>
                <a:lnTo>
                  <a:pt x="1695450" y="1130049"/>
                </a:lnTo>
                <a:lnTo>
                  <a:pt x="1699260" y="1086612"/>
                </a:lnTo>
                <a:lnTo>
                  <a:pt x="1704590" y="1070615"/>
                </a:lnTo>
                <a:lnTo>
                  <a:pt x="1708400" y="1087375"/>
                </a:lnTo>
                <a:lnTo>
                  <a:pt x="1712977" y="1050803"/>
                </a:lnTo>
                <a:lnTo>
                  <a:pt x="1717540" y="1072129"/>
                </a:lnTo>
                <a:lnTo>
                  <a:pt x="1722117" y="1066038"/>
                </a:lnTo>
                <a:lnTo>
                  <a:pt x="1727447" y="1100332"/>
                </a:lnTo>
                <a:lnTo>
                  <a:pt x="1731257" y="1112515"/>
                </a:lnTo>
                <a:lnTo>
                  <a:pt x="1735834" y="1106423"/>
                </a:lnTo>
                <a:lnTo>
                  <a:pt x="1740411" y="1055369"/>
                </a:lnTo>
                <a:lnTo>
                  <a:pt x="1744974" y="1035558"/>
                </a:lnTo>
                <a:lnTo>
                  <a:pt x="1749551" y="1064512"/>
                </a:lnTo>
                <a:lnTo>
                  <a:pt x="1754127" y="1090426"/>
                </a:lnTo>
                <a:lnTo>
                  <a:pt x="1757937" y="1064512"/>
                </a:lnTo>
                <a:lnTo>
                  <a:pt x="1763267" y="1070615"/>
                </a:lnTo>
                <a:lnTo>
                  <a:pt x="1767844" y="1054606"/>
                </a:lnTo>
                <a:lnTo>
                  <a:pt x="1771654" y="1027178"/>
                </a:lnTo>
                <a:lnTo>
                  <a:pt x="1776984" y="1042412"/>
                </a:lnTo>
                <a:lnTo>
                  <a:pt x="1780794" y="1046989"/>
                </a:lnTo>
                <a:lnTo>
                  <a:pt x="1786124" y="947169"/>
                </a:lnTo>
                <a:lnTo>
                  <a:pt x="1789934" y="992120"/>
                </a:lnTo>
                <a:lnTo>
                  <a:pt x="1794511" y="995172"/>
                </a:lnTo>
                <a:lnTo>
                  <a:pt x="1799074" y="971546"/>
                </a:lnTo>
                <a:lnTo>
                  <a:pt x="1803651" y="984503"/>
                </a:lnTo>
                <a:lnTo>
                  <a:pt x="1808981" y="921255"/>
                </a:lnTo>
                <a:lnTo>
                  <a:pt x="1812790" y="973072"/>
                </a:lnTo>
                <a:lnTo>
                  <a:pt x="1817367" y="991357"/>
                </a:lnTo>
                <a:lnTo>
                  <a:pt x="1821944" y="934975"/>
                </a:lnTo>
                <a:lnTo>
                  <a:pt x="1826507" y="893826"/>
                </a:lnTo>
                <a:lnTo>
                  <a:pt x="1830317" y="797057"/>
                </a:lnTo>
                <a:lnTo>
                  <a:pt x="1835661" y="674374"/>
                </a:lnTo>
                <a:lnTo>
                  <a:pt x="1840224" y="742189"/>
                </a:lnTo>
                <a:lnTo>
                  <a:pt x="1844801" y="769617"/>
                </a:lnTo>
                <a:lnTo>
                  <a:pt x="1849378" y="818383"/>
                </a:lnTo>
                <a:lnTo>
                  <a:pt x="1853188" y="864109"/>
                </a:lnTo>
                <a:lnTo>
                  <a:pt x="1858518" y="800860"/>
                </a:lnTo>
                <a:lnTo>
                  <a:pt x="1862328" y="832866"/>
                </a:lnTo>
                <a:lnTo>
                  <a:pt x="1867658" y="822960"/>
                </a:lnTo>
                <a:lnTo>
                  <a:pt x="1871467" y="661417"/>
                </a:lnTo>
                <a:lnTo>
                  <a:pt x="1876044" y="688846"/>
                </a:lnTo>
                <a:lnTo>
                  <a:pt x="1881375" y="723140"/>
                </a:lnTo>
                <a:lnTo>
                  <a:pt x="1885184" y="836680"/>
                </a:lnTo>
                <a:lnTo>
                  <a:pt x="1890515" y="791717"/>
                </a:lnTo>
                <a:lnTo>
                  <a:pt x="1894324" y="748280"/>
                </a:lnTo>
                <a:lnTo>
                  <a:pt x="1898901" y="758186"/>
                </a:lnTo>
                <a:lnTo>
                  <a:pt x="1903478" y="672849"/>
                </a:lnTo>
                <a:lnTo>
                  <a:pt x="1908041" y="758949"/>
                </a:lnTo>
                <a:lnTo>
                  <a:pt x="1912618" y="840483"/>
                </a:lnTo>
                <a:lnTo>
                  <a:pt x="1917195" y="879343"/>
                </a:lnTo>
                <a:lnTo>
                  <a:pt x="1921758" y="828289"/>
                </a:lnTo>
                <a:lnTo>
                  <a:pt x="1926335" y="822197"/>
                </a:lnTo>
                <a:lnTo>
                  <a:pt x="1930912" y="797809"/>
                </a:lnTo>
                <a:lnTo>
                  <a:pt x="1934721" y="610363"/>
                </a:lnTo>
                <a:lnTo>
                  <a:pt x="1940052" y="777234"/>
                </a:lnTo>
                <a:lnTo>
                  <a:pt x="1943861" y="774195"/>
                </a:lnTo>
                <a:lnTo>
                  <a:pt x="1948438" y="819909"/>
                </a:lnTo>
                <a:lnTo>
                  <a:pt x="1953769" y="804675"/>
                </a:lnTo>
                <a:lnTo>
                  <a:pt x="1957578" y="846586"/>
                </a:lnTo>
                <a:lnTo>
                  <a:pt x="1962909" y="794006"/>
                </a:lnTo>
                <a:lnTo>
                  <a:pt x="1966718" y="769617"/>
                </a:lnTo>
                <a:lnTo>
                  <a:pt x="1971295" y="839720"/>
                </a:lnTo>
                <a:lnTo>
                  <a:pt x="1975858" y="881632"/>
                </a:lnTo>
                <a:lnTo>
                  <a:pt x="1980435" y="925069"/>
                </a:lnTo>
                <a:lnTo>
                  <a:pt x="1985765" y="927358"/>
                </a:lnTo>
                <a:lnTo>
                  <a:pt x="1989575" y="880869"/>
                </a:lnTo>
                <a:lnTo>
                  <a:pt x="1994152" y="902969"/>
                </a:lnTo>
                <a:lnTo>
                  <a:pt x="1998729" y="822960"/>
                </a:lnTo>
                <a:lnTo>
                  <a:pt x="2003292" y="855729"/>
                </a:lnTo>
                <a:lnTo>
                  <a:pt x="2007101" y="861820"/>
                </a:lnTo>
                <a:lnTo>
                  <a:pt x="2012446" y="923543"/>
                </a:lnTo>
                <a:lnTo>
                  <a:pt x="2016255" y="934975"/>
                </a:lnTo>
                <a:lnTo>
                  <a:pt x="2021586" y="936500"/>
                </a:lnTo>
                <a:lnTo>
                  <a:pt x="2026163" y="804675"/>
                </a:lnTo>
                <a:lnTo>
                  <a:pt x="2029972" y="722377"/>
                </a:lnTo>
                <a:lnTo>
                  <a:pt x="2035303" y="717037"/>
                </a:lnTo>
                <a:lnTo>
                  <a:pt x="2039112" y="855729"/>
                </a:lnTo>
                <a:lnTo>
                  <a:pt x="2044442" y="773432"/>
                </a:lnTo>
                <a:lnTo>
                  <a:pt x="2048252" y="778760"/>
                </a:lnTo>
                <a:lnTo>
                  <a:pt x="2052829" y="745240"/>
                </a:lnTo>
                <a:lnTo>
                  <a:pt x="2058159" y="700277"/>
                </a:lnTo>
                <a:lnTo>
                  <a:pt x="2061969" y="739137"/>
                </a:lnTo>
                <a:lnTo>
                  <a:pt x="2067299" y="799334"/>
                </a:lnTo>
                <a:lnTo>
                  <a:pt x="2071109" y="846586"/>
                </a:lnTo>
                <a:lnTo>
                  <a:pt x="2075686" y="876303"/>
                </a:lnTo>
                <a:lnTo>
                  <a:pt x="2080263" y="842772"/>
                </a:lnTo>
                <a:lnTo>
                  <a:pt x="2084826" y="783337"/>
                </a:lnTo>
                <a:lnTo>
                  <a:pt x="2088635" y="716274"/>
                </a:lnTo>
                <a:lnTo>
                  <a:pt x="2093980" y="656840"/>
                </a:lnTo>
                <a:lnTo>
                  <a:pt x="2098543" y="752094"/>
                </a:lnTo>
                <a:lnTo>
                  <a:pt x="2103119" y="781049"/>
                </a:lnTo>
                <a:lnTo>
                  <a:pt x="2107696" y="717800"/>
                </a:lnTo>
                <a:lnTo>
                  <a:pt x="2111506" y="752094"/>
                </a:lnTo>
                <a:lnTo>
                  <a:pt x="2116836" y="752094"/>
                </a:lnTo>
                <a:lnTo>
                  <a:pt x="2120646" y="627886"/>
                </a:lnTo>
                <a:lnTo>
                  <a:pt x="2125976" y="560071"/>
                </a:lnTo>
                <a:lnTo>
                  <a:pt x="2129786" y="633989"/>
                </a:lnTo>
                <a:lnTo>
                  <a:pt x="2134363" y="623320"/>
                </a:lnTo>
                <a:lnTo>
                  <a:pt x="2139693" y="598169"/>
                </a:lnTo>
                <a:lnTo>
                  <a:pt x="2143503" y="1042412"/>
                </a:lnTo>
                <a:lnTo>
                  <a:pt x="2148080" y="647697"/>
                </a:lnTo>
                <a:lnTo>
                  <a:pt x="2152643" y="608074"/>
                </a:lnTo>
                <a:lnTo>
                  <a:pt x="2157220" y="630174"/>
                </a:lnTo>
                <a:lnTo>
                  <a:pt x="2161796" y="679703"/>
                </a:lnTo>
                <a:lnTo>
                  <a:pt x="2166359" y="686557"/>
                </a:lnTo>
                <a:lnTo>
                  <a:pt x="2170936" y="758949"/>
                </a:lnTo>
                <a:lnTo>
                  <a:pt x="2175513" y="707894"/>
                </a:lnTo>
                <a:lnTo>
                  <a:pt x="2180076" y="736097"/>
                </a:lnTo>
                <a:lnTo>
                  <a:pt x="2184653" y="669797"/>
                </a:lnTo>
                <a:lnTo>
                  <a:pt x="2189230" y="619506"/>
                </a:lnTo>
                <a:lnTo>
                  <a:pt x="2193040" y="693423"/>
                </a:lnTo>
                <a:lnTo>
                  <a:pt x="2198370" y="695712"/>
                </a:lnTo>
                <a:lnTo>
                  <a:pt x="2202180" y="710183"/>
                </a:lnTo>
                <a:lnTo>
                  <a:pt x="2206757" y="735335"/>
                </a:lnTo>
                <a:lnTo>
                  <a:pt x="2212087" y="726192"/>
                </a:lnTo>
                <a:lnTo>
                  <a:pt x="2215896" y="685806"/>
                </a:lnTo>
                <a:lnTo>
                  <a:pt x="2221227" y="677414"/>
                </a:lnTo>
                <a:lnTo>
                  <a:pt x="2225036" y="709420"/>
                </a:lnTo>
                <a:lnTo>
                  <a:pt x="2229613" y="785626"/>
                </a:lnTo>
                <a:lnTo>
                  <a:pt x="2234176" y="694949"/>
                </a:lnTo>
                <a:lnTo>
                  <a:pt x="2238753" y="861820"/>
                </a:lnTo>
                <a:lnTo>
                  <a:pt x="2244084" y="749043"/>
                </a:lnTo>
                <a:lnTo>
                  <a:pt x="2247893" y="755909"/>
                </a:lnTo>
                <a:lnTo>
                  <a:pt x="2252470" y="604272"/>
                </a:lnTo>
                <a:lnTo>
                  <a:pt x="2257047" y="663706"/>
                </a:lnTo>
                <a:lnTo>
                  <a:pt x="2261610" y="681229"/>
                </a:lnTo>
                <a:lnTo>
                  <a:pt x="2265420" y="718563"/>
                </a:lnTo>
                <a:lnTo>
                  <a:pt x="2270764" y="630937"/>
                </a:lnTo>
                <a:lnTo>
                  <a:pt x="2274573" y="588263"/>
                </a:lnTo>
                <a:lnTo>
                  <a:pt x="2279904" y="427483"/>
                </a:lnTo>
                <a:lnTo>
                  <a:pt x="2284481" y="739900"/>
                </a:lnTo>
                <a:lnTo>
                  <a:pt x="2293621" y="486154"/>
                </a:lnTo>
                <a:lnTo>
                  <a:pt x="2297430" y="534920"/>
                </a:lnTo>
                <a:lnTo>
                  <a:pt x="2302761" y="592840"/>
                </a:lnTo>
                <a:lnTo>
                  <a:pt x="2306570" y="340620"/>
                </a:lnTo>
                <a:lnTo>
                  <a:pt x="2311147" y="421391"/>
                </a:lnTo>
                <a:lnTo>
                  <a:pt x="2316478" y="563123"/>
                </a:lnTo>
                <a:lnTo>
                  <a:pt x="2320287" y="856492"/>
                </a:lnTo>
                <a:lnTo>
                  <a:pt x="2325618" y="462528"/>
                </a:lnTo>
                <a:lnTo>
                  <a:pt x="2329427" y="554731"/>
                </a:lnTo>
                <a:lnTo>
                  <a:pt x="2334004" y="549403"/>
                </a:lnTo>
                <a:lnTo>
                  <a:pt x="2338581" y="601983"/>
                </a:lnTo>
                <a:lnTo>
                  <a:pt x="2343144" y="540260"/>
                </a:lnTo>
                <a:lnTo>
                  <a:pt x="2346953" y="658366"/>
                </a:lnTo>
                <a:lnTo>
                  <a:pt x="2352298" y="735335"/>
                </a:lnTo>
                <a:lnTo>
                  <a:pt x="2356861" y="749043"/>
                </a:lnTo>
                <a:lnTo>
                  <a:pt x="2361438" y="772669"/>
                </a:lnTo>
                <a:lnTo>
                  <a:pt x="2366015" y="856492"/>
                </a:lnTo>
                <a:lnTo>
                  <a:pt x="2369824" y="809240"/>
                </a:lnTo>
                <a:lnTo>
                  <a:pt x="2375155" y="763526"/>
                </a:lnTo>
                <a:lnTo>
                  <a:pt x="2378964" y="700277"/>
                </a:lnTo>
                <a:lnTo>
                  <a:pt x="2383527" y="769617"/>
                </a:lnTo>
                <a:lnTo>
                  <a:pt x="2388872" y="746003"/>
                </a:lnTo>
                <a:lnTo>
                  <a:pt x="2392681" y="773432"/>
                </a:lnTo>
                <a:lnTo>
                  <a:pt x="2398011" y="766577"/>
                </a:lnTo>
                <a:lnTo>
                  <a:pt x="2401821" y="769617"/>
                </a:lnTo>
                <a:lnTo>
                  <a:pt x="2406398" y="771143"/>
                </a:lnTo>
                <a:lnTo>
                  <a:pt x="2410961" y="649223"/>
                </a:lnTo>
                <a:lnTo>
                  <a:pt x="2415538" y="653800"/>
                </a:lnTo>
                <a:lnTo>
                  <a:pt x="2420115" y="684280"/>
                </a:lnTo>
                <a:lnTo>
                  <a:pt x="2424678" y="730757"/>
                </a:lnTo>
                <a:lnTo>
                  <a:pt x="2429255" y="739900"/>
                </a:lnTo>
                <a:lnTo>
                  <a:pt x="2433832" y="651512"/>
                </a:lnTo>
                <a:lnTo>
                  <a:pt x="2438395" y="600457"/>
                </a:lnTo>
                <a:lnTo>
                  <a:pt x="2442204" y="575306"/>
                </a:lnTo>
                <a:lnTo>
                  <a:pt x="2447549" y="615691"/>
                </a:lnTo>
                <a:lnTo>
                  <a:pt x="2451358" y="579883"/>
                </a:lnTo>
                <a:lnTo>
                  <a:pt x="2456688" y="651512"/>
                </a:lnTo>
              </a:path>
            </a:pathLst>
          </a:custGeom>
          <a:ln w="4214">
            <a:solidFill>
              <a:srgbClr val="004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06089" y="3054096"/>
            <a:ext cx="2456815" cy="1097280"/>
          </a:xfrm>
          <a:custGeom>
            <a:avLst/>
            <a:gdLst/>
            <a:ahLst/>
            <a:cxnLst/>
            <a:rect l="l" t="t" r="r" b="b"/>
            <a:pathLst>
              <a:path w="2456815" h="1097279">
                <a:moveTo>
                  <a:pt x="0" y="842009"/>
                </a:moveTo>
                <a:lnTo>
                  <a:pt x="4576" y="912875"/>
                </a:lnTo>
                <a:lnTo>
                  <a:pt x="9907" y="910586"/>
                </a:lnTo>
                <a:lnTo>
                  <a:pt x="13716" y="955549"/>
                </a:lnTo>
                <a:lnTo>
                  <a:pt x="18293" y="922017"/>
                </a:lnTo>
                <a:lnTo>
                  <a:pt x="22856" y="916689"/>
                </a:lnTo>
                <a:lnTo>
                  <a:pt x="27433" y="871726"/>
                </a:lnTo>
                <a:lnTo>
                  <a:pt x="31243" y="845823"/>
                </a:lnTo>
                <a:lnTo>
                  <a:pt x="36573" y="906783"/>
                </a:lnTo>
                <a:lnTo>
                  <a:pt x="41150" y="915926"/>
                </a:lnTo>
                <a:lnTo>
                  <a:pt x="45713" y="906020"/>
                </a:lnTo>
                <a:lnTo>
                  <a:pt x="50290" y="924306"/>
                </a:lnTo>
                <a:lnTo>
                  <a:pt x="54100" y="883920"/>
                </a:lnTo>
                <a:lnTo>
                  <a:pt x="59430" y="852677"/>
                </a:lnTo>
                <a:lnTo>
                  <a:pt x="63239" y="815343"/>
                </a:lnTo>
                <a:lnTo>
                  <a:pt x="68584" y="877066"/>
                </a:lnTo>
                <a:lnTo>
                  <a:pt x="72393" y="881632"/>
                </a:lnTo>
                <a:lnTo>
                  <a:pt x="76956" y="896115"/>
                </a:lnTo>
                <a:lnTo>
                  <a:pt x="82301" y="923543"/>
                </a:lnTo>
                <a:lnTo>
                  <a:pt x="86110" y="883920"/>
                </a:lnTo>
                <a:lnTo>
                  <a:pt x="90673" y="851152"/>
                </a:lnTo>
                <a:lnTo>
                  <a:pt x="95250" y="794006"/>
                </a:lnTo>
                <a:lnTo>
                  <a:pt x="99827" y="821435"/>
                </a:lnTo>
                <a:lnTo>
                  <a:pt x="104390" y="789429"/>
                </a:lnTo>
                <a:lnTo>
                  <a:pt x="108967" y="808489"/>
                </a:lnTo>
                <a:lnTo>
                  <a:pt x="113530" y="849626"/>
                </a:lnTo>
                <a:lnTo>
                  <a:pt x="118107" y="804675"/>
                </a:lnTo>
                <a:lnTo>
                  <a:pt x="122684" y="757435"/>
                </a:lnTo>
                <a:lnTo>
                  <a:pt x="127247" y="796295"/>
                </a:lnTo>
                <a:lnTo>
                  <a:pt x="131824" y="886972"/>
                </a:lnTo>
                <a:lnTo>
                  <a:pt x="135633" y="819146"/>
                </a:lnTo>
                <a:lnTo>
                  <a:pt x="140964" y="840483"/>
                </a:lnTo>
                <a:lnTo>
                  <a:pt x="144773" y="851915"/>
                </a:lnTo>
                <a:lnTo>
                  <a:pt x="149350" y="823723"/>
                </a:lnTo>
                <a:lnTo>
                  <a:pt x="154681" y="735335"/>
                </a:lnTo>
                <a:lnTo>
                  <a:pt x="158490" y="566926"/>
                </a:lnTo>
                <a:lnTo>
                  <a:pt x="163835" y="712472"/>
                </a:lnTo>
                <a:lnTo>
                  <a:pt x="167644" y="717800"/>
                </a:lnTo>
                <a:lnTo>
                  <a:pt x="172207" y="717800"/>
                </a:lnTo>
                <a:lnTo>
                  <a:pt x="176784" y="647697"/>
                </a:lnTo>
                <a:lnTo>
                  <a:pt x="181361" y="717049"/>
                </a:lnTo>
                <a:lnTo>
                  <a:pt x="186691" y="582934"/>
                </a:lnTo>
                <a:lnTo>
                  <a:pt x="190501" y="534920"/>
                </a:lnTo>
                <a:lnTo>
                  <a:pt x="195064" y="595129"/>
                </a:lnTo>
                <a:lnTo>
                  <a:pt x="199641" y="597406"/>
                </a:lnTo>
                <a:lnTo>
                  <a:pt x="204218" y="669034"/>
                </a:lnTo>
                <a:lnTo>
                  <a:pt x="208027" y="658366"/>
                </a:lnTo>
                <a:lnTo>
                  <a:pt x="213358" y="592840"/>
                </a:lnTo>
                <a:lnTo>
                  <a:pt x="217167" y="614177"/>
                </a:lnTo>
                <a:lnTo>
                  <a:pt x="222498" y="562360"/>
                </a:lnTo>
                <a:lnTo>
                  <a:pt x="227075" y="655326"/>
                </a:lnTo>
                <a:lnTo>
                  <a:pt x="230884" y="735335"/>
                </a:lnTo>
                <a:lnTo>
                  <a:pt x="236214" y="763526"/>
                </a:lnTo>
                <a:lnTo>
                  <a:pt x="240024" y="706380"/>
                </a:lnTo>
                <a:lnTo>
                  <a:pt x="245368" y="659129"/>
                </a:lnTo>
                <a:lnTo>
                  <a:pt x="249178" y="632463"/>
                </a:lnTo>
                <a:lnTo>
                  <a:pt x="253741" y="586737"/>
                </a:lnTo>
                <a:lnTo>
                  <a:pt x="258318" y="614177"/>
                </a:lnTo>
                <a:lnTo>
                  <a:pt x="262895" y="720089"/>
                </a:lnTo>
                <a:lnTo>
                  <a:pt x="268225" y="729232"/>
                </a:lnTo>
                <a:lnTo>
                  <a:pt x="272035" y="689609"/>
                </a:lnTo>
                <a:lnTo>
                  <a:pt x="276598" y="697226"/>
                </a:lnTo>
                <a:lnTo>
                  <a:pt x="281175" y="624083"/>
                </a:lnTo>
                <a:lnTo>
                  <a:pt x="285752" y="529591"/>
                </a:lnTo>
                <a:lnTo>
                  <a:pt x="289561" y="683517"/>
                </a:lnTo>
                <a:lnTo>
                  <a:pt x="294891" y="708657"/>
                </a:lnTo>
                <a:lnTo>
                  <a:pt x="299468" y="712472"/>
                </a:lnTo>
                <a:lnTo>
                  <a:pt x="304031" y="633226"/>
                </a:lnTo>
                <a:lnTo>
                  <a:pt x="308608" y="637791"/>
                </a:lnTo>
                <a:lnTo>
                  <a:pt x="312418" y="582171"/>
                </a:lnTo>
                <a:lnTo>
                  <a:pt x="317748" y="641606"/>
                </a:lnTo>
                <a:lnTo>
                  <a:pt x="321558" y="717800"/>
                </a:lnTo>
                <a:lnTo>
                  <a:pt x="326902" y="685043"/>
                </a:lnTo>
                <a:lnTo>
                  <a:pt x="330712" y="729232"/>
                </a:lnTo>
                <a:lnTo>
                  <a:pt x="335275" y="731520"/>
                </a:lnTo>
                <a:lnTo>
                  <a:pt x="340619" y="747529"/>
                </a:lnTo>
                <a:lnTo>
                  <a:pt x="344429" y="609600"/>
                </a:lnTo>
                <a:lnTo>
                  <a:pt x="348992" y="569214"/>
                </a:lnTo>
                <a:lnTo>
                  <a:pt x="353568" y="717800"/>
                </a:lnTo>
                <a:lnTo>
                  <a:pt x="358131" y="726955"/>
                </a:lnTo>
                <a:lnTo>
                  <a:pt x="362708" y="721614"/>
                </a:lnTo>
                <a:lnTo>
                  <a:pt x="367285" y="724666"/>
                </a:lnTo>
                <a:lnTo>
                  <a:pt x="371848" y="707894"/>
                </a:lnTo>
                <a:lnTo>
                  <a:pt x="376425" y="582934"/>
                </a:lnTo>
                <a:lnTo>
                  <a:pt x="381002" y="653037"/>
                </a:lnTo>
                <a:lnTo>
                  <a:pt x="385565" y="747529"/>
                </a:lnTo>
                <a:lnTo>
                  <a:pt x="390142" y="736097"/>
                </a:lnTo>
                <a:lnTo>
                  <a:pt x="393952" y="697226"/>
                </a:lnTo>
                <a:lnTo>
                  <a:pt x="399282" y="723140"/>
                </a:lnTo>
                <a:lnTo>
                  <a:pt x="403092" y="754383"/>
                </a:lnTo>
                <a:lnTo>
                  <a:pt x="407669" y="687320"/>
                </a:lnTo>
                <a:lnTo>
                  <a:pt x="412999" y="627123"/>
                </a:lnTo>
                <a:lnTo>
                  <a:pt x="416808" y="703329"/>
                </a:lnTo>
                <a:lnTo>
                  <a:pt x="422153" y="758949"/>
                </a:lnTo>
                <a:lnTo>
                  <a:pt x="425962" y="738374"/>
                </a:lnTo>
                <a:lnTo>
                  <a:pt x="430525" y="749043"/>
                </a:lnTo>
                <a:lnTo>
                  <a:pt x="435102" y="749806"/>
                </a:lnTo>
                <a:lnTo>
                  <a:pt x="439679" y="675137"/>
                </a:lnTo>
                <a:lnTo>
                  <a:pt x="445010" y="647697"/>
                </a:lnTo>
                <a:lnTo>
                  <a:pt x="448819" y="683517"/>
                </a:lnTo>
                <a:lnTo>
                  <a:pt x="453382" y="729994"/>
                </a:lnTo>
                <a:lnTo>
                  <a:pt x="457959" y="730757"/>
                </a:lnTo>
                <a:lnTo>
                  <a:pt x="462536" y="720089"/>
                </a:lnTo>
                <a:lnTo>
                  <a:pt x="466345" y="726192"/>
                </a:lnTo>
                <a:lnTo>
                  <a:pt x="471676" y="637791"/>
                </a:lnTo>
                <a:lnTo>
                  <a:pt x="475485" y="641606"/>
                </a:lnTo>
                <a:lnTo>
                  <a:pt x="480816" y="706380"/>
                </a:lnTo>
                <a:lnTo>
                  <a:pt x="485393" y="742952"/>
                </a:lnTo>
                <a:lnTo>
                  <a:pt x="489202" y="688846"/>
                </a:lnTo>
                <a:lnTo>
                  <a:pt x="494533" y="930409"/>
                </a:lnTo>
                <a:lnTo>
                  <a:pt x="498342" y="741426"/>
                </a:lnTo>
                <a:lnTo>
                  <a:pt x="503687" y="691897"/>
                </a:lnTo>
                <a:lnTo>
                  <a:pt x="507496" y="637791"/>
                </a:lnTo>
                <a:lnTo>
                  <a:pt x="512059" y="640843"/>
                </a:lnTo>
                <a:lnTo>
                  <a:pt x="517390" y="624083"/>
                </a:lnTo>
                <a:lnTo>
                  <a:pt x="521213" y="676663"/>
                </a:lnTo>
                <a:lnTo>
                  <a:pt x="525776" y="724666"/>
                </a:lnTo>
                <a:lnTo>
                  <a:pt x="530353" y="669034"/>
                </a:lnTo>
                <a:lnTo>
                  <a:pt x="534916" y="616454"/>
                </a:lnTo>
                <a:lnTo>
                  <a:pt x="539493" y="634752"/>
                </a:lnTo>
                <a:lnTo>
                  <a:pt x="544070" y="723140"/>
                </a:lnTo>
                <a:lnTo>
                  <a:pt x="547879" y="707894"/>
                </a:lnTo>
                <a:lnTo>
                  <a:pt x="553210" y="717800"/>
                </a:lnTo>
                <a:lnTo>
                  <a:pt x="557787" y="717800"/>
                </a:lnTo>
                <a:lnTo>
                  <a:pt x="562350" y="694186"/>
                </a:lnTo>
                <a:lnTo>
                  <a:pt x="566927" y="632463"/>
                </a:lnTo>
                <a:lnTo>
                  <a:pt x="570736" y="534920"/>
                </a:lnTo>
                <a:lnTo>
                  <a:pt x="576067" y="646934"/>
                </a:lnTo>
                <a:lnTo>
                  <a:pt x="579876" y="683517"/>
                </a:lnTo>
                <a:lnTo>
                  <a:pt x="584453" y="688846"/>
                </a:lnTo>
                <a:lnTo>
                  <a:pt x="589783" y="659892"/>
                </a:lnTo>
                <a:lnTo>
                  <a:pt x="593593" y="636266"/>
                </a:lnTo>
                <a:lnTo>
                  <a:pt x="598923" y="532643"/>
                </a:lnTo>
                <a:lnTo>
                  <a:pt x="602747" y="416051"/>
                </a:lnTo>
                <a:lnTo>
                  <a:pt x="607310" y="550166"/>
                </a:lnTo>
                <a:lnTo>
                  <a:pt x="611887" y="505203"/>
                </a:lnTo>
                <a:lnTo>
                  <a:pt x="616450" y="451871"/>
                </a:lnTo>
                <a:lnTo>
                  <a:pt x="621027" y="272794"/>
                </a:lnTo>
                <a:lnTo>
                  <a:pt x="625604" y="377191"/>
                </a:lnTo>
                <a:lnTo>
                  <a:pt x="634744" y="111251"/>
                </a:lnTo>
                <a:lnTo>
                  <a:pt x="639321" y="144020"/>
                </a:lnTo>
                <a:lnTo>
                  <a:pt x="643130" y="180591"/>
                </a:lnTo>
                <a:lnTo>
                  <a:pt x="648460" y="111251"/>
                </a:lnTo>
                <a:lnTo>
                  <a:pt x="652270" y="0"/>
                </a:lnTo>
                <a:lnTo>
                  <a:pt x="657600" y="227843"/>
                </a:lnTo>
                <a:lnTo>
                  <a:pt x="661410" y="697226"/>
                </a:lnTo>
                <a:lnTo>
                  <a:pt x="665987" y="192785"/>
                </a:lnTo>
                <a:lnTo>
                  <a:pt x="671317" y="273557"/>
                </a:lnTo>
                <a:lnTo>
                  <a:pt x="675127" y="366523"/>
                </a:lnTo>
                <a:lnTo>
                  <a:pt x="680457" y="366523"/>
                </a:lnTo>
                <a:lnTo>
                  <a:pt x="684281" y="361194"/>
                </a:lnTo>
                <a:lnTo>
                  <a:pt x="688844" y="328426"/>
                </a:lnTo>
                <a:lnTo>
                  <a:pt x="693421" y="397003"/>
                </a:lnTo>
                <a:lnTo>
                  <a:pt x="697984" y="247654"/>
                </a:lnTo>
                <a:lnTo>
                  <a:pt x="703328" y="486154"/>
                </a:lnTo>
                <a:lnTo>
                  <a:pt x="707137" y="594366"/>
                </a:lnTo>
                <a:lnTo>
                  <a:pt x="711700" y="592840"/>
                </a:lnTo>
                <a:lnTo>
                  <a:pt x="716277" y="531117"/>
                </a:lnTo>
                <a:lnTo>
                  <a:pt x="720854" y="586737"/>
                </a:lnTo>
                <a:lnTo>
                  <a:pt x="724664" y="471683"/>
                </a:lnTo>
                <a:lnTo>
                  <a:pt x="729994" y="351288"/>
                </a:lnTo>
                <a:lnTo>
                  <a:pt x="733804" y="565412"/>
                </a:lnTo>
                <a:lnTo>
                  <a:pt x="739134" y="547877"/>
                </a:lnTo>
                <a:lnTo>
                  <a:pt x="743711" y="541023"/>
                </a:lnTo>
                <a:lnTo>
                  <a:pt x="747521" y="675137"/>
                </a:lnTo>
                <a:lnTo>
                  <a:pt x="752851" y="553217"/>
                </a:lnTo>
                <a:lnTo>
                  <a:pt x="756661" y="403094"/>
                </a:lnTo>
                <a:lnTo>
                  <a:pt x="762005" y="527303"/>
                </a:lnTo>
                <a:lnTo>
                  <a:pt x="765814" y="678177"/>
                </a:lnTo>
                <a:lnTo>
                  <a:pt x="770377" y="659129"/>
                </a:lnTo>
                <a:lnTo>
                  <a:pt x="775708" y="696474"/>
                </a:lnTo>
                <a:lnTo>
                  <a:pt x="779517" y="717049"/>
                </a:lnTo>
                <a:lnTo>
                  <a:pt x="784094" y="643132"/>
                </a:lnTo>
                <a:lnTo>
                  <a:pt x="788671" y="522737"/>
                </a:lnTo>
                <a:lnTo>
                  <a:pt x="793234" y="659892"/>
                </a:lnTo>
                <a:lnTo>
                  <a:pt x="797811" y="780286"/>
                </a:lnTo>
                <a:lnTo>
                  <a:pt x="802388" y="677414"/>
                </a:lnTo>
                <a:lnTo>
                  <a:pt x="806198" y="756672"/>
                </a:lnTo>
                <a:lnTo>
                  <a:pt x="811528" y="717800"/>
                </a:lnTo>
                <a:lnTo>
                  <a:pt x="816105" y="721614"/>
                </a:lnTo>
                <a:lnTo>
                  <a:pt x="820668" y="629411"/>
                </a:lnTo>
                <a:lnTo>
                  <a:pt x="825245" y="598169"/>
                </a:lnTo>
                <a:lnTo>
                  <a:pt x="829054" y="698752"/>
                </a:lnTo>
                <a:lnTo>
                  <a:pt x="834385" y="753620"/>
                </a:lnTo>
                <a:lnTo>
                  <a:pt x="838194" y="723140"/>
                </a:lnTo>
                <a:lnTo>
                  <a:pt x="842771" y="712472"/>
                </a:lnTo>
                <a:lnTo>
                  <a:pt x="848102" y="747529"/>
                </a:lnTo>
                <a:lnTo>
                  <a:pt x="851911" y="658366"/>
                </a:lnTo>
                <a:lnTo>
                  <a:pt x="857242" y="595880"/>
                </a:lnTo>
                <a:lnTo>
                  <a:pt x="861065" y="753620"/>
                </a:lnTo>
                <a:lnTo>
                  <a:pt x="865628" y="717800"/>
                </a:lnTo>
                <a:lnTo>
                  <a:pt x="870205" y="676663"/>
                </a:lnTo>
                <a:lnTo>
                  <a:pt x="874768" y="639317"/>
                </a:lnTo>
                <a:lnTo>
                  <a:pt x="879345" y="737612"/>
                </a:lnTo>
                <a:lnTo>
                  <a:pt x="883922" y="573029"/>
                </a:lnTo>
                <a:lnTo>
                  <a:pt x="888485" y="586737"/>
                </a:lnTo>
                <a:lnTo>
                  <a:pt x="893062" y="729994"/>
                </a:lnTo>
                <a:lnTo>
                  <a:pt x="897639" y="711709"/>
                </a:lnTo>
                <a:lnTo>
                  <a:pt x="901448" y="756672"/>
                </a:lnTo>
                <a:lnTo>
                  <a:pt x="906779" y="761237"/>
                </a:lnTo>
                <a:lnTo>
                  <a:pt x="910588" y="788666"/>
                </a:lnTo>
                <a:lnTo>
                  <a:pt x="915919" y="756672"/>
                </a:lnTo>
                <a:lnTo>
                  <a:pt x="920496" y="667509"/>
                </a:lnTo>
                <a:lnTo>
                  <a:pt x="924305" y="771143"/>
                </a:lnTo>
                <a:lnTo>
                  <a:pt x="929636" y="771143"/>
                </a:lnTo>
                <a:lnTo>
                  <a:pt x="933445" y="745240"/>
                </a:lnTo>
                <a:lnTo>
                  <a:pt x="938775" y="794769"/>
                </a:lnTo>
                <a:lnTo>
                  <a:pt x="942599" y="723140"/>
                </a:lnTo>
                <a:lnTo>
                  <a:pt x="947162" y="689609"/>
                </a:lnTo>
                <a:lnTo>
                  <a:pt x="951739" y="730757"/>
                </a:lnTo>
                <a:lnTo>
                  <a:pt x="956302" y="783337"/>
                </a:lnTo>
                <a:lnTo>
                  <a:pt x="961646" y="781049"/>
                </a:lnTo>
                <a:lnTo>
                  <a:pt x="965456" y="787915"/>
                </a:lnTo>
                <a:lnTo>
                  <a:pt x="970019" y="819909"/>
                </a:lnTo>
                <a:lnTo>
                  <a:pt x="974596" y="777246"/>
                </a:lnTo>
                <a:lnTo>
                  <a:pt x="979173" y="698752"/>
                </a:lnTo>
                <a:lnTo>
                  <a:pt x="982982" y="697989"/>
                </a:lnTo>
                <a:lnTo>
                  <a:pt x="988313" y="822197"/>
                </a:lnTo>
                <a:lnTo>
                  <a:pt x="992122" y="817632"/>
                </a:lnTo>
                <a:lnTo>
                  <a:pt x="997452" y="783337"/>
                </a:lnTo>
                <a:lnTo>
                  <a:pt x="1002029" y="805437"/>
                </a:lnTo>
                <a:lnTo>
                  <a:pt x="1005839" y="784863"/>
                </a:lnTo>
                <a:lnTo>
                  <a:pt x="1011169" y="733809"/>
                </a:lnTo>
                <a:lnTo>
                  <a:pt x="1014979" y="685043"/>
                </a:lnTo>
                <a:lnTo>
                  <a:pt x="1019556" y="752094"/>
                </a:lnTo>
                <a:lnTo>
                  <a:pt x="1024133" y="782575"/>
                </a:lnTo>
                <a:lnTo>
                  <a:pt x="1028696" y="779523"/>
                </a:lnTo>
                <a:lnTo>
                  <a:pt x="1034026" y="829814"/>
                </a:lnTo>
                <a:lnTo>
                  <a:pt x="1037836" y="829063"/>
                </a:lnTo>
                <a:lnTo>
                  <a:pt x="1042413" y="770380"/>
                </a:lnTo>
                <a:lnTo>
                  <a:pt x="1046990" y="699514"/>
                </a:lnTo>
                <a:lnTo>
                  <a:pt x="1051553" y="744477"/>
                </a:lnTo>
                <a:lnTo>
                  <a:pt x="1056129" y="752857"/>
                </a:lnTo>
                <a:lnTo>
                  <a:pt x="1060706" y="808489"/>
                </a:lnTo>
                <a:lnTo>
                  <a:pt x="1064516" y="742952"/>
                </a:lnTo>
                <a:lnTo>
                  <a:pt x="1069846" y="803912"/>
                </a:lnTo>
                <a:lnTo>
                  <a:pt x="1074423" y="765815"/>
                </a:lnTo>
                <a:lnTo>
                  <a:pt x="1078233" y="679703"/>
                </a:lnTo>
                <a:lnTo>
                  <a:pt x="1083563" y="794769"/>
                </a:lnTo>
                <a:lnTo>
                  <a:pt x="1087373" y="800097"/>
                </a:lnTo>
                <a:lnTo>
                  <a:pt x="1092703" y="784863"/>
                </a:lnTo>
                <a:lnTo>
                  <a:pt x="1096513" y="826775"/>
                </a:lnTo>
                <a:lnTo>
                  <a:pt x="1101090" y="758949"/>
                </a:lnTo>
                <a:lnTo>
                  <a:pt x="1106420" y="678940"/>
                </a:lnTo>
                <a:lnTo>
                  <a:pt x="1110229" y="697989"/>
                </a:lnTo>
                <a:lnTo>
                  <a:pt x="1115560" y="780286"/>
                </a:lnTo>
                <a:lnTo>
                  <a:pt x="1119369" y="752857"/>
                </a:lnTo>
                <a:lnTo>
                  <a:pt x="1123946" y="753620"/>
                </a:lnTo>
                <a:lnTo>
                  <a:pt x="1128523" y="806200"/>
                </a:lnTo>
                <a:lnTo>
                  <a:pt x="1133086" y="781812"/>
                </a:lnTo>
                <a:lnTo>
                  <a:pt x="1136896" y="753620"/>
                </a:lnTo>
                <a:lnTo>
                  <a:pt x="1142240" y="743714"/>
                </a:lnTo>
                <a:lnTo>
                  <a:pt x="1146803" y="842009"/>
                </a:lnTo>
                <a:lnTo>
                  <a:pt x="1151380" y="827537"/>
                </a:lnTo>
                <a:lnTo>
                  <a:pt x="1155957" y="837443"/>
                </a:lnTo>
                <a:lnTo>
                  <a:pt x="1159767" y="857255"/>
                </a:lnTo>
                <a:lnTo>
                  <a:pt x="1165097" y="777246"/>
                </a:lnTo>
                <a:lnTo>
                  <a:pt x="1168906" y="694186"/>
                </a:lnTo>
                <a:lnTo>
                  <a:pt x="1174237" y="1097280"/>
                </a:lnTo>
                <a:lnTo>
                  <a:pt x="1178814" y="784863"/>
                </a:lnTo>
                <a:lnTo>
                  <a:pt x="1182623" y="804675"/>
                </a:lnTo>
                <a:lnTo>
                  <a:pt x="1187954" y="797057"/>
                </a:lnTo>
                <a:lnTo>
                  <a:pt x="1191763" y="822197"/>
                </a:lnTo>
                <a:lnTo>
                  <a:pt x="1197094" y="746003"/>
                </a:lnTo>
                <a:lnTo>
                  <a:pt x="1200903" y="749043"/>
                </a:lnTo>
                <a:lnTo>
                  <a:pt x="1205480" y="735335"/>
                </a:lnTo>
                <a:lnTo>
                  <a:pt x="1210057" y="758186"/>
                </a:lnTo>
                <a:lnTo>
                  <a:pt x="1214620" y="833629"/>
                </a:lnTo>
                <a:lnTo>
                  <a:pt x="1219197" y="877829"/>
                </a:lnTo>
                <a:lnTo>
                  <a:pt x="1223774" y="864109"/>
                </a:lnTo>
                <a:lnTo>
                  <a:pt x="1228337" y="877829"/>
                </a:lnTo>
                <a:lnTo>
                  <a:pt x="1232914" y="814580"/>
                </a:lnTo>
                <a:lnTo>
                  <a:pt x="1237491" y="824486"/>
                </a:lnTo>
                <a:lnTo>
                  <a:pt x="1241300" y="859532"/>
                </a:lnTo>
                <a:lnTo>
                  <a:pt x="1246631" y="925832"/>
                </a:lnTo>
                <a:lnTo>
                  <a:pt x="1251208" y="902969"/>
                </a:lnTo>
                <a:lnTo>
                  <a:pt x="1255771" y="886972"/>
                </a:lnTo>
                <a:lnTo>
                  <a:pt x="1260348" y="879355"/>
                </a:lnTo>
                <a:lnTo>
                  <a:pt x="1264157" y="810766"/>
                </a:lnTo>
                <a:lnTo>
                  <a:pt x="1269488" y="844297"/>
                </a:lnTo>
                <a:lnTo>
                  <a:pt x="1273297" y="837443"/>
                </a:lnTo>
                <a:lnTo>
                  <a:pt x="1277874" y="845823"/>
                </a:lnTo>
                <a:lnTo>
                  <a:pt x="1282451" y="856492"/>
                </a:lnTo>
                <a:lnTo>
                  <a:pt x="1287014" y="864872"/>
                </a:lnTo>
                <a:lnTo>
                  <a:pt x="1292344" y="865635"/>
                </a:lnTo>
                <a:lnTo>
                  <a:pt x="1296154" y="864109"/>
                </a:lnTo>
                <a:lnTo>
                  <a:pt x="1300731" y="839720"/>
                </a:lnTo>
                <a:lnTo>
                  <a:pt x="1305308" y="894589"/>
                </a:lnTo>
                <a:lnTo>
                  <a:pt x="1309871" y="884683"/>
                </a:lnTo>
                <a:lnTo>
                  <a:pt x="1314448" y="901443"/>
                </a:lnTo>
                <a:lnTo>
                  <a:pt x="1319025" y="894589"/>
                </a:lnTo>
                <a:lnTo>
                  <a:pt x="1323588" y="855729"/>
                </a:lnTo>
                <a:lnTo>
                  <a:pt x="1328165" y="791717"/>
                </a:lnTo>
                <a:lnTo>
                  <a:pt x="1332742" y="833629"/>
                </a:lnTo>
                <a:lnTo>
                  <a:pt x="1336551" y="913637"/>
                </a:lnTo>
                <a:lnTo>
                  <a:pt x="1341881" y="836680"/>
                </a:lnTo>
                <a:lnTo>
                  <a:pt x="1345691" y="851915"/>
                </a:lnTo>
                <a:lnTo>
                  <a:pt x="1351021" y="831340"/>
                </a:lnTo>
                <a:lnTo>
                  <a:pt x="1354831" y="845060"/>
                </a:lnTo>
                <a:lnTo>
                  <a:pt x="1359408" y="835917"/>
                </a:lnTo>
                <a:lnTo>
                  <a:pt x="1364738" y="777246"/>
                </a:lnTo>
                <a:lnTo>
                  <a:pt x="1368548" y="842772"/>
                </a:lnTo>
                <a:lnTo>
                  <a:pt x="1373878" y="888498"/>
                </a:lnTo>
                <a:lnTo>
                  <a:pt x="1377688" y="877829"/>
                </a:lnTo>
                <a:lnTo>
                  <a:pt x="1382265" y="830577"/>
                </a:lnTo>
                <a:lnTo>
                  <a:pt x="1386842" y="850389"/>
                </a:lnTo>
                <a:lnTo>
                  <a:pt x="1391405" y="818395"/>
                </a:lnTo>
                <a:lnTo>
                  <a:pt x="1395214" y="846586"/>
                </a:lnTo>
                <a:lnTo>
                  <a:pt x="1400558" y="877829"/>
                </a:lnTo>
                <a:lnTo>
                  <a:pt x="1405121" y="946406"/>
                </a:lnTo>
                <a:lnTo>
                  <a:pt x="1409698" y="928883"/>
                </a:lnTo>
                <a:lnTo>
                  <a:pt x="1414275" y="921255"/>
                </a:lnTo>
                <a:lnTo>
                  <a:pt x="1418085" y="933449"/>
                </a:lnTo>
                <a:lnTo>
                  <a:pt x="1423415" y="886209"/>
                </a:lnTo>
                <a:lnTo>
                  <a:pt x="1427225" y="859532"/>
                </a:lnTo>
                <a:lnTo>
                  <a:pt x="1432555" y="944880"/>
                </a:lnTo>
                <a:lnTo>
                  <a:pt x="1437132" y="940315"/>
                </a:lnTo>
                <a:lnTo>
                  <a:pt x="1440942" y="946406"/>
                </a:lnTo>
                <a:lnTo>
                  <a:pt x="1446272" y="947169"/>
                </a:lnTo>
                <a:lnTo>
                  <a:pt x="1450082" y="912112"/>
                </a:lnTo>
                <a:lnTo>
                  <a:pt x="1454659" y="949458"/>
                </a:lnTo>
                <a:lnTo>
                  <a:pt x="1459222" y="892300"/>
                </a:lnTo>
                <a:lnTo>
                  <a:pt x="1463798" y="939552"/>
                </a:lnTo>
                <a:lnTo>
                  <a:pt x="1468375" y="961640"/>
                </a:lnTo>
                <a:lnTo>
                  <a:pt x="1472938" y="952497"/>
                </a:lnTo>
                <a:lnTo>
                  <a:pt x="1477515" y="960889"/>
                </a:lnTo>
                <a:lnTo>
                  <a:pt x="1482092" y="893826"/>
                </a:lnTo>
                <a:lnTo>
                  <a:pt x="1486655" y="886209"/>
                </a:lnTo>
                <a:lnTo>
                  <a:pt x="1491232" y="910586"/>
                </a:lnTo>
                <a:lnTo>
                  <a:pt x="1495809" y="921255"/>
                </a:lnTo>
                <a:lnTo>
                  <a:pt x="1499619" y="1002026"/>
                </a:lnTo>
                <a:lnTo>
                  <a:pt x="1504949" y="946406"/>
                </a:lnTo>
                <a:lnTo>
                  <a:pt x="1509526" y="950972"/>
                </a:lnTo>
                <a:lnTo>
                  <a:pt x="1513336" y="918978"/>
                </a:lnTo>
                <a:lnTo>
                  <a:pt x="1518666" y="886972"/>
                </a:lnTo>
                <a:lnTo>
                  <a:pt x="1522475" y="891537"/>
                </a:lnTo>
                <a:lnTo>
                  <a:pt x="1527806" y="912875"/>
                </a:lnTo>
                <a:lnTo>
                  <a:pt x="1531615" y="919740"/>
                </a:lnTo>
                <a:lnTo>
                  <a:pt x="1536192" y="963929"/>
                </a:lnTo>
                <a:lnTo>
                  <a:pt x="1540755" y="948695"/>
                </a:lnTo>
                <a:lnTo>
                  <a:pt x="1545332" y="929646"/>
                </a:lnTo>
                <a:lnTo>
                  <a:pt x="1550663" y="891537"/>
                </a:lnTo>
                <a:lnTo>
                  <a:pt x="1554472" y="904495"/>
                </a:lnTo>
                <a:lnTo>
                  <a:pt x="1559049" y="935738"/>
                </a:lnTo>
                <a:lnTo>
                  <a:pt x="1563626" y="960126"/>
                </a:lnTo>
                <a:lnTo>
                  <a:pt x="1568189" y="938789"/>
                </a:lnTo>
                <a:lnTo>
                  <a:pt x="1571999" y="940315"/>
                </a:lnTo>
                <a:lnTo>
                  <a:pt x="1577343" y="918978"/>
                </a:lnTo>
                <a:lnTo>
                  <a:pt x="1581906" y="896115"/>
                </a:lnTo>
                <a:lnTo>
                  <a:pt x="1586483" y="906783"/>
                </a:lnTo>
                <a:lnTo>
                  <a:pt x="1591060" y="936500"/>
                </a:lnTo>
                <a:lnTo>
                  <a:pt x="1594869" y="909072"/>
                </a:lnTo>
                <a:lnTo>
                  <a:pt x="1600200" y="942592"/>
                </a:lnTo>
                <a:lnTo>
                  <a:pt x="1604009" y="901443"/>
                </a:lnTo>
                <a:lnTo>
                  <a:pt x="1609340" y="928120"/>
                </a:lnTo>
                <a:lnTo>
                  <a:pt x="1613149" y="910586"/>
                </a:lnTo>
                <a:lnTo>
                  <a:pt x="1617726" y="912112"/>
                </a:lnTo>
                <a:lnTo>
                  <a:pt x="1623057" y="943355"/>
                </a:lnTo>
                <a:lnTo>
                  <a:pt x="1626866" y="950972"/>
                </a:lnTo>
                <a:lnTo>
                  <a:pt x="1632197" y="947932"/>
                </a:lnTo>
                <a:lnTo>
                  <a:pt x="1636006" y="931160"/>
                </a:lnTo>
                <a:lnTo>
                  <a:pt x="1640583" y="930409"/>
                </a:lnTo>
                <a:lnTo>
                  <a:pt x="1645160" y="888498"/>
                </a:lnTo>
                <a:lnTo>
                  <a:pt x="1649723" y="867923"/>
                </a:lnTo>
                <a:lnTo>
                  <a:pt x="1654300" y="936500"/>
                </a:lnTo>
                <a:lnTo>
                  <a:pt x="1658877" y="930409"/>
                </a:lnTo>
                <a:lnTo>
                  <a:pt x="1663440" y="961640"/>
                </a:lnTo>
                <a:lnTo>
                  <a:pt x="1668017" y="938026"/>
                </a:lnTo>
                <a:lnTo>
                  <a:pt x="1672594" y="924306"/>
                </a:lnTo>
                <a:lnTo>
                  <a:pt x="1676403" y="906783"/>
                </a:lnTo>
                <a:lnTo>
                  <a:pt x="1681734" y="871726"/>
                </a:lnTo>
                <a:lnTo>
                  <a:pt x="1685543" y="905257"/>
                </a:lnTo>
                <a:lnTo>
                  <a:pt x="1690874" y="916689"/>
                </a:lnTo>
                <a:lnTo>
                  <a:pt x="1695450" y="904495"/>
                </a:lnTo>
                <a:lnTo>
                  <a:pt x="1699260" y="889260"/>
                </a:lnTo>
                <a:lnTo>
                  <a:pt x="1704590" y="887735"/>
                </a:lnTo>
                <a:lnTo>
                  <a:pt x="1708400" y="850389"/>
                </a:lnTo>
                <a:lnTo>
                  <a:pt x="1712977" y="849626"/>
                </a:lnTo>
                <a:lnTo>
                  <a:pt x="1717540" y="883920"/>
                </a:lnTo>
                <a:lnTo>
                  <a:pt x="1722117" y="877066"/>
                </a:lnTo>
                <a:lnTo>
                  <a:pt x="1727447" y="907546"/>
                </a:lnTo>
                <a:lnTo>
                  <a:pt x="1731257" y="900680"/>
                </a:lnTo>
                <a:lnTo>
                  <a:pt x="1735834" y="890775"/>
                </a:lnTo>
                <a:lnTo>
                  <a:pt x="1740411" y="865635"/>
                </a:lnTo>
                <a:lnTo>
                  <a:pt x="1744974" y="812292"/>
                </a:lnTo>
                <a:lnTo>
                  <a:pt x="1749551" y="877066"/>
                </a:lnTo>
                <a:lnTo>
                  <a:pt x="1754127" y="907546"/>
                </a:lnTo>
                <a:lnTo>
                  <a:pt x="1757937" y="906783"/>
                </a:lnTo>
                <a:lnTo>
                  <a:pt x="1763267" y="874015"/>
                </a:lnTo>
                <a:lnTo>
                  <a:pt x="1767844" y="847349"/>
                </a:lnTo>
                <a:lnTo>
                  <a:pt x="1771654" y="848112"/>
                </a:lnTo>
                <a:lnTo>
                  <a:pt x="1776984" y="847349"/>
                </a:lnTo>
                <a:lnTo>
                  <a:pt x="1780794" y="869449"/>
                </a:lnTo>
                <a:lnTo>
                  <a:pt x="1786124" y="803912"/>
                </a:lnTo>
                <a:lnTo>
                  <a:pt x="1789934" y="786389"/>
                </a:lnTo>
                <a:lnTo>
                  <a:pt x="1794511" y="777246"/>
                </a:lnTo>
                <a:lnTo>
                  <a:pt x="1799074" y="790954"/>
                </a:lnTo>
                <a:lnTo>
                  <a:pt x="1803651" y="726192"/>
                </a:lnTo>
                <a:lnTo>
                  <a:pt x="1808981" y="692660"/>
                </a:lnTo>
                <a:lnTo>
                  <a:pt x="1812790" y="745240"/>
                </a:lnTo>
                <a:lnTo>
                  <a:pt x="1817367" y="809240"/>
                </a:lnTo>
                <a:lnTo>
                  <a:pt x="1821944" y="789429"/>
                </a:lnTo>
                <a:lnTo>
                  <a:pt x="1826507" y="748280"/>
                </a:lnTo>
                <a:lnTo>
                  <a:pt x="1830317" y="705617"/>
                </a:lnTo>
                <a:lnTo>
                  <a:pt x="1835661" y="569214"/>
                </a:lnTo>
                <a:lnTo>
                  <a:pt x="1840224" y="565412"/>
                </a:lnTo>
                <a:lnTo>
                  <a:pt x="1844801" y="617980"/>
                </a:lnTo>
                <a:lnTo>
                  <a:pt x="1849378" y="612652"/>
                </a:lnTo>
                <a:lnTo>
                  <a:pt x="1853188" y="697989"/>
                </a:lnTo>
                <a:lnTo>
                  <a:pt x="1858518" y="669034"/>
                </a:lnTo>
                <a:lnTo>
                  <a:pt x="1862328" y="656840"/>
                </a:lnTo>
                <a:lnTo>
                  <a:pt x="1867658" y="580646"/>
                </a:lnTo>
                <a:lnTo>
                  <a:pt x="1871467" y="568451"/>
                </a:lnTo>
                <a:lnTo>
                  <a:pt x="1876044" y="632463"/>
                </a:lnTo>
                <a:lnTo>
                  <a:pt x="1881375" y="599694"/>
                </a:lnTo>
                <a:lnTo>
                  <a:pt x="1885184" y="633226"/>
                </a:lnTo>
                <a:lnTo>
                  <a:pt x="1890515" y="625609"/>
                </a:lnTo>
                <a:lnTo>
                  <a:pt x="1894324" y="601220"/>
                </a:lnTo>
                <a:lnTo>
                  <a:pt x="1898901" y="562360"/>
                </a:lnTo>
                <a:lnTo>
                  <a:pt x="1903478" y="497586"/>
                </a:lnTo>
                <a:lnTo>
                  <a:pt x="1908041" y="662180"/>
                </a:lnTo>
                <a:lnTo>
                  <a:pt x="1912618" y="703329"/>
                </a:lnTo>
                <a:lnTo>
                  <a:pt x="1917195" y="720852"/>
                </a:lnTo>
                <a:lnTo>
                  <a:pt x="1921758" y="717800"/>
                </a:lnTo>
                <a:lnTo>
                  <a:pt x="1926335" y="687320"/>
                </a:lnTo>
                <a:lnTo>
                  <a:pt x="1930912" y="633226"/>
                </a:lnTo>
                <a:lnTo>
                  <a:pt x="1934721" y="383283"/>
                </a:lnTo>
                <a:lnTo>
                  <a:pt x="1940052" y="541023"/>
                </a:lnTo>
                <a:lnTo>
                  <a:pt x="1943861" y="569214"/>
                </a:lnTo>
                <a:lnTo>
                  <a:pt x="1948438" y="631700"/>
                </a:lnTo>
                <a:lnTo>
                  <a:pt x="1953769" y="635514"/>
                </a:lnTo>
                <a:lnTo>
                  <a:pt x="1957578" y="654563"/>
                </a:lnTo>
                <a:lnTo>
                  <a:pt x="1962909" y="531117"/>
                </a:lnTo>
                <a:lnTo>
                  <a:pt x="1966718" y="502163"/>
                </a:lnTo>
                <a:lnTo>
                  <a:pt x="1971295" y="706380"/>
                </a:lnTo>
                <a:lnTo>
                  <a:pt x="1975858" y="661417"/>
                </a:lnTo>
                <a:lnTo>
                  <a:pt x="1980435" y="788666"/>
                </a:lnTo>
                <a:lnTo>
                  <a:pt x="1985765" y="750569"/>
                </a:lnTo>
                <a:lnTo>
                  <a:pt x="1989575" y="762763"/>
                </a:lnTo>
                <a:lnTo>
                  <a:pt x="1994152" y="684280"/>
                </a:lnTo>
                <a:lnTo>
                  <a:pt x="1998729" y="707894"/>
                </a:lnTo>
                <a:lnTo>
                  <a:pt x="2003292" y="749043"/>
                </a:lnTo>
                <a:lnTo>
                  <a:pt x="2007101" y="784100"/>
                </a:lnTo>
                <a:lnTo>
                  <a:pt x="2012446" y="824486"/>
                </a:lnTo>
                <a:lnTo>
                  <a:pt x="2016255" y="827537"/>
                </a:lnTo>
                <a:lnTo>
                  <a:pt x="2021586" y="818395"/>
                </a:lnTo>
                <a:lnTo>
                  <a:pt x="2026163" y="729994"/>
                </a:lnTo>
                <a:lnTo>
                  <a:pt x="2029972" y="600457"/>
                </a:lnTo>
                <a:lnTo>
                  <a:pt x="2035303" y="712472"/>
                </a:lnTo>
                <a:lnTo>
                  <a:pt x="2039112" y="779523"/>
                </a:lnTo>
                <a:lnTo>
                  <a:pt x="2044442" y="701040"/>
                </a:lnTo>
                <a:lnTo>
                  <a:pt x="2048252" y="733809"/>
                </a:lnTo>
                <a:lnTo>
                  <a:pt x="2052829" y="679703"/>
                </a:lnTo>
                <a:lnTo>
                  <a:pt x="2058159" y="609600"/>
                </a:lnTo>
                <a:lnTo>
                  <a:pt x="2061969" y="594366"/>
                </a:lnTo>
                <a:lnTo>
                  <a:pt x="2067299" y="694186"/>
                </a:lnTo>
                <a:lnTo>
                  <a:pt x="2071109" y="727717"/>
                </a:lnTo>
                <a:lnTo>
                  <a:pt x="2075686" y="790192"/>
                </a:lnTo>
                <a:lnTo>
                  <a:pt x="2080263" y="791717"/>
                </a:lnTo>
                <a:lnTo>
                  <a:pt x="2084826" y="755146"/>
                </a:lnTo>
                <a:lnTo>
                  <a:pt x="2088635" y="726192"/>
                </a:lnTo>
                <a:lnTo>
                  <a:pt x="2093980" y="652274"/>
                </a:lnTo>
                <a:lnTo>
                  <a:pt x="2098543" y="752857"/>
                </a:lnTo>
                <a:lnTo>
                  <a:pt x="2103119" y="671323"/>
                </a:lnTo>
                <a:lnTo>
                  <a:pt x="2107696" y="707143"/>
                </a:lnTo>
                <a:lnTo>
                  <a:pt x="2111506" y="697989"/>
                </a:lnTo>
                <a:lnTo>
                  <a:pt x="2116836" y="725429"/>
                </a:lnTo>
                <a:lnTo>
                  <a:pt x="2120646" y="602746"/>
                </a:lnTo>
                <a:lnTo>
                  <a:pt x="2125976" y="556257"/>
                </a:lnTo>
                <a:lnTo>
                  <a:pt x="2129786" y="628649"/>
                </a:lnTo>
                <a:lnTo>
                  <a:pt x="2134363" y="667509"/>
                </a:lnTo>
                <a:lnTo>
                  <a:pt x="2139693" y="550166"/>
                </a:lnTo>
                <a:lnTo>
                  <a:pt x="2143503" y="938026"/>
                </a:lnTo>
                <a:lnTo>
                  <a:pt x="2148080" y="643894"/>
                </a:lnTo>
                <a:lnTo>
                  <a:pt x="2152643" y="617980"/>
                </a:lnTo>
                <a:lnTo>
                  <a:pt x="2157220" y="568451"/>
                </a:lnTo>
                <a:lnTo>
                  <a:pt x="2161796" y="637791"/>
                </a:lnTo>
                <a:lnTo>
                  <a:pt x="2166359" y="659129"/>
                </a:lnTo>
                <a:lnTo>
                  <a:pt x="2170936" y="675137"/>
                </a:lnTo>
                <a:lnTo>
                  <a:pt x="2175513" y="670560"/>
                </a:lnTo>
                <a:lnTo>
                  <a:pt x="2180076" y="656089"/>
                </a:lnTo>
                <a:lnTo>
                  <a:pt x="2184653" y="613414"/>
                </a:lnTo>
                <a:lnTo>
                  <a:pt x="2189230" y="497586"/>
                </a:lnTo>
                <a:lnTo>
                  <a:pt x="2193040" y="636266"/>
                </a:lnTo>
                <a:lnTo>
                  <a:pt x="2198370" y="611889"/>
                </a:lnTo>
                <a:lnTo>
                  <a:pt x="2202180" y="628649"/>
                </a:lnTo>
                <a:lnTo>
                  <a:pt x="2206757" y="647697"/>
                </a:lnTo>
                <a:lnTo>
                  <a:pt x="2212087" y="604272"/>
                </a:lnTo>
                <a:lnTo>
                  <a:pt x="2215896" y="579120"/>
                </a:lnTo>
                <a:lnTo>
                  <a:pt x="2221227" y="568451"/>
                </a:lnTo>
                <a:lnTo>
                  <a:pt x="2225036" y="665232"/>
                </a:lnTo>
                <a:lnTo>
                  <a:pt x="2229613" y="736097"/>
                </a:lnTo>
                <a:lnTo>
                  <a:pt x="2234176" y="633226"/>
                </a:lnTo>
                <a:lnTo>
                  <a:pt x="2238753" y="710946"/>
                </a:lnTo>
                <a:lnTo>
                  <a:pt x="2244084" y="725429"/>
                </a:lnTo>
                <a:lnTo>
                  <a:pt x="2247893" y="558546"/>
                </a:lnTo>
                <a:lnTo>
                  <a:pt x="2252470" y="604272"/>
                </a:lnTo>
                <a:lnTo>
                  <a:pt x="2257047" y="667509"/>
                </a:lnTo>
                <a:lnTo>
                  <a:pt x="2261610" y="672849"/>
                </a:lnTo>
                <a:lnTo>
                  <a:pt x="2265420" y="624846"/>
                </a:lnTo>
                <a:lnTo>
                  <a:pt x="2270764" y="608837"/>
                </a:lnTo>
                <a:lnTo>
                  <a:pt x="2274573" y="613414"/>
                </a:lnTo>
                <a:lnTo>
                  <a:pt x="2279904" y="428246"/>
                </a:lnTo>
                <a:lnTo>
                  <a:pt x="2284481" y="583697"/>
                </a:lnTo>
                <a:lnTo>
                  <a:pt x="2293621" y="423668"/>
                </a:lnTo>
                <a:lnTo>
                  <a:pt x="2297430" y="499111"/>
                </a:lnTo>
                <a:lnTo>
                  <a:pt x="2302761" y="526540"/>
                </a:lnTo>
                <a:lnTo>
                  <a:pt x="2306570" y="321571"/>
                </a:lnTo>
                <a:lnTo>
                  <a:pt x="2311147" y="405383"/>
                </a:lnTo>
                <a:lnTo>
                  <a:pt x="2316478" y="553217"/>
                </a:lnTo>
                <a:lnTo>
                  <a:pt x="2320287" y="787915"/>
                </a:lnTo>
                <a:lnTo>
                  <a:pt x="2325618" y="466343"/>
                </a:lnTo>
                <a:lnTo>
                  <a:pt x="2329427" y="527303"/>
                </a:lnTo>
                <a:lnTo>
                  <a:pt x="2334004" y="549403"/>
                </a:lnTo>
                <a:lnTo>
                  <a:pt x="2338581" y="539497"/>
                </a:lnTo>
                <a:lnTo>
                  <a:pt x="2343144" y="467106"/>
                </a:lnTo>
                <a:lnTo>
                  <a:pt x="2346953" y="406146"/>
                </a:lnTo>
                <a:lnTo>
                  <a:pt x="2352298" y="599694"/>
                </a:lnTo>
                <a:lnTo>
                  <a:pt x="2356861" y="624846"/>
                </a:lnTo>
                <a:lnTo>
                  <a:pt x="2361438" y="635514"/>
                </a:lnTo>
                <a:lnTo>
                  <a:pt x="2366015" y="700277"/>
                </a:lnTo>
                <a:lnTo>
                  <a:pt x="2369824" y="638554"/>
                </a:lnTo>
                <a:lnTo>
                  <a:pt x="2375155" y="605797"/>
                </a:lnTo>
                <a:lnTo>
                  <a:pt x="2378964" y="633226"/>
                </a:lnTo>
                <a:lnTo>
                  <a:pt x="2383527" y="747529"/>
                </a:lnTo>
                <a:lnTo>
                  <a:pt x="2388872" y="729232"/>
                </a:lnTo>
                <a:lnTo>
                  <a:pt x="2392681" y="706380"/>
                </a:lnTo>
                <a:lnTo>
                  <a:pt x="2398011" y="701803"/>
                </a:lnTo>
                <a:lnTo>
                  <a:pt x="2401821" y="723140"/>
                </a:lnTo>
                <a:lnTo>
                  <a:pt x="2406398" y="674374"/>
                </a:lnTo>
                <a:lnTo>
                  <a:pt x="2410961" y="637791"/>
                </a:lnTo>
                <a:lnTo>
                  <a:pt x="2415538" y="656089"/>
                </a:lnTo>
                <a:lnTo>
                  <a:pt x="2420115" y="690372"/>
                </a:lnTo>
                <a:lnTo>
                  <a:pt x="2424678" y="727717"/>
                </a:lnTo>
                <a:lnTo>
                  <a:pt x="2429255" y="727717"/>
                </a:lnTo>
                <a:lnTo>
                  <a:pt x="2433832" y="685806"/>
                </a:lnTo>
                <a:lnTo>
                  <a:pt x="2438395" y="609600"/>
                </a:lnTo>
                <a:lnTo>
                  <a:pt x="2442204" y="573029"/>
                </a:lnTo>
                <a:lnTo>
                  <a:pt x="2447549" y="682754"/>
                </a:lnTo>
                <a:lnTo>
                  <a:pt x="2451358" y="650749"/>
                </a:lnTo>
                <a:lnTo>
                  <a:pt x="2456688" y="647697"/>
                </a:lnTo>
              </a:path>
            </a:pathLst>
          </a:custGeom>
          <a:ln w="4172">
            <a:solidFill>
              <a:srgbClr val="800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06089" y="2596133"/>
            <a:ext cx="2456815" cy="1560195"/>
          </a:xfrm>
          <a:custGeom>
            <a:avLst/>
            <a:gdLst/>
            <a:ahLst/>
            <a:cxnLst/>
            <a:rect l="l" t="t" r="r" b="b"/>
            <a:pathLst>
              <a:path w="2456815" h="1560195">
                <a:moveTo>
                  <a:pt x="0" y="1242064"/>
                </a:moveTo>
                <a:lnTo>
                  <a:pt x="4576" y="1247392"/>
                </a:lnTo>
                <a:lnTo>
                  <a:pt x="9907" y="1263401"/>
                </a:lnTo>
                <a:lnTo>
                  <a:pt x="13716" y="1302261"/>
                </a:lnTo>
                <a:lnTo>
                  <a:pt x="18293" y="1248155"/>
                </a:lnTo>
                <a:lnTo>
                  <a:pt x="22856" y="1252732"/>
                </a:lnTo>
                <a:lnTo>
                  <a:pt x="27433" y="1187958"/>
                </a:lnTo>
                <a:lnTo>
                  <a:pt x="31243" y="1231395"/>
                </a:lnTo>
                <a:lnTo>
                  <a:pt x="36573" y="1254258"/>
                </a:lnTo>
                <a:lnTo>
                  <a:pt x="41150" y="1266452"/>
                </a:lnTo>
                <a:lnTo>
                  <a:pt x="45713" y="1256535"/>
                </a:lnTo>
                <a:lnTo>
                  <a:pt x="50290" y="1229106"/>
                </a:lnTo>
                <a:lnTo>
                  <a:pt x="54100" y="1205492"/>
                </a:lnTo>
                <a:lnTo>
                  <a:pt x="59430" y="1114052"/>
                </a:lnTo>
                <a:lnTo>
                  <a:pt x="63239" y="1165858"/>
                </a:lnTo>
                <a:lnTo>
                  <a:pt x="68584" y="1205492"/>
                </a:lnTo>
                <a:lnTo>
                  <a:pt x="72393" y="1254258"/>
                </a:lnTo>
                <a:lnTo>
                  <a:pt x="76956" y="1205492"/>
                </a:lnTo>
                <a:lnTo>
                  <a:pt x="82301" y="1205492"/>
                </a:lnTo>
                <a:lnTo>
                  <a:pt x="86110" y="1226818"/>
                </a:lnTo>
                <a:lnTo>
                  <a:pt x="90673" y="1157478"/>
                </a:lnTo>
                <a:lnTo>
                  <a:pt x="95250" y="1184155"/>
                </a:lnTo>
                <a:lnTo>
                  <a:pt x="99827" y="1199389"/>
                </a:lnTo>
                <a:lnTo>
                  <a:pt x="104390" y="1181103"/>
                </a:lnTo>
                <a:lnTo>
                  <a:pt x="108967" y="1143006"/>
                </a:lnTo>
                <a:lnTo>
                  <a:pt x="113530" y="1170435"/>
                </a:lnTo>
                <a:lnTo>
                  <a:pt x="118107" y="1101095"/>
                </a:lnTo>
                <a:lnTo>
                  <a:pt x="122684" y="1073666"/>
                </a:lnTo>
                <a:lnTo>
                  <a:pt x="127247" y="1173486"/>
                </a:lnTo>
                <a:lnTo>
                  <a:pt x="131824" y="1256535"/>
                </a:lnTo>
                <a:lnTo>
                  <a:pt x="135633" y="1165106"/>
                </a:lnTo>
                <a:lnTo>
                  <a:pt x="140964" y="1101095"/>
                </a:lnTo>
                <a:lnTo>
                  <a:pt x="144773" y="1168146"/>
                </a:lnTo>
                <a:lnTo>
                  <a:pt x="149350" y="1091189"/>
                </a:lnTo>
                <a:lnTo>
                  <a:pt x="154681" y="1062235"/>
                </a:lnTo>
                <a:lnTo>
                  <a:pt x="158490" y="1052329"/>
                </a:lnTo>
                <a:lnTo>
                  <a:pt x="163835" y="1034795"/>
                </a:lnTo>
                <a:lnTo>
                  <a:pt x="167644" y="1008129"/>
                </a:lnTo>
                <a:lnTo>
                  <a:pt x="172207" y="951746"/>
                </a:lnTo>
                <a:lnTo>
                  <a:pt x="176784" y="911360"/>
                </a:lnTo>
                <a:lnTo>
                  <a:pt x="181361" y="931923"/>
                </a:lnTo>
                <a:lnTo>
                  <a:pt x="186691" y="839732"/>
                </a:lnTo>
                <a:lnTo>
                  <a:pt x="190501" y="880880"/>
                </a:lnTo>
                <a:lnTo>
                  <a:pt x="195064" y="864872"/>
                </a:lnTo>
                <a:lnTo>
                  <a:pt x="199641" y="800097"/>
                </a:lnTo>
                <a:lnTo>
                  <a:pt x="204218" y="850400"/>
                </a:lnTo>
                <a:lnTo>
                  <a:pt x="208027" y="916689"/>
                </a:lnTo>
                <a:lnTo>
                  <a:pt x="213358" y="857255"/>
                </a:lnTo>
                <a:lnTo>
                  <a:pt x="217167" y="765815"/>
                </a:lnTo>
                <a:lnTo>
                  <a:pt x="222498" y="846586"/>
                </a:lnTo>
                <a:lnTo>
                  <a:pt x="227075" y="929646"/>
                </a:lnTo>
                <a:lnTo>
                  <a:pt x="230884" y="980700"/>
                </a:lnTo>
                <a:lnTo>
                  <a:pt x="236214" y="1052329"/>
                </a:lnTo>
                <a:lnTo>
                  <a:pt x="240024" y="849637"/>
                </a:lnTo>
                <a:lnTo>
                  <a:pt x="245368" y="779535"/>
                </a:lnTo>
                <a:lnTo>
                  <a:pt x="249178" y="772669"/>
                </a:lnTo>
                <a:lnTo>
                  <a:pt x="253741" y="807726"/>
                </a:lnTo>
                <a:lnTo>
                  <a:pt x="258318" y="845823"/>
                </a:lnTo>
                <a:lnTo>
                  <a:pt x="262895" y="839732"/>
                </a:lnTo>
                <a:lnTo>
                  <a:pt x="268225" y="851915"/>
                </a:lnTo>
                <a:lnTo>
                  <a:pt x="272035" y="827537"/>
                </a:lnTo>
                <a:lnTo>
                  <a:pt x="276598" y="729994"/>
                </a:lnTo>
                <a:lnTo>
                  <a:pt x="281175" y="664469"/>
                </a:lnTo>
                <a:lnTo>
                  <a:pt x="285752" y="565412"/>
                </a:lnTo>
                <a:lnTo>
                  <a:pt x="289561" y="754383"/>
                </a:lnTo>
                <a:lnTo>
                  <a:pt x="294891" y="669034"/>
                </a:lnTo>
                <a:lnTo>
                  <a:pt x="299468" y="769629"/>
                </a:lnTo>
                <a:lnTo>
                  <a:pt x="304031" y="617980"/>
                </a:lnTo>
                <a:lnTo>
                  <a:pt x="308608" y="565412"/>
                </a:lnTo>
                <a:lnTo>
                  <a:pt x="312418" y="568451"/>
                </a:lnTo>
                <a:lnTo>
                  <a:pt x="317748" y="710946"/>
                </a:lnTo>
                <a:lnTo>
                  <a:pt x="321558" y="786389"/>
                </a:lnTo>
                <a:lnTo>
                  <a:pt x="326902" y="733809"/>
                </a:lnTo>
                <a:lnTo>
                  <a:pt x="330712" y="713234"/>
                </a:lnTo>
                <a:lnTo>
                  <a:pt x="335275" y="773432"/>
                </a:lnTo>
                <a:lnTo>
                  <a:pt x="340619" y="680466"/>
                </a:lnTo>
                <a:lnTo>
                  <a:pt x="344429" y="555506"/>
                </a:lnTo>
                <a:lnTo>
                  <a:pt x="348992" y="531880"/>
                </a:lnTo>
                <a:lnTo>
                  <a:pt x="353568" y="781812"/>
                </a:lnTo>
                <a:lnTo>
                  <a:pt x="358131" y="770380"/>
                </a:lnTo>
                <a:lnTo>
                  <a:pt x="362708" y="698752"/>
                </a:lnTo>
                <a:lnTo>
                  <a:pt x="367285" y="747529"/>
                </a:lnTo>
                <a:lnTo>
                  <a:pt x="371848" y="698000"/>
                </a:lnTo>
                <a:lnTo>
                  <a:pt x="376425" y="638554"/>
                </a:lnTo>
                <a:lnTo>
                  <a:pt x="381002" y="715523"/>
                </a:lnTo>
                <a:lnTo>
                  <a:pt x="385565" y="810015"/>
                </a:lnTo>
                <a:lnTo>
                  <a:pt x="390142" y="768866"/>
                </a:lnTo>
                <a:lnTo>
                  <a:pt x="393952" y="582934"/>
                </a:lnTo>
                <a:lnTo>
                  <a:pt x="399282" y="720089"/>
                </a:lnTo>
                <a:lnTo>
                  <a:pt x="403092" y="701040"/>
                </a:lnTo>
                <a:lnTo>
                  <a:pt x="407669" y="671323"/>
                </a:lnTo>
                <a:lnTo>
                  <a:pt x="412999" y="650749"/>
                </a:lnTo>
                <a:lnTo>
                  <a:pt x="416808" y="704854"/>
                </a:lnTo>
                <a:lnTo>
                  <a:pt x="422153" y="802386"/>
                </a:lnTo>
                <a:lnTo>
                  <a:pt x="425962" y="762000"/>
                </a:lnTo>
                <a:lnTo>
                  <a:pt x="430525" y="726192"/>
                </a:lnTo>
                <a:lnTo>
                  <a:pt x="435102" y="724666"/>
                </a:lnTo>
                <a:lnTo>
                  <a:pt x="439679" y="585986"/>
                </a:lnTo>
                <a:lnTo>
                  <a:pt x="445010" y="470920"/>
                </a:lnTo>
                <a:lnTo>
                  <a:pt x="448819" y="585986"/>
                </a:lnTo>
                <a:lnTo>
                  <a:pt x="453382" y="467869"/>
                </a:lnTo>
                <a:lnTo>
                  <a:pt x="457959" y="570740"/>
                </a:lnTo>
                <a:lnTo>
                  <a:pt x="462536" y="592077"/>
                </a:lnTo>
                <a:lnTo>
                  <a:pt x="466345" y="606560"/>
                </a:lnTo>
                <a:lnTo>
                  <a:pt x="471676" y="448057"/>
                </a:lnTo>
                <a:lnTo>
                  <a:pt x="475485" y="701803"/>
                </a:lnTo>
                <a:lnTo>
                  <a:pt x="480816" y="727717"/>
                </a:lnTo>
                <a:lnTo>
                  <a:pt x="485393" y="750569"/>
                </a:lnTo>
                <a:lnTo>
                  <a:pt x="489202" y="682754"/>
                </a:lnTo>
                <a:lnTo>
                  <a:pt x="494533" y="1295406"/>
                </a:lnTo>
                <a:lnTo>
                  <a:pt x="498342" y="817632"/>
                </a:lnTo>
                <a:lnTo>
                  <a:pt x="503687" y="782575"/>
                </a:lnTo>
                <a:lnTo>
                  <a:pt x="507496" y="794769"/>
                </a:lnTo>
                <a:lnTo>
                  <a:pt x="512059" y="644657"/>
                </a:lnTo>
                <a:lnTo>
                  <a:pt x="517390" y="649986"/>
                </a:lnTo>
                <a:lnTo>
                  <a:pt x="521213" y="554743"/>
                </a:lnTo>
                <a:lnTo>
                  <a:pt x="525776" y="541023"/>
                </a:lnTo>
                <a:lnTo>
                  <a:pt x="530353" y="624846"/>
                </a:lnTo>
                <a:lnTo>
                  <a:pt x="534916" y="554743"/>
                </a:lnTo>
                <a:lnTo>
                  <a:pt x="539493" y="563886"/>
                </a:lnTo>
                <a:lnTo>
                  <a:pt x="544070" y="603509"/>
                </a:lnTo>
                <a:lnTo>
                  <a:pt x="547879" y="662180"/>
                </a:lnTo>
                <a:lnTo>
                  <a:pt x="553210" y="684280"/>
                </a:lnTo>
                <a:lnTo>
                  <a:pt x="557787" y="685043"/>
                </a:lnTo>
                <a:lnTo>
                  <a:pt x="562350" y="668283"/>
                </a:lnTo>
                <a:lnTo>
                  <a:pt x="566927" y="569214"/>
                </a:lnTo>
                <a:lnTo>
                  <a:pt x="570736" y="504451"/>
                </a:lnTo>
                <a:lnTo>
                  <a:pt x="576067" y="560834"/>
                </a:lnTo>
                <a:lnTo>
                  <a:pt x="579876" y="640843"/>
                </a:lnTo>
                <a:lnTo>
                  <a:pt x="584453" y="579120"/>
                </a:lnTo>
                <a:lnTo>
                  <a:pt x="589783" y="600457"/>
                </a:lnTo>
                <a:lnTo>
                  <a:pt x="593593" y="543311"/>
                </a:lnTo>
                <a:lnTo>
                  <a:pt x="598923" y="492257"/>
                </a:lnTo>
                <a:lnTo>
                  <a:pt x="602747" y="419866"/>
                </a:lnTo>
                <a:lnTo>
                  <a:pt x="607310" y="467869"/>
                </a:lnTo>
                <a:lnTo>
                  <a:pt x="611887" y="453397"/>
                </a:lnTo>
                <a:lnTo>
                  <a:pt x="616450" y="358906"/>
                </a:lnTo>
                <a:lnTo>
                  <a:pt x="621027" y="253745"/>
                </a:lnTo>
                <a:lnTo>
                  <a:pt x="625604" y="608837"/>
                </a:lnTo>
                <a:lnTo>
                  <a:pt x="634744" y="384057"/>
                </a:lnTo>
                <a:lnTo>
                  <a:pt x="639321" y="261374"/>
                </a:lnTo>
                <a:lnTo>
                  <a:pt x="643130" y="162305"/>
                </a:lnTo>
                <a:lnTo>
                  <a:pt x="648460" y="86874"/>
                </a:lnTo>
                <a:lnTo>
                  <a:pt x="652270" y="0"/>
                </a:lnTo>
                <a:lnTo>
                  <a:pt x="657600" y="463303"/>
                </a:lnTo>
                <a:lnTo>
                  <a:pt x="661410" y="1076706"/>
                </a:lnTo>
                <a:lnTo>
                  <a:pt x="665987" y="495309"/>
                </a:lnTo>
                <a:lnTo>
                  <a:pt x="671317" y="377954"/>
                </a:lnTo>
                <a:lnTo>
                  <a:pt x="675127" y="354328"/>
                </a:lnTo>
                <a:lnTo>
                  <a:pt x="680457" y="355854"/>
                </a:lnTo>
                <a:lnTo>
                  <a:pt x="684281" y="329188"/>
                </a:lnTo>
                <a:lnTo>
                  <a:pt x="688844" y="355854"/>
                </a:lnTo>
                <a:lnTo>
                  <a:pt x="693421" y="404620"/>
                </a:lnTo>
                <a:lnTo>
                  <a:pt x="697984" y="419866"/>
                </a:lnTo>
                <a:lnTo>
                  <a:pt x="703328" y="666757"/>
                </a:lnTo>
                <a:lnTo>
                  <a:pt x="707137" y="652274"/>
                </a:lnTo>
                <a:lnTo>
                  <a:pt x="711700" y="637040"/>
                </a:lnTo>
                <a:lnTo>
                  <a:pt x="716277" y="562360"/>
                </a:lnTo>
                <a:lnTo>
                  <a:pt x="720854" y="643132"/>
                </a:lnTo>
                <a:lnTo>
                  <a:pt x="724664" y="491494"/>
                </a:lnTo>
                <a:lnTo>
                  <a:pt x="729994" y="615703"/>
                </a:lnTo>
                <a:lnTo>
                  <a:pt x="733804" y="662180"/>
                </a:lnTo>
                <a:lnTo>
                  <a:pt x="739134" y="688846"/>
                </a:lnTo>
                <a:lnTo>
                  <a:pt x="743711" y="629411"/>
                </a:lnTo>
                <a:lnTo>
                  <a:pt x="747521" y="809252"/>
                </a:lnTo>
                <a:lnTo>
                  <a:pt x="752851" y="693423"/>
                </a:lnTo>
                <a:lnTo>
                  <a:pt x="756661" y="450346"/>
                </a:lnTo>
                <a:lnTo>
                  <a:pt x="762005" y="660654"/>
                </a:lnTo>
                <a:lnTo>
                  <a:pt x="765814" y="779535"/>
                </a:lnTo>
                <a:lnTo>
                  <a:pt x="770377" y="685043"/>
                </a:lnTo>
                <a:lnTo>
                  <a:pt x="775708" y="822197"/>
                </a:lnTo>
                <a:lnTo>
                  <a:pt x="779517" y="805437"/>
                </a:lnTo>
                <a:lnTo>
                  <a:pt x="784094" y="637791"/>
                </a:lnTo>
                <a:lnTo>
                  <a:pt x="788671" y="397003"/>
                </a:lnTo>
                <a:lnTo>
                  <a:pt x="793234" y="585986"/>
                </a:lnTo>
                <a:lnTo>
                  <a:pt x="797811" y="630174"/>
                </a:lnTo>
                <a:lnTo>
                  <a:pt x="802388" y="450346"/>
                </a:lnTo>
                <a:lnTo>
                  <a:pt x="806198" y="493783"/>
                </a:lnTo>
                <a:lnTo>
                  <a:pt x="811528" y="478537"/>
                </a:lnTo>
                <a:lnTo>
                  <a:pt x="816105" y="401580"/>
                </a:lnTo>
                <a:lnTo>
                  <a:pt x="820668" y="299471"/>
                </a:lnTo>
                <a:lnTo>
                  <a:pt x="825245" y="445768"/>
                </a:lnTo>
                <a:lnTo>
                  <a:pt x="829054" y="620269"/>
                </a:lnTo>
                <a:lnTo>
                  <a:pt x="834385" y="659892"/>
                </a:lnTo>
                <a:lnTo>
                  <a:pt x="838194" y="633989"/>
                </a:lnTo>
                <a:lnTo>
                  <a:pt x="842771" y="588263"/>
                </a:lnTo>
                <a:lnTo>
                  <a:pt x="848102" y="609600"/>
                </a:lnTo>
                <a:lnTo>
                  <a:pt x="851911" y="559309"/>
                </a:lnTo>
                <a:lnTo>
                  <a:pt x="857242" y="701803"/>
                </a:lnTo>
                <a:lnTo>
                  <a:pt x="861065" y="872489"/>
                </a:lnTo>
                <a:lnTo>
                  <a:pt x="865628" y="778009"/>
                </a:lnTo>
                <a:lnTo>
                  <a:pt x="870205" y="762000"/>
                </a:lnTo>
                <a:lnTo>
                  <a:pt x="874768" y="622557"/>
                </a:lnTo>
                <a:lnTo>
                  <a:pt x="879345" y="851915"/>
                </a:lnTo>
                <a:lnTo>
                  <a:pt x="883922" y="610363"/>
                </a:lnTo>
                <a:lnTo>
                  <a:pt x="888485" y="600457"/>
                </a:lnTo>
                <a:lnTo>
                  <a:pt x="893062" y="880880"/>
                </a:lnTo>
                <a:lnTo>
                  <a:pt x="897639" y="849637"/>
                </a:lnTo>
                <a:lnTo>
                  <a:pt x="901448" y="879355"/>
                </a:lnTo>
                <a:lnTo>
                  <a:pt x="906779" y="867160"/>
                </a:lnTo>
                <a:lnTo>
                  <a:pt x="910588" y="928883"/>
                </a:lnTo>
                <a:lnTo>
                  <a:pt x="915919" y="915163"/>
                </a:lnTo>
                <a:lnTo>
                  <a:pt x="920496" y="813817"/>
                </a:lnTo>
                <a:lnTo>
                  <a:pt x="924305" y="979175"/>
                </a:lnTo>
                <a:lnTo>
                  <a:pt x="929636" y="902206"/>
                </a:lnTo>
                <a:lnTo>
                  <a:pt x="933445" y="881632"/>
                </a:lnTo>
                <a:lnTo>
                  <a:pt x="938775" y="884683"/>
                </a:lnTo>
                <a:lnTo>
                  <a:pt x="942599" y="813817"/>
                </a:lnTo>
                <a:lnTo>
                  <a:pt x="947162" y="832866"/>
                </a:lnTo>
                <a:lnTo>
                  <a:pt x="951739" y="865635"/>
                </a:lnTo>
                <a:lnTo>
                  <a:pt x="956302" y="983740"/>
                </a:lnTo>
                <a:lnTo>
                  <a:pt x="961646" y="992883"/>
                </a:lnTo>
                <a:lnTo>
                  <a:pt x="965456" y="1030229"/>
                </a:lnTo>
                <a:lnTo>
                  <a:pt x="970019" y="1008892"/>
                </a:lnTo>
                <a:lnTo>
                  <a:pt x="974596" y="928120"/>
                </a:lnTo>
                <a:lnTo>
                  <a:pt x="979173" y="800860"/>
                </a:lnTo>
                <a:lnTo>
                  <a:pt x="982982" y="867160"/>
                </a:lnTo>
                <a:lnTo>
                  <a:pt x="988313" y="954023"/>
                </a:lnTo>
                <a:lnTo>
                  <a:pt x="992122" y="1051566"/>
                </a:lnTo>
                <a:lnTo>
                  <a:pt x="997452" y="980700"/>
                </a:lnTo>
                <a:lnTo>
                  <a:pt x="1002029" y="970795"/>
                </a:lnTo>
                <a:lnTo>
                  <a:pt x="1005839" y="993646"/>
                </a:lnTo>
                <a:lnTo>
                  <a:pt x="1011169" y="858780"/>
                </a:lnTo>
                <a:lnTo>
                  <a:pt x="1014979" y="874777"/>
                </a:lnTo>
                <a:lnTo>
                  <a:pt x="1019556" y="983740"/>
                </a:lnTo>
                <a:lnTo>
                  <a:pt x="1024133" y="1002801"/>
                </a:lnTo>
                <a:lnTo>
                  <a:pt x="1028696" y="1026415"/>
                </a:lnTo>
                <a:lnTo>
                  <a:pt x="1034026" y="1040898"/>
                </a:lnTo>
                <a:lnTo>
                  <a:pt x="1037836" y="1026415"/>
                </a:lnTo>
                <a:lnTo>
                  <a:pt x="1042413" y="979175"/>
                </a:lnTo>
                <a:lnTo>
                  <a:pt x="1046990" y="997460"/>
                </a:lnTo>
                <a:lnTo>
                  <a:pt x="1051553" y="956312"/>
                </a:lnTo>
                <a:lnTo>
                  <a:pt x="1056129" y="1007366"/>
                </a:lnTo>
                <a:lnTo>
                  <a:pt x="1060706" y="992883"/>
                </a:lnTo>
                <a:lnTo>
                  <a:pt x="1064516" y="988318"/>
                </a:lnTo>
                <a:lnTo>
                  <a:pt x="1069846" y="944880"/>
                </a:lnTo>
                <a:lnTo>
                  <a:pt x="1074423" y="922780"/>
                </a:lnTo>
                <a:lnTo>
                  <a:pt x="1078233" y="923543"/>
                </a:lnTo>
                <a:lnTo>
                  <a:pt x="1083563" y="1040135"/>
                </a:lnTo>
                <a:lnTo>
                  <a:pt x="1087373" y="997460"/>
                </a:lnTo>
                <a:lnTo>
                  <a:pt x="1092703" y="947932"/>
                </a:lnTo>
                <a:lnTo>
                  <a:pt x="1096513" y="966980"/>
                </a:lnTo>
                <a:lnTo>
                  <a:pt x="1101090" y="934212"/>
                </a:lnTo>
                <a:lnTo>
                  <a:pt x="1106420" y="893063"/>
                </a:lnTo>
                <a:lnTo>
                  <a:pt x="1110229" y="897640"/>
                </a:lnTo>
                <a:lnTo>
                  <a:pt x="1115560" y="998986"/>
                </a:lnTo>
                <a:lnTo>
                  <a:pt x="1119369" y="993646"/>
                </a:lnTo>
                <a:lnTo>
                  <a:pt x="1123946" y="969269"/>
                </a:lnTo>
                <a:lnTo>
                  <a:pt x="1128523" y="972320"/>
                </a:lnTo>
                <a:lnTo>
                  <a:pt x="1133086" y="982978"/>
                </a:lnTo>
                <a:lnTo>
                  <a:pt x="1136896" y="1037083"/>
                </a:lnTo>
                <a:lnTo>
                  <a:pt x="1142240" y="1047752"/>
                </a:lnTo>
                <a:lnTo>
                  <a:pt x="1146803" y="1087375"/>
                </a:lnTo>
                <a:lnTo>
                  <a:pt x="1151380" y="1040898"/>
                </a:lnTo>
                <a:lnTo>
                  <a:pt x="1155957" y="1092715"/>
                </a:lnTo>
                <a:lnTo>
                  <a:pt x="1159767" y="1067563"/>
                </a:lnTo>
                <a:lnTo>
                  <a:pt x="1165097" y="980700"/>
                </a:lnTo>
                <a:lnTo>
                  <a:pt x="1168906" y="883920"/>
                </a:lnTo>
                <a:lnTo>
                  <a:pt x="1174237" y="1559821"/>
                </a:lnTo>
                <a:lnTo>
                  <a:pt x="1178814" y="1037083"/>
                </a:lnTo>
                <a:lnTo>
                  <a:pt x="1182623" y="1095755"/>
                </a:lnTo>
                <a:lnTo>
                  <a:pt x="1187954" y="1072903"/>
                </a:lnTo>
                <a:lnTo>
                  <a:pt x="1191763" y="1005840"/>
                </a:lnTo>
                <a:lnTo>
                  <a:pt x="1197094" y="987555"/>
                </a:lnTo>
                <a:lnTo>
                  <a:pt x="1200903" y="1022612"/>
                </a:lnTo>
                <a:lnTo>
                  <a:pt x="1205480" y="1040135"/>
                </a:lnTo>
                <a:lnTo>
                  <a:pt x="1210057" y="1034032"/>
                </a:lnTo>
                <a:lnTo>
                  <a:pt x="1214620" y="1027940"/>
                </a:lnTo>
                <a:lnTo>
                  <a:pt x="1219197" y="1077469"/>
                </a:lnTo>
                <a:lnTo>
                  <a:pt x="1223774" y="1109475"/>
                </a:lnTo>
                <a:lnTo>
                  <a:pt x="1228337" y="1040898"/>
                </a:lnTo>
                <a:lnTo>
                  <a:pt x="1232914" y="1172723"/>
                </a:lnTo>
                <a:lnTo>
                  <a:pt x="1237491" y="1195575"/>
                </a:lnTo>
                <a:lnTo>
                  <a:pt x="1241300" y="1200152"/>
                </a:lnTo>
                <a:lnTo>
                  <a:pt x="1246631" y="1216149"/>
                </a:lnTo>
                <a:lnTo>
                  <a:pt x="1251208" y="1152149"/>
                </a:lnTo>
                <a:lnTo>
                  <a:pt x="1255771" y="1166621"/>
                </a:lnTo>
                <a:lnTo>
                  <a:pt x="1260348" y="1096518"/>
                </a:lnTo>
                <a:lnTo>
                  <a:pt x="1264157" y="1118618"/>
                </a:lnTo>
                <a:lnTo>
                  <a:pt x="1269488" y="1205492"/>
                </a:lnTo>
                <a:lnTo>
                  <a:pt x="1273297" y="1119381"/>
                </a:lnTo>
                <a:lnTo>
                  <a:pt x="1277874" y="1136141"/>
                </a:lnTo>
                <a:lnTo>
                  <a:pt x="1282451" y="1175763"/>
                </a:lnTo>
                <a:lnTo>
                  <a:pt x="1287014" y="1169672"/>
                </a:lnTo>
                <a:lnTo>
                  <a:pt x="1292344" y="1155189"/>
                </a:lnTo>
                <a:lnTo>
                  <a:pt x="1296154" y="1097280"/>
                </a:lnTo>
                <a:lnTo>
                  <a:pt x="1300731" y="1111001"/>
                </a:lnTo>
                <a:lnTo>
                  <a:pt x="1305308" y="1161292"/>
                </a:lnTo>
                <a:lnTo>
                  <a:pt x="1309871" y="1127761"/>
                </a:lnTo>
                <a:lnTo>
                  <a:pt x="1314448" y="1187958"/>
                </a:lnTo>
                <a:lnTo>
                  <a:pt x="1319025" y="1146809"/>
                </a:lnTo>
                <a:lnTo>
                  <a:pt x="1323588" y="1111001"/>
                </a:lnTo>
                <a:lnTo>
                  <a:pt x="1328165" y="1047752"/>
                </a:lnTo>
                <a:lnTo>
                  <a:pt x="1332742" y="1168146"/>
                </a:lnTo>
                <a:lnTo>
                  <a:pt x="1336551" y="1264164"/>
                </a:lnTo>
                <a:lnTo>
                  <a:pt x="1341881" y="1082046"/>
                </a:lnTo>
                <a:lnTo>
                  <a:pt x="1345691" y="1086612"/>
                </a:lnTo>
                <a:lnTo>
                  <a:pt x="1351021" y="1143769"/>
                </a:lnTo>
                <a:lnTo>
                  <a:pt x="1354831" y="1143006"/>
                </a:lnTo>
                <a:lnTo>
                  <a:pt x="1359408" y="1057658"/>
                </a:lnTo>
                <a:lnTo>
                  <a:pt x="1364738" y="1168146"/>
                </a:lnTo>
                <a:lnTo>
                  <a:pt x="1368548" y="1104146"/>
                </a:lnTo>
                <a:lnTo>
                  <a:pt x="1373878" y="1083572"/>
                </a:lnTo>
                <a:lnTo>
                  <a:pt x="1377688" y="1159003"/>
                </a:lnTo>
                <a:lnTo>
                  <a:pt x="1382265" y="1152149"/>
                </a:lnTo>
                <a:lnTo>
                  <a:pt x="1386842" y="1160529"/>
                </a:lnTo>
                <a:lnTo>
                  <a:pt x="1391405" y="1116329"/>
                </a:lnTo>
                <a:lnTo>
                  <a:pt x="1395214" y="1223015"/>
                </a:lnTo>
                <a:lnTo>
                  <a:pt x="1400558" y="1181103"/>
                </a:lnTo>
                <a:lnTo>
                  <a:pt x="1405121" y="1214635"/>
                </a:lnTo>
                <a:lnTo>
                  <a:pt x="1409698" y="1254258"/>
                </a:lnTo>
                <a:lnTo>
                  <a:pt x="1414275" y="1152912"/>
                </a:lnTo>
                <a:lnTo>
                  <a:pt x="1418085" y="1152149"/>
                </a:lnTo>
                <a:lnTo>
                  <a:pt x="1423415" y="1160529"/>
                </a:lnTo>
                <a:lnTo>
                  <a:pt x="1427225" y="1197863"/>
                </a:lnTo>
                <a:lnTo>
                  <a:pt x="1432555" y="1200152"/>
                </a:lnTo>
                <a:lnTo>
                  <a:pt x="1437132" y="1188721"/>
                </a:lnTo>
                <a:lnTo>
                  <a:pt x="1440942" y="1243589"/>
                </a:lnTo>
                <a:lnTo>
                  <a:pt x="1446272" y="1185681"/>
                </a:lnTo>
                <a:lnTo>
                  <a:pt x="1450082" y="1166621"/>
                </a:lnTo>
                <a:lnTo>
                  <a:pt x="1454659" y="1177289"/>
                </a:lnTo>
                <a:lnTo>
                  <a:pt x="1459222" y="1232921"/>
                </a:lnTo>
                <a:lnTo>
                  <a:pt x="1463798" y="1256535"/>
                </a:lnTo>
                <a:lnTo>
                  <a:pt x="1468375" y="1217675"/>
                </a:lnTo>
                <a:lnTo>
                  <a:pt x="1472938" y="1260349"/>
                </a:lnTo>
                <a:lnTo>
                  <a:pt x="1477515" y="1200915"/>
                </a:lnTo>
                <a:lnTo>
                  <a:pt x="1482092" y="1156715"/>
                </a:lnTo>
                <a:lnTo>
                  <a:pt x="1486655" y="1172723"/>
                </a:lnTo>
                <a:lnTo>
                  <a:pt x="1491232" y="1272544"/>
                </a:lnTo>
                <a:lnTo>
                  <a:pt x="1495809" y="1123195"/>
                </a:lnTo>
                <a:lnTo>
                  <a:pt x="1499619" y="1374652"/>
                </a:lnTo>
                <a:lnTo>
                  <a:pt x="1504949" y="1201678"/>
                </a:lnTo>
                <a:lnTo>
                  <a:pt x="1509526" y="1203966"/>
                </a:lnTo>
                <a:lnTo>
                  <a:pt x="1513336" y="1163581"/>
                </a:lnTo>
                <a:lnTo>
                  <a:pt x="1518666" y="1159766"/>
                </a:lnTo>
                <a:lnTo>
                  <a:pt x="1522475" y="1237486"/>
                </a:lnTo>
                <a:lnTo>
                  <a:pt x="1527806" y="1264926"/>
                </a:lnTo>
                <a:lnTo>
                  <a:pt x="1531615" y="1254258"/>
                </a:lnTo>
                <a:lnTo>
                  <a:pt x="1536192" y="1208532"/>
                </a:lnTo>
                <a:lnTo>
                  <a:pt x="1540755" y="1221489"/>
                </a:lnTo>
                <a:lnTo>
                  <a:pt x="1545332" y="1207769"/>
                </a:lnTo>
                <a:lnTo>
                  <a:pt x="1550663" y="1143769"/>
                </a:lnTo>
                <a:lnTo>
                  <a:pt x="1554472" y="1220726"/>
                </a:lnTo>
                <a:lnTo>
                  <a:pt x="1559049" y="1264164"/>
                </a:lnTo>
                <a:lnTo>
                  <a:pt x="1563626" y="1260349"/>
                </a:lnTo>
                <a:lnTo>
                  <a:pt x="1568189" y="1194061"/>
                </a:lnTo>
                <a:lnTo>
                  <a:pt x="1571999" y="1202441"/>
                </a:lnTo>
                <a:lnTo>
                  <a:pt x="1577343" y="1205492"/>
                </a:lnTo>
                <a:lnTo>
                  <a:pt x="1581906" y="1159766"/>
                </a:lnTo>
                <a:lnTo>
                  <a:pt x="1586483" y="1216149"/>
                </a:lnTo>
                <a:lnTo>
                  <a:pt x="1591060" y="1223778"/>
                </a:lnTo>
                <a:lnTo>
                  <a:pt x="1594869" y="1213109"/>
                </a:lnTo>
                <a:lnTo>
                  <a:pt x="1600200" y="1217675"/>
                </a:lnTo>
                <a:lnTo>
                  <a:pt x="1604009" y="1242064"/>
                </a:lnTo>
                <a:lnTo>
                  <a:pt x="1609340" y="1190246"/>
                </a:lnTo>
                <a:lnTo>
                  <a:pt x="1613149" y="1113289"/>
                </a:lnTo>
                <a:lnTo>
                  <a:pt x="1617726" y="1264926"/>
                </a:lnTo>
                <a:lnTo>
                  <a:pt x="1623057" y="1264926"/>
                </a:lnTo>
                <a:lnTo>
                  <a:pt x="1626866" y="1266452"/>
                </a:lnTo>
                <a:lnTo>
                  <a:pt x="1632197" y="1248155"/>
                </a:lnTo>
                <a:lnTo>
                  <a:pt x="1636006" y="1184918"/>
                </a:lnTo>
                <a:lnTo>
                  <a:pt x="1640583" y="1207006"/>
                </a:lnTo>
                <a:lnTo>
                  <a:pt x="1645160" y="1154438"/>
                </a:lnTo>
                <a:lnTo>
                  <a:pt x="1649723" y="1252732"/>
                </a:lnTo>
                <a:lnTo>
                  <a:pt x="1654300" y="1211583"/>
                </a:lnTo>
                <a:lnTo>
                  <a:pt x="1658877" y="1233684"/>
                </a:lnTo>
                <a:lnTo>
                  <a:pt x="1663440" y="1242826"/>
                </a:lnTo>
                <a:lnTo>
                  <a:pt x="1668017" y="1222252"/>
                </a:lnTo>
                <a:lnTo>
                  <a:pt x="1672594" y="1194061"/>
                </a:lnTo>
                <a:lnTo>
                  <a:pt x="1676403" y="1180341"/>
                </a:lnTo>
                <a:lnTo>
                  <a:pt x="1681734" y="1200915"/>
                </a:lnTo>
                <a:lnTo>
                  <a:pt x="1685543" y="1272544"/>
                </a:lnTo>
                <a:lnTo>
                  <a:pt x="1690874" y="1213109"/>
                </a:lnTo>
                <a:lnTo>
                  <a:pt x="1695450" y="1229106"/>
                </a:lnTo>
                <a:lnTo>
                  <a:pt x="1699260" y="1197863"/>
                </a:lnTo>
                <a:lnTo>
                  <a:pt x="1704590" y="1159766"/>
                </a:lnTo>
                <a:lnTo>
                  <a:pt x="1708400" y="1117092"/>
                </a:lnTo>
                <a:lnTo>
                  <a:pt x="1712977" y="1213109"/>
                </a:lnTo>
                <a:lnTo>
                  <a:pt x="1717540" y="1197863"/>
                </a:lnTo>
                <a:lnTo>
                  <a:pt x="1722117" y="1203204"/>
                </a:lnTo>
                <a:lnTo>
                  <a:pt x="1727447" y="1188721"/>
                </a:lnTo>
                <a:lnTo>
                  <a:pt x="1731257" y="1210821"/>
                </a:lnTo>
                <a:lnTo>
                  <a:pt x="1735834" y="1170435"/>
                </a:lnTo>
                <a:lnTo>
                  <a:pt x="1740411" y="1137666"/>
                </a:lnTo>
                <a:lnTo>
                  <a:pt x="1744974" y="1159003"/>
                </a:lnTo>
                <a:lnTo>
                  <a:pt x="1749551" y="1155952"/>
                </a:lnTo>
                <a:lnTo>
                  <a:pt x="1754127" y="1214635"/>
                </a:lnTo>
                <a:lnTo>
                  <a:pt x="1757937" y="1143769"/>
                </a:lnTo>
                <a:lnTo>
                  <a:pt x="1763267" y="1194061"/>
                </a:lnTo>
                <a:lnTo>
                  <a:pt x="1767844" y="1132338"/>
                </a:lnTo>
                <a:lnTo>
                  <a:pt x="1771654" y="1101858"/>
                </a:lnTo>
                <a:lnTo>
                  <a:pt x="1776984" y="1188721"/>
                </a:lnTo>
                <a:lnTo>
                  <a:pt x="1780794" y="1240538"/>
                </a:lnTo>
                <a:lnTo>
                  <a:pt x="1786124" y="1060709"/>
                </a:lnTo>
                <a:lnTo>
                  <a:pt x="1789934" y="1039372"/>
                </a:lnTo>
                <a:lnTo>
                  <a:pt x="1794511" y="1104146"/>
                </a:lnTo>
                <a:lnTo>
                  <a:pt x="1799074" y="1049278"/>
                </a:lnTo>
                <a:lnTo>
                  <a:pt x="1803651" y="1021086"/>
                </a:lnTo>
                <a:lnTo>
                  <a:pt x="1808981" y="1093478"/>
                </a:lnTo>
                <a:lnTo>
                  <a:pt x="1812790" y="1041661"/>
                </a:lnTo>
                <a:lnTo>
                  <a:pt x="1817367" y="1039372"/>
                </a:lnTo>
                <a:lnTo>
                  <a:pt x="1821944" y="1034032"/>
                </a:lnTo>
                <a:lnTo>
                  <a:pt x="1826507" y="1057658"/>
                </a:lnTo>
                <a:lnTo>
                  <a:pt x="1830317" y="893063"/>
                </a:lnTo>
                <a:lnTo>
                  <a:pt x="1835661" y="765815"/>
                </a:lnTo>
                <a:lnTo>
                  <a:pt x="1840224" y="751332"/>
                </a:lnTo>
                <a:lnTo>
                  <a:pt x="1844801" y="839732"/>
                </a:lnTo>
                <a:lnTo>
                  <a:pt x="1849378" y="868686"/>
                </a:lnTo>
                <a:lnTo>
                  <a:pt x="1853188" y="893063"/>
                </a:lnTo>
                <a:lnTo>
                  <a:pt x="1858518" y="854203"/>
                </a:lnTo>
                <a:lnTo>
                  <a:pt x="1862328" y="803912"/>
                </a:lnTo>
                <a:lnTo>
                  <a:pt x="1867658" y="786389"/>
                </a:lnTo>
                <a:lnTo>
                  <a:pt x="1871467" y="707906"/>
                </a:lnTo>
                <a:lnTo>
                  <a:pt x="1876044" y="772669"/>
                </a:lnTo>
                <a:lnTo>
                  <a:pt x="1881375" y="804675"/>
                </a:lnTo>
                <a:lnTo>
                  <a:pt x="1885184" y="813055"/>
                </a:lnTo>
                <a:lnTo>
                  <a:pt x="1890515" y="796295"/>
                </a:lnTo>
                <a:lnTo>
                  <a:pt x="1894324" y="771143"/>
                </a:lnTo>
                <a:lnTo>
                  <a:pt x="1898901" y="697237"/>
                </a:lnTo>
                <a:lnTo>
                  <a:pt x="1903478" y="788677"/>
                </a:lnTo>
                <a:lnTo>
                  <a:pt x="1908041" y="858780"/>
                </a:lnTo>
                <a:lnTo>
                  <a:pt x="1912618" y="850400"/>
                </a:lnTo>
                <a:lnTo>
                  <a:pt x="1917195" y="920503"/>
                </a:lnTo>
                <a:lnTo>
                  <a:pt x="1921758" y="823723"/>
                </a:lnTo>
                <a:lnTo>
                  <a:pt x="1926335" y="812292"/>
                </a:lnTo>
                <a:lnTo>
                  <a:pt x="1930912" y="691897"/>
                </a:lnTo>
                <a:lnTo>
                  <a:pt x="1934721" y="457963"/>
                </a:lnTo>
                <a:lnTo>
                  <a:pt x="1940052" y="679703"/>
                </a:lnTo>
                <a:lnTo>
                  <a:pt x="1943861" y="687332"/>
                </a:lnTo>
                <a:lnTo>
                  <a:pt x="1948438" y="774957"/>
                </a:lnTo>
                <a:lnTo>
                  <a:pt x="1953769" y="807726"/>
                </a:lnTo>
                <a:lnTo>
                  <a:pt x="1957578" y="711709"/>
                </a:lnTo>
                <a:lnTo>
                  <a:pt x="1962909" y="661417"/>
                </a:lnTo>
                <a:lnTo>
                  <a:pt x="1966718" y="696474"/>
                </a:lnTo>
                <a:lnTo>
                  <a:pt x="1971295" y="858780"/>
                </a:lnTo>
                <a:lnTo>
                  <a:pt x="1975858" y="798583"/>
                </a:lnTo>
                <a:lnTo>
                  <a:pt x="1980435" y="892300"/>
                </a:lnTo>
                <a:lnTo>
                  <a:pt x="1985765" y="817632"/>
                </a:lnTo>
                <a:lnTo>
                  <a:pt x="1989575" y="827537"/>
                </a:lnTo>
                <a:lnTo>
                  <a:pt x="1994152" y="770380"/>
                </a:lnTo>
                <a:lnTo>
                  <a:pt x="1998729" y="758960"/>
                </a:lnTo>
                <a:lnTo>
                  <a:pt x="2003292" y="851152"/>
                </a:lnTo>
                <a:lnTo>
                  <a:pt x="2007101" y="821435"/>
                </a:lnTo>
                <a:lnTo>
                  <a:pt x="2012446" y="854966"/>
                </a:lnTo>
                <a:lnTo>
                  <a:pt x="2016255" y="920503"/>
                </a:lnTo>
                <a:lnTo>
                  <a:pt x="2021586" y="848875"/>
                </a:lnTo>
                <a:lnTo>
                  <a:pt x="2026163" y="707906"/>
                </a:lnTo>
                <a:lnTo>
                  <a:pt x="2029972" y="740663"/>
                </a:lnTo>
                <a:lnTo>
                  <a:pt x="2035303" y="822197"/>
                </a:lnTo>
                <a:lnTo>
                  <a:pt x="2039112" y="913637"/>
                </a:lnTo>
                <a:lnTo>
                  <a:pt x="2044442" y="815343"/>
                </a:lnTo>
                <a:lnTo>
                  <a:pt x="2048252" y="865635"/>
                </a:lnTo>
                <a:lnTo>
                  <a:pt x="2052829" y="712472"/>
                </a:lnTo>
                <a:lnTo>
                  <a:pt x="2058159" y="662180"/>
                </a:lnTo>
                <a:lnTo>
                  <a:pt x="2061969" y="692660"/>
                </a:lnTo>
                <a:lnTo>
                  <a:pt x="2067299" y="754383"/>
                </a:lnTo>
                <a:lnTo>
                  <a:pt x="2071109" y="835917"/>
                </a:lnTo>
                <a:lnTo>
                  <a:pt x="2075686" y="868686"/>
                </a:lnTo>
                <a:lnTo>
                  <a:pt x="2080263" y="817632"/>
                </a:lnTo>
                <a:lnTo>
                  <a:pt x="2084826" y="643132"/>
                </a:lnTo>
                <a:lnTo>
                  <a:pt x="2088635" y="674374"/>
                </a:lnTo>
                <a:lnTo>
                  <a:pt x="2093980" y="585223"/>
                </a:lnTo>
                <a:lnTo>
                  <a:pt x="2098543" y="669797"/>
                </a:lnTo>
                <a:lnTo>
                  <a:pt x="2103119" y="688846"/>
                </a:lnTo>
                <a:lnTo>
                  <a:pt x="2107696" y="637040"/>
                </a:lnTo>
                <a:lnTo>
                  <a:pt x="2111506" y="594366"/>
                </a:lnTo>
                <a:lnTo>
                  <a:pt x="2116836" y="576080"/>
                </a:lnTo>
                <a:lnTo>
                  <a:pt x="2120646" y="443491"/>
                </a:lnTo>
                <a:lnTo>
                  <a:pt x="2125976" y="372626"/>
                </a:lnTo>
                <a:lnTo>
                  <a:pt x="2129786" y="267466"/>
                </a:lnTo>
                <a:lnTo>
                  <a:pt x="2134363" y="329188"/>
                </a:lnTo>
                <a:lnTo>
                  <a:pt x="2139693" y="416814"/>
                </a:lnTo>
                <a:lnTo>
                  <a:pt x="2143503" y="1231395"/>
                </a:lnTo>
                <a:lnTo>
                  <a:pt x="2148080" y="668283"/>
                </a:lnTo>
                <a:lnTo>
                  <a:pt x="2152643" y="502926"/>
                </a:lnTo>
                <a:lnTo>
                  <a:pt x="2157220" y="656852"/>
                </a:lnTo>
                <a:lnTo>
                  <a:pt x="2161796" y="679703"/>
                </a:lnTo>
                <a:lnTo>
                  <a:pt x="2166359" y="573792"/>
                </a:lnTo>
                <a:lnTo>
                  <a:pt x="2170936" y="650749"/>
                </a:lnTo>
                <a:lnTo>
                  <a:pt x="2175513" y="546351"/>
                </a:lnTo>
                <a:lnTo>
                  <a:pt x="2180076" y="523500"/>
                </a:lnTo>
                <a:lnTo>
                  <a:pt x="2184653" y="430534"/>
                </a:lnTo>
                <a:lnTo>
                  <a:pt x="2189230" y="455674"/>
                </a:lnTo>
                <a:lnTo>
                  <a:pt x="2193040" y="544837"/>
                </a:lnTo>
                <a:lnTo>
                  <a:pt x="2198370" y="555506"/>
                </a:lnTo>
                <a:lnTo>
                  <a:pt x="2202180" y="617980"/>
                </a:lnTo>
                <a:lnTo>
                  <a:pt x="2206757" y="595892"/>
                </a:lnTo>
                <a:lnTo>
                  <a:pt x="2212087" y="563886"/>
                </a:lnTo>
                <a:lnTo>
                  <a:pt x="2215896" y="446531"/>
                </a:lnTo>
                <a:lnTo>
                  <a:pt x="2221227" y="473971"/>
                </a:lnTo>
                <a:lnTo>
                  <a:pt x="2225036" y="601220"/>
                </a:lnTo>
                <a:lnTo>
                  <a:pt x="2229613" y="691897"/>
                </a:lnTo>
                <a:lnTo>
                  <a:pt x="2234176" y="475486"/>
                </a:lnTo>
                <a:lnTo>
                  <a:pt x="2238753" y="805437"/>
                </a:lnTo>
                <a:lnTo>
                  <a:pt x="2244084" y="537209"/>
                </a:lnTo>
                <a:lnTo>
                  <a:pt x="2247893" y="610363"/>
                </a:lnTo>
                <a:lnTo>
                  <a:pt x="2252470" y="446531"/>
                </a:lnTo>
                <a:lnTo>
                  <a:pt x="2257047" y="486154"/>
                </a:lnTo>
                <a:lnTo>
                  <a:pt x="2261610" y="715523"/>
                </a:lnTo>
                <a:lnTo>
                  <a:pt x="2265420" y="590551"/>
                </a:lnTo>
                <a:lnTo>
                  <a:pt x="2270764" y="504451"/>
                </a:lnTo>
                <a:lnTo>
                  <a:pt x="2274573" y="460251"/>
                </a:lnTo>
                <a:lnTo>
                  <a:pt x="2279904" y="358143"/>
                </a:lnTo>
                <a:lnTo>
                  <a:pt x="2284481" y="749806"/>
                </a:lnTo>
                <a:lnTo>
                  <a:pt x="2293621" y="601220"/>
                </a:lnTo>
                <a:lnTo>
                  <a:pt x="2297430" y="673612"/>
                </a:lnTo>
                <a:lnTo>
                  <a:pt x="2302761" y="550166"/>
                </a:lnTo>
                <a:lnTo>
                  <a:pt x="2306570" y="192023"/>
                </a:lnTo>
                <a:lnTo>
                  <a:pt x="2311147" y="419103"/>
                </a:lnTo>
                <a:lnTo>
                  <a:pt x="2316478" y="757435"/>
                </a:lnTo>
                <a:lnTo>
                  <a:pt x="2320287" y="1054606"/>
                </a:lnTo>
                <a:lnTo>
                  <a:pt x="2325618" y="451109"/>
                </a:lnTo>
                <a:lnTo>
                  <a:pt x="2329427" y="445768"/>
                </a:lnTo>
                <a:lnTo>
                  <a:pt x="2334004" y="517397"/>
                </a:lnTo>
                <a:lnTo>
                  <a:pt x="2338581" y="558546"/>
                </a:lnTo>
                <a:lnTo>
                  <a:pt x="2343144" y="398528"/>
                </a:lnTo>
                <a:lnTo>
                  <a:pt x="2346953" y="108974"/>
                </a:lnTo>
                <a:lnTo>
                  <a:pt x="2352298" y="391674"/>
                </a:lnTo>
                <a:lnTo>
                  <a:pt x="2356861" y="453397"/>
                </a:lnTo>
                <a:lnTo>
                  <a:pt x="2361438" y="467869"/>
                </a:lnTo>
                <a:lnTo>
                  <a:pt x="2366015" y="563886"/>
                </a:lnTo>
                <a:lnTo>
                  <a:pt x="2369824" y="425957"/>
                </a:lnTo>
                <a:lnTo>
                  <a:pt x="2375155" y="299471"/>
                </a:lnTo>
                <a:lnTo>
                  <a:pt x="2378964" y="693423"/>
                </a:lnTo>
                <a:lnTo>
                  <a:pt x="2383527" y="817632"/>
                </a:lnTo>
                <a:lnTo>
                  <a:pt x="2388872" y="770380"/>
                </a:lnTo>
                <a:lnTo>
                  <a:pt x="2392681" y="828300"/>
                </a:lnTo>
                <a:lnTo>
                  <a:pt x="2398011" y="779535"/>
                </a:lnTo>
                <a:lnTo>
                  <a:pt x="2401821" y="762763"/>
                </a:lnTo>
                <a:lnTo>
                  <a:pt x="2406398" y="682754"/>
                </a:lnTo>
                <a:lnTo>
                  <a:pt x="2410961" y="544837"/>
                </a:lnTo>
                <a:lnTo>
                  <a:pt x="2415538" y="526540"/>
                </a:lnTo>
                <a:lnTo>
                  <a:pt x="2420115" y="509017"/>
                </a:lnTo>
                <a:lnTo>
                  <a:pt x="2424678" y="598931"/>
                </a:lnTo>
                <a:lnTo>
                  <a:pt x="2429255" y="576831"/>
                </a:lnTo>
                <a:lnTo>
                  <a:pt x="2433832" y="527303"/>
                </a:lnTo>
                <a:lnTo>
                  <a:pt x="2438395" y="423680"/>
                </a:lnTo>
                <a:lnTo>
                  <a:pt x="2442204" y="650749"/>
                </a:lnTo>
                <a:lnTo>
                  <a:pt x="2447549" y="817632"/>
                </a:lnTo>
                <a:lnTo>
                  <a:pt x="2451358" y="733809"/>
                </a:lnTo>
                <a:lnTo>
                  <a:pt x="2456688" y="775720"/>
                </a:lnTo>
              </a:path>
            </a:pathLst>
          </a:custGeom>
          <a:ln w="427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06089" y="3909062"/>
            <a:ext cx="2456815" cy="264160"/>
          </a:xfrm>
          <a:custGeom>
            <a:avLst/>
            <a:gdLst/>
            <a:ahLst/>
            <a:cxnLst/>
            <a:rect l="l" t="t" r="r" b="b"/>
            <a:pathLst>
              <a:path w="2456815" h="264160">
                <a:moveTo>
                  <a:pt x="0" y="175263"/>
                </a:moveTo>
                <a:lnTo>
                  <a:pt x="4576" y="204217"/>
                </a:lnTo>
                <a:lnTo>
                  <a:pt x="9907" y="188971"/>
                </a:lnTo>
                <a:lnTo>
                  <a:pt x="13716" y="195837"/>
                </a:lnTo>
                <a:lnTo>
                  <a:pt x="18293" y="198877"/>
                </a:lnTo>
                <a:lnTo>
                  <a:pt x="22856" y="182117"/>
                </a:lnTo>
                <a:lnTo>
                  <a:pt x="27433" y="172974"/>
                </a:lnTo>
                <a:lnTo>
                  <a:pt x="31243" y="162305"/>
                </a:lnTo>
                <a:lnTo>
                  <a:pt x="36573" y="195074"/>
                </a:lnTo>
                <a:lnTo>
                  <a:pt x="41150" y="188208"/>
                </a:lnTo>
                <a:lnTo>
                  <a:pt x="45713" y="179065"/>
                </a:lnTo>
                <a:lnTo>
                  <a:pt x="50290" y="181354"/>
                </a:lnTo>
                <a:lnTo>
                  <a:pt x="54100" y="169922"/>
                </a:lnTo>
                <a:lnTo>
                  <a:pt x="59430" y="148585"/>
                </a:lnTo>
                <a:lnTo>
                  <a:pt x="63239" y="159254"/>
                </a:lnTo>
                <a:lnTo>
                  <a:pt x="68584" y="188208"/>
                </a:lnTo>
                <a:lnTo>
                  <a:pt x="72393" y="180591"/>
                </a:lnTo>
                <a:lnTo>
                  <a:pt x="76956" y="175263"/>
                </a:lnTo>
                <a:lnTo>
                  <a:pt x="82301" y="179828"/>
                </a:lnTo>
                <a:lnTo>
                  <a:pt x="86110" y="179828"/>
                </a:lnTo>
                <a:lnTo>
                  <a:pt x="90673" y="176025"/>
                </a:lnTo>
                <a:lnTo>
                  <a:pt x="95250" y="169160"/>
                </a:lnTo>
                <a:lnTo>
                  <a:pt x="99827" y="166120"/>
                </a:lnTo>
                <a:lnTo>
                  <a:pt x="104390" y="171448"/>
                </a:lnTo>
                <a:lnTo>
                  <a:pt x="108967" y="179065"/>
                </a:lnTo>
                <a:lnTo>
                  <a:pt x="113530" y="157728"/>
                </a:lnTo>
                <a:lnTo>
                  <a:pt x="118107" y="154688"/>
                </a:lnTo>
                <a:lnTo>
                  <a:pt x="122684" y="157728"/>
                </a:lnTo>
                <a:lnTo>
                  <a:pt x="127247" y="161542"/>
                </a:lnTo>
                <a:lnTo>
                  <a:pt x="131824" y="177540"/>
                </a:lnTo>
                <a:lnTo>
                  <a:pt x="135633" y="160780"/>
                </a:lnTo>
                <a:lnTo>
                  <a:pt x="140964" y="177540"/>
                </a:lnTo>
                <a:lnTo>
                  <a:pt x="144773" y="182117"/>
                </a:lnTo>
                <a:lnTo>
                  <a:pt x="149350" y="153925"/>
                </a:lnTo>
                <a:lnTo>
                  <a:pt x="154681" y="143257"/>
                </a:lnTo>
                <a:lnTo>
                  <a:pt x="158490" y="117342"/>
                </a:lnTo>
                <a:lnTo>
                  <a:pt x="163835" y="142494"/>
                </a:lnTo>
                <a:lnTo>
                  <a:pt x="167644" y="138680"/>
                </a:lnTo>
                <a:lnTo>
                  <a:pt x="172207" y="136391"/>
                </a:lnTo>
                <a:lnTo>
                  <a:pt x="176784" y="137917"/>
                </a:lnTo>
                <a:lnTo>
                  <a:pt x="181361" y="140205"/>
                </a:lnTo>
                <a:lnTo>
                  <a:pt x="186691" y="108200"/>
                </a:lnTo>
                <a:lnTo>
                  <a:pt x="190501" y="127248"/>
                </a:lnTo>
                <a:lnTo>
                  <a:pt x="195064" y="117342"/>
                </a:lnTo>
                <a:lnTo>
                  <a:pt x="199641" y="138680"/>
                </a:lnTo>
                <a:lnTo>
                  <a:pt x="204218" y="156214"/>
                </a:lnTo>
                <a:lnTo>
                  <a:pt x="208027" y="140968"/>
                </a:lnTo>
                <a:lnTo>
                  <a:pt x="213358" y="127248"/>
                </a:lnTo>
                <a:lnTo>
                  <a:pt x="217167" y="124971"/>
                </a:lnTo>
                <a:lnTo>
                  <a:pt x="222498" y="131062"/>
                </a:lnTo>
                <a:lnTo>
                  <a:pt x="227075" y="133351"/>
                </a:lnTo>
                <a:lnTo>
                  <a:pt x="230884" y="166883"/>
                </a:lnTo>
                <a:lnTo>
                  <a:pt x="236214" y="181354"/>
                </a:lnTo>
                <a:lnTo>
                  <a:pt x="240024" y="144020"/>
                </a:lnTo>
                <a:lnTo>
                  <a:pt x="245368" y="131062"/>
                </a:lnTo>
                <a:lnTo>
                  <a:pt x="249178" y="107437"/>
                </a:lnTo>
                <a:lnTo>
                  <a:pt x="253741" y="115828"/>
                </a:lnTo>
                <a:lnTo>
                  <a:pt x="258318" y="140968"/>
                </a:lnTo>
                <a:lnTo>
                  <a:pt x="262895" y="156965"/>
                </a:lnTo>
                <a:lnTo>
                  <a:pt x="268225" y="156214"/>
                </a:lnTo>
                <a:lnTo>
                  <a:pt x="272035" y="140205"/>
                </a:lnTo>
                <a:lnTo>
                  <a:pt x="276598" y="125734"/>
                </a:lnTo>
                <a:lnTo>
                  <a:pt x="281175" y="105160"/>
                </a:lnTo>
                <a:lnTo>
                  <a:pt x="285752" y="144020"/>
                </a:lnTo>
                <a:lnTo>
                  <a:pt x="289561" y="144020"/>
                </a:lnTo>
                <a:lnTo>
                  <a:pt x="294891" y="153163"/>
                </a:lnTo>
                <a:lnTo>
                  <a:pt x="299468" y="149348"/>
                </a:lnTo>
                <a:lnTo>
                  <a:pt x="304031" y="153163"/>
                </a:lnTo>
                <a:lnTo>
                  <a:pt x="308608" y="115828"/>
                </a:lnTo>
                <a:lnTo>
                  <a:pt x="312418" y="117342"/>
                </a:lnTo>
                <a:lnTo>
                  <a:pt x="317748" y="121920"/>
                </a:lnTo>
                <a:lnTo>
                  <a:pt x="321558" y="143257"/>
                </a:lnTo>
                <a:lnTo>
                  <a:pt x="326902" y="146308"/>
                </a:lnTo>
                <a:lnTo>
                  <a:pt x="330712" y="125734"/>
                </a:lnTo>
                <a:lnTo>
                  <a:pt x="335275" y="147060"/>
                </a:lnTo>
                <a:lnTo>
                  <a:pt x="340619" y="134114"/>
                </a:lnTo>
                <a:lnTo>
                  <a:pt x="344429" y="108200"/>
                </a:lnTo>
                <a:lnTo>
                  <a:pt x="348992" y="81534"/>
                </a:lnTo>
                <a:lnTo>
                  <a:pt x="353568" y="140968"/>
                </a:lnTo>
                <a:lnTo>
                  <a:pt x="358131" y="140205"/>
                </a:lnTo>
                <a:lnTo>
                  <a:pt x="362708" y="137917"/>
                </a:lnTo>
                <a:lnTo>
                  <a:pt x="367285" y="157728"/>
                </a:lnTo>
                <a:lnTo>
                  <a:pt x="371848" y="112014"/>
                </a:lnTo>
                <a:lnTo>
                  <a:pt x="376425" y="98294"/>
                </a:lnTo>
                <a:lnTo>
                  <a:pt x="381002" y="104397"/>
                </a:lnTo>
                <a:lnTo>
                  <a:pt x="385565" y="124971"/>
                </a:lnTo>
                <a:lnTo>
                  <a:pt x="390142" y="162305"/>
                </a:lnTo>
                <a:lnTo>
                  <a:pt x="393952" y="115065"/>
                </a:lnTo>
                <a:lnTo>
                  <a:pt x="399282" y="118868"/>
                </a:lnTo>
                <a:lnTo>
                  <a:pt x="403092" y="114302"/>
                </a:lnTo>
                <a:lnTo>
                  <a:pt x="407669" y="135640"/>
                </a:lnTo>
                <a:lnTo>
                  <a:pt x="412999" y="106674"/>
                </a:lnTo>
                <a:lnTo>
                  <a:pt x="416808" y="129537"/>
                </a:lnTo>
                <a:lnTo>
                  <a:pt x="422153" y="148585"/>
                </a:lnTo>
                <a:lnTo>
                  <a:pt x="425962" y="147822"/>
                </a:lnTo>
                <a:lnTo>
                  <a:pt x="430525" y="134877"/>
                </a:lnTo>
                <a:lnTo>
                  <a:pt x="435102" y="128774"/>
                </a:lnTo>
                <a:lnTo>
                  <a:pt x="439679" y="136391"/>
                </a:lnTo>
                <a:lnTo>
                  <a:pt x="445010" y="108962"/>
                </a:lnTo>
                <a:lnTo>
                  <a:pt x="448819" y="144783"/>
                </a:lnTo>
                <a:lnTo>
                  <a:pt x="453382" y="128774"/>
                </a:lnTo>
                <a:lnTo>
                  <a:pt x="457959" y="156965"/>
                </a:lnTo>
                <a:lnTo>
                  <a:pt x="462536" y="137917"/>
                </a:lnTo>
                <a:lnTo>
                  <a:pt x="466345" y="128774"/>
                </a:lnTo>
                <a:lnTo>
                  <a:pt x="471676" y="87625"/>
                </a:lnTo>
                <a:lnTo>
                  <a:pt x="475485" y="116580"/>
                </a:lnTo>
                <a:lnTo>
                  <a:pt x="480816" y="130300"/>
                </a:lnTo>
                <a:lnTo>
                  <a:pt x="485393" y="149348"/>
                </a:lnTo>
                <a:lnTo>
                  <a:pt x="489202" y="128774"/>
                </a:lnTo>
                <a:lnTo>
                  <a:pt x="494533" y="214123"/>
                </a:lnTo>
                <a:lnTo>
                  <a:pt x="498342" y="140968"/>
                </a:lnTo>
                <a:lnTo>
                  <a:pt x="503687" y="124971"/>
                </a:lnTo>
                <a:lnTo>
                  <a:pt x="507496" y="118868"/>
                </a:lnTo>
                <a:lnTo>
                  <a:pt x="512059" y="124971"/>
                </a:lnTo>
                <a:lnTo>
                  <a:pt x="517390" y="121157"/>
                </a:lnTo>
                <a:lnTo>
                  <a:pt x="521213" y="123445"/>
                </a:lnTo>
                <a:lnTo>
                  <a:pt x="525776" y="128774"/>
                </a:lnTo>
                <a:lnTo>
                  <a:pt x="530353" y="118868"/>
                </a:lnTo>
                <a:lnTo>
                  <a:pt x="534916" y="127248"/>
                </a:lnTo>
                <a:lnTo>
                  <a:pt x="539493" y="106674"/>
                </a:lnTo>
                <a:lnTo>
                  <a:pt x="544070" y="158491"/>
                </a:lnTo>
                <a:lnTo>
                  <a:pt x="547879" y="158491"/>
                </a:lnTo>
                <a:lnTo>
                  <a:pt x="553210" y="163831"/>
                </a:lnTo>
                <a:lnTo>
                  <a:pt x="557787" y="143257"/>
                </a:lnTo>
                <a:lnTo>
                  <a:pt x="562350" y="131062"/>
                </a:lnTo>
                <a:lnTo>
                  <a:pt x="566927" y="111251"/>
                </a:lnTo>
                <a:lnTo>
                  <a:pt x="570736" y="118868"/>
                </a:lnTo>
                <a:lnTo>
                  <a:pt x="576067" y="140968"/>
                </a:lnTo>
                <a:lnTo>
                  <a:pt x="579876" y="160780"/>
                </a:lnTo>
                <a:lnTo>
                  <a:pt x="584453" y="144783"/>
                </a:lnTo>
                <a:lnTo>
                  <a:pt x="589783" y="137917"/>
                </a:lnTo>
                <a:lnTo>
                  <a:pt x="593593" y="131062"/>
                </a:lnTo>
                <a:lnTo>
                  <a:pt x="598923" y="99057"/>
                </a:lnTo>
                <a:lnTo>
                  <a:pt x="602747" y="81534"/>
                </a:lnTo>
                <a:lnTo>
                  <a:pt x="607310" y="100582"/>
                </a:lnTo>
                <a:lnTo>
                  <a:pt x="611887" y="136391"/>
                </a:lnTo>
                <a:lnTo>
                  <a:pt x="616450" y="104397"/>
                </a:lnTo>
                <a:lnTo>
                  <a:pt x="621027" y="32005"/>
                </a:lnTo>
                <a:lnTo>
                  <a:pt x="625604" y="86862"/>
                </a:lnTo>
                <a:lnTo>
                  <a:pt x="634744" y="28191"/>
                </a:lnTo>
                <a:lnTo>
                  <a:pt x="639321" y="40385"/>
                </a:lnTo>
                <a:lnTo>
                  <a:pt x="643130" y="45714"/>
                </a:lnTo>
                <a:lnTo>
                  <a:pt x="648460" y="28191"/>
                </a:lnTo>
                <a:lnTo>
                  <a:pt x="652270" y="0"/>
                </a:lnTo>
                <a:lnTo>
                  <a:pt x="657600" y="52580"/>
                </a:lnTo>
                <a:lnTo>
                  <a:pt x="661410" y="152400"/>
                </a:lnTo>
                <a:lnTo>
                  <a:pt x="665987" y="68577"/>
                </a:lnTo>
                <a:lnTo>
                  <a:pt x="671317" y="64011"/>
                </a:lnTo>
                <a:lnTo>
                  <a:pt x="675127" y="91440"/>
                </a:lnTo>
                <a:lnTo>
                  <a:pt x="680457" y="94491"/>
                </a:lnTo>
                <a:lnTo>
                  <a:pt x="684281" y="79245"/>
                </a:lnTo>
                <a:lnTo>
                  <a:pt x="688844" y="58671"/>
                </a:lnTo>
                <a:lnTo>
                  <a:pt x="693421" y="61722"/>
                </a:lnTo>
                <a:lnTo>
                  <a:pt x="697984" y="50291"/>
                </a:lnTo>
                <a:lnTo>
                  <a:pt x="703328" y="74680"/>
                </a:lnTo>
                <a:lnTo>
                  <a:pt x="707137" y="101345"/>
                </a:lnTo>
                <a:lnTo>
                  <a:pt x="711700" y="112777"/>
                </a:lnTo>
                <a:lnTo>
                  <a:pt x="716277" y="112777"/>
                </a:lnTo>
                <a:lnTo>
                  <a:pt x="720854" y="87625"/>
                </a:lnTo>
                <a:lnTo>
                  <a:pt x="724664" y="73154"/>
                </a:lnTo>
                <a:lnTo>
                  <a:pt x="729994" y="70102"/>
                </a:lnTo>
                <a:lnTo>
                  <a:pt x="733804" y="96768"/>
                </a:lnTo>
                <a:lnTo>
                  <a:pt x="739134" y="111251"/>
                </a:lnTo>
                <a:lnTo>
                  <a:pt x="743711" y="118868"/>
                </a:lnTo>
                <a:lnTo>
                  <a:pt x="747521" y="129537"/>
                </a:lnTo>
                <a:lnTo>
                  <a:pt x="752851" y="112777"/>
                </a:lnTo>
                <a:lnTo>
                  <a:pt x="756661" y="67051"/>
                </a:lnTo>
                <a:lnTo>
                  <a:pt x="762005" y="75442"/>
                </a:lnTo>
                <a:lnTo>
                  <a:pt x="765814" y="103634"/>
                </a:lnTo>
                <a:lnTo>
                  <a:pt x="770377" y="108200"/>
                </a:lnTo>
                <a:lnTo>
                  <a:pt x="775708" y="119631"/>
                </a:lnTo>
                <a:lnTo>
                  <a:pt x="779517" y="144783"/>
                </a:lnTo>
                <a:lnTo>
                  <a:pt x="784094" y="96005"/>
                </a:lnTo>
                <a:lnTo>
                  <a:pt x="788671" y="50291"/>
                </a:lnTo>
                <a:lnTo>
                  <a:pt x="793234" y="117342"/>
                </a:lnTo>
                <a:lnTo>
                  <a:pt x="797811" y="144020"/>
                </a:lnTo>
                <a:lnTo>
                  <a:pt x="802388" y="131062"/>
                </a:lnTo>
                <a:lnTo>
                  <a:pt x="806198" y="134877"/>
                </a:lnTo>
                <a:lnTo>
                  <a:pt x="811528" y="134877"/>
                </a:lnTo>
                <a:lnTo>
                  <a:pt x="816105" y="121157"/>
                </a:lnTo>
                <a:lnTo>
                  <a:pt x="820668" y="97531"/>
                </a:lnTo>
                <a:lnTo>
                  <a:pt x="825245" y="96768"/>
                </a:lnTo>
                <a:lnTo>
                  <a:pt x="829054" y="124208"/>
                </a:lnTo>
                <a:lnTo>
                  <a:pt x="834385" y="115828"/>
                </a:lnTo>
                <a:lnTo>
                  <a:pt x="838194" y="151637"/>
                </a:lnTo>
                <a:lnTo>
                  <a:pt x="842771" y="122682"/>
                </a:lnTo>
                <a:lnTo>
                  <a:pt x="848102" y="134114"/>
                </a:lnTo>
                <a:lnTo>
                  <a:pt x="851911" y="107437"/>
                </a:lnTo>
                <a:lnTo>
                  <a:pt x="857242" y="88388"/>
                </a:lnTo>
                <a:lnTo>
                  <a:pt x="861065" y="149348"/>
                </a:lnTo>
                <a:lnTo>
                  <a:pt x="865628" y="135640"/>
                </a:lnTo>
                <a:lnTo>
                  <a:pt x="870205" y="142494"/>
                </a:lnTo>
                <a:lnTo>
                  <a:pt x="874768" y="125734"/>
                </a:lnTo>
                <a:lnTo>
                  <a:pt x="879345" y="124971"/>
                </a:lnTo>
                <a:lnTo>
                  <a:pt x="883922" y="87625"/>
                </a:lnTo>
                <a:lnTo>
                  <a:pt x="888485" y="101345"/>
                </a:lnTo>
                <a:lnTo>
                  <a:pt x="893062" y="134114"/>
                </a:lnTo>
                <a:lnTo>
                  <a:pt x="897639" y="145545"/>
                </a:lnTo>
                <a:lnTo>
                  <a:pt x="901448" y="148585"/>
                </a:lnTo>
                <a:lnTo>
                  <a:pt x="906779" y="146308"/>
                </a:lnTo>
                <a:lnTo>
                  <a:pt x="910588" y="140205"/>
                </a:lnTo>
                <a:lnTo>
                  <a:pt x="915919" y="125734"/>
                </a:lnTo>
                <a:lnTo>
                  <a:pt x="920496" y="101345"/>
                </a:lnTo>
                <a:lnTo>
                  <a:pt x="924305" y="147822"/>
                </a:lnTo>
                <a:lnTo>
                  <a:pt x="929636" y="128774"/>
                </a:lnTo>
                <a:lnTo>
                  <a:pt x="933445" y="145545"/>
                </a:lnTo>
                <a:lnTo>
                  <a:pt x="938775" y="131825"/>
                </a:lnTo>
                <a:lnTo>
                  <a:pt x="942599" y="125734"/>
                </a:lnTo>
                <a:lnTo>
                  <a:pt x="947162" y="108200"/>
                </a:lnTo>
                <a:lnTo>
                  <a:pt x="951739" y="108200"/>
                </a:lnTo>
                <a:lnTo>
                  <a:pt x="956302" y="148585"/>
                </a:lnTo>
                <a:lnTo>
                  <a:pt x="961646" y="148585"/>
                </a:lnTo>
                <a:lnTo>
                  <a:pt x="965456" y="162305"/>
                </a:lnTo>
                <a:lnTo>
                  <a:pt x="970019" y="149348"/>
                </a:lnTo>
                <a:lnTo>
                  <a:pt x="974596" y="126497"/>
                </a:lnTo>
                <a:lnTo>
                  <a:pt x="979173" y="115828"/>
                </a:lnTo>
                <a:lnTo>
                  <a:pt x="982982" y="121157"/>
                </a:lnTo>
                <a:lnTo>
                  <a:pt x="988313" y="146308"/>
                </a:lnTo>
                <a:lnTo>
                  <a:pt x="992122" y="140205"/>
                </a:lnTo>
                <a:lnTo>
                  <a:pt x="997452" y="145545"/>
                </a:lnTo>
                <a:lnTo>
                  <a:pt x="1002029" y="139442"/>
                </a:lnTo>
                <a:lnTo>
                  <a:pt x="1005839" y="131825"/>
                </a:lnTo>
                <a:lnTo>
                  <a:pt x="1011169" y="119631"/>
                </a:lnTo>
                <a:lnTo>
                  <a:pt x="1014979" y="119631"/>
                </a:lnTo>
                <a:lnTo>
                  <a:pt x="1019556" y="156965"/>
                </a:lnTo>
                <a:lnTo>
                  <a:pt x="1024133" y="154688"/>
                </a:lnTo>
                <a:lnTo>
                  <a:pt x="1028696" y="147822"/>
                </a:lnTo>
                <a:lnTo>
                  <a:pt x="1034026" y="156214"/>
                </a:lnTo>
                <a:lnTo>
                  <a:pt x="1037836" y="149348"/>
                </a:lnTo>
                <a:lnTo>
                  <a:pt x="1042413" y="146308"/>
                </a:lnTo>
                <a:lnTo>
                  <a:pt x="1046990" y="122682"/>
                </a:lnTo>
                <a:lnTo>
                  <a:pt x="1051553" y="156965"/>
                </a:lnTo>
                <a:lnTo>
                  <a:pt x="1056129" y="152400"/>
                </a:lnTo>
                <a:lnTo>
                  <a:pt x="1060706" y="154688"/>
                </a:lnTo>
                <a:lnTo>
                  <a:pt x="1064516" y="148585"/>
                </a:lnTo>
                <a:lnTo>
                  <a:pt x="1069846" y="144020"/>
                </a:lnTo>
                <a:lnTo>
                  <a:pt x="1074423" y="142494"/>
                </a:lnTo>
                <a:lnTo>
                  <a:pt x="1078233" y="123445"/>
                </a:lnTo>
                <a:lnTo>
                  <a:pt x="1083563" y="162305"/>
                </a:lnTo>
                <a:lnTo>
                  <a:pt x="1087373" y="165357"/>
                </a:lnTo>
                <a:lnTo>
                  <a:pt x="1092703" y="166883"/>
                </a:lnTo>
                <a:lnTo>
                  <a:pt x="1096513" y="165357"/>
                </a:lnTo>
                <a:lnTo>
                  <a:pt x="1101090" y="152400"/>
                </a:lnTo>
                <a:lnTo>
                  <a:pt x="1106420" y="118868"/>
                </a:lnTo>
                <a:lnTo>
                  <a:pt x="1110229" y="122682"/>
                </a:lnTo>
                <a:lnTo>
                  <a:pt x="1115560" y="143257"/>
                </a:lnTo>
                <a:lnTo>
                  <a:pt x="1119369" y="163068"/>
                </a:lnTo>
                <a:lnTo>
                  <a:pt x="1123946" y="146308"/>
                </a:lnTo>
                <a:lnTo>
                  <a:pt x="1128523" y="162305"/>
                </a:lnTo>
                <a:lnTo>
                  <a:pt x="1133086" y="158491"/>
                </a:lnTo>
                <a:lnTo>
                  <a:pt x="1136896" y="136391"/>
                </a:lnTo>
                <a:lnTo>
                  <a:pt x="1142240" y="152400"/>
                </a:lnTo>
                <a:lnTo>
                  <a:pt x="1146803" y="167634"/>
                </a:lnTo>
                <a:lnTo>
                  <a:pt x="1151380" y="168397"/>
                </a:lnTo>
                <a:lnTo>
                  <a:pt x="1155957" y="171448"/>
                </a:lnTo>
                <a:lnTo>
                  <a:pt x="1159767" y="179828"/>
                </a:lnTo>
                <a:lnTo>
                  <a:pt x="1165097" y="144783"/>
                </a:lnTo>
                <a:lnTo>
                  <a:pt x="1168906" y="124208"/>
                </a:lnTo>
                <a:lnTo>
                  <a:pt x="1174237" y="263651"/>
                </a:lnTo>
                <a:lnTo>
                  <a:pt x="1178814" y="148585"/>
                </a:lnTo>
                <a:lnTo>
                  <a:pt x="1182623" y="154688"/>
                </a:lnTo>
                <a:lnTo>
                  <a:pt x="1187954" y="179065"/>
                </a:lnTo>
                <a:lnTo>
                  <a:pt x="1191763" y="146308"/>
                </a:lnTo>
                <a:lnTo>
                  <a:pt x="1197094" y="152400"/>
                </a:lnTo>
                <a:lnTo>
                  <a:pt x="1200903" y="120394"/>
                </a:lnTo>
                <a:lnTo>
                  <a:pt x="1205480" y="136391"/>
                </a:lnTo>
                <a:lnTo>
                  <a:pt x="1210057" y="128774"/>
                </a:lnTo>
                <a:lnTo>
                  <a:pt x="1214620" y="156214"/>
                </a:lnTo>
                <a:lnTo>
                  <a:pt x="1219197" y="160780"/>
                </a:lnTo>
                <a:lnTo>
                  <a:pt x="1223774" y="147060"/>
                </a:lnTo>
                <a:lnTo>
                  <a:pt x="1228337" y="154688"/>
                </a:lnTo>
                <a:lnTo>
                  <a:pt x="1232914" y="140968"/>
                </a:lnTo>
                <a:lnTo>
                  <a:pt x="1237491" y="159254"/>
                </a:lnTo>
                <a:lnTo>
                  <a:pt x="1241300" y="168397"/>
                </a:lnTo>
                <a:lnTo>
                  <a:pt x="1246631" y="177540"/>
                </a:lnTo>
                <a:lnTo>
                  <a:pt x="1251208" y="196600"/>
                </a:lnTo>
                <a:lnTo>
                  <a:pt x="1255771" y="173737"/>
                </a:lnTo>
                <a:lnTo>
                  <a:pt x="1260348" y="172974"/>
                </a:lnTo>
                <a:lnTo>
                  <a:pt x="1264157" y="156214"/>
                </a:lnTo>
                <a:lnTo>
                  <a:pt x="1269488" y="152400"/>
                </a:lnTo>
                <a:lnTo>
                  <a:pt x="1273297" y="152400"/>
                </a:lnTo>
                <a:lnTo>
                  <a:pt x="1277874" y="159254"/>
                </a:lnTo>
                <a:lnTo>
                  <a:pt x="1282451" y="156965"/>
                </a:lnTo>
                <a:lnTo>
                  <a:pt x="1287014" y="169160"/>
                </a:lnTo>
                <a:lnTo>
                  <a:pt x="1292344" y="170685"/>
                </a:lnTo>
                <a:lnTo>
                  <a:pt x="1296154" y="158491"/>
                </a:lnTo>
                <a:lnTo>
                  <a:pt x="1300731" y="165357"/>
                </a:lnTo>
                <a:lnTo>
                  <a:pt x="1305308" y="192023"/>
                </a:lnTo>
                <a:lnTo>
                  <a:pt x="1309871" y="176025"/>
                </a:lnTo>
                <a:lnTo>
                  <a:pt x="1314448" y="205743"/>
                </a:lnTo>
                <a:lnTo>
                  <a:pt x="1319025" y="181354"/>
                </a:lnTo>
                <a:lnTo>
                  <a:pt x="1323588" y="140968"/>
                </a:lnTo>
                <a:lnTo>
                  <a:pt x="1328165" y="163831"/>
                </a:lnTo>
                <a:lnTo>
                  <a:pt x="1332742" y="186694"/>
                </a:lnTo>
                <a:lnTo>
                  <a:pt x="1336551" y="189734"/>
                </a:lnTo>
                <a:lnTo>
                  <a:pt x="1341881" y="166120"/>
                </a:lnTo>
                <a:lnTo>
                  <a:pt x="1345691" y="163831"/>
                </a:lnTo>
                <a:lnTo>
                  <a:pt x="1351021" y="169160"/>
                </a:lnTo>
                <a:lnTo>
                  <a:pt x="1354831" y="169160"/>
                </a:lnTo>
                <a:lnTo>
                  <a:pt x="1359408" y="127248"/>
                </a:lnTo>
                <a:lnTo>
                  <a:pt x="1364738" y="166883"/>
                </a:lnTo>
                <a:lnTo>
                  <a:pt x="1368548" y="188971"/>
                </a:lnTo>
                <a:lnTo>
                  <a:pt x="1373878" y="172211"/>
                </a:lnTo>
                <a:lnTo>
                  <a:pt x="1377688" y="185931"/>
                </a:lnTo>
                <a:lnTo>
                  <a:pt x="1382265" y="169160"/>
                </a:lnTo>
                <a:lnTo>
                  <a:pt x="1386842" y="176025"/>
                </a:lnTo>
                <a:lnTo>
                  <a:pt x="1391405" y="158491"/>
                </a:lnTo>
                <a:lnTo>
                  <a:pt x="1395214" y="149348"/>
                </a:lnTo>
                <a:lnTo>
                  <a:pt x="1400558" y="183643"/>
                </a:lnTo>
                <a:lnTo>
                  <a:pt x="1405121" y="192023"/>
                </a:lnTo>
                <a:lnTo>
                  <a:pt x="1409698" y="205743"/>
                </a:lnTo>
                <a:lnTo>
                  <a:pt x="1414275" y="185931"/>
                </a:lnTo>
                <a:lnTo>
                  <a:pt x="1418085" y="189734"/>
                </a:lnTo>
                <a:lnTo>
                  <a:pt x="1423415" y="179828"/>
                </a:lnTo>
                <a:lnTo>
                  <a:pt x="1427225" y="175263"/>
                </a:lnTo>
                <a:lnTo>
                  <a:pt x="1432555" y="188208"/>
                </a:lnTo>
                <a:lnTo>
                  <a:pt x="1437132" y="203454"/>
                </a:lnTo>
                <a:lnTo>
                  <a:pt x="1440942" y="190497"/>
                </a:lnTo>
                <a:lnTo>
                  <a:pt x="1446272" y="205743"/>
                </a:lnTo>
                <a:lnTo>
                  <a:pt x="1450082" y="190497"/>
                </a:lnTo>
                <a:lnTo>
                  <a:pt x="1454659" y="189734"/>
                </a:lnTo>
                <a:lnTo>
                  <a:pt x="1459222" y="182117"/>
                </a:lnTo>
                <a:lnTo>
                  <a:pt x="1463798" y="193548"/>
                </a:lnTo>
                <a:lnTo>
                  <a:pt x="1468375" y="200403"/>
                </a:lnTo>
                <a:lnTo>
                  <a:pt x="1472938" y="222503"/>
                </a:lnTo>
                <a:lnTo>
                  <a:pt x="1477515" y="198877"/>
                </a:lnTo>
                <a:lnTo>
                  <a:pt x="1482092" y="171448"/>
                </a:lnTo>
                <a:lnTo>
                  <a:pt x="1486655" y="160780"/>
                </a:lnTo>
                <a:lnTo>
                  <a:pt x="1491232" y="176025"/>
                </a:lnTo>
                <a:lnTo>
                  <a:pt x="1495809" y="170685"/>
                </a:lnTo>
                <a:lnTo>
                  <a:pt x="1499619" y="223265"/>
                </a:lnTo>
                <a:lnTo>
                  <a:pt x="1504949" y="184405"/>
                </a:lnTo>
                <a:lnTo>
                  <a:pt x="1509526" y="199640"/>
                </a:lnTo>
                <a:lnTo>
                  <a:pt x="1513336" y="185168"/>
                </a:lnTo>
                <a:lnTo>
                  <a:pt x="1518666" y="176788"/>
                </a:lnTo>
                <a:lnTo>
                  <a:pt x="1522475" y="175263"/>
                </a:lnTo>
                <a:lnTo>
                  <a:pt x="1527806" y="205743"/>
                </a:lnTo>
                <a:lnTo>
                  <a:pt x="1531615" y="211071"/>
                </a:lnTo>
                <a:lnTo>
                  <a:pt x="1536192" y="181354"/>
                </a:lnTo>
                <a:lnTo>
                  <a:pt x="1540755" y="194311"/>
                </a:lnTo>
                <a:lnTo>
                  <a:pt x="1545332" y="200403"/>
                </a:lnTo>
                <a:lnTo>
                  <a:pt x="1550663" y="182117"/>
                </a:lnTo>
                <a:lnTo>
                  <a:pt x="1554472" y="159254"/>
                </a:lnTo>
                <a:lnTo>
                  <a:pt x="1559049" y="196600"/>
                </a:lnTo>
                <a:lnTo>
                  <a:pt x="1563626" y="199640"/>
                </a:lnTo>
                <a:lnTo>
                  <a:pt x="1568189" y="195837"/>
                </a:lnTo>
                <a:lnTo>
                  <a:pt x="1571999" y="184405"/>
                </a:lnTo>
                <a:lnTo>
                  <a:pt x="1577343" y="185931"/>
                </a:lnTo>
                <a:lnTo>
                  <a:pt x="1581906" y="161542"/>
                </a:lnTo>
                <a:lnTo>
                  <a:pt x="1586483" y="160780"/>
                </a:lnTo>
                <a:lnTo>
                  <a:pt x="1591060" y="140205"/>
                </a:lnTo>
                <a:lnTo>
                  <a:pt x="1594869" y="183643"/>
                </a:lnTo>
                <a:lnTo>
                  <a:pt x="1600200" y="179828"/>
                </a:lnTo>
                <a:lnTo>
                  <a:pt x="1604009" y="185931"/>
                </a:lnTo>
                <a:lnTo>
                  <a:pt x="1609340" y="173737"/>
                </a:lnTo>
                <a:lnTo>
                  <a:pt x="1613149" y="182117"/>
                </a:lnTo>
                <a:lnTo>
                  <a:pt x="1617726" y="179828"/>
                </a:lnTo>
                <a:lnTo>
                  <a:pt x="1623057" y="201165"/>
                </a:lnTo>
                <a:lnTo>
                  <a:pt x="1626866" y="185931"/>
                </a:lnTo>
                <a:lnTo>
                  <a:pt x="1632197" y="200403"/>
                </a:lnTo>
                <a:lnTo>
                  <a:pt x="1636006" y="180591"/>
                </a:lnTo>
                <a:lnTo>
                  <a:pt x="1640583" y="172974"/>
                </a:lnTo>
                <a:lnTo>
                  <a:pt x="1645160" y="167634"/>
                </a:lnTo>
                <a:lnTo>
                  <a:pt x="1649723" y="167634"/>
                </a:lnTo>
                <a:lnTo>
                  <a:pt x="1654300" y="193548"/>
                </a:lnTo>
                <a:lnTo>
                  <a:pt x="1658877" y="187445"/>
                </a:lnTo>
                <a:lnTo>
                  <a:pt x="1663440" y="191260"/>
                </a:lnTo>
                <a:lnTo>
                  <a:pt x="1668017" y="187445"/>
                </a:lnTo>
                <a:lnTo>
                  <a:pt x="1672594" y="185168"/>
                </a:lnTo>
                <a:lnTo>
                  <a:pt x="1676403" y="182117"/>
                </a:lnTo>
                <a:lnTo>
                  <a:pt x="1681734" y="191260"/>
                </a:lnTo>
                <a:lnTo>
                  <a:pt x="1685543" y="190497"/>
                </a:lnTo>
                <a:lnTo>
                  <a:pt x="1690874" y="176788"/>
                </a:lnTo>
                <a:lnTo>
                  <a:pt x="1695450" y="201165"/>
                </a:lnTo>
                <a:lnTo>
                  <a:pt x="1699260" y="188971"/>
                </a:lnTo>
                <a:lnTo>
                  <a:pt x="1704590" y="179065"/>
                </a:lnTo>
                <a:lnTo>
                  <a:pt x="1708400" y="169160"/>
                </a:lnTo>
                <a:lnTo>
                  <a:pt x="1712977" y="167634"/>
                </a:lnTo>
                <a:lnTo>
                  <a:pt x="1717540" y="170685"/>
                </a:lnTo>
                <a:lnTo>
                  <a:pt x="1722117" y="171448"/>
                </a:lnTo>
                <a:lnTo>
                  <a:pt x="1727447" y="182117"/>
                </a:lnTo>
                <a:lnTo>
                  <a:pt x="1731257" y="205743"/>
                </a:lnTo>
                <a:lnTo>
                  <a:pt x="1735834" y="176025"/>
                </a:lnTo>
                <a:lnTo>
                  <a:pt x="1740411" y="158491"/>
                </a:lnTo>
                <a:lnTo>
                  <a:pt x="1744974" y="150111"/>
                </a:lnTo>
                <a:lnTo>
                  <a:pt x="1749551" y="185931"/>
                </a:lnTo>
                <a:lnTo>
                  <a:pt x="1754127" y="183643"/>
                </a:lnTo>
                <a:lnTo>
                  <a:pt x="1757937" y="181354"/>
                </a:lnTo>
                <a:lnTo>
                  <a:pt x="1763267" y="179828"/>
                </a:lnTo>
                <a:lnTo>
                  <a:pt x="1767844" y="172211"/>
                </a:lnTo>
                <a:lnTo>
                  <a:pt x="1771654" y="143257"/>
                </a:lnTo>
                <a:lnTo>
                  <a:pt x="1776984" y="160780"/>
                </a:lnTo>
                <a:lnTo>
                  <a:pt x="1780794" y="173737"/>
                </a:lnTo>
                <a:lnTo>
                  <a:pt x="1786124" y="177540"/>
                </a:lnTo>
                <a:lnTo>
                  <a:pt x="1789934" y="160780"/>
                </a:lnTo>
                <a:lnTo>
                  <a:pt x="1794511" y="148585"/>
                </a:lnTo>
                <a:lnTo>
                  <a:pt x="1799074" y="166883"/>
                </a:lnTo>
                <a:lnTo>
                  <a:pt x="1803651" y="163068"/>
                </a:lnTo>
                <a:lnTo>
                  <a:pt x="1808981" y="138680"/>
                </a:lnTo>
                <a:lnTo>
                  <a:pt x="1812790" y="181354"/>
                </a:lnTo>
                <a:lnTo>
                  <a:pt x="1817367" y="185168"/>
                </a:lnTo>
                <a:lnTo>
                  <a:pt x="1821944" y="166883"/>
                </a:lnTo>
                <a:lnTo>
                  <a:pt x="1826507" y="156214"/>
                </a:lnTo>
                <a:lnTo>
                  <a:pt x="1830317" y="152400"/>
                </a:lnTo>
                <a:lnTo>
                  <a:pt x="1835661" y="107437"/>
                </a:lnTo>
                <a:lnTo>
                  <a:pt x="1840224" y="140205"/>
                </a:lnTo>
                <a:lnTo>
                  <a:pt x="1844801" y="144020"/>
                </a:lnTo>
                <a:lnTo>
                  <a:pt x="1849378" y="157728"/>
                </a:lnTo>
                <a:lnTo>
                  <a:pt x="1853188" y="165357"/>
                </a:lnTo>
                <a:lnTo>
                  <a:pt x="1858518" y="144783"/>
                </a:lnTo>
                <a:lnTo>
                  <a:pt x="1862328" y="140968"/>
                </a:lnTo>
                <a:lnTo>
                  <a:pt x="1867658" y="121920"/>
                </a:lnTo>
                <a:lnTo>
                  <a:pt x="1871467" y="130300"/>
                </a:lnTo>
                <a:lnTo>
                  <a:pt x="1876044" y="144783"/>
                </a:lnTo>
                <a:lnTo>
                  <a:pt x="1881375" y="123445"/>
                </a:lnTo>
                <a:lnTo>
                  <a:pt x="1885184" y="166883"/>
                </a:lnTo>
                <a:lnTo>
                  <a:pt x="1890515" y="148585"/>
                </a:lnTo>
                <a:lnTo>
                  <a:pt x="1894324" y="133351"/>
                </a:lnTo>
                <a:lnTo>
                  <a:pt x="1898901" y="125734"/>
                </a:lnTo>
                <a:lnTo>
                  <a:pt x="1903478" y="127248"/>
                </a:lnTo>
                <a:lnTo>
                  <a:pt x="1908041" y="140968"/>
                </a:lnTo>
                <a:lnTo>
                  <a:pt x="1912618" y="128774"/>
                </a:lnTo>
                <a:lnTo>
                  <a:pt x="1917195" y="152400"/>
                </a:lnTo>
                <a:lnTo>
                  <a:pt x="1921758" y="152400"/>
                </a:lnTo>
                <a:lnTo>
                  <a:pt x="1926335" y="149348"/>
                </a:lnTo>
                <a:lnTo>
                  <a:pt x="1930912" y="142494"/>
                </a:lnTo>
                <a:lnTo>
                  <a:pt x="1934721" y="110488"/>
                </a:lnTo>
                <a:lnTo>
                  <a:pt x="1940052" y="160780"/>
                </a:lnTo>
                <a:lnTo>
                  <a:pt x="1943861" y="136391"/>
                </a:lnTo>
                <a:lnTo>
                  <a:pt x="1948438" y="134877"/>
                </a:lnTo>
                <a:lnTo>
                  <a:pt x="1953769" y="147060"/>
                </a:lnTo>
                <a:lnTo>
                  <a:pt x="1957578" y="145545"/>
                </a:lnTo>
                <a:lnTo>
                  <a:pt x="1962909" y="120394"/>
                </a:lnTo>
                <a:lnTo>
                  <a:pt x="1966718" y="112014"/>
                </a:lnTo>
                <a:lnTo>
                  <a:pt x="1971295" y="163831"/>
                </a:lnTo>
                <a:lnTo>
                  <a:pt x="1975858" y="127248"/>
                </a:lnTo>
                <a:lnTo>
                  <a:pt x="1980435" y="153925"/>
                </a:lnTo>
                <a:lnTo>
                  <a:pt x="1985765" y="162305"/>
                </a:lnTo>
                <a:lnTo>
                  <a:pt x="1989575" y="145545"/>
                </a:lnTo>
                <a:lnTo>
                  <a:pt x="1994152" y="134877"/>
                </a:lnTo>
                <a:lnTo>
                  <a:pt x="1998729" y="121920"/>
                </a:lnTo>
                <a:lnTo>
                  <a:pt x="2003292" y="140968"/>
                </a:lnTo>
                <a:lnTo>
                  <a:pt x="2007101" y="134114"/>
                </a:lnTo>
                <a:lnTo>
                  <a:pt x="2012446" y="149348"/>
                </a:lnTo>
                <a:lnTo>
                  <a:pt x="2016255" y="165357"/>
                </a:lnTo>
                <a:lnTo>
                  <a:pt x="2021586" y="153163"/>
                </a:lnTo>
                <a:lnTo>
                  <a:pt x="2026163" y="102108"/>
                </a:lnTo>
                <a:lnTo>
                  <a:pt x="2029972" y="143257"/>
                </a:lnTo>
                <a:lnTo>
                  <a:pt x="2035303" y="144020"/>
                </a:lnTo>
                <a:lnTo>
                  <a:pt x="2039112" y="179065"/>
                </a:lnTo>
                <a:lnTo>
                  <a:pt x="2044442" y="130300"/>
                </a:lnTo>
                <a:lnTo>
                  <a:pt x="2048252" y="116580"/>
                </a:lnTo>
                <a:lnTo>
                  <a:pt x="2052829" y="131062"/>
                </a:lnTo>
                <a:lnTo>
                  <a:pt x="2058159" y="102871"/>
                </a:lnTo>
                <a:lnTo>
                  <a:pt x="2061969" y="105923"/>
                </a:lnTo>
                <a:lnTo>
                  <a:pt x="2067299" y="140205"/>
                </a:lnTo>
                <a:lnTo>
                  <a:pt x="2071109" y="133351"/>
                </a:lnTo>
                <a:lnTo>
                  <a:pt x="2075686" y="150111"/>
                </a:lnTo>
                <a:lnTo>
                  <a:pt x="2080263" y="147060"/>
                </a:lnTo>
                <a:lnTo>
                  <a:pt x="2084826" y="142494"/>
                </a:lnTo>
                <a:lnTo>
                  <a:pt x="2088635" y="89151"/>
                </a:lnTo>
                <a:lnTo>
                  <a:pt x="2093980" y="123445"/>
                </a:lnTo>
                <a:lnTo>
                  <a:pt x="2098543" y="106674"/>
                </a:lnTo>
                <a:lnTo>
                  <a:pt x="2103119" y="127248"/>
                </a:lnTo>
                <a:lnTo>
                  <a:pt x="2107696" y="138680"/>
                </a:lnTo>
                <a:lnTo>
                  <a:pt x="2111506" y="110488"/>
                </a:lnTo>
                <a:lnTo>
                  <a:pt x="2116836" y="99057"/>
                </a:lnTo>
                <a:lnTo>
                  <a:pt x="2120646" y="75442"/>
                </a:lnTo>
                <a:lnTo>
                  <a:pt x="2125976" y="29717"/>
                </a:lnTo>
                <a:lnTo>
                  <a:pt x="2129786" y="60960"/>
                </a:lnTo>
                <a:lnTo>
                  <a:pt x="2134363" y="75442"/>
                </a:lnTo>
                <a:lnTo>
                  <a:pt x="2139693" y="86862"/>
                </a:lnTo>
                <a:lnTo>
                  <a:pt x="2143503" y="208782"/>
                </a:lnTo>
                <a:lnTo>
                  <a:pt x="2148080" y="74680"/>
                </a:lnTo>
                <a:lnTo>
                  <a:pt x="2152643" y="77720"/>
                </a:lnTo>
                <a:lnTo>
                  <a:pt x="2157220" y="88388"/>
                </a:lnTo>
                <a:lnTo>
                  <a:pt x="2161796" y="111251"/>
                </a:lnTo>
                <a:lnTo>
                  <a:pt x="2166359" y="112777"/>
                </a:lnTo>
                <a:lnTo>
                  <a:pt x="2170936" y="111251"/>
                </a:lnTo>
                <a:lnTo>
                  <a:pt x="2175513" y="111251"/>
                </a:lnTo>
                <a:lnTo>
                  <a:pt x="2180076" y="121157"/>
                </a:lnTo>
                <a:lnTo>
                  <a:pt x="2184653" y="82297"/>
                </a:lnTo>
                <a:lnTo>
                  <a:pt x="2189230" y="85348"/>
                </a:lnTo>
                <a:lnTo>
                  <a:pt x="2193040" y="108962"/>
                </a:lnTo>
                <a:lnTo>
                  <a:pt x="2198370" y="101345"/>
                </a:lnTo>
                <a:lnTo>
                  <a:pt x="2202180" y="115065"/>
                </a:lnTo>
                <a:lnTo>
                  <a:pt x="2206757" y="108200"/>
                </a:lnTo>
                <a:lnTo>
                  <a:pt x="2212087" y="98294"/>
                </a:lnTo>
                <a:lnTo>
                  <a:pt x="2215896" y="57908"/>
                </a:lnTo>
                <a:lnTo>
                  <a:pt x="2221227" y="75442"/>
                </a:lnTo>
                <a:lnTo>
                  <a:pt x="2225036" y="117342"/>
                </a:lnTo>
                <a:lnTo>
                  <a:pt x="2229613" y="122682"/>
                </a:lnTo>
                <a:lnTo>
                  <a:pt x="2234176" y="103634"/>
                </a:lnTo>
                <a:lnTo>
                  <a:pt x="2238753" y="158491"/>
                </a:lnTo>
                <a:lnTo>
                  <a:pt x="2244084" y="105160"/>
                </a:lnTo>
                <a:lnTo>
                  <a:pt x="2247893" y="96005"/>
                </a:lnTo>
                <a:lnTo>
                  <a:pt x="2252470" y="92202"/>
                </a:lnTo>
                <a:lnTo>
                  <a:pt x="2257047" y="103634"/>
                </a:lnTo>
                <a:lnTo>
                  <a:pt x="2261610" y="121920"/>
                </a:lnTo>
                <a:lnTo>
                  <a:pt x="2265420" y="112014"/>
                </a:lnTo>
                <a:lnTo>
                  <a:pt x="2270764" y="67051"/>
                </a:lnTo>
                <a:lnTo>
                  <a:pt x="2274573" y="64011"/>
                </a:lnTo>
                <a:lnTo>
                  <a:pt x="2279904" y="37334"/>
                </a:lnTo>
                <a:lnTo>
                  <a:pt x="2284481" y="99057"/>
                </a:lnTo>
                <a:lnTo>
                  <a:pt x="2293621" y="64011"/>
                </a:lnTo>
                <a:lnTo>
                  <a:pt x="2297430" y="94491"/>
                </a:lnTo>
                <a:lnTo>
                  <a:pt x="2302761" y="68577"/>
                </a:lnTo>
                <a:lnTo>
                  <a:pt x="2306570" y="9905"/>
                </a:lnTo>
                <a:lnTo>
                  <a:pt x="2311147" y="26665"/>
                </a:lnTo>
                <a:lnTo>
                  <a:pt x="2316478" y="47239"/>
                </a:lnTo>
                <a:lnTo>
                  <a:pt x="2320287" y="162305"/>
                </a:lnTo>
                <a:lnTo>
                  <a:pt x="2325618" y="65537"/>
                </a:lnTo>
                <a:lnTo>
                  <a:pt x="2329427" y="71628"/>
                </a:lnTo>
                <a:lnTo>
                  <a:pt x="2334004" y="81534"/>
                </a:lnTo>
                <a:lnTo>
                  <a:pt x="2338581" y="93728"/>
                </a:lnTo>
                <a:lnTo>
                  <a:pt x="2343144" y="47239"/>
                </a:lnTo>
                <a:lnTo>
                  <a:pt x="2346953" y="68577"/>
                </a:lnTo>
                <a:lnTo>
                  <a:pt x="2352298" y="99057"/>
                </a:lnTo>
                <a:lnTo>
                  <a:pt x="2356861" y="116580"/>
                </a:lnTo>
                <a:lnTo>
                  <a:pt x="2361438" y="127248"/>
                </a:lnTo>
                <a:lnTo>
                  <a:pt x="2366015" y="112014"/>
                </a:lnTo>
                <a:lnTo>
                  <a:pt x="2369824" y="134877"/>
                </a:lnTo>
                <a:lnTo>
                  <a:pt x="2375155" y="77720"/>
                </a:lnTo>
                <a:lnTo>
                  <a:pt x="2378964" y="102108"/>
                </a:lnTo>
                <a:lnTo>
                  <a:pt x="2383527" y="134877"/>
                </a:lnTo>
                <a:lnTo>
                  <a:pt x="2388872" y="134114"/>
                </a:lnTo>
                <a:lnTo>
                  <a:pt x="2392681" y="135640"/>
                </a:lnTo>
                <a:lnTo>
                  <a:pt x="2398011" y="114302"/>
                </a:lnTo>
                <a:lnTo>
                  <a:pt x="2401821" y="112777"/>
                </a:lnTo>
                <a:lnTo>
                  <a:pt x="2406398" y="105160"/>
                </a:lnTo>
                <a:lnTo>
                  <a:pt x="2410961" y="99057"/>
                </a:lnTo>
                <a:lnTo>
                  <a:pt x="2415538" y="122682"/>
                </a:lnTo>
                <a:lnTo>
                  <a:pt x="2420115" y="102871"/>
                </a:lnTo>
                <a:lnTo>
                  <a:pt x="2424678" y="128774"/>
                </a:lnTo>
                <a:lnTo>
                  <a:pt x="2429255" y="122682"/>
                </a:lnTo>
                <a:lnTo>
                  <a:pt x="2433832" y="78482"/>
                </a:lnTo>
                <a:lnTo>
                  <a:pt x="2438395" y="54105"/>
                </a:lnTo>
                <a:lnTo>
                  <a:pt x="2442204" y="80771"/>
                </a:lnTo>
                <a:lnTo>
                  <a:pt x="2447549" y="112014"/>
                </a:lnTo>
                <a:lnTo>
                  <a:pt x="2451358" y="123445"/>
                </a:lnTo>
                <a:lnTo>
                  <a:pt x="2456688" y="124971"/>
                </a:lnTo>
              </a:path>
            </a:pathLst>
          </a:custGeom>
          <a:ln w="4043">
            <a:solidFill>
              <a:srgbClr val="FF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89072" y="2439930"/>
            <a:ext cx="981075" cy="361315"/>
          </a:xfrm>
          <a:custGeom>
            <a:avLst/>
            <a:gdLst/>
            <a:ahLst/>
            <a:cxnLst/>
            <a:rect l="l" t="t" r="r" b="b"/>
            <a:pathLst>
              <a:path w="981075" h="361314">
                <a:moveTo>
                  <a:pt x="980694" y="0"/>
                </a:moveTo>
                <a:lnTo>
                  <a:pt x="0" y="0"/>
                </a:lnTo>
                <a:lnTo>
                  <a:pt x="0" y="361183"/>
                </a:lnTo>
                <a:lnTo>
                  <a:pt x="980694" y="361183"/>
                </a:lnTo>
                <a:lnTo>
                  <a:pt x="980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89072" y="2439930"/>
            <a:ext cx="981075" cy="361315"/>
          </a:xfrm>
          <a:custGeom>
            <a:avLst/>
            <a:gdLst/>
            <a:ahLst/>
            <a:cxnLst/>
            <a:rect l="l" t="t" r="r" b="b"/>
            <a:pathLst>
              <a:path w="981075" h="361314">
                <a:moveTo>
                  <a:pt x="980694" y="0"/>
                </a:moveTo>
                <a:lnTo>
                  <a:pt x="0" y="0"/>
                </a:lnTo>
                <a:lnTo>
                  <a:pt x="0" y="361183"/>
                </a:lnTo>
                <a:lnTo>
                  <a:pt x="980694" y="361183"/>
                </a:lnTo>
                <a:lnTo>
                  <a:pt x="980694" y="0"/>
                </a:lnTo>
                <a:close/>
              </a:path>
            </a:pathLst>
          </a:custGeom>
          <a:ln w="4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27166" y="2493270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1744" y="0"/>
                </a:lnTo>
              </a:path>
            </a:pathLst>
          </a:custGeom>
          <a:ln w="4572">
            <a:solidFill>
              <a:srgbClr val="004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24731" y="2493270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614" y="0"/>
                </a:lnTo>
              </a:path>
            </a:pathLst>
          </a:custGeom>
          <a:ln w="8606">
            <a:solidFill>
              <a:srgbClr val="004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48911" y="249326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762"/>
                </a:move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004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27166" y="2660523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1744" y="0"/>
                </a:lnTo>
              </a:path>
            </a:pathLst>
          </a:custGeom>
          <a:ln w="3809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24731" y="266052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614" y="0"/>
                </a:lnTo>
              </a:path>
            </a:pathLst>
          </a:custGeom>
          <a:ln w="7843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8911" y="266090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761"/>
                </a:move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lnTo>
                  <a:pt x="0" y="761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27166" y="2746635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1744" y="0"/>
                </a:lnTo>
              </a:path>
            </a:pathLst>
          </a:custGeom>
          <a:ln w="3810">
            <a:solidFill>
              <a:srgbClr val="FF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24731" y="274663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614" y="0"/>
                </a:lnTo>
              </a:path>
            </a:pathLst>
          </a:custGeom>
          <a:ln w="7844">
            <a:solidFill>
              <a:srgbClr val="FF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48911" y="274624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761"/>
                </a:move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lnTo>
                  <a:pt x="0" y="761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245431" y="3195555"/>
            <a:ext cx="112395" cy="36639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5">
                <a:latin typeface="Arial"/>
                <a:cs typeface="Arial"/>
              </a:rPr>
              <a:t>daily</a:t>
            </a:r>
            <a:r>
              <a:rPr dirty="0" sz="550" spc="-30">
                <a:latin typeface="Arial"/>
                <a:cs typeface="Arial"/>
              </a:rPr>
              <a:t> </a:t>
            </a:r>
            <a:r>
              <a:rPr dirty="0" sz="550" spc="-5">
                <a:latin typeface="Arial"/>
                <a:cs typeface="Arial"/>
              </a:rPr>
              <a:t>s</a:t>
            </a:r>
            <a:r>
              <a:rPr dirty="0" baseline="5050" sz="825" spc="-7">
                <a:latin typeface="Arial"/>
                <a:cs typeface="Arial"/>
              </a:rPr>
              <a:t>ales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66720" y="2110231"/>
            <a:ext cx="229425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(relevant to </a:t>
            </a:r>
            <a:r>
              <a:rPr dirty="0" sz="1200">
                <a:latin typeface="Tahoma"/>
                <a:cs typeface="Tahoma"/>
              </a:rPr>
              <a:t>inhalational </a:t>
            </a:r>
            <a:r>
              <a:rPr dirty="0" sz="1200" spc="-5">
                <a:latin typeface="Tahoma"/>
                <a:cs typeface="Tahoma"/>
              </a:rPr>
              <a:t>diseases)</a:t>
            </a:r>
            <a:endParaRPr sz="1200">
              <a:latin typeface="Tahoma"/>
              <a:cs typeface="Tahoma"/>
            </a:endParaRPr>
          </a:p>
          <a:p>
            <a:pPr marL="1356360">
              <a:lnSpc>
                <a:spcPct val="100000"/>
              </a:lnSpc>
              <a:spcBef>
                <a:spcPts val="1150"/>
              </a:spcBef>
            </a:pPr>
            <a:r>
              <a:rPr dirty="0" sz="500" spc="15">
                <a:latin typeface="Arial"/>
                <a:cs typeface="Arial"/>
              </a:rPr>
              <a:t>c</a:t>
            </a:r>
            <a:r>
              <a:rPr dirty="0" sz="500" spc="-80">
                <a:latin typeface="Arial"/>
                <a:cs typeface="Arial"/>
              </a:rPr>
              <a:t> </a:t>
            </a:r>
            <a:r>
              <a:rPr dirty="0" sz="500" spc="50">
                <a:latin typeface="Arial"/>
                <a:cs typeface="Arial"/>
              </a:rPr>
              <a:t>ough.s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sz="500" spc="15">
                <a:latin typeface="Arial"/>
                <a:cs typeface="Arial"/>
              </a:rPr>
              <a:t>y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sz="500" spc="45">
                <a:latin typeface="Arial"/>
                <a:cs typeface="Arial"/>
              </a:rPr>
              <a:t>r.liq.dec</a:t>
            </a:r>
            <a:endParaRPr sz="500">
              <a:latin typeface="Arial"/>
              <a:cs typeface="Arial"/>
            </a:endParaRPr>
          </a:p>
          <a:p>
            <a:pPr marL="1057910">
              <a:lnSpc>
                <a:spcPct val="100000"/>
              </a:lnSpc>
              <a:spcBef>
                <a:spcPts val="65"/>
              </a:spcBef>
              <a:tabLst>
                <a:tab pos="1283970" algn="l"/>
              </a:tabLst>
            </a:pPr>
            <a:r>
              <a:rPr dirty="0" u="sng" sz="500" spc="10">
                <a:uFill>
                  <a:solidFill>
                    <a:srgbClr val="80004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10">
                <a:uFill>
                  <a:solidFill>
                    <a:srgbClr val="800040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10">
                <a:latin typeface="Arial"/>
                <a:cs typeface="Arial"/>
              </a:rPr>
              <a:t>   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45">
                <a:latin typeface="Arial"/>
                <a:cs typeface="Arial"/>
              </a:rPr>
              <a:t>tabs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sz="500" spc="30">
                <a:latin typeface="Arial"/>
                <a:cs typeface="Arial"/>
              </a:rPr>
              <a:t>.c</a:t>
            </a:r>
            <a:r>
              <a:rPr dirty="0" sz="500" spc="-70">
                <a:latin typeface="Arial"/>
                <a:cs typeface="Arial"/>
              </a:rPr>
              <a:t> </a:t>
            </a:r>
            <a:r>
              <a:rPr dirty="0" sz="500" spc="40">
                <a:latin typeface="Arial"/>
                <a:cs typeface="Arial"/>
              </a:rPr>
              <a:t>aps</a:t>
            </a:r>
            <a:endParaRPr sz="500">
              <a:latin typeface="Arial"/>
              <a:cs typeface="Arial"/>
            </a:endParaRPr>
          </a:p>
          <a:p>
            <a:pPr marL="1356360" marR="485775">
              <a:lnSpc>
                <a:spcPct val="111000"/>
              </a:lnSpc>
            </a:pPr>
            <a:r>
              <a:rPr dirty="0" sz="500" spc="45">
                <a:latin typeface="Arial"/>
                <a:cs typeface="Arial"/>
              </a:rPr>
              <a:t>throat.c</a:t>
            </a:r>
            <a:r>
              <a:rPr dirty="0" sz="500" spc="-114">
                <a:latin typeface="Arial"/>
                <a:cs typeface="Arial"/>
              </a:rPr>
              <a:t> </a:t>
            </a:r>
            <a:r>
              <a:rPr dirty="0" sz="500" spc="55">
                <a:latin typeface="Arial"/>
                <a:cs typeface="Arial"/>
              </a:rPr>
              <a:t>ough  </a:t>
            </a:r>
            <a:r>
              <a:rPr dirty="0" sz="500" spc="40">
                <a:latin typeface="Arial"/>
                <a:cs typeface="Arial"/>
              </a:rPr>
              <a:t>nas</a:t>
            </a:r>
            <a:r>
              <a:rPr dirty="0" sz="500" spc="-75">
                <a:latin typeface="Arial"/>
                <a:cs typeface="Arial"/>
              </a:rPr>
              <a:t> </a:t>
            </a:r>
            <a:r>
              <a:rPr dirty="0" sz="500" spc="30">
                <a:latin typeface="Arial"/>
                <a:cs typeface="Arial"/>
              </a:rPr>
              <a:t>al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99435" y="5677916"/>
            <a:ext cx="24968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Multi Source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Signals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49879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5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25317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61894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381" y="-381"/>
                </a:moveTo>
                <a:lnTo>
                  <a:pt x="381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99232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381" y="-381"/>
                </a:moveTo>
                <a:lnTo>
                  <a:pt x="381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36570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73907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5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11245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5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49345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381" y="-381"/>
                </a:moveTo>
                <a:lnTo>
                  <a:pt x="381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86683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69" h="11429">
                <a:moveTo>
                  <a:pt x="381" y="-381"/>
                </a:moveTo>
                <a:lnTo>
                  <a:pt x="381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24022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61359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67428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05528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42865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78679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16779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54117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91455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28794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66132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04232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41570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78908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15484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381" y="-381"/>
                </a:moveTo>
                <a:lnTo>
                  <a:pt x="381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52821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90159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27497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64073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380" y="-381"/>
                </a:moveTo>
                <a:lnTo>
                  <a:pt x="380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01411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38750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77611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14950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51526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380" y="-381"/>
                </a:moveTo>
                <a:lnTo>
                  <a:pt x="380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88864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26202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63540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00115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7453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75553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380" y="-381"/>
                </a:moveTo>
                <a:lnTo>
                  <a:pt x="380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612891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650229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86805" y="8448293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380" y="-381"/>
                </a:moveTo>
                <a:lnTo>
                  <a:pt x="380" y="11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24905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62244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00344" y="844829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0" y="114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36158" y="8448293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11429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2847966" y="6528435"/>
          <a:ext cx="3068955" cy="192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0"/>
              </a:tblGrid>
              <a:tr h="212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4" name="object 94"/>
          <p:cNvSpPr/>
          <p:nvPr/>
        </p:nvSpPr>
        <p:spPr>
          <a:xfrm>
            <a:off x="2849693" y="6528906"/>
            <a:ext cx="3061145" cy="193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806700" y="8443819"/>
            <a:ext cx="1242695" cy="736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07135" algn="l"/>
              </a:tabLst>
            </a:pPr>
            <a:r>
              <a:rPr dirty="0" sz="300" spc="30">
                <a:latin typeface="Arial"/>
                <a:cs typeface="Arial"/>
              </a:rPr>
              <a:t>2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7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40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3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1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2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3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5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2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3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9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40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4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3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40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4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7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2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5</a:t>
            </a:r>
            <a:r>
              <a:rPr dirty="0" sz="300">
                <a:latin typeface="Arial"/>
                <a:cs typeface="Arial"/>
              </a:rPr>
              <a:t>  </a:t>
            </a:r>
            <a:r>
              <a:rPr dirty="0" sz="300" spc="5">
                <a:latin typeface="Arial"/>
                <a:cs typeface="Arial"/>
              </a:rPr>
              <a:t>1</a:t>
            </a:r>
            <a:r>
              <a:rPr dirty="0" sz="300">
                <a:latin typeface="Arial"/>
                <a:cs typeface="Arial"/>
              </a:rPr>
              <a:t>       </a:t>
            </a:r>
            <a:r>
              <a:rPr dirty="0" sz="300" spc="-4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3</a:t>
            </a:r>
            <a:r>
              <a:rPr dirty="0" sz="300">
                <a:latin typeface="Arial"/>
                <a:cs typeface="Arial"/>
              </a:rPr>
              <a:t>	</a:t>
            </a:r>
            <a:r>
              <a:rPr dirty="0" sz="300" spc="5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50106" y="8443819"/>
            <a:ext cx="1691005" cy="736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30">
                <a:latin typeface="Arial"/>
                <a:cs typeface="Arial"/>
              </a:rPr>
              <a:t>1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1</a:t>
            </a:r>
            <a:r>
              <a:rPr dirty="0" sz="300" spc="15">
                <a:latin typeface="Arial"/>
                <a:cs typeface="Arial"/>
              </a:rPr>
              <a:t> 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sz="300" spc="85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5</a:t>
            </a:r>
            <a:r>
              <a:rPr dirty="0" sz="300" spc="2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1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9</a:t>
            </a:r>
            <a:r>
              <a:rPr dirty="0" sz="300" spc="2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2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3</a:t>
            </a:r>
            <a:r>
              <a:rPr dirty="0" sz="300" spc="20">
                <a:latin typeface="Arial"/>
                <a:cs typeface="Arial"/>
              </a:rPr>
              <a:t> 2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7</a:t>
            </a:r>
            <a:r>
              <a:rPr dirty="0" sz="300" spc="1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3</a:t>
            </a:r>
            <a:r>
              <a:rPr dirty="0" sz="300" spc="85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1</a:t>
            </a:r>
            <a:r>
              <a:rPr dirty="0" sz="300" spc="20">
                <a:latin typeface="Arial"/>
                <a:cs typeface="Arial"/>
              </a:rPr>
              <a:t> 3</a:t>
            </a:r>
            <a:r>
              <a:rPr dirty="0" sz="300" spc="85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5</a:t>
            </a:r>
            <a:r>
              <a:rPr dirty="0" sz="300" spc="1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3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9</a:t>
            </a:r>
            <a:r>
              <a:rPr dirty="0" sz="300" spc="15">
                <a:latin typeface="Arial"/>
                <a:cs typeface="Arial"/>
              </a:rPr>
              <a:t> </a:t>
            </a:r>
            <a:r>
              <a:rPr dirty="0" sz="300" spc="30">
                <a:latin typeface="Arial"/>
                <a:cs typeface="Arial"/>
              </a:rPr>
              <a:t>4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3</a:t>
            </a:r>
            <a:r>
              <a:rPr dirty="0" sz="300" spc="30">
                <a:latin typeface="Arial"/>
                <a:cs typeface="Arial"/>
              </a:rPr>
              <a:t> 4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7</a:t>
            </a:r>
            <a:r>
              <a:rPr dirty="0" sz="300" spc="20">
                <a:latin typeface="Arial"/>
                <a:cs typeface="Arial"/>
              </a:rPr>
              <a:t> 5</a:t>
            </a:r>
            <a:r>
              <a:rPr dirty="0" sz="300" spc="80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1</a:t>
            </a:r>
            <a:r>
              <a:rPr dirty="0" sz="300" spc="15">
                <a:latin typeface="Arial"/>
                <a:cs typeface="Arial"/>
              </a:rPr>
              <a:t> </a:t>
            </a:r>
            <a:r>
              <a:rPr dirty="0" sz="300" spc="5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530601" y="6612438"/>
            <a:ext cx="316865" cy="172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940">
              <a:lnSpc>
                <a:spcPts val="345"/>
              </a:lnSpc>
            </a:pPr>
            <a:r>
              <a:rPr dirty="0" sz="300" spc="45" b="1">
                <a:latin typeface="Arial"/>
                <a:cs typeface="Arial"/>
              </a:rPr>
              <a:t>L </a:t>
            </a:r>
            <a:r>
              <a:rPr dirty="0" sz="300" spc="5" b="1">
                <a:latin typeface="Arial"/>
                <a:cs typeface="Arial"/>
              </a:rPr>
              <a:t>a</a:t>
            </a:r>
            <a:r>
              <a:rPr dirty="0" sz="300" spc="45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b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36195">
              <a:lnSpc>
                <a:spcPct val="100000"/>
              </a:lnSpc>
              <a:spcBef>
                <a:spcPts val="5"/>
              </a:spcBef>
            </a:pPr>
            <a:r>
              <a:rPr dirty="0" sz="300" spc="40" b="1">
                <a:latin typeface="Arial"/>
                <a:cs typeface="Arial"/>
              </a:rPr>
              <a:t>F </a:t>
            </a:r>
            <a:r>
              <a:rPr dirty="0" sz="300" b="1">
                <a:latin typeface="Arial"/>
                <a:cs typeface="Arial"/>
              </a:rPr>
              <a:t>l</a:t>
            </a:r>
            <a:r>
              <a:rPr dirty="0" sz="300" spc="-35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u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algn="r" marR="35560">
              <a:lnSpc>
                <a:spcPct val="100000"/>
              </a:lnSpc>
              <a:spcBef>
                <a:spcPts val="210"/>
              </a:spcBef>
            </a:pPr>
            <a:r>
              <a:rPr dirty="0" sz="300" spc="80" b="1">
                <a:latin typeface="Arial"/>
                <a:cs typeface="Arial"/>
              </a:rPr>
              <a:t>W  </a:t>
            </a:r>
            <a:r>
              <a:rPr dirty="0" sz="300" spc="5" b="1">
                <a:latin typeface="Arial"/>
                <a:cs typeface="Arial"/>
              </a:rPr>
              <a:t>e  b  </a:t>
            </a:r>
            <a:r>
              <a:rPr dirty="0" sz="300" spc="10" b="1">
                <a:latin typeface="Arial"/>
                <a:cs typeface="Arial"/>
              </a:rPr>
              <a:t>M</a:t>
            </a:r>
            <a:r>
              <a:rPr dirty="0" sz="300" spc="75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D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09"/>
              </a:spcBef>
            </a:pPr>
            <a:r>
              <a:rPr dirty="0" sz="300" spc="5" b="1">
                <a:latin typeface="Arial"/>
                <a:cs typeface="Arial"/>
              </a:rPr>
              <a:t>S c </a:t>
            </a:r>
            <a:r>
              <a:rPr dirty="0" sz="300" spc="40" b="1">
                <a:latin typeface="Arial"/>
                <a:cs typeface="Arial"/>
              </a:rPr>
              <a:t>h </a:t>
            </a:r>
            <a:r>
              <a:rPr dirty="0" sz="300" spc="5" b="1">
                <a:latin typeface="Arial"/>
                <a:cs typeface="Arial"/>
              </a:rPr>
              <a:t>o </a:t>
            </a:r>
            <a:r>
              <a:rPr dirty="0" sz="300" spc="40" b="1">
                <a:latin typeface="Arial"/>
                <a:cs typeface="Arial"/>
              </a:rPr>
              <a:t>o</a:t>
            </a:r>
            <a:r>
              <a:rPr dirty="0" sz="300" spc="135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l </a:t>
            </a:r>
            <a:r>
              <a:rPr dirty="0" sz="300" spc="35" b="1">
                <a:latin typeface="Arial"/>
                <a:cs typeface="Arial"/>
              </a:rPr>
              <a:t> 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imes New Roman"/>
              <a:cs typeface="Times New Roman"/>
            </a:endParaRPr>
          </a:p>
          <a:p>
            <a:pPr marL="36830" marR="29845" indent="5080">
              <a:lnSpc>
                <a:spcPct val="105000"/>
              </a:lnSpc>
            </a:pPr>
            <a:r>
              <a:rPr dirty="0" sz="300" spc="5" b="1">
                <a:latin typeface="Arial"/>
                <a:cs typeface="Arial"/>
              </a:rPr>
              <a:t>C o </a:t>
            </a:r>
            <a:r>
              <a:rPr dirty="0" sz="300" spc="45" b="1">
                <a:latin typeface="Arial"/>
                <a:cs typeface="Arial"/>
              </a:rPr>
              <a:t>u </a:t>
            </a:r>
            <a:r>
              <a:rPr dirty="0" sz="300" spc="5" b="1">
                <a:latin typeface="Arial"/>
                <a:cs typeface="Arial"/>
              </a:rPr>
              <a:t>g h  &amp;     </a:t>
            </a:r>
            <a:r>
              <a:rPr dirty="0" sz="300" spc="80" b="1">
                <a:latin typeface="Arial"/>
                <a:cs typeface="Arial"/>
              </a:rPr>
              <a:t>C </a:t>
            </a:r>
            <a:r>
              <a:rPr dirty="0" sz="300" spc="5" b="1">
                <a:latin typeface="Arial"/>
                <a:cs typeface="Arial"/>
              </a:rPr>
              <a:t>o</a:t>
            </a:r>
            <a:r>
              <a:rPr dirty="0" sz="300" spc="90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l</a:t>
            </a:r>
            <a:r>
              <a:rPr dirty="0" sz="300" spc="-5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d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Times New Roman"/>
              <a:cs typeface="Times New Roman"/>
            </a:endParaRPr>
          </a:p>
          <a:p>
            <a:pPr marL="70485" marR="29845" indent="-28575">
              <a:lnSpc>
                <a:spcPct val="105000"/>
              </a:lnSpc>
            </a:pPr>
            <a:r>
              <a:rPr dirty="0" sz="300" spc="5" b="1">
                <a:latin typeface="Arial"/>
                <a:cs typeface="Arial"/>
              </a:rPr>
              <a:t>C o </a:t>
            </a:r>
            <a:r>
              <a:rPr dirty="0" sz="300" spc="45" b="1">
                <a:latin typeface="Arial"/>
                <a:cs typeface="Arial"/>
              </a:rPr>
              <a:t>u </a:t>
            </a:r>
            <a:r>
              <a:rPr dirty="0" sz="300" spc="5" b="1">
                <a:latin typeface="Arial"/>
                <a:cs typeface="Arial"/>
              </a:rPr>
              <a:t>g h  </a:t>
            </a:r>
            <a:r>
              <a:rPr dirty="0" sz="300" spc="75" b="1">
                <a:latin typeface="Arial"/>
                <a:cs typeface="Arial"/>
              </a:rPr>
              <a:t>S </a:t>
            </a:r>
            <a:r>
              <a:rPr dirty="0" sz="300" spc="5" b="1">
                <a:latin typeface="Arial"/>
                <a:cs typeface="Arial"/>
              </a:rPr>
              <a:t>y  r u</a:t>
            </a:r>
            <a:r>
              <a:rPr dirty="0" sz="300" spc="7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p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algn="r" marR="1905">
              <a:lnSpc>
                <a:spcPct val="100000"/>
              </a:lnSpc>
            </a:pPr>
            <a:r>
              <a:rPr dirty="0" sz="300" spc="5" b="1">
                <a:latin typeface="Arial"/>
                <a:cs typeface="Arial"/>
              </a:rPr>
              <a:t>R   </a:t>
            </a:r>
            <a:r>
              <a:rPr dirty="0" sz="300" spc="30" b="1">
                <a:latin typeface="Arial"/>
                <a:cs typeface="Arial"/>
              </a:rPr>
              <a:t>e s</a:t>
            </a:r>
            <a:r>
              <a:rPr dirty="0" sz="300" spc="2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p </a:t>
            </a:r>
            <a:r>
              <a:rPr dirty="0" sz="300" spc="25" b="1">
                <a:latin typeface="Arial"/>
                <a:cs typeface="Arial"/>
              </a:rPr>
              <a:t> 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algn="r" marR="20955">
              <a:lnSpc>
                <a:spcPct val="100000"/>
              </a:lnSpc>
              <a:spcBef>
                <a:spcPts val="265"/>
              </a:spcBef>
            </a:pPr>
            <a:r>
              <a:rPr dirty="0" sz="300" spc="60" b="1">
                <a:latin typeface="Arial"/>
                <a:cs typeface="Arial"/>
              </a:rPr>
              <a:t>V </a:t>
            </a:r>
            <a:r>
              <a:rPr dirty="0" sz="300" b="1">
                <a:latin typeface="Arial"/>
                <a:cs typeface="Arial"/>
              </a:rPr>
              <a:t>i </a:t>
            </a:r>
            <a:r>
              <a:rPr dirty="0" sz="300" spc="5" b="1">
                <a:latin typeface="Arial"/>
                <a:cs typeface="Arial"/>
              </a:rPr>
              <a:t>r a</a:t>
            </a:r>
            <a:r>
              <a:rPr dirty="0" sz="300" spc="85" b="1">
                <a:latin typeface="Arial"/>
                <a:cs typeface="Arial"/>
              </a:rPr>
              <a:t> </a:t>
            </a:r>
            <a:r>
              <a:rPr dirty="0" sz="300" b="1">
                <a:latin typeface="Arial"/>
                <a:cs typeface="Arial"/>
              </a:rPr>
              <a:t>l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27940">
              <a:lnSpc>
                <a:spcPct val="100000"/>
              </a:lnSpc>
              <a:spcBef>
                <a:spcPts val="5"/>
              </a:spcBef>
            </a:pPr>
            <a:r>
              <a:rPr dirty="0" sz="300" spc="5" b="1">
                <a:latin typeface="Arial"/>
                <a:cs typeface="Arial"/>
              </a:rPr>
              <a:t>D   </a:t>
            </a:r>
            <a:r>
              <a:rPr dirty="0" sz="300" spc="30" b="1">
                <a:latin typeface="Arial"/>
                <a:cs typeface="Arial"/>
              </a:rPr>
              <a:t>e a </a:t>
            </a:r>
            <a:r>
              <a:rPr dirty="0" sz="300" b="1">
                <a:latin typeface="Arial"/>
                <a:cs typeface="Arial"/>
              </a:rPr>
              <a:t>t</a:t>
            </a:r>
            <a:r>
              <a:rPr dirty="0" sz="300" spc="20" b="1">
                <a:latin typeface="Arial"/>
                <a:cs typeface="Arial"/>
              </a:rPr>
              <a:t> </a:t>
            </a:r>
            <a:r>
              <a:rPr dirty="0" sz="300" spc="5" b="1">
                <a:latin typeface="Arial"/>
                <a:cs typeface="Arial"/>
              </a:rPr>
              <a:t>h</a:t>
            </a:r>
            <a:endParaRPr sz="3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98495" y="6338437"/>
            <a:ext cx="2790190" cy="9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b="1">
                <a:latin typeface="Arial"/>
                <a:cs typeface="Arial"/>
              </a:rPr>
              <a:t>F</a:t>
            </a:r>
            <a:r>
              <a:rPr dirty="0" sz="450" spc="4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o</a:t>
            </a:r>
            <a:r>
              <a:rPr dirty="0" sz="450" spc="4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o</a:t>
            </a:r>
            <a:r>
              <a:rPr dirty="0" sz="450" spc="4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t</a:t>
            </a:r>
            <a:r>
              <a:rPr dirty="0" sz="450" spc="3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p</a:t>
            </a:r>
            <a:r>
              <a:rPr dirty="0" sz="450" spc="4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r</a:t>
            </a:r>
            <a:r>
              <a:rPr dirty="0" sz="450" spc="65" b="1">
                <a:latin typeface="Arial"/>
                <a:cs typeface="Arial"/>
              </a:rPr>
              <a:t> </a:t>
            </a:r>
            <a:r>
              <a:rPr dirty="0" sz="450" spc="5" b="1">
                <a:latin typeface="Arial"/>
                <a:cs typeface="Arial"/>
              </a:rPr>
              <a:t>i</a:t>
            </a:r>
            <a:r>
              <a:rPr dirty="0" sz="450" spc="-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n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t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o</a:t>
            </a:r>
            <a:r>
              <a:rPr dirty="0" sz="450" spc="4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f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spc="5" b="1">
                <a:latin typeface="Arial"/>
                <a:cs typeface="Arial"/>
              </a:rPr>
              <a:t>I</a:t>
            </a:r>
            <a:r>
              <a:rPr dirty="0" sz="450" spc="-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n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f</a:t>
            </a:r>
            <a:r>
              <a:rPr dirty="0" sz="450" spc="3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l</a:t>
            </a:r>
            <a:r>
              <a:rPr dirty="0" sz="450" spc="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u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n</a:t>
            </a:r>
            <a:r>
              <a:rPr dirty="0" sz="450" spc="5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z</a:t>
            </a:r>
            <a:r>
              <a:rPr dirty="0" sz="450" spc="11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a</a:t>
            </a:r>
            <a:r>
              <a:rPr dirty="0" sz="450" spc="25" b="1">
                <a:latin typeface="Arial"/>
                <a:cs typeface="Arial"/>
              </a:rPr>
              <a:t> </a:t>
            </a:r>
            <a:r>
              <a:rPr dirty="0" sz="450" spc="5" b="1">
                <a:latin typeface="Arial"/>
                <a:cs typeface="Arial"/>
              </a:rPr>
              <a:t>i</a:t>
            </a:r>
            <a:r>
              <a:rPr dirty="0" sz="450" spc="-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n</a:t>
            </a:r>
            <a:r>
              <a:rPr dirty="0" sz="450" spc="5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R</a:t>
            </a:r>
            <a:r>
              <a:rPr dirty="0" sz="450" spc="9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o</a:t>
            </a:r>
            <a:r>
              <a:rPr dirty="0" sz="450" spc="5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u</a:t>
            </a:r>
            <a:r>
              <a:rPr dirty="0" sz="450" spc="4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t</a:t>
            </a:r>
            <a:r>
              <a:rPr dirty="0" sz="450" spc="35" b="1">
                <a:latin typeface="Arial"/>
                <a:cs typeface="Arial"/>
              </a:rPr>
              <a:t> </a:t>
            </a:r>
            <a:r>
              <a:rPr dirty="0" sz="450" spc="5" b="1">
                <a:latin typeface="Arial"/>
                <a:cs typeface="Arial"/>
              </a:rPr>
              <a:t>i</a:t>
            </a:r>
            <a:r>
              <a:rPr dirty="0" sz="450" b="1">
                <a:latin typeface="Arial"/>
                <a:cs typeface="Arial"/>
              </a:rPr>
              <a:t> n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1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l</a:t>
            </a:r>
            <a:r>
              <a:rPr dirty="0" sz="450" spc="3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y</a:t>
            </a:r>
            <a:r>
              <a:rPr dirty="0" sz="450" spc="1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C</a:t>
            </a:r>
            <a:r>
              <a:rPr dirty="0" sz="450" spc="9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o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spc="5" b="1">
                <a:latin typeface="Arial"/>
                <a:cs typeface="Arial"/>
              </a:rPr>
              <a:t>l</a:t>
            </a:r>
            <a:r>
              <a:rPr dirty="0" sz="450" b="1">
                <a:latin typeface="Arial"/>
                <a:cs typeface="Arial"/>
              </a:rPr>
              <a:t> l</a:t>
            </a:r>
            <a:r>
              <a:rPr dirty="0" sz="450" spc="1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c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t</a:t>
            </a:r>
            <a:r>
              <a:rPr dirty="0" sz="450" spc="3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1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d</a:t>
            </a:r>
            <a:r>
              <a:rPr dirty="0" sz="450" spc="5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D</a:t>
            </a:r>
            <a:r>
              <a:rPr dirty="0" sz="450" spc="11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a</a:t>
            </a:r>
            <a:r>
              <a:rPr dirty="0" sz="450" spc="1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t</a:t>
            </a:r>
            <a:r>
              <a:rPr dirty="0" sz="450" spc="3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330195" y="6536435"/>
            <a:ext cx="491490" cy="1929764"/>
          </a:xfrm>
          <a:custGeom>
            <a:avLst/>
            <a:gdLst/>
            <a:ahLst/>
            <a:cxnLst/>
            <a:rect l="l" t="t" r="r" b="b"/>
            <a:pathLst>
              <a:path w="491489" h="1929765">
                <a:moveTo>
                  <a:pt x="0" y="1929383"/>
                </a:moveTo>
                <a:lnTo>
                  <a:pt x="491490" y="1929383"/>
                </a:lnTo>
                <a:lnTo>
                  <a:pt x="491490" y="0"/>
                </a:lnTo>
                <a:lnTo>
                  <a:pt x="0" y="0"/>
                </a:lnTo>
                <a:lnTo>
                  <a:pt x="0" y="1929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363981" y="6540498"/>
            <a:ext cx="426084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imes New Roman"/>
                <a:cs typeface="Times New Roman"/>
              </a:rPr>
              <a:t>Lab</a:t>
            </a:r>
            <a:endParaRPr sz="900">
              <a:latin typeface="Times New Roman"/>
              <a:cs typeface="Times New Roman"/>
            </a:endParaRPr>
          </a:p>
          <a:p>
            <a:pPr algn="r" marL="12700" marR="5715" indent="246379">
              <a:lnSpc>
                <a:spcPct val="142800"/>
              </a:lnSpc>
              <a:spcBef>
                <a:spcPts val="375"/>
              </a:spcBef>
            </a:pPr>
            <a:r>
              <a:rPr dirty="0" sz="900" spc="-5">
                <a:latin typeface="Times New Roman"/>
                <a:cs typeface="Times New Roman"/>
              </a:rPr>
              <a:t>Flu  </a:t>
            </a:r>
            <a:r>
              <a:rPr dirty="0" sz="900" spc="-10">
                <a:solidFill>
                  <a:srgbClr val="009A00"/>
                </a:solidFill>
                <a:latin typeface="Times New Roman"/>
                <a:cs typeface="Times New Roman"/>
              </a:rPr>
              <a:t>WebMD  </a:t>
            </a:r>
            <a:r>
              <a:rPr dirty="0" sz="900">
                <a:solidFill>
                  <a:srgbClr val="009A00"/>
                </a:solidFill>
                <a:latin typeface="Times New Roman"/>
                <a:cs typeface="Times New Roman"/>
              </a:rPr>
              <a:t>School  </a:t>
            </a:r>
            <a:r>
              <a:rPr dirty="0" sz="900" spc="-5">
                <a:solidFill>
                  <a:srgbClr val="FF0000"/>
                </a:solidFill>
                <a:latin typeface="Times New Roman"/>
                <a:cs typeface="Times New Roman"/>
              </a:rPr>
              <a:t>Cough&amp;</a:t>
            </a:r>
            <a:endParaRPr sz="900">
              <a:latin typeface="Times New Roman"/>
              <a:cs typeface="Times New Roman"/>
            </a:endParaRPr>
          </a:p>
          <a:p>
            <a:pPr algn="r" marR="5715">
              <a:lnSpc>
                <a:spcPct val="100000"/>
              </a:lnSpc>
            </a:pPr>
            <a:r>
              <a:rPr dirty="0" sz="900">
                <a:solidFill>
                  <a:srgbClr val="FF0000"/>
                </a:solidFill>
                <a:latin typeface="Times New Roman"/>
                <a:cs typeface="Times New Roman"/>
              </a:rPr>
              <a:t>Cold</a:t>
            </a:r>
            <a:endParaRPr sz="900">
              <a:latin typeface="Times New Roman"/>
              <a:cs typeface="Times New Roman"/>
            </a:endParaRPr>
          </a:p>
          <a:p>
            <a:pPr algn="r" marL="182880" marR="5080" indent="-76200">
              <a:lnSpc>
                <a:spcPts val="1500"/>
              </a:lnSpc>
            </a:pPr>
            <a:r>
              <a:rPr dirty="0" sz="900">
                <a:solidFill>
                  <a:srgbClr val="FF0000"/>
                </a:solidFill>
                <a:latin typeface="Times New Roman"/>
                <a:cs typeface="Times New Roman"/>
              </a:rPr>
              <a:t>Throat  </a:t>
            </a:r>
            <a:r>
              <a:rPr dirty="0" sz="900" spc="-5">
                <a:latin typeface="Times New Roman"/>
                <a:cs typeface="Times New Roman"/>
              </a:rPr>
              <a:t>Resp</a:t>
            </a:r>
            <a:endParaRPr sz="900">
              <a:latin typeface="Times New Roman"/>
              <a:cs typeface="Times New Roman"/>
            </a:endParaRPr>
          </a:p>
          <a:p>
            <a:pPr algn="r" marR="5715">
              <a:lnSpc>
                <a:spcPct val="100000"/>
              </a:lnSpc>
              <a:spcBef>
                <a:spcPts val="360"/>
              </a:spcBef>
            </a:pPr>
            <a:r>
              <a:rPr dirty="0" sz="900">
                <a:latin typeface="Times New Roman"/>
                <a:cs typeface="Times New Roman"/>
              </a:rPr>
              <a:t>Viral</a:t>
            </a:r>
            <a:endParaRPr sz="900">
              <a:latin typeface="Times New Roman"/>
              <a:cs typeface="Times New Roman"/>
            </a:endParaRPr>
          </a:p>
          <a:p>
            <a:pPr algn="r" marR="5715">
              <a:lnSpc>
                <a:spcPct val="100000"/>
              </a:lnSpc>
              <a:spcBef>
                <a:spcPts val="605"/>
              </a:spcBef>
            </a:pPr>
            <a:r>
              <a:rPr dirty="0" sz="900">
                <a:latin typeface="Times New Roman"/>
                <a:cs typeface="Times New Roman"/>
              </a:rPr>
              <a:t>Death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09720" y="8453869"/>
            <a:ext cx="311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imes New Roman"/>
                <a:cs typeface="Times New Roman"/>
              </a:rPr>
              <a:t>weeks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9223" y="4477003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78710"/>
            <a:ext cx="2657475" cy="266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marR="48260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  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900" y="1491996"/>
            <a:ext cx="1447800" cy="1420495"/>
          </a:xfrm>
          <a:prstGeom prst="rect">
            <a:avLst/>
          </a:prstGeom>
          <a:solidFill>
            <a:srgbClr val="FFFFCC"/>
          </a:solidFill>
          <a:ln w="4762">
            <a:solidFill>
              <a:srgbClr val="3434CC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 marR="120014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latin typeface="Arial"/>
                <a:cs typeface="Arial"/>
              </a:rPr>
              <a:t>These are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powerful statistical  methods, which  means they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have to have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 spc="-5">
                <a:latin typeface="Arial"/>
                <a:cs typeface="Arial"/>
              </a:rPr>
              <a:t>thing in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common…</a:t>
            </a:r>
            <a:endParaRPr sz="12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705"/>
              </a:spcBef>
            </a:pPr>
            <a:r>
              <a:rPr dirty="0" u="sng" sz="12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Boring Names.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59223" y="8654286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55995"/>
            <a:ext cx="2657475" cy="2418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1670" y="7947937"/>
            <a:ext cx="753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3161" y="6359652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2056638" y="871728"/>
                </a:moveTo>
                <a:lnTo>
                  <a:pt x="799338" y="871728"/>
                </a:lnTo>
                <a:lnTo>
                  <a:pt x="799338" y="1252728"/>
                </a:lnTo>
                <a:lnTo>
                  <a:pt x="2056638" y="1252728"/>
                </a:lnTo>
                <a:lnTo>
                  <a:pt x="2056638" y="871728"/>
                </a:lnTo>
                <a:close/>
              </a:path>
              <a:path w="2056764" h="1252854">
                <a:moveTo>
                  <a:pt x="0" y="0"/>
                </a:moveTo>
                <a:lnTo>
                  <a:pt x="1008888" y="871728"/>
                </a:lnTo>
                <a:lnTo>
                  <a:pt x="1322832" y="87172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3161" y="6359652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799338" y="871728"/>
                </a:moveTo>
                <a:lnTo>
                  <a:pt x="799338" y="1252728"/>
                </a:lnTo>
                <a:lnTo>
                  <a:pt x="2056638" y="1252728"/>
                </a:lnTo>
                <a:lnTo>
                  <a:pt x="2056638" y="871728"/>
                </a:lnTo>
                <a:lnTo>
                  <a:pt x="1322832" y="871728"/>
                </a:lnTo>
                <a:lnTo>
                  <a:pt x="0" y="0"/>
                </a:lnTo>
                <a:lnTo>
                  <a:pt x="1008888" y="871728"/>
                </a:lnTo>
                <a:lnTo>
                  <a:pt x="799338" y="871728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11267" y="7240014"/>
            <a:ext cx="1113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Univariate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Anomaly  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3900" y="5669279"/>
            <a:ext cx="1447800" cy="1419860"/>
          </a:xfrm>
          <a:custGeom>
            <a:avLst/>
            <a:gdLst/>
            <a:ahLst/>
            <a:cxnLst/>
            <a:rect l="l" t="t" r="r" b="b"/>
            <a:pathLst>
              <a:path w="1447800" h="1419859">
                <a:moveTo>
                  <a:pt x="0" y="1419606"/>
                </a:moveTo>
                <a:lnTo>
                  <a:pt x="1447800" y="1419606"/>
                </a:lnTo>
                <a:lnTo>
                  <a:pt x="1447800" y="0"/>
                </a:lnTo>
                <a:lnTo>
                  <a:pt x="0" y="0"/>
                </a:lnTo>
                <a:lnTo>
                  <a:pt x="0" y="141960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3900" y="5669279"/>
            <a:ext cx="1447800" cy="1420495"/>
          </a:xfrm>
          <a:custGeom>
            <a:avLst/>
            <a:gdLst/>
            <a:ahLst/>
            <a:cxnLst/>
            <a:rect l="l" t="t" r="r" b="b"/>
            <a:pathLst>
              <a:path w="1447800" h="1420495">
                <a:moveTo>
                  <a:pt x="1447800" y="0"/>
                </a:moveTo>
                <a:lnTo>
                  <a:pt x="0" y="0"/>
                </a:lnTo>
                <a:lnTo>
                  <a:pt x="0" y="1420368"/>
                </a:lnTo>
                <a:lnTo>
                  <a:pt x="1447800" y="1420368"/>
                </a:lnTo>
                <a:lnTo>
                  <a:pt x="1447800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82667" y="5677153"/>
            <a:ext cx="1283970" cy="139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These are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powerful statistical  methods, which  means they </a:t>
            </a:r>
            <a:r>
              <a:rPr dirty="0" sz="1200" spc="-10">
                <a:latin typeface="Arial"/>
                <a:cs typeface="Arial"/>
              </a:rPr>
              <a:t>all  </a:t>
            </a:r>
            <a:r>
              <a:rPr dirty="0" sz="1200" spc="-5">
                <a:latin typeface="Arial"/>
                <a:cs typeface="Arial"/>
              </a:rPr>
              <a:t>have to have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 spc="-5">
                <a:latin typeface="Arial"/>
                <a:cs typeface="Arial"/>
              </a:rPr>
              <a:t>thing in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common…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u="sng" sz="12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Boring</a:t>
            </a:r>
            <a:r>
              <a:rPr dirty="0" u="sng" sz="1200" spc="-1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Names.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64685" y="6973823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09">
                <a:moveTo>
                  <a:pt x="1712214" y="714756"/>
                </a:moveTo>
                <a:lnTo>
                  <a:pt x="454913" y="714756"/>
                </a:lnTo>
                <a:lnTo>
                  <a:pt x="454913" y="1095756"/>
                </a:lnTo>
                <a:lnTo>
                  <a:pt x="1712214" y="1095756"/>
                </a:lnTo>
                <a:lnTo>
                  <a:pt x="1712214" y="714756"/>
                </a:lnTo>
                <a:close/>
              </a:path>
              <a:path w="1712595" h="1096009">
                <a:moveTo>
                  <a:pt x="0" y="0"/>
                </a:moveTo>
                <a:lnTo>
                  <a:pt x="664463" y="714756"/>
                </a:lnTo>
                <a:lnTo>
                  <a:pt x="978408" y="714756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64685" y="6973823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09">
                <a:moveTo>
                  <a:pt x="454913" y="714756"/>
                </a:moveTo>
                <a:lnTo>
                  <a:pt x="454913" y="1095756"/>
                </a:lnTo>
                <a:lnTo>
                  <a:pt x="1712214" y="1095756"/>
                </a:lnTo>
                <a:lnTo>
                  <a:pt x="1712214" y="714756"/>
                </a:lnTo>
                <a:lnTo>
                  <a:pt x="978408" y="714756"/>
                </a:lnTo>
                <a:lnTo>
                  <a:pt x="0" y="0"/>
                </a:lnTo>
                <a:lnTo>
                  <a:pt x="664463" y="714756"/>
                </a:lnTo>
                <a:lnTo>
                  <a:pt x="454913" y="71475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68367" y="7697214"/>
            <a:ext cx="1078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Multivariate  Anomaly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7234" y="7470647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40">
                <a:moveTo>
                  <a:pt x="1023365" y="675132"/>
                </a:moveTo>
                <a:lnTo>
                  <a:pt x="185165" y="675132"/>
                </a:lnTo>
                <a:lnTo>
                  <a:pt x="185165" y="1056132"/>
                </a:lnTo>
                <a:lnTo>
                  <a:pt x="1023365" y="1056132"/>
                </a:lnTo>
                <a:lnTo>
                  <a:pt x="1023365" y="675132"/>
                </a:lnTo>
                <a:close/>
              </a:path>
              <a:path w="1023620" h="1056640">
                <a:moveTo>
                  <a:pt x="0" y="0"/>
                </a:moveTo>
                <a:lnTo>
                  <a:pt x="324612" y="675132"/>
                </a:lnTo>
                <a:lnTo>
                  <a:pt x="534162" y="67513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7234" y="7470647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40">
                <a:moveTo>
                  <a:pt x="185165" y="675132"/>
                </a:moveTo>
                <a:lnTo>
                  <a:pt x="185165" y="1056132"/>
                </a:lnTo>
                <a:lnTo>
                  <a:pt x="1023365" y="1056132"/>
                </a:lnTo>
                <a:lnTo>
                  <a:pt x="1023365" y="675132"/>
                </a:lnTo>
                <a:lnTo>
                  <a:pt x="534162" y="675132"/>
                </a:lnTo>
                <a:lnTo>
                  <a:pt x="0" y="0"/>
                </a:lnTo>
                <a:lnTo>
                  <a:pt x="324612" y="675132"/>
                </a:lnTo>
                <a:lnTo>
                  <a:pt x="185165" y="675132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11167" y="8154414"/>
            <a:ext cx="727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Spatial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Scan  Statistics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7000" y="7967471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4">
                <a:moveTo>
                  <a:pt x="685800" y="330707"/>
                </a:moveTo>
                <a:lnTo>
                  <a:pt x="0" y="330707"/>
                </a:lnTo>
                <a:lnTo>
                  <a:pt x="0" y="521207"/>
                </a:lnTo>
                <a:lnTo>
                  <a:pt x="685800" y="521207"/>
                </a:lnTo>
                <a:lnTo>
                  <a:pt x="685800" y="330707"/>
                </a:lnTo>
                <a:close/>
              </a:path>
              <a:path w="685800" h="521334">
                <a:moveTo>
                  <a:pt x="209550" y="0"/>
                </a:moveTo>
                <a:lnTo>
                  <a:pt x="114300" y="330707"/>
                </a:lnTo>
                <a:lnTo>
                  <a:pt x="285750" y="330707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7000" y="7967471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4">
                <a:moveTo>
                  <a:pt x="0" y="330707"/>
                </a:moveTo>
                <a:lnTo>
                  <a:pt x="0" y="521207"/>
                </a:lnTo>
                <a:lnTo>
                  <a:pt x="685800" y="521207"/>
                </a:lnTo>
                <a:lnTo>
                  <a:pt x="685800" y="330707"/>
                </a:lnTo>
                <a:lnTo>
                  <a:pt x="285750" y="330707"/>
                </a:lnTo>
                <a:lnTo>
                  <a:pt x="209550" y="0"/>
                </a:lnTo>
                <a:lnTo>
                  <a:pt x="114300" y="330707"/>
                </a:lnTo>
                <a:lnTo>
                  <a:pt x="0" y="330707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15767" y="8306814"/>
            <a:ext cx="479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WSARE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222" y="3339846"/>
            <a:ext cx="548005" cy="38100"/>
          </a:xfrm>
          <a:custGeom>
            <a:avLst/>
            <a:gdLst/>
            <a:ahLst/>
            <a:cxnLst/>
            <a:rect l="l" t="t" r="r" b="b"/>
            <a:pathLst>
              <a:path w="548004" h="38100">
                <a:moveTo>
                  <a:pt x="509777" y="0"/>
                </a:moveTo>
                <a:lnTo>
                  <a:pt x="509777" y="38100"/>
                </a:lnTo>
                <a:lnTo>
                  <a:pt x="541782" y="22097"/>
                </a:lnTo>
                <a:lnTo>
                  <a:pt x="515874" y="22097"/>
                </a:lnTo>
                <a:lnTo>
                  <a:pt x="515874" y="16001"/>
                </a:lnTo>
                <a:lnTo>
                  <a:pt x="541781" y="16001"/>
                </a:lnTo>
                <a:lnTo>
                  <a:pt x="509777" y="0"/>
                </a:lnTo>
                <a:close/>
              </a:path>
              <a:path w="548004" h="38100">
                <a:moveTo>
                  <a:pt x="509777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509777" y="22097"/>
                </a:lnTo>
                <a:lnTo>
                  <a:pt x="509777" y="16001"/>
                </a:lnTo>
                <a:close/>
              </a:path>
              <a:path w="548004" h="38100">
                <a:moveTo>
                  <a:pt x="541781" y="16001"/>
                </a:moveTo>
                <a:lnTo>
                  <a:pt x="515874" y="16001"/>
                </a:lnTo>
                <a:lnTo>
                  <a:pt x="515874" y="22097"/>
                </a:lnTo>
                <a:lnTo>
                  <a:pt x="541782" y="22097"/>
                </a:lnTo>
                <a:lnTo>
                  <a:pt x="547877" y="19050"/>
                </a:lnTo>
                <a:lnTo>
                  <a:pt x="541781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4050" y="17205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9500" y="3282696"/>
            <a:ext cx="2400300" cy="946785"/>
          </a:xfrm>
          <a:custGeom>
            <a:avLst/>
            <a:gdLst/>
            <a:ahLst/>
            <a:cxnLst/>
            <a:rect l="l" t="t" r="r" b="b"/>
            <a:pathLst>
              <a:path w="2400300" h="946785">
                <a:moveTo>
                  <a:pt x="2400300" y="0"/>
                </a:moveTo>
                <a:lnTo>
                  <a:pt x="0" y="0"/>
                </a:lnTo>
                <a:lnTo>
                  <a:pt x="0" y="946403"/>
                </a:lnTo>
                <a:lnTo>
                  <a:pt x="2400300" y="946403"/>
                </a:lnTo>
                <a:lnTo>
                  <a:pt x="24003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4100" y="2276094"/>
            <a:ext cx="3086100" cy="740410"/>
          </a:xfrm>
          <a:custGeom>
            <a:avLst/>
            <a:gdLst/>
            <a:ahLst/>
            <a:cxnLst/>
            <a:rect l="l" t="t" r="r" b="b"/>
            <a:pathLst>
              <a:path w="3086100" h="740410">
                <a:moveTo>
                  <a:pt x="0" y="609600"/>
                </a:moveTo>
                <a:lnTo>
                  <a:pt x="38100" y="348233"/>
                </a:lnTo>
                <a:lnTo>
                  <a:pt x="76200" y="609600"/>
                </a:lnTo>
                <a:lnTo>
                  <a:pt x="114300" y="457200"/>
                </a:lnTo>
                <a:lnTo>
                  <a:pt x="152400" y="653033"/>
                </a:lnTo>
                <a:lnTo>
                  <a:pt x="190500" y="521970"/>
                </a:lnTo>
                <a:lnTo>
                  <a:pt x="228600" y="500633"/>
                </a:lnTo>
                <a:lnTo>
                  <a:pt x="266700" y="413765"/>
                </a:lnTo>
                <a:lnTo>
                  <a:pt x="304800" y="544067"/>
                </a:lnTo>
                <a:lnTo>
                  <a:pt x="342900" y="413765"/>
                </a:lnTo>
                <a:lnTo>
                  <a:pt x="381000" y="630935"/>
                </a:lnTo>
                <a:lnTo>
                  <a:pt x="419100" y="348233"/>
                </a:lnTo>
                <a:lnTo>
                  <a:pt x="457200" y="500633"/>
                </a:lnTo>
                <a:lnTo>
                  <a:pt x="495300" y="239267"/>
                </a:lnTo>
                <a:lnTo>
                  <a:pt x="533400" y="457200"/>
                </a:lnTo>
                <a:lnTo>
                  <a:pt x="571500" y="370331"/>
                </a:lnTo>
                <a:lnTo>
                  <a:pt x="647700" y="696467"/>
                </a:lnTo>
                <a:lnTo>
                  <a:pt x="647700" y="478535"/>
                </a:lnTo>
                <a:lnTo>
                  <a:pt x="685800" y="587501"/>
                </a:lnTo>
                <a:lnTo>
                  <a:pt x="723900" y="413765"/>
                </a:lnTo>
                <a:lnTo>
                  <a:pt x="800100" y="609600"/>
                </a:lnTo>
                <a:lnTo>
                  <a:pt x="800100" y="348233"/>
                </a:lnTo>
                <a:lnTo>
                  <a:pt x="876300" y="521970"/>
                </a:lnTo>
                <a:lnTo>
                  <a:pt x="914400" y="391667"/>
                </a:lnTo>
                <a:lnTo>
                  <a:pt x="990600" y="587501"/>
                </a:lnTo>
                <a:lnTo>
                  <a:pt x="1028700" y="348233"/>
                </a:lnTo>
                <a:lnTo>
                  <a:pt x="1066800" y="413765"/>
                </a:lnTo>
                <a:lnTo>
                  <a:pt x="1104900" y="739901"/>
                </a:lnTo>
                <a:lnTo>
                  <a:pt x="1143000" y="500633"/>
                </a:lnTo>
                <a:lnTo>
                  <a:pt x="1181100" y="609600"/>
                </a:lnTo>
                <a:lnTo>
                  <a:pt x="1219200" y="391667"/>
                </a:lnTo>
                <a:lnTo>
                  <a:pt x="1257300" y="521970"/>
                </a:lnTo>
                <a:lnTo>
                  <a:pt x="1295400" y="152400"/>
                </a:lnTo>
                <a:lnTo>
                  <a:pt x="1333500" y="587501"/>
                </a:lnTo>
                <a:lnTo>
                  <a:pt x="1371600" y="413765"/>
                </a:lnTo>
                <a:lnTo>
                  <a:pt x="1409700" y="630935"/>
                </a:lnTo>
                <a:lnTo>
                  <a:pt x="1447800" y="478535"/>
                </a:lnTo>
                <a:lnTo>
                  <a:pt x="1524000" y="609600"/>
                </a:lnTo>
                <a:lnTo>
                  <a:pt x="1562100" y="435101"/>
                </a:lnTo>
                <a:lnTo>
                  <a:pt x="1600200" y="609600"/>
                </a:lnTo>
                <a:lnTo>
                  <a:pt x="1638300" y="521970"/>
                </a:lnTo>
                <a:lnTo>
                  <a:pt x="1676400" y="587501"/>
                </a:lnTo>
                <a:lnTo>
                  <a:pt x="1714500" y="478535"/>
                </a:lnTo>
                <a:lnTo>
                  <a:pt x="1752600" y="674370"/>
                </a:lnTo>
                <a:lnTo>
                  <a:pt x="1752600" y="413765"/>
                </a:lnTo>
                <a:lnTo>
                  <a:pt x="1828800" y="521970"/>
                </a:lnTo>
                <a:lnTo>
                  <a:pt x="1866900" y="261365"/>
                </a:lnTo>
                <a:lnTo>
                  <a:pt x="1905000" y="457200"/>
                </a:lnTo>
                <a:lnTo>
                  <a:pt x="1943100" y="326135"/>
                </a:lnTo>
                <a:lnTo>
                  <a:pt x="1981200" y="435101"/>
                </a:lnTo>
                <a:lnTo>
                  <a:pt x="2019300" y="174498"/>
                </a:lnTo>
                <a:lnTo>
                  <a:pt x="2057400" y="326135"/>
                </a:lnTo>
                <a:lnTo>
                  <a:pt x="2095500" y="152400"/>
                </a:lnTo>
                <a:lnTo>
                  <a:pt x="2171700" y="457200"/>
                </a:lnTo>
                <a:lnTo>
                  <a:pt x="2209800" y="195833"/>
                </a:lnTo>
                <a:lnTo>
                  <a:pt x="2247900" y="304800"/>
                </a:lnTo>
                <a:lnTo>
                  <a:pt x="2286000" y="108965"/>
                </a:lnTo>
                <a:lnTo>
                  <a:pt x="2324100" y="195833"/>
                </a:lnTo>
                <a:lnTo>
                  <a:pt x="2362200" y="65531"/>
                </a:lnTo>
                <a:lnTo>
                  <a:pt x="2400300" y="304800"/>
                </a:lnTo>
                <a:lnTo>
                  <a:pt x="2438400" y="195833"/>
                </a:lnTo>
                <a:lnTo>
                  <a:pt x="2476500" y="391667"/>
                </a:lnTo>
                <a:lnTo>
                  <a:pt x="2514600" y="152400"/>
                </a:lnTo>
                <a:lnTo>
                  <a:pt x="2552700" y="304800"/>
                </a:lnTo>
                <a:lnTo>
                  <a:pt x="2590800" y="0"/>
                </a:lnTo>
                <a:lnTo>
                  <a:pt x="2628900" y="152400"/>
                </a:lnTo>
                <a:lnTo>
                  <a:pt x="2667000" y="65531"/>
                </a:lnTo>
                <a:lnTo>
                  <a:pt x="2705100" y="152400"/>
                </a:lnTo>
                <a:lnTo>
                  <a:pt x="2743200" y="22098"/>
                </a:lnTo>
                <a:lnTo>
                  <a:pt x="2819400" y="326135"/>
                </a:lnTo>
                <a:lnTo>
                  <a:pt x="2857500" y="152400"/>
                </a:lnTo>
                <a:lnTo>
                  <a:pt x="2895600" y="261365"/>
                </a:lnTo>
                <a:lnTo>
                  <a:pt x="2933700" y="174498"/>
                </a:lnTo>
                <a:lnTo>
                  <a:pt x="3009900" y="435101"/>
                </a:lnTo>
                <a:lnTo>
                  <a:pt x="3048000" y="282701"/>
                </a:lnTo>
                <a:lnTo>
                  <a:pt x="3086100" y="326135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0383" y="2321814"/>
            <a:ext cx="3086100" cy="739140"/>
          </a:xfrm>
          <a:custGeom>
            <a:avLst/>
            <a:gdLst/>
            <a:ahLst/>
            <a:cxnLst/>
            <a:rect l="l" t="t" r="r" b="b"/>
            <a:pathLst>
              <a:path w="3086100" h="739139">
                <a:moveTo>
                  <a:pt x="3086100" y="130301"/>
                </a:moveTo>
                <a:lnTo>
                  <a:pt x="3048000" y="390905"/>
                </a:lnTo>
                <a:lnTo>
                  <a:pt x="3009900" y="130301"/>
                </a:lnTo>
                <a:lnTo>
                  <a:pt x="2971800" y="282701"/>
                </a:lnTo>
                <a:lnTo>
                  <a:pt x="2933700" y="86867"/>
                </a:lnTo>
                <a:lnTo>
                  <a:pt x="2895600" y="217169"/>
                </a:lnTo>
                <a:lnTo>
                  <a:pt x="2857500" y="239267"/>
                </a:lnTo>
                <a:lnTo>
                  <a:pt x="2819400" y="326135"/>
                </a:lnTo>
                <a:lnTo>
                  <a:pt x="2781300" y="195071"/>
                </a:lnTo>
                <a:lnTo>
                  <a:pt x="2743200" y="326135"/>
                </a:lnTo>
                <a:lnTo>
                  <a:pt x="2705100" y="108203"/>
                </a:lnTo>
                <a:lnTo>
                  <a:pt x="2667000" y="390905"/>
                </a:lnTo>
                <a:lnTo>
                  <a:pt x="2628900" y="239267"/>
                </a:lnTo>
                <a:lnTo>
                  <a:pt x="2590800" y="499871"/>
                </a:lnTo>
                <a:lnTo>
                  <a:pt x="2552700" y="282701"/>
                </a:lnTo>
                <a:lnTo>
                  <a:pt x="2514600" y="369569"/>
                </a:lnTo>
                <a:lnTo>
                  <a:pt x="2438400" y="43433"/>
                </a:lnTo>
                <a:lnTo>
                  <a:pt x="2438400" y="260603"/>
                </a:lnTo>
                <a:lnTo>
                  <a:pt x="2400300" y="151637"/>
                </a:lnTo>
                <a:lnTo>
                  <a:pt x="2362200" y="326135"/>
                </a:lnTo>
                <a:lnTo>
                  <a:pt x="2286000" y="130301"/>
                </a:lnTo>
                <a:lnTo>
                  <a:pt x="2286000" y="390905"/>
                </a:lnTo>
                <a:lnTo>
                  <a:pt x="2209800" y="217169"/>
                </a:lnTo>
                <a:lnTo>
                  <a:pt x="2171700" y="347471"/>
                </a:lnTo>
                <a:lnTo>
                  <a:pt x="2095500" y="151637"/>
                </a:lnTo>
                <a:lnTo>
                  <a:pt x="2057400" y="390905"/>
                </a:lnTo>
                <a:lnTo>
                  <a:pt x="2019300" y="326135"/>
                </a:lnTo>
                <a:lnTo>
                  <a:pt x="1981200" y="0"/>
                </a:lnTo>
                <a:lnTo>
                  <a:pt x="1943100" y="239267"/>
                </a:lnTo>
                <a:lnTo>
                  <a:pt x="1905000" y="130301"/>
                </a:lnTo>
                <a:lnTo>
                  <a:pt x="1866900" y="347471"/>
                </a:lnTo>
                <a:lnTo>
                  <a:pt x="1828800" y="217169"/>
                </a:lnTo>
                <a:lnTo>
                  <a:pt x="1790700" y="586739"/>
                </a:lnTo>
                <a:lnTo>
                  <a:pt x="1752600" y="151637"/>
                </a:lnTo>
                <a:lnTo>
                  <a:pt x="1714500" y="326135"/>
                </a:lnTo>
                <a:lnTo>
                  <a:pt x="1676400" y="108203"/>
                </a:lnTo>
                <a:lnTo>
                  <a:pt x="1638300" y="260603"/>
                </a:lnTo>
                <a:lnTo>
                  <a:pt x="1562100" y="130301"/>
                </a:lnTo>
                <a:lnTo>
                  <a:pt x="1524000" y="304037"/>
                </a:lnTo>
                <a:lnTo>
                  <a:pt x="1485900" y="130301"/>
                </a:lnTo>
                <a:lnTo>
                  <a:pt x="1447800" y="217169"/>
                </a:lnTo>
                <a:lnTo>
                  <a:pt x="1409700" y="151637"/>
                </a:lnTo>
                <a:lnTo>
                  <a:pt x="1371600" y="260603"/>
                </a:lnTo>
                <a:lnTo>
                  <a:pt x="1333500" y="64769"/>
                </a:lnTo>
                <a:lnTo>
                  <a:pt x="1333500" y="326135"/>
                </a:lnTo>
                <a:lnTo>
                  <a:pt x="1257300" y="217169"/>
                </a:lnTo>
                <a:lnTo>
                  <a:pt x="1219200" y="478535"/>
                </a:lnTo>
                <a:lnTo>
                  <a:pt x="1181100" y="282701"/>
                </a:lnTo>
                <a:lnTo>
                  <a:pt x="1143000" y="413003"/>
                </a:lnTo>
                <a:lnTo>
                  <a:pt x="1104900" y="304037"/>
                </a:lnTo>
                <a:lnTo>
                  <a:pt x="1066800" y="565403"/>
                </a:lnTo>
                <a:lnTo>
                  <a:pt x="1028700" y="413003"/>
                </a:lnTo>
                <a:lnTo>
                  <a:pt x="990600" y="586739"/>
                </a:lnTo>
                <a:lnTo>
                  <a:pt x="914400" y="282701"/>
                </a:lnTo>
                <a:lnTo>
                  <a:pt x="876300" y="543305"/>
                </a:lnTo>
                <a:lnTo>
                  <a:pt x="838200" y="435101"/>
                </a:lnTo>
                <a:lnTo>
                  <a:pt x="800100" y="630935"/>
                </a:lnTo>
                <a:lnTo>
                  <a:pt x="762000" y="543305"/>
                </a:lnTo>
                <a:lnTo>
                  <a:pt x="723900" y="674369"/>
                </a:lnTo>
                <a:lnTo>
                  <a:pt x="685800" y="435101"/>
                </a:lnTo>
                <a:lnTo>
                  <a:pt x="647700" y="543305"/>
                </a:lnTo>
                <a:lnTo>
                  <a:pt x="609600" y="347471"/>
                </a:lnTo>
                <a:lnTo>
                  <a:pt x="571500" y="586739"/>
                </a:lnTo>
                <a:lnTo>
                  <a:pt x="533400" y="435101"/>
                </a:lnTo>
                <a:lnTo>
                  <a:pt x="495300" y="739139"/>
                </a:lnTo>
                <a:lnTo>
                  <a:pt x="457200" y="586739"/>
                </a:lnTo>
                <a:lnTo>
                  <a:pt x="419100" y="674369"/>
                </a:lnTo>
                <a:lnTo>
                  <a:pt x="381000" y="586739"/>
                </a:lnTo>
                <a:lnTo>
                  <a:pt x="342900" y="717803"/>
                </a:lnTo>
                <a:lnTo>
                  <a:pt x="266700" y="413003"/>
                </a:lnTo>
                <a:lnTo>
                  <a:pt x="228600" y="586739"/>
                </a:lnTo>
                <a:lnTo>
                  <a:pt x="190500" y="478535"/>
                </a:lnTo>
                <a:lnTo>
                  <a:pt x="152400" y="565403"/>
                </a:lnTo>
                <a:lnTo>
                  <a:pt x="76200" y="304037"/>
                </a:lnTo>
                <a:lnTo>
                  <a:pt x="38100" y="456437"/>
                </a:lnTo>
                <a:lnTo>
                  <a:pt x="0" y="413003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9819" y="1224914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76200"/>
                <a:gridCol w="3993515"/>
              </a:tblGrid>
              <a:tr h="6416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Signal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18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What if you’ve got multiple</a:t>
                      </a:r>
                      <a:r>
                        <a:rPr dirty="0" sz="1800" spc="4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signals?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9113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0101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Red: Cough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1399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Blue: ED Respiratory Visits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14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</a:tcPr>
                </a:tc>
              </a:tr>
              <a:tr h="1402842">
                <a:tc gridSpan="3">
                  <a:txBody>
                    <a:bodyPr/>
                    <a:lstStyle/>
                    <a:p>
                      <a:pPr marL="970280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65405">
                        <a:lnSpc>
                          <a:spcPts val="102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Idea One: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233295" marR="336550" indent="-171450">
                        <a:lnSpc>
                          <a:spcPts val="980"/>
                        </a:lnSpc>
                        <a:spcBef>
                          <a:spcPts val="55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Simply treat it as two separate alarm-from-  signal problems.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233295" marR="329565" indent="-171450">
                        <a:lnSpc>
                          <a:spcPts val="969"/>
                        </a:lnSpc>
                        <a:spcBef>
                          <a:spcPts val="5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…Question: why might that not be the best 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do?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59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1700" y="6050279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5270" y="7307580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 h="0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95500" y="7307580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48824" y="6702592"/>
            <a:ext cx="196215" cy="449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4050" y="589787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3900" y="7498080"/>
            <a:ext cx="1137285" cy="502920"/>
          </a:xfrm>
          <a:custGeom>
            <a:avLst/>
            <a:gdLst/>
            <a:ahLst/>
            <a:cxnLst/>
            <a:rect l="l" t="t" r="r" b="b"/>
            <a:pathLst>
              <a:path w="1137285" h="502920">
                <a:moveTo>
                  <a:pt x="1136903" y="0"/>
                </a:moveTo>
                <a:lnTo>
                  <a:pt x="0" y="0"/>
                </a:lnTo>
                <a:lnTo>
                  <a:pt x="0" y="502920"/>
                </a:lnTo>
                <a:lnTo>
                  <a:pt x="1136903" y="502920"/>
                </a:lnTo>
                <a:lnTo>
                  <a:pt x="1136903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69967" y="7504428"/>
            <a:ext cx="1059815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1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Question: </a:t>
            </a:r>
            <a:r>
              <a:rPr dirty="0" sz="900" spc="-10">
                <a:latin typeface="Arial"/>
                <a:cs typeface="Arial"/>
              </a:rPr>
              <a:t>why might  </a:t>
            </a:r>
            <a:r>
              <a:rPr dirty="0" sz="900" spc="-5">
                <a:latin typeface="Arial"/>
                <a:cs typeface="Arial"/>
              </a:rPr>
              <a:t>that not be the  best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can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do?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4100" y="6453378"/>
            <a:ext cx="3086100" cy="740410"/>
          </a:xfrm>
          <a:custGeom>
            <a:avLst/>
            <a:gdLst/>
            <a:ahLst/>
            <a:cxnLst/>
            <a:rect l="l" t="t" r="r" b="b"/>
            <a:pathLst>
              <a:path w="3086100" h="740409">
                <a:moveTo>
                  <a:pt x="0" y="609600"/>
                </a:moveTo>
                <a:lnTo>
                  <a:pt x="38100" y="348234"/>
                </a:lnTo>
                <a:lnTo>
                  <a:pt x="76200" y="609600"/>
                </a:lnTo>
                <a:lnTo>
                  <a:pt x="114300" y="457200"/>
                </a:lnTo>
                <a:lnTo>
                  <a:pt x="152400" y="653034"/>
                </a:lnTo>
                <a:lnTo>
                  <a:pt x="190500" y="521970"/>
                </a:lnTo>
                <a:lnTo>
                  <a:pt x="228600" y="500634"/>
                </a:lnTo>
                <a:lnTo>
                  <a:pt x="266700" y="413766"/>
                </a:lnTo>
                <a:lnTo>
                  <a:pt x="304800" y="544068"/>
                </a:lnTo>
                <a:lnTo>
                  <a:pt x="342900" y="413766"/>
                </a:lnTo>
                <a:lnTo>
                  <a:pt x="381000" y="630936"/>
                </a:lnTo>
                <a:lnTo>
                  <a:pt x="419100" y="348234"/>
                </a:lnTo>
                <a:lnTo>
                  <a:pt x="457200" y="500634"/>
                </a:lnTo>
                <a:lnTo>
                  <a:pt x="495300" y="239268"/>
                </a:lnTo>
                <a:lnTo>
                  <a:pt x="533400" y="457200"/>
                </a:lnTo>
                <a:lnTo>
                  <a:pt x="571500" y="370332"/>
                </a:lnTo>
                <a:lnTo>
                  <a:pt x="647700" y="696468"/>
                </a:lnTo>
                <a:lnTo>
                  <a:pt x="647700" y="478536"/>
                </a:lnTo>
                <a:lnTo>
                  <a:pt x="685800" y="587502"/>
                </a:lnTo>
                <a:lnTo>
                  <a:pt x="723900" y="413766"/>
                </a:lnTo>
                <a:lnTo>
                  <a:pt x="800100" y="609600"/>
                </a:lnTo>
                <a:lnTo>
                  <a:pt x="800100" y="348234"/>
                </a:lnTo>
                <a:lnTo>
                  <a:pt x="876300" y="521970"/>
                </a:lnTo>
                <a:lnTo>
                  <a:pt x="914400" y="391668"/>
                </a:lnTo>
                <a:lnTo>
                  <a:pt x="990600" y="587502"/>
                </a:lnTo>
                <a:lnTo>
                  <a:pt x="1028700" y="348234"/>
                </a:lnTo>
                <a:lnTo>
                  <a:pt x="1066800" y="413766"/>
                </a:lnTo>
                <a:lnTo>
                  <a:pt x="1104900" y="739902"/>
                </a:lnTo>
                <a:lnTo>
                  <a:pt x="1143000" y="500634"/>
                </a:lnTo>
                <a:lnTo>
                  <a:pt x="1181100" y="609600"/>
                </a:lnTo>
                <a:lnTo>
                  <a:pt x="1219200" y="391668"/>
                </a:lnTo>
                <a:lnTo>
                  <a:pt x="1257300" y="521970"/>
                </a:lnTo>
                <a:lnTo>
                  <a:pt x="1295400" y="152400"/>
                </a:lnTo>
                <a:lnTo>
                  <a:pt x="1333500" y="587502"/>
                </a:lnTo>
                <a:lnTo>
                  <a:pt x="1371600" y="413766"/>
                </a:lnTo>
                <a:lnTo>
                  <a:pt x="1409700" y="630936"/>
                </a:lnTo>
                <a:lnTo>
                  <a:pt x="1447800" y="478536"/>
                </a:lnTo>
                <a:lnTo>
                  <a:pt x="1524000" y="609600"/>
                </a:lnTo>
                <a:lnTo>
                  <a:pt x="1562100" y="435102"/>
                </a:lnTo>
                <a:lnTo>
                  <a:pt x="1600200" y="609600"/>
                </a:lnTo>
                <a:lnTo>
                  <a:pt x="1638300" y="521970"/>
                </a:lnTo>
                <a:lnTo>
                  <a:pt x="1676400" y="587502"/>
                </a:lnTo>
                <a:lnTo>
                  <a:pt x="1714500" y="478536"/>
                </a:lnTo>
                <a:lnTo>
                  <a:pt x="1752600" y="674370"/>
                </a:lnTo>
                <a:lnTo>
                  <a:pt x="1752600" y="413766"/>
                </a:lnTo>
                <a:lnTo>
                  <a:pt x="1828800" y="521970"/>
                </a:lnTo>
                <a:lnTo>
                  <a:pt x="1866900" y="261366"/>
                </a:lnTo>
                <a:lnTo>
                  <a:pt x="1905000" y="457200"/>
                </a:lnTo>
                <a:lnTo>
                  <a:pt x="1943100" y="326136"/>
                </a:lnTo>
                <a:lnTo>
                  <a:pt x="1981200" y="435102"/>
                </a:lnTo>
                <a:lnTo>
                  <a:pt x="2019300" y="174498"/>
                </a:lnTo>
                <a:lnTo>
                  <a:pt x="2057400" y="326136"/>
                </a:lnTo>
                <a:lnTo>
                  <a:pt x="2095500" y="152400"/>
                </a:lnTo>
                <a:lnTo>
                  <a:pt x="2171700" y="457200"/>
                </a:lnTo>
                <a:lnTo>
                  <a:pt x="2209800" y="195834"/>
                </a:lnTo>
                <a:lnTo>
                  <a:pt x="2247900" y="304800"/>
                </a:lnTo>
                <a:lnTo>
                  <a:pt x="2286000" y="108966"/>
                </a:lnTo>
                <a:lnTo>
                  <a:pt x="2324100" y="195834"/>
                </a:lnTo>
                <a:lnTo>
                  <a:pt x="2362200" y="65532"/>
                </a:lnTo>
                <a:lnTo>
                  <a:pt x="2400300" y="304800"/>
                </a:lnTo>
                <a:lnTo>
                  <a:pt x="2438400" y="195834"/>
                </a:lnTo>
                <a:lnTo>
                  <a:pt x="2476500" y="391668"/>
                </a:lnTo>
                <a:lnTo>
                  <a:pt x="2514600" y="152400"/>
                </a:lnTo>
                <a:lnTo>
                  <a:pt x="2552700" y="304800"/>
                </a:lnTo>
                <a:lnTo>
                  <a:pt x="2590800" y="0"/>
                </a:lnTo>
                <a:lnTo>
                  <a:pt x="2628900" y="152400"/>
                </a:lnTo>
                <a:lnTo>
                  <a:pt x="2667000" y="65532"/>
                </a:lnTo>
                <a:lnTo>
                  <a:pt x="2705100" y="152400"/>
                </a:lnTo>
                <a:lnTo>
                  <a:pt x="2743200" y="22098"/>
                </a:lnTo>
                <a:lnTo>
                  <a:pt x="2819400" y="326136"/>
                </a:lnTo>
                <a:lnTo>
                  <a:pt x="2857500" y="152400"/>
                </a:lnTo>
                <a:lnTo>
                  <a:pt x="2895600" y="261366"/>
                </a:lnTo>
                <a:lnTo>
                  <a:pt x="2933700" y="174498"/>
                </a:lnTo>
                <a:lnTo>
                  <a:pt x="3009900" y="435102"/>
                </a:lnTo>
                <a:lnTo>
                  <a:pt x="3048000" y="282701"/>
                </a:lnTo>
                <a:lnTo>
                  <a:pt x="3086100" y="326136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10383" y="6499097"/>
            <a:ext cx="3086100" cy="739140"/>
          </a:xfrm>
          <a:custGeom>
            <a:avLst/>
            <a:gdLst/>
            <a:ahLst/>
            <a:cxnLst/>
            <a:rect l="l" t="t" r="r" b="b"/>
            <a:pathLst>
              <a:path w="3086100" h="739140">
                <a:moveTo>
                  <a:pt x="3086100" y="130301"/>
                </a:moveTo>
                <a:lnTo>
                  <a:pt x="3048000" y="390906"/>
                </a:lnTo>
                <a:lnTo>
                  <a:pt x="3009900" y="130301"/>
                </a:lnTo>
                <a:lnTo>
                  <a:pt x="2971800" y="282701"/>
                </a:lnTo>
                <a:lnTo>
                  <a:pt x="2933700" y="86867"/>
                </a:lnTo>
                <a:lnTo>
                  <a:pt x="2895600" y="217169"/>
                </a:lnTo>
                <a:lnTo>
                  <a:pt x="2857500" y="239267"/>
                </a:lnTo>
                <a:lnTo>
                  <a:pt x="2819400" y="326135"/>
                </a:lnTo>
                <a:lnTo>
                  <a:pt x="2781300" y="195072"/>
                </a:lnTo>
                <a:lnTo>
                  <a:pt x="2743200" y="326135"/>
                </a:lnTo>
                <a:lnTo>
                  <a:pt x="2705100" y="108203"/>
                </a:lnTo>
                <a:lnTo>
                  <a:pt x="2667000" y="390906"/>
                </a:lnTo>
                <a:lnTo>
                  <a:pt x="2628900" y="239267"/>
                </a:lnTo>
                <a:lnTo>
                  <a:pt x="2590800" y="499871"/>
                </a:lnTo>
                <a:lnTo>
                  <a:pt x="2552700" y="282701"/>
                </a:lnTo>
                <a:lnTo>
                  <a:pt x="2514600" y="369569"/>
                </a:lnTo>
                <a:lnTo>
                  <a:pt x="2438400" y="43434"/>
                </a:lnTo>
                <a:lnTo>
                  <a:pt x="2438400" y="260603"/>
                </a:lnTo>
                <a:lnTo>
                  <a:pt x="2400300" y="151637"/>
                </a:lnTo>
                <a:lnTo>
                  <a:pt x="2362200" y="326135"/>
                </a:lnTo>
                <a:lnTo>
                  <a:pt x="2286000" y="130301"/>
                </a:lnTo>
                <a:lnTo>
                  <a:pt x="2286000" y="390906"/>
                </a:lnTo>
                <a:lnTo>
                  <a:pt x="2209800" y="217169"/>
                </a:lnTo>
                <a:lnTo>
                  <a:pt x="2171700" y="347471"/>
                </a:lnTo>
                <a:lnTo>
                  <a:pt x="2095500" y="151637"/>
                </a:lnTo>
                <a:lnTo>
                  <a:pt x="2057400" y="390906"/>
                </a:lnTo>
                <a:lnTo>
                  <a:pt x="2019300" y="326135"/>
                </a:lnTo>
                <a:lnTo>
                  <a:pt x="1981200" y="0"/>
                </a:lnTo>
                <a:lnTo>
                  <a:pt x="1943100" y="239267"/>
                </a:lnTo>
                <a:lnTo>
                  <a:pt x="1905000" y="130301"/>
                </a:lnTo>
                <a:lnTo>
                  <a:pt x="1866900" y="347471"/>
                </a:lnTo>
                <a:lnTo>
                  <a:pt x="1828800" y="217169"/>
                </a:lnTo>
                <a:lnTo>
                  <a:pt x="1790700" y="586739"/>
                </a:lnTo>
                <a:lnTo>
                  <a:pt x="1752600" y="151637"/>
                </a:lnTo>
                <a:lnTo>
                  <a:pt x="1714500" y="326135"/>
                </a:lnTo>
                <a:lnTo>
                  <a:pt x="1676400" y="108203"/>
                </a:lnTo>
                <a:lnTo>
                  <a:pt x="1638300" y="260603"/>
                </a:lnTo>
                <a:lnTo>
                  <a:pt x="1562100" y="130301"/>
                </a:lnTo>
                <a:lnTo>
                  <a:pt x="1524000" y="304038"/>
                </a:lnTo>
                <a:lnTo>
                  <a:pt x="1485900" y="130301"/>
                </a:lnTo>
                <a:lnTo>
                  <a:pt x="1447800" y="217169"/>
                </a:lnTo>
                <a:lnTo>
                  <a:pt x="1409700" y="151637"/>
                </a:lnTo>
                <a:lnTo>
                  <a:pt x="1371600" y="260603"/>
                </a:lnTo>
                <a:lnTo>
                  <a:pt x="1333500" y="64769"/>
                </a:lnTo>
                <a:lnTo>
                  <a:pt x="1333500" y="326135"/>
                </a:lnTo>
                <a:lnTo>
                  <a:pt x="1257300" y="217169"/>
                </a:lnTo>
                <a:lnTo>
                  <a:pt x="1219200" y="478535"/>
                </a:lnTo>
                <a:lnTo>
                  <a:pt x="1181100" y="282701"/>
                </a:lnTo>
                <a:lnTo>
                  <a:pt x="1143000" y="413003"/>
                </a:lnTo>
                <a:lnTo>
                  <a:pt x="1104900" y="304038"/>
                </a:lnTo>
                <a:lnTo>
                  <a:pt x="1066800" y="565403"/>
                </a:lnTo>
                <a:lnTo>
                  <a:pt x="1028700" y="413003"/>
                </a:lnTo>
                <a:lnTo>
                  <a:pt x="990600" y="586739"/>
                </a:lnTo>
                <a:lnTo>
                  <a:pt x="914400" y="282701"/>
                </a:lnTo>
                <a:lnTo>
                  <a:pt x="876300" y="543306"/>
                </a:lnTo>
                <a:lnTo>
                  <a:pt x="838200" y="435101"/>
                </a:lnTo>
                <a:lnTo>
                  <a:pt x="800100" y="630935"/>
                </a:lnTo>
                <a:lnTo>
                  <a:pt x="762000" y="543306"/>
                </a:lnTo>
                <a:lnTo>
                  <a:pt x="723900" y="674369"/>
                </a:lnTo>
                <a:lnTo>
                  <a:pt x="685800" y="435101"/>
                </a:lnTo>
                <a:lnTo>
                  <a:pt x="647700" y="543306"/>
                </a:lnTo>
                <a:lnTo>
                  <a:pt x="609600" y="347471"/>
                </a:lnTo>
                <a:lnTo>
                  <a:pt x="571500" y="586739"/>
                </a:lnTo>
                <a:lnTo>
                  <a:pt x="533400" y="435101"/>
                </a:lnTo>
                <a:lnTo>
                  <a:pt x="495300" y="739139"/>
                </a:lnTo>
                <a:lnTo>
                  <a:pt x="457200" y="586739"/>
                </a:lnTo>
                <a:lnTo>
                  <a:pt x="419100" y="674369"/>
                </a:lnTo>
                <a:lnTo>
                  <a:pt x="381000" y="586739"/>
                </a:lnTo>
                <a:lnTo>
                  <a:pt x="342900" y="717803"/>
                </a:lnTo>
                <a:lnTo>
                  <a:pt x="266700" y="413003"/>
                </a:lnTo>
                <a:lnTo>
                  <a:pt x="228600" y="586739"/>
                </a:lnTo>
                <a:lnTo>
                  <a:pt x="190500" y="478535"/>
                </a:lnTo>
                <a:lnTo>
                  <a:pt x="152400" y="565403"/>
                </a:lnTo>
                <a:lnTo>
                  <a:pt x="76200" y="304038"/>
                </a:lnTo>
                <a:lnTo>
                  <a:pt x="38100" y="456438"/>
                </a:lnTo>
                <a:lnTo>
                  <a:pt x="0" y="413003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73122" y="5587238"/>
            <a:ext cx="2199005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Another</a:t>
            </a:r>
            <a:r>
              <a:rPr dirty="0" sz="18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View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Red: Cough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Blue: ED Respiratory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1511" y="6997445"/>
            <a:ext cx="1873885" cy="1668145"/>
          </a:xfrm>
          <a:custGeom>
            <a:avLst/>
            <a:gdLst/>
            <a:ahLst/>
            <a:cxnLst/>
            <a:rect l="l" t="t" r="r" b="b"/>
            <a:pathLst>
              <a:path w="1873885" h="1668145">
                <a:moveTo>
                  <a:pt x="0" y="1668017"/>
                </a:moveTo>
                <a:lnTo>
                  <a:pt x="1873758" y="1668017"/>
                </a:lnTo>
                <a:lnTo>
                  <a:pt x="1873758" y="0"/>
                </a:lnTo>
                <a:lnTo>
                  <a:pt x="0" y="0"/>
                </a:lnTo>
                <a:lnTo>
                  <a:pt x="0" y="1668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91511" y="6998207"/>
            <a:ext cx="1873885" cy="1667510"/>
          </a:xfrm>
          <a:custGeom>
            <a:avLst/>
            <a:gdLst/>
            <a:ahLst/>
            <a:cxnLst/>
            <a:rect l="l" t="t" r="r" b="b"/>
            <a:pathLst>
              <a:path w="1873885" h="1667509">
                <a:moveTo>
                  <a:pt x="1873758" y="0"/>
                </a:moveTo>
                <a:lnTo>
                  <a:pt x="0" y="0"/>
                </a:lnTo>
                <a:lnTo>
                  <a:pt x="0" y="1667256"/>
                </a:lnTo>
                <a:lnTo>
                  <a:pt x="1873758" y="1667256"/>
                </a:lnTo>
                <a:lnTo>
                  <a:pt x="1873758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25089" y="7103364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76500" y="837438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1447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24200" y="78028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4478"/>
                </a:lnTo>
                <a:lnTo>
                  <a:pt x="3810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24200" y="78028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62884" y="79011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4478"/>
                </a:lnTo>
                <a:lnTo>
                  <a:pt x="4571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2884" y="79011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4571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04972" y="77312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14478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8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04972" y="77312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8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8"/>
                </a:lnTo>
                <a:lnTo>
                  <a:pt x="18287" y="9143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80944" y="80276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8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3715"/>
                </a:lnTo>
                <a:lnTo>
                  <a:pt x="4572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3809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80944" y="80276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3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09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02101" y="800023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6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02101" y="800023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49929" y="764590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6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3716"/>
                </a:lnTo>
                <a:lnTo>
                  <a:pt x="3809" y="18288"/>
                </a:lnTo>
                <a:lnTo>
                  <a:pt x="13716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49929" y="764590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3809" y="18288"/>
                </a:lnTo>
                <a:lnTo>
                  <a:pt x="9143" y="18288"/>
                </a:lnTo>
                <a:lnTo>
                  <a:pt x="13716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28772" y="786917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28772" y="786917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70326" y="756056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5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8"/>
                </a:lnTo>
                <a:lnTo>
                  <a:pt x="13715" y="18288"/>
                </a:lnTo>
                <a:lnTo>
                  <a:pt x="18287" y="14478"/>
                </a:lnTo>
                <a:lnTo>
                  <a:pt x="18287" y="4572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70326" y="756056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4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4" y="18288"/>
                </a:lnTo>
                <a:lnTo>
                  <a:pt x="13715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4572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30702" y="76725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4478"/>
                </a:lnTo>
                <a:lnTo>
                  <a:pt x="3810" y="18288"/>
                </a:lnTo>
                <a:lnTo>
                  <a:pt x="13715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30702" y="76725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4" y="18288"/>
                </a:lnTo>
                <a:lnTo>
                  <a:pt x="13715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64814" y="765962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5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14477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64814" y="765962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4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4729" y="748969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5"/>
                </a:lnTo>
                <a:lnTo>
                  <a:pt x="3810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54729" y="748969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10" y="17525"/>
                </a:lnTo>
                <a:lnTo>
                  <a:pt x="9144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09771" y="743559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3715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09771" y="743559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3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27297" y="754760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3716"/>
                </a:lnTo>
                <a:lnTo>
                  <a:pt x="3810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27297" y="754760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3810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63873" y="760095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63873" y="760095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54729" y="76329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4478"/>
                </a:lnTo>
                <a:lnTo>
                  <a:pt x="3810" y="18288"/>
                </a:lnTo>
                <a:lnTo>
                  <a:pt x="13716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54729" y="76329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4" y="18288"/>
                </a:lnTo>
                <a:lnTo>
                  <a:pt x="13716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13888" y="81297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8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4478"/>
                </a:lnTo>
                <a:lnTo>
                  <a:pt x="3810" y="18288"/>
                </a:lnTo>
                <a:lnTo>
                  <a:pt x="14478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13888" y="812977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3" y="18288"/>
                </a:lnTo>
                <a:lnTo>
                  <a:pt x="14478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00172" y="808558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3716"/>
                </a:lnTo>
                <a:lnTo>
                  <a:pt x="4571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00172" y="808558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4571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68929" y="817549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5"/>
                </a:lnTo>
                <a:lnTo>
                  <a:pt x="3809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68929" y="8175497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87395" y="821588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8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6"/>
                </a:lnTo>
                <a:lnTo>
                  <a:pt x="4572" y="18288"/>
                </a:lnTo>
                <a:lnTo>
                  <a:pt x="14478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87395" y="821588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8"/>
                </a:lnTo>
                <a:lnTo>
                  <a:pt x="9143" y="18288"/>
                </a:lnTo>
                <a:lnTo>
                  <a:pt x="14478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19400" y="80901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4478"/>
                </a:lnTo>
                <a:lnTo>
                  <a:pt x="3810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19400" y="80901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75659" y="74980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4478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75659" y="74980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56659" y="762838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6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56659" y="762838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8059" y="76504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4478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28059" y="76504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04259" y="77266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4478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04259" y="772668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8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73017" y="76184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73017" y="76184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8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9143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80459" y="766876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80459" y="766876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412143" y="7630608"/>
            <a:ext cx="153670" cy="6781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Cough</a:t>
            </a:r>
            <a:r>
              <a:rPr dirty="0" sz="9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86050" y="8435592"/>
            <a:ext cx="1092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ED Respiratory</a:t>
            </a:r>
            <a:r>
              <a:rPr dirty="0" sz="900" spc="-5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57828" y="6522719"/>
            <a:ext cx="1305560" cy="1028700"/>
          </a:xfrm>
          <a:custGeom>
            <a:avLst/>
            <a:gdLst/>
            <a:ahLst/>
            <a:cxnLst/>
            <a:rect l="l" t="t" r="r" b="b"/>
            <a:pathLst>
              <a:path w="1305560" h="1028700">
                <a:moveTo>
                  <a:pt x="100584" y="916939"/>
                </a:moveTo>
                <a:lnTo>
                  <a:pt x="0" y="995679"/>
                </a:lnTo>
                <a:lnTo>
                  <a:pt x="123444" y="1028699"/>
                </a:lnTo>
                <a:lnTo>
                  <a:pt x="116689" y="995679"/>
                </a:lnTo>
                <a:lnTo>
                  <a:pt x="96774" y="995679"/>
                </a:lnTo>
                <a:lnTo>
                  <a:pt x="89154" y="958849"/>
                </a:lnTo>
                <a:lnTo>
                  <a:pt x="108399" y="955148"/>
                </a:lnTo>
                <a:lnTo>
                  <a:pt x="100584" y="916939"/>
                </a:lnTo>
                <a:close/>
              </a:path>
              <a:path w="1305560" h="1028700">
                <a:moveTo>
                  <a:pt x="108399" y="955148"/>
                </a:moveTo>
                <a:lnTo>
                  <a:pt x="89154" y="958849"/>
                </a:lnTo>
                <a:lnTo>
                  <a:pt x="96774" y="995679"/>
                </a:lnTo>
                <a:lnTo>
                  <a:pt x="115907" y="991853"/>
                </a:lnTo>
                <a:lnTo>
                  <a:pt x="108399" y="955148"/>
                </a:lnTo>
                <a:close/>
              </a:path>
              <a:path w="1305560" h="1028700">
                <a:moveTo>
                  <a:pt x="115907" y="991853"/>
                </a:moveTo>
                <a:lnTo>
                  <a:pt x="96774" y="995679"/>
                </a:lnTo>
                <a:lnTo>
                  <a:pt x="116689" y="995679"/>
                </a:lnTo>
                <a:lnTo>
                  <a:pt x="115907" y="991853"/>
                </a:lnTo>
                <a:close/>
              </a:path>
              <a:path w="1305560" h="1028700">
                <a:moveTo>
                  <a:pt x="919924" y="696277"/>
                </a:moveTo>
                <a:lnTo>
                  <a:pt x="913638" y="699769"/>
                </a:lnTo>
                <a:lnTo>
                  <a:pt x="907542" y="701039"/>
                </a:lnTo>
                <a:lnTo>
                  <a:pt x="893826" y="704849"/>
                </a:lnTo>
                <a:lnTo>
                  <a:pt x="879348" y="708659"/>
                </a:lnTo>
                <a:lnTo>
                  <a:pt x="864108" y="712469"/>
                </a:lnTo>
                <a:lnTo>
                  <a:pt x="848868" y="718819"/>
                </a:lnTo>
                <a:lnTo>
                  <a:pt x="834389" y="723899"/>
                </a:lnTo>
                <a:lnTo>
                  <a:pt x="804672" y="735329"/>
                </a:lnTo>
                <a:lnTo>
                  <a:pt x="790956" y="740409"/>
                </a:lnTo>
                <a:lnTo>
                  <a:pt x="776477" y="745489"/>
                </a:lnTo>
                <a:lnTo>
                  <a:pt x="747522" y="753109"/>
                </a:lnTo>
                <a:lnTo>
                  <a:pt x="742950" y="755649"/>
                </a:lnTo>
                <a:lnTo>
                  <a:pt x="694182" y="773429"/>
                </a:lnTo>
                <a:lnTo>
                  <a:pt x="684276" y="777239"/>
                </a:lnTo>
                <a:lnTo>
                  <a:pt x="673608" y="781049"/>
                </a:lnTo>
                <a:lnTo>
                  <a:pt x="665988" y="786129"/>
                </a:lnTo>
                <a:lnTo>
                  <a:pt x="659130" y="788669"/>
                </a:lnTo>
                <a:lnTo>
                  <a:pt x="643889" y="796289"/>
                </a:lnTo>
                <a:lnTo>
                  <a:pt x="637032" y="800099"/>
                </a:lnTo>
                <a:lnTo>
                  <a:pt x="630174" y="802639"/>
                </a:lnTo>
                <a:lnTo>
                  <a:pt x="622554" y="806449"/>
                </a:lnTo>
                <a:lnTo>
                  <a:pt x="616458" y="807719"/>
                </a:lnTo>
                <a:lnTo>
                  <a:pt x="605789" y="811529"/>
                </a:lnTo>
                <a:lnTo>
                  <a:pt x="582930" y="816609"/>
                </a:lnTo>
                <a:lnTo>
                  <a:pt x="570738" y="817879"/>
                </a:lnTo>
                <a:lnTo>
                  <a:pt x="557784" y="820419"/>
                </a:lnTo>
                <a:lnTo>
                  <a:pt x="545592" y="822959"/>
                </a:lnTo>
                <a:lnTo>
                  <a:pt x="532638" y="825499"/>
                </a:lnTo>
                <a:lnTo>
                  <a:pt x="518922" y="829309"/>
                </a:lnTo>
                <a:lnTo>
                  <a:pt x="505968" y="834389"/>
                </a:lnTo>
                <a:lnTo>
                  <a:pt x="481584" y="844549"/>
                </a:lnTo>
                <a:lnTo>
                  <a:pt x="458724" y="854709"/>
                </a:lnTo>
                <a:lnTo>
                  <a:pt x="447294" y="858519"/>
                </a:lnTo>
                <a:lnTo>
                  <a:pt x="436625" y="862329"/>
                </a:lnTo>
                <a:lnTo>
                  <a:pt x="425196" y="864869"/>
                </a:lnTo>
                <a:lnTo>
                  <a:pt x="423672" y="864869"/>
                </a:lnTo>
                <a:lnTo>
                  <a:pt x="422148" y="866139"/>
                </a:lnTo>
                <a:lnTo>
                  <a:pt x="373380" y="888999"/>
                </a:lnTo>
                <a:lnTo>
                  <a:pt x="323850" y="900429"/>
                </a:lnTo>
                <a:lnTo>
                  <a:pt x="291846" y="911859"/>
                </a:lnTo>
                <a:lnTo>
                  <a:pt x="262127" y="920749"/>
                </a:lnTo>
                <a:lnTo>
                  <a:pt x="231648" y="928369"/>
                </a:lnTo>
                <a:lnTo>
                  <a:pt x="170687" y="942339"/>
                </a:lnTo>
                <a:lnTo>
                  <a:pt x="108399" y="955148"/>
                </a:lnTo>
                <a:lnTo>
                  <a:pt x="115907" y="991853"/>
                </a:lnTo>
                <a:lnTo>
                  <a:pt x="210312" y="972819"/>
                </a:lnTo>
                <a:lnTo>
                  <a:pt x="272796" y="957579"/>
                </a:lnTo>
                <a:lnTo>
                  <a:pt x="330708" y="938529"/>
                </a:lnTo>
                <a:lnTo>
                  <a:pt x="359663" y="932179"/>
                </a:lnTo>
                <a:lnTo>
                  <a:pt x="387096" y="924559"/>
                </a:lnTo>
                <a:lnTo>
                  <a:pt x="400812" y="919479"/>
                </a:lnTo>
                <a:lnTo>
                  <a:pt x="413766" y="913129"/>
                </a:lnTo>
                <a:lnTo>
                  <a:pt x="426720" y="908049"/>
                </a:lnTo>
                <a:lnTo>
                  <a:pt x="436880" y="901699"/>
                </a:lnTo>
                <a:lnTo>
                  <a:pt x="435101" y="901699"/>
                </a:lnTo>
                <a:lnTo>
                  <a:pt x="438912" y="900429"/>
                </a:lnTo>
                <a:lnTo>
                  <a:pt x="441579" y="900429"/>
                </a:lnTo>
                <a:lnTo>
                  <a:pt x="448056" y="899159"/>
                </a:lnTo>
                <a:lnTo>
                  <a:pt x="461010" y="894079"/>
                </a:lnTo>
                <a:lnTo>
                  <a:pt x="473201" y="890269"/>
                </a:lnTo>
                <a:lnTo>
                  <a:pt x="485394" y="883919"/>
                </a:lnTo>
                <a:lnTo>
                  <a:pt x="496824" y="880109"/>
                </a:lnTo>
                <a:lnTo>
                  <a:pt x="507492" y="875029"/>
                </a:lnTo>
                <a:lnTo>
                  <a:pt x="552450" y="859789"/>
                </a:lnTo>
                <a:lnTo>
                  <a:pt x="577596" y="855979"/>
                </a:lnTo>
                <a:lnTo>
                  <a:pt x="589788" y="853439"/>
                </a:lnTo>
                <a:lnTo>
                  <a:pt x="603504" y="850899"/>
                </a:lnTo>
                <a:lnTo>
                  <a:pt x="616458" y="848359"/>
                </a:lnTo>
                <a:lnTo>
                  <a:pt x="629412" y="844549"/>
                </a:lnTo>
                <a:lnTo>
                  <a:pt x="637032" y="840739"/>
                </a:lnTo>
                <a:lnTo>
                  <a:pt x="645413" y="836929"/>
                </a:lnTo>
                <a:lnTo>
                  <a:pt x="653034" y="834389"/>
                </a:lnTo>
                <a:lnTo>
                  <a:pt x="661416" y="830579"/>
                </a:lnTo>
                <a:lnTo>
                  <a:pt x="675894" y="822959"/>
                </a:lnTo>
                <a:lnTo>
                  <a:pt x="682751" y="819149"/>
                </a:lnTo>
                <a:lnTo>
                  <a:pt x="689610" y="816609"/>
                </a:lnTo>
                <a:lnTo>
                  <a:pt x="704850" y="810259"/>
                </a:lnTo>
                <a:lnTo>
                  <a:pt x="723138" y="805179"/>
                </a:lnTo>
                <a:lnTo>
                  <a:pt x="733044" y="801369"/>
                </a:lnTo>
                <a:lnTo>
                  <a:pt x="743712" y="797559"/>
                </a:lnTo>
                <a:lnTo>
                  <a:pt x="753618" y="793749"/>
                </a:lnTo>
                <a:lnTo>
                  <a:pt x="758951" y="791209"/>
                </a:lnTo>
                <a:lnTo>
                  <a:pt x="760857" y="789939"/>
                </a:lnTo>
                <a:lnTo>
                  <a:pt x="758189" y="789939"/>
                </a:lnTo>
                <a:lnTo>
                  <a:pt x="762762" y="788669"/>
                </a:lnTo>
                <a:lnTo>
                  <a:pt x="763269" y="788669"/>
                </a:lnTo>
                <a:lnTo>
                  <a:pt x="773430" y="786129"/>
                </a:lnTo>
                <a:lnTo>
                  <a:pt x="803910" y="775969"/>
                </a:lnTo>
                <a:lnTo>
                  <a:pt x="861060" y="754379"/>
                </a:lnTo>
                <a:lnTo>
                  <a:pt x="875538" y="749299"/>
                </a:lnTo>
                <a:lnTo>
                  <a:pt x="882396" y="748029"/>
                </a:lnTo>
                <a:lnTo>
                  <a:pt x="889254" y="745489"/>
                </a:lnTo>
                <a:lnTo>
                  <a:pt x="919734" y="737869"/>
                </a:lnTo>
                <a:lnTo>
                  <a:pt x="928116" y="734059"/>
                </a:lnTo>
                <a:lnTo>
                  <a:pt x="934974" y="731519"/>
                </a:lnTo>
                <a:lnTo>
                  <a:pt x="935736" y="731519"/>
                </a:lnTo>
                <a:lnTo>
                  <a:pt x="936498" y="730249"/>
                </a:lnTo>
                <a:lnTo>
                  <a:pt x="937260" y="730249"/>
                </a:lnTo>
                <a:lnTo>
                  <a:pt x="941070" y="728979"/>
                </a:lnTo>
                <a:lnTo>
                  <a:pt x="943356" y="726439"/>
                </a:lnTo>
                <a:lnTo>
                  <a:pt x="947927" y="722629"/>
                </a:lnTo>
                <a:lnTo>
                  <a:pt x="947166" y="722629"/>
                </a:lnTo>
                <a:lnTo>
                  <a:pt x="950213" y="721359"/>
                </a:lnTo>
                <a:lnTo>
                  <a:pt x="952500" y="721359"/>
                </a:lnTo>
                <a:lnTo>
                  <a:pt x="957834" y="718819"/>
                </a:lnTo>
                <a:lnTo>
                  <a:pt x="963930" y="716279"/>
                </a:lnTo>
                <a:lnTo>
                  <a:pt x="970026" y="715009"/>
                </a:lnTo>
                <a:lnTo>
                  <a:pt x="982218" y="709929"/>
                </a:lnTo>
                <a:lnTo>
                  <a:pt x="1009650" y="699769"/>
                </a:lnTo>
                <a:lnTo>
                  <a:pt x="1012240" y="698499"/>
                </a:lnTo>
                <a:lnTo>
                  <a:pt x="918210" y="698499"/>
                </a:lnTo>
                <a:lnTo>
                  <a:pt x="918972" y="697229"/>
                </a:lnTo>
                <a:lnTo>
                  <a:pt x="919924" y="696277"/>
                </a:lnTo>
                <a:close/>
              </a:path>
              <a:path w="1305560" h="1028700">
                <a:moveTo>
                  <a:pt x="438912" y="900429"/>
                </a:moveTo>
                <a:lnTo>
                  <a:pt x="435101" y="901699"/>
                </a:lnTo>
                <a:lnTo>
                  <a:pt x="437692" y="901191"/>
                </a:lnTo>
                <a:lnTo>
                  <a:pt x="438912" y="900429"/>
                </a:lnTo>
                <a:close/>
              </a:path>
              <a:path w="1305560" h="1028700">
                <a:moveTo>
                  <a:pt x="437692" y="901191"/>
                </a:moveTo>
                <a:lnTo>
                  <a:pt x="435101" y="901699"/>
                </a:lnTo>
                <a:lnTo>
                  <a:pt x="436880" y="901699"/>
                </a:lnTo>
                <a:lnTo>
                  <a:pt x="437692" y="901191"/>
                </a:lnTo>
                <a:close/>
              </a:path>
              <a:path w="1305560" h="1028700">
                <a:moveTo>
                  <a:pt x="441579" y="900429"/>
                </a:moveTo>
                <a:lnTo>
                  <a:pt x="438912" y="900429"/>
                </a:lnTo>
                <a:lnTo>
                  <a:pt x="437692" y="901191"/>
                </a:lnTo>
                <a:lnTo>
                  <a:pt x="441579" y="900429"/>
                </a:lnTo>
                <a:close/>
              </a:path>
              <a:path w="1305560" h="1028700">
                <a:moveTo>
                  <a:pt x="762762" y="788669"/>
                </a:moveTo>
                <a:lnTo>
                  <a:pt x="758189" y="789939"/>
                </a:lnTo>
                <a:lnTo>
                  <a:pt x="762457" y="788873"/>
                </a:lnTo>
                <a:lnTo>
                  <a:pt x="762762" y="788669"/>
                </a:lnTo>
                <a:close/>
              </a:path>
              <a:path w="1305560" h="1028700">
                <a:moveTo>
                  <a:pt x="762457" y="788873"/>
                </a:moveTo>
                <a:lnTo>
                  <a:pt x="758189" y="789939"/>
                </a:lnTo>
                <a:lnTo>
                  <a:pt x="760857" y="789939"/>
                </a:lnTo>
                <a:lnTo>
                  <a:pt x="762457" y="788873"/>
                </a:lnTo>
                <a:close/>
              </a:path>
              <a:path w="1305560" h="1028700">
                <a:moveTo>
                  <a:pt x="763269" y="788669"/>
                </a:moveTo>
                <a:lnTo>
                  <a:pt x="762762" y="788669"/>
                </a:lnTo>
                <a:lnTo>
                  <a:pt x="762457" y="788873"/>
                </a:lnTo>
                <a:lnTo>
                  <a:pt x="763269" y="788669"/>
                </a:lnTo>
                <a:close/>
              </a:path>
              <a:path w="1305560" h="1028700">
                <a:moveTo>
                  <a:pt x="950213" y="721359"/>
                </a:moveTo>
                <a:lnTo>
                  <a:pt x="947166" y="722629"/>
                </a:lnTo>
                <a:lnTo>
                  <a:pt x="947927" y="722629"/>
                </a:lnTo>
                <a:lnTo>
                  <a:pt x="950213" y="721359"/>
                </a:lnTo>
                <a:close/>
              </a:path>
              <a:path w="1305560" h="1028700">
                <a:moveTo>
                  <a:pt x="952500" y="721359"/>
                </a:moveTo>
                <a:lnTo>
                  <a:pt x="950213" y="721359"/>
                </a:lnTo>
                <a:lnTo>
                  <a:pt x="947927" y="722629"/>
                </a:lnTo>
                <a:lnTo>
                  <a:pt x="952500" y="721359"/>
                </a:lnTo>
                <a:close/>
              </a:path>
              <a:path w="1305560" h="1028700">
                <a:moveTo>
                  <a:pt x="920496" y="695959"/>
                </a:moveTo>
                <a:lnTo>
                  <a:pt x="919924" y="696277"/>
                </a:lnTo>
                <a:lnTo>
                  <a:pt x="918972" y="697229"/>
                </a:lnTo>
                <a:lnTo>
                  <a:pt x="918210" y="698499"/>
                </a:lnTo>
                <a:lnTo>
                  <a:pt x="920496" y="695959"/>
                </a:lnTo>
                <a:close/>
              </a:path>
              <a:path w="1305560" h="1028700">
                <a:moveTo>
                  <a:pt x="1017422" y="695959"/>
                </a:moveTo>
                <a:lnTo>
                  <a:pt x="920496" y="695959"/>
                </a:lnTo>
                <a:lnTo>
                  <a:pt x="918210" y="698499"/>
                </a:lnTo>
                <a:lnTo>
                  <a:pt x="1012240" y="698499"/>
                </a:lnTo>
                <a:lnTo>
                  <a:pt x="1017422" y="695959"/>
                </a:lnTo>
                <a:close/>
              </a:path>
              <a:path w="1305560" h="1028700">
                <a:moveTo>
                  <a:pt x="1200340" y="508952"/>
                </a:moveTo>
                <a:lnTo>
                  <a:pt x="1199388" y="509269"/>
                </a:lnTo>
                <a:lnTo>
                  <a:pt x="1190244" y="515619"/>
                </a:lnTo>
                <a:lnTo>
                  <a:pt x="1184910" y="519429"/>
                </a:lnTo>
                <a:lnTo>
                  <a:pt x="1180338" y="524509"/>
                </a:lnTo>
                <a:lnTo>
                  <a:pt x="1171194" y="532129"/>
                </a:lnTo>
                <a:lnTo>
                  <a:pt x="1167384" y="535939"/>
                </a:lnTo>
                <a:lnTo>
                  <a:pt x="1161288" y="542289"/>
                </a:lnTo>
                <a:lnTo>
                  <a:pt x="1150620" y="552449"/>
                </a:lnTo>
                <a:lnTo>
                  <a:pt x="1143762" y="557529"/>
                </a:lnTo>
                <a:lnTo>
                  <a:pt x="1140714" y="558799"/>
                </a:lnTo>
                <a:lnTo>
                  <a:pt x="1136904" y="560069"/>
                </a:lnTo>
                <a:lnTo>
                  <a:pt x="1133094" y="560069"/>
                </a:lnTo>
                <a:lnTo>
                  <a:pt x="1130046" y="562609"/>
                </a:lnTo>
                <a:lnTo>
                  <a:pt x="1125474" y="565149"/>
                </a:lnTo>
                <a:lnTo>
                  <a:pt x="1113282" y="577849"/>
                </a:lnTo>
                <a:lnTo>
                  <a:pt x="1101089" y="589279"/>
                </a:lnTo>
                <a:lnTo>
                  <a:pt x="1064514" y="619759"/>
                </a:lnTo>
                <a:lnTo>
                  <a:pt x="1051560" y="629919"/>
                </a:lnTo>
                <a:lnTo>
                  <a:pt x="1037844" y="640079"/>
                </a:lnTo>
                <a:lnTo>
                  <a:pt x="1024889" y="648969"/>
                </a:lnTo>
                <a:lnTo>
                  <a:pt x="1020318" y="652779"/>
                </a:lnTo>
                <a:lnTo>
                  <a:pt x="1015746" y="654049"/>
                </a:lnTo>
                <a:lnTo>
                  <a:pt x="1011174" y="657859"/>
                </a:lnTo>
                <a:lnTo>
                  <a:pt x="1005839" y="660399"/>
                </a:lnTo>
                <a:lnTo>
                  <a:pt x="994410" y="665479"/>
                </a:lnTo>
                <a:lnTo>
                  <a:pt x="982218" y="669289"/>
                </a:lnTo>
                <a:lnTo>
                  <a:pt x="969263" y="674369"/>
                </a:lnTo>
                <a:lnTo>
                  <a:pt x="957072" y="678179"/>
                </a:lnTo>
                <a:lnTo>
                  <a:pt x="950976" y="680719"/>
                </a:lnTo>
                <a:lnTo>
                  <a:pt x="945642" y="683259"/>
                </a:lnTo>
                <a:lnTo>
                  <a:pt x="939546" y="684529"/>
                </a:lnTo>
                <a:lnTo>
                  <a:pt x="934212" y="685799"/>
                </a:lnTo>
                <a:lnTo>
                  <a:pt x="931926" y="688339"/>
                </a:lnTo>
                <a:lnTo>
                  <a:pt x="929639" y="688339"/>
                </a:lnTo>
                <a:lnTo>
                  <a:pt x="928877" y="689609"/>
                </a:lnTo>
                <a:lnTo>
                  <a:pt x="927354" y="690879"/>
                </a:lnTo>
                <a:lnTo>
                  <a:pt x="922782" y="693419"/>
                </a:lnTo>
                <a:lnTo>
                  <a:pt x="919924" y="696277"/>
                </a:lnTo>
                <a:lnTo>
                  <a:pt x="920496" y="695959"/>
                </a:lnTo>
                <a:lnTo>
                  <a:pt x="1017422" y="695959"/>
                </a:lnTo>
                <a:lnTo>
                  <a:pt x="1022604" y="693419"/>
                </a:lnTo>
                <a:lnTo>
                  <a:pt x="1029462" y="690879"/>
                </a:lnTo>
                <a:lnTo>
                  <a:pt x="1035558" y="687069"/>
                </a:lnTo>
                <a:lnTo>
                  <a:pt x="1041654" y="684529"/>
                </a:lnTo>
                <a:lnTo>
                  <a:pt x="1046988" y="680719"/>
                </a:lnTo>
                <a:lnTo>
                  <a:pt x="1088136" y="650239"/>
                </a:lnTo>
                <a:lnTo>
                  <a:pt x="1139952" y="604519"/>
                </a:lnTo>
                <a:lnTo>
                  <a:pt x="1148079" y="596899"/>
                </a:lnTo>
                <a:lnTo>
                  <a:pt x="1144524" y="596899"/>
                </a:lnTo>
                <a:lnTo>
                  <a:pt x="1152144" y="593089"/>
                </a:lnTo>
                <a:lnTo>
                  <a:pt x="1156715" y="593089"/>
                </a:lnTo>
                <a:lnTo>
                  <a:pt x="1167384" y="588009"/>
                </a:lnTo>
                <a:lnTo>
                  <a:pt x="1171956" y="584199"/>
                </a:lnTo>
                <a:lnTo>
                  <a:pt x="1175766" y="580389"/>
                </a:lnTo>
                <a:lnTo>
                  <a:pt x="1182624" y="574039"/>
                </a:lnTo>
                <a:lnTo>
                  <a:pt x="1200912" y="556259"/>
                </a:lnTo>
                <a:lnTo>
                  <a:pt x="1204722" y="552449"/>
                </a:lnTo>
                <a:lnTo>
                  <a:pt x="1212342" y="547369"/>
                </a:lnTo>
                <a:lnTo>
                  <a:pt x="1214627" y="544829"/>
                </a:lnTo>
                <a:lnTo>
                  <a:pt x="1212342" y="544829"/>
                </a:lnTo>
                <a:lnTo>
                  <a:pt x="1211580" y="543559"/>
                </a:lnTo>
                <a:lnTo>
                  <a:pt x="1219962" y="543559"/>
                </a:lnTo>
                <a:lnTo>
                  <a:pt x="1226058" y="541019"/>
                </a:lnTo>
                <a:lnTo>
                  <a:pt x="1229868" y="538479"/>
                </a:lnTo>
                <a:lnTo>
                  <a:pt x="1231392" y="533399"/>
                </a:lnTo>
                <a:lnTo>
                  <a:pt x="1232916" y="532129"/>
                </a:lnTo>
                <a:lnTo>
                  <a:pt x="1234994" y="525779"/>
                </a:lnTo>
                <a:lnTo>
                  <a:pt x="1232916" y="525779"/>
                </a:lnTo>
                <a:lnTo>
                  <a:pt x="1237488" y="518159"/>
                </a:lnTo>
                <a:lnTo>
                  <a:pt x="1197102" y="518159"/>
                </a:lnTo>
                <a:lnTo>
                  <a:pt x="1197863" y="516889"/>
                </a:lnTo>
                <a:lnTo>
                  <a:pt x="1200150" y="509269"/>
                </a:lnTo>
                <a:lnTo>
                  <a:pt x="1200340" y="508952"/>
                </a:lnTo>
                <a:close/>
              </a:path>
              <a:path w="1305560" h="1028700">
                <a:moveTo>
                  <a:pt x="1152144" y="593089"/>
                </a:moveTo>
                <a:lnTo>
                  <a:pt x="1144524" y="596899"/>
                </a:lnTo>
                <a:lnTo>
                  <a:pt x="1148955" y="596079"/>
                </a:lnTo>
                <a:lnTo>
                  <a:pt x="1152144" y="593089"/>
                </a:lnTo>
                <a:close/>
              </a:path>
              <a:path w="1305560" h="1028700">
                <a:moveTo>
                  <a:pt x="1148955" y="596079"/>
                </a:moveTo>
                <a:lnTo>
                  <a:pt x="1144524" y="596899"/>
                </a:lnTo>
                <a:lnTo>
                  <a:pt x="1148079" y="596899"/>
                </a:lnTo>
                <a:lnTo>
                  <a:pt x="1148955" y="596079"/>
                </a:lnTo>
                <a:close/>
              </a:path>
              <a:path w="1305560" h="1028700">
                <a:moveTo>
                  <a:pt x="1156715" y="593089"/>
                </a:moveTo>
                <a:lnTo>
                  <a:pt x="1152144" y="593089"/>
                </a:lnTo>
                <a:lnTo>
                  <a:pt x="1148955" y="596079"/>
                </a:lnTo>
                <a:lnTo>
                  <a:pt x="1151382" y="595629"/>
                </a:lnTo>
                <a:lnTo>
                  <a:pt x="1156715" y="593089"/>
                </a:lnTo>
                <a:close/>
              </a:path>
              <a:path w="1305560" h="1028700">
                <a:moveTo>
                  <a:pt x="1215389" y="543559"/>
                </a:moveTo>
                <a:lnTo>
                  <a:pt x="1211580" y="543559"/>
                </a:lnTo>
                <a:lnTo>
                  <a:pt x="1212342" y="544829"/>
                </a:lnTo>
                <a:lnTo>
                  <a:pt x="1215389" y="544829"/>
                </a:lnTo>
                <a:lnTo>
                  <a:pt x="1215389" y="543559"/>
                </a:lnTo>
                <a:close/>
              </a:path>
              <a:path w="1305560" h="1028700">
                <a:moveTo>
                  <a:pt x="1219962" y="543559"/>
                </a:moveTo>
                <a:lnTo>
                  <a:pt x="1215389" y="543559"/>
                </a:lnTo>
                <a:lnTo>
                  <a:pt x="1215389" y="544829"/>
                </a:lnTo>
                <a:lnTo>
                  <a:pt x="1216914" y="544829"/>
                </a:lnTo>
                <a:lnTo>
                  <a:pt x="1219962" y="543559"/>
                </a:lnTo>
                <a:close/>
              </a:path>
              <a:path w="1305560" h="1028700">
                <a:moveTo>
                  <a:pt x="1237488" y="518159"/>
                </a:moveTo>
                <a:lnTo>
                  <a:pt x="1232916" y="525779"/>
                </a:lnTo>
                <a:lnTo>
                  <a:pt x="1236181" y="522151"/>
                </a:lnTo>
                <a:lnTo>
                  <a:pt x="1237488" y="518159"/>
                </a:lnTo>
                <a:close/>
              </a:path>
              <a:path w="1305560" h="1028700">
                <a:moveTo>
                  <a:pt x="1236181" y="522151"/>
                </a:moveTo>
                <a:lnTo>
                  <a:pt x="1232916" y="525779"/>
                </a:lnTo>
                <a:lnTo>
                  <a:pt x="1234994" y="525779"/>
                </a:lnTo>
                <a:lnTo>
                  <a:pt x="1236181" y="522151"/>
                </a:lnTo>
                <a:close/>
              </a:path>
              <a:path w="1305560" h="1028700">
                <a:moveTo>
                  <a:pt x="1250768" y="505459"/>
                </a:moveTo>
                <a:lnTo>
                  <a:pt x="1214627" y="505459"/>
                </a:lnTo>
                <a:lnTo>
                  <a:pt x="1215389" y="506729"/>
                </a:lnTo>
                <a:lnTo>
                  <a:pt x="1214627" y="506729"/>
                </a:lnTo>
                <a:lnTo>
                  <a:pt x="1207770" y="507999"/>
                </a:lnTo>
                <a:lnTo>
                  <a:pt x="1208532" y="507999"/>
                </a:lnTo>
                <a:lnTo>
                  <a:pt x="1198626" y="515619"/>
                </a:lnTo>
                <a:lnTo>
                  <a:pt x="1197102" y="518159"/>
                </a:lnTo>
                <a:lnTo>
                  <a:pt x="1237488" y="518159"/>
                </a:lnTo>
                <a:lnTo>
                  <a:pt x="1236181" y="522151"/>
                </a:lnTo>
                <a:lnTo>
                  <a:pt x="1239774" y="518159"/>
                </a:lnTo>
                <a:lnTo>
                  <a:pt x="1245870" y="511809"/>
                </a:lnTo>
                <a:lnTo>
                  <a:pt x="1250768" y="505459"/>
                </a:lnTo>
                <a:close/>
              </a:path>
              <a:path w="1305560" h="1028700">
                <a:moveTo>
                  <a:pt x="1214627" y="506729"/>
                </a:moveTo>
                <a:lnTo>
                  <a:pt x="1207770" y="506729"/>
                </a:lnTo>
                <a:lnTo>
                  <a:pt x="1203198" y="507999"/>
                </a:lnTo>
                <a:lnTo>
                  <a:pt x="1200340" y="508952"/>
                </a:lnTo>
                <a:lnTo>
                  <a:pt x="1200150" y="509269"/>
                </a:lnTo>
                <a:lnTo>
                  <a:pt x="1197864" y="516889"/>
                </a:lnTo>
                <a:lnTo>
                  <a:pt x="1198626" y="515619"/>
                </a:lnTo>
                <a:lnTo>
                  <a:pt x="1208532" y="507999"/>
                </a:lnTo>
                <a:lnTo>
                  <a:pt x="1207770" y="507999"/>
                </a:lnTo>
                <a:lnTo>
                  <a:pt x="1214627" y="506729"/>
                </a:lnTo>
                <a:close/>
              </a:path>
              <a:path w="1305560" h="1028700">
                <a:moveTo>
                  <a:pt x="1267096" y="262912"/>
                </a:moveTo>
                <a:lnTo>
                  <a:pt x="1266444" y="278129"/>
                </a:lnTo>
                <a:lnTo>
                  <a:pt x="1266444" y="297179"/>
                </a:lnTo>
                <a:lnTo>
                  <a:pt x="1265682" y="314959"/>
                </a:lnTo>
                <a:lnTo>
                  <a:pt x="1263396" y="364489"/>
                </a:lnTo>
                <a:lnTo>
                  <a:pt x="1256538" y="408939"/>
                </a:lnTo>
                <a:lnTo>
                  <a:pt x="1251966" y="422909"/>
                </a:lnTo>
                <a:lnTo>
                  <a:pt x="1250442" y="429259"/>
                </a:lnTo>
                <a:lnTo>
                  <a:pt x="1247394" y="435609"/>
                </a:lnTo>
                <a:lnTo>
                  <a:pt x="1245108" y="443229"/>
                </a:lnTo>
                <a:lnTo>
                  <a:pt x="1242060" y="448309"/>
                </a:lnTo>
                <a:lnTo>
                  <a:pt x="1238250" y="455929"/>
                </a:lnTo>
                <a:lnTo>
                  <a:pt x="1235202" y="462279"/>
                </a:lnTo>
                <a:lnTo>
                  <a:pt x="1230630" y="468629"/>
                </a:lnTo>
                <a:lnTo>
                  <a:pt x="1226820" y="474979"/>
                </a:lnTo>
                <a:lnTo>
                  <a:pt x="1221486" y="481329"/>
                </a:lnTo>
                <a:lnTo>
                  <a:pt x="1216914" y="486409"/>
                </a:lnTo>
                <a:lnTo>
                  <a:pt x="1211580" y="492759"/>
                </a:lnTo>
                <a:lnTo>
                  <a:pt x="1203198" y="501649"/>
                </a:lnTo>
                <a:lnTo>
                  <a:pt x="1201674" y="504189"/>
                </a:lnTo>
                <a:lnTo>
                  <a:pt x="1200912" y="507999"/>
                </a:lnTo>
                <a:lnTo>
                  <a:pt x="1200340" y="508952"/>
                </a:lnTo>
                <a:lnTo>
                  <a:pt x="1203198" y="507999"/>
                </a:lnTo>
                <a:lnTo>
                  <a:pt x="1207770" y="506729"/>
                </a:lnTo>
                <a:lnTo>
                  <a:pt x="1210056" y="506729"/>
                </a:lnTo>
                <a:lnTo>
                  <a:pt x="1211580" y="505459"/>
                </a:lnTo>
                <a:lnTo>
                  <a:pt x="1250768" y="505459"/>
                </a:lnTo>
                <a:lnTo>
                  <a:pt x="1252727" y="502919"/>
                </a:lnTo>
                <a:lnTo>
                  <a:pt x="1263396" y="488949"/>
                </a:lnTo>
                <a:lnTo>
                  <a:pt x="1272539" y="473709"/>
                </a:lnTo>
                <a:lnTo>
                  <a:pt x="1276350" y="464819"/>
                </a:lnTo>
                <a:lnTo>
                  <a:pt x="1280160" y="457199"/>
                </a:lnTo>
                <a:lnTo>
                  <a:pt x="1296924" y="400049"/>
                </a:lnTo>
                <a:lnTo>
                  <a:pt x="1302258" y="350519"/>
                </a:lnTo>
                <a:lnTo>
                  <a:pt x="1304544" y="297179"/>
                </a:lnTo>
                <a:lnTo>
                  <a:pt x="1304645" y="278129"/>
                </a:lnTo>
                <a:lnTo>
                  <a:pt x="1305052" y="267969"/>
                </a:lnTo>
                <a:lnTo>
                  <a:pt x="1268730" y="267969"/>
                </a:lnTo>
                <a:lnTo>
                  <a:pt x="1267096" y="262912"/>
                </a:lnTo>
                <a:close/>
              </a:path>
              <a:path w="1305560" h="1028700">
                <a:moveTo>
                  <a:pt x="1214627" y="505459"/>
                </a:moveTo>
                <a:lnTo>
                  <a:pt x="1211580" y="505459"/>
                </a:lnTo>
                <a:lnTo>
                  <a:pt x="1210056" y="506729"/>
                </a:lnTo>
                <a:lnTo>
                  <a:pt x="1215389" y="506729"/>
                </a:lnTo>
                <a:lnTo>
                  <a:pt x="1214627" y="505459"/>
                </a:lnTo>
                <a:close/>
              </a:path>
              <a:path w="1305560" h="1028700">
                <a:moveTo>
                  <a:pt x="1267206" y="260350"/>
                </a:moveTo>
                <a:lnTo>
                  <a:pt x="1267096" y="262912"/>
                </a:lnTo>
                <a:lnTo>
                  <a:pt x="1268730" y="267969"/>
                </a:lnTo>
                <a:lnTo>
                  <a:pt x="1267206" y="260350"/>
                </a:lnTo>
                <a:close/>
              </a:path>
              <a:path w="1305560" h="1028700">
                <a:moveTo>
                  <a:pt x="1305306" y="260350"/>
                </a:moveTo>
                <a:lnTo>
                  <a:pt x="1267206" y="260350"/>
                </a:lnTo>
                <a:lnTo>
                  <a:pt x="1268730" y="267969"/>
                </a:lnTo>
                <a:lnTo>
                  <a:pt x="1305052" y="267969"/>
                </a:lnTo>
                <a:lnTo>
                  <a:pt x="1305254" y="262912"/>
                </a:lnTo>
                <a:lnTo>
                  <a:pt x="1305306" y="260350"/>
                </a:lnTo>
                <a:close/>
              </a:path>
              <a:path w="1305560" h="1028700">
                <a:moveTo>
                  <a:pt x="1245870" y="204469"/>
                </a:moveTo>
                <a:lnTo>
                  <a:pt x="1251204" y="219709"/>
                </a:lnTo>
                <a:lnTo>
                  <a:pt x="1263396" y="251459"/>
                </a:lnTo>
                <a:lnTo>
                  <a:pt x="1267096" y="262912"/>
                </a:lnTo>
                <a:lnTo>
                  <a:pt x="1267206" y="260350"/>
                </a:lnTo>
                <a:lnTo>
                  <a:pt x="1305306" y="260350"/>
                </a:lnTo>
                <a:lnTo>
                  <a:pt x="1305306" y="256539"/>
                </a:lnTo>
                <a:lnTo>
                  <a:pt x="1304544" y="254000"/>
                </a:lnTo>
                <a:lnTo>
                  <a:pt x="1298448" y="238759"/>
                </a:lnTo>
                <a:lnTo>
                  <a:pt x="1287780" y="208279"/>
                </a:lnTo>
                <a:lnTo>
                  <a:pt x="1248156" y="208279"/>
                </a:lnTo>
                <a:lnTo>
                  <a:pt x="1245870" y="204469"/>
                </a:lnTo>
                <a:close/>
              </a:path>
              <a:path w="1305560" h="1028700">
                <a:moveTo>
                  <a:pt x="764227" y="67896"/>
                </a:moveTo>
                <a:lnTo>
                  <a:pt x="759713" y="68579"/>
                </a:lnTo>
                <a:lnTo>
                  <a:pt x="752094" y="71119"/>
                </a:lnTo>
                <a:lnTo>
                  <a:pt x="737616" y="74929"/>
                </a:lnTo>
                <a:lnTo>
                  <a:pt x="711708" y="86359"/>
                </a:lnTo>
                <a:lnTo>
                  <a:pt x="699516" y="92709"/>
                </a:lnTo>
                <a:lnTo>
                  <a:pt x="688086" y="97789"/>
                </a:lnTo>
                <a:lnTo>
                  <a:pt x="665226" y="109219"/>
                </a:lnTo>
                <a:lnTo>
                  <a:pt x="653034" y="113029"/>
                </a:lnTo>
                <a:lnTo>
                  <a:pt x="646176" y="115569"/>
                </a:lnTo>
                <a:lnTo>
                  <a:pt x="630936" y="118109"/>
                </a:lnTo>
                <a:lnTo>
                  <a:pt x="614172" y="123189"/>
                </a:lnTo>
                <a:lnTo>
                  <a:pt x="606551" y="125729"/>
                </a:lnTo>
                <a:lnTo>
                  <a:pt x="577596" y="138429"/>
                </a:lnTo>
                <a:lnTo>
                  <a:pt x="547877" y="151129"/>
                </a:lnTo>
                <a:lnTo>
                  <a:pt x="532638" y="156209"/>
                </a:lnTo>
                <a:lnTo>
                  <a:pt x="503682" y="166369"/>
                </a:lnTo>
                <a:lnTo>
                  <a:pt x="487680" y="171450"/>
                </a:lnTo>
                <a:lnTo>
                  <a:pt x="499110" y="208279"/>
                </a:lnTo>
                <a:lnTo>
                  <a:pt x="514350" y="203200"/>
                </a:lnTo>
                <a:lnTo>
                  <a:pt x="530351" y="198119"/>
                </a:lnTo>
                <a:lnTo>
                  <a:pt x="545592" y="191769"/>
                </a:lnTo>
                <a:lnTo>
                  <a:pt x="560832" y="186689"/>
                </a:lnTo>
                <a:lnTo>
                  <a:pt x="627888" y="158750"/>
                </a:lnTo>
                <a:lnTo>
                  <a:pt x="633984" y="157479"/>
                </a:lnTo>
                <a:lnTo>
                  <a:pt x="640842" y="154939"/>
                </a:lnTo>
                <a:lnTo>
                  <a:pt x="647700" y="153669"/>
                </a:lnTo>
                <a:lnTo>
                  <a:pt x="655320" y="152400"/>
                </a:lnTo>
                <a:lnTo>
                  <a:pt x="670560" y="147319"/>
                </a:lnTo>
                <a:lnTo>
                  <a:pt x="678942" y="144779"/>
                </a:lnTo>
                <a:lnTo>
                  <a:pt x="692658" y="138429"/>
                </a:lnTo>
                <a:lnTo>
                  <a:pt x="717042" y="125729"/>
                </a:lnTo>
                <a:lnTo>
                  <a:pt x="728472" y="120650"/>
                </a:lnTo>
                <a:lnTo>
                  <a:pt x="751332" y="111759"/>
                </a:lnTo>
                <a:lnTo>
                  <a:pt x="763524" y="106679"/>
                </a:lnTo>
                <a:lnTo>
                  <a:pt x="768858" y="105409"/>
                </a:lnTo>
                <a:lnTo>
                  <a:pt x="774954" y="105409"/>
                </a:lnTo>
                <a:lnTo>
                  <a:pt x="778001" y="104139"/>
                </a:lnTo>
                <a:lnTo>
                  <a:pt x="782574" y="101600"/>
                </a:lnTo>
                <a:lnTo>
                  <a:pt x="792480" y="93979"/>
                </a:lnTo>
                <a:lnTo>
                  <a:pt x="802386" y="87629"/>
                </a:lnTo>
                <a:lnTo>
                  <a:pt x="811530" y="82550"/>
                </a:lnTo>
                <a:lnTo>
                  <a:pt x="822198" y="77469"/>
                </a:lnTo>
                <a:lnTo>
                  <a:pt x="839978" y="71119"/>
                </a:lnTo>
                <a:lnTo>
                  <a:pt x="759713" y="71119"/>
                </a:lnTo>
                <a:lnTo>
                  <a:pt x="764227" y="67896"/>
                </a:lnTo>
                <a:close/>
              </a:path>
              <a:path w="1305560" h="1028700">
                <a:moveTo>
                  <a:pt x="1216031" y="142574"/>
                </a:moveTo>
                <a:lnTo>
                  <a:pt x="1216914" y="144779"/>
                </a:lnTo>
                <a:lnTo>
                  <a:pt x="1219962" y="154939"/>
                </a:lnTo>
                <a:lnTo>
                  <a:pt x="1224534" y="165100"/>
                </a:lnTo>
                <a:lnTo>
                  <a:pt x="1228344" y="173989"/>
                </a:lnTo>
                <a:lnTo>
                  <a:pt x="1232916" y="182879"/>
                </a:lnTo>
                <a:lnTo>
                  <a:pt x="1248156" y="208279"/>
                </a:lnTo>
                <a:lnTo>
                  <a:pt x="1287780" y="208279"/>
                </a:lnTo>
                <a:lnTo>
                  <a:pt x="1282446" y="191769"/>
                </a:lnTo>
                <a:lnTo>
                  <a:pt x="1281684" y="191769"/>
                </a:lnTo>
                <a:lnTo>
                  <a:pt x="1280160" y="187959"/>
                </a:lnTo>
                <a:lnTo>
                  <a:pt x="1271016" y="172719"/>
                </a:lnTo>
                <a:lnTo>
                  <a:pt x="1267206" y="165100"/>
                </a:lnTo>
                <a:lnTo>
                  <a:pt x="1262634" y="157479"/>
                </a:lnTo>
                <a:lnTo>
                  <a:pt x="1259586" y="149859"/>
                </a:lnTo>
                <a:lnTo>
                  <a:pt x="1257757" y="146050"/>
                </a:lnTo>
                <a:lnTo>
                  <a:pt x="1220724" y="146050"/>
                </a:lnTo>
                <a:lnTo>
                  <a:pt x="1216031" y="142574"/>
                </a:lnTo>
                <a:close/>
              </a:path>
              <a:path w="1305560" h="1028700">
                <a:moveTo>
                  <a:pt x="1213866" y="137159"/>
                </a:moveTo>
                <a:lnTo>
                  <a:pt x="1216031" y="142574"/>
                </a:lnTo>
                <a:lnTo>
                  <a:pt x="1220724" y="146050"/>
                </a:lnTo>
                <a:lnTo>
                  <a:pt x="1213866" y="137159"/>
                </a:lnTo>
                <a:close/>
              </a:path>
              <a:path w="1305560" h="1028700">
                <a:moveTo>
                  <a:pt x="1253997" y="137159"/>
                </a:moveTo>
                <a:lnTo>
                  <a:pt x="1213866" y="137159"/>
                </a:lnTo>
                <a:lnTo>
                  <a:pt x="1220724" y="146050"/>
                </a:lnTo>
                <a:lnTo>
                  <a:pt x="1257757" y="146050"/>
                </a:lnTo>
                <a:lnTo>
                  <a:pt x="1256538" y="143509"/>
                </a:lnTo>
                <a:lnTo>
                  <a:pt x="1253997" y="137159"/>
                </a:lnTo>
                <a:close/>
              </a:path>
              <a:path w="1305560" h="1028700">
                <a:moveTo>
                  <a:pt x="1228017" y="99059"/>
                </a:moveTo>
                <a:lnTo>
                  <a:pt x="1184910" y="99059"/>
                </a:lnTo>
                <a:lnTo>
                  <a:pt x="1187958" y="106679"/>
                </a:lnTo>
                <a:lnTo>
                  <a:pt x="1191006" y="113029"/>
                </a:lnTo>
                <a:lnTo>
                  <a:pt x="1194816" y="118109"/>
                </a:lnTo>
                <a:lnTo>
                  <a:pt x="1198626" y="124459"/>
                </a:lnTo>
                <a:lnTo>
                  <a:pt x="1202436" y="129539"/>
                </a:lnTo>
                <a:lnTo>
                  <a:pt x="1207770" y="135889"/>
                </a:lnTo>
                <a:lnTo>
                  <a:pt x="1213866" y="140969"/>
                </a:lnTo>
                <a:lnTo>
                  <a:pt x="1216031" y="142574"/>
                </a:lnTo>
                <a:lnTo>
                  <a:pt x="1213866" y="137159"/>
                </a:lnTo>
                <a:lnTo>
                  <a:pt x="1253997" y="137159"/>
                </a:lnTo>
                <a:lnTo>
                  <a:pt x="1253489" y="135889"/>
                </a:lnTo>
                <a:lnTo>
                  <a:pt x="1250442" y="125729"/>
                </a:lnTo>
                <a:lnTo>
                  <a:pt x="1249680" y="121919"/>
                </a:lnTo>
                <a:lnTo>
                  <a:pt x="1247394" y="118109"/>
                </a:lnTo>
                <a:lnTo>
                  <a:pt x="1244346" y="116839"/>
                </a:lnTo>
                <a:lnTo>
                  <a:pt x="1239774" y="113029"/>
                </a:lnTo>
                <a:lnTo>
                  <a:pt x="1235964" y="109219"/>
                </a:lnTo>
                <a:lnTo>
                  <a:pt x="1232916" y="106679"/>
                </a:lnTo>
                <a:lnTo>
                  <a:pt x="1230630" y="102869"/>
                </a:lnTo>
                <a:lnTo>
                  <a:pt x="1228017" y="99059"/>
                </a:lnTo>
                <a:close/>
              </a:path>
              <a:path w="1305560" h="1028700">
                <a:moveTo>
                  <a:pt x="1150619" y="58419"/>
                </a:moveTo>
                <a:lnTo>
                  <a:pt x="1186434" y="102869"/>
                </a:lnTo>
                <a:lnTo>
                  <a:pt x="1184910" y="99059"/>
                </a:lnTo>
                <a:lnTo>
                  <a:pt x="1228017" y="99059"/>
                </a:lnTo>
                <a:lnTo>
                  <a:pt x="1224534" y="93979"/>
                </a:lnTo>
                <a:lnTo>
                  <a:pt x="1218438" y="82550"/>
                </a:lnTo>
                <a:lnTo>
                  <a:pt x="1216152" y="78739"/>
                </a:lnTo>
                <a:lnTo>
                  <a:pt x="1202131" y="60959"/>
                </a:lnTo>
                <a:lnTo>
                  <a:pt x="1153668" y="60959"/>
                </a:lnTo>
                <a:lnTo>
                  <a:pt x="1152906" y="59689"/>
                </a:lnTo>
                <a:lnTo>
                  <a:pt x="1150619" y="58419"/>
                </a:lnTo>
                <a:close/>
              </a:path>
              <a:path w="1305560" h="1028700">
                <a:moveTo>
                  <a:pt x="768096" y="67309"/>
                </a:moveTo>
                <a:lnTo>
                  <a:pt x="764227" y="67896"/>
                </a:lnTo>
                <a:lnTo>
                  <a:pt x="759713" y="71119"/>
                </a:lnTo>
                <a:lnTo>
                  <a:pt x="768096" y="67309"/>
                </a:lnTo>
                <a:close/>
              </a:path>
              <a:path w="1305560" h="1028700">
                <a:moveTo>
                  <a:pt x="854202" y="67309"/>
                </a:moveTo>
                <a:lnTo>
                  <a:pt x="768096" y="67309"/>
                </a:lnTo>
                <a:lnTo>
                  <a:pt x="759713" y="71119"/>
                </a:lnTo>
                <a:lnTo>
                  <a:pt x="839978" y="71119"/>
                </a:lnTo>
                <a:lnTo>
                  <a:pt x="843534" y="69850"/>
                </a:lnTo>
                <a:lnTo>
                  <a:pt x="854202" y="67309"/>
                </a:lnTo>
                <a:close/>
              </a:path>
              <a:path w="1305560" h="1028700">
                <a:moveTo>
                  <a:pt x="853592" y="27685"/>
                </a:moveTo>
                <a:lnTo>
                  <a:pt x="805434" y="43179"/>
                </a:lnTo>
                <a:lnTo>
                  <a:pt x="764227" y="67896"/>
                </a:lnTo>
                <a:lnTo>
                  <a:pt x="768096" y="67309"/>
                </a:lnTo>
                <a:lnTo>
                  <a:pt x="854202" y="67309"/>
                </a:lnTo>
                <a:lnTo>
                  <a:pt x="864870" y="64769"/>
                </a:lnTo>
                <a:lnTo>
                  <a:pt x="869442" y="63500"/>
                </a:lnTo>
                <a:lnTo>
                  <a:pt x="870966" y="60959"/>
                </a:lnTo>
                <a:lnTo>
                  <a:pt x="877062" y="58419"/>
                </a:lnTo>
                <a:lnTo>
                  <a:pt x="934974" y="41909"/>
                </a:lnTo>
                <a:lnTo>
                  <a:pt x="979170" y="38100"/>
                </a:lnTo>
                <a:lnTo>
                  <a:pt x="1184104" y="38100"/>
                </a:lnTo>
                <a:lnTo>
                  <a:pt x="1181100" y="34289"/>
                </a:lnTo>
                <a:lnTo>
                  <a:pt x="1179576" y="31750"/>
                </a:lnTo>
                <a:lnTo>
                  <a:pt x="1178052" y="30479"/>
                </a:lnTo>
                <a:lnTo>
                  <a:pt x="1175766" y="29209"/>
                </a:lnTo>
                <a:lnTo>
                  <a:pt x="851154" y="29209"/>
                </a:lnTo>
                <a:lnTo>
                  <a:pt x="853592" y="27685"/>
                </a:lnTo>
                <a:close/>
              </a:path>
              <a:path w="1305560" h="1028700">
                <a:moveTo>
                  <a:pt x="1150619" y="58419"/>
                </a:moveTo>
                <a:lnTo>
                  <a:pt x="1152906" y="59689"/>
                </a:lnTo>
                <a:lnTo>
                  <a:pt x="1153668" y="60959"/>
                </a:lnTo>
                <a:lnTo>
                  <a:pt x="1155954" y="60959"/>
                </a:lnTo>
                <a:lnTo>
                  <a:pt x="1150619" y="58419"/>
                </a:lnTo>
                <a:close/>
              </a:path>
              <a:path w="1305560" h="1028700">
                <a:moveTo>
                  <a:pt x="1184104" y="38100"/>
                </a:moveTo>
                <a:lnTo>
                  <a:pt x="979170" y="38100"/>
                </a:lnTo>
                <a:lnTo>
                  <a:pt x="1011174" y="39369"/>
                </a:lnTo>
                <a:lnTo>
                  <a:pt x="1046226" y="39369"/>
                </a:lnTo>
                <a:lnTo>
                  <a:pt x="1114806" y="41909"/>
                </a:lnTo>
                <a:lnTo>
                  <a:pt x="1117092" y="41909"/>
                </a:lnTo>
                <a:lnTo>
                  <a:pt x="1121664" y="44450"/>
                </a:lnTo>
                <a:lnTo>
                  <a:pt x="1124712" y="45719"/>
                </a:lnTo>
                <a:lnTo>
                  <a:pt x="1132332" y="48259"/>
                </a:lnTo>
                <a:lnTo>
                  <a:pt x="1139189" y="52069"/>
                </a:lnTo>
                <a:lnTo>
                  <a:pt x="1142238" y="54609"/>
                </a:lnTo>
                <a:lnTo>
                  <a:pt x="1148334" y="57150"/>
                </a:lnTo>
                <a:lnTo>
                  <a:pt x="1150619" y="58419"/>
                </a:lnTo>
                <a:lnTo>
                  <a:pt x="1155954" y="60959"/>
                </a:lnTo>
                <a:lnTo>
                  <a:pt x="1202131" y="60959"/>
                </a:lnTo>
                <a:lnTo>
                  <a:pt x="1184104" y="38100"/>
                </a:lnTo>
                <a:close/>
              </a:path>
              <a:path w="1305560" h="1028700">
                <a:moveTo>
                  <a:pt x="857250" y="26669"/>
                </a:moveTo>
                <a:lnTo>
                  <a:pt x="853592" y="27685"/>
                </a:lnTo>
                <a:lnTo>
                  <a:pt x="851154" y="29209"/>
                </a:lnTo>
                <a:lnTo>
                  <a:pt x="857250" y="26669"/>
                </a:lnTo>
                <a:close/>
              </a:path>
              <a:path w="1305560" h="1028700">
                <a:moveTo>
                  <a:pt x="1171956" y="26669"/>
                </a:moveTo>
                <a:lnTo>
                  <a:pt x="857250" y="26669"/>
                </a:lnTo>
                <a:lnTo>
                  <a:pt x="851154" y="29209"/>
                </a:lnTo>
                <a:lnTo>
                  <a:pt x="1175004" y="29209"/>
                </a:lnTo>
                <a:lnTo>
                  <a:pt x="1171956" y="26669"/>
                </a:lnTo>
                <a:close/>
              </a:path>
              <a:path w="1305560" h="1028700">
                <a:moveTo>
                  <a:pt x="975360" y="0"/>
                </a:moveTo>
                <a:lnTo>
                  <a:pt x="929639" y="3809"/>
                </a:lnTo>
                <a:lnTo>
                  <a:pt x="880872" y="15239"/>
                </a:lnTo>
                <a:lnTo>
                  <a:pt x="853592" y="27685"/>
                </a:lnTo>
                <a:lnTo>
                  <a:pt x="857250" y="26669"/>
                </a:lnTo>
                <a:lnTo>
                  <a:pt x="1171956" y="26669"/>
                </a:lnTo>
                <a:lnTo>
                  <a:pt x="1170432" y="25400"/>
                </a:lnTo>
                <a:lnTo>
                  <a:pt x="1167384" y="24129"/>
                </a:lnTo>
                <a:lnTo>
                  <a:pt x="1164336" y="21589"/>
                </a:lnTo>
                <a:lnTo>
                  <a:pt x="1160526" y="20319"/>
                </a:lnTo>
                <a:lnTo>
                  <a:pt x="1155954" y="17779"/>
                </a:lnTo>
                <a:lnTo>
                  <a:pt x="1147572" y="13969"/>
                </a:lnTo>
                <a:lnTo>
                  <a:pt x="1137666" y="8889"/>
                </a:lnTo>
                <a:lnTo>
                  <a:pt x="1116330" y="3809"/>
                </a:lnTo>
                <a:lnTo>
                  <a:pt x="1046988" y="1269"/>
                </a:lnTo>
                <a:lnTo>
                  <a:pt x="1011936" y="1269"/>
                </a:lnTo>
                <a:lnTo>
                  <a:pt x="975360" y="0"/>
                </a:lnTo>
                <a:close/>
              </a:path>
            </a:pathLst>
          </a:custGeom>
          <a:solidFill>
            <a:srgbClr val="800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614" y="4477003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700" y="1872995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5270" y="3130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 h="0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95500" y="31302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48824" y="2525308"/>
            <a:ext cx="196215" cy="449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4050" y="17205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4100" y="2276094"/>
            <a:ext cx="3086100" cy="740410"/>
          </a:xfrm>
          <a:custGeom>
            <a:avLst/>
            <a:gdLst/>
            <a:ahLst/>
            <a:cxnLst/>
            <a:rect l="l" t="t" r="r" b="b"/>
            <a:pathLst>
              <a:path w="3086100" h="740410">
                <a:moveTo>
                  <a:pt x="0" y="609600"/>
                </a:moveTo>
                <a:lnTo>
                  <a:pt x="38100" y="348233"/>
                </a:lnTo>
                <a:lnTo>
                  <a:pt x="76200" y="609600"/>
                </a:lnTo>
                <a:lnTo>
                  <a:pt x="114300" y="457200"/>
                </a:lnTo>
                <a:lnTo>
                  <a:pt x="152400" y="653033"/>
                </a:lnTo>
                <a:lnTo>
                  <a:pt x="190500" y="521970"/>
                </a:lnTo>
                <a:lnTo>
                  <a:pt x="228600" y="500633"/>
                </a:lnTo>
                <a:lnTo>
                  <a:pt x="266700" y="413765"/>
                </a:lnTo>
                <a:lnTo>
                  <a:pt x="304800" y="544067"/>
                </a:lnTo>
                <a:lnTo>
                  <a:pt x="342900" y="413765"/>
                </a:lnTo>
                <a:lnTo>
                  <a:pt x="381000" y="630935"/>
                </a:lnTo>
                <a:lnTo>
                  <a:pt x="419100" y="348233"/>
                </a:lnTo>
                <a:lnTo>
                  <a:pt x="457200" y="500633"/>
                </a:lnTo>
                <a:lnTo>
                  <a:pt x="495300" y="239267"/>
                </a:lnTo>
                <a:lnTo>
                  <a:pt x="533400" y="457200"/>
                </a:lnTo>
                <a:lnTo>
                  <a:pt x="571500" y="370331"/>
                </a:lnTo>
                <a:lnTo>
                  <a:pt x="647700" y="696467"/>
                </a:lnTo>
                <a:lnTo>
                  <a:pt x="647700" y="478535"/>
                </a:lnTo>
                <a:lnTo>
                  <a:pt x="685800" y="587501"/>
                </a:lnTo>
                <a:lnTo>
                  <a:pt x="723900" y="413765"/>
                </a:lnTo>
                <a:lnTo>
                  <a:pt x="800100" y="609600"/>
                </a:lnTo>
                <a:lnTo>
                  <a:pt x="800100" y="348233"/>
                </a:lnTo>
                <a:lnTo>
                  <a:pt x="876300" y="521970"/>
                </a:lnTo>
                <a:lnTo>
                  <a:pt x="914400" y="391667"/>
                </a:lnTo>
                <a:lnTo>
                  <a:pt x="990600" y="587501"/>
                </a:lnTo>
                <a:lnTo>
                  <a:pt x="1028700" y="348233"/>
                </a:lnTo>
                <a:lnTo>
                  <a:pt x="1066800" y="413765"/>
                </a:lnTo>
                <a:lnTo>
                  <a:pt x="1104900" y="739901"/>
                </a:lnTo>
                <a:lnTo>
                  <a:pt x="1143000" y="500633"/>
                </a:lnTo>
                <a:lnTo>
                  <a:pt x="1181100" y="609600"/>
                </a:lnTo>
                <a:lnTo>
                  <a:pt x="1219200" y="391667"/>
                </a:lnTo>
                <a:lnTo>
                  <a:pt x="1257300" y="521970"/>
                </a:lnTo>
                <a:lnTo>
                  <a:pt x="1295400" y="152400"/>
                </a:lnTo>
                <a:lnTo>
                  <a:pt x="1333500" y="587501"/>
                </a:lnTo>
                <a:lnTo>
                  <a:pt x="1371600" y="413765"/>
                </a:lnTo>
                <a:lnTo>
                  <a:pt x="1409700" y="630935"/>
                </a:lnTo>
                <a:lnTo>
                  <a:pt x="1447800" y="478535"/>
                </a:lnTo>
                <a:lnTo>
                  <a:pt x="1524000" y="609600"/>
                </a:lnTo>
                <a:lnTo>
                  <a:pt x="1562100" y="435101"/>
                </a:lnTo>
                <a:lnTo>
                  <a:pt x="1600200" y="609600"/>
                </a:lnTo>
                <a:lnTo>
                  <a:pt x="1638300" y="521970"/>
                </a:lnTo>
                <a:lnTo>
                  <a:pt x="1676400" y="587501"/>
                </a:lnTo>
                <a:lnTo>
                  <a:pt x="1714500" y="478535"/>
                </a:lnTo>
                <a:lnTo>
                  <a:pt x="1752600" y="674370"/>
                </a:lnTo>
                <a:lnTo>
                  <a:pt x="1752600" y="413765"/>
                </a:lnTo>
                <a:lnTo>
                  <a:pt x="1828800" y="521970"/>
                </a:lnTo>
                <a:lnTo>
                  <a:pt x="1866900" y="261365"/>
                </a:lnTo>
                <a:lnTo>
                  <a:pt x="1905000" y="457200"/>
                </a:lnTo>
                <a:lnTo>
                  <a:pt x="1943100" y="326135"/>
                </a:lnTo>
                <a:lnTo>
                  <a:pt x="1981200" y="435101"/>
                </a:lnTo>
                <a:lnTo>
                  <a:pt x="2019300" y="174498"/>
                </a:lnTo>
                <a:lnTo>
                  <a:pt x="2057400" y="326135"/>
                </a:lnTo>
                <a:lnTo>
                  <a:pt x="2095500" y="152400"/>
                </a:lnTo>
                <a:lnTo>
                  <a:pt x="2171700" y="457200"/>
                </a:lnTo>
                <a:lnTo>
                  <a:pt x="2209800" y="195833"/>
                </a:lnTo>
                <a:lnTo>
                  <a:pt x="2247900" y="304800"/>
                </a:lnTo>
                <a:lnTo>
                  <a:pt x="2286000" y="108965"/>
                </a:lnTo>
                <a:lnTo>
                  <a:pt x="2324100" y="195833"/>
                </a:lnTo>
                <a:lnTo>
                  <a:pt x="2362200" y="65531"/>
                </a:lnTo>
                <a:lnTo>
                  <a:pt x="2400300" y="304800"/>
                </a:lnTo>
                <a:lnTo>
                  <a:pt x="2438400" y="195833"/>
                </a:lnTo>
                <a:lnTo>
                  <a:pt x="2476500" y="391667"/>
                </a:lnTo>
                <a:lnTo>
                  <a:pt x="2514600" y="152400"/>
                </a:lnTo>
                <a:lnTo>
                  <a:pt x="2552700" y="304800"/>
                </a:lnTo>
                <a:lnTo>
                  <a:pt x="2590800" y="0"/>
                </a:lnTo>
                <a:lnTo>
                  <a:pt x="2628900" y="152400"/>
                </a:lnTo>
                <a:lnTo>
                  <a:pt x="2667000" y="65531"/>
                </a:lnTo>
                <a:lnTo>
                  <a:pt x="2705100" y="152400"/>
                </a:lnTo>
                <a:lnTo>
                  <a:pt x="2743200" y="22098"/>
                </a:lnTo>
                <a:lnTo>
                  <a:pt x="2819400" y="326135"/>
                </a:lnTo>
                <a:lnTo>
                  <a:pt x="2857500" y="152400"/>
                </a:lnTo>
                <a:lnTo>
                  <a:pt x="2895600" y="261365"/>
                </a:lnTo>
                <a:lnTo>
                  <a:pt x="2933700" y="174498"/>
                </a:lnTo>
                <a:lnTo>
                  <a:pt x="3009900" y="435101"/>
                </a:lnTo>
                <a:lnTo>
                  <a:pt x="3048000" y="282701"/>
                </a:lnTo>
                <a:lnTo>
                  <a:pt x="3086100" y="326135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0383" y="2321814"/>
            <a:ext cx="3086100" cy="739140"/>
          </a:xfrm>
          <a:custGeom>
            <a:avLst/>
            <a:gdLst/>
            <a:ahLst/>
            <a:cxnLst/>
            <a:rect l="l" t="t" r="r" b="b"/>
            <a:pathLst>
              <a:path w="3086100" h="739139">
                <a:moveTo>
                  <a:pt x="3086100" y="130301"/>
                </a:moveTo>
                <a:lnTo>
                  <a:pt x="3048000" y="390905"/>
                </a:lnTo>
                <a:lnTo>
                  <a:pt x="3009900" y="130301"/>
                </a:lnTo>
                <a:lnTo>
                  <a:pt x="2971800" y="282701"/>
                </a:lnTo>
                <a:lnTo>
                  <a:pt x="2933700" y="86867"/>
                </a:lnTo>
                <a:lnTo>
                  <a:pt x="2895600" y="217169"/>
                </a:lnTo>
                <a:lnTo>
                  <a:pt x="2857500" y="239267"/>
                </a:lnTo>
                <a:lnTo>
                  <a:pt x="2819400" y="326135"/>
                </a:lnTo>
                <a:lnTo>
                  <a:pt x="2781300" y="195071"/>
                </a:lnTo>
                <a:lnTo>
                  <a:pt x="2743200" y="326135"/>
                </a:lnTo>
                <a:lnTo>
                  <a:pt x="2705100" y="108203"/>
                </a:lnTo>
                <a:lnTo>
                  <a:pt x="2667000" y="390905"/>
                </a:lnTo>
                <a:lnTo>
                  <a:pt x="2628900" y="239267"/>
                </a:lnTo>
                <a:lnTo>
                  <a:pt x="2590800" y="499871"/>
                </a:lnTo>
                <a:lnTo>
                  <a:pt x="2552700" y="282701"/>
                </a:lnTo>
                <a:lnTo>
                  <a:pt x="2514600" y="369569"/>
                </a:lnTo>
                <a:lnTo>
                  <a:pt x="2438400" y="43433"/>
                </a:lnTo>
                <a:lnTo>
                  <a:pt x="2438400" y="260603"/>
                </a:lnTo>
                <a:lnTo>
                  <a:pt x="2400300" y="151637"/>
                </a:lnTo>
                <a:lnTo>
                  <a:pt x="2362200" y="326135"/>
                </a:lnTo>
                <a:lnTo>
                  <a:pt x="2286000" y="130301"/>
                </a:lnTo>
                <a:lnTo>
                  <a:pt x="2286000" y="390905"/>
                </a:lnTo>
                <a:lnTo>
                  <a:pt x="2209800" y="217169"/>
                </a:lnTo>
                <a:lnTo>
                  <a:pt x="2171700" y="347471"/>
                </a:lnTo>
                <a:lnTo>
                  <a:pt x="2095500" y="151637"/>
                </a:lnTo>
                <a:lnTo>
                  <a:pt x="2057400" y="390905"/>
                </a:lnTo>
                <a:lnTo>
                  <a:pt x="2019300" y="326135"/>
                </a:lnTo>
                <a:lnTo>
                  <a:pt x="1981200" y="0"/>
                </a:lnTo>
                <a:lnTo>
                  <a:pt x="1943100" y="239267"/>
                </a:lnTo>
                <a:lnTo>
                  <a:pt x="1905000" y="130301"/>
                </a:lnTo>
                <a:lnTo>
                  <a:pt x="1866900" y="347471"/>
                </a:lnTo>
                <a:lnTo>
                  <a:pt x="1828800" y="217169"/>
                </a:lnTo>
                <a:lnTo>
                  <a:pt x="1790700" y="586739"/>
                </a:lnTo>
                <a:lnTo>
                  <a:pt x="1752600" y="151637"/>
                </a:lnTo>
                <a:lnTo>
                  <a:pt x="1714500" y="326135"/>
                </a:lnTo>
                <a:lnTo>
                  <a:pt x="1676400" y="108203"/>
                </a:lnTo>
                <a:lnTo>
                  <a:pt x="1638300" y="260603"/>
                </a:lnTo>
                <a:lnTo>
                  <a:pt x="1562100" y="130301"/>
                </a:lnTo>
                <a:lnTo>
                  <a:pt x="1524000" y="304037"/>
                </a:lnTo>
                <a:lnTo>
                  <a:pt x="1485900" y="130301"/>
                </a:lnTo>
                <a:lnTo>
                  <a:pt x="1447800" y="217169"/>
                </a:lnTo>
                <a:lnTo>
                  <a:pt x="1409700" y="151637"/>
                </a:lnTo>
                <a:lnTo>
                  <a:pt x="1371600" y="260603"/>
                </a:lnTo>
                <a:lnTo>
                  <a:pt x="1333500" y="64769"/>
                </a:lnTo>
                <a:lnTo>
                  <a:pt x="1333500" y="326135"/>
                </a:lnTo>
                <a:lnTo>
                  <a:pt x="1257300" y="217169"/>
                </a:lnTo>
                <a:lnTo>
                  <a:pt x="1219200" y="478535"/>
                </a:lnTo>
                <a:lnTo>
                  <a:pt x="1181100" y="282701"/>
                </a:lnTo>
                <a:lnTo>
                  <a:pt x="1143000" y="413003"/>
                </a:lnTo>
                <a:lnTo>
                  <a:pt x="1104900" y="304037"/>
                </a:lnTo>
                <a:lnTo>
                  <a:pt x="1066800" y="565403"/>
                </a:lnTo>
                <a:lnTo>
                  <a:pt x="1028700" y="413003"/>
                </a:lnTo>
                <a:lnTo>
                  <a:pt x="990600" y="586739"/>
                </a:lnTo>
                <a:lnTo>
                  <a:pt x="914400" y="282701"/>
                </a:lnTo>
                <a:lnTo>
                  <a:pt x="876300" y="543305"/>
                </a:lnTo>
                <a:lnTo>
                  <a:pt x="838200" y="435101"/>
                </a:lnTo>
                <a:lnTo>
                  <a:pt x="800100" y="630935"/>
                </a:lnTo>
                <a:lnTo>
                  <a:pt x="762000" y="543305"/>
                </a:lnTo>
                <a:lnTo>
                  <a:pt x="723900" y="674369"/>
                </a:lnTo>
                <a:lnTo>
                  <a:pt x="685800" y="435101"/>
                </a:lnTo>
                <a:lnTo>
                  <a:pt x="647700" y="543305"/>
                </a:lnTo>
                <a:lnTo>
                  <a:pt x="609600" y="347471"/>
                </a:lnTo>
                <a:lnTo>
                  <a:pt x="571500" y="586739"/>
                </a:lnTo>
                <a:lnTo>
                  <a:pt x="533400" y="435101"/>
                </a:lnTo>
                <a:lnTo>
                  <a:pt x="495300" y="739139"/>
                </a:lnTo>
                <a:lnTo>
                  <a:pt x="457200" y="586739"/>
                </a:lnTo>
                <a:lnTo>
                  <a:pt x="419100" y="674369"/>
                </a:lnTo>
                <a:lnTo>
                  <a:pt x="381000" y="586739"/>
                </a:lnTo>
                <a:lnTo>
                  <a:pt x="342900" y="717803"/>
                </a:lnTo>
                <a:lnTo>
                  <a:pt x="266700" y="413003"/>
                </a:lnTo>
                <a:lnTo>
                  <a:pt x="228600" y="586739"/>
                </a:lnTo>
                <a:lnTo>
                  <a:pt x="190500" y="478535"/>
                </a:lnTo>
                <a:lnTo>
                  <a:pt x="152400" y="565403"/>
                </a:lnTo>
                <a:lnTo>
                  <a:pt x="76200" y="304037"/>
                </a:lnTo>
                <a:lnTo>
                  <a:pt x="38100" y="456437"/>
                </a:lnTo>
                <a:lnTo>
                  <a:pt x="0" y="413003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73122" y="1409954"/>
            <a:ext cx="2199005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946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Another</a:t>
            </a:r>
            <a:r>
              <a:rPr dirty="0" sz="18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View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Red: Cough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Blue: ED Respiratory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1511" y="2820161"/>
            <a:ext cx="1873885" cy="1668145"/>
          </a:xfrm>
          <a:custGeom>
            <a:avLst/>
            <a:gdLst/>
            <a:ahLst/>
            <a:cxnLst/>
            <a:rect l="l" t="t" r="r" b="b"/>
            <a:pathLst>
              <a:path w="1873885" h="1668145">
                <a:moveTo>
                  <a:pt x="0" y="1668018"/>
                </a:moveTo>
                <a:lnTo>
                  <a:pt x="1873758" y="1668018"/>
                </a:lnTo>
                <a:lnTo>
                  <a:pt x="1873758" y="0"/>
                </a:lnTo>
                <a:lnTo>
                  <a:pt x="0" y="0"/>
                </a:lnTo>
                <a:lnTo>
                  <a:pt x="0" y="1668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1511" y="2820923"/>
            <a:ext cx="1873885" cy="1667510"/>
          </a:xfrm>
          <a:custGeom>
            <a:avLst/>
            <a:gdLst/>
            <a:ahLst/>
            <a:cxnLst/>
            <a:rect l="l" t="t" r="r" b="b"/>
            <a:pathLst>
              <a:path w="1873885" h="1667510">
                <a:moveTo>
                  <a:pt x="1873758" y="0"/>
                </a:moveTo>
                <a:lnTo>
                  <a:pt x="0" y="0"/>
                </a:lnTo>
                <a:lnTo>
                  <a:pt x="0" y="1667255"/>
                </a:lnTo>
                <a:lnTo>
                  <a:pt x="1873758" y="1667255"/>
                </a:lnTo>
                <a:lnTo>
                  <a:pt x="1873758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25089" y="2926079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76500" y="419709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1447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24200" y="3625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4200" y="3625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62884" y="37238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2884" y="37238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04972" y="355396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04972" y="355396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0944" y="3850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5"/>
                </a:lnTo>
                <a:lnTo>
                  <a:pt x="4572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0944" y="3850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3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2101" y="382295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8"/>
                </a:lnTo>
                <a:lnTo>
                  <a:pt x="18287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2101" y="382295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9143" y="18287"/>
                </a:lnTo>
                <a:lnTo>
                  <a:pt x="13716" y="18287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4572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49929" y="346862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6"/>
                </a:lnTo>
                <a:lnTo>
                  <a:pt x="3809" y="18287"/>
                </a:lnTo>
                <a:lnTo>
                  <a:pt x="13716" y="18287"/>
                </a:lnTo>
                <a:lnTo>
                  <a:pt x="18287" y="13716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49929" y="346862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3809" y="18287"/>
                </a:lnTo>
                <a:lnTo>
                  <a:pt x="9143" y="18287"/>
                </a:lnTo>
                <a:lnTo>
                  <a:pt x="13716" y="18287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28772" y="369189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28772" y="369189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0326" y="338327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4572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0326" y="338327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8"/>
                </a:lnTo>
                <a:lnTo>
                  <a:pt x="9144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4572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30702" y="34952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30702" y="34952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64814" y="3482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14477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4814" y="3482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54729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5"/>
                </a:lnTo>
                <a:lnTo>
                  <a:pt x="3810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54729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10" y="17525"/>
                </a:lnTo>
                <a:lnTo>
                  <a:pt x="9144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09771" y="32583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6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09771" y="32583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27297" y="33703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6"/>
                </a:lnTo>
                <a:lnTo>
                  <a:pt x="3810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27297" y="33703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3810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63873" y="34236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63873" y="34236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4729" y="3455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54729" y="3455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13888" y="3952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8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13888" y="3952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00172" y="39082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3715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00172" y="39082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9143"/>
                </a:lnTo>
                <a:lnTo>
                  <a:pt x="0" y="13715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68929" y="3998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3715"/>
                </a:lnTo>
                <a:lnTo>
                  <a:pt x="3809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68929" y="3998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8382"/>
                </a:lnTo>
                <a:lnTo>
                  <a:pt x="18287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87395" y="403860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5"/>
                </a:lnTo>
                <a:lnTo>
                  <a:pt x="4572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87395" y="403860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9144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19400" y="3912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19400" y="3912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75659" y="33207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75659" y="33207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56659" y="34510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3716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3716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56659" y="34510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28059" y="34731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28059" y="34731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04259" y="35493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04259" y="35493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73017" y="34411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7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73017" y="34411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7"/>
                </a:lnTo>
                <a:lnTo>
                  <a:pt x="17526" y="9143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80459" y="349148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4477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4477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80459" y="349148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412143" y="3453325"/>
            <a:ext cx="153670" cy="6781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Cough</a:t>
            </a:r>
            <a:r>
              <a:rPr dirty="0" sz="9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86050" y="4258309"/>
            <a:ext cx="1092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ED Respiratory</a:t>
            </a:r>
            <a:r>
              <a:rPr dirty="0" sz="900" spc="-5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73501" y="348615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6"/>
                </a:lnTo>
                <a:lnTo>
                  <a:pt x="3810" y="18288"/>
                </a:lnTo>
                <a:lnTo>
                  <a:pt x="13716" y="18288"/>
                </a:lnTo>
                <a:lnTo>
                  <a:pt x="18287" y="13716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73501" y="348615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3810" y="18288"/>
                </a:lnTo>
                <a:lnTo>
                  <a:pt x="9143" y="18288"/>
                </a:lnTo>
                <a:lnTo>
                  <a:pt x="13716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85288" y="2897123"/>
            <a:ext cx="860425" cy="540385"/>
          </a:xfrm>
          <a:custGeom>
            <a:avLst/>
            <a:gdLst/>
            <a:ahLst/>
            <a:cxnLst/>
            <a:rect l="l" t="t" r="r" b="b"/>
            <a:pathLst>
              <a:path w="860425" h="540385">
                <a:moveTo>
                  <a:pt x="358139" y="353568"/>
                </a:moveTo>
                <a:lnTo>
                  <a:pt x="143256" y="353568"/>
                </a:lnTo>
                <a:lnTo>
                  <a:pt x="192786" y="540257"/>
                </a:lnTo>
                <a:lnTo>
                  <a:pt x="358139" y="353568"/>
                </a:lnTo>
                <a:close/>
              </a:path>
              <a:path w="860425" h="540385">
                <a:moveTo>
                  <a:pt x="860298" y="0"/>
                </a:moveTo>
                <a:lnTo>
                  <a:pt x="0" y="0"/>
                </a:lnTo>
                <a:lnTo>
                  <a:pt x="0" y="353568"/>
                </a:lnTo>
                <a:lnTo>
                  <a:pt x="860298" y="353568"/>
                </a:lnTo>
                <a:lnTo>
                  <a:pt x="860298" y="0"/>
                </a:lnTo>
                <a:close/>
              </a:path>
            </a:pathLst>
          </a:custGeom>
          <a:solidFill>
            <a:srgbClr val="FF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743961" y="2904235"/>
            <a:ext cx="765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 marR="5080" indent="-16192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This should </a:t>
            </a:r>
            <a:r>
              <a:rPr dirty="0" sz="900" spc="-10">
                <a:latin typeface="Arial"/>
                <a:cs typeface="Arial"/>
              </a:rPr>
              <a:t>be  </a:t>
            </a:r>
            <a:r>
              <a:rPr dirty="0" sz="900" spc="-5">
                <a:latin typeface="Arial"/>
                <a:cs typeface="Arial"/>
              </a:rPr>
              <a:t>an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anomaly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33900" y="3320796"/>
            <a:ext cx="1137285" cy="502920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219710" marR="46355" indent="-171450">
              <a:lnSpc>
                <a:spcPct val="110000"/>
              </a:lnSpc>
              <a:spcBef>
                <a:spcPts val="150"/>
              </a:spcBef>
            </a:pPr>
            <a:r>
              <a:rPr dirty="0" sz="900" spc="-5">
                <a:latin typeface="Arial"/>
                <a:cs typeface="Arial"/>
              </a:rPr>
              <a:t>Question: </a:t>
            </a:r>
            <a:r>
              <a:rPr dirty="0" sz="900" spc="-10">
                <a:latin typeface="Arial"/>
                <a:cs typeface="Arial"/>
              </a:rPr>
              <a:t>why might  </a:t>
            </a:r>
            <a:r>
              <a:rPr dirty="0" sz="900" spc="-5">
                <a:latin typeface="Arial"/>
                <a:cs typeface="Arial"/>
              </a:rPr>
              <a:t>that not be the  best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can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do?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71700" y="6050279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01334" y="7307580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865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65270" y="7307580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95500" y="7307580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848824" y="6702592"/>
            <a:ext cx="196215" cy="449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24050" y="589787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75759" y="7158990"/>
            <a:ext cx="1925955" cy="1391920"/>
          </a:xfrm>
          <a:custGeom>
            <a:avLst/>
            <a:gdLst/>
            <a:ahLst/>
            <a:cxnLst/>
            <a:rect l="l" t="t" r="r" b="b"/>
            <a:pathLst>
              <a:path w="1925954" h="1391920">
                <a:moveTo>
                  <a:pt x="0" y="1391411"/>
                </a:moveTo>
                <a:lnTo>
                  <a:pt x="1925574" y="1391411"/>
                </a:lnTo>
                <a:lnTo>
                  <a:pt x="1925574" y="0"/>
                </a:lnTo>
                <a:lnTo>
                  <a:pt x="0" y="0"/>
                </a:lnTo>
                <a:lnTo>
                  <a:pt x="0" y="139141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175759" y="7158990"/>
            <a:ext cx="1925955" cy="1391920"/>
          </a:xfrm>
          <a:prstGeom prst="rect">
            <a:avLst/>
          </a:prstGeom>
          <a:ln w="9525">
            <a:solidFill>
              <a:srgbClr val="885D87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Good Practical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Idea:</a:t>
            </a:r>
            <a:endParaRPr sz="900">
              <a:latin typeface="Arial"/>
              <a:cs typeface="Arial"/>
            </a:endParaRPr>
          </a:p>
          <a:p>
            <a:pPr marL="50800" marR="228600">
              <a:lnSpc>
                <a:spcPct val="1406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Model the joint with a Gaussian  This is a sensible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N-dimensional</a:t>
            </a:r>
            <a:endParaRPr sz="900">
              <a:latin typeface="Arial"/>
              <a:cs typeface="Arial"/>
            </a:endParaRPr>
          </a:p>
          <a:p>
            <a:pPr marL="222250">
              <a:lnSpc>
                <a:spcPts val="969"/>
              </a:lnSpc>
            </a:pPr>
            <a:r>
              <a:rPr dirty="0" sz="900">
                <a:latin typeface="Arial"/>
                <a:cs typeface="Arial"/>
              </a:rPr>
              <a:t>SQC</a:t>
            </a:r>
            <a:endParaRPr sz="900">
              <a:latin typeface="Arial"/>
              <a:cs typeface="Arial"/>
            </a:endParaRPr>
          </a:p>
          <a:p>
            <a:pPr marL="222250" marR="177800" indent="-171450">
              <a:lnSpc>
                <a:spcPct val="90400"/>
              </a:lnSpc>
              <a:spcBef>
                <a:spcPts val="540"/>
              </a:spcBef>
            </a:pPr>
            <a:r>
              <a:rPr dirty="0" sz="900" spc="-5">
                <a:latin typeface="Arial"/>
                <a:cs typeface="Arial"/>
              </a:rPr>
              <a:t>…But </a:t>
            </a:r>
            <a:r>
              <a:rPr dirty="0" sz="900" spc="-10">
                <a:latin typeface="Arial"/>
                <a:cs typeface="Arial"/>
              </a:rPr>
              <a:t>you </a:t>
            </a:r>
            <a:r>
              <a:rPr dirty="0" sz="900" spc="-5">
                <a:latin typeface="Arial"/>
                <a:cs typeface="Arial"/>
              </a:rPr>
              <a:t>can also do </a:t>
            </a:r>
            <a:r>
              <a:rPr dirty="0" sz="900" spc="-10">
                <a:latin typeface="Arial"/>
                <a:cs typeface="Arial"/>
              </a:rPr>
              <a:t>N-  </a:t>
            </a:r>
            <a:r>
              <a:rPr dirty="0" sz="900" spc="-5">
                <a:latin typeface="Arial"/>
                <a:cs typeface="Arial"/>
              </a:rPr>
              <a:t>dimensional modeling of  dynamics (leads to the idea of  Kalman Filter </a:t>
            </a:r>
            <a:r>
              <a:rPr dirty="0" sz="900" spc="-10">
                <a:latin typeface="Arial"/>
                <a:cs typeface="Arial"/>
              </a:rPr>
              <a:t>model)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12772" y="5587238"/>
            <a:ext cx="4546600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74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N-dimensional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Gaussian</a:t>
            </a:r>
            <a:endParaRPr sz="1800">
              <a:latin typeface="Tahoma"/>
              <a:cs typeface="Tahoma"/>
            </a:endParaRPr>
          </a:p>
          <a:p>
            <a:pPr marL="772795">
              <a:lnSpc>
                <a:spcPct val="100000"/>
              </a:lnSpc>
              <a:spcBef>
                <a:spcPts val="159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Red: Cough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Blue: ED Respiratory 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189130" y="6450996"/>
            <a:ext cx="3223450" cy="2216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412143" y="7630608"/>
            <a:ext cx="153670" cy="6781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Cough</a:t>
            </a:r>
            <a:r>
              <a:rPr dirty="0" sz="9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73350" y="8435592"/>
            <a:ext cx="1105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ED Respiratory</a:t>
            </a:r>
            <a:r>
              <a:rPr dirty="0" sz="900" spc="-5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743454" y="7279640"/>
            <a:ext cx="596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8000"/>
                </a:solidFill>
                <a:latin typeface="Arial"/>
                <a:cs typeface="Arial"/>
              </a:rPr>
              <a:t>One</a:t>
            </a:r>
            <a:r>
              <a:rPr dirty="0" sz="900" spc="-6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8000"/>
                </a:solidFill>
                <a:latin typeface="Arial"/>
                <a:cs typeface="Arial"/>
              </a:rPr>
              <a:t>Sigma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1278" y="8041644"/>
            <a:ext cx="443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dirty="0" sz="900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8000"/>
                </a:solidFill>
                <a:latin typeface="Arial"/>
                <a:cs typeface="Arial"/>
              </a:rPr>
              <a:t>Sigma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614" y="4477003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5660" y="1257553"/>
            <a:ext cx="35610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4880" marR="5080" indent="-93281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006500"/>
                </a:solidFill>
                <a:latin typeface="Tahoma"/>
                <a:cs typeface="Tahoma"/>
              </a:rPr>
              <a:t>But what if joint N-dimensional distribution is  highly</a:t>
            </a:r>
            <a:r>
              <a:rPr dirty="0" sz="14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500"/>
                </a:solidFill>
                <a:latin typeface="Tahoma"/>
                <a:cs typeface="Tahoma"/>
              </a:rPr>
              <a:t>non-Gaussian?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1700" y="1872995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5270" y="3130295"/>
            <a:ext cx="2106930" cy="0"/>
          </a:xfrm>
          <a:custGeom>
            <a:avLst/>
            <a:gdLst/>
            <a:ahLst/>
            <a:cxnLst/>
            <a:rect l="l" t="t" r="r" b="b"/>
            <a:pathLst>
              <a:path w="2106929" h="0">
                <a:moveTo>
                  <a:pt x="0" y="0"/>
                </a:moveTo>
                <a:lnTo>
                  <a:pt x="2106929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5500" y="31302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8824" y="2525308"/>
            <a:ext cx="196215" cy="449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Signal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4050" y="17205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4100" y="2276094"/>
            <a:ext cx="3086100" cy="740410"/>
          </a:xfrm>
          <a:custGeom>
            <a:avLst/>
            <a:gdLst/>
            <a:ahLst/>
            <a:cxnLst/>
            <a:rect l="l" t="t" r="r" b="b"/>
            <a:pathLst>
              <a:path w="3086100" h="740410">
                <a:moveTo>
                  <a:pt x="0" y="609600"/>
                </a:moveTo>
                <a:lnTo>
                  <a:pt x="38100" y="348233"/>
                </a:lnTo>
                <a:lnTo>
                  <a:pt x="76200" y="609600"/>
                </a:lnTo>
                <a:lnTo>
                  <a:pt x="114300" y="457200"/>
                </a:lnTo>
                <a:lnTo>
                  <a:pt x="152400" y="653033"/>
                </a:lnTo>
                <a:lnTo>
                  <a:pt x="190500" y="521970"/>
                </a:lnTo>
                <a:lnTo>
                  <a:pt x="228600" y="500633"/>
                </a:lnTo>
                <a:lnTo>
                  <a:pt x="266700" y="413765"/>
                </a:lnTo>
                <a:lnTo>
                  <a:pt x="304800" y="544067"/>
                </a:lnTo>
                <a:lnTo>
                  <a:pt x="342900" y="413765"/>
                </a:lnTo>
                <a:lnTo>
                  <a:pt x="381000" y="630935"/>
                </a:lnTo>
                <a:lnTo>
                  <a:pt x="419100" y="348233"/>
                </a:lnTo>
                <a:lnTo>
                  <a:pt x="457200" y="500633"/>
                </a:lnTo>
                <a:lnTo>
                  <a:pt x="495300" y="239267"/>
                </a:lnTo>
                <a:lnTo>
                  <a:pt x="533400" y="457200"/>
                </a:lnTo>
                <a:lnTo>
                  <a:pt x="571500" y="370331"/>
                </a:lnTo>
                <a:lnTo>
                  <a:pt x="647700" y="696467"/>
                </a:lnTo>
                <a:lnTo>
                  <a:pt x="647700" y="478535"/>
                </a:lnTo>
                <a:lnTo>
                  <a:pt x="685800" y="587501"/>
                </a:lnTo>
                <a:lnTo>
                  <a:pt x="723900" y="413765"/>
                </a:lnTo>
                <a:lnTo>
                  <a:pt x="800100" y="609600"/>
                </a:lnTo>
                <a:lnTo>
                  <a:pt x="800100" y="348233"/>
                </a:lnTo>
                <a:lnTo>
                  <a:pt x="876300" y="521970"/>
                </a:lnTo>
                <a:lnTo>
                  <a:pt x="914400" y="391667"/>
                </a:lnTo>
                <a:lnTo>
                  <a:pt x="990600" y="587501"/>
                </a:lnTo>
                <a:lnTo>
                  <a:pt x="1028700" y="348233"/>
                </a:lnTo>
                <a:lnTo>
                  <a:pt x="1066800" y="413765"/>
                </a:lnTo>
                <a:lnTo>
                  <a:pt x="1104900" y="739901"/>
                </a:lnTo>
                <a:lnTo>
                  <a:pt x="1143000" y="500633"/>
                </a:lnTo>
                <a:lnTo>
                  <a:pt x="1181100" y="609600"/>
                </a:lnTo>
                <a:lnTo>
                  <a:pt x="1219200" y="391667"/>
                </a:lnTo>
                <a:lnTo>
                  <a:pt x="1257300" y="521970"/>
                </a:lnTo>
                <a:lnTo>
                  <a:pt x="1295400" y="152400"/>
                </a:lnTo>
                <a:lnTo>
                  <a:pt x="1333500" y="587501"/>
                </a:lnTo>
                <a:lnTo>
                  <a:pt x="1371600" y="413765"/>
                </a:lnTo>
                <a:lnTo>
                  <a:pt x="1409700" y="630935"/>
                </a:lnTo>
                <a:lnTo>
                  <a:pt x="1447800" y="478535"/>
                </a:lnTo>
                <a:lnTo>
                  <a:pt x="1524000" y="609600"/>
                </a:lnTo>
                <a:lnTo>
                  <a:pt x="1562100" y="435101"/>
                </a:lnTo>
                <a:lnTo>
                  <a:pt x="1600200" y="609600"/>
                </a:lnTo>
                <a:lnTo>
                  <a:pt x="1638300" y="521970"/>
                </a:lnTo>
                <a:lnTo>
                  <a:pt x="1676400" y="587501"/>
                </a:lnTo>
                <a:lnTo>
                  <a:pt x="1714500" y="478535"/>
                </a:lnTo>
                <a:lnTo>
                  <a:pt x="1752600" y="674370"/>
                </a:lnTo>
                <a:lnTo>
                  <a:pt x="1752600" y="413765"/>
                </a:lnTo>
                <a:lnTo>
                  <a:pt x="1828800" y="521970"/>
                </a:lnTo>
                <a:lnTo>
                  <a:pt x="1866900" y="261365"/>
                </a:lnTo>
                <a:lnTo>
                  <a:pt x="1905000" y="457200"/>
                </a:lnTo>
                <a:lnTo>
                  <a:pt x="1943100" y="326135"/>
                </a:lnTo>
                <a:lnTo>
                  <a:pt x="1981200" y="435101"/>
                </a:lnTo>
                <a:lnTo>
                  <a:pt x="2019300" y="174498"/>
                </a:lnTo>
                <a:lnTo>
                  <a:pt x="2057400" y="326135"/>
                </a:lnTo>
                <a:lnTo>
                  <a:pt x="2095500" y="152400"/>
                </a:lnTo>
                <a:lnTo>
                  <a:pt x="2171700" y="457200"/>
                </a:lnTo>
                <a:lnTo>
                  <a:pt x="2209800" y="195833"/>
                </a:lnTo>
                <a:lnTo>
                  <a:pt x="2247900" y="304800"/>
                </a:lnTo>
                <a:lnTo>
                  <a:pt x="2286000" y="108965"/>
                </a:lnTo>
                <a:lnTo>
                  <a:pt x="2324100" y="195833"/>
                </a:lnTo>
                <a:lnTo>
                  <a:pt x="2362200" y="65531"/>
                </a:lnTo>
                <a:lnTo>
                  <a:pt x="2400300" y="304800"/>
                </a:lnTo>
                <a:lnTo>
                  <a:pt x="2438400" y="195833"/>
                </a:lnTo>
                <a:lnTo>
                  <a:pt x="2476500" y="391667"/>
                </a:lnTo>
                <a:lnTo>
                  <a:pt x="2514600" y="152400"/>
                </a:lnTo>
                <a:lnTo>
                  <a:pt x="2552700" y="304800"/>
                </a:lnTo>
                <a:lnTo>
                  <a:pt x="2590800" y="0"/>
                </a:lnTo>
                <a:lnTo>
                  <a:pt x="2628900" y="152400"/>
                </a:lnTo>
                <a:lnTo>
                  <a:pt x="2667000" y="65531"/>
                </a:lnTo>
                <a:lnTo>
                  <a:pt x="2705100" y="152400"/>
                </a:lnTo>
                <a:lnTo>
                  <a:pt x="2743200" y="22098"/>
                </a:lnTo>
                <a:lnTo>
                  <a:pt x="2819400" y="326135"/>
                </a:lnTo>
                <a:lnTo>
                  <a:pt x="2857500" y="152400"/>
                </a:lnTo>
                <a:lnTo>
                  <a:pt x="2895600" y="261365"/>
                </a:lnTo>
                <a:lnTo>
                  <a:pt x="2933700" y="174498"/>
                </a:lnTo>
                <a:lnTo>
                  <a:pt x="3009900" y="435101"/>
                </a:lnTo>
                <a:lnTo>
                  <a:pt x="3048000" y="282701"/>
                </a:lnTo>
                <a:lnTo>
                  <a:pt x="3086100" y="326135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10383" y="2321814"/>
            <a:ext cx="3086100" cy="739140"/>
          </a:xfrm>
          <a:custGeom>
            <a:avLst/>
            <a:gdLst/>
            <a:ahLst/>
            <a:cxnLst/>
            <a:rect l="l" t="t" r="r" b="b"/>
            <a:pathLst>
              <a:path w="3086100" h="739139">
                <a:moveTo>
                  <a:pt x="3086100" y="130301"/>
                </a:moveTo>
                <a:lnTo>
                  <a:pt x="3048000" y="390905"/>
                </a:lnTo>
                <a:lnTo>
                  <a:pt x="3009900" y="130301"/>
                </a:lnTo>
                <a:lnTo>
                  <a:pt x="2971800" y="282701"/>
                </a:lnTo>
                <a:lnTo>
                  <a:pt x="2933700" y="86867"/>
                </a:lnTo>
                <a:lnTo>
                  <a:pt x="2895600" y="217169"/>
                </a:lnTo>
                <a:lnTo>
                  <a:pt x="2857500" y="239267"/>
                </a:lnTo>
                <a:lnTo>
                  <a:pt x="2819400" y="326135"/>
                </a:lnTo>
                <a:lnTo>
                  <a:pt x="2781300" y="195071"/>
                </a:lnTo>
                <a:lnTo>
                  <a:pt x="2743200" y="326135"/>
                </a:lnTo>
                <a:lnTo>
                  <a:pt x="2705100" y="108203"/>
                </a:lnTo>
                <a:lnTo>
                  <a:pt x="2667000" y="390905"/>
                </a:lnTo>
                <a:lnTo>
                  <a:pt x="2628900" y="239267"/>
                </a:lnTo>
                <a:lnTo>
                  <a:pt x="2590800" y="499871"/>
                </a:lnTo>
                <a:lnTo>
                  <a:pt x="2552700" y="282701"/>
                </a:lnTo>
                <a:lnTo>
                  <a:pt x="2514600" y="369569"/>
                </a:lnTo>
                <a:lnTo>
                  <a:pt x="2438400" y="43433"/>
                </a:lnTo>
                <a:lnTo>
                  <a:pt x="2438400" y="260603"/>
                </a:lnTo>
                <a:lnTo>
                  <a:pt x="2400300" y="151637"/>
                </a:lnTo>
                <a:lnTo>
                  <a:pt x="2362200" y="326135"/>
                </a:lnTo>
                <a:lnTo>
                  <a:pt x="2286000" y="130301"/>
                </a:lnTo>
                <a:lnTo>
                  <a:pt x="2286000" y="390905"/>
                </a:lnTo>
                <a:lnTo>
                  <a:pt x="2209800" y="217169"/>
                </a:lnTo>
                <a:lnTo>
                  <a:pt x="2171700" y="347471"/>
                </a:lnTo>
                <a:lnTo>
                  <a:pt x="2095500" y="151637"/>
                </a:lnTo>
                <a:lnTo>
                  <a:pt x="2057400" y="390905"/>
                </a:lnTo>
                <a:lnTo>
                  <a:pt x="2019300" y="326135"/>
                </a:lnTo>
                <a:lnTo>
                  <a:pt x="1981200" y="0"/>
                </a:lnTo>
                <a:lnTo>
                  <a:pt x="1943100" y="239267"/>
                </a:lnTo>
                <a:lnTo>
                  <a:pt x="1905000" y="130301"/>
                </a:lnTo>
                <a:lnTo>
                  <a:pt x="1866900" y="347471"/>
                </a:lnTo>
                <a:lnTo>
                  <a:pt x="1828800" y="217169"/>
                </a:lnTo>
                <a:lnTo>
                  <a:pt x="1790700" y="586739"/>
                </a:lnTo>
                <a:lnTo>
                  <a:pt x="1752600" y="151637"/>
                </a:lnTo>
                <a:lnTo>
                  <a:pt x="1714500" y="326135"/>
                </a:lnTo>
                <a:lnTo>
                  <a:pt x="1676400" y="108203"/>
                </a:lnTo>
                <a:lnTo>
                  <a:pt x="1638300" y="260603"/>
                </a:lnTo>
                <a:lnTo>
                  <a:pt x="1562100" y="130301"/>
                </a:lnTo>
                <a:lnTo>
                  <a:pt x="1524000" y="304037"/>
                </a:lnTo>
                <a:lnTo>
                  <a:pt x="1485900" y="130301"/>
                </a:lnTo>
                <a:lnTo>
                  <a:pt x="1447800" y="217169"/>
                </a:lnTo>
                <a:lnTo>
                  <a:pt x="1409700" y="151637"/>
                </a:lnTo>
                <a:lnTo>
                  <a:pt x="1371600" y="260603"/>
                </a:lnTo>
                <a:lnTo>
                  <a:pt x="1333500" y="64769"/>
                </a:lnTo>
                <a:lnTo>
                  <a:pt x="1333500" y="326135"/>
                </a:lnTo>
                <a:lnTo>
                  <a:pt x="1257300" y="217169"/>
                </a:lnTo>
                <a:lnTo>
                  <a:pt x="1219200" y="478535"/>
                </a:lnTo>
                <a:lnTo>
                  <a:pt x="1181100" y="282701"/>
                </a:lnTo>
                <a:lnTo>
                  <a:pt x="1143000" y="413003"/>
                </a:lnTo>
                <a:lnTo>
                  <a:pt x="1104900" y="304037"/>
                </a:lnTo>
                <a:lnTo>
                  <a:pt x="1066800" y="565403"/>
                </a:lnTo>
                <a:lnTo>
                  <a:pt x="1028700" y="413003"/>
                </a:lnTo>
                <a:lnTo>
                  <a:pt x="990600" y="586739"/>
                </a:lnTo>
                <a:lnTo>
                  <a:pt x="914400" y="282701"/>
                </a:lnTo>
                <a:lnTo>
                  <a:pt x="876300" y="543305"/>
                </a:lnTo>
                <a:lnTo>
                  <a:pt x="838200" y="435101"/>
                </a:lnTo>
                <a:lnTo>
                  <a:pt x="800100" y="630935"/>
                </a:lnTo>
                <a:lnTo>
                  <a:pt x="762000" y="543305"/>
                </a:lnTo>
                <a:lnTo>
                  <a:pt x="723900" y="674369"/>
                </a:lnTo>
                <a:lnTo>
                  <a:pt x="685800" y="435101"/>
                </a:lnTo>
                <a:lnTo>
                  <a:pt x="647700" y="543305"/>
                </a:lnTo>
                <a:lnTo>
                  <a:pt x="609600" y="347471"/>
                </a:lnTo>
                <a:lnTo>
                  <a:pt x="571500" y="586739"/>
                </a:lnTo>
                <a:lnTo>
                  <a:pt x="533400" y="435101"/>
                </a:lnTo>
                <a:lnTo>
                  <a:pt x="495300" y="739139"/>
                </a:lnTo>
                <a:lnTo>
                  <a:pt x="457200" y="586739"/>
                </a:lnTo>
                <a:lnTo>
                  <a:pt x="419100" y="674369"/>
                </a:lnTo>
                <a:lnTo>
                  <a:pt x="381000" y="586739"/>
                </a:lnTo>
                <a:lnTo>
                  <a:pt x="342900" y="717803"/>
                </a:lnTo>
                <a:lnTo>
                  <a:pt x="266700" y="413003"/>
                </a:lnTo>
                <a:lnTo>
                  <a:pt x="228600" y="586739"/>
                </a:lnTo>
                <a:lnTo>
                  <a:pt x="190500" y="478535"/>
                </a:lnTo>
                <a:lnTo>
                  <a:pt x="152400" y="565403"/>
                </a:lnTo>
                <a:lnTo>
                  <a:pt x="76200" y="304037"/>
                </a:lnTo>
                <a:lnTo>
                  <a:pt x="38100" y="456437"/>
                </a:lnTo>
                <a:lnTo>
                  <a:pt x="0" y="413003"/>
                </a:lnTo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73122" y="1817621"/>
            <a:ext cx="1398270" cy="438784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Red: Cough Sales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Blue: ED Respiratory</a:t>
            </a:r>
            <a:r>
              <a:rPr dirty="0" sz="900" spc="-4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1511" y="2820161"/>
            <a:ext cx="1873885" cy="1668145"/>
          </a:xfrm>
          <a:custGeom>
            <a:avLst/>
            <a:gdLst/>
            <a:ahLst/>
            <a:cxnLst/>
            <a:rect l="l" t="t" r="r" b="b"/>
            <a:pathLst>
              <a:path w="1873885" h="1668145">
                <a:moveTo>
                  <a:pt x="0" y="1668018"/>
                </a:moveTo>
                <a:lnTo>
                  <a:pt x="1873758" y="1668018"/>
                </a:lnTo>
                <a:lnTo>
                  <a:pt x="1873758" y="0"/>
                </a:lnTo>
                <a:lnTo>
                  <a:pt x="0" y="0"/>
                </a:lnTo>
                <a:lnTo>
                  <a:pt x="0" y="1668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91511" y="2820923"/>
            <a:ext cx="1873885" cy="1667510"/>
          </a:xfrm>
          <a:custGeom>
            <a:avLst/>
            <a:gdLst/>
            <a:ahLst/>
            <a:cxnLst/>
            <a:rect l="l" t="t" r="r" b="b"/>
            <a:pathLst>
              <a:path w="1873885" h="1667510">
                <a:moveTo>
                  <a:pt x="1873758" y="0"/>
                </a:moveTo>
                <a:lnTo>
                  <a:pt x="0" y="0"/>
                </a:lnTo>
                <a:lnTo>
                  <a:pt x="0" y="1667255"/>
                </a:lnTo>
                <a:lnTo>
                  <a:pt x="1873758" y="1667255"/>
                </a:lnTo>
                <a:lnTo>
                  <a:pt x="1873758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25089" y="2926079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76500" y="419709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1447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4200" y="3625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4200" y="3625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2884" y="37238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2884" y="37238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3042" y="31371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09" y="0"/>
                </a:lnTo>
                <a:lnTo>
                  <a:pt x="0" y="4572"/>
                </a:lnTo>
                <a:lnTo>
                  <a:pt x="0" y="14477"/>
                </a:lnTo>
                <a:lnTo>
                  <a:pt x="3809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4572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3042" y="313715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09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3809" y="18288"/>
                </a:lnTo>
                <a:lnTo>
                  <a:pt x="9143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4572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0944" y="3850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5"/>
                </a:lnTo>
                <a:lnTo>
                  <a:pt x="4572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80944" y="3850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3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2101" y="382295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8"/>
                </a:lnTo>
                <a:lnTo>
                  <a:pt x="18287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2101" y="382295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9143" y="18287"/>
                </a:lnTo>
                <a:lnTo>
                  <a:pt x="13716" y="18287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4572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0098" y="3236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5"/>
                </a:lnTo>
                <a:lnTo>
                  <a:pt x="3809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70098" y="3236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28772" y="369189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8772" y="369189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0326" y="338327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4572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70326" y="338327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8"/>
                </a:lnTo>
                <a:lnTo>
                  <a:pt x="9144" y="18288"/>
                </a:lnTo>
                <a:lnTo>
                  <a:pt x="13715" y="18288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4572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30702" y="34952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30702" y="34952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4814" y="3482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14477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4571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64814" y="3482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4571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1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54729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5"/>
                </a:lnTo>
                <a:lnTo>
                  <a:pt x="3810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54729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10" y="17525"/>
                </a:lnTo>
                <a:lnTo>
                  <a:pt x="9144" y="17525"/>
                </a:lnTo>
                <a:lnTo>
                  <a:pt x="13716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09771" y="32583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6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09771" y="32583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27297" y="33703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6"/>
                </a:lnTo>
                <a:lnTo>
                  <a:pt x="3810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27297" y="33703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3810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63873" y="34236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4572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63873" y="34236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4572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54729" y="3455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54729" y="3455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13888" y="3952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8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13888" y="3952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00172" y="39082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3715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00172" y="39082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9143"/>
                </a:lnTo>
                <a:lnTo>
                  <a:pt x="0" y="13715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68929" y="3998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3715"/>
                </a:lnTo>
                <a:lnTo>
                  <a:pt x="3809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68929" y="39982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3715" y="17525"/>
                </a:lnTo>
                <a:lnTo>
                  <a:pt x="18287" y="13715"/>
                </a:lnTo>
                <a:lnTo>
                  <a:pt x="18287" y="8382"/>
                </a:lnTo>
                <a:lnTo>
                  <a:pt x="18287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87395" y="403860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5"/>
                </a:lnTo>
                <a:lnTo>
                  <a:pt x="4572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87395" y="403860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8" y="18287"/>
                </a:lnTo>
                <a:lnTo>
                  <a:pt x="18287" y="13715"/>
                </a:lnTo>
                <a:lnTo>
                  <a:pt x="18287" y="9144"/>
                </a:lnTo>
                <a:lnTo>
                  <a:pt x="18287" y="3810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19400" y="3912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19400" y="3912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75659" y="33207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75659" y="33207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56659" y="34510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3716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3716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56659" y="34510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6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28059" y="34731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28059" y="34731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04259" y="35493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14477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04259" y="35493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73017" y="34411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7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73017" y="34411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7"/>
                </a:lnTo>
                <a:lnTo>
                  <a:pt x="17526" y="9143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80459" y="349148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4477"/>
                </a:lnTo>
                <a:lnTo>
                  <a:pt x="4572" y="18288"/>
                </a:lnTo>
                <a:lnTo>
                  <a:pt x="14477" y="18288"/>
                </a:lnTo>
                <a:lnTo>
                  <a:pt x="18287" y="14477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80459" y="349148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8"/>
                </a:lnTo>
                <a:lnTo>
                  <a:pt x="9143" y="18288"/>
                </a:lnTo>
                <a:lnTo>
                  <a:pt x="14477" y="18288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412143" y="3453325"/>
            <a:ext cx="153670" cy="6781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Cough</a:t>
            </a:r>
            <a:r>
              <a:rPr dirty="0" sz="9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86050" y="4258309"/>
            <a:ext cx="1092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ED Respiratory</a:t>
            </a:r>
            <a:r>
              <a:rPr dirty="0" sz="900" spc="-5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Visits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46298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5"/>
                </a:lnTo>
                <a:lnTo>
                  <a:pt x="3809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46298" y="33124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22498" y="33886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5"/>
                </a:lnTo>
                <a:lnTo>
                  <a:pt x="3809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22498" y="33886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09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98697" y="34648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5"/>
                </a:lnTo>
                <a:lnTo>
                  <a:pt x="3810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98697" y="34648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10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74897" y="35410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5"/>
                </a:lnTo>
                <a:lnTo>
                  <a:pt x="3810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74897" y="35410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3715"/>
                </a:lnTo>
                <a:lnTo>
                  <a:pt x="3810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1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99410" y="3190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4477"/>
                </a:lnTo>
                <a:lnTo>
                  <a:pt x="4571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99410" y="319049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4571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55442" y="319963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3715"/>
                </a:lnTo>
                <a:lnTo>
                  <a:pt x="3809" y="18287"/>
                </a:lnTo>
                <a:lnTo>
                  <a:pt x="13715" y="18287"/>
                </a:lnTo>
                <a:lnTo>
                  <a:pt x="18287" y="13715"/>
                </a:lnTo>
                <a:lnTo>
                  <a:pt x="18287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55442" y="319963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9143"/>
                </a:lnTo>
                <a:lnTo>
                  <a:pt x="0" y="13715"/>
                </a:lnTo>
                <a:lnTo>
                  <a:pt x="3809" y="18287"/>
                </a:lnTo>
                <a:lnTo>
                  <a:pt x="9143" y="18287"/>
                </a:lnTo>
                <a:lnTo>
                  <a:pt x="13715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05683" y="311505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8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14477"/>
                </a:lnTo>
                <a:lnTo>
                  <a:pt x="4572" y="18288"/>
                </a:lnTo>
                <a:lnTo>
                  <a:pt x="14478" y="18288"/>
                </a:lnTo>
                <a:lnTo>
                  <a:pt x="18288" y="14477"/>
                </a:lnTo>
                <a:lnTo>
                  <a:pt x="18288" y="4572"/>
                </a:lnTo>
                <a:lnTo>
                  <a:pt x="1447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05683" y="311505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7"/>
                </a:lnTo>
                <a:lnTo>
                  <a:pt x="4572" y="18288"/>
                </a:lnTo>
                <a:lnTo>
                  <a:pt x="9143" y="18288"/>
                </a:lnTo>
                <a:lnTo>
                  <a:pt x="14478" y="18288"/>
                </a:lnTo>
                <a:lnTo>
                  <a:pt x="18288" y="14477"/>
                </a:lnTo>
                <a:lnTo>
                  <a:pt x="18288" y="9144"/>
                </a:lnTo>
                <a:lnTo>
                  <a:pt x="18288" y="4572"/>
                </a:lnTo>
                <a:lnTo>
                  <a:pt x="14478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87623" y="3150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4477"/>
                </a:lnTo>
                <a:lnTo>
                  <a:pt x="3809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87623" y="31508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9144"/>
                </a:lnTo>
                <a:lnTo>
                  <a:pt x="0" y="14477"/>
                </a:lnTo>
                <a:lnTo>
                  <a:pt x="3809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4477"/>
                </a:lnTo>
                <a:lnTo>
                  <a:pt x="18287" y="9144"/>
                </a:lnTo>
                <a:lnTo>
                  <a:pt x="18287" y="3809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14827" y="322249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3716"/>
                </a:lnTo>
                <a:lnTo>
                  <a:pt x="3810" y="18287"/>
                </a:lnTo>
                <a:lnTo>
                  <a:pt x="13716" y="18287"/>
                </a:lnTo>
                <a:lnTo>
                  <a:pt x="18288" y="13716"/>
                </a:lnTo>
                <a:lnTo>
                  <a:pt x="18288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14827" y="322249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4"/>
                </a:lnTo>
                <a:lnTo>
                  <a:pt x="0" y="13716"/>
                </a:lnTo>
                <a:lnTo>
                  <a:pt x="3810" y="18287"/>
                </a:lnTo>
                <a:lnTo>
                  <a:pt x="9144" y="18287"/>
                </a:lnTo>
                <a:lnTo>
                  <a:pt x="13716" y="18287"/>
                </a:lnTo>
                <a:lnTo>
                  <a:pt x="18288" y="13716"/>
                </a:lnTo>
                <a:lnTo>
                  <a:pt x="18288" y="9144"/>
                </a:lnTo>
                <a:lnTo>
                  <a:pt x="18288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82567" y="395706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82567" y="395706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9144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58767" y="403326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58767" y="403326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9144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82567" y="40507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3716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4572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82567" y="40507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8382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8382" y="18287"/>
                </a:lnTo>
                <a:lnTo>
                  <a:pt x="13716" y="18287"/>
                </a:lnTo>
                <a:lnTo>
                  <a:pt x="17526" y="14478"/>
                </a:lnTo>
                <a:lnTo>
                  <a:pt x="17526" y="9144"/>
                </a:lnTo>
                <a:lnTo>
                  <a:pt x="17526" y="4572"/>
                </a:lnTo>
                <a:lnTo>
                  <a:pt x="13716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26764" y="39570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5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14478"/>
                </a:lnTo>
                <a:lnTo>
                  <a:pt x="3810" y="18287"/>
                </a:lnTo>
                <a:lnTo>
                  <a:pt x="13715" y="18287"/>
                </a:lnTo>
                <a:lnTo>
                  <a:pt x="18287" y="14478"/>
                </a:lnTo>
                <a:lnTo>
                  <a:pt x="18287" y="4572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26764" y="395706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4572"/>
                </a:lnTo>
                <a:lnTo>
                  <a:pt x="0" y="9144"/>
                </a:lnTo>
                <a:lnTo>
                  <a:pt x="0" y="14478"/>
                </a:lnTo>
                <a:lnTo>
                  <a:pt x="3810" y="18287"/>
                </a:lnTo>
                <a:lnTo>
                  <a:pt x="9144" y="18287"/>
                </a:lnTo>
                <a:lnTo>
                  <a:pt x="13715" y="18287"/>
                </a:lnTo>
                <a:lnTo>
                  <a:pt x="18287" y="14478"/>
                </a:lnTo>
                <a:lnTo>
                  <a:pt x="18287" y="9144"/>
                </a:lnTo>
                <a:lnTo>
                  <a:pt x="18287" y="4572"/>
                </a:lnTo>
                <a:lnTo>
                  <a:pt x="13715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40479" y="4006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4477"/>
                </a:lnTo>
                <a:lnTo>
                  <a:pt x="3810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40479" y="400659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9143"/>
                </a:lnTo>
                <a:lnTo>
                  <a:pt x="0" y="14477"/>
                </a:lnTo>
                <a:lnTo>
                  <a:pt x="3810" y="18287"/>
                </a:lnTo>
                <a:lnTo>
                  <a:pt x="9144" y="18287"/>
                </a:lnTo>
                <a:lnTo>
                  <a:pt x="13716" y="18287"/>
                </a:lnTo>
                <a:lnTo>
                  <a:pt x="18287" y="14477"/>
                </a:lnTo>
                <a:lnTo>
                  <a:pt x="18287" y="9143"/>
                </a:lnTo>
                <a:lnTo>
                  <a:pt x="18287" y="3809"/>
                </a:lnTo>
                <a:lnTo>
                  <a:pt x="13716" y="0"/>
                </a:lnTo>
                <a:lnTo>
                  <a:pt x="91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71721" y="39844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4477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13715"/>
                </a:lnTo>
                <a:lnTo>
                  <a:pt x="4572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71721" y="398449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143" y="0"/>
                </a:moveTo>
                <a:lnTo>
                  <a:pt x="4572" y="0"/>
                </a:lnTo>
                <a:lnTo>
                  <a:pt x="0" y="3810"/>
                </a:lnTo>
                <a:lnTo>
                  <a:pt x="0" y="9143"/>
                </a:lnTo>
                <a:lnTo>
                  <a:pt x="0" y="13715"/>
                </a:lnTo>
                <a:lnTo>
                  <a:pt x="4572" y="18287"/>
                </a:lnTo>
                <a:lnTo>
                  <a:pt x="9143" y="18287"/>
                </a:lnTo>
                <a:lnTo>
                  <a:pt x="14477" y="18287"/>
                </a:lnTo>
                <a:lnTo>
                  <a:pt x="18287" y="13715"/>
                </a:lnTo>
                <a:lnTo>
                  <a:pt x="18287" y="9143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54196" y="39220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4477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3715"/>
                </a:lnTo>
                <a:lnTo>
                  <a:pt x="4571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3810"/>
                </a:lnTo>
                <a:lnTo>
                  <a:pt x="144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54196" y="392201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3715"/>
                </a:lnTo>
                <a:lnTo>
                  <a:pt x="4571" y="17525"/>
                </a:lnTo>
                <a:lnTo>
                  <a:pt x="9143" y="17525"/>
                </a:lnTo>
                <a:lnTo>
                  <a:pt x="14477" y="17525"/>
                </a:lnTo>
                <a:lnTo>
                  <a:pt x="18287" y="13715"/>
                </a:lnTo>
                <a:lnTo>
                  <a:pt x="18287" y="8382"/>
                </a:lnTo>
                <a:lnTo>
                  <a:pt x="18287" y="3810"/>
                </a:lnTo>
                <a:lnTo>
                  <a:pt x="14477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60220" y="5555995"/>
            <a:ext cx="2657475" cy="2418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31670" y="7947937"/>
            <a:ext cx="753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963161" y="6359652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2056638" y="871728"/>
                </a:moveTo>
                <a:lnTo>
                  <a:pt x="799338" y="871728"/>
                </a:lnTo>
                <a:lnTo>
                  <a:pt x="799338" y="1252728"/>
                </a:lnTo>
                <a:lnTo>
                  <a:pt x="2056638" y="1252728"/>
                </a:lnTo>
                <a:lnTo>
                  <a:pt x="2056638" y="871728"/>
                </a:lnTo>
                <a:close/>
              </a:path>
              <a:path w="2056764" h="1252854">
                <a:moveTo>
                  <a:pt x="0" y="0"/>
                </a:moveTo>
                <a:lnTo>
                  <a:pt x="1008888" y="871728"/>
                </a:lnTo>
                <a:lnTo>
                  <a:pt x="1322832" y="87172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63161" y="6359652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799338" y="871728"/>
                </a:moveTo>
                <a:lnTo>
                  <a:pt x="799338" y="1252728"/>
                </a:lnTo>
                <a:lnTo>
                  <a:pt x="2056638" y="1252728"/>
                </a:lnTo>
                <a:lnTo>
                  <a:pt x="2056638" y="871728"/>
                </a:lnTo>
                <a:lnTo>
                  <a:pt x="1322832" y="871728"/>
                </a:lnTo>
                <a:lnTo>
                  <a:pt x="0" y="0"/>
                </a:lnTo>
                <a:lnTo>
                  <a:pt x="1008888" y="871728"/>
                </a:lnTo>
                <a:lnTo>
                  <a:pt x="799338" y="871728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811267" y="7240014"/>
            <a:ext cx="1113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Univariate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Anomaly  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964685" y="6973823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09">
                <a:moveTo>
                  <a:pt x="1712214" y="714756"/>
                </a:moveTo>
                <a:lnTo>
                  <a:pt x="454913" y="714756"/>
                </a:lnTo>
                <a:lnTo>
                  <a:pt x="454913" y="1095756"/>
                </a:lnTo>
                <a:lnTo>
                  <a:pt x="1712214" y="1095756"/>
                </a:lnTo>
                <a:lnTo>
                  <a:pt x="1712214" y="714756"/>
                </a:lnTo>
                <a:close/>
              </a:path>
              <a:path w="1712595" h="1096009">
                <a:moveTo>
                  <a:pt x="0" y="0"/>
                </a:moveTo>
                <a:lnTo>
                  <a:pt x="664463" y="714756"/>
                </a:lnTo>
                <a:lnTo>
                  <a:pt x="978408" y="714756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64685" y="6973823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09">
                <a:moveTo>
                  <a:pt x="454913" y="714756"/>
                </a:moveTo>
                <a:lnTo>
                  <a:pt x="454913" y="1095756"/>
                </a:lnTo>
                <a:lnTo>
                  <a:pt x="1712214" y="1095756"/>
                </a:lnTo>
                <a:lnTo>
                  <a:pt x="1712214" y="714756"/>
                </a:lnTo>
                <a:lnTo>
                  <a:pt x="978408" y="714756"/>
                </a:lnTo>
                <a:lnTo>
                  <a:pt x="0" y="0"/>
                </a:lnTo>
                <a:lnTo>
                  <a:pt x="664463" y="714756"/>
                </a:lnTo>
                <a:lnTo>
                  <a:pt x="454913" y="71475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468367" y="7697214"/>
            <a:ext cx="1078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Multivariate  Anomaly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777234" y="7470647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40">
                <a:moveTo>
                  <a:pt x="1023365" y="675132"/>
                </a:moveTo>
                <a:lnTo>
                  <a:pt x="185165" y="675132"/>
                </a:lnTo>
                <a:lnTo>
                  <a:pt x="185165" y="1056132"/>
                </a:lnTo>
                <a:lnTo>
                  <a:pt x="1023365" y="1056132"/>
                </a:lnTo>
                <a:lnTo>
                  <a:pt x="1023365" y="675132"/>
                </a:lnTo>
                <a:close/>
              </a:path>
              <a:path w="1023620" h="1056640">
                <a:moveTo>
                  <a:pt x="0" y="0"/>
                </a:moveTo>
                <a:lnTo>
                  <a:pt x="324612" y="675132"/>
                </a:lnTo>
                <a:lnTo>
                  <a:pt x="534162" y="67513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77234" y="7470647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40">
                <a:moveTo>
                  <a:pt x="185165" y="675132"/>
                </a:moveTo>
                <a:lnTo>
                  <a:pt x="185165" y="1056132"/>
                </a:lnTo>
                <a:lnTo>
                  <a:pt x="1023365" y="1056132"/>
                </a:lnTo>
                <a:lnTo>
                  <a:pt x="1023365" y="675132"/>
                </a:lnTo>
                <a:lnTo>
                  <a:pt x="534162" y="675132"/>
                </a:lnTo>
                <a:lnTo>
                  <a:pt x="0" y="0"/>
                </a:lnTo>
                <a:lnTo>
                  <a:pt x="324612" y="675132"/>
                </a:lnTo>
                <a:lnTo>
                  <a:pt x="185165" y="675132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011167" y="8154414"/>
            <a:ext cx="727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Spatial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Scan  Statistics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667000" y="7967471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4">
                <a:moveTo>
                  <a:pt x="685800" y="330707"/>
                </a:moveTo>
                <a:lnTo>
                  <a:pt x="0" y="330707"/>
                </a:lnTo>
                <a:lnTo>
                  <a:pt x="0" y="521207"/>
                </a:lnTo>
                <a:lnTo>
                  <a:pt x="685800" y="521207"/>
                </a:lnTo>
                <a:lnTo>
                  <a:pt x="685800" y="330707"/>
                </a:lnTo>
                <a:close/>
              </a:path>
              <a:path w="685800" h="521334">
                <a:moveTo>
                  <a:pt x="209550" y="0"/>
                </a:moveTo>
                <a:lnTo>
                  <a:pt x="114300" y="330707"/>
                </a:lnTo>
                <a:lnTo>
                  <a:pt x="285750" y="330707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667000" y="7967471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4">
                <a:moveTo>
                  <a:pt x="0" y="330707"/>
                </a:moveTo>
                <a:lnTo>
                  <a:pt x="0" y="521207"/>
                </a:lnTo>
                <a:lnTo>
                  <a:pt x="685800" y="521207"/>
                </a:lnTo>
                <a:lnTo>
                  <a:pt x="685800" y="330707"/>
                </a:lnTo>
                <a:lnTo>
                  <a:pt x="285750" y="330707"/>
                </a:lnTo>
                <a:lnTo>
                  <a:pt x="209550" y="0"/>
                </a:lnTo>
                <a:lnTo>
                  <a:pt x="114300" y="330707"/>
                </a:lnTo>
                <a:lnTo>
                  <a:pt x="0" y="330707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2715767" y="8306814"/>
            <a:ext cx="479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WSARE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685781" y="7002780"/>
            <a:ext cx="2389505" cy="720725"/>
          </a:xfrm>
          <a:custGeom>
            <a:avLst/>
            <a:gdLst/>
            <a:ahLst/>
            <a:cxnLst/>
            <a:rect l="l" t="t" r="r" b="b"/>
            <a:pathLst>
              <a:path w="2389504" h="720725">
                <a:moveTo>
                  <a:pt x="861584" y="56388"/>
                </a:moveTo>
                <a:lnTo>
                  <a:pt x="908910" y="61056"/>
                </a:lnTo>
                <a:lnTo>
                  <a:pt x="957012" y="63448"/>
                </a:lnTo>
                <a:lnTo>
                  <a:pt x="1005669" y="64143"/>
                </a:lnTo>
                <a:lnTo>
                  <a:pt x="1054656" y="63722"/>
                </a:lnTo>
                <a:lnTo>
                  <a:pt x="1103749" y="62765"/>
                </a:lnTo>
                <a:lnTo>
                  <a:pt x="1152727" y="61852"/>
                </a:lnTo>
                <a:lnTo>
                  <a:pt x="1201366" y="61565"/>
                </a:lnTo>
                <a:lnTo>
                  <a:pt x="1249442" y="62484"/>
                </a:lnTo>
                <a:lnTo>
                  <a:pt x="1298267" y="71930"/>
                </a:lnTo>
                <a:lnTo>
                  <a:pt x="1346929" y="80487"/>
                </a:lnTo>
                <a:lnTo>
                  <a:pt x="1395465" y="88203"/>
                </a:lnTo>
                <a:lnTo>
                  <a:pt x="1443917" y="95121"/>
                </a:lnTo>
                <a:lnTo>
                  <a:pt x="1492322" y="101289"/>
                </a:lnTo>
                <a:lnTo>
                  <a:pt x="1540721" y="106753"/>
                </a:lnTo>
                <a:lnTo>
                  <a:pt x="1589152" y="111558"/>
                </a:lnTo>
                <a:lnTo>
                  <a:pt x="1637655" y="115751"/>
                </a:lnTo>
                <a:lnTo>
                  <a:pt x="1686269" y="119377"/>
                </a:lnTo>
                <a:lnTo>
                  <a:pt x="1735033" y="122484"/>
                </a:lnTo>
                <a:lnTo>
                  <a:pt x="1783987" y="125116"/>
                </a:lnTo>
                <a:lnTo>
                  <a:pt x="1833170" y="127321"/>
                </a:lnTo>
                <a:lnTo>
                  <a:pt x="1882622" y="129143"/>
                </a:lnTo>
                <a:lnTo>
                  <a:pt x="1932380" y="130629"/>
                </a:lnTo>
                <a:lnTo>
                  <a:pt x="1982486" y="131826"/>
                </a:lnTo>
                <a:lnTo>
                  <a:pt x="2026479" y="138541"/>
                </a:lnTo>
                <a:lnTo>
                  <a:pt x="2069830" y="145542"/>
                </a:lnTo>
                <a:lnTo>
                  <a:pt x="2113324" y="151971"/>
                </a:lnTo>
                <a:lnTo>
                  <a:pt x="2157746" y="156972"/>
                </a:lnTo>
                <a:lnTo>
                  <a:pt x="2185975" y="161544"/>
                </a:lnTo>
                <a:lnTo>
                  <a:pt x="2242721" y="168973"/>
                </a:lnTo>
                <a:lnTo>
                  <a:pt x="2285226" y="186035"/>
                </a:lnTo>
                <a:lnTo>
                  <a:pt x="2312634" y="209014"/>
                </a:lnTo>
                <a:lnTo>
                  <a:pt x="2326910" y="220218"/>
                </a:lnTo>
                <a:lnTo>
                  <a:pt x="2337435" y="244066"/>
                </a:lnTo>
                <a:lnTo>
                  <a:pt x="2350532" y="266985"/>
                </a:lnTo>
                <a:lnTo>
                  <a:pt x="2364200" y="289762"/>
                </a:lnTo>
                <a:lnTo>
                  <a:pt x="2376440" y="313182"/>
                </a:lnTo>
                <a:lnTo>
                  <a:pt x="2381036" y="324159"/>
                </a:lnTo>
                <a:lnTo>
                  <a:pt x="2385203" y="336423"/>
                </a:lnTo>
                <a:lnTo>
                  <a:pt x="2388227" y="346400"/>
                </a:lnTo>
                <a:lnTo>
                  <a:pt x="2389394" y="350520"/>
                </a:lnTo>
                <a:lnTo>
                  <a:pt x="2382917" y="379928"/>
                </a:lnTo>
                <a:lnTo>
                  <a:pt x="2365391" y="436459"/>
                </a:lnTo>
                <a:lnTo>
                  <a:pt x="2322868" y="501194"/>
                </a:lnTo>
                <a:lnTo>
                  <a:pt x="2285524" y="531302"/>
                </a:lnTo>
                <a:lnTo>
                  <a:pt x="2242657" y="554425"/>
                </a:lnTo>
                <a:lnTo>
                  <a:pt x="2196900" y="571365"/>
                </a:lnTo>
                <a:lnTo>
                  <a:pt x="2150888" y="582930"/>
                </a:lnTo>
                <a:lnTo>
                  <a:pt x="2119277" y="599694"/>
                </a:lnTo>
                <a:lnTo>
                  <a:pt x="2084880" y="610743"/>
                </a:lnTo>
                <a:lnTo>
                  <a:pt x="2049196" y="618934"/>
                </a:lnTo>
                <a:lnTo>
                  <a:pt x="2013728" y="627126"/>
                </a:lnTo>
                <a:lnTo>
                  <a:pt x="1993809" y="633186"/>
                </a:lnTo>
                <a:lnTo>
                  <a:pt x="1973247" y="640746"/>
                </a:lnTo>
                <a:lnTo>
                  <a:pt x="1952542" y="647592"/>
                </a:lnTo>
                <a:lnTo>
                  <a:pt x="1932194" y="651510"/>
                </a:lnTo>
                <a:lnTo>
                  <a:pt x="1880425" y="655034"/>
                </a:lnTo>
                <a:lnTo>
                  <a:pt x="1828943" y="657987"/>
                </a:lnTo>
                <a:lnTo>
                  <a:pt x="1777460" y="660939"/>
                </a:lnTo>
                <a:lnTo>
                  <a:pt x="1725692" y="664464"/>
                </a:lnTo>
                <a:lnTo>
                  <a:pt x="1697355" y="669369"/>
                </a:lnTo>
                <a:lnTo>
                  <a:pt x="1669304" y="674560"/>
                </a:lnTo>
                <a:lnTo>
                  <a:pt x="1641253" y="679465"/>
                </a:lnTo>
                <a:lnTo>
                  <a:pt x="1612916" y="683514"/>
                </a:lnTo>
                <a:lnTo>
                  <a:pt x="1567051" y="694550"/>
                </a:lnTo>
                <a:lnTo>
                  <a:pt x="1514857" y="702900"/>
                </a:lnTo>
                <a:lnTo>
                  <a:pt x="1457819" y="708879"/>
                </a:lnTo>
                <a:lnTo>
                  <a:pt x="1397428" y="712805"/>
                </a:lnTo>
                <a:lnTo>
                  <a:pt x="1335169" y="714992"/>
                </a:lnTo>
                <a:lnTo>
                  <a:pt x="1272532" y="715759"/>
                </a:lnTo>
                <a:lnTo>
                  <a:pt x="1211004" y="715420"/>
                </a:lnTo>
                <a:lnTo>
                  <a:pt x="1152073" y="714293"/>
                </a:lnTo>
                <a:lnTo>
                  <a:pt x="1097227" y="712694"/>
                </a:lnTo>
                <a:lnTo>
                  <a:pt x="1047954" y="710938"/>
                </a:lnTo>
                <a:lnTo>
                  <a:pt x="1005742" y="709342"/>
                </a:lnTo>
                <a:lnTo>
                  <a:pt x="972078" y="708224"/>
                </a:lnTo>
                <a:lnTo>
                  <a:pt x="948452" y="707898"/>
                </a:lnTo>
                <a:lnTo>
                  <a:pt x="896382" y="710590"/>
                </a:lnTo>
                <a:lnTo>
                  <a:pt x="844312" y="713408"/>
                </a:lnTo>
                <a:lnTo>
                  <a:pt x="792242" y="716082"/>
                </a:lnTo>
                <a:lnTo>
                  <a:pt x="740172" y="718342"/>
                </a:lnTo>
                <a:lnTo>
                  <a:pt x="688102" y="719918"/>
                </a:lnTo>
                <a:lnTo>
                  <a:pt x="636032" y="720541"/>
                </a:lnTo>
                <a:lnTo>
                  <a:pt x="583962" y="719941"/>
                </a:lnTo>
                <a:lnTo>
                  <a:pt x="531892" y="717848"/>
                </a:lnTo>
                <a:lnTo>
                  <a:pt x="479822" y="713994"/>
                </a:lnTo>
                <a:lnTo>
                  <a:pt x="431869" y="703174"/>
                </a:lnTo>
                <a:lnTo>
                  <a:pt x="383471" y="693730"/>
                </a:lnTo>
                <a:lnTo>
                  <a:pt x="334947" y="684752"/>
                </a:lnTo>
                <a:lnTo>
                  <a:pt x="286612" y="675329"/>
                </a:lnTo>
                <a:lnTo>
                  <a:pt x="238786" y="664552"/>
                </a:lnTo>
                <a:lnTo>
                  <a:pt x="191786" y="651510"/>
                </a:lnTo>
                <a:lnTo>
                  <a:pt x="144101" y="637794"/>
                </a:lnTo>
                <a:lnTo>
                  <a:pt x="97298" y="616934"/>
                </a:lnTo>
                <a:lnTo>
                  <a:pt x="82248" y="608778"/>
                </a:lnTo>
                <a:lnTo>
                  <a:pt x="41481" y="575500"/>
                </a:lnTo>
                <a:lnTo>
                  <a:pt x="18562" y="536328"/>
                </a:lnTo>
                <a:lnTo>
                  <a:pt x="9668" y="508254"/>
                </a:lnTo>
                <a:lnTo>
                  <a:pt x="7382" y="501396"/>
                </a:lnTo>
                <a:lnTo>
                  <a:pt x="3572" y="489204"/>
                </a:lnTo>
                <a:lnTo>
                  <a:pt x="599" y="440295"/>
                </a:lnTo>
                <a:lnTo>
                  <a:pt x="0" y="391460"/>
                </a:lnTo>
                <a:lnTo>
                  <a:pt x="2591" y="343457"/>
                </a:lnTo>
                <a:lnTo>
                  <a:pt x="9192" y="297045"/>
                </a:lnTo>
                <a:lnTo>
                  <a:pt x="20622" y="252983"/>
                </a:lnTo>
                <a:lnTo>
                  <a:pt x="37697" y="212031"/>
                </a:lnTo>
                <a:lnTo>
                  <a:pt x="61238" y="174946"/>
                </a:lnTo>
                <a:lnTo>
                  <a:pt x="92061" y="142487"/>
                </a:lnTo>
                <a:lnTo>
                  <a:pt x="130987" y="115415"/>
                </a:lnTo>
                <a:lnTo>
                  <a:pt x="178832" y="94488"/>
                </a:lnTo>
                <a:lnTo>
                  <a:pt x="184904" y="89475"/>
                </a:lnTo>
                <a:lnTo>
                  <a:pt x="221980" y="70520"/>
                </a:lnTo>
                <a:lnTo>
                  <a:pt x="265700" y="62484"/>
                </a:lnTo>
                <a:lnTo>
                  <a:pt x="314612" y="64150"/>
                </a:lnTo>
                <a:lnTo>
                  <a:pt x="363437" y="65782"/>
                </a:lnTo>
                <a:lnTo>
                  <a:pt x="412182" y="67472"/>
                </a:lnTo>
                <a:lnTo>
                  <a:pt x="460856" y="69313"/>
                </a:lnTo>
                <a:lnTo>
                  <a:pt x="509467" y="71398"/>
                </a:lnTo>
                <a:lnTo>
                  <a:pt x="558022" y="73818"/>
                </a:lnTo>
                <a:lnTo>
                  <a:pt x="606529" y="76667"/>
                </a:lnTo>
                <a:lnTo>
                  <a:pt x="654997" y="80038"/>
                </a:lnTo>
                <a:lnTo>
                  <a:pt x="703433" y="84022"/>
                </a:lnTo>
                <a:lnTo>
                  <a:pt x="751845" y="88713"/>
                </a:lnTo>
                <a:lnTo>
                  <a:pt x="800241" y="94202"/>
                </a:lnTo>
                <a:lnTo>
                  <a:pt x="848630" y="100584"/>
                </a:lnTo>
                <a:lnTo>
                  <a:pt x="887825" y="99095"/>
                </a:lnTo>
                <a:lnTo>
                  <a:pt x="926735" y="97821"/>
                </a:lnTo>
                <a:lnTo>
                  <a:pt x="965644" y="96404"/>
                </a:lnTo>
                <a:lnTo>
                  <a:pt x="1004840" y="94488"/>
                </a:lnTo>
                <a:lnTo>
                  <a:pt x="1043130" y="85248"/>
                </a:lnTo>
                <a:lnTo>
                  <a:pt x="1061418" y="79164"/>
                </a:lnTo>
                <a:lnTo>
                  <a:pt x="1080278" y="75438"/>
                </a:lnTo>
                <a:lnTo>
                  <a:pt x="1108400" y="73521"/>
                </a:lnTo>
                <a:lnTo>
                  <a:pt x="1136666" y="72104"/>
                </a:lnTo>
                <a:lnTo>
                  <a:pt x="1164931" y="70830"/>
                </a:lnTo>
                <a:lnTo>
                  <a:pt x="1193054" y="69342"/>
                </a:lnTo>
                <a:lnTo>
                  <a:pt x="1234392" y="57340"/>
                </a:lnTo>
                <a:lnTo>
                  <a:pt x="1274588" y="44196"/>
                </a:lnTo>
                <a:lnTo>
                  <a:pt x="1295674" y="31396"/>
                </a:lnTo>
                <a:lnTo>
                  <a:pt x="1317546" y="20669"/>
                </a:lnTo>
                <a:lnTo>
                  <a:pt x="1339846" y="10656"/>
                </a:lnTo>
                <a:lnTo>
                  <a:pt x="1362218" y="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099" y="2185415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3100" y="2177795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8611" y="1340610"/>
            <a:ext cx="339852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8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One Step of Spatial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3099" y="6362699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3100" y="6355079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48611" y="5517895"/>
            <a:ext cx="339852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8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One Step of Spatial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6100" y="723138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0"/>
                </a:moveTo>
                <a:lnTo>
                  <a:pt x="0" y="0"/>
                </a:lnTo>
                <a:lnTo>
                  <a:pt x="0" y="419100"/>
                </a:lnTo>
                <a:lnTo>
                  <a:pt x="419100" y="419100"/>
                </a:lnTo>
                <a:lnTo>
                  <a:pt x="419100" y="0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95471" y="6621780"/>
            <a:ext cx="1900555" cy="593090"/>
          </a:xfrm>
          <a:custGeom>
            <a:avLst/>
            <a:gdLst/>
            <a:ahLst/>
            <a:cxnLst/>
            <a:rect l="l" t="t" r="r" b="b"/>
            <a:pathLst>
              <a:path w="1900554" h="593090">
                <a:moveTo>
                  <a:pt x="877824" y="190500"/>
                </a:moveTo>
                <a:lnTo>
                  <a:pt x="439674" y="190500"/>
                </a:lnTo>
                <a:lnTo>
                  <a:pt x="0" y="592836"/>
                </a:lnTo>
                <a:lnTo>
                  <a:pt x="877824" y="190500"/>
                </a:lnTo>
                <a:close/>
              </a:path>
              <a:path w="1900554" h="593090">
                <a:moveTo>
                  <a:pt x="1900427" y="0"/>
                </a:moveTo>
                <a:lnTo>
                  <a:pt x="147827" y="0"/>
                </a:lnTo>
                <a:lnTo>
                  <a:pt x="147827" y="190500"/>
                </a:lnTo>
                <a:lnTo>
                  <a:pt x="1900427" y="190500"/>
                </a:lnTo>
                <a:lnTo>
                  <a:pt x="1900427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95471" y="6621780"/>
            <a:ext cx="1900555" cy="593090"/>
          </a:xfrm>
          <a:custGeom>
            <a:avLst/>
            <a:gdLst/>
            <a:ahLst/>
            <a:cxnLst/>
            <a:rect l="l" t="t" r="r" b="b"/>
            <a:pathLst>
              <a:path w="1900554" h="593090">
                <a:moveTo>
                  <a:pt x="147827" y="0"/>
                </a:moveTo>
                <a:lnTo>
                  <a:pt x="147827" y="190500"/>
                </a:lnTo>
                <a:lnTo>
                  <a:pt x="439674" y="190500"/>
                </a:lnTo>
                <a:lnTo>
                  <a:pt x="0" y="592836"/>
                </a:lnTo>
                <a:lnTo>
                  <a:pt x="877824" y="190500"/>
                </a:lnTo>
                <a:lnTo>
                  <a:pt x="1900427" y="190500"/>
                </a:lnTo>
                <a:lnTo>
                  <a:pt x="1900427" y="0"/>
                </a:lnTo>
                <a:lnTo>
                  <a:pt x="439674" y="0"/>
                </a:lnTo>
                <a:lnTo>
                  <a:pt x="147827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04259" y="6632700"/>
            <a:ext cx="1644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9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099" y="2185415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3100" y="2177795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48611" y="1340610"/>
            <a:ext cx="339852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8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One Step of Spatial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4259" y="2455418"/>
            <a:ext cx="1644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9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3237" y="2442908"/>
            <a:ext cx="2637663" cy="213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49090" y="2994152"/>
            <a:ext cx="10160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 </a:t>
            </a:r>
            <a:r>
              <a:rPr dirty="0" sz="900" spc="-5">
                <a:latin typeface="Arial"/>
                <a:cs typeface="Arial"/>
              </a:rPr>
              <a:t>have a population  of 5300 of </a:t>
            </a:r>
            <a:r>
              <a:rPr dirty="0" sz="900" spc="-10">
                <a:latin typeface="Arial"/>
                <a:cs typeface="Arial"/>
              </a:rPr>
              <a:t>whom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are sick</a:t>
            </a:r>
            <a:r>
              <a:rPr dirty="0" sz="900" spc="-10">
                <a:latin typeface="Arial"/>
                <a:cs typeface="Arial"/>
              </a:rPr>
              <a:t> (1%)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7288" y="3959605"/>
            <a:ext cx="2524125" cy="634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03695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Everywhere else has a  population of 2,200,000 of  whom 20,000 are sick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(0.9%)</a:t>
            </a:r>
            <a:endParaRPr sz="9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  <a:spcBef>
                <a:spcPts val="83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43099" y="6362699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43100" y="6355079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48611" y="5517895"/>
            <a:ext cx="339852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8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One Step of Spatial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4259" y="6632700"/>
            <a:ext cx="1644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9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3237" y="6620192"/>
            <a:ext cx="3014662" cy="213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49090" y="7171435"/>
            <a:ext cx="10160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 </a:t>
            </a:r>
            <a:r>
              <a:rPr dirty="0" sz="900" spc="-5">
                <a:latin typeface="Arial"/>
                <a:cs typeface="Arial"/>
              </a:rPr>
              <a:t>have a population  of 5300 of </a:t>
            </a:r>
            <a:r>
              <a:rPr dirty="0" sz="900" spc="-10">
                <a:latin typeface="Arial"/>
                <a:cs typeface="Arial"/>
              </a:rPr>
              <a:t>whom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are sick</a:t>
            </a:r>
            <a:r>
              <a:rPr dirty="0" sz="900" spc="-10">
                <a:latin typeface="Arial"/>
                <a:cs typeface="Arial"/>
              </a:rPr>
              <a:t> (1%)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7288" y="8136890"/>
            <a:ext cx="1169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Everywhere else has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8220" y="7891524"/>
            <a:ext cx="1172210" cy="3333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1499"/>
              </a:lnSpc>
              <a:spcBef>
                <a:spcPts val="75"/>
              </a:spcBef>
            </a:pPr>
            <a:r>
              <a:rPr dirty="0" sz="1200" spc="-5" b="1" i="1">
                <a:solidFill>
                  <a:srgbClr val="FFCCFF"/>
                </a:solidFill>
                <a:latin typeface="Arial"/>
                <a:cs typeface="Arial"/>
              </a:rPr>
              <a:t>So...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is that a big deal? 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Evaluated with Score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8224" y="8199369"/>
            <a:ext cx="1044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function </a:t>
            </a:r>
            <a:r>
              <a:rPr dirty="0" sz="800" i="1">
                <a:solidFill>
                  <a:srgbClr val="FFCCFF"/>
                </a:solidFill>
                <a:latin typeface="Arial"/>
                <a:cs typeface="Arial"/>
              </a:rPr>
              <a:t>(e.g.</a:t>
            </a:r>
            <a:r>
              <a:rPr dirty="0" sz="800" spc="-30" i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Kulldorf’s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1888" y="8274050"/>
            <a:ext cx="170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population of 2,200,000 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baseline="-17361" sz="1200" spc="-7" i="1">
                <a:solidFill>
                  <a:srgbClr val="FFCCFF"/>
                </a:solidFill>
                <a:latin typeface="Arial"/>
                <a:cs typeface="Arial"/>
              </a:rPr>
              <a:t>score)</a:t>
            </a:r>
            <a:endParaRPr baseline="-17361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whom 20,000 are sick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(0.9%)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099" y="2185415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3100" y="2177795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700" y="1872995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8611" y="1340610"/>
            <a:ext cx="3398520" cy="70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8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One Step of Spatial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4259" y="2455418"/>
            <a:ext cx="1644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9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3237" y="2442908"/>
            <a:ext cx="3014662" cy="213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49090" y="2994152"/>
            <a:ext cx="1016000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 </a:t>
            </a:r>
            <a:r>
              <a:rPr dirty="0" sz="900" spc="-5">
                <a:latin typeface="Arial"/>
                <a:cs typeface="Arial"/>
              </a:rPr>
              <a:t>have a population  of 5300 of </a:t>
            </a:r>
            <a:r>
              <a:rPr dirty="0" sz="900" spc="-10">
                <a:latin typeface="Arial"/>
                <a:cs typeface="Arial"/>
              </a:rPr>
              <a:t>whom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are sick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(1%)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[Score </a:t>
            </a:r>
            <a:r>
              <a:rPr dirty="0" sz="90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9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1.4]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7288" y="3959605"/>
            <a:ext cx="1169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Everywhere else has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8220" y="3714241"/>
            <a:ext cx="1172210" cy="3333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1499"/>
              </a:lnSpc>
              <a:spcBef>
                <a:spcPts val="75"/>
              </a:spcBef>
            </a:pPr>
            <a:r>
              <a:rPr dirty="0" sz="1200" spc="-5" b="1" i="1">
                <a:solidFill>
                  <a:srgbClr val="FFCCFF"/>
                </a:solidFill>
                <a:latin typeface="Arial"/>
                <a:cs typeface="Arial"/>
              </a:rPr>
              <a:t>So...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is that a big deal? 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Evaluated with Score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8224" y="4022086"/>
            <a:ext cx="1044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function </a:t>
            </a:r>
            <a:r>
              <a:rPr dirty="0" sz="800" i="1">
                <a:solidFill>
                  <a:srgbClr val="FFCCFF"/>
                </a:solidFill>
                <a:latin typeface="Arial"/>
                <a:cs typeface="Arial"/>
              </a:rPr>
              <a:t>(e.g.</a:t>
            </a:r>
            <a:r>
              <a:rPr dirty="0" sz="800" spc="-30" i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Kulldorf’s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1888" y="4096765"/>
            <a:ext cx="170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population of 2,200,000 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baseline="-17361" sz="1200" spc="-7" i="1">
                <a:solidFill>
                  <a:srgbClr val="FFCCFF"/>
                </a:solidFill>
                <a:latin typeface="Arial"/>
                <a:cs typeface="Arial"/>
              </a:rPr>
              <a:t>score)</a:t>
            </a:r>
            <a:endParaRPr baseline="-17361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whom 20,000 are sick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(0.9%)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43099" y="6362699"/>
            <a:ext cx="2095499" cy="166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43100" y="6355079"/>
            <a:ext cx="2095500" cy="1676400"/>
          </a:xfrm>
          <a:custGeom>
            <a:avLst/>
            <a:gdLst/>
            <a:ahLst/>
            <a:cxnLst/>
            <a:rect l="l" t="t" r="r" b="b"/>
            <a:pathLst>
              <a:path w="2095500" h="1676400">
                <a:moveTo>
                  <a:pt x="2095500" y="0"/>
                </a:moveTo>
                <a:lnTo>
                  <a:pt x="0" y="0"/>
                </a:lnTo>
                <a:lnTo>
                  <a:pt x="0" y="1676400"/>
                </a:lnTo>
                <a:lnTo>
                  <a:pt x="2095500" y="1676400"/>
                </a:lnTo>
                <a:lnTo>
                  <a:pt x="20955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603504" y="190500"/>
                </a:move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close/>
              </a:path>
              <a:path w="1447800" h="307975">
                <a:moveTo>
                  <a:pt x="1447800" y="0"/>
                </a:moveTo>
                <a:lnTo>
                  <a:pt x="0" y="0"/>
                </a:lnTo>
                <a:lnTo>
                  <a:pt x="0" y="190500"/>
                </a:lnTo>
                <a:lnTo>
                  <a:pt x="1447800" y="1905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90700" y="6050279"/>
            <a:ext cx="1447800" cy="307975"/>
          </a:xfrm>
          <a:custGeom>
            <a:avLst/>
            <a:gdLst/>
            <a:ahLst/>
            <a:cxnLst/>
            <a:rect l="l" t="t" r="r" b="b"/>
            <a:pathLst>
              <a:path w="1447800" h="307975">
                <a:moveTo>
                  <a:pt x="0" y="0"/>
                </a:moveTo>
                <a:lnTo>
                  <a:pt x="0" y="190500"/>
                </a:lnTo>
                <a:lnTo>
                  <a:pt x="241554" y="190500"/>
                </a:lnTo>
                <a:lnTo>
                  <a:pt x="720851" y="307848"/>
                </a:lnTo>
                <a:lnTo>
                  <a:pt x="603504" y="190500"/>
                </a:lnTo>
                <a:lnTo>
                  <a:pt x="1447800" y="190500"/>
                </a:lnTo>
                <a:lnTo>
                  <a:pt x="1447800" y="0"/>
                </a:lnTo>
                <a:lnTo>
                  <a:pt x="241554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19412" y="6620192"/>
            <a:ext cx="3138487" cy="213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49090" y="7171435"/>
            <a:ext cx="1016000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 </a:t>
            </a:r>
            <a:r>
              <a:rPr dirty="0" sz="900" spc="-5">
                <a:latin typeface="Arial"/>
                <a:cs typeface="Arial"/>
              </a:rPr>
              <a:t>have a population  of 5300 of </a:t>
            </a:r>
            <a:r>
              <a:rPr dirty="0" sz="900" spc="-10">
                <a:latin typeface="Arial"/>
                <a:cs typeface="Arial"/>
              </a:rPr>
              <a:t>whom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are sick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(1%)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Arial"/>
                <a:cs typeface="Arial"/>
              </a:rPr>
              <a:t>[Score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1.4]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7288" y="8136890"/>
            <a:ext cx="1169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Everywhere else has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8220" y="7891524"/>
            <a:ext cx="1172210" cy="3333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1499"/>
              </a:lnSpc>
              <a:spcBef>
                <a:spcPts val="75"/>
              </a:spcBef>
            </a:pPr>
            <a:r>
              <a:rPr dirty="0" sz="1200" spc="-5" b="1" i="1">
                <a:solidFill>
                  <a:srgbClr val="FFCCFF"/>
                </a:solidFill>
                <a:latin typeface="Arial"/>
                <a:cs typeface="Arial"/>
              </a:rPr>
              <a:t>So...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is that a big deal? 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Evaluated with Score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8224" y="8199369"/>
            <a:ext cx="10445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function </a:t>
            </a:r>
            <a:r>
              <a:rPr dirty="0" sz="800" i="1">
                <a:solidFill>
                  <a:srgbClr val="FFCCFF"/>
                </a:solidFill>
                <a:latin typeface="Arial"/>
                <a:cs typeface="Arial"/>
              </a:rPr>
              <a:t>(e.g.</a:t>
            </a:r>
            <a:r>
              <a:rPr dirty="0" sz="800" spc="-30" i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800" spc="-5" i="1">
                <a:solidFill>
                  <a:srgbClr val="FFCCFF"/>
                </a:solidFill>
                <a:latin typeface="Arial"/>
                <a:cs typeface="Arial"/>
              </a:rPr>
              <a:t>Kulldorf’s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1888" y="8274050"/>
            <a:ext cx="170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population of 2,200,000 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baseline="-17361" sz="1200" spc="-7" i="1">
                <a:solidFill>
                  <a:srgbClr val="FFCCFF"/>
                </a:solidFill>
                <a:latin typeface="Arial"/>
                <a:cs typeface="Arial"/>
              </a:rPr>
              <a:t>score)</a:t>
            </a:r>
            <a:endParaRPr baseline="-17361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whom 20,000 are sick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(0.9%)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4200" y="6278879"/>
            <a:ext cx="2057400" cy="717550"/>
          </a:xfrm>
          <a:custGeom>
            <a:avLst/>
            <a:gdLst/>
            <a:ahLst/>
            <a:cxnLst/>
            <a:rect l="l" t="t" r="r" b="b"/>
            <a:pathLst>
              <a:path w="2057400" h="717550">
                <a:moveTo>
                  <a:pt x="857250" y="190500"/>
                </a:moveTo>
                <a:lnTo>
                  <a:pt x="342900" y="190500"/>
                </a:lnTo>
                <a:lnTo>
                  <a:pt x="5333" y="717042"/>
                </a:lnTo>
                <a:lnTo>
                  <a:pt x="857250" y="190500"/>
                </a:lnTo>
                <a:close/>
              </a:path>
              <a:path w="2057400" h="717550">
                <a:moveTo>
                  <a:pt x="2057400" y="0"/>
                </a:moveTo>
                <a:lnTo>
                  <a:pt x="0" y="0"/>
                </a:lnTo>
                <a:lnTo>
                  <a:pt x="0" y="190500"/>
                </a:lnTo>
                <a:lnTo>
                  <a:pt x="2057400" y="190500"/>
                </a:lnTo>
                <a:lnTo>
                  <a:pt x="2057400" y="0"/>
                </a:lnTo>
                <a:close/>
              </a:path>
            </a:pathLst>
          </a:custGeom>
          <a:solidFill>
            <a:srgbClr val="DBF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4200" y="6278879"/>
            <a:ext cx="2057400" cy="717550"/>
          </a:xfrm>
          <a:custGeom>
            <a:avLst/>
            <a:gdLst/>
            <a:ahLst/>
            <a:cxnLst/>
            <a:rect l="l" t="t" r="r" b="b"/>
            <a:pathLst>
              <a:path w="2057400" h="717550">
                <a:moveTo>
                  <a:pt x="0" y="0"/>
                </a:moveTo>
                <a:lnTo>
                  <a:pt x="0" y="190500"/>
                </a:lnTo>
                <a:lnTo>
                  <a:pt x="342900" y="190500"/>
                </a:lnTo>
                <a:lnTo>
                  <a:pt x="5333" y="717042"/>
                </a:lnTo>
                <a:lnTo>
                  <a:pt x="857250" y="190500"/>
                </a:lnTo>
                <a:lnTo>
                  <a:pt x="2057400" y="190500"/>
                </a:lnTo>
                <a:lnTo>
                  <a:pt x="2057400" y="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48611" y="5517895"/>
            <a:ext cx="3526154" cy="1277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7180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Many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Steps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of Spatial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Entire area being</a:t>
            </a:r>
            <a:r>
              <a:rPr dirty="0" sz="900" spc="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scanned</a:t>
            </a:r>
            <a:endParaRPr sz="900">
              <a:latin typeface="Arial"/>
              <a:cs typeface="Arial"/>
            </a:endParaRPr>
          </a:p>
          <a:p>
            <a:pPr marL="1329055">
              <a:lnSpc>
                <a:spcPct val="100000"/>
              </a:lnSpc>
              <a:spcBef>
                <a:spcPts val="720"/>
              </a:spcBef>
            </a:pPr>
            <a:r>
              <a:rPr dirty="0" sz="900" spc="-5">
                <a:solidFill>
                  <a:srgbClr val="336500"/>
                </a:solidFill>
                <a:latin typeface="Arial"/>
                <a:cs typeface="Arial"/>
              </a:rPr>
              <a:t>Highest scoring region in search so</a:t>
            </a:r>
            <a:r>
              <a:rPr dirty="0" sz="90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6500"/>
                </a:solidFill>
                <a:latin typeface="Arial"/>
                <a:cs typeface="Arial"/>
              </a:rPr>
              <a:t>far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755139">
              <a:lnSpc>
                <a:spcPct val="100000"/>
              </a:lnSpc>
            </a:pP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90700" y="7498080"/>
            <a:ext cx="1257300" cy="419100"/>
          </a:xfrm>
          <a:custGeom>
            <a:avLst/>
            <a:gdLst/>
            <a:ahLst/>
            <a:cxnLst/>
            <a:rect l="l" t="t" r="r" b="b"/>
            <a:pathLst>
              <a:path w="1257300" h="419100">
                <a:moveTo>
                  <a:pt x="804961" y="379476"/>
                </a:moveTo>
                <a:lnTo>
                  <a:pt x="479298" y="379476"/>
                </a:lnTo>
                <a:lnTo>
                  <a:pt x="510670" y="395954"/>
                </a:lnTo>
                <a:lnTo>
                  <a:pt x="549687" y="408432"/>
                </a:lnTo>
                <a:lnTo>
                  <a:pt x="594276" y="416337"/>
                </a:lnTo>
                <a:lnTo>
                  <a:pt x="642366" y="419100"/>
                </a:lnTo>
                <a:lnTo>
                  <a:pt x="704885" y="414468"/>
                </a:lnTo>
                <a:lnTo>
                  <a:pt x="759618" y="401478"/>
                </a:lnTo>
                <a:lnTo>
                  <a:pt x="802778" y="381488"/>
                </a:lnTo>
                <a:lnTo>
                  <a:pt x="804961" y="379476"/>
                </a:lnTo>
                <a:close/>
              </a:path>
              <a:path w="1257300" h="419100">
                <a:moveTo>
                  <a:pt x="307848" y="38100"/>
                </a:moveTo>
                <a:lnTo>
                  <a:pt x="245559" y="42690"/>
                </a:lnTo>
                <a:lnTo>
                  <a:pt x="191572" y="55437"/>
                </a:lnTo>
                <a:lnTo>
                  <a:pt x="149071" y="74804"/>
                </a:lnTo>
                <a:lnTo>
                  <a:pt x="111251" y="127254"/>
                </a:lnTo>
                <a:lnTo>
                  <a:pt x="111251" y="131064"/>
                </a:lnTo>
                <a:lnTo>
                  <a:pt x="112013" y="135636"/>
                </a:lnTo>
                <a:lnTo>
                  <a:pt x="112775" y="139446"/>
                </a:lnTo>
                <a:lnTo>
                  <a:pt x="113537" y="139446"/>
                </a:lnTo>
                <a:lnTo>
                  <a:pt x="68472" y="145482"/>
                </a:lnTo>
                <a:lnTo>
                  <a:pt x="32480" y="158019"/>
                </a:lnTo>
                <a:lnTo>
                  <a:pt x="8632" y="175557"/>
                </a:lnTo>
                <a:lnTo>
                  <a:pt x="0" y="196596"/>
                </a:lnTo>
                <a:lnTo>
                  <a:pt x="4298" y="211621"/>
                </a:lnTo>
                <a:lnTo>
                  <a:pt x="16668" y="225361"/>
                </a:lnTo>
                <a:lnTo>
                  <a:pt x="36325" y="237101"/>
                </a:lnTo>
                <a:lnTo>
                  <a:pt x="62483" y="246126"/>
                </a:lnTo>
                <a:lnTo>
                  <a:pt x="61722" y="246126"/>
                </a:lnTo>
                <a:lnTo>
                  <a:pt x="47041" y="254662"/>
                </a:lnTo>
                <a:lnTo>
                  <a:pt x="36290" y="264128"/>
                </a:lnTo>
                <a:lnTo>
                  <a:pt x="29682" y="274308"/>
                </a:lnTo>
                <a:lnTo>
                  <a:pt x="27431" y="284988"/>
                </a:lnTo>
                <a:lnTo>
                  <a:pt x="37457" y="307419"/>
                </a:lnTo>
                <a:lnTo>
                  <a:pt x="64769" y="325564"/>
                </a:lnTo>
                <a:lnTo>
                  <a:pt x="105227" y="337708"/>
                </a:lnTo>
                <a:lnTo>
                  <a:pt x="154686" y="342138"/>
                </a:lnTo>
                <a:lnTo>
                  <a:pt x="168401" y="342138"/>
                </a:lnTo>
                <a:lnTo>
                  <a:pt x="204561" y="363735"/>
                </a:lnTo>
                <a:lnTo>
                  <a:pt x="250793" y="380047"/>
                </a:lnTo>
                <a:lnTo>
                  <a:pt x="304597" y="390358"/>
                </a:lnTo>
                <a:lnTo>
                  <a:pt x="363474" y="393954"/>
                </a:lnTo>
                <a:lnTo>
                  <a:pt x="394001" y="392977"/>
                </a:lnTo>
                <a:lnTo>
                  <a:pt x="423672" y="390144"/>
                </a:lnTo>
                <a:lnTo>
                  <a:pt x="452199" y="385595"/>
                </a:lnTo>
                <a:lnTo>
                  <a:pt x="479298" y="379476"/>
                </a:lnTo>
                <a:lnTo>
                  <a:pt x="804961" y="379476"/>
                </a:lnTo>
                <a:lnTo>
                  <a:pt x="830580" y="355854"/>
                </a:lnTo>
                <a:lnTo>
                  <a:pt x="1003185" y="355854"/>
                </a:lnTo>
                <a:lnTo>
                  <a:pt x="1038225" y="345281"/>
                </a:lnTo>
                <a:lnTo>
                  <a:pt x="1074467" y="321313"/>
                </a:lnTo>
                <a:lnTo>
                  <a:pt x="1088136" y="291846"/>
                </a:lnTo>
                <a:lnTo>
                  <a:pt x="1155394" y="281678"/>
                </a:lnTo>
                <a:lnTo>
                  <a:pt x="1209008" y="261937"/>
                </a:lnTo>
                <a:lnTo>
                  <a:pt x="1244476" y="235053"/>
                </a:lnTo>
                <a:lnTo>
                  <a:pt x="1257300" y="203454"/>
                </a:lnTo>
                <a:lnTo>
                  <a:pt x="1254621" y="188773"/>
                </a:lnTo>
                <a:lnTo>
                  <a:pt x="1246727" y="174593"/>
                </a:lnTo>
                <a:lnTo>
                  <a:pt x="1233832" y="161127"/>
                </a:lnTo>
                <a:lnTo>
                  <a:pt x="1216152" y="148590"/>
                </a:lnTo>
                <a:lnTo>
                  <a:pt x="1221593" y="142053"/>
                </a:lnTo>
                <a:lnTo>
                  <a:pt x="1225391" y="135159"/>
                </a:lnTo>
                <a:lnTo>
                  <a:pt x="1227617" y="128123"/>
                </a:lnTo>
                <a:lnTo>
                  <a:pt x="1228344" y="121158"/>
                </a:lnTo>
                <a:lnTo>
                  <a:pt x="1220021" y="98119"/>
                </a:lnTo>
                <a:lnTo>
                  <a:pt x="1196625" y="78009"/>
                </a:lnTo>
                <a:lnTo>
                  <a:pt x="1160514" y="62329"/>
                </a:lnTo>
                <a:lnTo>
                  <a:pt x="1114044" y="52578"/>
                </a:lnTo>
                <a:lnTo>
                  <a:pt x="1114806" y="52578"/>
                </a:lnTo>
                <a:lnTo>
                  <a:pt x="1112930" y="50292"/>
                </a:lnTo>
                <a:lnTo>
                  <a:pt x="406907" y="50292"/>
                </a:lnTo>
                <a:lnTo>
                  <a:pt x="383821" y="45172"/>
                </a:lnTo>
                <a:lnTo>
                  <a:pt x="359378" y="41338"/>
                </a:lnTo>
                <a:lnTo>
                  <a:pt x="333934" y="38933"/>
                </a:lnTo>
                <a:lnTo>
                  <a:pt x="307848" y="38100"/>
                </a:lnTo>
                <a:close/>
              </a:path>
              <a:path w="1257300" h="419100">
                <a:moveTo>
                  <a:pt x="1003185" y="355854"/>
                </a:moveTo>
                <a:lnTo>
                  <a:pt x="830580" y="355854"/>
                </a:lnTo>
                <a:lnTo>
                  <a:pt x="851368" y="360854"/>
                </a:lnTo>
                <a:lnTo>
                  <a:pt x="873442" y="364426"/>
                </a:lnTo>
                <a:lnTo>
                  <a:pt x="896373" y="366569"/>
                </a:lnTo>
                <a:lnTo>
                  <a:pt x="919733" y="367284"/>
                </a:lnTo>
                <a:lnTo>
                  <a:pt x="984837" y="361390"/>
                </a:lnTo>
                <a:lnTo>
                  <a:pt x="1003185" y="355854"/>
                </a:lnTo>
                <a:close/>
              </a:path>
              <a:path w="1257300" h="419100">
                <a:moveTo>
                  <a:pt x="544830" y="12954"/>
                </a:moveTo>
                <a:lnTo>
                  <a:pt x="502717" y="15144"/>
                </a:lnTo>
                <a:lnTo>
                  <a:pt x="464534" y="22479"/>
                </a:lnTo>
                <a:lnTo>
                  <a:pt x="432208" y="34385"/>
                </a:lnTo>
                <a:lnTo>
                  <a:pt x="407669" y="50292"/>
                </a:lnTo>
                <a:lnTo>
                  <a:pt x="1112930" y="50292"/>
                </a:lnTo>
                <a:lnTo>
                  <a:pt x="1098553" y="32766"/>
                </a:lnTo>
                <a:lnTo>
                  <a:pt x="653795" y="32766"/>
                </a:lnTo>
                <a:lnTo>
                  <a:pt x="630233" y="24205"/>
                </a:lnTo>
                <a:lnTo>
                  <a:pt x="603599" y="18002"/>
                </a:lnTo>
                <a:lnTo>
                  <a:pt x="574821" y="14227"/>
                </a:lnTo>
                <a:lnTo>
                  <a:pt x="544830" y="12954"/>
                </a:lnTo>
                <a:close/>
              </a:path>
              <a:path w="1257300" h="419100">
                <a:moveTo>
                  <a:pt x="766572" y="0"/>
                </a:moveTo>
                <a:lnTo>
                  <a:pt x="731579" y="2214"/>
                </a:lnTo>
                <a:lnTo>
                  <a:pt x="699801" y="8572"/>
                </a:lnTo>
                <a:lnTo>
                  <a:pt x="673024" y="18645"/>
                </a:lnTo>
                <a:lnTo>
                  <a:pt x="653033" y="32004"/>
                </a:lnTo>
                <a:lnTo>
                  <a:pt x="653795" y="32766"/>
                </a:lnTo>
                <a:lnTo>
                  <a:pt x="1098553" y="32766"/>
                </a:lnTo>
                <a:lnTo>
                  <a:pt x="1097518" y="31503"/>
                </a:lnTo>
                <a:lnTo>
                  <a:pt x="1081269" y="22860"/>
                </a:lnTo>
                <a:lnTo>
                  <a:pt x="867918" y="22860"/>
                </a:lnTo>
                <a:lnTo>
                  <a:pt x="847367" y="13180"/>
                </a:lnTo>
                <a:lnTo>
                  <a:pt x="822959" y="6000"/>
                </a:lnTo>
                <a:lnTo>
                  <a:pt x="795694" y="1535"/>
                </a:lnTo>
                <a:lnTo>
                  <a:pt x="766572" y="0"/>
                </a:lnTo>
                <a:close/>
              </a:path>
              <a:path w="1257300" h="419100">
                <a:moveTo>
                  <a:pt x="975360" y="0"/>
                </a:moveTo>
                <a:lnTo>
                  <a:pt x="944963" y="1535"/>
                </a:lnTo>
                <a:lnTo>
                  <a:pt x="916209" y="6000"/>
                </a:lnTo>
                <a:lnTo>
                  <a:pt x="890170" y="13180"/>
                </a:lnTo>
                <a:lnTo>
                  <a:pt x="867918" y="22860"/>
                </a:lnTo>
                <a:lnTo>
                  <a:pt x="1081269" y="22860"/>
                </a:lnTo>
                <a:lnTo>
                  <a:pt x="1066228" y="14859"/>
                </a:lnTo>
                <a:lnTo>
                  <a:pt x="1024366" y="3929"/>
                </a:lnTo>
                <a:lnTo>
                  <a:pt x="97536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0700" y="7498080"/>
            <a:ext cx="1257300" cy="419100"/>
          </a:xfrm>
          <a:custGeom>
            <a:avLst/>
            <a:gdLst/>
            <a:ahLst/>
            <a:cxnLst/>
            <a:rect l="l" t="t" r="r" b="b"/>
            <a:pathLst>
              <a:path w="1257300" h="419100">
                <a:moveTo>
                  <a:pt x="113537" y="139446"/>
                </a:moveTo>
                <a:lnTo>
                  <a:pt x="68472" y="145482"/>
                </a:lnTo>
                <a:lnTo>
                  <a:pt x="32480" y="158019"/>
                </a:lnTo>
                <a:lnTo>
                  <a:pt x="8632" y="175557"/>
                </a:lnTo>
                <a:lnTo>
                  <a:pt x="0" y="196596"/>
                </a:lnTo>
                <a:lnTo>
                  <a:pt x="4298" y="211621"/>
                </a:lnTo>
                <a:lnTo>
                  <a:pt x="16668" y="225361"/>
                </a:lnTo>
                <a:lnTo>
                  <a:pt x="36325" y="237101"/>
                </a:lnTo>
                <a:lnTo>
                  <a:pt x="62483" y="246126"/>
                </a:lnTo>
                <a:lnTo>
                  <a:pt x="61722" y="246126"/>
                </a:lnTo>
                <a:lnTo>
                  <a:pt x="47041" y="254662"/>
                </a:lnTo>
                <a:lnTo>
                  <a:pt x="36290" y="264128"/>
                </a:lnTo>
                <a:lnTo>
                  <a:pt x="29682" y="274308"/>
                </a:lnTo>
                <a:lnTo>
                  <a:pt x="27431" y="284988"/>
                </a:lnTo>
                <a:lnTo>
                  <a:pt x="37457" y="307419"/>
                </a:lnTo>
                <a:lnTo>
                  <a:pt x="64769" y="325564"/>
                </a:lnTo>
                <a:lnTo>
                  <a:pt x="105227" y="337708"/>
                </a:lnTo>
                <a:lnTo>
                  <a:pt x="154686" y="342138"/>
                </a:lnTo>
                <a:lnTo>
                  <a:pt x="159257" y="342138"/>
                </a:lnTo>
                <a:lnTo>
                  <a:pt x="164592" y="342138"/>
                </a:lnTo>
                <a:lnTo>
                  <a:pt x="169163" y="342138"/>
                </a:lnTo>
                <a:lnTo>
                  <a:pt x="168401" y="342138"/>
                </a:lnTo>
                <a:lnTo>
                  <a:pt x="204561" y="363735"/>
                </a:lnTo>
                <a:lnTo>
                  <a:pt x="250793" y="380047"/>
                </a:lnTo>
                <a:lnTo>
                  <a:pt x="304597" y="390358"/>
                </a:lnTo>
                <a:lnTo>
                  <a:pt x="363474" y="393954"/>
                </a:lnTo>
                <a:lnTo>
                  <a:pt x="394001" y="392977"/>
                </a:lnTo>
                <a:lnTo>
                  <a:pt x="423672" y="390144"/>
                </a:lnTo>
                <a:lnTo>
                  <a:pt x="452199" y="385595"/>
                </a:lnTo>
                <a:lnTo>
                  <a:pt x="479298" y="379476"/>
                </a:lnTo>
                <a:lnTo>
                  <a:pt x="510670" y="395954"/>
                </a:lnTo>
                <a:lnTo>
                  <a:pt x="549687" y="408432"/>
                </a:lnTo>
                <a:lnTo>
                  <a:pt x="594276" y="416337"/>
                </a:lnTo>
                <a:lnTo>
                  <a:pt x="642366" y="419100"/>
                </a:lnTo>
                <a:lnTo>
                  <a:pt x="704885" y="414468"/>
                </a:lnTo>
                <a:lnTo>
                  <a:pt x="759618" y="401478"/>
                </a:lnTo>
                <a:lnTo>
                  <a:pt x="802778" y="381488"/>
                </a:lnTo>
                <a:lnTo>
                  <a:pt x="830580" y="355854"/>
                </a:lnTo>
                <a:lnTo>
                  <a:pt x="851368" y="360854"/>
                </a:lnTo>
                <a:lnTo>
                  <a:pt x="873442" y="364426"/>
                </a:lnTo>
                <a:lnTo>
                  <a:pt x="896373" y="366569"/>
                </a:lnTo>
                <a:lnTo>
                  <a:pt x="919733" y="367284"/>
                </a:lnTo>
                <a:lnTo>
                  <a:pt x="984837" y="361390"/>
                </a:lnTo>
                <a:lnTo>
                  <a:pt x="1038225" y="345281"/>
                </a:lnTo>
                <a:lnTo>
                  <a:pt x="1074467" y="321313"/>
                </a:lnTo>
                <a:lnTo>
                  <a:pt x="1088136" y="291846"/>
                </a:lnTo>
                <a:lnTo>
                  <a:pt x="1155394" y="281678"/>
                </a:lnTo>
                <a:lnTo>
                  <a:pt x="1209008" y="261937"/>
                </a:lnTo>
                <a:lnTo>
                  <a:pt x="1244476" y="235053"/>
                </a:lnTo>
                <a:lnTo>
                  <a:pt x="1257300" y="203454"/>
                </a:lnTo>
                <a:lnTo>
                  <a:pt x="1254621" y="188773"/>
                </a:lnTo>
                <a:lnTo>
                  <a:pt x="1246727" y="174593"/>
                </a:lnTo>
                <a:lnTo>
                  <a:pt x="1233832" y="161127"/>
                </a:lnTo>
                <a:lnTo>
                  <a:pt x="1216152" y="148590"/>
                </a:lnTo>
                <a:lnTo>
                  <a:pt x="1221593" y="142053"/>
                </a:lnTo>
                <a:lnTo>
                  <a:pt x="1225391" y="135159"/>
                </a:lnTo>
                <a:lnTo>
                  <a:pt x="1227617" y="128123"/>
                </a:lnTo>
                <a:lnTo>
                  <a:pt x="1228344" y="121158"/>
                </a:lnTo>
                <a:lnTo>
                  <a:pt x="1220021" y="98119"/>
                </a:lnTo>
                <a:lnTo>
                  <a:pt x="1196625" y="78009"/>
                </a:lnTo>
                <a:lnTo>
                  <a:pt x="1160514" y="62329"/>
                </a:lnTo>
                <a:lnTo>
                  <a:pt x="1114044" y="52578"/>
                </a:lnTo>
                <a:lnTo>
                  <a:pt x="1114806" y="52578"/>
                </a:lnTo>
                <a:lnTo>
                  <a:pt x="1097518" y="31503"/>
                </a:lnTo>
                <a:lnTo>
                  <a:pt x="1066228" y="14859"/>
                </a:lnTo>
                <a:lnTo>
                  <a:pt x="1024366" y="3929"/>
                </a:lnTo>
                <a:lnTo>
                  <a:pt x="975360" y="0"/>
                </a:lnTo>
                <a:lnTo>
                  <a:pt x="944963" y="1535"/>
                </a:lnTo>
                <a:lnTo>
                  <a:pt x="916209" y="6000"/>
                </a:lnTo>
                <a:lnTo>
                  <a:pt x="890170" y="13180"/>
                </a:lnTo>
                <a:lnTo>
                  <a:pt x="867918" y="22860"/>
                </a:lnTo>
                <a:lnTo>
                  <a:pt x="847367" y="13180"/>
                </a:lnTo>
                <a:lnTo>
                  <a:pt x="822959" y="6000"/>
                </a:lnTo>
                <a:lnTo>
                  <a:pt x="795694" y="1535"/>
                </a:lnTo>
                <a:lnTo>
                  <a:pt x="766572" y="0"/>
                </a:lnTo>
                <a:lnTo>
                  <a:pt x="731579" y="2214"/>
                </a:lnTo>
                <a:lnTo>
                  <a:pt x="699801" y="8572"/>
                </a:lnTo>
                <a:lnTo>
                  <a:pt x="673024" y="18645"/>
                </a:lnTo>
                <a:lnTo>
                  <a:pt x="653033" y="32004"/>
                </a:lnTo>
                <a:lnTo>
                  <a:pt x="653795" y="32766"/>
                </a:lnTo>
                <a:lnTo>
                  <a:pt x="630233" y="24205"/>
                </a:lnTo>
                <a:lnTo>
                  <a:pt x="603599" y="18002"/>
                </a:lnTo>
                <a:lnTo>
                  <a:pt x="574821" y="14227"/>
                </a:lnTo>
                <a:lnTo>
                  <a:pt x="544830" y="12954"/>
                </a:lnTo>
                <a:lnTo>
                  <a:pt x="502717" y="15144"/>
                </a:lnTo>
                <a:lnTo>
                  <a:pt x="464534" y="22479"/>
                </a:lnTo>
                <a:lnTo>
                  <a:pt x="432208" y="34385"/>
                </a:lnTo>
                <a:lnTo>
                  <a:pt x="407669" y="50292"/>
                </a:lnTo>
                <a:lnTo>
                  <a:pt x="406907" y="50292"/>
                </a:lnTo>
                <a:lnTo>
                  <a:pt x="383821" y="45172"/>
                </a:lnTo>
                <a:lnTo>
                  <a:pt x="359378" y="41338"/>
                </a:lnTo>
                <a:lnTo>
                  <a:pt x="333934" y="38933"/>
                </a:lnTo>
                <a:lnTo>
                  <a:pt x="307848" y="38100"/>
                </a:lnTo>
                <a:lnTo>
                  <a:pt x="245559" y="42690"/>
                </a:lnTo>
                <a:lnTo>
                  <a:pt x="191572" y="55437"/>
                </a:lnTo>
                <a:lnTo>
                  <a:pt x="149071" y="74804"/>
                </a:lnTo>
                <a:lnTo>
                  <a:pt x="121237" y="99255"/>
                </a:lnTo>
                <a:lnTo>
                  <a:pt x="111251" y="127254"/>
                </a:lnTo>
                <a:lnTo>
                  <a:pt x="111251" y="131064"/>
                </a:lnTo>
                <a:lnTo>
                  <a:pt x="112013" y="135636"/>
                </a:lnTo>
                <a:lnTo>
                  <a:pt x="112775" y="139446"/>
                </a:lnTo>
                <a:lnTo>
                  <a:pt x="113537" y="139446"/>
                </a:lnTo>
                <a:close/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53183" y="7744206"/>
            <a:ext cx="74295" cy="8890"/>
          </a:xfrm>
          <a:custGeom>
            <a:avLst/>
            <a:gdLst/>
            <a:ahLst/>
            <a:cxnLst/>
            <a:rect l="l" t="t" r="r" b="b"/>
            <a:pathLst>
              <a:path w="74294" h="8890">
                <a:moveTo>
                  <a:pt x="0" y="0"/>
                </a:moveTo>
                <a:lnTo>
                  <a:pt x="14823" y="3559"/>
                </a:lnTo>
                <a:lnTo>
                  <a:pt x="30575" y="6191"/>
                </a:lnTo>
                <a:lnTo>
                  <a:pt x="47041" y="7822"/>
                </a:lnTo>
                <a:lnTo>
                  <a:pt x="64008" y="8382"/>
                </a:lnTo>
                <a:lnTo>
                  <a:pt x="67056" y="8382"/>
                </a:lnTo>
                <a:lnTo>
                  <a:pt x="70866" y="8382"/>
                </a:lnTo>
                <a:lnTo>
                  <a:pt x="73914" y="8382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59864" y="7836407"/>
            <a:ext cx="33020" cy="3810"/>
          </a:xfrm>
          <a:custGeom>
            <a:avLst/>
            <a:gdLst/>
            <a:ahLst/>
            <a:cxnLst/>
            <a:rect l="l" t="t" r="r" b="b"/>
            <a:pathLst>
              <a:path w="33019" h="3809">
                <a:moveTo>
                  <a:pt x="0" y="3810"/>
                </a:moveTo>
                <a:lnTo>
                  <a:pt x="8441" y="3107"/>
                </a:lnTo>
                <a:lnTo>
                  <a:pt x="16668" y="2190"/>
                </a:lnTo>
                <a:lnTo>
                  <a:pt x="24753" y="1131"/>
                </a:lnTo>
                <a:lnTo>
                  <a:pt x="32766" y="0"/>
                </a:lnTo>
              </a:path>
            </a:pathLst>
          </a:custGeom>
          <a:ln w="9524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50185" y="7860792"/>
            <a:ext cx="20320" cy="17145"/>
          </a:xfrm>
          <a:custGeom>
            <a:avLst/>
            <a:gdLst/>
            <a:ahLst/>
            <a:cxnLst/>
            <a:rect l="l" t="t" r="r" b="b"/>
            <a:pathLst>
              <a:path w="20319" h="17145">
                <a:moveTo>
                  <a:pt x="0" y="0"/>
                </a:moveTo>
                <a:lnTo>
                  <a:pt x="4167" y="4119"/>
                </a:lnTo>
                <a:lnTo>
                  <a:pt x="8762" y="8381"/>
                </a:lnTo>
                <a:lnTo>
                  <a:pt x="13930" y="12644"/>
                </a:lnTo>
                <a:lnTo>
                  <a:pt x="19812" y="16763"/>
                </a:lnTo>
              </a:path>
            </a:pathLst>
          </a:custGeom>
          <a:ln w="9524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1279" y="7834883"/>
            <a:ext cx="7620" cy="19050"/>
          </a:xfrm>
          <a:custGeom>
            <a:avLst/>
            <a:gdLst/>
            <a:ahLst/>
            <a:cxnLst/>
            <a:rect l="l" t="t" r="r" b="b"/>
            <a:pathLst>
              <a:path w="7619" h="19050">
                <a:moveTo>
                  <a:pt x="0" y="19050"/>
                </a:moveTo>
                <a:lnTo>
                  <a:pt x="3809" y="12954"/>
                </a:lnTo>
                <a:lnTo>
                  <a:pt x="6095" y="6096"/>
                </a:lnTo>
                <a:lnTo>
                  <a:pt x="7619" y="0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79585" y="7715821"/>
            <a:ext cx="104012" cy="78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64179" y="7646669"/>
            <a:ext cx="43180" cy="26034"/>
          </a:xfrm>
          <a:custGeom>
            <a:avLst/>
            <a:gdLst/>
            <a:ahLst/>
            <a:cxnLst/>
            <a:rect l="l" t="t" r="r" b="b"/>
            <a:pathLst>
              <a:path w="43180" h="26034">
                <a:moveTo>
                  <a:pt x="0" y="25907"/>
                </a:moveTo>
                <a:lnTo>
                  <a:pt x="12989" y="20359"/>
                </a:lnTo>
                <a:lnTo>
                  <a:pt x="24479" y="14096"/>
                </a:lnTo>
                <a:lnTo>
                  <a:pt x="34397" y="7262"/>
                </a:lnTo>
                <a:lnTo>
                  <a:pt x="42671" y="0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05505" y="7550657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286" y="12192"/>
                </a:moveTo>
                <a:lnTo>
                  <a:pt x="2286" y="11430"/>
                </a:lnTo>
                <a:lnTo>
                  <a:pt x="2286" y="7620"/>
                </a:lnTo>
                <a:lnTo>
                  <a:pt x="1524" y="3810"/>
                </a:lnTo>
                <a:lnTo>
                  <a:pt x="0" y="0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36520" y="7520940"/>
            <a:ext cx="22225" cy="15240"/>
          </a:xfrm>
          <a:custGeom>
            <a:avLst/>
            <a:gdLst/>
            <a:ahLst/>
            <a:cxnLst/>
            <a:rect l="l" t="t" r="r" b="b"/>
            <a:pathLst>
              <a:path w="22225" h="15240">
                <a:moveTo>
                  <a:pt x="22098" y="0"/>
                </a:moveTo>
                <a:lnTo>
                  <a:pt x="15537" y="3559"/>
                </a:lnTo>
                <a:lnTo>
                  <a:pt x="9620" y="7334"/>
                </a:lnTo>
                <a:lnTo>
                  <a:pt x="4417" y="11251"/>
                </a:lnTo>
                <a:lnTo>
                  <a:pt x="0" y="15239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33066" y="753008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70">
                <a:moveTo>
                  <a:pt x="10667" y="0"/>
                </a:moveTo>
                <a:lnTo>
                  <a:pt x="6095" y="3810"/>
                </a:lnTo>
                <a:lnTo>
                  <a:pt x="2285" y="8382"/>
                </a:lnTo>
                <a:lnTo>
                  <a:pt x="0" y="13716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97607" y="7548371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4">
                <a:moveTo>
                  <a:pt x="38100" y="12953"/>
                </a:moveTo>
                <a:lnTo>
                  <a:pt x="29253" y="9536"/>
                </a:lnTo>
                <a:lnTo>
                  <a:pt x="19907" y="6191"/>
                </a:lnTo>
                <a:lnTo>
                  <a:pt x="10132" y="2988"/>
                </a:lnTo>
                <a:lnTo>
                  <a:pt x="0" y="0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03476" y="7637526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5" h="13970">
                <a:moveTo>
                  <a:pt x="0" y="0"/>
                </a:moveTo>
                <a:lnTo>
                  <a:pt x="1524" y="4572"/>
                </a:lnTo>
                <a:lnTo>
                  <a:pt x="3810" y="9143"/>
                </a:lnTo>
                <a:lnTo>
                  <a:pt x="6857" y="13716"/>
                </a:lnTo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44901" y="7429500"/>
            <a:ext cx="209550" cy="70485"/>
          </a:xfrm>
          <a:custGeom>
            <a:avLst/>
            <a:gdLst/>
            <a:ahLst/>
            <a:cxnLst/>
            <a:rect l="l" t="t" r="r" b="b"/>
            <a:pathLst>
              <a:path w="209550" h="70484">
                <a:moveTo>
                  <a:pt x="105156" y="0"/>
                </a:moveTo>
                <a:lnTo>
                  <a:pt x="64293" y="2797"/>
                </a:lnTo>
                <a:lnTo>
                  <a:pt x="30861" y="10382"/>
                </a:lnTo>
                <a:lnTo>
                  <a:pt x="8286" y="21538"/>
                </a:lnTo>
                <a:lnTo>
                  <a:pt x="0" y="35051"/>
                </a:lnTo>
                <a:lnTo>
                  <a:pt x="8286" y="48565"/>
                </a:lnTo>
                <a:lnTo>
                  <a:pt x="30861" y="59721"/>
                </a:lnTo>
                <a:lnTo>
                  <a:pt x="64293" y="67306"/>
                </a:lnTo>
                <a:lnTo>
                  <a:pt x="105156" y="70104"/>
                </a:lnTo>
                <a:lnTo>
                  <a:pt x="145577" y="67306"/>
                </a:lnTo>
                <a:lnTo>
                  <a:pt x="178784" y="59721"/>
                </a:lnTo>
                <a:lnTo>
                  <a:pt x="201275" y="48565"/>
                </a:lnTo>
                <a:lnTo>
                  <a:pt x="209550" y="35051"/>
                </a:lnTo>
                <a:lnTo>
                  <a:pt x="201275" y="21538"/>
                </a:lnTo>
                <a:lnTo>
                  <a:pt x="178784" y="10382"/>
                </a:lnTo>
                <a:lnTo>
                  <a:pt x="145577" y="2797"/>
                </a:lnTo>
                <a:lnTo>
                  <a:pt x="10515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44901" y="7429500"/>
            <a:ext cx="209550" cy="70485"/>
          </a:xfrm>
          <a:custGeom>
            <a:avLst/>
            <a:gdLst/>
            <a:ahLst/>
            <a:cxnLst/>
            <a:rect l="l" t="t" r="r" b="b"/>
            <a:pathLst>
              <a:path w="209550" h="70484">
                <a:moveTo>
                  <a:pt x="105156" y="0"/>
                </a:moveTo>
                <a:lnTo>
                  <a:pt x="64293" y="2797"/>
                </a:lnTo>
                <a:lnTo>
                  <a:pt x="30861" y="10382"/>
                </a:lnTo>
                <a:lnTo>
                  <a:pt x="8286" y="21538"/>
                </a:lnTo>
                <a:lnTo>
                  <a:pt x="0" y="35051"/>
                </a:lnTo>
                <a:lnTo>
                  <a:pt x="8286" y="48565"/>
                </a:lnTo>
                <a:lnTo>
                  <a:pt x="30861" y="59721"/>
                </a:lnTo>
                <a:lnTo>
                  <a:pt x="64293" y="67306"/>
                </a:lnTo>
                <a:lnTo>
                  <a:pt x="105156" y="70104"/>
                </a:lnTo>
                <a:lnTo>
                  <a:pt x="145577" y="67306"/>
                </a:lnTo>
                <a:lnTo>
                  <a:pt x="178784" y="59721"/>
                </a:lnTo>
                <a:lnTo>
                  <a:pt x="201275" y="48565"/>
                </a:lnTo>
                <a:lnTo>
                  <a:pt x="209550" y="35051"/>
                </a:lnTo>
                <a:lnTo>
                  <a:pt x="201275" y="21538"/>
                </a:lnTo>
                <a:lnTo>
                  <a:pt x="178784" y="10382"/>
                </a:lnTo>
                <a:lnTo>
                  <a:pt x="145577" y="2797"/>
                </a:lnTo>
                <a:lnTo>
                  <a:pt x="105156" y="0"/>
                </a:lnTo>
                <a:close/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79776" y="7367778"/>
            <a:ext cx="139700" cy="47625"/>
          </a:xfrm>
          <a:custGeom>
            <a:avLst/>
            <a:gdLst/>
            <a:ahLst/>
            <a:cxnLst/>
            <a:rect l="l" t="t" r="r" b="b"/>
            <a:pathLst>
              <a:path w="139700" h="47625">
                <a:moveTo>
                  <a:pt x="69342" y="0"/>
                </a:moveTo>
                <a:lnTo>
                  <a:pt x="42433" y="1869"/>
                </a:lnTo>
                <a:lnTo>
                  <a:pt x="20383" y="6953"/>
                </a:lnTo>
                <a:lnTo>
                  <a:pt x="5476" y="14466"/>
                </a:lnTo>
                <a:lnTo>
                  <a:pt x="0" y="23622"/>
                </a:lnTo>
                <a:lnTo>
                  <a:pt x="5476" y="32777"/>
                </a:lnTo>
                <a:lnTo>
                  <a:pt x="20383" y="40290"/>
                </a:lnTo>
                <a:lnTo>
                  <a:pt x="42433" y="45374"/>
                </a:lnTo>
                <a:lnTo>
                  <a:pt x="69342" y="47244"/>
                </a:lnTo>
                <a:lnTo>
                  <a:pt x="96690" y="45374"/>
                </a:lnTo>
                <a:lnTo>
                  <a:pt x="118967" y="40290"/>
                </a:lnTo>
                <a:lnTo>
                  <a:pt x="133957" y="32777"/>
                </a:lnTo>
                <a:lnTo>
                  <a:pt x="139446" y="23622"/>
                </a:lnTo>
                <a:lnTo>
                  <a:pt x="133957" y="14466"/>
                </a:lnTo>
                <a:lnTo>
                  <a:pt x="118967" y="6953"/>
                </a:lnTo>
                <a:lnTo>
                  <a:pt x="96690" y="1869"/>
                </a:lnTo>
                <a:lnTo>
                  <a:pt x="6934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79776" y="7367778"/>
            <a:ext cx="139700" cy="47625"/>
          </a:xfrm>
          <a:custGeom>
            <a:avLst/>
            <a:gdLst/>
            <a:ahLst/>
            <a:cxnLst/>
            <a:rect l="l" t="t" r="r" b="b"/>
            <a:pathLst>
              <a:path w="139700" h="47625">
                <a:moveTo>
                  <a:pt x="69342" y="0"/>
                </a:moveTo>
                <a:lnTo>
                  <a:pt x="42433" y="1869"/>
                </a:lnTo>
                <a:lnTo>
                  <a:pt x="20383" y="6953"/>
                </a:lnTo>
                <a:lnTo>
                  <a:pt x="5476" y="14466"/>
                </a:lnTo>
                <a:lnTo>
                  <a:pt x="0" y="23622"/>
                </a:lnTo>
                <a:lnTo>
                  <a:pt x="5476" y="32777"/>
                </a:lnTo>
                <a:lnTo>
                  <a:pt x="20383" y="40290"/>
                </a:lnTo>
                <a:lnTo>
                  <a:pt x="42433" y="45374"/>
                </a:lnTo>
                <a:lnTo>
                  <a:pt x="69342" y="47244"/>
                </a:lnTo>
                <a:lnTo>
                  <a:pt x="96690" y="45374"/>
                </a:lnTo>
                <a:lnTo>
                  <a:pt x="118967" y="40290"/>
                </a:lnTo>
                <a:lnTo>
                  <a:pt x="133957" y="32777"/>
                </a:lnTo>
                <a:lnTo>
                  <a:pt x="139446" y="23622"/>
                </a:lnTo>
                <a:lnTo>
                  <a:pt x="133957" y="14466"/>
                </a:lnTo>
                <a:lnTo>
                  <a:pt x="118967" y="6953"/>
                </a:lnTo>
                <a:lnTo>
                  <a:pt x="96690" y="1869"/>
                </a:lnTo>
                <a:lnTo>
                  <a:pt x="69342" y="0"/>
                </a:lnTo>
                <a:close/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84932" y="7327392"/>
            <a:ext cx="70485" cy="24130"/>
          </a:xfrm>
          <a:custGeom>
            <a:avLst/>
            <a:gdLst/>
            <a:ahLst/>
            <a:cxnLst/>
            <a:rect l="l" t="t" r="r" b="b"/>
            <a:pathLst>
              <a:path w="70485" h="24129">
                <a:moveTo>
                  <a:pt x="35051" y="0"/>
                </a:moveTo>
                <a:lnTo>
                  <a:pt x="21538" y="940"/>
                </a:lnTo>
                <a:lnTo>
                  <a:pt x="10382" y="3524"/>
                </a:lnTo>
                <a:lnTo>
                  <a:pt x="2797" y="7393"/>
                </a:lnTo>
                <a:lnTo>
                  <a:pt x="0" y="12191"/>
                </a:lnTo>
                <a:lnTo>
                  <a:pt x="2797" y="16549"/>
                </a:lnTo>
                <a:lnTo>
                  <a:pt x="10382" y="20192"/>
                </a:lnTo>
                <a:lnTo>
                  <a:pt x="21538" y="22693"/>
                </a:lnTo>
                <a:lnTo>
                  <a:pt x="35051" y="23621"/>
                </a:lnTo>
                <a:lnTo>
                  <a:pt x="48887" y="22693"/>
                </a:lnTo>
                <a:lnTo>
                  <a:pt x="60007" y="20192"/>
                </a:lnTo>
                <a:lnTo>
                  <a:pt x="67413" y="16549"/>
                </a:lnTo>
                <a:lnTo>
                  <a:pt x="70104" y="12191"/>
                </a:lnTo>
                <a:lnTo>
                  <a:pt x="67413" y="7393"/>
                </a:lnTo>
                <a:lnTo>
                  <a:pt x="60007" y="3524"/>
                </a:lnTo>
                <a:lnTo>
                  <a:pt x="48887" y="940"/>
                </a:lnTo>
                <a:lnTo>
                  <a:pt x="350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84932" y="7327392"/>
            <a:ext cx="70485" cy="24130"/>
          </a:xfrm>
          <a:custGeom>
            <a:avLst/>
            <a:gdLst/>
            <a:ahLst/>
            <a:cxnLst/>
            <a:rect l="l" t="t" r="r" b="b"/>
            <a:pathLst>
              <a:path w="70485" h="24129">
                <a:moveTo>
                  <a:pt x="35051" y="0"/>
                </a:moveTo>
                <a:lnTo>
                  <a:pt x="21538" y="940"/>
                </a:lnTo>
                <a:lnTo>
                  <a:pt x="10382" y="3524"/>
                </a:lnTo>
                <a:lnTo>
                  <a:pt x="2797" y="7393"/>
                </a:lnTo>
                <a:lnTo>
                  <a:pt x="0" y="12191"/>
                </a:lnTo>
                <a:lnTo>
                  <a:pt x="2797" y="16549"/>
                </a:lnTo>
                <a:lnTo>
                  <a:pt x="10382" y="20192"/>
                </a:lnTo>
                <a:lnTo>
                  <a:pt x="21538" y="22693"/>
                </a:lnTo>
                <a:lnTo>
                  <a:pt x="35051" y="23621"/>
                </a:lnTo>
                <a:lnTo>
                  <a:pt x="48887" y="22693"/>
                </a:lnTo>
                <a:lnTo>
                  <a:pt x="60007" y="20192"/>
                </a:lnTo>
                <a:lnTo>
                  <a:pt x="67413" y="16549"/>
                </a:lnTo>
                <a:lnTo>
                  <a:pt x="70104" y="12191"/>
                </a:lnTo>
                <a:lnTo>
                  <a:pt x="67413" y="7393"/>
                </a:lnTo>
                <a:lnTo>
                  <a:pt x="60007" y="3524"/>
                </a:lnTo>
                <a:lnTo>
                  <a:pt x="48887" y="940"/>
                </a:lnTo>
                <a:lnTo>
                  <a:pt x="35051" y="0"/>
                </a:lnTo>
                <a:close/>
              </a:path>
            </a:pathLst>
          </a:custGeom>
          <a:ln w="9525">
            <a:solidFill>
              <a:srgbClr val="34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033016" y="7614918"/>
            <a:ext cx="664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[Score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9.3]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766" y="1500630"/>
            <a:ext cx="178688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Scan</a:t>
            </a:r>
            <a:r>
              <a:rPr dirty="0" spc="-80"/>
              <a:t> </a:t>
            </a:r>
            <a:r>
              <a:rPr dirty="0" spc="-5"/>
              <a:t>Statistics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1676399" y="1872995"/>
            <a:ext cx="1607748" cy="15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60220" y="3480308"/>
            <a:ext cx="1873250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u="sng" sz="900" spc="-5">
                <a:solidFill>
                  <a:srgbClr val="00339A"/>
                </a:solidFill>
                <a:uFill>
                  <a:solidFill>
                    <a:srgbClr val="00339A"/>
                  </a:solidFill>
                </a:uFill>
                <a:latin typeface="Arial"/>
                <a:cs typeface="Arial"/>
              </a:rPr>
              <a:t>Standard scan statistic question: </a:t>
            </a:r>
            <a:r>
              <a:rPr dirty="0" sz="900" spc="-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Given the geographical locations of  occurrences of a phenomenon, </a:t>
            </a:r>
            <a:r>
              <a:rPr dirty="0" sz="900" spc="-10">
                <a:latin typeface="Arial"/>
                <a:cs typeface="Arial"/>
              </a:rPr>
              <a:t>is  </a:t>
            </a:r>
            <a:r>
              <a:rPr dirty="0" sz="900" spc="-5">
                <a:latin typeface="Arial"/>
                <a:cs typeface="Arial"/>
              </a:rPr>
              <a:t>there a region with an unusually high  (low) rate of these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occurrences?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220" y="1848873"/>
            <a:ext cx="2216785" cy="236283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dirty="0" u="sng" sz="900" spc="-5">
                <a:solidFill>
                  <a:srgbClr val="00339A"/>
                </a:solidFill>
                <a:uFill>
                  <a:solidFill>
                    <a:srgbClr val="00339A"/>
                  </a:solidFill>
                </a:uFill>
                <a:latin typeface="Arial"/>
                <a:cs typeface="Arial"/>
              </a:rPr>
              <a:t>Standard</a:t>
            </a:r>
            <a:r>
              <a:rPr dirty="0" u="sng" sz="900" spc="-85">
                <a:solidFill>
                  <a:srgbClr val="00339A"/>
                </a:solidFill>
                <a:uFill>
                  <a:solidFill>
                    <a:srgbClr val="00339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00" spc="-5">
                <a:solidFill>
                  <a:srgbClr val="00339A"/>
                </a:solidFill>
                <a:uFill>
                  <a:solidFill>
                    <a:srgbClr val="00339A"/>
                  </a:solidFill>
                </a:uFill>
                <a:latin typeface="Arial"/>
                <a:cs typeface="Arial"/>
              </a:rPr>
              <a:t>approach:</a:t>
            </a:r>
            <a:endParaRPr sz="900">
              <a:latin typeface="Arial"/>
              <a:cs typeface="Arial"/>
            </a:endParaRPr>
          </a:p>
          <a:p>
            <a:pPr marL="254000" marR="70485" indent="-22860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254000" algn="l"/>
                <a:tab pos="254635" algn="l"/>
              </a:tabLst>
            </a:pPr>
            <a:r>
              <a:rPr dirty="0" sz="900" spc="-5">
                <a:latin typeface="Arial"/>
                <a:cs typeface="Arial"/>
              </a:rPr>
              <a:t>Compute the likelihood of the </a:t>
            </a:r>
            <a:r>
              <a:rPr dirty="0" sz="900" spc="-10">
                <a:latin typeface="Arial"/>
                <a:cs typeface="Arial"/>
              </a:rPr>
              <a:t>data  </a:t>
            </a:r>
            <a:r>
              <a:rPr dirty="0" sz="900" spc="-5">
                <a:latin typeface="Arial"/>
                <a:cs typeface="Arial"/>
              </a:rPr>
              <a:t>given the hypothesis that the rate of  occurrence is uniform everywhere,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</a:t>
            </a:r>
            <a:r>
              <a:rPr dirty="0" baseline="-23148" sz="900" spc="-7">
                <a:latin typeface="Arial"/>
                <a:cs typeface="Arial"/>
              </a:rPr>
              <a:t>0</a:t>
            </a:r>
            <a:endParaRPr baseline="-23148" sz="900">
              <a:latin typeface="Arial"/>
              <a:cs typeface="Arial"/>
            </a:endParaRPr>
          </a:p>
          <a:p>
            <a:pPr marL="254000" marR="17780" indent="-2286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254000" algn="l"/>
                <a:tab pos="254635" algn="l"/>
              </a:tabLst>
            </a:pPr>
            <a:r>
              <a:rPr dirty="0" sz="900" spc="-5">
                <a:latin typeface="Arial"/>
                <a:cs typeface="Arial"/>
              </a:rPr>
              <a:t>For some geographical region, </a:t>
            </a:r>
            <a:r>
              <a:rPr dirty="0" sz="900">
                <a:latin typeface="Arial"/>
                <a:cs typeface="Arial"/>
              </a:rPr>
              <a:t>W,  </a:t>
            </a:r>
            <a:r>
              <a:rPr dirty="0" sz="900" spc="-5">
                <a:latin typeface="Arial"/>
                <a:cs typeface="Arial"/>
              </a:rPr>
              <a:t>compute the likelihood that the rate of  occurrence is uniform at one level  inside the region and uniform at  another level outside the region,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L(W).</a:t>
            </a:r>
            <a:endParaRPr sz="9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254000" algn="l"/>
                <a:tab pos="254635" algn="l"/>
              </a:tabLst>
            </a:pPr>
            <a:r>
              <a:rPr dirty="0" sz="900" spc="-5">
                <a:latin typeface="Arial"/>
                <a:cs typeface="Arial"/>
              </a:rPr>
              <a:t>Compute the likelihood ratio,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L(W)/L</a:t>
            </a:r>
            <a:r>
              <a:rPr dirty="0" baseline="-23148" sz="900" spc="-7">
                <a:latin typeface="Arial"/>
                <a:cs typeface="Arial"/>
              </a:rPr>
              <a:t>0</a:t>
            </a:r>
            <a:endParaRPr baseline="-23148" sz="900">
              <a:latin typeface="Arial"/>
              <a:cs typeface="Arial"/>
            </a:endParaRPr>
          </a:p>
          <a:p>
            <a:pPr algn="just" marL="254000" marR="208279" indent="-22860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254635" algn="l"/>
              </a:tabLst>
            </a:pPr>
            <a:r>
              <a:rPr dirty="0" sz="900" spc="-5">
                <a:latin typeface="Arial"/>
                <a:cs typeface="Arial"/>
              </a:rPr>
              <a:t>Repeat for all regions, and find the  largest likelihood ratio. This </a:t>
            </a:r>
            <a:r>
              <a:rPr dirty="0" sz="900" spc="-1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the  scan statistic, </a:t>
            </a:r>
            <a:r>
              <a:rPr dirty="0" sz="900" spc="-10">
                <a:latin typeface="Arial"/>
                <a:cs typeface="Arial"/>
              </a:rPr>
              <a:t>S*</a:t>
            </a:r>
            <a:r>
              <a:rPr dirty="0" baseline="-23148" sz="900" spc="-15">
                <a:latin typeface="Arial"/>
                <a:cs typeface="Arial"/>
              </a:rPr>
              <a:t>W</a:t>
            </a:r>
            <a:endParaRPr baseline="-23148" sz="900">
              <a:latin typeface="Arial"/>
              <a:cs typeface="Arial"/>
            </a:endParaRPr>
          </a:p>
          <a:p>
            <a:pPr marL="254000" indent="-229235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254000" algn="l"/>
                <a:tab pos="254635" algn="l"/>
              </a:tabLst>
            </a:pPr>
            <a:r>
              <a:rPr dirty="0" sz="900" spc="-5">
                <a:latin typeface="Arial"/>
                <a:cs typeface="Arial"/>
              </a:rPr>
              <a:t>Report the region, </a:t>
            </a:r>
            <a:r>
              <a:rPr dirty="0" sz="900">
                <a:latin typeface="Arial"/>
                <a:cs typeface="Arial"/>
              </a:rPr>
              <a:t>W, </a:t>
            </a:r>
            <a:r>
              <a:rPr dirty="0" sz="900" spc="-10">
                <a:latin typeface="Arial"/>
                <a:cs typeface="Arial"/>
              </a:rPr>
              <a:t>which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yielded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820" y="4185920"/>
            <a:ext cx="4286250" cy="40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the max, S*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baseline="-23148" sz="900">
                <a:latin typeface="Arial"/>
                <a:cs typeface="Arial"/>
              </a:rPr>
              <a:t>W</a:t>
            </a:r>
            <a:endParaRPr baseline="-23148" sz="900">
              <a:latin typeface="Arial"/>
              <a:cs typeface="Arial"/>
            </a:endParaRPr>
          </a:p>
          <a:p>
            <a:pPr marL="20828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00339A"/>
                </a:solidFill>
                <a:latin typeface="Arial"/>
                <a:cs typeface="Arial"/>
              </a:rPr>
              <a:t>See [Glaz and Balakrishnan, 99] for</a:t>
            </a:r>
            <a:r>
              <a:rPr dirty="0" sz="900" spc="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00339A"/>
                </a:solidFill>
                <a:latin typeface="Arial"/>
                <a:cs typeface="Arial"/>
              </a:rPr>
              <a:t>details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6822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399" y="6050279"/>
            <a:ext cx="1607748" cy="15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0220" y="7695690"/>
            <a:ext cx="160718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39A"/>
                </a:solidFill>
                <a:latin typeface="Arial"/>
                <a:cs typeface="Arial"/>
              </a:rPr>
              <a:t>Given that region </a:t>
            </a:r>
            <a:r>
              <a:rPr dirty="0" sz="900">
                <a:solidFill>
                  <a:srgbClr val="00339A"/>
                </a:solidFill>
                <a:latin typeface="Arial"/>
                <a:cs typeface="Arial"/>
              </a:rPr>
              <a:t>W </a:t>
            </a:r>
            <a:r>
              <a:rPr dirty="0" sz="900" spc="-5">
                <a:solidFill>
                  <a:srgbClr val="00339A"/>
                </a:solidFill>
                <a:latin typeface="Arial"/>
                <a:cs typeface="Arial"/>
              </a:rPr>
              <a:t>is the most  likely to be abnormal, is it  significantly</a:t>
            </a:r>
            <a:r>
              <a:rPr dirty="0" sz="900" spc="-1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00339A"/>
                </a:solidFill>
                <a:latin typeface="Arial"/>
                <a:cs typeface="Arial"/>
              </a:rPr>
              <a:t>abnormal?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6266" y="5677916"/>
            <a:ext cx="3359785" cy="233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Significance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testing</a:t>
            </a:r>
            <a:endParaRPr sz="2200">
              <a:latin typeface="Tahoma"/>
              <a:cs typeface="Tahoma"/>
            </a:endParaRPr>
          </a:p>
          <a:p>
            <a:pPr algn="ctr" marL="5080">
              <a:lnSpc>
                <a:spcPct val="100000"/>
              </a:lnSpc>
              <a:spcBef>
                <a:spcPts val="944"/>
              </a:spcBef>
            </a:pPr>
            <a:r>
              <a:rPr dirty="0" u="sng" sz="900" spc="-5">
                <a:solidFill>
                  <a:srgbClr val="00339A"/>
                </a:solidFill>
                <a:uFill>
                  <a:solidFill>
                    <a:srgbClr val="00339A"/>
                  </a:solidFill>
                </a:uFill>
                <a:latin typeface="Arial"/>
                <a:cs typeface="Arial"/>
              </a:rPr>
              <a:t>Standard approach:</a:t>
            </a:r>
            <a:endParaRPr sz="900">
              <a:latin typeface="Arial"/>
              <a:cs typeface="Arial"/>
            </a:endParaRPr>
          </a:p>
          <a:p>
            <a:pPr algn="just" marL="1409700" marR="43180" indent="-22860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1410335" algn="l"/>
              </a:tabLst>
            </a:pPr>
            <a:r>
              <a:rPr dirty="0" sz="900" spc="-5">
                <a:latin typeface="Arial"/>
                <a:cs typeface="Arial"/>
              </a:rPr>
              <a:t>Generate many randomized versions  of the data set by shuffling the </a:t>
            </a:r>
            <a:r>
              <a:rPr dirty="0" sz="900" spc="-10">
                <a:latin typeface="Arial"/>
                <a:cs typeface="Arial"/>
              </a:rPr>
              <a:t>labels  </a:t>
            </a:r>
            <a:r>
              <a:rPr dirty="0" sz="900" spc="-5">
                <a:latin typeface="Arial"/>
                <a:cs typeface="Arial"/>
              </a:rPr>
              <a:t>(positive instance of the phenomenon  or not).</a:t>
            </a:r>
            <a:endParaRPr sz="900">
              <a:latin typeface="Arial"/>
              <a:cs typeface="Arial"/>
            </a:endParaRPr>
          </a:p>
          <a:p>
            <a:pPr marL="1409700" marR="191135" indent="-22860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1409700" algn="l"/>
                <a:tab pos="1410335" algn="l"/>
              </a:tabLst>
            </a:pPr>
            <a:r>
              <a:rPr dirty="0" sz="900" spc="-5">
                <a:latin typeface="Arial"/>
                <a:cs typeface="Arial"/>
              </a:rPr>
              <a:t>Compute S*</a:t>
            </a:r>
            <a:r>
              <a:rPr dirty="0" baseline="-23148" sz="900" spc="-7">
                <a:latin typeface="Arial"/>
                <a:cs typeface="Arial"/>
              </a:rPr>
              <a:t>W </a:t>
            </a:r>
            <a:r>
              <a:rPr dirty="0" sz="900" spc="-5">
                <a:latin typeface="Arial"/>
                <a:cs typeface="Arial"/>
              </a:rPr>
              <a:t>for each randomized  data set. This forms a baseline  distribution for </a:t>
            </a:r>
            <a:r>
              <a:rPr dirty="0" sz="900" spc="-10">
                <a:latin typeface="Arial"/>
                <a:cs typeface="Arial"/>
              </a:rPr>
              <a:t>S*</a:t>
            </a:r>
            <a:r>
              <a:rPr dirty="0" baseline="-23148" sz="900" spc="-15">
                <a:latin typeface="Arial"/>
                <a:cs typeface="Arial"/>
              </a:rPr>
              <a:t>W </a:t>
            </a:r>
            <a:r>
              <a:rPr dirty="0" sz="900" spc="-5">
                <a:latin typeface="Arial"/>
                <a:cs typeface="Arial"/>
              </a:rPr>
              <a:t>if the </a:t>
            </a:r>
            <a:r>
              <a:rPr dirty="0" sz="900" spc="-10">
                <a:latin typeface="Arial"/>
                <a:cs typeface="Arial"/>
              </a:rPr>
              <a:t>null  </a:t>
            </a:r>
            <a:r>
              <a:rPr dirty="0" sz="900" spc="-5">
                <a:latin typeface="Arial"/>
                <a:cs typeface="Arial"/>
              </a:rPr>
              <a:t>hypothesis holds.</a:t>
            </a:r>
            <a:endParaRPr sz="900">
              <a:latin typeface="Arial"/>
              <a:cs typeface="Arial"/>
            </a:endParaRPr>
          </a:p>
          <a:p>
            <a:pPr marL="1409700" marR="124460" indent="-22860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1409700" algn="l"/>
                <a:tab pos="1410335" algn="l"/>
              </a:tabLst>
            </a:pPr>
            <a:r>
              <a:rPr dirty="0" sz="900" spc="-5">
                <a:latin typeface="Arial"/>
                <a:cs typeface="Arial"/>
              </a:rPr>
              <a:t>Compare the observed value of </a:t>
            </a:r>
            <a:r>
              <a:rPr dirty="0" sz="900" spc="-10">
                <a:latin typeface="Arial"/>
                <a:cs typeface="Arial"/>
              </a:rPr>
              <a:t>S*</a:t>
            </a:r>
            <a:r>
              <a:rPr dirty="0" baseline="-23148" sz="900" spc="-15">
                <a:latin typeface="Arial"/>
                <a:cs typeface="Arial"/>
              </a:rPr>
              <a:t>W 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against the baseline distribution to  determine a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p-value.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87600" y="6837680"/>
            <a:ext cx="215900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8483" y="7072121"/>
            <a:ext cx="325120" cy="635635"/>
          </a:xfrm>
          <a:custGeom>
            <a:avLst/>
            <a:gdLst/>
            <a:ahLst/>
            <a:cxnLst/>
            <a:rect l="l" t="t" r="r" b="b"/>
            <a:pathLst>
              <a:path w="325119" h="635634">
                <a:moveTo>
                  <a:pt x="68729" y="31704"/>
                </a:moveTo>
                <a:lnTo>
                  <a:pt x="50292" y="68579"/>
                </a:lnTo>
                <a:lnTo>
                  <a:pt x="22860" y="131063"/>
                </a:lnTo>
                <a:lnTo>
                  <a:pt x="6858" y="179831"/>
                </a:lnTo>
                <a:lnTo>
                  <a:pt x="5334" y="188213"/>
                </a:lnTo>
                <a:lnTo>
                  <a:pt x="3810" y="195833"/>
                </a:lnTo>
                <a:lnTo>
                  <a:pt x="2286" y="204215"/>
                </a:lnTo>
                <a:lnTo>
                  <a:pt x="1524" y="212597"/>
                </a:lnTo>
                <a:lnTo>
                  <a:pt x="692" y="220979"/>
                </a:lnTo>
                <a:lnTo>
                  <a:pt x="0" y="228600"/>
                </a:lnTo>
                <a:lnTo>
                  <a:pt x="0" y="243839"/>
                </a:lnTo>
                <a:lnTo>
                  <a:pt x="3810" y="294131"/>
                </a:lnTo>
                <a:lnTo>
                  <a:pt x="12192" y="345947"/>
                </a:lnTo>
                <a:lnTo>
                  <a:pt x="33528" y="414527"/>
                </a:lnTo>
                <a:lnTo>
                  <a:pt x="55626" y="461009"/>
                </a:lnTo>
                <a:lnTo>
                  <a:pt x="80010" y="495300"/>
                </a:lnTo>
                <a:lnTo>
                  <a:pt x="121920" y="531876"/>
                </a:lnTo>
                <a:lnTo>
                  <a:pt x="130302" y="537209"/>
                </a:lnTo>
                <a:lnTo>
                  <a:pt x="147828" y="548639"/>
                </a:lnTo>
                <a:lnTo>
                  <a:pt x="165354" y="559307"/>
                </a:lnTo>
                <a:lnTo>
                  <a:pt x="201930" y="579119"/>
                </a:lnTo>
                <a:lnTo>
                  <a:pt x="220218" y="588263"/>
                </a:lnTo>
                <a:lnTo>
                  <a:pt x="238506" y="596645"/>
                </a:lnTo>
                <a:lnTo>
                  <a:pt x="255270" y="605027"/>
                </a:lnTo>
                <a:lnTo>
                  <a:pt x="263652" y="608838"/>
                </a:lnTo>
                <a:lnTo>
                  <a:pt x="271272" y="612647"/>
                </a:lnTo>
                <a:lnTo>
                  <a:pt x="278892" y="615695"/>
                </a:lnTo>
                <a:lnTo>
                  <a:pt x="285750" y="619505"/>
                </a:lnTo>
                <a:lnTo>
                  <a:pt x="292608" y="622553"/>
                </a:lnTo>
                <a:lnTo>
                  <a:pt x="298704" y="625601"/>
                </a:lnTo>
                <a:lnTo>
                  <a:pt x="304800" y="627888"/>
                </a:lnTo>
                <a:lnTo>
                  <a:pt x="310134" y="630935"/>
                </a:lnTo>
                <a:lnTo>
                  <a:pt x="314706" y="633221"/>
                </a:lnTo>
                <a:lnTo>
                  <a:pt x="318516" y="635507"/>
                </a:lnTo>
                <a:lnTo>
                  <a:pt x="324612" y="624077"/>
                </a:lnTo>
                <a:lnTo>
                  <a:pt x="320802" y="621791"/>
                </a:lnTo>
                <a:lnTo>
                  <a:pt x="315468" y="619505"/>
                </a:lnTo>
                <a:lnTo>
                  <a:pt x="310134" y="616457"/>
                </a:lnTo>
                <a:lnTo>
                  <a:pt x="304800" y="614171"/>
                </a:lnTo>
                <a:lnTo>
                  <a:pt x="297942" y="611123"/>
                </a:lnTo>
                <a:lnTo>
                  <a:pt x="276606" y="600455"/>
                </a:lnTo>
                <a:lnTo>
                  <a:pt x="268986" y="597407"/>
                </a:lnTo>
                <a:lnTo>
                  <a:pt x="260604" y="593597"/>
                </a:lnTo>
                <a:lnTo>
                  <a:pt x="243840" y="585215"/>
                </a:lnTo>
                <a:lnTo>
                  <a:pt x="226314" y="576833"/>
                </a:lnTo>
                <a:lnTo>
                  <a:pt x="171450" y="547877"/>
                </a:lnTo>
                <a:lnTo>
                  <a:pt x="137160" y="526541"/>
                </a:lnTo>
                <a:lnTo>
                  <a:pt x="114300" y="509777"/>
                </a:lnTo>
                <a:lnTo>
                  <a:pt x="107442" y="504444"/>
                </a:lnTo>
                <a:lnTo>
                  <a:pt x="100584" y="498347"/>
                </a:lnTo>
                <a:lnTo>
                  <a:pt x="95250" y="492251"/>
                </a:lnTo>
                <a:lnTo>
                  <a:pt x="89154" y="486917"/>
                </a:lnTo>
                <a:lnTo>
                  <a:pt x="58674" y="440435"/>
                </a:lnTo>
                <a:lnTo>
                  <a:pt x="38862" y="393191"/>
                </a:lnTo>
                <a:lnTo>
                  <a:pt x="25146" y="342900"/>
                </a:lnTo>
                <a:lnTo>
                  <a:pt x="21336" y="326135"/>
                </a:lnTo>
                <a:lnTo>
                  <a:pt x="18288" y="309371"/>
                </a:lnTo>
                <a:lnTo>
                  <a:pt x="16002" y="292607"/>
                </a:lnTo>
                <a:lnTo>
                  <a:pt x="14478" y="275844"/>
                </a:lnTo>
                <a:lnTo>
                  <a:pt x="13716" y="259079"/>
                </a:lnTo>
                <a:lnTo>
                  <a:pt x="12954" y="243839"/>
                </a:lnTo>
                <a:lnTo>
                  <a:pt x="13030" y="220217"/>
                </a:lnTo>
                <a:lnTo>
                  <a:pt x="14478" y="205739"/>
                </a:lnTo>
                <a:lnTo>
                  <a:pt x="17526" y="190500"/>
                </a:lnTo>
                <a:lnTo>
                  <a:pt x="19812" y="182879"/>
                </a:lnTo>
                <a:lnTo>
                  <a:pt x="23622" y="166877"/>
                </a:lnTo>
                <a:lnTo>
                  <a:pt x="41148" y="119633"/>
                </a:lnTo>
                <a:lnTo>
                  <a:pt x="68580" y="60197"/>
                </a:lnTo>
                <a:lnTo>
                  <a:pt x="75438" y="47243"/>
                </a:lnTo>
                <a:lnTo>
                  <a:pt x="80417" y="36786"/>
                </a:lnTo>
                <a:lnTo>
                  <a:pt x="68729" y="31704"/>
                </a:lnTo>
                <a:close/>
              </a:path>
              <a:path w="325119" h="635634">
                <a:moveTo>
                  <a:pt x="91329" y="25907"/>
                </a:moveTo>
                <a:lnTo>
                  <a:pt x="71628" y="25907"/>
                </a:lnTo>
                <a:lnTo>
                  <a:pt x="83058" y="31241"/>
                </a:lnTo>
                <a:lnTo>
                  <a:pt x="80417" y="36786"/>
                </a:lnTo>
                <a:lnTo>
                  <a:pt x="92202" y="41909"/>
                </a:lnTo>
                <a:lnTo>
                  <a:pt x="91329" y="25907"/>
                </a:lnTo>
                <a:close/>
              </a:path>
              <a:path w="325119" h="635634">
                <a:moveTo>
                  <a:pt x="71628" y="25907"/>
                </a:moveTo>
                <a:lnTo>
                  <a:pt x="68729" y="31704"/>
                </a:lnTo>
                <a:lnTo>
                  <a:pt x="80417" y="36786"/>
                </a:lnTo>
                <a:lnTo>
                  <a:pt x="83058" y="31241"/>
                </a:lnTo>
                <a:lnTo>
                  <a:pt x="71628" y="25907"/>
                </a:lnTo>
                <a:close/>
              </a:path>
              <a:path w="325119" h="635634">
                <a:moveTo>
                  <a:pt x="89916" y="0"/>
                </a:moveTo>
                <a:lnTo>
                  <a:pt x="57150" y="26669"/>
                </a:lnTo>
                <a:lnTo>
                  <a:pt x="68729" y="31704"/>
                </a:lnTo>
                <a:lnTo>
                  <a:pt x="71628" y="25907"/>
                </a:lnTo>
                <a:lnTo>
                  <a:pt x="91329" y="25907"/>
                </a:lnTo>
                <a:lnTo>
                  <a:pt x="89916" y="0"/>
                </a:lnTo>
                <a:close/>
              </a:path>
            </a:pathLst>
          </a:custGeom>
          <a:solidFill>
            <a:srgbClr val="01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060" y="1516632"/>
            <a:ext cx="106426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/>
              <a:t>Fast  squares  </a:t>
            </a:r>
            <a:r>
              <a:rPr dirty="0"/>
              <a:t>speedup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119" y="2682494"/>
            <a:ext cx="4531995" cy="191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22250" marR="452120" indent="-17145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22250" algn="l"/>
              </a:tabLst>
            </a:pP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Theoretical complexity of fast squares: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O(N</a:t>
            </a:r>
            <a:r>
              <a:rPr dirty="0" baseline="23391" sz="1425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)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(as  opposed to naïve N</a:t>
            </a:r>
            <a:r>
              <a:rPr dirty="0" baseline="23391" sz="1425" spc="-7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), if maximum density region  sufficiently dense.</a:t>
            </a:r>
            <a:endParaRPr sz="1400">
              <a:latin typeface="Tahoma"/>
              <a:cs typeface="Tahoma"/>
            </a:endParaRPr>
          </a:p>
          <a:p>
            <a:pPr algn="just" marL="736600">
              <a:lnSpc>
                <a:spcPts val="1689"/>
              </a:lnSpc>
            </a:pPr>
            <a:r>
              <a:rPr dirty="0" sz="14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450" spc="-25" i="1">
                <a:solidFill>
                  <a:srgbClr val="3333CC"/>
                </a:solidFill>
                <a:latin typeface="Tahoma"/>
                <a:cs typeface="Tahoma"/>
              </a:rPr>
              <a:t>not, </a:t>
            </a:r>
            <a:r>
              <a:rPr dirty="0" sz="1450" spc="-35" i="1">
                <a:solidFill>
                  <a:srgbClr val="3333CC"/>
                </a:solidFill>
                <a:latin typeface="Tahoma"/>
                <a:cs typeface="Tahoma"/>
              </a:rPr>
              <a:t>we </a:t>
            </a:r>
            <a:r>
              <a:rPr dirty="0" sz="1450" spc="-30" i="1">
                <a:solidFill>
                  <a:srgbClr val="3333CC"/>
                </a:solidFill>
                <a:latin typeface="Tahoma"/>
                <a:cs typeface="Tahoma"/>
              </a:rPr>
              <a:t>can use </a:t>
            </a:r>
            <a:r>
              <a:rPr dirty="0" sz="1450" spc="-25" i="1">
                <a:solidFill>
                  <a:srgbClr val="3333CC"/>
                </a:solidFill>
                <a:latin typeface="Tahoma"/>
                <a:cs typeface="Tahoma"/>
              </a:rPr>
              <a:t>several other </a:t>
            </a:r>
            <a:r>
              <a:rPr dirty="0" sz="1450" spc="-30" i="1">
                <a:solidFill>
                  <a:srgbClr val="3333CC"/>
                </a:solidFill>
                <a:latin typeface="Tahoma"/>
                <a:cs typeface="Tahoma"/>
              </a:rPr>
              <a:t>speedup</a:t>
            </a:r>
            <a:r>
              <a:rPr dirty="0" sz="1450" spc="3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450" spc="-20" i="1">
                <a:solidFill>
                  <a:srgbClr val="3333CC"/>
                </a:solidFill>
                <a:latin typeface="Tahoma"/>
                <a:cs typeface="Tahoma"/>
              </a:rPr>
              <a:t>tricks.</a:t>
            </a:r>
            <a:endParaRPr sz="1450">
              <a:latin typeface="Tahoma"/>
              <a:cs typeface="Tahoma"/>
            </a:endParaRPr>
          </a:p>
          <a:p>
            <a:pPr algn="just" marL="222250" marR="173355" indent="-171450">
              <a:lnSpc>
                <a:spcPts val="1680"/>
              </a:lnSpc>
              <a:spcBef>
                <a:spcPts val="55"/>
              </a:spcBef>
              <a:buClr>
                <a:srgbClr val="000000"/>
              </a:buClr>
              <a:buChar char="•"/>
              <a:tabLst>
                <a:tab pos="222250" algn="l"/>
              </a:tabLst>
            </a:pPr>
            <a:r>
              <a:rPr dirty="0" sz="1400" spc="-5">
                <a:solidFill>
                  <a:srgbClr val="336500"/>
                </a:solidFill>
                <a:latin typeface="Tahoma"/>
                <a:cs typeface="Tahoma"/>
              </a:rPr>
              <a:t>In practice: 10-200x speedups on </a:t>
            </a:r>
            <a:r>
              <a:rPr dirty="0" sz="1400">
                <a:solidFill>
                  <a:srgbClr val="336500"/>
                </a:solidFill>
                <a:latin typeface="Tahoma"/>
                <a:cs typeface="Tahoma"/>
              </a:rPr>
              <a:t>real </a:t>
            </a:r>
            <a:r>
              <a:rPr dirty="0" sz="1400" spc="-5">
                <a:solidFill>
                  <a:srgbClr val="336500"/>
                </a:solidFill>
                <a:latin typeface="Tahoma"/>
                <a:cs typeface="Tahoma"/>
              </a:rPr>
              <a:t>and artificially  generated datasets.</a:t>
            </a:r>
            <a:endParaRPr sz="1400">
              <a:latin typeface="Tahoma"/>
              <a:cs typeface="Tahoma"/>
            </a:endParaRPr>
          </a:p>
          <a:p>
            <a:pPr algn="just" marL="738505" marR="111125" indent="-2540">
              <a:lnSpc>
                <a:spcPts val="1680"/>
              </a:lnSpc>
              <a:spcBef>
                <a:spcPts val="5"/>
              </a:spcBef>
            </a:pPr>
            <a:r>
              <a:rPr dirty="0" sz="1450" spc="-30" i="1">
                <a:solidFill>
                  <a:srgbClr val="336500"/>
                </a:solidFill>
                <a:latin typeface="Tahoma"/>
                <a:cs typeface="Tahoma"/>
              </a:rPr>
              <a:t>Emergency Dept. </a:t>
            </a:r>
            <a:r>
              <a:rPr dirty="0" sz="1450" spc="-25" i="1">
                <a:solidFill>
                  <a:srgbClr val="336500"/>
                </a:solidFill>
                <a:latin typeface="Tahoma"/>
                <a:cs typeface="Tahoma"/>
              </a:rPr>
              <a:t>dataset </a:t>
            </a:r>
            <a:r>
              <a:rPr dirty="0" sz="1450" spc="-30" i="1">
                <a:solidFill>
                  <a:srgbClr val="336500"/>
                </a:solidFill>
                <a:latin typeface="Tahoma"/>
                <a:cs typeface="Tahoma"/>
              </a:rPr>
              <a:t>(600K </a:t>
            </a:r>
            <a:r>
              <a:rPr dirty="0" sz="1450" spc="-25" i="1">
                <a:solidFill>
                  <a:srgbClr val="336500"/>
                </a:solidFill>
                <a:latin typeface="Tahoma"/>
                <a:cs typeface="Tahoma"/>
              </a:rPr>
              <a:t>records): </a:t>
            </a:r>
            <a:r>
              <a:rPr dirty="0" sz="1450" spc="-30" i="1">
                <a:solidFill>
                  <a:srgbClr val="336500"/>
                </a:solidFill>
                <a:latin typeface="Tahoma"/>
                <a:cs typeface="Tahoma"/>
              </a:rPr>
              <a:t>20  </a:t>
            </a:r>
            <a:r>
              <a:rPr dirty="0" sz="1450" spc="-25" i="1">
                <a:solidFill>
                  <a:srgbClr val="336500"/>
                </a:solidFill>
                <a:latin typeface="Tahoma"/>
                <a:cs typeface="Tahoma"/>
              </a:rPr>
              <a:t>minutes, versus </a:t>
            </a:r>
            <a:r>
              <a:rPr dirty="0" sz="1450" spc="-30" i="1">
                <a:solidFill>
                  <a:srgbClr val="336500"/>
                </a:solidFill>
                <a:latin typeface="Tahoma"/>
                <a:cs typeface="Tahoma"/>
              </a:rPr>
              <a:t>66 hours </a:t>
            </a:r>
            <a:r>
              <a:rPr dirty="0" sz="1450" spc="-25" i="1">
                <a:solidFill>
                  <a:srgbClr val="336500"/>
                </a:solidFill>
                <a:latin typeface="Tahoma"/>
                <a:cs typeface="Tahoma"/>
              </a:rPr>
              <a:t>with naïve</a:t>
            </a:r>
            <a:r>
              <a:rPr dirty="0" sz="1450" spc="15" i="1">
                <a:solidFill>
                  <a:srgbClr val="336500"/>
                </a:solidFill>
                <a:latin typeface="Tahoma"/>
                <a:cs typeface="Tahoma"/>
              </a:rPr>
              <a:t> </a:t>
            </a:r>
            <a:r>
              <a:rPr dirty="0" sz="1450" spc="-30" i="1">
                <a:solidFill>
                  <a:srgbClr val="336500"/>
                </a:solidFill>
                <a:latin typeface="Tahoma"/>
                <a:cs typeface="Tahoma"/>
              </a:rPr>
              <a:t>approach.</a:t>
            </a:r>
            <a:endParaRPr sz="145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625"/>
              </a:spcBef>
              <a:tabLst>
                <a:tab pos="28219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699" y="1611629"/>
            <a:ext cx="1333500" cy="1064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57637" y="1484375"/>
          <a:ext cx="1462405" cy="119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47320"/>
                <a:gridCol w="146685"/>
                <a:gridCol w="149225"/>
                <a:gridCol w="148590"/>
                <a:gridCol w="149225"/>
                <a:gridCol w="147955"/>
                <a:gridCol w="149225"/>
                <a:gridCol w="148590"/>
                <a:gridCol w="152400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</a:tr>
              <a:tr h="119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22623" y="1992883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1900" y="2192273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14477" y="419100"/>
                </a:moveTo>
                <a:lnTo>
                  <a:pt x="0" y="419100"/>
                </a:lnTo>
                <a:lnTo>
                  <a:pt x="19050" y="457200"/>
                </a:lnTo>
                <a:lnTo>
                  <a:pt x="35051" y="425196"/>
                </a:lnTo>
                <a:lnTo>
                  <a:pt x="14477" y="425196"/>
                </a:lnTo>
                <a:lnTo>
                  <a:pt x="14477" y="419100"/>
                </a:lnTo>
                <a:close/>
              </a:path>
              <a:path w="38100" h="457200">
                <a:moveTo>
                  <a:pt x="23622" y="0"/>
                </a:moveTo>
                <a:lnTo>
                  <a:pt x="14477" y="0"/>
                </a:lnTo>
                <a:lnTo>
                  <a:pt x="14477" y="425196"/>
                </a:lnTo>
                <a:lnTo>
                  <a:pt x="23622" y="425196"/>
                </a:lnTo>
                <a:lnTo>
                  <a:pt x="23622" y="0"/>
                </a:lnTo>
                <a:close/>
              </a:path>
              <a:path w="38100" h="457200">
                <a:moveTo>
                  <a:pt x="38100" y="419100"/>
                </a:moveTo>
                <a:lnTo>
                  <a:pt x="23622" y="419100"/>
                </a:lnTo>
                <a:lnTo>
                  <a:pt x="23622" y="425196"/>
                </a:lnTo>
                <a:lnTo>
                  <a:pt x="35051" y="425196"/>
                </a:lnTo>
                <a:lnTo>
                  <a:pt x="38100" y="4191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1900" y="15445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23622" y="31242"/>
                </a:moveTo>
                <a:lnTo>
                  <a:pt x="14477" y="31242"/>
                </a:lnTo>
                <a:lnTo>
                  <a:pt x="14477" y="457200"/>
                </a:lnTo>
                <a:lnTo>
                  <a:pt x="23622" y="457200"/>
                </a:lnTo>
                <a:lnTo>
                  <a:pt x="23622" y="31242"/>
                </a:lnTo>
                <a:close/>
              </a:path>
              <a:path w="38100" h="457200">
                <a:moveTo>
                  <a:pt x="19050" y="0"/>
                </a:moveTo>
                <a:lnTo>
                  <a:pt x="0" y="38100"/>
                </a:lnTo>
                <a:lnTo>
                  <a:pt x="14477" y="38100"/>
                </a:lnTo>
                <a:lnTo>
                  <a:pt x="14477" y="31242"/>
                </a:lnTo>
                <a:lnTo>
                  <a:pt x="34671" y="31242"/>
                </a:lnTo>
                <a:lnTo>
                  <a:pt x="19050" y="0"/>
                </a:lnTo>
                <a:close/>
              </a:path>
              <a:path w="38100" h="457200">
                <a:moveTo>
                  <a:pt x="34671" y="31242"/>
                </a:moveTo>
                <a:lnTo>
                  <a:pt x="23622" y="31242"/>
                </a:lnTo>
                <a:lnTo>
                  <a:pt x="23622" y="38100"/>
                </a:lnTo>
                <a:lnTo>
                  <a:pt x="38100" y="38100"/>
                </a:lnTo>
                <a:lnTo>
                  <a:pt x="34671" y="3124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56835" y="1311656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2509" y="1396746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529589" y="0"/>
                </a:moveTo>
                <a:lnTo>
                  <a:pt x="529589" y="38100"/>
                </a:lnTo>
                <a:lnTo>
                  <a:pt x="558546" y="23621"/>
                </a:lnTo>
                <a:lnTo>
                  <a:pt x="535686" y="23621"/>
                </a:lnTo>
                <a:lnTo>
                  <a:pt x="535686" y="14477"/>
                </a:lnTo>
                <a:lnTo>
                  <a:pt x="558545" y="14477"/>
                </a:lnTo>
                <a:lnTo>
                  <a:pt x="529589" y="0"/>
                </a:lnTo>
                <a:close/>
              </a:path>
              <a:path w="567689" h="38100">
                <a:moveTo>
                  <a:pt x="529589" y="14477"/>
                </a:moveTo>
                <a:lnTo>
                  <a:pt x="0" y="14477"/>
                </a:lnTo>
                <a:lnTo>
                  <a:pt x="0" y="23621"/>
                </a:lnTo>
                <a:lnTo>
                  <a:pt x="529589" y="23621"/>
                </a:lnTo>
                <a:lnTo>
                  <a:pt x="529589" y="14477"/>
                </a:lnTo>
                <a:close/>
              </a:path>
              <a:path w="567689" h="38100">
                <a:moveTo>
                  <a:pt x="558545" y="14477"/>
                </a:moveTo>
                <a:lnTo>
                  <a:pt x="535686" y="14477"/>
                </a:lnTo>
                <a:lnTo>
                  <a:pt x="535686" y="23621"/>
                </a:lnTo>
                <a:lnTo>
                  <a:pt x="558546" y="23621"/>
                </a:lnTo>
                <a:lnTo>
                  <a:pt x="567689" y="19050"/>
                </a:lnTo>
                <a:lnTo>
                  <a:pt x="558545" y="1447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9361" y="1395222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3" y="23622"/>
                </a:lnTo>
                <a:lnTo>
                  <a:pt x="32003" y="14478"/>
                </a:lnTo>
                <a:lnTo>
                  <a:pt x="38100" y="14478"/>
                </a:lnTo>
                <a:lnTo>
                  <a:pt x="38100" y="0"/>
                </a:lnTo>
                <a:close/>
              </a:path>
              <a:path w="567689" h="38100">
                <a:moveTo>
                  <a:pt x="38100" y="14478"/>
                </a:moveTo>
                <a:lnTo>
                  <a:pt x="32003" y="14478"/>
                </a:lnTo>
                <a:lnTo>
                  <a:pt x="32003" y="23622"/>
                </a:lnTo>
                <a:lnTo>
                  <a:pt x="38100" y="23622"/>
                </a:lnTo>
                <a:lnTo>
                  <a:pt x="38100" y="14478"/>
                </a:lnTo>
                <a:close/>
              </a:path>
              <a:path w="567689" h="38100">
                <a:moveTo>
                  <a:pt x="567689" y="14478"/>
                </a:moveTo>
                <a:lnTo>
                  <a:pt x="38100" y="14478"/>
                </a:lnTo>
                <a:lnTo>
                  <a:pt x="38100" y="23622"/>
                </a:lnTo>
                <a:lnTo>
                  <a:pt x="567689" y="23622"/>
                </a:lnTo>
                <a:lnTo>
                  <a:pt x="567689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058" y="5693917"/>
            <a:ext cx="128714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Fast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rectangles 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speedup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819" y="7393176"/>
            <a:ext cx="439483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0" marR="30480" indent="-1720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09550" algn="l"/>
              </a:tabLst>
            </a:pP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Theoretical complexity of fast rectangles: O(N</a:t>
            </a:r>
            <a:r>
              <a:rPr dirty="0" baseline="23391" sz="1425" spc="-7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log N)  (as opposed to naïve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baseline="23391" sz="1425" spc="-7">
                <a:solidFill>
                  <a:srgbClr val="3333CC"/>
                </a:solidFill>
                <a:latin typeface="Tahoma"/>
                <a:cs typeface="Tahoma"/>
              </a:rPr>
              <a:t>4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76699" y="5788913"/>
            <a:ext cx="1333500" cy="1064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57637" y="5661659"/>
          <a:ext cx="1462405" cy="119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47320"/>
                <a:gridCol w="146685"/>
                <a:gridCol w="149225"/>
                <a:gridCol w="148590"/>
                <a:gridCol w="149225"/>
                <a:gridCol w="147955"/>
                <a:gridCol w="149225"/>
                <a:gridCol w="148590"/>
                <a:gridCol w="152400"/>
              </a:tblGrid>
              <a:tr h="121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</a:tr>
              <a:tr h="119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722623" y="6170166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71900" y="6369558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14477" y="419100"/>
                </a:moveTo>
                <a:lnTo>
                  <a:pt x="0" y="419100"/>
                </a:lnTo>
                <a:lnTo>
                  <a:pt x="19050" y="457199"/>
                </a:lnTo>
                <a:lnTo>
                  <a:pt x="35051" y="425196"/>
                </a:lnTo>
                <a:lnTo>
                  <a:pt x="14477" y="425196"/>
                </a:lnTo>
                <a:lnTo>
                  <a:pt x="14477" y="419100"/>
                </a:lnTo>
                <a:close/>
              </a:path>
              <a:path w="38100" h="457200">
                <a:moveTo>
                  <a:pt x="23622" y="0"/>
                </a:moveTo>
                <a:lnTo>
                  <a:pt x="14477" y="0"/>
                </a:lnTo>
                <a:lnTo>
                  <a:pt x="14477" y="425196"/>
                </a:lnTo>
                <a:lnTo>
                  <a:pt x="23622" y="425196"/>
                </a:lnTo>
                <a:lnTo>
                  <a:pt x="23622" y="0"/>
                </a:lnTo>
                <a:close/>
              </a:path>
              <a:path w="38100" h="457200">
                <a:moveTo>
                  <a:pt x="38100" y="419100"/>
                </a:moveTo>
                <a:lnTo>
                  <a:pt x="23622" y="419100"/>
                </a:lnTo>
                <a:lnTo>
                  <a:pt x="23622" y="425196"/>
                </a:lnTo>
                <a:lnTo>
                  <a:pt x="35051" y="425196"/>
                </a:lnTo>
                <a:lnTo>
                  <a:pt x="38100" y="4191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1900" y="5721858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23622" y="31241"/>
                </a:moveTo>
                <a:lnTo>
                  <a:pt x="14477" y="31241"/>
                </a:lnTo>
                <a:lnTo>
                  <a:pt x="14477" y="457200"/>
                </a:lnTo>
                <a:lnTo>
                  <a:pt x="23622" y="457200"/>
                </a:lnTo>
                <a:lnTo>
                  <a:pt x="23622" y="31241"/>
                </a:lnTo>
                <a:close/>
              </a:path>
              <a:path w="38100" h="457200">
                <a:moveTo>
                  <a:pt x="19050" y="0"/>
                </a:moveTo>
                <a:lnTo>
                  <a:pt x="0" y="38100"/>
                </a:lnTo>
                <a:lnTo>
                  <a:pt x="14477" y="38100"/>
                </a:lnTo>
                <a:lnTo>
                  <a:pt x="14477" y="31241"/>
                </a:lnTo>
                <a:lnTo>
                  <a:pt x="34671" y="31241"/>
                </a:lnTo>
                <a:lnTo>
                  <a:pt x="19050" y="0"/>
                </a:lnTo>
                <a:close/>
              </a:path>
              <a:path w="38100" h="457200">
                <a:moveTo>
                  <a:pt x="34671" y="31241"/>
                </a:moveTo>
                <a:lnTo>
                  <a:pt x="23622" y="31241"/>
                </a:lnTo>
                <a:lnTo>
                  <a:pt x="23622" y="38100"/>
                </a:lnTo>
                <a:lnTo>
                  <a:pt x="38100" y="38100"/>
                </a:lnTo>
                <a:lnTo>
                  <a:pt x="34671" y="3124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56835" y="5488940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2509" y="5574029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529589" y="0"/>
                </a:moveTo>
                <a:lnTo>
                  <a:pt x="529589" y="38100"/>
                </a:lnTo>
                <a:lnTo>
                  <a:pt x="558545" y="23622"/>
                </a:lnTo>
                <a:lnTo>
                  <a:pt x="535686" y="23622"/>
                </a:lnTo>
                <a:lnTo>
                  <a:pt x="535686" y="14478"/>
                </a:lnTo>
                <a:lnTo>
                  <a:pt x="558546" y="14478"/>
                </a:lnTo>
                <a:lnTo>
                  <a:pt x="529589" y="0"/>
                </a:lnTo>
                <a:close/>
              </a:path>
              <a:path w="567689" h="38100">
                <a:moveTo>
                  <a:pt x="529589" y="14478"/>
                </a:moveTo>
                <a:lnTo>
                  <a:pt x="0" y="14478"/>
                </a:lnTo>
                <a:lnTo>
                  <a:pt x="0" y="23622"/>
                </a:lnTo>
                <a:lnTo>
                  <a:pt x="529589" y="23622"/>
                </a:lnTo>
                <a:lnTo>
                  <a:pt x="529589" y="14478"/>
                </a:lnTo>
                <a:close/>
              </a:path>
              <a:path w="567689" h="38100">
                <a:moveTo>
                  <a:pt x="558546" y="14478"/>
                </a:moveTo>
                <a:lnTo>
                  <a:pt x="535686" y="14478"/>
                </a:lnTo>
                <a:lnTo>
                  <a:pt x="535686" y="23622"/>
                </a:lnTo>
                <a:lnTo>
                  <a:pt x="558545" y="23622"/>
                </a:lnTo>
                <a:lnTo>
                  <a:pt x="567689" y="19050"/>
                </a:lnTo>
                <a:lnTo>
                  <a:pt x="558546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9361" y="5572505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3" y="23622"/>
                </a:lnTo>
                <a:lnTo>
                  <a:pt x="32003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567689" h="38100">
                <a:moveTo>
                  <a:pt x="38100" y="14477"/>
                </a:moveTo>
                <a:lnTo>
                  <a:pt x="32003" y="14477"/>
                </a:lnTo>
                <a:lnTo>
                  <a:pt x="32003" y="23622"/>
                </a:lnTo>
                <a:lnTo>
                  <a:pt x="38100" y="23622"/>
                </a:lnTo>
                <a:lnTo>
                  <a:pt x="38100" y="14477"/>
                </a:lnTo>
                <a:close/>
              </a:path>
              <a:path w="567689" h="38100">
                <a:moveTo>
                  <a:pt x="567689" y="14477"/>
                </a:moveTo>
                <a:lnTo>
                  <a:pt x="38100" y="14477"/>
                </a:lnTo>
                <a:lnTo>
                  <a:pt x="38100" y="23622"/>
                </a:lnTo>
                <a:lnTo>
                  <a:pt x="567689" y="23622"/>
                </a:lnTo>
                <a:lnTo>
                  <a:pt x="567689" y="1447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73985" y="6496050"/>
            <a:ext cx="1481455" cy="718185"/>
          </a:xfrm>
          <a:custGeom>
            <a:avLst/>
            <a:gdLst/>
            <a:ahLst/>
            <a:cxnLst/>
            <a:rect l="l" t="t" r="r" b="b"/>
            <a:pathLst>
              <a:path w="1481454" h="718184">
                <a:moveTo>
                  <a:pt x="1402079" y="0"/>
                </a:moveTo>
                <a:lnTo>
                  <a:pt x="0" y="493775"/>
                </a:lnTo>
                <a:lnTo>
                  <a:pt x="79247" y="717804"/>
                </a:lnTo>
                <a:lnTo>
                  <a:pt x="1481327" y="224789"/>
                </a:lnTo>
                <a:lnTo>
                  <a:pt x="14020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3985" y="6496050"/>
            <a:ext cx="1481455" cy="718185"/>
          </a:xfrm>
          <a:custGeom>
            <a:avLst/>
            <a:gdLst/>
            <a:ahLst/>
            <a:cxnLst/>
            <a:rect l="l" t="t" r="r" b="b"/>
            <a:pathLst>
              <a:path w="1481454" h="718184">
                <a:moveTo>
                  <a:pt x="0" y="493775"/>
                </a:moveTo>
                <a:lnTo>
                  <a:pt x="79247" y="717804"/>
                </a:lnTo>
                <a:lnTo>
                  <a:pt x="1481327" y="224789"/>
                </a:lnTo>
                <a:lnTo>
                  <a:pt x="1402079" y="0"/>
                </a:lnTo>
                <a:lnTo>
                  <a:pt x="0" y="493775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 rot="20460000">
            <a:off x="2333799" y="6782210"/>
            <a:ext cx="116381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Work in</a:t>
            </a:r>
            <a:r>
              <a:rPr dirty="0" sz="12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progress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05300" y="6012179"/>
            <a:ext cx="800100" cy="152400"/>
          </a:xfrm>
          <a:custGeom>
            <a:avLst/>
            <a:gdLst/>
            <a:ahLst/>
            <a:cxnLst/>
            <a:rect l="l" t="t" r="r" b="b"/>
            <a:pathLst>
              <a:path w="800100" h="152400">
                <a:moveTo>
                  <a:pt x="800100" y="0"/>
                </a:moveTo>
                <a:lnTo>
                  <a:pt x="0" y="0"/>
                </a:lnTo>
                <a:lnTo>
                  <a:pt x="0" y="152400"/>
                </a:lnTo>
                <a:lnTo>
                  <a:pt x="800100" y="152400"/>
                </a:lnTo>
                <a:lnTo>
                  <a:pt x="8001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7200" y="6316979"/>
            <a:ext cx="114300" cy="342900"/>
          </a:xfrm>
          <a:custGeom>
            <a:avLst/>
            <a:gdLst/>
            <a:ahLst/>
            <a:cxnLst/>
            <a:rect l="l" t="t" r="r" b="b"/>
            <a:pathLst>
              <a:path w="114300" h="342900">
                <a:moveTo>
                  <a:pt x="114300" y="0"/>
                </a:moveTo>
                <a:lnTo>
                  <a:pt x="0" y="0"/>
                </a:lnTo>
                <a:lnTo>
                  <a:pt x="0" y="342900"/>
                </a:lnTo>
                <a:lnTo>
                  <a:pt x="114300" y="342900"/>
                </a:lnTo>
                <a:lnTo>
                  <a:pt x="1143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86300" y="5897879"/>
            <a:ext cx="647700" cy="838200"/>
          </a:xfrm>
          <a:custGeom>
            <a:avLst/>
            <a:gdLst/>
            <a:ahLst/>
            <a:cxnLst/>
            <a:rect l="l" t="t" r="r" b="b"/>
            <a:pathLst>
              <a:path w="647700" h="838200">
                <a:moveTo>
                  <a:pt x="647700" y="0"/>
                </a:moveTo>
                <a:lnTo>
                  <a:pt x="0" y="0"/>
                </a:lnTo>
                <a:lnTo>
                  <a:pt x="0" y="838200"/>
                </a:lnTo>
                <a:lnTo>
                  <a:pt x="647700" y="838200"/>
                </a:lnTo>
                <a:lnTo>
                  <a:pt x="6477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91100" y="6393179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114300" y="0"/>
                </a:moveTo>
                <a:lnTo>
                  <a:pt x="0" y="0"/>
                </a:lnTo>
                <a:lnTo>
                  <a:pt x="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854" y="1516632"/>
            <a:ext cx="163703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Fast</a:t>
            </a:r>
            <a:r>
              <a:rPr dirty="0" spc="-90"/>
              <a:t> </a:t>
            </a:r>
            <a:r>
              <a:rPr dirty="0" spc="-5"/>
              <a:t>oriented  rectangles  </a:t>
            </a:r>
            <a:r>
              <a:rPr dirty="0"/>
              <a:t>speedup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7819" y="3215894"/>
            <a:ext cx="4326890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0" marR="30480" indent="-1720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209550" algn="l"/>
              </a:tabLst>
            </a:pP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Theoretical complexity of fast rectangles: 18N</a:t>
            </a:r>
            <a:r>
              <a:rPr dirty="0" baseline="23391" sz="1425" spc="-7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log N  (as opposed to naïve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18N</a:t>
            </a:r>
            <a:r>
              <a:rPr dirty="0" baseline="23391" sz="1425" spc="-7">
                <a:solidFill>
                  <a:srgbClr val="3333CC"/>
                </a:solidFill>
                <a:latin typeface="Tahoma"/>
                <a:cs typeface="Tahoma"/>
              </a:rPr>
              <a:t>4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614" y="4317223"/>
            <a:ext cx="1595120" cy="276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600" spc="-5" i="1">
                <a:solidFill>
                  <a:srgbClr val="3333CC"/>
                </a:solidFill>
                <a:latin typeface="Tahoma"/>
                <a:cs typeface="Tahoma"/>
              </a:rPr>
              <a:t>(Angles discretized to </a:t>
            </a:r>
            <a:r>
              <a:rPr dirty="0" sz="600" i="1">
                <a:solidFill>
                  <a:srgbClr val="3333CC"/>
                </a:solidFill>
                <a:latin typeface="Tahoma"/>
                <a:cs typeface="Tahoma"/>
              </a:rPr>
              <a:t>5 </a:t>
            </a:r>
            <a:r>
              <a:rPr dirty="0" sz="600" spc="-5" i="1">
                <a:solidFill>
                  <a:srgbClr val="3333CC"/>
                </a:solidFill>
                <a:latin typeface="Tahoma"/>
                <a:cs typeface="Tahoma"/>
              </a:rPr>
              <a:t>degree</a:t>
            </a:r>
            <a:r>
              <a:rPr dirty="0" sz="600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600" spc="-5" i="1">
                <a:solidFill>
                  <a:srgbClr val="3333CC"/>
                </a:solidFill>
                <a:latin typeface="Tahoma"/>
                <a:cs typeface="Tahoma"/>
              </a:rPr>
              <a:t>buckets)</a:t>
            </a:r>
            <a:endParaRPr sz="600">
              <a:latin typeface="Tahoma"/>
              <a:cs typeface="Tahoma"/>
            </a:endParaRPr>
          </a:p>
          <a:p>
            <a:pPr algn="r" marR="33655">
              <a:lnSpc>
                <a:spcPct val="100000"/>
              </a:lnSpc>
              <a:spcBef>
                <a:spcPts val="5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6699" y="1611629"/>
            <a:ext cx="1333500" cy="1064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7637" y="1484375"/>
          <a:ext cx="1462405" cy="119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47320"/>
                <a:gridCol w="146685"/>
                <a:gridCol w="149225"/>
                <a:gridCol w="148590"/>
                <a:gridCol w="149225"/>
                <a:gridCol w="147955"/>
                <a:gridCol w="149225"/>
                <a:gridCol w="148590"/>
                <a:gridCol w="152400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</a:tr>
              <a:tr h="119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CC"/>
                      </a:solidFill>
                      <a:prstDash val="solid"/>
                    </a:lnL>
                    <a:lnR w="9525">
                      <a:solidFill>
                        <a:srgbClr val="3434CC"/>
                      </a:solidFill>
                      <a:prstDash val="solid"/>
                    </a:lnR>
                    <a:lnT w="9525">
                      <a:solidFill>
                        <a:srgbClr val="3434CC"/>
                      </a:solidFill>
                      <a:prstDash val="solid"/>
                    </a:lnT>
                    <a:lnB w="9525">
                      <a:solidFill>
                        <a:srgbClr val="3434C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722623" y="1992883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1900" y="2192273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14477" y="419100"/>
                </a:moveTo>
                <a:lnTo>
                  <a:pt x="0" y="419100"/>
                </a:lnTo>
                <a:lnTo>
                  <a:pt x="19050" y="457200"/>
                </a:lnTo>
                <a:lnTo>
                  <a:pt x="35051" y="425196"/>
                </a:lnTo>
                <a:lnTo>
                  <a:pt x="14477" y="425196"/>
                </a:lnTo>
                <a:lnTo>
                  <a:pt x="14477" y="419100"/>
                </a:lnTo>
                <a:close/>
              </a:path>
              <a:path w="38100" h="457200">
                <a:moveTo>
                  <a:pt x="23622" y="0"/>
                </a:moveTo>
                <a:lnTo>
                  <a:pt x="14477" y="0"/>
                </a:lnTo>
                <a:lnTo>
                  <a:pt x="14477" y="425196"/>
                </a:lnTo>
                <a:lnTo>
                  <a:pt x="23622" y="425196"/>
                </a:lnTo>
                <a:lnTo>
                  <a:pt x="23622" y="0"/>
                </a:lnTo>
                <a:close/>
              </a:path>
              <a:path w="38100" h="457200">
                <a:moveTo>
                  <a:pt x="38100" y="419100"/>
                </a:moveTo>
                <a:lnTo>
                  <a:pt x="23622" y="419100"/>
                </a:lnTo>
                <a:lnTo>
                  <a:pt x="23622" y="425196"/>
                </a:lnTo>
                <a:lnTo>
                  <a:pt x="35051" y="425196"/>
                </a:lnTo>
                <a:lnTo>
                  <a:pt x="38100" y="4191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1900" y="15445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23622" y="31242"/>
                </a:moveTo>
                <a:lnTo>
                  <a:pt x="14477" y="31242"/>
                </a:lnTo>
                <a:lnTo>
                  <a:pt x="14477" y="457200"/>
                </a:lnTo>
                <a:lnTo>
                  <a:pt x="23622" y="457200"/>
                </a:lnTo>
                <a:lnTo>
                  <a:pt x="23622" y="31242"/>
                </a:lnTo>
                <a:close/>
              </a:path>
              <a:path w="38100" h="457200">
                <a:moveTo>
                  <a:pt x="19050" y="0"/>
                </a:moveTo>
                <a:lnTo>
                  <a:pt x="0" y="38100"/>
                </a:lnTo>
                <a:lnTo>
                  <a:pt x="14477" y="38100"/>
                </a:lnTo>
                <a:lnTo>
                  <a:pt x="14477" y="31242"/>
                </a:lnTo>
                <a:lnTo>
                  <a:pt x="34671" y="31242"/>
                </a:lnTo>
                <a:lnTo>
                  <a:pt x="19050" y="0"/>
                </a:lnTo>
                <a:close/>
              </a:path>
              <a:path w="38100" h="457200">
                <a:moveTo>
                  <a:pt x="34671" y="31242"/>
                </a:moveTo>
                <a:lnTo>
                  <a:pt x="23622" y="31242"/>
                </a:lnTo>
                <a:lnTo>
                  <a:pt x="23622" y="38100"/>
                </a:lnTo>
                <a:lnTo>
                  <a:pt x="38100" y="38100"/>
                </a:lnTo>
                <a:lnTo>
                  <a:pt x="34671" y="3124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6835" y="1311656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2509" y="1396746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529589" y="0"/>
                </a:moveTo>
                <a:lnTo>
                  <a:pt x="529589" y="38100"/>
                </a:lnTo>
                <a:lnTo>
                  <a:pt x="558546" y="23621"/>
                </a:lnTo>
                <a:lnTo>
                  <a:pt x="535686" y="23621"/>
                </a:lnTo>
                <a:lnTo>
                  <a:pt x="535686" y="14477"/>
                </a:lnTo>
                <a:lnTo>
                  <a:pt x="558545" y="14477"/>
                </a:lnTo>
                <a:lnTo>
                  <a:pt x="529589" y="0"/>
                </a:lnTo>
                <a:close/>
              </a:path>
              <a:path w="567689" h="38100">
                <a:moveTo>
                  <a:pt x="529589" y="14477"/>
                </a:moveTo>
                <a:lnTo>
                  <a:pt x="0" y="14477"/>
                </a:lnTo>
                <a:lnTo>
                  <a:pt x="0" y="23621"/>
                </a:lnTo>
                <a:lnTo>
                  <a:pt x="529589" y="23621"/>
                </a:lnTo>
                <a:lnTo>
                  <a:pt x="529589" y="14477"/>
                </a:lnTo>
                <a:close/>
              </a:path>
              <a:path w="567689" h="38100">
                <a:moveTo>
                  <a:pt x="558545" y="14477"/>
                </a:moveTo>
                <a:lnTo>
                  <a:pt x="535686" y="14477"/>
                </a:lnTo>
                <a:lnTo>
                  <a:pt x="535686" y="23621"/>
                </a:lnTo>
                <a:lnTo>
                  <a:pt x="558546" y="23621"/>
                </a:lnTo>
                <a:lnTo>
                  <a:pt x="567689" y="19050"/>
                </a:lnTo>
                <a:lnTo>
                  <a:pt x="558545" y="1447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9361" y="1395222"/>
            <a:ext cx="567690" cy="38100"/>
          </a:xfrm>
          <a:custGeom>
            <a:avLst/>
            <a:gdLst/>
            <a:ahLst/>
            <a:cxnLst/>
            <a:rect l="l" t="t" r="r" b="b"/>
            <a:pathLst>
              <a:path w="567689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3" y="23622"/>
                </a:lnTo>
                <a:lnTo>
                  <a:pt x="32003" y="14478"/>
                </a:lnTo>
                <a:lnTo>
                  <a:pt x="38100" y="14478"/>
                </a:lnTo>
                <a:lnTo>
                  <a:pt x="38100" y="0"/>
                </a:lnTo>
                <a:close/>
              </a:path>
              <a:path w="567689" h="38100">
                <a:moveTo>
                  <a:pt x="38100" y="14478"/>
                </a:moveTo>
                <a:lnTo>
                  <a:pt x="32003" y="14478"/>
                </a:lnTo>
                <a:lnTo>
                  <a:pt x="32003" y="23622"/>
                </a:lnTo>
                <a:lnTo>
                  <a:pt x="38100" y="23622"/>
                </a:lnTo>
                <a:lnTo>
                  <a:pt x="38100" y="14478"/>
                </a:lnTo>
                <a:close/>
              </a:path>
              <a:path w="567689" h="38100">
                <a:moveTo>
                  <a:pt x="567689" y="14478"/>
                </a:moveTo>
                <a:lnTo>
                  <a:pt x="38100" y="14478"/>
                </a:lnTo>
                <a:lnTo>
                  <a:pt x="38100" y="23622"/>
                </a:lnTo>
                <a:lnTo>
                  <a:pt x="567689" y="23622"/>
                </a:lnTo>
                <a:lnTo>
                  <a:pt x="567689" y="1447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3985" y="2318766"/>
            <a:ext cx="1481455" cy="718185"/>
          </a:xfrm>
          <a:custGeom>
            <a:avLst/>
            <a:gdLst/>
            <a:ahLst/>
            <a:cxnLst/>
            <a:rect l="l" t="t" r="r" b="b"/>
            <a:pathLst>
              <a:path w="1481454" h="718185">
                <a:moveTo>
                  <a:pt x="1402079" y="0"/>
                </a:moveTo>
                <a:lnTo>
                  <a:pt x="0" y="493775"/>
                </a:lnTo>
                <a:lnTo>
                  <a:pt x="79247" y="717803"/>
                </a:lnTo>
                <a:lnTo>
                  <a:pt x="1481327" y="224789"/>
                </a:lnTo>
                <a:lnTo>
                  <a:pt x="14020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73985" y="2318766"/>
            <a:ext cx="1481455" cy="718185"/>
          </a:xfrm>
          <a:custGeom>
            <a:avLst/>
            <a:gdLst/>
            <a:ahLst/>
            <a:cxnLst/>
            <a:rect l="l" t="t" r="r" b="b"/>
            <a:pathLst>
              <a:path w="1481454" h="718185">
                <a:moveTo>
                  <a:pt x="0" y="493775"/>
                </a:moveTo>
                <a:lnTo>
                  <a:pt x="79247" y="717803"/>
                </a:lnTo>
                <a:lnTo>
                  <a:pt x="1481327" y="224789"/>
                </a:lnTo>
                <a:lnTo>
                  <a:pt x="1402079" y="0"/>
                </a:lnTo>
                <a:lnTo>
                  <a:pt x="0" y="493775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0460000">
            <a:off x="2333794" y="2604914"/>
            <a:ext cx="116381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solidFill>
                  <a:srgbClr val="FF0000"/>
                </a:solidFill>
                <a:latin typeface="Arial"/>
                <a:cs typeface="Arial"/>
              </a:rPr>
              <a:t>Work in</a:t>
            </a:r>
            <a:r>
              <a:rPr dirty="0" sz="12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FF0000"/>
                </a:solidFill>
                <a:latin typeface="Arial"/>
                <a:cs typeface="Arial"/>
              </a:rPr>
              <a:t>progress</a:t>
            </a:r>
            <a:endParaRPr baseline="2314"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33494" y="1620011"/>
            <a:ext cx="744220" cy="582295"/>
          </a:xfrm>
          <a:custGeom>
            <a:avLst/>
            <a:gdLst/>
            <a:ahLst/>
            <a:cxnLst/>
            <a:rect l="l" t="t" r="r" b="b"/>
            <a:pathLst>
              <a:path w="744220" h="582294">
                <a:moveTo>
                  <a:pt x="86867" y="0"/>
                </a:moveTo>
                <a:lnTo>
                  <a:pt x="0" y="124968"/>
                </a:lnTo>
                <a:lnTo>
                  <a:pt x="656843" y="582168"/>
                </a:lnTo>
                <a:lnTo>
                  <a:pt x="743711" y="457200"/>
                </a:lnTo>
                <a:lnTo>
                  <a:pt x="86867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3755" y="2192273"/>
            <a:ext cx="361315" cy="238125"/>
          </a:xfrm>
          <a:custGeom>
            <a:avLst/>
            <a:gdLst/>
            <a:ahLst/>
            <a:cxnLst/>
            <a:rect l="l" t="t" r="r" b="b"/>
            <a:pathLst>
              <a:path w="361314" h="238125">
                <a:moveTo>
                  <a:pt x="316992" y="0"/>
                </a:moveTo>
                <a:lnTo>
                  <a:pt x="0" y="131825"/>
                </a:lnTo>
                <a:lnTo>
                  <a:pt x="44196" y="237744"/>
                </a:lnTo>
                <a:lnTo>
                  <a:pt x="361188" y="105918"/>
                </a:lnTo>
                <a:lnTo>
                  <a:pt x="316992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33721" y="1681733"/>
            <a:ext cx="753110" cy="916305"/>
          </a:xfrm>
          <a:custGeom>
            <a:avLst/>
            <a:gdLst/>
            <a:ahLst/>
            <a:cxnLst/>
            <a:rect l="l" t="t" r="r" b="b"/>
            <a:pathLst>
              <a:path w="753110" h="916305">
                <a:moveTo>
                  <a:pt x="0" y="85344"/>
                </a:moveTo>
                <a:lnTo>
                  <a:pt x="111251" y="915924"/>
                </a:lnTo>
                <a:lnTo>
                  <a:pt x="752855" y="830580"/>
                </a:lnTo>
                <a:lnTo>
                  <a:pt x="641603" y="0"/>
                </a:lnTo>
                <a:lnTo>
                  <a:pt x="0" y="85344"/>
                </a:lnTo>
                <a:close/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88052" y="2202179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0" y="28955"/>
                </a:moveTo>
                <a:lnTo>
                  <a:pt x="9906" y="65531"/>
                </a:lnTo>
                <a:lnTo>
                  <a:pt x="120396" y="36575"/>
                </a:lnTo>
                <a:lnTo>
                  <a:pt x="110489" y="0"/>
                </a:lnTo>
                <a:lnTo>
                  <a:pt x="0" y="28955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5177" y="5549138"/>
            <a:ext cx="4097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Why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the Scan Statistic speed</a:t>
            </a:r>
            <a:r>
              <a:rPr dirty="0" sz="1800" spc="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obsession?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0220" y="6080250"/>
            <a:ext cx="1444625" cy="26911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71450" marR="5080" indent="-171450">
              <a:lnSpc>
                <a:spcPct val="90100"/>
              </a:lnSpc>
              <a:spcBef>
                <a:spcPts val="26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Traditional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Scan  Statistics very  expensive,  especially with  Randomization  tests</a:t>
            </a:r>
            <a:endParaRPr sz="1400">
              <a:latin typeface="Tahoma"/>
              <a:cs typeface="Tahoma"/>
            </a:endParaRPr>
          </a:p>
          <a:p>
            <a:pPr marL="171450" marR="78105" indent="-171450">
              <a:lnSpc>
                <a:spcPts val="1510"/>
              </a:lnSpc>
              <a:spcBef>
                <a:spcPts val="359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New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“Historical  Model” Scan  Statistics</a:t>
            </a:r>
            <a:endParaRPr sz="1400">
              <a:latin typeface="Tahoma"/>
              <a:cs typeface="Tahoma"/>
            </a:endParaRPr>
          </a:p>
          <a:p>
            <a:pPr marL="171450" marR="107950" indent="-171450">
              <a:lnSpc>
                <a:spcPts val="1510"/>
              </a:lnSpc>
              <a:spcBef>
                <a:spcPts val="34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Proposed new  WSARE/Scan  Statistic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hybrid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5199" y="6050279"/>
            <a:ext cx="2363936" cy="1916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27576" y="6457188"/>
            <a:ext cx="841375" cy="1282065"/>
          </a:xfrm>
          <a:custGeom>
            <a:avLst/>
            <a:gdLst/>
            <a:ahLst/>
            <a:cxnLst/>
            <a:rect l="l" t="t" r="r" b="b"/>
            <a:pathLst>
              <a:path w="841375" h="1282065">
                <a:moveTo>
                  <a:pt x="244601" y="0"/>
                </a:moveTo>
                <a:lnTo>
                  <a:pt x="0" y="1155192"/>
                </a:lnTo>
                <a:lnTo>
                  <a:pt x="596646" y="1281684"/>
                </a:lnTo>
                <a:lnTo>
                  <a:pt x="841248" y="126491"/>
                </a:lnTo>
                <a:lnTo>
                  <a:pt x="244601" y="0"/>
                </a:lnTo>
                <a:close/>
              </a:path>
            </a:pathLst>
          </a:custGeom>
          <a:ln w="38100">
            <a:solidFill>
              <a:srgbClr val="FFFF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27576" y="6457188"/>
            <a:ext cx="841375" cy="1282065"/>
          </a:xfrm>
          <a:custGeom>
            <a:avLst/>
            <a:gdLst/>
            <a:ahLst/>
            <a:cxnLst/>
            <a:rect l="l" t="t" r="r" b="b"/>
            <a:pathLst>
              <a:path w="841375" h="1282065">
                <a:moveTo>
                  <a:pt x="244601" y="0"/>
                </a:moveTo>
                <a:lnTo>
                  <a:pt x="0" y="1155192"/>
                </a:lnTo>
                <a:lnTo>
                  <a:pt x="596646" y="1281684"/>
                </a:lnTo>
                <a:lnTo>
                  <a:pt x="841248" y="126491"/>
                </a:lnTo>
                <a:lnTo>
                  <a:pt x="244601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56966" y="5974079"/>
            <a:ext cx="2863215" cy="2133600"/>
          </a:xfrm>
          <a:custGeom>
            <a:avLst/>
            <a:gdLst/>
            <a:ahLst/>
            <a:cxnLst/>
            <a:rect l="l" t="t" r="r" b="b"/>
            <a:pathLst>
              <a:path w="2863215" h="2133600">
                <a:moveTo>
                  <a:pt x="233933" y="0"/>
                </a:moveTo>
                <a:lnTo>
                  <a:pt x="233933" y="1244346"/>
                </a:lnTo>
                <a:lnTo>
                  <a:pt x="0" y="1546860"/>
                </a:lnTo>
                <a:lnTo>
                  <a:pt x="233933" y="1777746"/>
                </a:lnTo>
                <a:lnTo>
                  <a:pt x="233933" y="2133600"/>
                </a:lnTo>
                <a:lnTo>
                  <a:pt x="2862834" y="2133600"/>
                </a:lnTo>
                <a:lnTo>
                  <a:pt x="2862834" y="0"/>
                </a:lnTo>
                <a:lnTo>
                  <a:pt x="672083" y="0"/>
                </a:lnTo>
                <a:lnTo>
                  <a:pt x="23393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76400" y="7269480"/>
            <a:ext cx="1485900" cy="647700"/>
          </a:xfrm>
          <a:custGeom>
            <a:avLst/>
            <a:gdLst/>
            <a:ahLst/>
            <a:cxnLst/>
            <a:rect l="l" t="t" r="r" b="b"/>
            <a:pathLst>
              <a:path w="1485900" h="647700">
                <a:moveTo>
                  <a:pt x="1485900" y="0"/>
                </a:moveTo>
                <a:lnTo>
                  <a:pt x="0" y="0"/>
                </a:lnTo>
                <a:lnTo>
                  <a:pt x="0" y="647700"/>
                </a:lnTo>
                <a:lnTo>
                  <a:pt x="1485900" y="647700"/>
                </a:lnTo>
                <a:lnTo>
                  <a:pt x="14859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5177" y="1371854"/>
            <a:ext cx="4097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Why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the Scan Statistic speed</a:t>
            </a:r>
            <a:r>
              <a:rPr dirty="0" sz="1800" spc="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obsession?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902966"/>
            <a:ext cx="1444625" cy="26911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71450" marR="5080" indent="-171450">
              <a:lnSpc>
                <a:spcPct val="90100"/>
              </a:lnSpc>
              <a:spcBef>
                <a:spcPts val="26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Traditional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Scan  Statistics very  expensive,  especially with  Randomization  tests</a:t>
            </a:r>
            <a:endParaRPr sz="1400">
              <a:latin typeface="Tahoma"/>
              <a:cs typeface="Tahoma"/>
            </a:endParaRPr>
          </a:p>
          <a:p>
            <a:pPr marL="171450" marR="78105" indent="-171450">
              <a:lnSpc>
                <a:spcPts val="1510"/>
              </a:lnSpc>
              <a:spcBef>
                <a:spcPts val="359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New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“Historical  Model” Scan  Statistics</a:t>
            </a:r>
            <a:endParaRPr sz="1400">
              <a:latin typeface="Tahoma"/>
              <a:cs typeface="Tahoma"/>
            </a:endParaRPr>
          </a:p>
          <a:p>
            <a:pPr marL="171450" marR="107950" indent="-171450">
              <a:lnSpc>
                <a:spcPts val="1510"/>
              </a:lnSpc>
              <a:spcBef>
                <a:spcPts val="34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Proposed new  WSARE/Scan  Statistic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hybrid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1911095"/>
            <a:ext cx="1562100" cy="1219200"/>
          </a:xfrm>
          <a:custGeom>
            <a:avLst/>
            <a:gdLst/>
            <a:ahLst/>
            <a:cxnLst/>
            <a:rect l="l" t="t" r="r" b="b"/>
            <a:pathLst>
              <a:path w="1562100" h="1219200">
                <a:moveTo>
                  <a:pt x="1562100" y="0"/>
                </a:moveTo>
                <a:lnTo>
                  <a:pt x="0" y="0"/>
                </a:lnTo>
                <a:lnTo>
                  <a:pt x="0" y="1219200"/>
                </a:lnTo>
                <a:lnTo>
                  <a:pt x="1562100" y="1219200"/>
                </a:lnTo>
                <a:lnTo>
                  <a:pt x="15621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860" y="1796795"/>
            <a:ext cx="2948940" cy="2133600"/>
          </a:xfrm>
          <a:custGeom>
            <a:avLst/>
            <a:gdLst/>
            <a:ahLst/>
            <a:cxnLst/>
            <a:rect l="l" t="t" r="r" b="b"/>
            <a:pathLst>
              <a:path w="2948940" h="2133600">
                <a:moveTo>
                  <a:pt x="2948940" y="0"/>
                </a:moveTo>
                <a:lnTo>
                  <a:pt x="320039" y="0"/>
                </a:lnTo>
                <a:lnTo>
                  <a:pt x="320039" y="355853"/>
                </a:lnTo>
                <a:lnTo>
                  <a:pt x="0" y="614172"/>
                </a:lnTo>
                <a:lnTo>
                  <a:pt x="320039" y="889253"/>
                </a:lnTo>
                <a:lnTo>
                  <a:pt x="320039" y="2133600"/>
                </a:lnTo>
                <a:lnTo>
                  <a:pt x="2948940" y="2133600"/>
                </a:lnTo>
                <a:lnTo>
                  <a:pt x="2948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0860" y="1796795"/>
            <a:ext cx="2948940" cy="2133600"/>
          </a:xfrm>
          <a:custGeom>
            <a:avLst/>
            <a:gdLst/>
            <a:ahLst/>
            <a:cxnLst/>
            <a:rect l="l" t="t" r="r" b="b"/>
            <a:pathLst>
              <a:path w="2948940" h="2133600">
                <a:moveTo>
                  <a:pt x="320039" y="0"/>
                </a:moveTo>
                <a:lnTo>
                  <a:pt x="320039" y="355853"/>
                </a:lnTo>
                <a:lnTo>
                  <a:pt x="0" y="614172"/>
                </a:lnTo>
                <a:lnTo>
                  <a:pt x="320039" y="889253"/>
                </a:lnTo>
                <a:lnTo>
                  <a:pt x="320039" y="2133600"/>
                </a:lnTo>
                <a:lnTo>
                  <a:pt x="2948940" y="2133600"/>
                </a:lnTo>
                <a:lnTo>
                  <a:pt x="2948940" y="0"/>
                </a:lnTo>
                <a:lnTo>
                  <a:pt x="758189" y="0"/>
                </a:lnTo>
                <a:lnTo>
                  <a:pt x="320039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8999" y="1987295"/>
            <a:ext cx="2519185" cy="17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5952" y="1984248"/>
            <a:ext cx="2520315" cy="1720214"/>
          </a:xfrm>
          <a:custGeom>
            <a:avLst/>
            <a:gdLst/>
            <a:ahLst/>
            <a:cxnLst/>
            <a:rect l="l" t="t" r="r" b="b"/>
            <a:pathLst>
              <a:path w="2520315" h="1720214">
                <a:moveTo>
                  <a:pt x="2519934" y="0"/>
                </a:moveTo>
                <a:lnTo>
                  <a:pt x="0" y="0"/>
                </a:lnTo>
                <a:lnTo>
                  <a:pt x="0" y="1719833"/>
                </a:lnTo>
                <a:lnTo>
                  <a:pt x="2519934" y="1719833"/>
                </a:lnTo>
                <a:lnTo>
                  <a:pt x="25199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8069" y="2215895"/>
            <a:ext cx="2335529" cy="14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5021" y="2212848"/>
            <a:ext cx="2341245" cy="1491615"/>
          </a:xfrm>
          <a:custGeom>
            <a:avLst/>
            <a:gdLst/>
            <a:ahLst/>
            <a:cxnLst/>
            <a:rect l="l" t="t" r="r" b="b"/>
            <a:pathLst>
              <a:path w="2341245" h="1491614">
                <a:moveTo>
                  <a:pt x="2340864" y="0"/>
                </a:moveTo>
                <a:lnTo>
                  <a:pt x="0" y="0"/>
                </a:lnTo>
                <a:lnTo>
                  <a:pt x="0" y="1491234"/>
                </a:lnTo>
                <a:lnTo>
                  <a:pt x="2340864" y="1491234"/>
                </a:lnTo>
                <a:lnTo>
                  <a:pt x="234086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2477" y="5549138"/>
            <a:ext cx="410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Why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the Scan Statistic speed</a:t>
            </a:r>
            <a:r>
              <a:rPr dirty="0" sz="1800" spc="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obsession?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520" y="6080250"/>
            <a:ext cx="1457325" cy="205358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84150" marR="5080" indent="-171450">
              <a:lnSpc>
                <a:spcPct val="90100"/>
              </a:lnSpc>
              <a:spcBef>
                <a:spcPts val="26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Traditional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Scan  Statistics very  expensive,  especially with  Randomization  tests</a:t>
            </a:r>
            <a:endParaRPr sz="1400">
              <a:latin typeface="Tahoma"/>
              <a:cs typeface="Tahoma"/>
            </a:endParaRPr>
          </a:p>
          <a:p>
            <a:pPr marL="184150" marR="78105" indent="-171450">
              <a:lnSpc>
                <a:spcPts val="1510"/>
              </a:lnSpc>
              <a:spcBef>
                <a:spcPts val="359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New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“Historical  Model” Scan  Statistics</a:t>
            </a:r>
            <a:endParaRPr sz="14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Proposed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new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8976" y="8087301"/>
            <a:ext cx="1183005" cy="4305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dirty="0" sz="1400" spc="-5">
                <a:latin typeface="Tahoma"/>
                <a:cs typeface="Tahoma"/>
              </a:rPr>
              <a:t>WSARE/Scan  Statistic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hybrid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400" y="7917180"/>
            <a:ext cx="1562100" cy="647700"/>
          </a:xfrm>
          <a:custGeom>
            <a:avLst/>
            <a:gdLst/>
            <a:ahLst/>
            <a:cxnLst/>
            <a:rect l="l" t="t" r="r" b="b"/>
            <a:pathLst>
              <a:path w="1562100" h="647700">
                <a:moveTo>
                  <a:pt x="1562100" y="0"/>
                </a:moveTo>
                <a:lnTo>
                  <a:pt x="0" y="0"/>
                </a:lnTo>
                <a:lnTo>
                  <a:pt x="0" y="647700"/>
                </a:lnTo>
                <a:lnTo>
                  <a:pt x="1562100" y="647700"/>
                </a:lnTo>
                <a:lnTo>
                  <a:pt x="1562100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1716" y="5974079"/>
            <a:ext cx="2958465" cy="2590800"/>
          </a:xfrm>
          <a:custGeom>
            <a:avLst/>
            <a:gdLst/>
            <a:ahLst/>
            <a:cxnLst/>
            <a:rect l="l" t="t" r="r" b="b"/>
            <a:pathLst>
              <a:path w="2958465" h="2590800">
                <a:moveTo>
                  <a:pt x="2958084" y="0"/>
                </a:moveTo>
                <a:lnTo>
                  <a:pt x="329183" y="0"/>
                </a:lnTo>
                <a:lnTo>
                  <a:pt x="329183" y="1511046"/>
                </a:lnTo>
                <a:lnTo>
                  <a:pt x="0" y="2139696"/>
                </a:lnTo>
                <a:lnTo>
                  <a:pt x="329183" y="2158746"/>
                </a:lnTo>
                <a:lnTo>
                  <a:pt x="329183" y="2590800"/>
                </a:lnTo>
                <a:lnTo>
                  <a:pt x="2958084" y="2590800"/>
                </a:lnTo>
                <a:lnTo>
                  <a:pt x="2958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1716" y="5974079"/>
            <a:ext cx="2958465" cy="2590800"/>
          </a:xfrm>
          <a:custGeom>
            <a:avLst/>
            <a:gdLst/>
            <a:ahLst/>
            <a:cxnLst/>
            <a:rect l="l" t="t" r="r" b="b"/>
            <a:pathLst>
              <a:path w="2958465" h="2590800">
                <a:moveTo>
                  <a:pt x="329183" y="0"/>
                </a:moveTo>
                <a:lnTo>
                  <a:pt x="329183" y="1511046"/>
                </a:lnTo>
                <a:lnTo>
                  <a:pt x="0" y="2139696"/>
                </a:lnTo>
                <a:lnTo>
                  <a:pt x="329183" y="2158746"/>
                </a:lnTo>
                <a:lnTo>
                  <a:pt x="329183" y="2590800"/>
                </a:lnTo>
                <a:lnTo>
                  <a:pt x="2958084" y="2590800"/>
                </a:lnTo>
                <a:lnTo>
                  <a:pt x="2958084" y="0"/>
                </a:lnTo>
                <a:lnTo>
                  <a:pt x="767333" y="0"/>
                </a:lnTo>
                <a:lnTo>
                  <a:pt x="329183" y="0"/>
                </a:lnTo>
                <a:close/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57599" y="6057137"/>
            <a:ext cx="1752599" cy="13647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7600" y="6050279"/>
            <a:ext cx="1752600" cy="1371600"/>
          </a:xfrm>
          <a:custGeom>
            <a:avLst/>
            <a:gdLst/>
            <a:ahLst/>
            <a:cxnLst/>
            <a:rect l="l" t="t" r="r" b="b"/>
            <a:pathLst>
              <a:path w="1752600" h="1371600">
                <a:moveTo>
                  <a:pt x="1752600" y="0"/>
                </a:moveTo>
                <a:lnTo>
                  <a:pt x="0" y="0"/>
                </a:lnTo>
                <a:lnTo>
                  <a:pt x="0" y="1371600"/>
                </a:lnTo>
                <a:lnTo>
                  <a:pt x="1752600" y="1371600"/>
                </a:lnTo>
                <a:lnTo>
                  <a:pt x="1752600" y="0"/>
                </a:lnTo>
                <a:close/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23232" y="6757416"/>
            <a:ext cx="725805" cy="624205"/>
          </a:xfrm>
          <a:custGeom>
            <a:avLst/>
            <a:gdLst/>
            <a:ahLst/>
            <a:cxnLst/>
            <a:rect l="l" t="t" r="r" b="b"/>
            <a:pathLst>
              <a:path w="725804" h="624204">
                <a:moveTo>
                  <a:pt x="0" y="314706"/>
                </a:moveTo>
                <a:lnTo>
                  <a:pt x="547877" y="624078"/>
                </a:lnTo>
                <a:lnTo>
                  <a:pt x="725423" y="309372"/>
                </a:lnTo>
                <a:lnTo>
                  <a:pt x="178307" y="0"/>
                </a:lnTo>
                <a:lnTo>
                  <a:pt x="0" y="314706"/>
                </a:lnTo>
                <a:close/>
              </a:path>
            </a:pathLst>
          </a:custGeom>
          <a:ln w="38100">
            <a:solidFill>
              <a:srgbClr val="FFFF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23232" y="6757416"/>
            <a:ext cx="725805" cy="624205"/>
          </a:xfrm>
          <a:custGeom>
            <a:avLst/>
            <a:gdLst/>
            <a:ahLst/>
            <a:cxnLst/>
            <a:rect l="l" t="t" r="r" b="b"/>
            <a:pathLst>
              <a:path w="725804" h="624204">
                <a:moveTo>
                  <a:pt x="0" y="314706"/>
                </a:moveTo>
                <a:lnTo>
                  <a:pt x="547877" y="624078"/>
                </a:lnTo>
                <a:lnTo>
                  <a:pt x="725423" y="309372"/>
                </a:lnTo>
                <a:lnTo>
                  <a:pt x="178307" y="0"/>
                </a:lnTo>
                <a:lnTo>
                  <a:pt x="0" y="314706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3800" y="7289292"/>
            <a:ext cx="2171700" cy="1123315"/>
          </a:xfrm>
          <a:custGeom>
            <a:avLst/>
            <a:gdLst/>
            <a:ahLst/>
            <a:cxnLst/>
            <a:rect l="l" t="t" r="r" b="b"/>
            <a:pathLst>
              <a:path w="2171700" h="1123315">
                <a:moveTo>
                  <a:pt x="2171700" y="323087"/>
                </a:moveTo>
                <a:lnTo>
                  <a:pt x="0" y="323087"/>
                </a:lnTo>
                <a:lnTo>
                  <a:pt x="0" y="1123187"/>
                </a:lnTo>
                <a:lnTo>
                  <a:pt x="2171700" y="1123187"/>
                </a:lnTo>
                <a:lnTo>
                  <a:pt x="2171700" y="323087"/>
                </a:lnTo>
                <a:close/>
              </a:path>
              <a:path w="2171700" h="1123315">
                <a:moveTo>
                  <a:pt x="1274064" y="0"/>
                </a:moveTo>
                <a:lnTo>
                  <a:pt x="1266444" y="323087"/>
                </a:lnTo>
                <a:lnTo>
                  <a:pt x="1809750" y="323087"/>
                </a:lnTo>
                <a:lnTo>
                  <a:pt x="127406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766820" y="7614918"/>
            <a:ext cx="206438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CFF35B"/>
                </a:solidFill>
                <a:latin typeface="Arial"/>
                <a:cs typeface="Arial"/>
              </a:rPr>
              <a:t>This is </a:t>
            </a:r>
            <a:r>
              <a:rPr dirty="0" sz="1000" spc="-5">
                <a:solidFill>
                  <a:srgbClr val="CFF35B"/>
                </a:solidFill>
                <a:latin typeface="Arial"/>
                <a:cs typeface="Arial"/>
              </a:rPr>
              <a:t>the strangest region because  the age distribution of respiratory  cases has changed dramatically </a:t>
            </a:r>
            <a:r>
              <a:rPr dirty="0" sz="1000">
                <a:solidFill>
                  <a:srgbClr val="CFF35B"/>
                </a:solidFill>
                <a:latin typeface="Arial"/>
                <a:cs typeface="Arial"/>
              </a:rPr>
              <a:t>for  no </a:t>
            </a:r>
            <a:r>
              <a:rPr dirty="0" sz="1000" spc="-5">
                <a:solidFill>
                  <a:srgbClr val="CFF35B"/>
                </a:solidFill>
                <a:latin typeface="Arial"/>
                <a:cs typeface="Arial"/>
              </a:rPr>
              <a:t>reason that can </a:t>
            </a:r>
            <a:r>
              <a:rPr dirty="0" sz="1000">
                <a:solidFill>
                  <a:srgbClr val="CFF35B"/>
                </a:solidFill>
                <a:latin typeface="Arial"/>
                <a:cs typeface="Arial"/>
              </a:rPr>
              <a:t>be explained by  known </a:t>
            </a:r>
            <a:r>
              <a:rPr dirty="0" sz="1000" spc="-5">
                <a:solidFill>
                  <a:srgbClr val="CFF35B"/>
                </a:solidFill>
                <a:latin typeface="Arial"/>
                <a:cs typeface="Arial"/>
              </a:rPr>
              <a:t>background</a:t>
            </a:r>
            <a:r>
              <a:rPr dirty="0" sz="1000" spc="-25">
                <a:solidFill>
                  <a:srgbClr val="CFF35B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CFF35B"/>
                </a:solidFill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9223" y="4477003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78710"/>
            <a:ext cx="2657475" cy="2418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Noticing events in</a:t>
            </a:r>
            <a:r>
              <a:rPr dirty="0" sz="1600" spc="-9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bio-  event time</a:t>
            </a:r>
            <a:r>
              <a:rPr dirty="0" sz="16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70" y="3770654"/>
            <a:ext cx="753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2056638" y="871727"/>
                </a:moveTo>
                <a:lnTo>
                  <a:pt x="799338" y="871727"/>
                </a:ln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close/>
              </a:path>
              <a:path w="2056764" h="1252854">
                <a:moveTo>
                  <a:pt x="0" y="0"/>
                </a:moveTo>
                <a:lnTo>
                  <a:pt x="1008888" y="871727"/>
                </a:lnTo>
                <a:lnTo>
                  <a:pt x="1322832" y="87172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799338" y="871727"/>
                </a:move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lnTo>
                  <a:pt x="1322832" y="871727"/>
                </a:lnTo>
                <a:lnTo>
                  <a:pt x="0" y="0"/>
                </a:lnTo>
                <a:lnTo>
                  <a:pt x="1008888" y="871727"/>
                </a:lnTo>
                <a:lnTo>
                  <a:pt x="799338" y="871727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11267" y="3062730"/>
            <a:ext cx="1113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Univariate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Anomaly  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1712214" y="714755"/>
                </a:moveTo>
                <a:lnTo>
                  <a:pt x="454913" y="714755"/>
                </a:ln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close/>
              </a:path>
              <a:path w="1712595" h="1096010">
                <a:moveTo>
                  <a:pt x="0" y="0"/>
                </a:moveTo>
                <a:lnTo>
                  <a:pt x="664463" y="714755"/>
                </a:lnTo>
                <a:lnTo>
                  <a:pt x="978408" y="71475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454913" y="714755"/>
                </a:move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lnTo>
                  <a:pt x="978408" y="714755"/>
                </a:lnTo>
                <a:lnTo>
                  <a:pt x="0" y="0"/>
                </a:lnTo>
                <a:lnTo>
                  <a:pt x="664463" y="714755"/>
                </a:lnTo>
                <a:lnTo>
                  <a:pt x="454913" y="714755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68367" y="3519932"/>
            <a:ext cx="1078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Multivariate  Anomaly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023365" y="675131"/>
                </a:moveTo>
                <a:lnTo>
                  <a:pt x="185165" y="675131"/>
                </a:ln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close/>
              </a:path>
              <a:path w="1023620" h="1056639">
                <a:moveTo>
                  <a:pt x="0" y="0"/>
                </a:moveTo>
                <a:lnTo>
                  <a:pt x="324612" y="675131"/>
                </a:lnTo>
                <a:lnTo>
                  <a:pt x="534162" y="67513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85165" y="675131"/>
                </a:move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lnTo>
                  <a:pt x="534162" y="675131"/>
                </a:lnTo>
                <a:lnTo>
                  <a:pt x="0" y="0"/>
                </a:lnTo>
                <a:lnTo>
                  <a:pt x="324612" y="675131"/>
                </a:lnTo>
                <a:lnTo>
                  <a:pt x="185165" y="675131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1167" y="3977132"/>
            <a:ext cx="727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Spatial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Scan  Statistics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685800" y="330708"/>
                </a:moveTo>
                <a:lnTo>
                  <a:pt x="0" y="330708"/>
                </a:ln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close/>
              </a:path>
              <a:path w="685800" h="521335">
                <a:moveTo>
                  <a:pt x="209550" y="0"/>
                </a:moveTo>
                <a:lnTo>
                  <a:pt x="114300" y="330708"/>
                </a:lnTo>
                <a:lnTo>
                  <a:pt x="285750" y="330708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0" y="330708"/>
                </a:move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lnTo>
                  <a:pt x="285750" y="330708"/>
                </a:lnTo>
                <a:lnTo>
                  <a:pt x="209550" y="0"/>
                </a:lnTo>
                <a:lnTo>
                  <a:pt x="114300" y="330708"/>
                </a:lnTo>
                <a:lnTo>
                  <a:pt x="0" y="330708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15767" y="4129532"/>
            <a:ext cx="479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WSARE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9403" y="1770126"/>
            <a:ext cx="2389505" cy="720725"/>
          </a:xfrm>
          <a:custGeom>
            <a:avLst/>
            <a:gdLst/>
            <a:ahLst/>
            <a:cxnLst/>
            <a:rect l="l" t="t" r="r" b="b"/>
            <a:pathLst>
              <a:path w="2389504" h="720725">
                <a:moveTo>
                  <a:pt x="861584" y="56388"/>
                </a:moveTo>
                <a:lnTo>
                  <a:pt x="909160" y="60837"/>
                </a:lnTo>
                <a:lnTo>
                  <a:pt x="957441" y="63126"/>
                </a:lnTo>
                <a:lnTo>
                  <a:pt x="1006205" y="63808"/>
                </a:lnTo>
                <a:lnTo>
                  <a:pt x="1055227" y="63436"/>
                </a:lnTo>
                <a:lnTo>
                  <a:pt x="1104285" y="62564"/>
                </a:lnTo>
                <a:lnTo>
                  <a:pt x="1153156" y="61745"/>
                </a:lnTo>
                <a:lnTo>
                  <a:pt x="1201616" y="61534"/>
                </a:lnTo>
                <a:lnTo>
                  <a:pt x="1249442" y="62483"/>
                </a:lnTo>
                <a:lnTo>
                  <a:pt x="1298277" y="71787"/>
                </a:lnTo>
                <a:lnTo>
                  <a:pt x="1346964" y="80222"/>
                </a:lnTo>
                <a:lnTo>
                  <a:pt x="1395538" y="87831"/>
                </a:lnTo>
                <a:lnTo>
                  <a:pt x="1444036" y="94660"/>
                </a:lnTo>
                <a:lnTo>
                  <a:pt x="1492492" y="100753"/>
                </a:lnTo>
                <a:lnTo>
                  <a:pt x="1540940" y="106155"/>
                </a:lnTo>
                <a:lnTo>
                  <a:pt x="1589417" y="110911"/>
                </a:lnTo>
                <a:lnTo>
                  <a:pt x="1637958" y="115066"/>
                </a:lnTo>
                <a:lnTo>
                  <a:pt x="1686598" y="118664"/>
                </a:lnTo>
                <a:lnTo>
                  <a:pt x="1735372" y="121750"/>
                </a:lnTo>
                <a:lnTo>
                  <a:pt x="1784315" y="124369"/>
                </a:lnTo>
                <a:lnTo>
                  <a:pt x="1833463" y="126565"/>
                </a:lnTo>
                <a:lnTo>
                  <a:pt x="1882850" y="128383"/>
                </a:lnTo>
                <a:lnTo>
                  <a:pt x="1932513" y="129867"/>
                </a:lnTo>
                <a:lnTo>
                  <a:pt x="1982486" y="131064"/>
                </a:lnTo>
                <a:lnTo>
                  <a:pt x="2026479" y="138219"/>
                </a:lnTo>
                <a:lnTo>
                  <a:pt x="2069830" y="145446"/>
                </a:lnTo>
                <a:lnTo>
                  <a:pt x="2113324" y="151959"/>
                </a:lnTo>
                <a:lnTo>
                  <a:pt x="2157746" y="156972"/>
                </a:lnTo>
                <a:lnTo>
                  <a:pt x="2185975" y="161115"/>
                </a:lnTo>
                <a:lnTo>
                  <a:pt x="2242721" y="168544"/>
                </a:lnTo>
                <a:lnTo>
                  <a:pt x="2285226" y="185594"/>
                </a:lnTo>
                <a:lnTo>
                  <a:pt x="2312634" y="208264"/>
                </a:lnTo>
                <a:lnTo>
                  <a:pt x="2326910" y="219455"/>
                </a:lnTo>
                <a:lnTo>
                  <a:pt x="2337542" y="243637"/>
                </a:lnTo>
                <a:lnTo>
                  <a:pt x="2350818" y="266604"/>
                </a:lnTo>
                <a:lnTo>
                  <a:pt x="2364522" y="289429"/>
                </a:lnTo>
                <a:lnTo>
                  <a:pt x="2376440" y="313181"/>
                </a:lnTo>
                <a:lnTo>
                  <a:pt x="2381036" y="324159"/>
                </a:lnTo>
                <a:lnTo>
                  <a:pt x="2385203" y="336423"/>
                </a:lnTo>
                <a:lnTo>
                  <a:pt x="2388227" y="346400"/>
                </a:lnTo>
                <a:lnTo>
                  <a:pt x="2389394" y="350520"/>
                </a:lnTo>
                <a:lnTo>
                  <a:pt x="2383238" y="379928"/>
                </a:lnTo>
                <a:lnTo>
                  <a:pt x="2365498" y="436459"/>
                </a:lnTo>
                <a:lnTo>
                  <a:pt x="2322947" y="501115"/>
                </a:lnTo>
                <a:lnTo>
                  <a:pt x="2285792" y="531034"/>
                </a:lnTo>
                <a:lnTo>
                  <a:pt x="2243151" y="553931"/>
                </a:lnTo>
                <a:lnTo>
                  <a:pt x="2197583" y="570683"/>
                </a:lnTo>
                <a:lnTo>
                  <a:pt x="2151650" y="582168"/>
                </a:lnTo>
                <a:lnTo>
                  <a:pt x="2119920" y="599360"/>
                </a:lnTo>
                <a:lnTo>
                  <a:pt x="2085261" y="610552"/>
                </a:lnTo>
                <a:lnTo>
                  <a:pt x="2049316" y="618601"/>
                </a:lnTo>
                <a:lnTo>
                  <a:pt x="2013728" y="626364"/>
                </a:lnTo>
                <a:lnTo>
                  <a:pt x="1993916" y="632864"/>
                </a:lnTo>
                <a:lnTo>
                  <a:pt x="1952863" y="647580"/>
                </a:lnTo>
                <a:lnTo>
                  <a:pt x="1880747" y="654915"/>
                </a:lnTo>
                <a:lnTo>
                  <a:pt x="1829229" y="657605"/>
                </a:lnTo>
                <a:lnTo>
                  <a:pt x="1777567" y="660296"/>
                </a:lnTo>
                <a:lnTo>
                  <a:pt x="1725692" y="663701"/>
                </a:lnTo>
                <a:lnTo>
                  <a:pt x="1697355" y="668928"/>
                </a:lnTo>
                <a:lnTo>
                  <a:pt x="1669304" y="674084"/>
                </a:lnTo>
                <a:lnTo>
                  <a:pt x="1641253" y="678811"/>
                </a:lnTo>
                <a:lnTo>
                  <a:pt x="1612916" y="682751"/>
                </a:lnTo>
                <a:lnTo>
                  <a:pt x="1567064" y="693801"/>
                </a:lnTo>
                <a:lnTo>
                  <a:pt x="1514905" y="702186"/>
                </a:lnTo>
                <a:lnTo>
                  <a:pt x="1457922" y="708220"/>
                </a:lnTo>
                <a:lnTo>
                  <a:pt x="1397600" y="712215"/>
                </a:lnTo>
                <a:lnTo>
                  <a:pt x="1335420" y="714482"/>
                </a:lnTo>
                <a:lnTo>
                  <a:pt x="1272869" y="715334"/>
                </a:lnTo>
                <a:lnTo>
                  <a:pt x="1211428" y="715083"/>
                </a:lnTo>
                <a:lnTo>
                  <a:pt x="1152583" y="714042"/>
                </a:lnTo>
                <a:lnTo>
                  <a:pt x="1097817" y="712522"/>
                </a:lnTo>
                <a:lnTo>
                  <a:pt x="1048613" y="710835"/>
                </a:lnTo>
                <a:lnTo>
                  <a:pt x="1006455" y="709294"/>
                </a:lnTo>
                <a:lnTo>
                  <a:pt x="972827" y="708211"/>
                </a:lnTo>
                <a:lnTo>
                  <a:pt x="949214" y="707898"/>
                </a:lnTo>
                <a:lnTo>
                  <a:pt x="896917" y="710389"/>
                </a:lnTo>
                <a:lnTo>
                  <a:pt x="844670" y="713101"/>
                </a:lnTo>
                <a:lnTo>
                  <a:pt x="792468" y="715743"/>
                </a:lnTo>
                <a:lnTo>
                  <a:pt x="740302" y="718028"/>
                </a:lnTo>
                <a:lnTo>
                  <a:pt x="688169" y="719667"/>
                </a:lnTo>
                <a:lnTo>
                  <a:pt x="636060" y="720372"/>
                </a:lnTo>
                <a:lnTo>
                  <a:pt x="583970" y="719853"/>
                </a:lnTo>
                <a:lnTo>
                  <a:pt x="531893" y="717823"/>
                </a:lnTo>
                <a:lnTo>
                  <a:pt x="479822" y="713994"/>
                </a:lnTo>
                <a:lnTo>
                  <a:pt x="431922" y="703121"/>
                </a:lnTo>
                <a:lnTo>
                  <a:pt x="383640" y="693561"/>
                </a:lnTo>
                <a:lnTo>
                  <a:pt x="335232" y="684466"/>
                </a:lnTo>
                <a:lnTo>
                  <a:pt x="286951" y="674990"/>
                </a:lnTo>
                <a:lnTo>
                  <a:pt x="239051" y="664287"/>
                </a:lnTo>
                <a:lnTo>
                  <a:pt x="191786" y="651509"/>
                </a:lnTo>
                <a:lnTo>
                  <a:pt x="176224" y="646604"/>
                </a:lnTo>
                <a:lnTo>
                  <a:pt x="160449" y="641984"/>
                </a:lnTo>
                <a:lnTo>
                  <a:pt x="144530" y="637365"/>
                </a:lnTo>
                <a:lnTo>
                  <a:pt x="128540" y="632459"/>
                </a:lnTo>
                <a:lnTo>
                  <a:pt x="112347" y="624899"/>
                </a:lnTo>
                <a:lnTo>
                  <a:pt x="97298" y="616553"/>
                </a:lnTo>
                <a:lnTo>
                  <a:pt x="82248" y="608349"/>
                </a:lnTo>
                <a:lnTo>
                  <a:pt x="41481" y="574738"/>
                </a:lnTo>
                <a:lnTo>
                  <a:pt x="18883" y="535995"/>
                </a:lnTo>
                <a:lnTo>
                  <a:pt x="9668" y="507492"/>
                </a:lnTo>
                <a:lnTo>
                  <a:pt x="7382" y="501396"/>
                </a:lnTo>
                <a:lnTo>
                  <a:pt x="3572" y="488442"/>
                </a:lnTo>
                <a:lnTo>
                  <a:pt x="599" y="439740"/>
                </a:lnTo>
                <a:lnTo>
                  <a:pt x="0" y="391070"/>
                </a:lnTo>
                <a:lnTo>
                  <a:pt x="2591" y="343196"/>
                </a:lnTo>
                <a:lnTo>
                  <a:pt x="9192" y="296881"/>
                </a:lnTo>
                <a:lnTo>
                  <a:pt x="20622" y="252888"/>
                </a:lnTo>
                <a:lnTo>
                  <a:pt x="37697" y="211982"/>
                </a:lnTo>
                <a:lnTo>
                  <a:pt x="61238" y="174925"/>
                </a:lnTo>
                <a:lnTo>
                  <a:pt x="92061" y="142481"/>
                </a:lnTo>
                <a:lnTo>
                  <a:pt x="130987" y="115414"/>
                </a:lnTo>
                <a:lnTo>
                  <a:pt x="178832" y="94488"/>
                </a:lnTo>
                <a:lnTo>
                  <a:pt x="185225" y="89153"/>
                </a:lnTo>
                <a:lnTo>
                  <a:pt x="222099" y="70199"/>
                </a:lnTo>
                <a:lnTo>
                  <a:pt x="266462" y="62483"/>
                </a:lnTo>
                <a:lnTo>
                  <a:pt x="315199" y="63975"/>
                </a:lnTo>
                <a:lnTo>
                  <a:pt x="363878" y="65464"/>
                </a:lnTo>
                <a:lnTo>
                  <a:pt x="412504" y="67044"/>
                </a:lnTo>
                <a:lnTo>
                  <a:pt x="461082" y="68805"/>
                </a:lnTo>
                <a:lnTo>
                  <a:pt x="509618" y="70842"/>
                </a:lnTo>
                <a:lnTo>
                  <a:pt x="558117" y="73247"/>
                </a:lnTo>
                <a:lnTo>
                  <a:pt x="606585" y="76112"/>
                </a:lnTo>
                <a:lnTo>
                  <a:pt x="655025" y="79530"/>
                </a:lnTo>
                <a:lnTo>
                  <a:pt x="703445" y="83593"/>
                </a:lnTo>
                <a:lnTo>
                  <a:pt x="751849" y="88395"/>
                </a:lnTo>
                <a:lnTo>
                  <a:pt x="800242" y="94028"/>
                </a:lnTo>
                <a:lnTo>
                  <a:pt x="848630" y="100583"/>
                </a:lnTo>
                <a:lnTo>
                  <a:pt x="887932" y="99095"/>
                </a:lnTo>
                <a:lnTo>
                  <a:pt x="927021" y="97821"/>
                </a:lnTo>
                <a:lnTo>
                  <a:pt x="965966" y="96404"/>
                </a:lnTo>
                <a:lnTo>
                  <a:pt x="1004840" y="94488"/>
                </a:lnTo>
                <a:lnTo>
                  <a:pt x="1043130" y="84962"/>
                </a:lnTo>
                <a:lnTo>
                  <a:pt x="1061418" y="79057"/>
                </a:lnTo>
                <a:lnTo>
                  <a:pt x="1080278" y="75438"/>
                </a:lnTo>
                <a:lnTo>
                  <a:pt x="1108400" y="73080"/>
                </a:lnTo>
                <a:lnTo>
                  <a:pt x="1136666" y="71437"/>
                </a:lnTo>
                <a:lnTo>
                  <a:pt x="1164931" y="70080"/>
                </a:lnTo>
                <a:lnTo>
                  <a:pt x="1193054" y="68579"/>
                </a:lnTo>
                <a:lnTo>
                  <a:pt x="1213949" y="63055"/>
                </a:lnTo>
                <a:lnTo>
                  <a:pt x="1234488" y="56959"/>
                </a:lnTo>
                <a:lnTo>
                  <a:pt x="1254883" y="50577"/>
                </a:lnTo>
                <a:lnTo>
                  <a:pt x="1275350" y="44196"/>
                </a:lnTo>
                <a:lnTo>
                  <a:pt x="1296102" y="31289"/>
                </a:lnTo>
                <a:lnTo>
                  <a:pt x="1317927" y="20383"/>
                </a:lnTo>
                <a:lnTo>
                  <a:pt x="1340179" y="10334"/>
                </a:lnTo>
                <a:lnTo>
                  <a:pt x="1362218" y="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86000" y="6278879"/>
            <a:ext cx="3695700" cy="914400"/>
          </a:xfrm>
          <a:custGeom>
            <a:avLst/>
            <a:gdLst/>
            <a:ahLst/>
            <a:cxnLst/>
            <a:rect l="l" t="t" r="r" b="b"/>
            <a:pathLst>
              <a:path w="3695700" h="914400">
                <a:moveTo>
                  <a:pt x="0" y="876300"/>
                </a:moveTo>
                <a:lnTo>
                  <a:pt x="76200" y="800100"/>
                </a:lnTo>
                <a:lnTo>
                  <a:pt x="152400" y="876300"/>
                </a:lnTo>
                <a:lnTo>
                  <a:pt x="228600" y="800100"/>
                </a:lnTo>
                <a:lnTo>
                  <a:pt x="304800" y="723900"/>
                </a:lnTo>
                <a:lnTo>
                  <a:pt x="381000" y="800100"/>
                </a:lnTo>
                <a:lnTo>
                  <a:pt x="457200" y="723900"/>
                </a:lnTo>
                <a:lnTo>
                  <a:pt x="533400" y="914400"/>
                </a:lnTo>
                <a:lnTo>
                  <a:pt x="609600" y="571500"/>
                </a:lnTo>
                <a:lnTo>
                  <a:pt x="685800" y="685800"/>
                </a:lnTo>
                <a:lnTo>
                  <a:pt x="723900" y="800100"/>
                </a:lnTo>
                <a:lnTo>
                  <a:pt x="762000" y="647700"/>
                </a:lnTo>
                <a:lnTo>
                  <a:pt x="800100" y="685800"/>
                </a:lnTo>
                <a:lnTo>
                  <a:pt x="914400" y="571500"/>
                </a:lnTo>
                <a:lnTo>
                  <a:pt x="990600" y="685800"/>
                </a:lnTo>
                <a:lnTo>
                  <a:pt x="1028700" y="647700"/>
                </a:lnTo>
                <a:lnTo>
                  <a:pt x="1104900" y="762000"/>
                </a:lnTo>
                <a:lnTo>
                  <a:pt x="1143000" y="876300"/>
                </a:lnTo>
                <a:lnTo>
                  <a:pt x="1181100" y="800100"/>
                </a:lnTo>
                <a:lnTo>
                  <a:pt x="1295400" y="647700"/>
                </a:lnTo>
                <a:lnTo>
                  <a:pt x="1409700" y="647700"/>
                </a:lnTo>
                <a:lnTo>
                  <a:pt x="1447800" y="571500"/>
                </a:lnTo>
                <a:lnTo>
                  <a:pt x="1524000" y="533400"/>
                </a:lnTo>
                <a:lnTo>
                  <a:pt x="1638300" y="571500"/>
                </a:lnTo>
                <a:lnTo>
                  <a:pt x="1676400" y="457200"/>
                </a:lnTo>
                <a:lnTo>
                  <a:pt x="1752600" y="304800"/>
                </a:lnTo>
                <a:lnTo>
                  <a:pt x="1866900" y="342900"/>
                </a:lnTo>
                <a:lnTo>
                  <a:pt x="1943100" y="228600"/>
                </a:lnTo>
                <a:lnTo>
                  <a:pt x="2095500" y="114300"/>
                </a:lnTo>
                <a:lnTo>
                  <a:pt x="2209800" y="0"/>
                </a:lnTo>
                <a:lnTo>
                  <a:pt x="2324100" y="76200"/>
                </a:lnTo>
                <a:lnTo>
                  <a:pt x="2400300" y="190500"/>
                </a:lnTo>
                <a:lnTo>
                  <a:pt x="2476500" y="190500"/>
                </a:lnTo>
                <a:lnTo>
                  <a:pt x="2514600" y="342900"/>
                </a:lnTo>
                <a:lnTo>
                  <a:pt x="2590800" y="381000"/>
                </a:lnTo>
                <a:lnTo>
                  <a:pt x="2705100" y="457200"/>
                </a:lnTo>
                <a:lnTo>
                  <a:pt x="2743200" y="533400"/>
                </a:lnTo>
                <a:lnTo>
                  <a:pt x="2819400" y="495300"/>
                </a:lnTo>
                <a:lnTo>
                  <a:pt x="2933700" y="609600"/>
                </a:lnTo>
                <a:lnTo>
                  <a:pt x="2971800" y="685800"/>
                </a:lnTo>
                <a:lnTo>
                  <a:pt x="3048000" y="647700"/>
                </a:lnTo>
                <a:lnTo>
                  <a:pt x="3162300" y="723900"/>
                </a:lnTo>
                <a:lnTo>
                  <a:pt x="3238500" y="304800"/>
                </a:lnTo>
                <a:lnTo>
                  <a:pt x="3314700" y="419100"/>
                </a:lnTo>
                <a:lnTo>
                  <a:pt x="3352800" y="381000"/>
                </a:lnTo>
                <a:lnTo>
                  <a:pt x="3467100" y="495300"/>
                </a:lnTo>
                <a:lnTo>
                  <a:pt x="3543300" y="495300"/>
                </a:lnTo>
                <a:lnTo>
                  <a:pt x="3619500" y="609600"/>
                </a:lnTo>
                <a:lnTo>
                  <a:pt x="3695700" y="6096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9222" y="7517130"/>
            <a:ext cx="548005" cy="38100"/>
          </a:xfrm>
          <a:custGeom>
            <a:avLst/>
            <a:gdLst/>
            <a:ahLst/>
            <a:cxnLst/>
            <a:rect l="l" t="t" r="r" b="b"/>
            <a:pathLst>
              <a:path w="548004" h="38100">
                <a:moveTo>
                  <a:pt x="509777" y="0"/>
                </a:moveTo>
                <a:lnTo>
                  <a:pt x="509777" y="38100"/>
                </a:lnTo>
                <a:lnTo>
                  <a:pt x="541781" y="22098"/>
                </a:lnTo>
                <a:lnTo>
                  <a:pt x="515874" y="22098"/>
                </a:lnTo>
                <a:lnTo>
                  <a:pt x="515874" y="16002"/>
                </a:lnTo>
                <a:lnTo>
                  <a:pt x="541781" y="16002"/>
                </a:lnTo>
                <a:lnTo>
                  <a:pt x="509777" y="0"/>
                </a:lnTo>
                <a:close/>
              </a:path>
              <a:path w="548004" h="38100">
                <a:moveTo>
                  <a:pt x="509777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509777" y="22098"/>
                </a:lnTo>
                <a:lnTo>
                  <a:pt x="509777" y="16002"/>
                </a:lnTo>
                <a:close/>
              </a:path>
              <a:path w="548004" h="38100">
                <a:moveTo>
                  <a:pt x="541781" y="16002"/>
                </a:moveTo>
                <a:lnTo>
                  <a:pt x="515874" y="16002"/>
                </a:lnTo>
                <a:lnTo>
                  <a:pt x="515874" y="22098"/>
                </a:lnTo>
                <a:lnTo>
                  <a:pt x="541781" y="22098"/>
                </a:lnTo>
                <a:lnTo>
                  <a:pt x="547877" y="19050"/>
                </a:lnTo>
                <a:lnTo>
                  <a:pt x="541781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24050" y="589787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0000" y="7459980"/>
            <a:ext cx="2209800" cy="1153795"/>
          </a:xfrm>
          <a:custGeom>
            <a:avLst/>
            <a:gdLst/>
            <a:ahLst/>
            <a:cxnLst/>
            <a:rect l="l" t="t" r="r" b="b"/>
            <a:pathLst>
              <a:path w="2209800" h="1153795">
                <a:moveTo>
                  <a:pt x="2209800" y="0"/>
                </a:moveTo>
                <a:lnTo>
                  <a:pt x="0" y="0"/>
                </a:lnTo>
                <a:lnTo>
                  <a:pt x="0" y="1153668"/>
                </a:lnTo>
                <a:lnTo>
                  <a:pt x="2209800" y="1153668"/>
                </a:lnTo>
                <a:lnTo>
                  <a:pt x="22098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599819" y="5402198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76200"/>
                <a:gridCol w="3993515"/>
              </a:tblGrid>
              <a:tr h="6416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Signal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Univariate Time</a:t>
                      </a:r>
                      <a:r>
                        <a:rPr dirty="0" sz="2200" spc="-1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Series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2953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0101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14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</a:tcPr>
                </a:tc>
              </a:tr>
              <a:tr h="1402842">
                <a:tc gridSpan="3">
                  <a:txBody>
                    <a:bodyPr/>
                    <a:lstStyle/>
                    <a:p>
                      <a:pPr marL="970280">
                        <a:lnSpc>
                          <a:spcPts val="131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52345">
                        <a:lnSpc>
                          <a:spcPts val="129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Example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Signals: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423795" indent="-172085">
                        <a:lnSpc>
                          <a:spcPts val="107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2423795" algn="l"/>
                          <a:tab pos="2424430" algn="l"/>
                        </a:tabLst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Number of ED visits</a:t>
                      </a:r>
                      <a:r>
                        <a:rPr dirty="0" sz="900" spc="1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423795" indent="-172085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423795" algn="l"/>
                          <a:tab pos="2424430" algn="l"/>
                        </a:tabLst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Number of ED visits this</a:t>
                      </a:r>
                      <a:r>
                        <a:rPr dirty="0" sz="900" spc="1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hour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423795" indent="-172085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423795" algn="l"/>
                          <a:tab pos="2424430" algn="l"/>
                        </a:tabLst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Number of Respiratory Cases</a:t>
                      </a:r>
                      <a:r>
                        <a:rPr dirty="0" sz="900" spc="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423795" indent="-172085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423795" algn="l"/>
                          <a:tab pos="2424430" algn="l"/>
                        </a:tabLst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School absenteeism</a:t>
                      </a:r>
                      <a:r>
                        <a:rPr dirty="0" sz="9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423795" indent="-172085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2423795" algn="l"/>
                          <a:tab pos="2424430" algn="l"/>
                        </a:tabLst>
                      </a:pP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Nyquil Sales</a:t>
                      </a:r>
                      <a:r>
                        <a:rPr dirty="0" sz="900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33339A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tabLst>
                          <a:tab pos="285242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78710"/>
            <a:ext cx="2657475" cy="2418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 you’ll learn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about</a:t>
            </a:r>
            <a:endParaRPr sz="2000">
              <a:latin typeface="Tahoma"/>
              <a:cs typeface="Tahoma"/>
            </a:endParaRPr>
          </a:p>
          <a:p>
            <a:pPr marL="171450" marR="467995" indent="-171450">
              <a:lnSpc>
                <a:spcPct val="100000"/>
              </a:lnSpc>
              <a:spcBef>
                <a:spcPts val="186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Noticing events in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bio-  event time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series</a:t>
            </a:r>
            <a:endParaRPr sz="1600">
              <a:latin typeface="Tahoma"/>
              <a:cs typeface="Tahoma"/>
            </a:endParaRPr>
          </a:p>
          <a:p>
            <a:pPr marL="171450" marR="33909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Tracking </a:t>
            </a:r>
            <a:r>
              <a:rPr dirty="0" sz="1600">
                <a:latin typeface="Tahoma"/>
                <a:cs typeface="Tahoma"/>
              </a:rPr>
              <a:t>many </a:t>
            </a:r>
            <a:r>
              <a:rPr dirty="0" sz="1600" spc="-5">
                <a:latin typeface="Tahoma"/>
                <a:cs typeface="Tahoma"/>
              </a:rPr>
              <a:t>series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at 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  <a:p>
            <a:pPr marL="171450" marR="57023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Detecting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geographic  </a:t>
            </a:r>
            <a:r>
              <a:rPr dirty="0" sz="1600">
                <a:latin typeface="Tahoma"/>
                <a:cs typeface="Tahoma"/>
              </a:rPr>
              <a:t>hotspots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Finding emerging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70" y="3770654"/>
            <a:ext cx="753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patterns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2056638" y="871727"/>
                </a:moveTo>
                <a:lnTo>
                  <a:pt x="799338" y="871727"/>
                </a:ln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close/>
              </a:path>
              <a:path w="2056764" h="1252854">
                <a:moveTo>
                  <a:pt x="0" y="0"/>
                </a:moveTo>
                <a:lnTo>
                  <a:pt x="1008888" y="871727"/>
                </a:lnTo>
                <a:lnTo>
                  <a:pt x="1322832" y="87172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3161" y="2182367"/>
            <a:ext cx="2056764" cy="1252855"/>
          </a:xfrm>
          <a:custGeom>
            <a:avLst/>
            <a:gdLst/>
            <a:ahLst/>
            <a:cxnLst/>
            <a:rect l="l" t="t" r="r" b="b"/>
            <a:pathLst>
              <a:path w="2056764" h="1252854">
                <a:moveTo>
                  <a:pt x="799338" y="871727"/>
                </a:moveTo>
                <a:lnTo>
                  <a:pt x="799338" y="1252727"/>
                </a:lnTo>
                <a:lnTo>
                  <a:pt x="2056638" y="1252727"/>
                </a:lnTo>
                <a:lnTo>
                  <a:pt x="2056638" y="871727"/>
                </a:lnTo>
                <a:lnTo>
                  <a:pt x="1322832" y="871727"/>
                </a:lnTo>
                <a:lnTo>
                  <a:pt x="0" y="0"/>
                </a:lnTo>
                <a:lnTo>
                  <a:pt x="1008888" y="871727"/>
                </a:lnTo>
                <a:lnTo>
                  <a:pt x="799338" y="871727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11267" y="3062730"/>
            <a:ext cx="1113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Univariate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Anomaly  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1712214" y="714755"/>
                </a:moveTo>
                <a:lnTo>
                  <a:pt x="454913" y="714755"/>
                </a:ln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close/>
              </a:path>
              <a:path w="1712595" h="1096010">
                <a:moveTo>
                  <a:pt x="0" y="0"/>
                </a:moveTo>
                <a:lnTo>
                  <a:pt x="664463" y="714755"/>
                </a:lnTo>
                <a:lnTo>
                  <a:pt x="978408" y="71475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4685" y="2796539"/>
            <a:ext cx="1712595" cy="1096010"/>
          </a:xfrm>
          <a:custGeom>
            <a:avLst/>
            <a:gdLst/>
            <a:ahLst/>
            <a:cxnLst/>
            <a:rect l="l" t="t" r="r" b="b"/>
            <a:pathLst>
              <a:path w="1712595" h="1096010">
                <a:moveTo>
                  <a:pt x="454913" y="714755"/>
                </a:moveTo>
                <a:lnTo>
                  <a:pt x="454913" y="1095755"/>
                </a:lnTo>
                <a:lnTo>
                  <a:pt x="1712214" y="1095755"/>
                </a:lnTo>
                <a:lnTo>
                  <a:pt x="1712214" y="714755"/>
                </a:lnTo>
                <a:lnTo>
                  <a:pt x="978408" y="714755"/>
                </a:lnTo>
                <a:lnTo>
                  <a:pt x="0" y="0"/>
                </a:lnTo>
                <a:lnTo>
                  <a:pt x="664463" y="714755"/>
                </a:lnTo>
                <a:lnTo>
                  <a:pt x="454913" y="714755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68367" y="3519932"/>
            <a:ext cx="1078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Multivariate  Anomaly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023365" y="675131"/>
                </a:moveTo>
                <a:lnTo>
                  <a:pt x="185165" y="675131"/>
                </a:ln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close/>
              </a:path>
              <a:path w="1023620" h="1056639">
                <a:moveTo>
                  <a:pt x="0" y="0"/>
                </a:moveTo>
                <a:lnTo>
                  <a:pt x="324612" y="675131"/>
                </a:lnTo>
                <a:lnTo>
                  <a:pt x="534162" y="67513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7234" y="3293364"/>
            <a:ext cx="1023619" cy="1056640"/>
          </a:xfrm>
          <a:custGeom>
            <a:avLst/>
            <a:gdLst/>
            <a:ahLst/>
            <a:cxnLst/>
            <a:rect l="l" t="t" r="r" b="b"/>
            <a:pathLst>
              <a:path w="1023620" h="1056639">
                <a:moveTo>
                  <a:pt x="185165" y="675131"/>
                </a:moveTo>
                <a:lnTo>
                  <a:pt x="185165" y="1056131"/>
                </a:lnTo>
                <a:lnTo>
                  <a:pt x="1023365" y="1056131"/>
                </a:lnTo>
                <a:lnTo>
                  <a:pt x="1023365" y="675131"/>
                </a:lnTo>
                <a:lnTo>
                  <a:pt x="534162" y="675131"/>
                </a:lnTo>
                <a:lnTo>
                  <a:pt x="0" y="0"/>
                </a:lnTo>
                <a:lnTo>
                  <a:pt x="324612" y="675131"/>
                </a:lnTo>
                <a:lnTo>
                  <a:pt x="185165" y="675131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1167" y="3977132"/>
            <a:ext cx="7270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Spatial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Scan  Statistics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685800" y="330708"/>
                </a:moveTo>
                <a:lnTo>
                  <a:pt x="0" y="330708"/>
                </a:ln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close/>
              </a:path>
              <a:path w="685800" h="521335">
                <a:moveTo>
                  <a:pt x="209550" y="0"/>
                </a:moveTo>
                <a:lnTo>
                  <a:pt x="114300" y="330708"/>
                </a:lnTo>
                <a:lnTo>
                  <a:pt x="285750" y="330708"/>
                </a:lnTo>
                <a:lnTo>
                  <a:pt x="20955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3790188"/>
            <a:ext cx="685800" cy="521334"/>
          </a:xfrm>
          <a:custGeom>
            <a:avLst/>
            <a:gdLst/>
            <a:ahLst/>
            <a:cxnLst/>
            <a:rect l="l" t="t" r="r" b="b"/>
            <a:pathLst>
              <a:path w="685800" h="521335">
                <a:moveTo>
                  <a:pt x="0" y="330708"/>
                </a:moveTo>
                <a:lnTo>
                  <a:pt x="0" y="521208"/>
                </a:lnTo>
                <a:lnTo>
                  <a:pt x="685800" y="521208"/>
                </a:lnTo>
                <a:lnTo>
                  <a:pt x="685800" y="330708"/>
                </a:lnTo>
                <a:lnTo>
                  <a:pt x="285750" y="330708"/>
                </a:lnTo>
                <a:lnTo>
                  <a:pt x="209550" y="0"/>
                </a:lnTo>
                <a:lnTo>
                  <a:pt x="114300" y="330708"/>
                </a:lnTo>
                <a:lnTo>
                  <a:pt x="0" y="330708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15767" y="4129532"/>
            <a:ext cx="4794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WSARE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85781" y="3396996"/>
            <a:ext cx="2389505" cy="720725"/>
          </a:xfrm>
          <a:custGeom>
            <a:avLst/>
            <a:gdLst/>
            <a:ahLst/>
            <a:cxnLst/>
            <a:rect l="l" t="t" r="r" b="b"/>
            <a:pathLst>
              <a:path w="2389504" h="720725">
                <a:moveTo>
                  <a:pt x="861584" y="56387"/>
                </a:moveTo>
                <a:lnTo>
                  <a:pt x="908910" y="61056"/>
                </a:lnTo>
                <a:lnTo>
                  <a:pt x="957012" y="63448"/>
                </a:lnTo>
                <a:lnTo>
                  <a:pt x="1005669" y="64143"/>
                </a:lnTo>
                <a:lnTo>
                  <a:pt x="1054656" y="63722"/>
                </a:lnTo>
                <a:lnTo>
                  <a:pt x="1103749" y="62765"/>
                </a:lnTo>
                <a:lnTo>
                  <a:pt x="1152727" y="61852"/>
                </a:lnTo>
                <a:lnTo>
                  <a:pt x="1201366" y="61565"/>
                </a:lnTo>
                <a:lnTo>
                  <a:pt x="1249442" y="62483"/>
                </a:lnTo>
                <a:lnTo>
                  <a:pt x="1298267" y="71930"/>
                </a:lnTo>
                <a:lnTo>
                  <a:pt x="1346929" y="80487"/>
                </a:lnTo>
                <a:lnTo>
                  <a:pt x="1395465" y="88203"/>
                </a:lnTo>
                <a:lnTo>
                  <a:pt x="1443917" y="95121"/>
                </a:lnTo>
                <a:lnTo>
                  <a:pt x="1492322" y="101289"/>
                </a:lnTo>
                <a:lnTo>
                  <a:pt x="1540721" y="106753"/>
                </a:lnTo>
                <a:lnTo>
                  <a:pt x="1589152" y="111558"/>
                </a:lnTo>
                <a:lnTo>
                  <a:pt x="1637655" y="115751"/>
                </a:lnTo>
                <a:lnTo>
                  <a:pt x="1686269" y="119377"/>
                </a:lnTo>
                <a:lnTo>
                  <a:pt x="1735033" y="122484"/>
                </a:lnTo>
                <a:lnTo>
                  <a:pt x="1783987" y="125116"/>
                </a:lnTo>
                <a:lnTo>
                  <a:pt x="1833170" y="127321"/>
                </a:lnTo>
                <a:lnTo>
                  <a:pt x="1882622" y="129143"/>
                </a:lnTo>
                <a:lnTo>
                  <a:pt x="1932380" y="130629"/>
                </a:lnTo>
                <a:lnTo>
                  <a:pt x="1982486" y="131825"/>
                </a:lnTo>
                <a:lnTo>
                  <a:pt x="2026479" y="138541"/>
                </a:lnTo>
                <a:lnTo>
                  <a:pt x="2069830" y="145541"/>
                </a:lnTo>
                <a:lnTo>
                  <a:pt x="2113324" y="151971"/>
                </a:lnTo>
                <a:lnTo>
                  <a:pt x="2157746" y="156972"/>
                </a:lnTo>
                <a:lnTo>
                  <a:pt x="2185975" y="161543"/>
                </a:lnTo>
                <a:lnTo>
                  <a:pt x="2242721" y="168973"/>
                </a:lnTo>
                <a:lnTo>
                  <a:pt x="2285226" y="186035"/>
                </a:lnTo>
                <a:lnTo>
                  <a:pt x="2312634" y="209014"/>
                </a:lnTo>
                <a:lnTo>
                  <a:pt x="2326910" y="220217"/>
                </a:lnTo>
                <a:lnTo>
                  <a:pt x="2337435" y="244066"/>
                </a:lnTo>
                <a:lnTo>
                  <a:pt x="2350532" y="266985"/>
                </a:lnTo>
                <a:lnTo>
                  <a:pt x="2364200" y="289762"/>
                </a:lnTo>
                <a:lnTo>
                  <a:pt x="2376440" y="313181"/>
                </a:lnTo>
                <a:lnTo>
                  <a:pt x="2381036" y="324159"/>
                </a:lnTo>
                <a:lnTo>
                  <a:pt x="2385203" y="336422"/>
                </a:lnTo>
                <a:lnTo>
                  <a:pt x="2388227" y="346400"/>
                </a:lnTo>
                <a:lnTo>
                  <a:pt x="2389394" y="350519"/>
                </a:lnTo>
                <a:lnTo>
                  <a:pt x="2382917" y="379928"/>
                </a:lnTo>
                <a:lnTo>
                  <a:pt x="2365391" y="436459"/>
                </a:lnTo>
                <a:lnTo>
                  <a:pt x="2322868" y="501194"/>
                </a:lnTo>
                <a:lnTo>
                  <a:pt x="2285524" y="531302"/>
                </a:lnTo>
                <a:lnTo>
                  <a:pt x="2242657" y="554425"/>
                </a:lnTo>
                <a:lnTo>
                  <a:pt x="2196900" y="571365"/>
                </a:lnTo>
                <a:lnTo>
                  <a:pt x="2150888" y="582929"/>
                </a:lnTo>
                <a:lnTo>
                  <a:pt x="2119277" y="599693"/>
                </a:lnTo>
                <a:lnTo>
                  <a:pt x="2084880" y="610742"/>
                </a:lnTo>
                <a:lnTo>
                  <a:pt x="2049196" y="618934"/>
                </a:lnTo>
                <a:lnTo>
                  <a:pt x="2013728" y="627126"/>
                </a:lnTo>
                <a:lnTo>
                  <a:pt x="1993809" y="633186"/>
                </a:lnTo>
                <a:lnTo>
                  <a:pt x="1973247" y="640746"/>
                </a:lnTo>
                <a:lnTo>
                  <a:pt x="1952542" y="647592"/>
                </a:lnTo>
                <a:lnTo>
                  <a:pt x="1932194" y="651509"/>
                </a:lnTo>
                <a:lnTo>
                  <a:pt x="1880425" y="655034"/>
                </a:lnTo>
                <a:lnTo>
                  <a:pt x="1828943" y="657987"/>
                </a:lnTo>
                <a:lnTo>
                  <a:pt x="1777460" y="660939"/>
                </a:lnTo>
                <a:lnTo>
                  <a:pt x="1725692" y="664463"/>
                </a:lnTo>
                <a:lnTo>
                  <a:pt x="1697355" y="669369"/>
                </a:lnTo>
                <a:lnTo>
                  <a:pt x="1669304" y="674560"/>
                </a:lnTo>
                <a:lnTo>
                  <a:pt x="1641253" y="679465"/>
                </a:lnTo>
                <a:lnTo>
                  <a:pt x="1612916" y="683513"/>
                </a:lnTo>
                <a:lnTo>
                  <a:pt x="1567051" y="694550"/>
                </a:lnTo>
                <a:lnTo>
                  <a:pt x="1514857" y="702900"/>
                </a:lnTo>
                <a:lnTo>
                  <a:pt x="1457819" y="708879"/>
                </a:lnTo>
                <a:lnTo>
                  <a:pt x="1397428" y="712805"/>
                </a:lnTo>
                <a:lnTo>
                  <a:pt x="1335169" y="714992"/>
                </a:lnTo>
                <a:lnTo>
                  <a:pt x="1272532" y="715759"/>
                </a:lnTo>
                <a:lnTo>
                  <a:pt x="1211004" y="715420"/>
                </a:lnTo>
                <a:lnTo>
                  <a:pt x="1152073" y="714293"/>
                </a:lnTo>
                <a:lnTo>
                  <a:pt x="1097227" y="712694"/>
                </a:lnTo>
                <a:lnTo>
                  <a:pt x="1047954" y="710938"/>
                </a:lnTo>
                <a:lnTo>
                  <a:pt x="1005742" y="709342"/>
                </a:lnTo>
                <a:lnTo>
                  <a:pt x="972078" y="708224"/>
                </a:lnTo>
                <a:lnTo>
                  <a:pt x="948452" y="707898"/>
                </a:lnTo>
                <a:lnTo>
                  <a:pt x="896382" y="710590"/>
                </a:lnTo>
                <a:lnTo>
                  <a:pt x="844312" y="713408"/>
                </a:lnTo>
                <a:lnTo>
                  <a:pt x="792242" y="716082"/>
                </a:lnTo>
                <a:lnTo>
                  <a:pt x="740172" y="718342"/>
                </a:lnTo>
                <a:lnTo>
                  <a:pt x="688102" y="719918"/>
                </a:lnTo>
                <a:lnTo>
                  <a:pt x="636032" y="720541"/>
                </a:lnTo>
                <a:lnTo>
                  <a:pt x="583962" y="719941"/>
                </a:lnTo>
                <a:lnTo>
                  <a:pt x="531892" y="717848"/>
                </a:lnTo>
                <a:lnTo>
                  <a:pt x="479822" y="713993"/>
                </a:lnTo>
                <a:lnTo>
                  <a:pt x="431869" y="703174"/>
                </a:lnTo>
                <a:lnTo>
                  <a:pt x="383471" y="693730"/>
                </a:lnTo>
                <a:lnTo>
                  <a:pt x="334947" y="684752"/>
                </a:lnTo>
                <a:lnTo>
                  <a:pt x="286612" y="675329"/>
                </a:lnTo>
                <a:lnTo>
                  <a:pt x="238786" y="664552"/>
                </a:lnTo>
                <a:lnTo>
                  <a:pt x="191786" y="651509"/>
                </a:lnTo>
                <a:lnTo>
                  <a:pt x="144101" y="637793"/>
                </a:lnTo>
                <a:lnTo>
                  <a:pt x="97298" y="616934"/>
                </a:lnTo>
                <a:lnTo>
                  <a:pt x="82248" y="608778"/>
                </a:lnTo>
                <a:lnTo>
                  <a:pt x="41481" y="575500"/>
                </a:lnTo>
                <a:lnTo>
                  <a:pt x="18562" y="536328"/>
                </a:lnTo>
                <a:lnTo>
                  <a:pt x="9668" y="508253"/>
                </a:lnTo>
                <a:lnTo>
                  <a:pt x="7382" y="501395"/>
                </a:lnTo>
                <a:lnTo>
                  <a:pt x="3572" y="489203"/>
                </a:lnTo>
                <a:lnTo>
                  <a:pt x="599" y="440295"/>
                </a:lnTo>
                <a:lnTo>
                  <a:pt x="0" y="391460"/>
                </a:lnTo>
                <a:lnTo>
                  <a:pt x="2591" y="343457"/>
                </a:lnTo>
                <a:lnTo>
                  <a:pt x="9192" y="297045"/>
                </a:lnTo>
                <a:lnTo>
                  <a:pt x="20622" y="252983"/>
                </a:lnTo>
                <a:lnTo>
                  <a:pt x="37697" y="212031"/>
                </a:lnTo>
                <a:lnTo>
                  <a:pt x="61238" y="174946"/>
                </a:lnTo>
                <a:lnTo>
                  <a:pt x="92061" y="142487"/>
                </a:lnTo>
                <a:lnTo>
                  <a:pt x="130987" y="115415"/>
                </a:lnTo>
                <a:lnTo>
                  <a:pt x="178832" y="94487"/>
                </a:lnTo>
                <a:lnTo>
                  <a:pt x="184904" y="89475"/>
                </a:lnTo>
                <a:lnTo>
                  <a:pt x="221980" y="70520"/>
                </a:lnTo>
                <a:lnTo>
                  <a:pt x="265700" y="62483"/>
                </a:lnTo>
                <a:lnTo>
                  <a:pt x="314612" y="64150"/>
                </a:lnTo>
                <a:lnTo>
                  <a:pt x="363437" y="65782"/>
                </a:lnTo>
                <a:lnTo>
                  <a:pt x="412182" y="67472"/>
                </a:lnTo>
                <a:lnTo>
                  <a:pt x="460856" y="69313"/>
                </a:lnTo>
                <a:lnTo>
                  <a:pt x="509467" y="71398"/>
                </a:lnTo>
                <a:lnTo>
                  <a:pt x="558022" y="73818"/>
                </a:lnTo>
                <a:lnTo>
                  <a:pt x="606529" y="76667"/>
                </a:lnTo>
                <a:lnTo>
                  <a:pt x="654997" y="80038"/>
                </a:lnTo>
                <a:lnTo>
                  <a:pt x="703433" y="84022"/>
                </a:lnTo>
                <a:lnTo>
                  <a:pt x="751845" y="88713"/>
                </a:lnTo>
                <a:lnTo>
                  <a:pt x="800241" y="94202"/>
                </a:lnTo>
                <a:lnTo>
                  <a:pt x="848630" y="100583"/>
                </a:lnTo>
                <a:lnTo>
                  <a:pt x="887825" y="99095"/>
                </a:lnTo>
                <a:lnTo>
                  <a:pt x="926735" y="97821"/>
                </a:lnTo>
                <a:lnTo>
                  <a:pt x="965644" y="96404"/>
                </a:lnTo>
                <a:lnTo>
                  <a:pt x="1004840" y="94487"/>
                </a:lnTo>
                <a:lnTo>
                  <a:pt x="1043130" y="85248"/>
                </a:lnTo>
                <a:lnTo>
                  <a:pt x="1061418" y="79164"/>
                </a:lnTo>
                <a:lnTo>
                  <a:pt x="1080278" y="75437"/>
                </a:lnTo>
                <a:lnTo>
                  <a:pt x="1108400" y="73521"/>
                </a:lnTo>
                <a:lnTo>
                  <a:pt x="1136666" y="72104"/>
                </a:lnTo>
                <a:lnTo>
                  <a:pt x="1164931" y="70830"/>
                </a:lnTo>
                <a:lnTo>
                  <a:pt x="1193054" y="69342"/>
                </a:lnTo>
                <a:lnTo>
                  <a:pt x="1234392" y="57340"/>
                </a:lnTo>
                <a:lnTo>
                  <a:pt x="1274588" y="44196"/>
                </a:lnTo>
                <a:lnTo>
                  <a:pt x="1295674" y="31396"/>
                </a:lnTo>
                <a:lnTo>
                  <a:pt x="1317546" y="20669"/>
                </a:lnTo>
                <a:lnTo>
                  <a:pt x="1339846" y="10656"/>
                </a:lnTo>
                <a:lnTo>
                  <a:pt x="1362218" y="0"/>
                </a:lnTo>
              </a:path>
            </a:pathLst>
          </a:custGeom>
          <a:ln w="28574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47520" y="8654286"/>
            <a:ext cx="42233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95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520" y="5342636"/>
            <a:ext cx="4132579" cy="333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4105" marR="5080" indent="-10147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But there’s potentially more data 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than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aggregates</a:t>
            </a:r>
            <a:endParaRPr sz="2200">
              <a:latin typeface="Tahoma"/>
              <a:cs typeface="Tahoma"/>
            </a:endParaRPr>
          </a:p>
          <a:p>
            <a:pPr marL="184150" marR="292735" indent="-171450">
              <a:lnSpc>
                <a:spcPct val="100000"/>
              </a:lnSpc>
              <a:spcBef>
                <a:spcPts val="660"/>
              </a:spcBef>
            </a:pPr>
            <a:r>
              <a:rPr dirty="0" sz="1600">
                <a:latin typeface="Tahoma"/>
                <a:cs typeface="Tahoma"/>
              </a:rPr>
              <a:t>Suppose we know that today in the ED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we  had…</a:t>
            </a:r>
            <a:endParaRPr sz="16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421 Cases</a:t>
            </a:r>
            <a:endParaRPr sz="12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78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Respiratory Cases</a:t>
            </a:r>
            <a:endParaRPr sz="12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190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 Males</a:t>
            </a:r>
            <a:endParaRPr sz="12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32 Children</a:t>
            </a:r>
            <a:endParaRPr sz="12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21 from North</a:t>
            </a:r>
            <a:r>
              <a:rPr dirty="0" sz="1200" spc="5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Suburbs</a:t>
            </a:r>
            <a:endParaRPr sz="1200">
              <a:latin typeface="Tahoma"/>
              <a:cs typeface="Tahoma"/>
            </a:endParaRPr>
          </a:p>
          <a:p>
            <a:pPr marL="584200" indent="-1143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2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Postal workers</a:t>
            </a:r>
            <a:endParaRPr sz="1200">
              <a:latin typeface="Tahoma"/>
              <a:cs typeface="Tahoma"/>
            </a:endParaRPr>
          </a:p>
          <a:p>
            <a:pPr marL="94678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(etc etc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etc)</a:t>
            </a:r>
            <a:endParaRPr sz="1200">
              <a:latin typeface="Tahoma"/>
              <a:cs typeface="Tahoma"/>
            </a:endParaRPr>
          </a:p>
          <a:p>
            <a:pPr marL="184150" marR="676910" indent="-17145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ahoma"/>
                <a:cs typeface="Tahoma"/>
              </a:rPr>
              <a:t>Have we made best use of all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possible  information?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998" y="1374901"/>
            <a:ext cx="40220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There are so many things to look</a:t>
            </a:r>
            <a:r>
              <a:rPr dirty="0" sz="20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2444495"/>
            <a:ext cx="685800" cy="417830"/>
          </a:xfrm>
          <a:prstGeom prst="rect">
            <a:avLst/>
          </a:prstGeom>
          <a:solidFill>
            <a:srgbClr val="3499FF"/>
          </a:solidFill>
          <a:ln w="6350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895" marR="93980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Human  </a:t>
            </a:r>
            <a:r>
              <a:rPr dirty="0" sz="1200" spc="-5">
                <a:latin typeface="Times New Roman"/>
                <a:cs typeface="Times New Roman"/>
              </a:rPr>
              <a:t>Analysts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3282696"/>
            <a:ext cx="838200" cy="600075"/>
          </a:xfrm>
          <a:prstGeom prst="rect">
            <a:avLst/>
          </a:prstGeom>
          <a:solidFill>
            <a:srgbClr val="3499FF"/>
          </a:solidFill>
          <a:ln w="6350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895" marR="170815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Massive  </a:t>
            </a:r>
            <a:r>
              <a:rPr dirty="0" sz="1200">
                <a:latin typeface="Times New Roman"/>
                <a:cs typeface="Times New Roman"/>
              </a:rPr>
              <a:t>Co</a:t>
            </a:r>
            <a:r>
              <a:rPr dirty="0" sz="1200" spc="-10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puter 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7700" y="3530346"/>
            <a:ext cx="419100" cy="38100"/>
          </a:xfrm>
          <a:custGeom>
            <a:avLst/>
            <a:gdLst/>
            <a:ahLst/>
            <a:cxnLst/>
            <a:rect l="l" t="t" r="r" b="b"/>
            <a:pathLst>
              <a:path w="419100" h="38100">
                <a:moveTo>
                  <a:pt x="381000" y="0"/>
                </a:moveTo>
                <a:lnTo>
                  <a:pt x="381000" y="38100"/>
                </a:lnTo>
                <a:lnTo>
                  <a:pt x="413004" y="22097"/>
                </a:lnTo>
                <a:lnTo>
                  <a:pt x="387096" y="22097"/>
                </a:lnTo>
                <a:lnTo>
                  <a:pt x="387096" y="16001"/>
                </a:lnTo>
                <a:lnTo>
                  <a:pt x="413003" y="16001"/>
                </a:lnTo>
                <a:lnTo>
                  <a:pt x="381000" y="0"/>
                </a:lnTo>
                <a:close/>
              </a:path>
              <a:path w="419100" h="38100">
                <a:moveTo>
                  <a:pt x="3810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381000" y="22097"/>
                </a:lnTo>
                <a:lnTo>
                  <a:pt x="381000" y="16001"/>
                </a:lnTo>
                <a:close/>
              </a:path>
              <a:path w="419100" h="38100">
                <a:moveTo>
                  <a:pt x="413003" y="16001"/>
                </a:moveTo>
                <a:lnTo>
                  <a:pt x="387096" y="16001"/>
                </a:lnTo>
                <a:lnTo>
                  <a:pt x="387096" y="22097"/>
                </a:lnTo>
                <a:lnTo>
                  <a:pt x="413004" y="22097"/>
                </a:lnTo>
                <a:lnTo>
                  <a:pt x="419100" y="19050"/>
                </a:lnTo>
                <a:lnTo>
                  <a:pt x="4130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00650" y="2901695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22098" y="32003"/>
                </a:moveTo>
                <a:lnTo>
                  <a:pt x="16001" y="32003"/>
                </a:lnTo>
                <a:lnTo>
                  <a:pt x="16001" y="342900"/>
                </a:lnTo>
                <a:lnTo>
                  <a:pt x="22098" y="342900"/>
                </a:lnTo>
                <a:lnTo>
                  <a:pt x="22098" y="32003"/>
                </a:lnTo>
                <a:close/>
              </a:path>
              <a:path w="38100" h="3429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342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599" y="1911096"/>
            <a:ext cx="1219200" cy="79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0700" y="2025395"/>
            <a:ext cx="1168908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0700" y="2093976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2163317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2232659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90700" y="2302001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0700" y="2371343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90700" y="2440685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90700" y="2510027"/>
            <a:ext cx="1168908" cy="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90700" y="2579369"/>
            <a:ext cx="1168908" cy="101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36420" y="2031745"/>
            <a:ext cx="100139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435609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Diarrhea  </a:t>
            </a:r>
            <a:r>
              <a:rPr dirty="0" sz="1000" b="1">
                <a:latin typeface="Arial"/>
                <a:cs typeface="Arial"/>
              </a:rPr>
              <a:t>By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Street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Among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Children  Recent </a:t>
            </a:r>
            <a:r>
              <a:rPr dirty="0" sz="1000" b="1">
                <a:latin typeface="Arial"/>
                <a:cs typeface="Arial"/>
              </a:rPr>
              <a:t>3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hours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2599" y="3587495"/>
            <a:ext cx="1219200" cy="79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0700" y="3701796"/>
            <a:ext cx="1104900" cy="68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90700" y="3770375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90700" y="3839717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0700" y="3909059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0700" y="3978401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0700" y="4047743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90700" y="4117085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0700" y="4186427"/>
            <a:ext cx="110490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90700" y="4255769"/>
            <a:ext cx="1104900" cy="101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60220" y="3708146"/>
            <a:ext cx="1390650" cy="88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45339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Absenteeism  </a:t>
            </a:r>
            <a:r>
              <a:rPr dirty="0" sz="1000" b="1">
                <a:latin typeface="Arial"/>
                <a:cs typeface="Arial"/>
              </a:rPr>
              <a:t>by </a:t>
            </a:r>
            <a:r>
              <a:rPr dirty="0" sz="1000" spc="-5" b="1">
                <a:latin typeface="Arial"/>
                <a:cs typeface="Arial"/>
              </a:rPr>
              <a:t>zipcode  </a:t>
            </a:r>
            <a:r>
              <a:rPr dirty="0" sz="1000" b="1">
                <a:latin typeface="Arial"/>
                <a:cs typeface="Arial"/>
              </a:rPr>
              <a:t>Farm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Workers  Recent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month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7999" y="1911096"/>
            <a:ext cx="1219200" cy="79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47999" y="2749296"/>
            <a:ext cx="1219200" cy="79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86100" y="3015995"/>
            <a:ext cx="1168908" cy="68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86100" y="3084576"/>
            <a:ext cx="1168908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86100" y="3153917"/>
            <a:ext cx="1168908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86100" y="3223259"/>
            <a:ext cx="1168908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86100" y="3292602"/>
            <a:ext cx="1168908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86100" y="3361943"/>
            <a:ext cx="1168908" cy="69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86100" y="3431285"/>
            <a:ext cx="1168908" cy="87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31820" y="3022345"/>
            <a:ext cx="9525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Nyquil Sales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by  </a:t>
            </a:r>
            <a:r>
              <a:rPr dirty="0" sz="1000" spc="-5" b="1">
                <a:latin typeface="Arial"/>
                <a:cs typeface="Arial"/>
              </a:rPr>
              <a:t>state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Recent 30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mins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52599" y="2749296"/>
            <a:ext cx="1219200" cy="79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90700" y="2901695"/>
            <a:ext cx="1168908" cy="68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0700" y="2970276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90700" y="3039617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90700" y="3108959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90700" y="3178302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90700" y="3247643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90700" y="3316985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90700" y="3386327"/>
            <a:ext cx="1168908" cy="69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90700" y="3455669"/>
            <a:ext cx="1168908" cy="1013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36420" y="2908045"/>
            <a:ext cx="7823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73355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Collapse  </a:t>
            </a:r>
            <a:r>
              <a:rPr dirty="0" sz="1000" b="1">
                <a:latin typeface="Arial"/>
                <a:cs typeface="Arial"/>
              </a:rPr>
              <a:t>by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county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Among Men  Recent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week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86100" y="2025395"/>
            <a:ext cx="1168908" cy="68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86100" y="2093976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86100" y="2163317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86100" y="2232659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86100" y="2302001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86100" y="2371343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86100" y="2440685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86100" y="2510027"/>
            <a:ext cx="1168908" cy="69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86100" y="2579369"/>
            <a:ext cx="1168908" cy="1013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131820" y="2031745"/>
            <a:ext cx="9105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Diarrhea </a:t>
            </a:r>
            <a:r>
              <a:rPr dirty="0" sz="1000" b="1">
                <a:latin typeface="Arial"/>
                <a:cs typeface="Arial"/>
              </a:rPr>
              <a:t>by  Neighborhood  </a:t>
            </a:r>
            <a:r>
              <a:rPr dirty="0" sz="1000" spc="-5" b="1">
                <a:latin typeface="Arial"/>
                <a:cs typeface="Arial"/>
              </a:rPr>
              <a:t>Among</a:t>
            </a:r>
            <a:r>
              <a:rPr dirty="0" sz="1000" spc="-7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Elderly  Recent 24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hrs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60215" y="5563123"/>
            <a:ext cx="4002404" cy="158305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7335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v2.0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</a:t>
            </a:r>
            <a:r>
              <a:rPr dirty="0" sz="1600" spc="-5">
                <a:latin typeface="Tahoma"/>
                <a:cs typeface="Tahoma"/>
              </a:rPr>
              <a:t>hat’s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dirty="0" sz="1600" spc="-5">
                <a:latin typeface="Tahoma"/>
                <a:cs typeface="Tahoma"/>
              </a:rPr>
              <a:t>trange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sz="1600">
                <a:latin typeface="Tahoma"/>
                <a:cs typeface="Tahoma"/>
              </a:rPr>
              <a:t>bout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dirty="0" sz="1600">
                <a:latin typeface="Tahoma"/>
                <a:cs typeface="Tahoma"/>
              </a:rPr>
              <a:t>ecent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sz="1600">
                <a:latin typeface="Tahoma"/>
                <a:cs typeface="Tahoma"/>
              </a:rPr>
              <a:t>vents?</a:t>
            </a:r>
            <a:endParaRPr sz="16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Designed to be easily applicable to any  date/time-indexed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biosurveillance-relevant  </a:t>
            </a:r>
            <a:r>
              <a:rPr dirty="0" sz="1600" spc="-5">
                <a:latin typeface="Tahoma"/>
                <a:cs typeface="Tahoma"/>
              </a:rPr>
              <a:t>data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stream.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7623" y="1500630"/>
            <a:ext cx="15335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WSARE</a:t>
            </a:r>
            <a:r>
              <a:rPr dirty="0" spc="-80"/>
              <a:t> </a:t>
            </a:r>
            <a:r>
              <a:rPr dirty="0" spc="-5"/>
              <a:t>v2.0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5920" y="1843531"/>
            <a:ext cx="669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Inputs: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0" y="1911095"/>
            <a:ext cx="1295400" cy="5067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7625" marR="67945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Arial"/>
                <a:cs typeface="Arial"/>
              </a:rPr>
              <a:t>1. Date/time-indexed  </a:t>
            </a:r>
            <a:r>
              <a:rPr dirty="0" sz="1000">
                <a:latin typeface="Arial"/>
                <a:cs typeface="Arial"/>
              </a:rPr>
              <a:t>biosurveillance-  relevant </a:t>
            </a: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stream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0" y="1911095"/>
            <a:ext cx="1066800" cy="3543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7625" marR="100330">
              <a:lnSpc>
                <a:spcPct val="100000"/>
              </a:lnSpc>
              <a:spcBef>
                <a:spcPts val="160"/>
              </a:spcBef>
            </a:pPr>
            <a:r>
              <a:rPr dirty="0" sz="1000">
                <a:latin typeface="Arial"/>
                <a:cs typeface="Arial"/>
              </a:rPr>
              <a:t>2. Time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Window  Length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100" y="1911095"/>
            <a:ext cx="1104900" cy="3543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7625" marR="76835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Arial"/>
                <a:cs typeface="Arial"/>
              </a:rPr>
              <a:t>3. Which  attributes to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8400" y="6088379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5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8400" y="6088379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29">
                <a:moveTo>
                  <a:pt x="1295400" y="0"/>
                </a:moveTo>
                <a:lnTo>
                  <a:pt x="0" y="0"/>
                </a:lnTo>
                <a:lnTo>
                  <a:pt x="0" y="506729"/>
                </a:lnTo>
                <a:lnTo>
                  <a:pt x="1295400" y="506729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0" y="6088379"/>
            <a:ext cx="1066800" cy="353695"/>
          </a:xfrm>
          <a:custGeom>
            <a:avLst/>
            <a:gdLst/>
            <a:ahLst/>
            <a:cxnLst/>
            <a:rect l="l" t="t" r="r" b="b"/>
            <a:pathLst>
              <a:path w="1066800" h="353695">
                <a:moveTo>
                  <a:pt x="0" y="353567"/>
                </a:moveTo>
                <a:lnTo>
                  <a:pt x="1066800" y="353567"/>
                </a:lnTo>
                <a:lnTo>
                  <a:pt x="1066800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0" y="6088379"/>
            <a:ext cx="1066800" cy="354330"/>
          </a:xfrm>
          <a:custGeom>
            <a:avLst/>
            <a:gdLst/>
            <a:ahLst/>
            <a:cxnLst/>
            <a:rect l="l" t="t" r="r" b="b"/>
            <a:pathLst>
              <a:path w="1066800" h="354329">
                <a:moveTo>
                  <a:pt x="1066800" y="0"/>
                </a:moveTo>
                <a:lnTo>
                  <a:pt x="0" y="0"/>
                </a:lnTo>
                <a:lnTo>
                  <a:pt x="0" y="354329"/>
                </a:lnTo>
                <a:lnTo>
                  <a:pt x="1066800" y="354329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1100" y="6088379"/>
            <a:ext cx="1104900" cy="353695"/>
          </a:xfrm>
          <a:custGeom>
            <a:avLst/>
            <a:gdLst/>
            <a:ahLst/>
            <a:cxnLst/>
            <a:rect l="l" t="t" r="r" b="b"/>
            <a:pathLst>
              <a:path w="1104900" h="353695">
                <a:moveTo>
                  <a:pt x="0" y="353567"/>
                </a:moveTo>
                <a:lnTo>
                  <a:pt x="1104900" y="353567"/>
                </a:lnTo>
                <a:lnTo>
                  <a:pt x="1104900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91100" y="6088379"/>
            <a:ext cx="1104900" cy="354330"/>
          </a:xfrm>
          <a:custGeom>
            <a:avLst/>
            <a:gdLst/>
            <a:ahLst/>
            <a:cxnLst/>
            <a:rect l="l" t="t" r="r" b="b"/>
            <a:pathLst>
              <a:path w="1104900" h="354329">
                <a:moveTo>
                  <a:pt x="1104900" y="0"/>
                </a:moveTo>
                <a:lnTo>
                  <a:pt x="0" y="0"/>
                </a:lnTo>
                <a:lnTo>
                  <a:pt x="0" y="354329"/>
                </a:lnTo>
                <a:lnTo>
                  <a:pt x="1104900" y="354329"/>
                </a:lnTo>
                <a:lnTo>
                  <a:pt x="1104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6895" y="6635495"/>
            <a:ext cx="337820" cy="665480"/>
          </a:xfrm>
          <a:custGeom>
            <a:avLst/>
            <a:gdLst/>
            <a:ahLst/>
            <a:cxnLst/>
            <a:rect l="l" t="t" r="r" b="b"/>
            <a:pathLst>
              <a:path w="337819" h="665479">
                <a:moveTo>
                  <a:pt x="0" y="544829"/>
                </a:moveTo>
                <a:lnTo>
                  <a:pt x="43434" y="665226"/>
                </a:lnTo>
                <a:lnTo>
                  <a:pt x="102102" y="575309"/>
                </a:lnTo>
                <a:lnTo>
                  <a:pt x="72390" y="575309"/>
                </a:lnTo>
                <a:lnTo>
                  <a:pt x="35814" y="565403"/>
                </a:lnTo>
                <a:lnTo>
                  <a:pt x="40145" y="549410"/>
                </a:lnTo>
                <a:lnTo>
                  <a:pt x="0" y="544829"/>
                </a:lnTo>
                <a:close/>
              </a:path>
              <a:path w="337819" h="665479">
                <a:moveTo>
                  <a:pt x="40145" y="549410"/>
                </a:moveTo>
                <a:lnTo>
                  <a:pt x="35814" y="565403"/>
                </a:lnTo>
                <a:lnTo>
                  <a:pt x="72390" y="575309"/>
                </a:lnTo>
                <a:lnTo>
                  <a:pt x="78227" y="553755"/>
                </a:lnTo>
                <a:lnTo>
                  <a:pt x="40145" y="549410"/>
                </a:lnTo>
                <a:close/>
              </a:path>
              <a:path w="337819" h="665479">
                <a:moveTo>
                  <a:pt x="78227" y="553755"/>
                </a:moveTo>
                <a:lnTo>
                  <a:pt x="72390" y="575309"/>
                </a:lnTo>
                <a:lnTo>
                  <a:pt x="102102" y="575309"/>
                </a:lnTo>
                <a:lnTo>
                  <a:pt x="113537" y="557783"/>
                </a:lnTo>
                <a:lnTo>
                  <a:pt x="78227" y="553755"/>
                </a:lnTo>
                <a:close/>
              </a:path>
              <a:path w="337819" h="665479">
                <a:moveTo>
                  <a:pt x="127101" y="376885"/>
                </a:moveTo>
                <a:lnTo>
                  <a:pt x="126492" y="377189"/>
                </a:lnTo>
                <a:lnTo>
                  <a:pt x="118872" y="384809"/>
                </a:lnTo>
                <a:lnTo>
                  <a:pt x="115824" y="387095"/>
                </a:lnTo>
                <a:lnTo>
                  <a:pt x="111252" y="393953"/>
                </a:lnTo>
                <a:lnTo>
                  <a:pt x="102870" y="413003"/>
                </a:lnTo>
                <a:lnTo>
                  <a:pt x="94487" y="431291"/>
                </a:lnTo>
                <a:lnTo>
                  <a:pt x="85343" y="449579"/>
                </a:lnTo>
                <a:lnTo>
                  <a:pt x="75437" y="467867"/>
                </a:lnTo>
                <a:lnTo>
                  <a:pt x="65531" y="486917"/>
                </a:lnTo>
                <a:lnTo>
                  <a:pt x="56387" y="505967"/>
                </a:lnTo>
                <a:lnTo>
                  <a:pt x="46481" y="525779"/>
                </a:lnTo>
                <a:lnTo>
                  <a:pt x="46481" y="526541"/>
                </a:lnTo>
                <a:lnTo>
                  <a:pt x="45720" y="527303"/>
                </a:lnTo>
                <a:lnTo>
                  <a:pt x="45720" y="528827"/>
                </a:lnTo>
                <a:lnTo>
                  <a:pt x="40145" y="549410"/>
                </a:lnTo>
                <a:lnTo>
                  <a:pt x="78227" y="553755"/>
                </a:lnTo>
                <a:lnTo>
                  <a:pt x="82296" y="538733"/>
                </a:lnTo>
                <a:lnTo>
                  <a:pt x="82875" y="538733"/>
                </a:lnTo>
                <a:lnTo>
                  <a:pt x="89916" y="522731"/>
                </a:lnTo>
                <a:lnTo>
                  <a:pt x="99822" y="504443"/>
                </a:lnTo>
                <a:lnTo>
                  <a:pt x="108966" y="485393"/>
                </a:lnTo>
                <a:lnTo>
                  <a:pt x="118872" y="467105"/>
                </a:lnTo>
                <a:lnTo>
                  <a:pt x="128778" y="448055"/>
                </a:lnTo>
                <a:lnTo>
                  <a:pt x="137922" y="428243"/>
                </a:lnTo>
                <a:lnTo>
                  <a:pt x="143621" y="415289"/>
                </a:lnTo>
                <a:lnTo>
                  <a:pt x="141731" y="415289"/>
                </a:lnTo>
                <a:lnTo>
                  <a:pt x="146304" y="409193"/>
                </a:lnTo>
                <a:lnTo>
                  <a:pt x="148590" y="409193"/>
                </a:lnTo>
                <a:lnTo>
                  <a:pt x="150114" y="407669"/>
                </a:lnTo>
                <a:lnTo>
                  <a:pt x="153162" y="405383"/>
                </a:lnTo>
                <a:lnTo>
                  <a:pt x="155448" y="403097"/>
                </a:lnTo>
                <a:lnTo>
                  <a:pt x="160020" y="397001"/>
                </a:lnTo>
                <a:lnTo>
                  <a:pt x="162306" y="392429"/>
                </a:lnTo>
                <a:lnTo>
                  <a:pt x="162306" y="391667"/>
                </a:lnTo>
                <a:lnTo>
                  <a:pt x="163830" y="390143"/>
                </a:lnTo>
                <a:lnTo>
                  <a:pt x="165354" y="387095"/>
                </a:lnTo>
                <a:lnTo>
                  <a:pt x="166116" y="384809"/>
                </a:lnTo>
                <a:lnTo>
                  <a:pt x="167640" y="383285"/>
                </a:lnTo>
                <a:lnTo>
                  <a:pt x="169164" y="380237"/>
                </a:lnTo>
                <a:lnTo>
                  <a:pt x="169735" y="379475"/>
                </a:lnTo>
                <a:lnTo>
                  <a:pt x="126492" y="379475"/>
                </a:lnTo>
                <a:lnTo>
                  <a:pt x="126492" y="378713"/>
                </a:lnTo>
                <a:lnTo>
                  <a:pt x="127101" y="376885"/>
                </a:lnTo>
                <a:close/>
              </a:path>
              <a:path w="337819" h="665479">
                <a:moveTo>
                  <a:pt x="82875" y="538733"/>
                </a:moveTo>
                <a:lnTo>
                  <a:pt x="82296" y="538733"/>
                </a:lnTo>
                <a:lnTo>
                  <a:pt x="81534" y="541781"/>
                </a:lnTo>
                <a:lnTo>
                  <a:pt x="82875" y="538733"/>
                </a:lnTo>
                <a:close/>
              </a:path>
              <a:path w="337819" h="665479">
                <a:moveTo>
                  <a:pt x="146304" y="409193"/>
                </a:moveTo>
                <a:lnTo>
                  <a:pt x="141731" y="415289"/>
                </a:lnTo>
                <a:lnTo>
                  <a:pt x="145106" y="411915"/>
                </a:lnTo>
                <a:lnTo>
                  <a:pt x="146304" y="409193"/>
                </a:lnTo>
                <a:close/>
              </a:path>
              <a:path w="337819" h="665479">
                <a:moveTo>
                  <a:pt x="145106" y="411915"/>
                </a:moveTo>
                <a:lnTo>
                  <a:pt x="141731" y="415289"/>
                </a:lnTo>
                <a:lnTo>
                  <a:pt x="143621" y="415289"/>
                </a:lnTo>
                <a:lnTo>
                  <a:pt x="145106" y="411915"/>
                </a:lnTo>
                <a:close/>
              </a:path>
              <a:path w="337819" h="665479">
                <a:moveTo>
                  <a:pt x="148590" y="409193"/>
                </a:moveTo>
                <a:lnTo>
                  <a:pt x="146304" y="409193"/>
                </a:lnTo>
                <a:lnTo>
                  <a:pt x="145106" y="411915"/>
                </a:lnTo>
                <a:lnTo>
                  <a:pt x="146304" y="410717"/>
                </a:lnTo>
                <a:lnTo>
                  <a:pt x="148590" y="409193"/>
                </a:lnTo>
                <a:close/>
              </a:path>
              <a:path w="337819" h="665479">
                <a:moveTo>
                  <a:pt x="128016" y="376427"/>
                </a:moveTo>
                <a:lnTo>
                  <a:pt x="127101" y="376885"/>
                </a:lnTo>
                <a:lnTo>
                  <a:pt x="126492" y="378713"/>
                </a:lnTo>
                <a:lnTo>
                  <a:pt x="126492" y="379475"/>
                </a:lnTo>
                <a:lnTo>
                  <a:pt x="128016" y="376427"/>
                </a:lnTo>
                <a:close/>
              </a:path>
              <a:path w="337819" h="665479">
                <a:moveTo>
                  <a:pt x="172021" y="376427"/>
                </a:moveTo>
                <a:lnTo>
                  <a:pt x="128016" y="376427"/>
                </a:lnTo>
                <a:lnTo>
                  <a:pt x="126492" y="379475"/>
                </a:lnTo>
                <a:lnTo>
                  <a:pt x="169735" y="379475"/>
                </a:lnTo>
                <a:lnTo>
                  <a:pt x="172021" y="376427"/>
                </a:lnTo>
                <a:close/>
              </a:path>
              <a:path w="337819" h="665479">
                <a:moveTo>
                  <a:pt x="333756" y="0"/>
                </a:moveTo>
                <a:lnTo>
                  <a:pt x="295656" y="1524"/>
                </a:lnTo>
                <a:lnTo>
                  <a:pt x="295656" y="8381"/>
                </a:lnTo>
                <a:lnTo>
                  <a:pt x="296418" y="15239"/>
                </a:lnTo>
                <a:lnTo>
                  <a:pt x="296418" y="27431"/>
                </a:lnTo>
                <a:lnTo>
                  <a:pt x="297180" y="38862"/>
                </a:lnTo>
                <a:lnTo>
                  <a:pt x="298704" y="58674"/>
                </a:lnTo>
                <a:lnTo>
                  <a:pt x="298704" y="67817"/>
                </a:lnTo>
                <a:lnTo>
                  <a:pt x="299466" y="76200"/>
                </a:lnTo>
                <a:lnTo>
                  <a:pt x="299466" y="84581"/>
                </a:lnTo>
                <a:lnTo>
                  <a:pt x="298704" y="100583"/>
                </a:lnTo>
                <a:lnTo>
                  <a:pt x="298704" y="108965"/>
                </a:lnTo>
                <a:lnTo>
                  <a:pt x="297942" y="118109"/>
                </a:lnTo>
                <a:lnTo>
                  <a:pt x="296418" y="127253"/>
                </a:lnTo>
                <a:lnTo>
                  <a:pt x="294894" y="137921"/>
                </a:lnTo>
                <a:lnTo>
                  <a:pt x="284988" y="178307"/>
                </a:lnTo>
                <a:lnTo>
                  <a:pt x="252984" y="220979"/>
                </a:lnTo>
                <a:lnTo>
                  <a:pt x="242316" y="232409"/>
                </a:lnTo>
                <a:lnTo>
                  <a:pt x="226314" y="250697"/>
                </a:lnTo>
                <a:lnTo>
                  <a:pt x="221742" y="256031"/>
                </a:lnTo>
                <a:lnTo>
                  <a:pt x="213360" y="266699"/>
                </a:lnTo>
                <a:lnTo>
                  <a:pt x="188214" y="296417"/>
                </a:lnTo>
                <a:lnTo>
                  <a:pt x="169926" y="316229"/>
                </a:lnTo>
                <a:lnTo>
                  <a:pt x="161544" y="326897"/>
                </a:lnTo>
                <a:lnTo>
                  <a:pt x="152400" y="338327"/>
                </a:lnTo>
                <a:lnTo>
                  <a:pt x="148590" y="343661"/>
                </a:lnTo>
                <a:lnTo>
                  <a:pt x="145542" y="348233"/>
                </a:lnTo>
                <a:lnTo>
                  <a:pt x="142494" y="352043"/>
                </a:lnTo>
                <a:lnTo>
                  <a:pt x="140208" y="355853"/>
                </a:lnTo>
                <a:lnTo>
                  <a:pt x="137922" y="358901"/>
                </a:lnTo>
                <a:lnTo>
                  <a:pt x="136398" y="361949"/>
                </a:lnTo>
                <a:lnTo>
                  <a:pt x="127101" y="376885"/>
                </a:lnTo>
                <a:lnTo>
                  <a:pt x="128016" y="376427"/>
                </a:lnTo>
                <a:lnTo>
                  <a:pt x="172021" y="376427"/>
                </a:lnTo>
                <a:lnTo>
                  <a:pt x="173736" y="374141"/>
                </a:lnTo>
                <a:lnTo>
                  <a:pt x="176784" y="370331"/>
                </a:lnTo>
                <a:lnTo>
                  <a:pt x="179831" y="365759"/>
                </a:lnTo>
                <a:lnTo>
                  <a:pt x="182880" y="361949"/>
                </a:lnTo>
                <a:lnTo>
                  <a:pt x="190500" y="351281"/>
                </a:lnTo>
                <a:lnTo>
                  <a:pt x="198881" y="341375"/>
                </a:lnTo>
                <a:lnTo>
                  <a:pt x="234696" y="300989"/>
                </a:lnTo>
                <a:lnTo>
                  <a:pt x="243840" y="290321"/>
                </a:lnTo>
                <a:lnTo>
                  <a:pt x="251460" y="279653"/>
                </a:lnTo>
                <a:lnTo>
                  <a:pt x="256031" y="275081"/>
                </a:lnTo>
                <a:lnTo>
                  <a:pt x="259842" y="269747"/>
                </a:lnTo>
                <a:lnTo>
                  <a:pt x="265176" y="264413"/>
                </a:lnTo>
                <a:lnTo>
                  <a:pt x="281178" y="246125"/>
                </a:lnTo>
                <a:lnTo>
                  <a:pt x="293370" y="232409"/>
                </a:lnTo>
                <a:lnTo>
                  <a:pt x="298704" y="225551"/>
                </a:lnTo>
                <a:lnTo>
                  <a:pt x="304800" y="218693"/>
                </a:lnTo>
                <a:lnTo>
                  <a:pt x="310134" y="211073"/>
                </a:lnTo>
                <a:lnTo>
                  <a:pt x="314706" y="202691"/>
                </a:lnTo>
                <a:lnTo>
                  <a:pt x="319278" y="195071"/>
                </a:lnTo>
                <a:lnTo>
                  <a:pt x="330708" y="155448"/>
                </a:lnTo>
                <a:lnTo>
                  <a:pt x="332994" y="143255"/>
                </a:lnTo>
                <a:lnTo>
                  <a:pt x="334518" y="131825"/>
                </a:lnTo>
                <a:lnTo>
                  <a:pt x="335280" y="121157"/>
                </a:lnTo>
                <a:lnTo>
                  <a:pt x="336804" y="111251"/>
                </a:lnTo>
                <a:lnTo>
                  <a:pt x="336867" y="100583"/>
                </a:lnTo>
                <a:lnTo>
                  <a:pt x="337534" y="84581"/>
                </a:lnTo>
                <a:lnTo>
                  <a:pt x="337566" y="74675"/>
                </a:lnTo>
                <a:lnTo>
                  <a:pt x="336804" y="66293"/>
                </a:lnTo>
                <a:lnTo>
                  <a:pt x="336804" y="56387"/>
                </a:lnTo>
                <a:lnTo>
                  <a:pt x="336042" y="47243"/>
                </a:lnTo>
                <a:lnTo>
                  <a:pt x="335280" y="36575"/>
                </a:lnTo>
                <a:lnTo>
                  <a:pt x="334518" y="25145"/>
                </a:lnTo>
                <a:lnTo>
                  <a:pt x="334518" y="12953"/>
                </a:lnTo>
                <a:lnTo>
                  <a:pt x="333756" y="6857"/>
                </a:lnTo>
                <a:lnTo>
                  <a:pt x="33375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9803" y="6467855"/>
            <a:ext cx="300355" cy="382905"/>
          </a:xfrm>
          <a:custGeom>
            <a:avLst/>
            <a:gdLst/>
            <a:ahLst/>
            <a:cxnLst/>
            <a:rect l="l" t="t" r="r" b="b"/>
            <a:pathLst>
              <a:path w="300354" h="382904">
                <a:moveTo>
                  <a:pt x="0" y="254508"/>
                </a:moveTo>
                <a:lnTo>
                  <a:pt x="6096" y="382524"/>
                </a:lnTo>
                <a:lnTo>
                  <a:pt x="100719" y="304038"/>
                </a:lnTo>
                <a:lnTo>
                  <a:pt x="61722" y="304038"/>
                </a:lnTo>
                <a:lnTo>
                  <a:pt x="27432" y="286512"/>
                </a:lnTo>
                <a:lnTo>
                  <a:pt x="35768" y="270434"/>
                </a:lnTo>
                <a:lnTo>
                  <a:pt x="0" y="254508"/>
                </a:lnTo>
                <a:close/>
              </a:path>
              <a:path w="300354" h="382904">
                <a:moveTo>
                  <a:pt x="35768" y="270434"/>
                </a:moveTo>
                <a:lnTo>
                  <a:pt x="27432" y="286512"/>
                </a:lnTo>
                <a:lnTo>
                  <a:pt x="61722" y="304038"/>
                </a:lnTo>
                <a:lnTo>
                  <a:pt x="70414" y="287274"/>
                </a:lnTo>
                <a:lnTo>
                  <a:pt x="69342" y="287274"/>
                </a:lnTo>
                <a:lnTo>
                  <a:pt x="70457" y="285879"/>
                </a:lnTo>
                <a:lnTo>
                  <a:pt x="35768" y="270434"/>
                </a:lnTo>
                <a:close/>
              </a:path>
              <a:path w="300354" h="382904">
                <a:moveTo>
                  <a:pt x="71009" y="286125"/>
                </a:moveTo>
                <a:lnTo>
                  <a:pt x="61722" y="304038"/>
                </a:lnTo>
                <a:lnTo>
                  <a:pt x="100719" y="304038"/>
                </a:lnTo>
                <a:lnTo>
                  <a:pt x="104394" y="300990"/>
                </a:lnTo>
                <a:lnTo>
                  <a:pt x="71009" y="286125"/>
                </a:lnTo>
                <a:close/>
              </a:path>
              <a:path w="300354" h="382904">
                <a:moveTo>
                  <a:pt x="70457" y="285879"/>
                </a:moveTo>
                <a:lnTo>
                  <a:pt x="69342" y="287274"/>
                </a:lnTo>
                <a:lnTo>
                  <a:pt x="70584" y="285936"/>
                </a:lnTo>
                <a:close/>
              </a:path>
              <a:path w="300354" h="382904">
                <a:moveTo>
                  <a:pt x="70584" y="285936"/>
                </a:moveTo>
                <a:lnTo>
                  <a:pt x="69342" y="287274"/>
                </a:lnTo>
                <a:lnTo>
                  <a:pt x="70414" y="287274"/>
                </a:lnTo>
                <a:lnTo>
                  <a:pt x="71009" y="286125"/>
                </a:lnTo>
                <a:lnTo>
                  <a:pt x="70584" y="285936"/>
                </a:lnTo>
                <a:close/>
              </a:path>
              <a:path w="300354" h="382904">
                <a:moveTo>
                  <a:pt x="71770" y="284658"/>
                </a:moveTo>
                <a:lnTo>
                  <a:pt x="70584" y="285936"/>
                </a:lnTo>
                <a:lnTo>
                  <a:pt x="71009" y="286125"/>
                </a:lnTo>
                <a:lnTo>
                  <a:pt x="71770" y="284658"/>
                </a:lnTo>
                <a:close/>
              </a:path>
              <a:path w="300354" h="382904">
                <a:moveTo>
                  <a:pt x="72390" y="283464"/>
                </a:moveTo>
                <a:lnTo>
                  <a:pt x="70457" y="285879"/>
                </a:lnTo>
                <a:lnTo>
                  <a:pt x="71770" y="284658"/>
                </a:lnTo>
                <a:lnTo>
                  <a:pt x="72390" y="283464"/>
                </a:lnTo>
                <a:close/>
              </a:path>
              <a:path w="300354" h="382904">
                <a:moveTo>
                  <a:pt x="94335" y="208483"/>
                </a:moveTo>
                <a:lnTo>
                  <a:pt x="93725" y="208788"/>
                </a:lnTo>
                <a:lnTo>
                  <a:pt x="91440" y="210312"/>
                </a:lnTo>
                <a:lnTo>
                  <a:pt x="89154" y="211074"/>
                </a:lnTo>
                <a:lnTo>
                  <a:pt x="87630" y="211836"/>
                </a:lnTo>
                <a:lnTo>
                  <a:pt x="83058" y="214884"/>
                </a:lnTo>
                <a:lnTo>
                  <a:pt x="80010" y="215646"/>
                </a:lnTo>
                <a:lnTo>
                  <a:pt x="78486" y="217932"/>
                </a:lnTo>
                <a:lnTo>
                  <a:pt x="76200" y="220218"/>
                </a:lnTo>
                <a:lnTo>
                  <a:pt x="68580" y="230886"/>
                </a:lnTo>
                <a:lnTo>
                  <a:pt x="60198" y="240792"/>
                </a:lnTo>
                <a:lnTo>
                  <a:pt x="51054" y="251460"/>
                </a:lnTo>
                <a:lnTo>
                  <a:pt x="41148" y="262128"/>
                </a:lnTo>
                <a:lnTo>
                  <a:pt x="38862" y="264414"/>
                </a:lnTo>
                <a:lnTo>
                  <a:pt x="38100" y="265938"/>
                </a:lnTo>
                <a:lnTo>
                  <a:pt x="35768" y="270434"/>
                </a:lnTo>
                <a:lnTo>
                  <a:pt x="70457" y="285879"/>
                </a:lnTo>
                <a:lnTo>
                  <a:pt x="72390" y="283464"/>
                </a:lnTo>
                <a:lnTo>
                  <a:pt x="72879" y="283464"/>
                </a:lnTo>
                <a:lnTo>
                  <a:pt x="79248" y="276606"/>
                </a:lnTo>
                <a:lnTo>
                  <a:pt x="99060" y="253746"/>
                </a:lnTo>
                <a:lnTo>
                  <a:pt x="103250" y="248412"/>
                </a:lnTo>
                <a:lnTo>
                  <a:pt x="100584" y="248412"/>
                </a:lnTo>
                <a:lnTo>
                  <a:pt x="107442" y="243078"/>
                </a:lnTo>
                <a:lnTo>
                  <a:pt x="110489" y="243078"/>
                </a:lnTo>
                <a:lnTo>
                  <a:pt x="112013" y="242316"/>
                </a:lnTo>
                <a:lnTo>
                  <a:pt x="114300" y="240792"/>
                </a:lnTo>
                <a:lnTo>
                  <a:pt x="117348" y="239268"/>
                </a:lnTo>
                <a:lnTo>
                  <a:pt x="118872" y="237744"/>
                </a:lnTo>
                <a:lnTo>
                  <a:pt x="120396" y="236982"/>
                </a:lnTo>
                <a:lnTo>
                  <a:pt x="121158" y="235458"/>
                </a:lnTo>
                <a:lnTo>
                  <a:pt x="122682" y="233934"/>
                </a:lnTo>
                <a:lnTo>
                  <a:pt x="122682" y="233172"/>
                </a:lnTo>
                <a:lnTo>
                  <a:pt x="123444" y="233172"/>
                </a:lnTo>
                <a:lnTo>
                  <a:pt x="127254" y="229362"/>
                </a:lnTo>
                <a:lnTo>
                  <a:pt x="129540" y="227838"/>
                </a:lnTo>
                <a:lnTo>
                  <a:pt x="135636" y="221742"/>
                </a:lnTo>
                <a:lnTo>
                  <a:pt x="141732" y="217170"/>
                </a:lnTo>
                <a:lnTo>
                  <a:pt x="150113" y="211074"/>
                </a:lnTo>
                <a:lnTo>
                  <a:pt x="91440" y="211074"/>
                </a:lnTo>
                <a:lnTo>
                  <a:pt x="92201" y="210312"/>
                </a:lnTo>
                <a:lnTo>
                  <a:pt x="92392" y="210312"/>
                </a:lnTo>
                <a:lnTo>
                  <a:pt x="93821" y="209169"/>
                </a:lnTo>
                <a:lnTo>
                  <a:pt x="94335" y="208483"/>
                </a:lnTo>
                <a:close/>
              </a:path>
              <a:path w="300354" h="382904">
                <a:moveTo>
                  <a:pt x="72879" y="283464"/>
                </a:moveTo>
                <a:lnTo>
                  <a:pt x="72390" y="283464"/>
                </a:lnTo>
                <a:lnTo>
                  <a:pt x="71770" y="284658"/>
                </a:lnTo>
                <a:lnTo>
                  <a:pt x="72879" y="283464"/>
                </a:lnTo>
                <a:close/>
              </a:path>
              <a:path w="300354" h="382904">
                <a:moveTo>
                  <a:pt x="107442" y="243078"/>
                </a:moveTo>
                <a:lnTo>
                  <a:pt x="100584" y="248412"/>
                </a:lnTo>
                <a:lnTo>
                  <a:pt x="102870" y="246888"/>
                </a:lnTo>
                <a:lnTo>
                  <a:pt x="105008" y="246175"/>
                </a:lnTo>
                <a:lnTo>
                  <a:pt x="107442" y="243078"/>
                </a:lnTo>
                <a:close/>
              </a:path>
              <a:path w="300354" h="382904">
                <a:moveTo>
                  <a:pt x="105008" y="246175"/>
                </a:moveTo>
                <a:lnTo>
                  <a:pt x="102870" y="246888"/>
                </a:lnTo>
                <a:lnTo>
                  <a:pt x="100584" y="248412"/>
                </a:lnTo>
                <a:lnTo>
                  <a:pt x="103250" y="248412"/>
                </a:lnTo>
                <a:lnTo>
                  <a:pt x="105008" y="246175"/>
                </a:lnTo>
                <a:close/>
              </a:path>
              <a:path w="300354" h="382904">
                <a:moveTo>
                  <a:pt x="110489" y="243078"/>
                </a:moveTo>
                <a:lnTo>
                  <a:pt x="107442" y="243078"/>
                </a:lnTo>
                <a:lnTo>
                  <a:pt x="105008" y="246175"/>
                </a:lnTo>
                <a:lnTo>
                  <a:pt x="105156" y="246126"/>
                </a:lnTo>
                <a:lnTo>
                  <a:pt x="107442" y="244602"/>
                </a:lnTo>
                <a:lnTo>
                  <a:pt x="110489" y="243078"/>
                </a:lnTo>
                <a:close/>
              </a:path>
              <a:path w="300354" h="382904">
                <a:moveTo>
                  <a:pt x="123444" y="233172"/>
                </a:moveTo>
                <a:lnTo>
                  <a:pt x="122682" y="233172"/>
                </a:lnTo>
                <a:lnTo>
                  <a:pt x="122682" y="233934"/>
                </a:lnTo>
                <a:lnTo>
                  <a:pt x="123444" y="233172"/>
                </a:lnTo>
                <a:close/>
              </a:path>
              <a:path w="300354" h="382904">
                <a:moveTo>
                  <a:pt x="92392" y="210312"/>
                </a:moveTo>
                <a:lnTo>
                  <a:pt x="92201" y="210312"/>
                </a:lnTo>
                <a:lnTo>
                  <a:pt x="91440" y="211074"/>
                </a:lnTo>
                <a:lnTo>
                  <a:pt x="92392" y="210312"/>
                </a:lnTo>
                <a:close/>
              </a:path>
              <a:path w="300354" h="382904">
                <a:moveTo>
                  <a:pt x="95250" y="208026"/>
                </a:moveTo>
                <a:lnTo>
                  <a:pt x="93821" y="209169"/>
                </a:lnTo>
                <a:lnTo>
                  <a:pt x="92963" y="210312"/>
                </a:lnTo>
                <a:lnTo>
                  <a:pt x="92392" y="210312"/>
                </a:lnTo>
                <a:lnTo>
                  <a:pt x="91440" y="211074"/>
                </a:lnTo>
                <a:lnTo>
                  <a:pt x="150113" y="211074"/>
                </a:lnTo>
                <a:lnTo>
                  <a:pt x="153379" y="208788"/>
                </a:lnTo>
                <a:lnTo>
                  <a:pt x="94487" y="208788"/>
                </a:lnTo>
                <a:lnTo>
                  <a:pt x="95250" y="208026"/>
                </a:lnTo>
                <a:close/>
              </a:path>
              <a:path w="300354" h="382904">
                <a:moveTo>
                  <a:pt x="95250" y="208026"/>
                </a:moveTo>
                <a:lnTo>
                  <a:pt x="94335" y="208483"/>
                </a:lnTo>
                <a:lnTo>
                  <a:pt x="93821" y="209169"/>
                </a:lnTo>
                <a:lnTo>
                  <a:pt x="95250" y="208026"/>
                </a:lnTo>
                <a:close/>
              </a:path>
              <a:path w="300354" h="382904">
                <a:moveTo>
                  <a:pt x="154468" y="208026"/>
                </a:moveTo>
                <a:lnTo>
                  <a:pt x="95250" y="208026"/>
                </a:lnTo>
                <a:lnTo>
                  <a:pt x="94487" y="208788"/>
                </a:lnTo>
                <a:lnTo>
                  <a:pt x="153379" y="208788"/>
                </a:lnTo>
                <a:lnTo>
                  <a:pt x="154468" y="208026"/>
                </a:lnTo>
                <a:close/>
              </a:path>
              <a:path w="300354" h="382904">
                <a:moveTo>
                  <a:pt x="296418" y="0"/>
                </a:moveTo>
                <a:lnTo>
                  <a:pt x="258318" y="3048"/>
                </a:lnTo>
                <a:lnTo>
                  <a:pt x="259842" y="18288"/>
                </a:lnTo>
                <a:lnTo>
                  <a:pt x="261366" y="30480"/>
                </a:lnTo>
                <a:lnTo>
                  <a:pt x="261366" y="35814"/>
                </a:lnTo>
                <a:lnTo>
                  <a:pt x="262128" y="41148"/>
                </a:lnTo>
                <a:lnTo>
                  <a:pt x="262128" y="58674"/>
                </a:lnTo>
                <a:lnTo>
                  <a:pt x="261366" y="62484"/>
                </a:lnTo>
                <a:lnTo>
                  <a:pt x="259842" y="71628"/>
                </a:lnTo>
                <a:lnTo>
                  <a:pt x="258318" y="76962"/>
                </a:lnTo>
                <a:lnTo>
                  <a:pt x="256794" y="83058"/>
                </a:lnTo>
                <a:lnTo>
                  <a:pt x="253746" y="92202"/>
                </a:lnTo>
                <a:lnTo>
                  <a:pt x="249936" y="96012"/>
                </a:lnTo>
                <a:lnTo>
                  <a:pt x="247650" y="99060"/>
                </a:lnTo>
                <a:lnTo>
                  <a:pt x="240030" y="105156"/>
                </a:lnTo>
                <a:lnTo>
                  <a:pt x="235458" y="108966"/>
                </a:lnTo>
                <a:lnTo>
                  <a:pt x="230886" y="112014"/>
                </a:lnTo>
                <a:lnTo>
                  <a:pt x="219456" y="118872"/>
                </a:lnTo>
                <a:lnTo>
                  <a:pt x="208787" y="125730"/>
                </a:lnTo>
                <a:lnTo>
                  <a:pt x="203454" y="129540"/>
                </a:lnTo>
                <a:lnTo>
                  <a:pt x="198120" y="132588"/>
                </a:lnTo>
                <a:lnTo>
                  <a:pt x="193548" y="136398"/>
                </a:lnTo>
                <a:lnTo>
                  <a:pt x="188975" y="139446"/>
                </a:lnTo>
                <a:lnTo>
                  <a:pt x="180594" y="145542"/>
                </a:lnTo>
                <a:lnTo>
                  <a:pt x="172212" y="150876"/>
                </a:lnTo>
                <a:lnTo>
                  <a:pt x="137160" y="173736"/>
                </a:lnTo>
                <a:lnTo>
                  <a:pt x="128016" y="179832"/>
                </a:lnTo>
                <a:lnTo>
                  <a:pt x="119634" y="186690"/>
                </a:lnTo>
                <a:lnTo>
                  <a:pt x="115062" y="189738"/>
                </a:lnTo>
                <a:lnTo>
                  <a:pt x="108966" y="194310"/>
                </a:lnTo>
                <a:lnTo>
                  <a:pt x="102870" y="200406"/>
                </a:lnTo>
                <a:lnTo>
                  <a:pt x="99060" y="203454"/>
                </a:lnTo>
                <a:lnTo>
                  <a:pt x="95250" y="207264"/>
                </a:lnTo>
                <a:lnTo>
                  <a:pt x="94335" y="208483"/>
                </a:lnTo>
                <a:lnTo>
                  <a:pt x="95250" y="208026"/>
                </a:lnTo>
                <a:lnTo>
                  <a:pt x="154468" y="208026"/>
                </a:lnTo>
                <a:lnTo>
                  <a:pt x="157734" y="205740"/>
                </a:lnTo>
                <a:lnTo>
                  <a:pt x="175260" y="194310"/>
                </a:lnTo>
                <a:lnTo>
                  <a:pt x="193548" y="182880"/>
                </a:lnTo>
                <a:lnTo>
                  <a:pt x="202692" y="176022"/>
                </a:lnTo>
                <a:lnTo>
                  <a:pt x="211074" y="170688"/>
                </a:lnTo>
                <a:lnTo>
                  <a:pt x="218694" y="164592"/>
                </a:lnTo>
                <a:lnTo>
                  <a:pt x="224028" y="161544"/>
                </a:lnTo>
                <a:lnTo>
                  <a:pt x="229362" y="157734"/>
                </a:lnTo>
                <a:lnTo>
                  <a:pt x="240792" y="150876"/>
                </a:lnTo>
                <a:lnTo>
                  <a:pt x="252222" y="143256"/>
                </a:lnTo>
                <a:lnTo>
                  <a:pt x="258318" y="139446"/>
                </a:lnTo>
                <a:lnTo>
                  <a:pt x="263651" y="134874"/>
                </a:lnTo>
                <a:lnTo>
                  <a:pt x="269748" y="130302"/>
                </a:lnTo>
                <a:lnTo>
                  <a:pt x="295656" y="86106"/>
                </a:lnTo>
                <a:lnTo>
                  <a:pt x="297180" y="79248"/>
                </a:lnTo>
                <a:lnTo>
                  <a:pt x="298704" y="73152"/>
                </a:lnTo>
                <a:lnTo>
                  <a:pt x="299466" y="66294"/>
                </a:lnTo>
                <a:lnTo>
                  <a:pt x="300228" y="60198"/>
                </a:lnTo>
                <a:lnTo>
                  <a:pt x="300228" y="38100"/>
                </a:lnTo>
                <a:lnTo>
                  <a:pt x="299466" y="32766"/>
                </a:lnTo>
                <a:lnTo>
                  <a:pt x="298704" y="26670"/>
                </a:lnTo>
                <a:lnTo>
                  <a:pt x="298704" y="20574"/>
                </a:lnTo>
                <a:lnTo>
                  <a:pt x="297942" y="14478"/>
                </a:lnTo>
                <a:lnTo>
                  <a:pt x="297180" y="7620"/>
                </a:lnTo>
                <a:lnTo>
                  <a:pt x="296418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32326" y="6467855"/>
            <a:ext cx="314960" cy="459105"/>
          </a:xfrm>
          <a:custGeom>
            <a:avLst/>
            <a:gdLst/>
            <a:ahLst/>
            <a:cxnLst/>
            <a:rect l="l" t="t" r="r" b="b"/>
            <a:pathLst>
              <a:path w="314960" h="459104">
                <a:moveTo>
                  <a:pt x="0" y="332232"/>
                </a:moveTo>
                <a:lnTo>
                  <a:pt x="20574" y="458724"/>
                </a:lnTo>
                <a:lnTo>
                  <a:pt x="100199" y="375666"/>
                </a:lnTo>
                <a:lnTo>
                  <a:pt x="66294" y="375666"/>
                </a:lnTo>
                <a:lnTo>
                  <a:pt x="31241" y="360426"/>
                </a:lnTo>
                <a:lnTo>
                  <a:pt x="38355" y="344301"/>
                </a:lnTo>
                <a:lnTo>
                  <a:pt x="0" y="332232"/>
                </a:lnTo>
                <a:close/>
              </a:path>
              <a:path w="314960" h="459104">
                <a:moveTo>
                  <a:pt x="38355" y="344301"/>
                </a:moveTo>
                <a:lnTo>
                  <a:pt x="31241" y="360426"/>
                </a:lnTo>
                <a:lnTo>
                  <a:pt x="66294" y="375666"/>
                </a:lnTo>
                <a:lnTo>
                  <a:pt x="75038" y="355845"/>
                </a:lnTo>
                <a:lnTo>
                  <a:pt x="38355" y="344301"/>
                </a:lnTo>
                <a:close/>
              </a:path>
              <a:path w="314960" h="459104">
                <a:moveTo>
                  <a:pt x="75038" y="355845"/>
                </a:moveTo>
                <a:lnTo>
                  <a:pt x="66294" y="375666"/>
                </a:lnTo>
                <a:lnTo>
                  <a:pt x="100199" y="375666"/>
                </a:lnTo>
                <a:lnTo>
                  <a:pt x="108965" y="366522"/>
                </a:lnTo>
                <a:lnTo>
                  <a:pt x="75038" y="355845"/>
                </a:lnTo>
                <a:close/>
              </a:path>
              <a:path w="314960" h="459104">
                <a:moveTo>
                  <a:pt x="107060" y="254698"/>
                </a:moveTo>
                <a:lnTo>
                  <a:pt x="102870" y="256794"/>
                </a:lnTo>
                <a:lnTo>
                  <a:pt x="100584" y="258318"/>
                </a:lnTo>
                <a:lnTo>
                  <a:pt x="99060" y="259842"/>
                </a:lnTo>
                <a:lnTo>
                  <a:pt x="96012" y="261366"/>
                </a:lnTo>
                <a:lnTo>
                  <a:pt x="93725" y="262890"/>
                </a:lnTo>
                <a:lnTo>
                  <a:pt x="91439" y="265176"/>
                </a:lnTo>
                <a:lnTo>
                  <a:pt x="89915" y="267462"/>
                </a:lnTo>
                <a:lnTo>
                  <a:pt x="81534" y="280416"/>
                </a:lnTo>
                <a:lnTo>
                  <a:pt x="73151" y="292608"/>
                </a:lnTo>
                <a:lnTo>
                  <a:pt x="64008" y="304800"/>
                </a:lnTo>
                <a:lnTo>
                  <a:pt x="54863" y="317754"/>
                </a:lnTo>
                <a:lnTo>
                  <a:pt x="44958" y="330708"/>
                </a:lnTo>
                <a:lnTo>
                  <a:pt x="44196" y="332232"/>
                </a:lnTo>
                <a:lnTo>
                  <a:pt x="43434" y="332994"/>
                </a:lnTo>
                <a:lnTo>
                  <a:pt x="42672" y="334518"/>
                </a:lnTo>
                <a:lnTo>
                  <a:pt x="38355" y="344301"/>
                </a:lnTo>
                <a:lnTo>
                  <a:pt x="75038" y="355845"/>
                </a:lnTo>
                <a:lnTo>
                  <a:pt x="76043" y="353568"/>
                </a:lnTo>
                <a:lnTo>
                  <a:pt x="75437" y="353568"/>
                </a:lnTo>
                <a:lnTo>
                  <a:pt x="77724" y="349758"/>
                </a:lnTo>
                <a:lnTo>
                  <a:pt x="78351" y="349758"/>
                </a:lnTo>
                <a:lnTo>
                  <a:pt x="95250" y="327660"/>
                </a:lnTo>
                <a:lnTo>
                  <a:pt x="104394" y="314706"/>
                </a:lnTo>
                <a:lnTo>
                  <a:pt x="114300" y="300990"/>
                </a:lnTo>
                <a:lnTo>
                  <a:pt x="118956" y="293370"/>
                </a:lnTo>
                <a:lnTo>
                  <a:pt x="116586" y="293370"/>
                </a:lnTo>
                <a:lnTo>
                  <a:pt x="122682" y="287274"/>
                </a:lnTo>
                <a:lnTo>
                  <a:pt x="126111" y="287274"/>
                </a:lnTo>
                <a:lnTo>
                  <a:pt x="127253" y="286512"/>
                </a:lnTo>
                <a:lnTo>
                  <a:pt x="130301" y="284226"/>
                </a:lnTo>
                <a:lnTo>
                  <a:pt x="132587" y="282702"/>
                </a:lnTo>
                <a:lnTo>
                  <a:pt x="133350" y="281940"/>
                </a:lnTo>
                <a:lnTo>
                  <a:pt x="134874" y="281178"/>
                </a:lnTo>
                <a:lnTo>
                  <a:pt x="135636" y="279654"/>
                </a:lnTo>
                <a:lnTo>
                  <a:pt x="137160" y="278130"/>
                </a:lnTo>
                <a:lnTo>
                  <a:pt x="138684" y="275082"/>
                </a:lnTo>
                <a:lnTo>
                  <a:pt x="140970" y="273558"/>
                </a:lnTo>
                <a:lnTo>
                  <a:pt x="143256" y="270510"/>
                </a:lnTo>
                <a:lnTo>
                  <a:pt x="156972" y="256794"/>
                </a:lnTo>
                <a:lnTo>
                  <a:pt x="105156" y="256794"/>
                </a:lnTo>
                <a:lnTo>
                  <a:pt x="106679" y="255270"/>
                </a:lnTo>
                <a:lnTo>
                  <a:pt x="107060" y="254698"/>
                </a:lnTo>
                <a:close/>
              </a:path>
              <a:path w="314960" h="459104">
                <a:moveTo>
                  <a:pt x="77724" y="349758"/>
                </a:moveTo>
                <a:lnTo>
                  <a:pt x="75437" y="353568"/>
                </a:lnTo>
                <a:lnTo>
                  <a:pt x="76868" y="351697"/>
                </a:lnTo>
                <a:lnTo>
                  <a:pt x="77724" y="349758"/>
                </a:lnTo>
                <a:close/>
              </a:path>
              <a:path w="314960" h="459104">
                <a:moveTo>
                  <a:pt x="76868" y="351697"/>
                </a:moveTo>
                <a:lnTo>
                  <a:pt x="75437" y="353568"/>
                </a:lnTo>
                <a:lnTo>
                  <a:pt x="76043" y="353568"/>
                </a:lnTo>
                <a:lnTo>
                  <a:pt x="76868" y="351697"/>
                </a:lnTo>
                <a:close/>
              </a:path>
              <a:path w="314960" h="459104">
                <a:moveTo>
                  <a:pt x="78351" y="349758"/>
                </a:moveTo>
                <a:lnTo>
                  <a:pt x="77724" y="349758"/>
                </a:lnTo>
                <a:lnTo>
                  <a:pt x="76868" y="351697"/>
                </a:lnTo>
                <a:lnTo>
                  <a:pt x="78351" y="349758"/>
                </a:lnTo>
                <a:close/>
              </a:path>
              <a:path w="314960" h="459104">
                <a:moveTo>
                  <a:pt x="122682" y="287274"/>
                </a:moveTo>
                <a:lnTo>
                  <a:pt x="116586" y="293370"/>
                </a:lnTo>
                <a:lnTo>
                  <a:pt x="120586" y="290703"/>
                </a:lnTo>
                <a:lnTo>
                  <a:pt x="122682" y="287274"/>
                </a:lnTo>
                <a:close/>
              </a:path>
              <a:path w="314960" h="459104">
                <a:moveTo>
                  <a:pt x="120586" y="290703"/>
                </a:moveTo>
                <a:lnTo>
                  <a:pt x="116586" y="293370"/>
                </a:lnTo>
                <a:lnTo>
                  <a:pt x="118956" y="293370"/>
                </a:lnTo>
                <a:lnTo>
                  <a:pt x="120586" y="290703"/>
                </a:lnTo>
                <a:close/>
              </a:path>
              <a:path w="314960" h="459104">
                <a:moveTo>
                  <a:pt x="126111" y="287274"/>
                </a:moveTo>
                <a:lnTo>
                  <a:pt x="122682" y="287274"/>
                </a:lnTo>
                <a:lnTo>
                  <a:pt x="120586" y="290703"/>
                </a:lnTo>
                <a:lnTo>
                  <a:pt x="121158" y="290322"/>
                </a:lnTo>
                <a:lnTo>
                  <a:pt x="123444" y="289560"/>
                </a:lnTo>
                <a:lnTo>
                  <a:pt x="124968" y="288036"/>
                </a:lnTo>
                <a:lnTo>
                  <a:pt x="126111" y="287274"/>
                </a:lnTo>
                <a:close/>
              </a:path>
              <a:path w="314960" h="459104">
                <a:moveTo>
                  <a:pt x="160274" y="253746"/>
                </a:moveTo>
                <a:lnTo>
                  <a:pt x="108203" y="253746"/>
                </a:lnTo>
                <a:lnTo>
                  <a:pt x="106679" y="255270"/>
                </a:lnTo>
                <a:lnTo>
                  <a:pt x="105918" y="256794"/>
                </a:lnTo>
                <a:lnTo>
                  <a:pt x="156972" y="256794"/>
                </a:lnTo>
                <a:lnTo>
                  <a:pt x="157734" y="256032"/>
                </a:lnTo>
                <a:lnTo>
                  <a:pt x="160274" y="253746"/>
                </a:lnTo>
                <a:close/>
              </a:path>
              <a:path w="314960" h="459104">
                <a:moveTo>
                  <a:pt x="107442" y="254508"/>
                </a:moveTo>
                <a:lnTo>
                  <a:pt x="107060" y="254698"/>
                </a:lnTo>
                <a:lnTo>
                  <a:pt x="106679" y="255270"/>
                </a:lnTo>
                <a:lnTo>
                  <a:pt x="107442" y="254508"/>
                </a:lnTo>
                <a:close/>
              </a:path>
              <a:path w="314960" h="459104">
                <a:moveTo>
                  <a:pt x="107441" y="254126"/>
                </a:moveTo>
                <a:lnTo>
                  <a:pt x="107060" y="254698"/>
                </a:lnTo>
                <a:lnTo>
                  <a:pt x="107441" y="254508"/>
                </a:lnTo>
                <a:lnTo>
                  <a:pt x="107441" y="254126"/>
                </a:lnTo>
                <a:close/>
              </a:path>
              <a:path w="314960" h="459104">
                <a:moveTo>
                  <a:pt x="310896" y="0"/>
                </a:moveTo>
                <a:lnTo>
                  <a:pt x="272796" y="3048"/>
                </a:lnTo>
                <a:lnTo>
                  <a:pt x="273558" y="12192"/>
                </a:lnTo>
                <a:lnTo>
                  <a:pt x="274320" y="20574"/>
                </a:lnTo>
                <a:lnTo>
                  <a:pt x="275844" y="35814"/>
                </a:lnTo>
                <a:lnTo>
                  <a:pt x="275844" y="42672"/>
                </a:lnTo>
                <a:lnTo>
                  <a:pt x="276606" y="48768"/>
                </a:lnTo>
                <a:lnTo>
                  <a:pt x="276606" y="70104"/>
                </a:lnTo>
                <a:lnTo>
                  <a:pt x="275082" y="80772"/>
                </a:lnTo>
                <a:lnTo>
                  <a:pt x="274320" y="86868"/>
                </a:lnTo>
                <a:lnTo>
                  <a:pt x="272796" y="93726"/>
                </a:lnTo>
                <a:lnTo>
                  <a:pt x="271272" y="101346"/>
                </a:lnTo>
                <a:lnTo>
                  <a:pt x="268986" y="109728"/>
                </a:lnTo>
                <a:lnTo>
                  <a:pt x="248412" y="134112"/>
                </a:lnTo>
                <a:lnTo>
                  <a:pt x="243839" y="138684"/>
                </a:lnTo>
                <a:lnTo>
                  <a:pt x="233172" y="147066"/>
                </a:lnTo>
                <a:lnTo>
                  <a:pt x="222503" y="154686"/>
                </a:lnTo>
                <a:lnTo>
                  <a:pt x="216408" y="159258"/>
                </a:lnTo>
                <a:lnTo>
                  <a:pt x="211074" y="163068"/>
                </a:lnTo>
                <a:lnTo>
                  <a:pt x="206501" y="166878"/>
                </a:lnTo>
                <a:lnTo>
                  <a:pt x="201929" y="171450"/>
                </a:lnTo>
                <a:lnTo>
                  <a:pt x="185165" y="185166"/>
                </a:lnTo>
                <a:lnTo>
                  <a:pt x="150113" y="212598"/>
                </a:lnTo>
                <a:lnTo>
                  <a:pt x="140970" y="220218"/>
                </a:lnTo>
                <a:lnTo>
                  <a:pt x="132587" y="227838"/>
                </a:lnTo>
                <a:lnTo>
                  <a:pt x="125729" y="234696"/>
                </a:lnTo>
                <a:lnTo>
                  <a:pt x="122682" y="236982"/>
                </a:lnTo>
                <a:lnTo>
                  <a:pt x="115824" y="243840"/>
                </a:lnTo>
                <a:lnTo>
                  <a:pt x="112775" y="247650"/>
                </a:lnTo>
                <a:lnTo>
                  <a:pt x="109727" y="250698"/>
                </a:lnTo>
                <a:lnTo>
                  <a:pt x="107441" y="254126"/>
                </a:lnTo>
                <a:lnTo>
                  <a:pt x="107441" y="254508"/>
                </a:lnTo>
                <a:lnTo>
                  <a:pt x="108203" y="253746"/>
                </a:lnTo>
                <a:lnTo>
                  <a:pt x="160274" y="253746"/>
                </a:lnTo>
                <a:lnTo>
                  <a:pt x="165353" y="249174"/>
                </a:lnTo>
                <a:lnTo>
                  <a:pt x="173736" y="242316"/>
                </a:lnTo>
                <a:lnTo>
                  <a:pt x="191262" y="228600"/>
                </a:lnTo>
                <a:lnTo>
                  <a:pt x="209550" y="214884"/>
                </a:lnTo>
                <a:lnTo>
                  <a:pt x="218694" y="207264"/>
                </a:lnTo>
                <a:lnTo>
                  <a:pt x="227075" y="199644"/>
                </a:lnTo>
                <a:lnTo>
                  <a:pt x="230886" y="196596"/>
                </a:lnTo>
                <a:lnTo>
                  <a:pt x="234696" y="192786"/>
                </a:lnTo>
                <a:lnTo>
                  <a:pt x="245363" y="185166"/>
                </a:lnTo>
                <a:lnTo>
                  <a:pt x="256032" y="176784"/>
                </a:lnTo>
                <a:lnTo>
                  <a:pt x="268224" y="167640"/>
                </a:lnTo>
                <a:lnTo>
                  <a:pt x="294894" y="140208"/>
                </a:lnTo>
                <a:lnTo>
                  <a:pt x="310134" y="101346"/>
                </a:lnTo>
                <a:lnTo>
                  <a:pt x="313944" y="78486"/>
                </a:lnTo>
                <a:lnTo>
                  <a:pt x="314706" y="71628"/>
                </a:lnTo>
                <a:lnTo>
                  <a:pt x="314706" y="45720"/>
                </a:lnTo>
                <a:lnTo>
                  <a:pt x="313944" y="39624"/>
                </a:lnTo>
                <a:lnTo>
                  <a:pt x="313182" y="32766"/>
                </a:lnTo>
                <a:lnTo>
                  <a:pt x="313182" y="25146"/>
                </a:lnTo>
                <a:lnTo>
                  <a:pt x="312420" y="17526"/>
                </a:lnTo>
                <a:lnTo>
                  <a:pt x="311658" y="9144"/>
                </a:lnTo>
                <a:lnTo>
                  <a:pt x="310896" y="0"/>
                </a:lnTo>
                <a:close/>
              </a:path>
              <a:path w="314960" h="459104">
                <a:moveTo>
                  <a:pt x="107695" y="253746"/>
                </a:moveTo>
                <a:lnTo>
                  <a:pt x="107441" y="253746"/>
                </a:lnTo>
                <a:lnTo>
                  <a:pt x="107441" y="254126"/>
                </a:lnTo>
                <a:lnTo>
                  <a:pt x="107695" y="253746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99152" y="5402198"/>
          <a:ext cx="457962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266700"/>
                <a:gridCol w="266700"/>
                <a:gridCol w="304800"/>
                <a:gridCol w="190500"/>
                <a:gridCol w="342899"/>
                <a:gridCol w="266700"/>
                <a:gridCol w="152400"/>
                <a:gridCol w="228600"/>
                <a:gridCol w="304800"/>
                <a:gridCol w="228600"/>
                <a:gridCol w="228600"/>
                <a:gridCol w="304800"/>
                <a:gridCol w="228600"/>
                <a:gridCol w="266700"/>
                <a:gridCol w="304800"/>
                <a:gridCol w="349885"/>
              </a:tblGrid>
              <a:tr h="1937004">
                <a:tc gridSpan="17"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WSARE</a:t>
                      </a:r>
                      <a:r>
                        <a:rPr dirty="0" sz="2200" spc="-1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v2.0</a:t>
                      </a:r>
                      <a:endParaRPr sz="2200">
                        <a:latin typeface="Tahoma"/>
                        <a:cs typeface="Tahoma"/>
                      </a:endParaRPr>
                    </a:p>
                    <a:p>
                      <a:pPr marL="210820" indent="-172085">
                        <a:lnSpc>
                          <a:spcPts val="1555"/>
                        </a:lnSpc>
                        <a:spcBef>
                          <a:spcPts val="60"/>
                        </a:spcBef>
                        <a:buChar char="•"/>
                        <a:tabLst>
                          <a:tab pos="211454" algn="l"/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Input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 Date/time-indexed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Window	3.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Which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10820">
                        <a:lnSpc>
                          <a:spcPts val="1495"/>
                        </a:lnSpc>
                        <a:tabLst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baseline="-26041" sz="2400" spc="-7">
                          <a:latin typeface="Tahoma"/>
                          <a:cs typeface="Tahoma"/>
                        </a:rPr>
                        <a:t>s: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biosurveillance-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Length	attributes to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use?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80110">
                        <a:lnSpc>
                          <a:spcPts val="114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relevant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stream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82370">
                        <a:lnSpc>
                          <a:spcPts val="1855"/>
                        </a:lnSpc>
                        <a:tabLst>
                          <a:tab pos="2287270" algn="l"/>
                          <a:tab pos="3354070" algn="l"/>
                        </a:tabLst>
                      </a:pPr>
                      <a:r>
                        <a:rPr dirty="0" baseline="-45138" sz="2400" spc="-7" b="1">
                          <a:solidFill>
                            <a:srgbClr val="FFCCFF"/>
                          </a:solidFill>
                          <a:latin typeface="Arial"/>
                          <a:cs typeface="Arial"/>
                        </a:rPr>
                        <a:t>Example	</a:t>
                      </a:r>
                      <a:r>
                        <a:rPr dirty="0" baseline="-37037" sz="1350" spc="-7">
                          <a:latin typeface="Arial"/>
                          <a:cs typeface="Arial"/>
                        </a:rPr>
                        <a:t>“last</a:t>
                      </a:r>
                      <a:r>
                        <a:rPr dirty="0" baseline="-37037" sz="135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7037" sz="1350" spc="-7">
                          <a:latin typeface="Arial"/>
                          <a:cs typeface="Arial"/>
                        </a:rPr>
                        <a:t>24</a:t>
                      </a:r>
                      <a:r>
                        <a:rPr dirty="0" baseline="-37037" sz="135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37037" sz="1350" spc="-7">
                          <a:latin typeface="Arial"/>
                          <a:cs typeface="Arial"/>
                        </a:rPr>
                        <a:t>hours”	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“ignore key and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753745">
                        <a:lnSpc>
                          <a:spcPts val="101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ather”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81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6397">
                <a:tc rowSpan="2">
                  <a:txBody>
                    <a:bodyPr/>
                    <a:lstStyle/>
                    <a:p>
                      <a:pPr marL="23495" marR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Primary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Key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Date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Time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Hospital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ICD9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Prod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Gender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Age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Work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080" marR="22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Flu  Levels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63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717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(Many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more…)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278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h6r32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14:12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34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town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781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Fever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A5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NW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B8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t3q15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59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Ri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r- 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side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60s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t5hh5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361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Smit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field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622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F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80s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188976">
                <a:tc gridSpan="17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84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1911095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4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38400" y="1911095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30">
                <a:moveTo>
                  <a:pt x="1295400" y="0"/>
                </a:moveTo>
                <a:lnTo>
                  <a:pt x="0" y="0"/>
                </a:lnTo>
                <a:lnTo>
                  <a:pt x="0" y="506729"/>
                </a:lnTo>
                <a:lnTo>
                  <a:pt x="1295400" y="506729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0000" y="1911095"/>
            <a:ext cx="1066800" cy="353695"/>
          </a:xfrm>
          <a:custGeom>
            <a:avLst/>
            <a:gdLst/>
            <a:ahLst/>
            <a:cxnLst/>
            <a:rect l="l" t="t" r="r" b="b"/>
            <a:pathLst>
              <a:path w="1066800" h="353694">
                <a:moveTo>
                  <a:pt x="0" y="353568"/>
                </a:moveTo>
                <a:lnTo>
                  <a:pt x="1066800" y="353568"/>
                </a:lnTo>
                <a:lnTo>
                  <a:pt x="106680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0" y="1911095"/>
            <a:ext cx="1066800" cy="354330"/>
          </a:xfrm>
          <a:custGeom>
            <a:avLst/>
            <a:gdLst/>
            <a:ahLst/>
            <a:cxnLst/>
            <a:rect l="l" t="t" r="r" b="b"/>
            <a:pathLst>
              <a:path w="1066800" h="354330">
                <a:moveTo>
                  <a:pt x="1066800" y="0"/>
                </a:moveTo>
                <a:lnTo>
                  <a:pt x="0" y="0"/>
                </a:lnTo>
                <a:lnTo>
                  <a:pt x="0" y="354329"/>
                </a:lnTo>
                <a:lnTo>
                  <a:pt x="1066800" y="354329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1100" y="1911095"/>
            <a:ext cx="1104900" cy="353695"/>
          </a:xfrm>
          <a:custGeom>
            <a:avLst/>
            <a:gdLst/>
            <a:ahLst/>
            <a:cxnLst/>
            <a:rect l="l" t="t" r="r" b="b"/>
            <a:pathLst>
              <a:path w="1104900" h="353694">
                <a:moveTo>
                  <a:pt x="0" y="353568"/>
                </a:moveTo>
                <a:lnTo>
                  <a:pt x="1104900" y="353568"/>
                </a:lnTo>
                <a:lnTo>
                  <a:pt x="110490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1100" y="1911095"/>
            <a:ext cx="1104900" cy="354330"/>
          </a:xfrm>
          <a:custGeom>
            <a:avLst/>
            <a:gdLst/>
            <a:ahLst/>
            <a:cxnLst/>
            <a:rect l="l" t="t" r="r" b="b"/>
            <a:pathLst>
              <a:path w="1104900" h="354330">
                <a:moveTo>
                  <a:pt x="1104900" y="0"/>
                </a:moveTo>
                <a:lnTo>
                  <a:pt x="0" y="0"/>
                </a:lnTo>
                <a:lnTo>
                  <a:pt x="0" y="354329"/>
                </a:lnTo>
                <a:lnTo>
                  <a:pt x="1104900" y="354329"/>
                </a:lnTo>
                <a:lnTo>
                  <a:pt x="1104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400" y="2558795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4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8400" y="2558795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30">
                <a:moveTo>
                  <a:pt x="1295400" y="0"/>
                </a:moveTo>
                <a:lnTo>
                  <a:pt x="0" y="0"/>
                </a:lnTo>
                <a:lnTo>
                  <a:pt x="0" y="506729"/>
                </a:lnTo>
                <a:lnTo>
                  <a:pt x="1295400" y="506729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0" y="2444495"/>
            <a:ext cx="1066800" cy="201295"/>
          </a:xfrm>
          <a:custGeom>
            <a:avLst/>
            <a:gdLst/>
            <a:ahLst/>
            <a:cxnLst/>
            <a:rect l="l" t="t" r="r" b="b"/>
            <a:pathLst>
              <a:path w="1066800" h="201294">
                <a:moveTo>
                  <a:pt x="0" y="201168"/>
                </a:moveTo>
                <a:lnTo>
                  <a:pt x="1066800" y="201168"/>
                </a:lnTo>
                <a:lnTo>
                  <a:pt x="1066800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0" y="2444495"/>
            <a:ext cx="1066800" cy="201930"/>
          </a:xfrm>
          <a:custGeom>
            <a:avLst/>
            <a:gdLst/>
            <a:ahLst/>
            <a:cxnLst/>
            <a:rect l="l" t="t" r="r" b="b"/>
            <a:pathLst>
              <a:path w="1066800" h="201930">
                <a:moveTo>
                  <a:pt x="1066800" y="0"/>
                </a:moveTo>
                <a:lnTo>
                  <a:pt x="0" y="0"/>
                </a:lnTo>
                <a:lnTo>
                  <a:pt x="0" y="201929"/>
                </a:lnTo>
                <a:lnTo>
                  <a:pt x="1066800" y="201929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1100" y="2330195"/>
            <a:ext cx="1104900" cy="506095"/>
          </a:xfrm>
          <a:custGeom>
            <a:avLst/>
            <a:gdLst/>
            <a:ahLst/>
            <a:cxnLst/>
            <a:rect l="l" t="t" r="r" b="b"/>
            <a:pathLst>
              <a:path w="1104900" h="506094">
                <a:moveTo>
                  <a:pt x="0" y="505968"/>
                </a:moveTo>
                <a:lnTo>
                  <a:pt x="1104900" y="505968"/>
                </a:lnTo>
                <a:lnTo>
                  <a:pt x="11049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1100" y="2330195"/>
            <a:ext cx="1104900" cy="506730"/>
          </a:xfrm>
          <a:custGeom>
            <a:avLst/>
            <a:gdLst/>
            <a:ahLst/>
            <a:cxnLst/>
            <a:rect l="l" t="t" r="r" b="b"/>
            <a:pathLst>
              <a:path w="1104900" h="506730">
                <a:moveTo>
                  <a:pt x="1104900" y="0"/>
                </a:moveTo>
                <a:lnTo>
                  <a:pt x="0" y="0"/>
                </a:lnTo>
                <a:lnTo>
                  <a:pt x="0" y="506729"/>
                </a:lnTo>
                <a:lnTo>
                  <a:pt x="1104900" y="506729"/>
                </a:lnTo>
                <a:lnTo>
                  <a:pt x="1104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9152" y="1224914"/>
          <a:ext cx="457962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266700"/>
                <a:gridCol w="266700"/>
                <a:gridCol w="304800"/>
                <a:gridCol w="190500"/>
                <a:gridCol w="342899"/>
                <a:gridCol w="266700"/>
                <a:gridCol w="152400"/>
                <a:gridCol w="228600"/>
                <a:gridCol w="304800"/>
                <a:gridCol w="228600"/>
                <a:gridCol w="228600"/>
                <a:gridCol w="304800"/>
                <a:gridCol w="228600"/>
                <a:gridCol w="266700"/>
                <a:gridCol w="304800"/>
                <a:gridCol w="349885"/>
              </a:tblGrid>
              <a:tr h="1937003">
                <a:tc gridSpan="17"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WSARE</a:t>
                      </a:r>
                      <a:r>
                        <a:rPr dirty="0" sz="2200" spc="-1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v2.0</a:t>
                      </a:r>
                      <a:endParaRPr sz="2200">
                        <a:latin typeface="Tahoma"/>
                        <a:cs typeface="Tahoma"/>
                      </a:endParaRPr>
                    </a:p>
                    <a:p>
                      <a:pPr marL="211454" marR="146050" indent="-211454">
                        <a:lnSpc>
                          <a:spcPts val="1200"/>
                        </a:lnSpc>
                        <a:spcBef>
                          <a:spcPts val="695"/>
                        </a:spcBef>
                        <a:buChar char="•"/>
                        <a:tabLst>
                          <a:tab pos="211454" algn="l"/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baseline="18518" sz="1800" spc="-7">
                          <a:latin typeface="Tahoma"/>
                          <a:cs typeface="Tahoma"/>
                        </a:rPr>
                        <a:t>Inputs: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Date/time-indexed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2. Time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Window	3. Which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biosurveillance-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Length	attributes to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use?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relevant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stream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r" marR="370840">
                        <a:lnSpc>
                          <a:spcPts val="7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3. And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here’s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52400" indent="-113664">
                        <a:lnSpc>
                          <a:spcPts val="1340"/>
                        </a:lnSpc>
                        <a:buChar char="•"/>
                        <a:tabLst>
                          <a:tab pos="153035" algn="l"/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baseline="-9259" sz="1800" spc="-7">
                          <a:latin typeface="Tahoma"/>
                          <a:cs typeface="Tahoma"/>
                        </a:rPr>
                        <a:t>Outputs:	</a:t>
                      </a:r>
                      <a:r>
                        <a:rPr dirty="0" baseline="-33333" sz="1500" spc="-7">
                          <a:latin typeface="Arial"/>
                          <a:cs typeface="Arial"/>
                        </a:rPr>
                        <a:t>1. Here are the	</a:t>
                      </a:r>
                      <a:r>
                        <a:rPr dirty="0" baseline="16666" sz="1500">
                          <a:latin typeface="Arial"/>
                          <a:cs typeface="Arial"/>
                        </a:rPr>
                        <a:t>2. </a:t>
                      </a:r>
                      <a:r>
                        <a:rPr dirty="0" baseline="16666" sz="1500" spc="-7">
                          <a:latin typeface="Arial"/>
                          <a:cs typeface="Arial"/>
                        </a:rPr>
                        <a:t>Here’s</a:t>
                      </a:r>
                      <a:r>
                        <a:rPr dirty="0" baseline="16666" sz="1500">
                          <a:latin typeface="Arial"/>
                          <a:cs typeface="Arial"/>
                        </a:rPr>
                        <a:t> why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how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seriously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80110" marR="36957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432175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records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most	</a:t>
                      </a:r>
                      <a:r>
                        <a:rPr dirty="0" baseline="33333" sz="1500" spc="-7">
                          <a:latin typeface="Arial"/>
                          <a:cs typeface="Arial"/>
                        </a:rPr>
                        <a:t>should take</a:t>
                      </a:r>
                      <a:r>
                        <a:rPr dirty="0" baseline="33333" sz="1500" spc="-9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3333" sz="1500">
                          <a:latin typeface="Arial"/>
                          <a:cs typeface="Arial"/>
                        </a:rPr>
                        <a:t>it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surprise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1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6398">
                <a:tc rowSpan="2">
                  <a:txBody>
                    <a:bodyPr/>
                    <a:lstStyle/>
                    <a:p>
                      <a:pPr marL="23495" marR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Primary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Key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Date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Time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Hospital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ICD9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Prod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Gender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Age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Work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080" marR="22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Flu  Levels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63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717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(Many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more…)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h6r32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14:12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34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town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781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Fever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A5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NW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B8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t3q15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59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r- 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side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t5hh5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361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Smit</a:t>
                      </a:r>
                      <a:r>
                        <a:rPr dirty="0" sz="7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field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188976">
                <a:tc gridSpan="17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85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7520" y="5411216"/>
            <a:ext cx="3094355" cy="1513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Simple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84150" marR="1054100" indent="-171450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500 day’s  </a:t>
            </a:r>
            <a:r>
              <a:rPr dirty="0" sz="1600" spc="-5">
                <a:latin typeface="Tahoma"/>
                <a:cs typeface="Tahoma"/>
              </a:rPr>
              <a:t>worth of ER cases at  </a:t>
            </a:r>
            <a:r>
              <a:rPr dirty="0" sz="1600">
                <a:latin typeface="Tahoma"/>
                <a:cs typeface="Tahoma"/>
              </a:rPr>
              <a:t>15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hospitals…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55256" y="5814536"/>
          <a:ext cx="211709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181100"/>
              </a:tblGrid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Date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Cases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Thu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5/22/2000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5/23/2000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12/9/2000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Sun</a:t>
                      </a:r>
                      <a:r>
                        <a:rPr dirty="0" sz="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12/10/2000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12/16/2000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9/14/2001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614" y="4477003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20" y="1990598"/>
            <a:ext cx="2045335" cy="126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500 day’s  </a:t>
            </a:r>
            <a:r>
              <a:rPr dirty="0" sz="1600" spc="-5">
                <a:latin typeface="Tahoma"/>
                <a:cs typeface="Tahoma"/>
              </a:rPr>
              <a:t>worth of ER cases at  </a:t>
            </a:r>
            <a:r>
              <a:rPr dirty="0" sz="1600">
                <a:latin typeface="Tahoma"/>
                <a:cs typeface="Tahoma"/>
              </a:rPr>
              <a:t>15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hospitals…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For each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day…</a:t>
            </a:r>
            <a:endParaRPr sz="16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33CC33"/>
                </a:solidFill>
                <a:latin typeface="Tahoma"/>
                <a:cs typeface="Tahoma"/>
              </a:rPr>
              <a:t>Take today’s</a:t>
            </a:r>
            <a:r>
              <a:rPr dirty="0" sz="1200">
                <a:solidFill>
                  <a:srgbClr val="33CC33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Tahoma"/>
                <a:cs typeface="Tahoma"/>
              </a:rPr>
              <a:t>cases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55256" y="1637252"/>
          <a:ext cx="211709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181100"/>
              </a:tblGrid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Date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Cases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Thu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5/22/2000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5/23/2000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12/9/2000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Sun</a:t>
                      </a:r>
                      <a:r>
                        <a:rPr dirty="0" sz="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12/10/2000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12/16/2000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12/23/2000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9/14/2001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1782" y="1310130"/>
            <a:ext cx="18364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Simple</a:t>
            </a:r>
            <a:r>
              <a:rPr dirty="0" spc="-80"/>
              <a:t> </a:t>
            </a:r>
            <a:r>
              <a:rPr dirty="0" spc="-5"/>
              <a:t>WSARE</a:t>
            </a: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520" y="6167880"/>
            <a:ext cx="2120900" cy="1705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8064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500 day’s  </a:t>
            </a:r>
            <a:r>
              <a:rPr dirty="0" sz="1600" spc="-5">
                <a:latin typeface="Tahoma"/>
                <a:cs typeface="Tahoma"/>
              </a:rPr>
              <a:t>worth of ER cases at  </a:t>
            </a:r>
            <a:r>
              <a:rPr dirty="0" sz="1600">
                <a:latin typeface="Tahoma"/>
                <a:cs typeface="Tahoma"/>
              </a:rPr>
              <a:t>15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hospitals…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For each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day…</a:t>
            </a:r>
            <a:endParaRPr sz="16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33CC33"/>
                </a:solidFill>
                <a:latin typeface="Tahoma"/>
                <a:cs typeface="Tahoma"/>
              </a:rPr>
              <a:t>Take today’s</a:t>
            </a:r>
            <a:r>
              <a:rPr dirty="0" sz="1200">
                <a:solidFill>
                  <a:srgbClr val="33CC33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CC33"/>
                </a:solidFill>
                <a:latin typeface="Tahoma"/>
                <a:cs typeface="Tahoma"/>
              </a:rPr>
              <a:t>cases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 cases one week</a:t>
            </a:r>
            <a:r>
              <a:rPr dirty="0" sz="12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ago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 cases two weeks</a:t>
            </a:r>
            <a:r>
              <a:rPr dirty="0" sz="12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ago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55256" y="5814536"/>
          <a:ext cx="211709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181100"/>
              </a:tblGrid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Date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Cases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Thu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5/22/2000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5/23/2000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12/9/2000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Sun</a:t>
                      </a:r>
                      <a:r>
                        <a:rPr dirty="0" sz="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12/10/2000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12/16/2000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Sat</a:t>
                      </a:r>
                      <a:r>
                        <a:rPr dirty="0" sz="900" spc="-2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12/23/2000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821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Fri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9/14/2001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900" spc="-5">
                          <a:latin typeface="Tahoma"/>
                          <a:cs typeface="Tahoma"/>
                        </a:rPr>
                        <a:t>C1, C2,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C3,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C4</a:t>
                      </a:r>
                      <a:r>
                        <a:rPr dirty="0" sz="9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latin typeface="Tahoma"/>
                          <a:cs typeface="Tahoma"/>
                        </a:rPr>
                        <a:t>…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081782" y="5487416"/>
            <a:ext cx="18364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Simple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614" y="4477003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0" y="4477003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123" y="2003198"/>
            <a:ext cx="255270" cy="168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rth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ahoma"/>
                <a:cs typeface="Tahoma"/>
              </a:rPr>
              <a:t>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20" y="1990598"/>
            <a:ext cx="2157730" cy="224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22034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500 day’s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wo  </a:t>
            </a:r>
            <a:r>
              <a:rPr dirty="0" sz="1600" spc="-5">
                <a:latin typeface="Tahoma"/>
                <a:cs typeface="Tahoma"/>
              </a:rPr>
              <a:t>of ER cases at 15  </a:t>
            </a:r>
            <a:r>
              <a:rPr dirty="0" sz="1600">
                <a:latin typeface="Tahoma"/>
                <a:cs typeface="Tahoma"/>
              </a:rPr>
              <a:t>hospitals…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For each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day…</a:t>
            </a:r>
            <a:endParaRPr sz="16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Tahoma"/>
                <a:cs typeface="Tahoma"/>
              </a:rPr>
              <a:t>Take today’s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cases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Tahoma"/>
                <a:cs typeface="Tahoma"/>
              </a:rPr>
              <a:t>The cases one week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ago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Tahoma"/>
                <a:cs typeface="Tahoma"/>
              </a:rPr>
              <a:t>The cases two weeks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Ask: </a:t>
            </a:r>
            <a:r>
              <a:rPr dirty="0" sz="1600">
                <a:latin typeface="Tahoma"/>
                <a:cs typeface="Tahoma"/>
              </a:rPr>
              <a:t>“What’s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different  about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today?”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1519" y="2063114"/>
          <a:ext cx="2326640" cy="154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/>
                <a:gridCol w="304800"/>
                <a:gridCol w="304800"/>
                <a:gridCol w="394970"/>
                <a:gridCol w="304800"/>
                <a:gridCol w="304164"/>
                <a:gridCol w="400050"/>
              </a:tblGrid>
              <a:tr h="80772">
                <a:tc>
                  <a:txBody>
                    <a:bodyPr/>
                    <a:lstStyle/>
                    <a:p>
                      <a:pPr algn="r" marR="190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450" spc="-3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450">
                          <a:latin typeface="Arial"/>
                          <a:cs typeface="Arial"/>
                        </a:rPr>
                        <a:t>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ICD9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4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450" spc="-20">
                          <a:latin typeface="Arial"/>
                          <a:cs typeface="Arial"/>
                        </a:rPr>
                        <a:t>RO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GENDER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place2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190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190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782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780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V40.9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05582" y="1233931"/>
            <a:ext cx="183642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Simple</a:t>
            </a:r>
            <a:r>
              <a:rPr dirty="0" spc="-80"/>
              <a:t> </a:t>
            </a:r>
            <a:r>
              <a:rPr dirty="0" spc="-5"/>
              <a:t>WSARE</a:t>
            </a: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4614" y="8654286"/>
            <a:ext cx="15665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520" y="8654286"/>
            <a:ext cx="1403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120" y="7227061"/>
            <a:ext cx="1430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200" spc="-5">
                <a:latin typeface="Tahoma"/>
                <a:cs typeface="Tahoma"/>
              </a:rPr>
              <a:t>Take today’s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cases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120" y="7446517"/>
            <a:ext cx="1826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200" spc="-5">
                <a:latin typeface="Tahoma"/>
                <a:cs typeface="Tahoma"/>
              </a:rPr>
              <a:t>The cases one week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7665211"/>
            <a:ext cx="17265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200" spc="-5">
                <a:latin typeface="Tahoma"/>
                <a:cs typeface="Tahoma"/>
              </a:rPr>
              <a:t>The cases two weeks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6123" y="6180481"/>
            <a:ext cx="255270" cy="168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rth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ahoma"/>
                <a:cs typeface="Tahoma"/>
              </a:rPr>
              <a:t>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2600" y="7028688"/>
            <a:ext cx="3592195" cy="1536700"/>
          </a:xfrm>
          <a:custGeom>
            <a:avLst/>
            <a:gdLst/>
            <a:ahLst/>
            <a:cxnLst/>
            <a:rect l="l" t="t" r="r" b="b"/>
            <a:pathLst>
              <a:path w="3592195" h="1536700">
                <a:moveTo>
                  <a:pt x="3086100" y="240791"/>
                </a:moveTo>
                <a:lnTo>
                  <a:pt x="0" y="240791"/>
                </a:lnTo>
                <a:lnTo>
                  <a:pt x="0" y="1536191"/>
                </a:lnTo>
                <a:lnTo>
                  <a:pt x="3086100" y="1536191"/>
                </a:lnTo>
                <a:lnTo>
                  <a:pt x="3086100" y="240791"/>
                </a:lnTo>
                <a:close/>
              </a:path>
              <a:path w="3592195" h="1536700">
                <a:moveTo>
                  <a:pt x="3592067" y="0"/>
                </a:moveTo>
                <a:lnTo>
                  <a:pt x="1799844" y="240791"/>
                </a:lnTo>
                <a:lnTo>
                  <a:pt x="2571750" y="240791"/>
                </a:lnTo>
                <a:lnTo>
                  <a:pt x="3592067" y="0"/>
                </a:lnTo>
                <a:close/>
              </a:path>
            </a:pathLst>
          </a:custGeom>
          <a:solidFill>
            <a:srgbClr val="01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52600" y="7028688"/>
            <a:ext cx="3592195" cy="1536700"/>
          </a:xfrm>
          <a:custGeom>
            <a:avLst/>
            <a:gdLst/>
            <a:ahLst/>
            <a:cxnLst/>
            <a:rect l="l" t="t" r="r" b="b"/>
            <a:pathLst>
              <a:path w="3592195" h="1536700">
                <a:moveTo>
                  <a:pt x="0" y="240791"/>
                </a:moveTo>
                <a:lnTo>
                  <a:pt x="0" y="1536191"/>
                </a:lnTo>
                <a:lnTo>
                  <a:pt x="3086100" y="1536191"/>
                </a:lnTo>
                <a:lnTo>
                  <a:pt x="3086100" y="240791"/>
                </a:lnTo>
                <a:lnTo>
                  <a:pt x="2571750" y="240791"/>
                </a:lnTo>
                <a:lnTo>
                  <a:pt x="3592067" y="0"/>
                </a:lnTo>
                <a:lnTo>
                  <a:pt x="1799844" y="240791"/>
                </a:lnTo>
                <a:lnTo>
                  <a:pt x="0" y="240791"/>
                </a:lnTo>
                <a:close/>
              </a:path>
            </a:pathLst>
          </a:custGeom>
          <a:ln w="14287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771519" y="6240398"/>
          <a:ext cx="2345055" cy="154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304800"/>
                <a:gridCol w="304800"/>
                <a:gridCol w="394970"/>
                <a:gridCol w="304800"/>
                <a:gridCol w="304164"/>
                <a:gridCol w="400050"/>
              </a:tblGrid>
              <a:tr h="80772">
                <a:tc>
                  <a:txBody>
                    <a:bodyPr/>
                    <a:lstStyle/>
                    <a:p>
                      <a:pPr algn="r" marR="2032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450" spc="-3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450" spc="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450">
                          <a:latin typeface="Arial"/>
                          <a:cs typeface="Arial"/>
                        </a:rPr>
                        <a:t>D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ICD9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4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450" spc="-20">
                          <a:latin typeface="Arial"/>
                          <a:cs typeface="Arial"/>
                        </a:rPr>
                        <a:t>RO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20">
                          <a:latin typeface="Arial"/>
                          <a:cs typeface="Arial"/>
                        </a:rPr>
                        <a:t>GENDER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latin typeface="Arial"/>
                          <a:cs typeface="Arial"/>
                        </a:rPr>
                        <a:t>place2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032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032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2032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2032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marL="12065" marR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159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159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782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2159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159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3">
                <a:tc>
                  <a:txBody>
                    <a:bodyPr/>
                    <a:lstStyle/>
                    <a:p>
                      <a:pPr algn="r" marR="2159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1">
                <a:tc>
                  <a:txBody>
                    <a:bodyPr/>
                    <a:lstStyle/>
                    <a:p>
                      <a:pPr algn="r" marR="2159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marL="54610" marR="120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 marL="12065" marR="12065">
                        <a:lnSpc>
                          <a:spcPts val="110"/>
                        </a:lnSpc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782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77673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algn="r" marR="2159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1152">
                <a:tc>
                  <a:txBody>
                    <a:bodyPr/>
                    <a:lstStyle/>
                    <a:p>
                      <a:pPr algn="r" marR="2159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86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>
                        <a:lnSpc>
                          <a:spcPts val="535"/>
                        </a:lnSpc>
                      </a:pPr>
                      <a:r>
                        <a:rPr dirty="0" baseline="-16203" sz="1800" spc="-232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450" spc="-20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-16203" sz="1800" spc="-1222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450" spc="-13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-16203" sz="1800" spc="-817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450" spc="-14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baseline="-16203" sz="180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baseline="-16203"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535"/>
                        </a:lnSpc>
                      </a:pPr>
                      <a:r>
                        <a:rPr dirty="0" baseline="-16203" sz="180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-16203" sz="1800" spc="-817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450" spc="-26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baseline="-16203" sz="1800" spc="-93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35"/>
                        </a:lnSpc>
                      </a:pPr>
                      <a:r>
                        <a:rPr dirty="0" sz="120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9,</a:t>
                      </a:r>
                      <a:r>
                        <a:rPr dirty="0" sz="1200" spc="155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3209" sz="675" spc="3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43209" sz="67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n-w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80772">
                <a:tc>
                  <a:txBody>
                    <a:bodyPr/>
                    <a:lstStyle/>
                    <a:p>
                      <a:pPr algn="r" marR="2159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450" spc="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450" spc="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450" spc="-1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15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V40.9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 spc="20">
                          <a:solidFill>
                            <a:srgbClr val="339A65"/>
                          </a:solidFill>
                          <a:latin typeface="Arial"/>
                          <a:cs typeface="Arial"/>
                        </a:rPr>
                        <a:t>s-w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25"/>
                        </a:lnSpc>
                        <a:spcBef>
                          <a:spcPts val="1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…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95270" y="7281924"/>
            <a:ext cx="1000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C1C1C"/>
                </a:solidFill>
                <a:latin typeface="Arial"/>
                <a:cs typeface="Arial"/>
              </a:rPr>
              <a:t>Fields we</a:t>
            </a:r>
            <a:r>
              <a:rPr dirty="0" sz="1200" spc="-5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C1C1C"/>
                </a:solidFill>
                <a:latin typeface="Arial"/>
                <a:cs typeface="Arial"/>
              </a:rPr>
              <a:t>use: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4605" y="7556244"/>
            <a:ext cx="1711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C1C1C"/>
                </a:solidFill>
                <a:latin typeface="Arial"/>
                <a:cs typeface="Arial"/>
              </a:rPr>
              <a:t>Date, Time of Day,</a:t>
            </a:r>
            <a:r>
              <a:rPr dirty="0" sz="1200" spc="-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Arial"/>
                <a:cs typeface="Arial"/>
              </a:rPr>
              <a:t>Prodr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2120" y="7738362"/>
            <a:ext cx="3094355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ts val="124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1C1C1C"/>
                </a:solidFill>
                <a:latin typeface="Arial"/>
                <a:cs typeface="Arial"/>
              </a:rPr>
              <a:t>Symptoms</a:t>
            </a:r>
            <a:r>
              <a:rPr dirty="0" sz="1200" spc="-5">
                <a:solidFill>
                  <a:srgbClr val="1C1C1C"/>
                </a:solidFill>
                <a:latin typeface="Arial"/>
                <a:cs typeface="Arial"/>
              </a:rPr>
              <a:t>, Age, Gender, Coarse</a:t>
            </a:r>
            <a:r>
              <a:rPr dirty="0" sz="120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C1C1C"/>
                </a:solidFill>
                <a:latin typeface="Arial"/>
                <a:cs typeface="Arial"/>
              </a:rPr>
              <a:t>Location,</a:t>
            </a:r>
            <a:endParaRPr sz="1200">
              <a:latin typeface="Arial"/>
              <a:cs typeface="Arial"/>
            </a:endParaRPr>
          </a:p>
          <a:p>
            <a:pPr marL="209550" indent="-172085">
              <a:lnSpc>
                <a:spcPts val="1720"/>
              </a:lnSpc>
              <a:buChar char="•"/>
              <a:tabLst>
                <a:tab pos="210185" algn="l"/>
              </a:tabLst>
            </a:pPr>
            <a:r>
              <a:rPr dirty="0" baseline="-6944" sz="2400" spc="-472">
                <a:latin typeface="Tahoma"/>
                <a:cs typeface="Tahoma"/>
              </a:rPr>
              <a:t>A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dirty="0" baseline="-6944" sz="2400" spc="-472">
                <a:latin typeface="Tahoma"/>
                <a:cs typeface="Tahoma"/>
              </a:rPr>
              <a:t>s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in</a:t>
            </a:r>
            <a:r>
              <a:rPr dirty="0" baseline="-6944" sz="2400" spc="-472">
                <a:latin typeface="Tahoma"/>
                <a:cs typeface="Tahoma"/>
              </a:rPr>
              <a:t>k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dirty="0" baseline="-6944" sz="2400" spc="-472">
                <a:latin typeface="Tahoma"/>
                <a:cs typeface="Tahoma"/>
              </a:rPr>
              <a:t>: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dirty="0" baseline="-6944" sz="2400" spc="-472">
                <a:latin typeface="Tahoma"/>
                <a:cs typeface="Tahoma"/>
              </a:rPr>
              <a:t>“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dirty="0" baseline="-6944" sz="2400" spc="-472">
                <a:latin typeface="Tahoma"/>
                <a:cs typeface="Tahoma"/>
              </a:rPr>
              <a:t>W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cat</a:t>
            </a:r>
            <a:r>
              <a:rPr dirty="0" baseline="-6944" sz="2400" spc="-472">
                <a:latin typeface="Tahoma"/>
                <a:cs typeface="Tahoma"/>
              </a:rPr>
              <a:t>h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io</a:t>
            </a:r>
            <a:r>
              <a:rPr dirty="0" baseline="-6944" sz="2400" spc="-472">
                <a:latin typeface="Tahoma"/>
                <a:cs typeface="Tahoma"/>
              </a:rPr>
              <a:t>a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dirty="0" baseline="-6944" sz="2400" spc="-472">
                <a:latin typeface="Tahoma"/>
                <a:cs typeface="Tahoma"/>
              </a:rPr>
              <a:t>t</a:t>
            </a:r>
            <a:r>
              <a:rPr dirty="0" sz="1200" spc="-315">
                <a:solidFill>
                  <a:srgbClr val="1C1C1C"/>
                </a:solidFill>
                <a:latin typeface="Arial"/>
                <a:cs typeface="Arial"/>
              </a:rPr>
              <a:t>, </a:t>
            </a:r>
            <a:r>
              <a:rPr dirty="0" baseline="-6944" sz="2400" spc="-457">
                <a:latin typeface="Tahoma"/>
                <a:cs typeface="Tahoma"/>
              </a:rPr>
              <a:t>’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dirty="0" baseline="-6944" sz="2400" spc="-457">
                <a:latin typeface="Tahoma"/>
                <a:cs typeface="Tahoma"/>
              </a:rPr>
              <a:t>s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CD</a:t>
            </a:r>
            <a:r>
              <a:rPr dirty="0" baseline="-6944" sz="2400" spc="-457">
                <a:latin typeface="Tahoma"/>
                <a:cs typeface="Tahoma"/>
              </a:rPr>
              <a:t>d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9</a:t>
            </a:r>
            <a:r>
              <a:rPr dirty="0" baseline="-6944" sz="2400" spc="-457">
                <a:latin typeface="Tahoma"/>
                <a:cs typeface="Tahoma"/>
              </a:rPr>
              <a:t>if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dirty="0" baseline="-6944" sz="2400" spc="-457">
                <a:latin typeface="Tahoma"/>
                <a:cs typeface="Tahoma"/>
              </a:rPr>
              <a:t>fe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dirty="0" baseline="-6944" sz="2400" spc="-457">
                <a:latin typeface="Tahoma"/>
                <a:cs typeface="Tahoma"/>
              </a:rPr>
              <a:t>r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dirty="0" baseline="-6944" sz="2400" spc="-457">
                <a:latin typeface="Tahoma"/>
                <a:cs typeface="Tahoma"/>
              </a:rPr>
              <a:t>e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iv</a:t>
            </a:r>
            <a:r>
              <a:rPr dirty="0" baseline="-6944" sz="2400" spc="-457">
                <a:latin typeface="Tahoma"/>
                <a:cs typeface="Tahoma"/>
              </a:rPr>
              <a:t>n</a:t>
            </a:r>
            <a:r>
              <a:rPr dirty="0" sz="1200" spc="-305" b="1" i="1">
                <a:solidFill>
                  <a:srgbClr val="1C1C1C"/>
                </a:solidFill>
                <a:latin typeface="Arial"/>
                <a:cs typeface="Arial"/>
              </a:rPr>
              <a:t>ed</a:t>
            </a:r>
            <a:r>
              <a:rPr dirty="0" baseline="-6944" sz="2400" spc="-457">
                <a:latin typeface="Tahoma"/>
                <a:cs typeface="Tahoma"/>
              </a:rPr>
              <a:t>t</a:t>
            </a:r>
            <a:r>
              <a:rPr dirty="0" baseline="-6944" sz="2400" spc="-315">
                <a:latin typeface="Tahoma"/>
                <a:cs typeface="Tahoma"/>
              </a:rPr>
              <a:t> </a:t>
            </a:r>
            <a:r>
              <a:rPr dirty="0" sz="1200" b="1" i="1">
                <a:solidFill>
                  <a:srgbClr val="1C1C1C"/>
                </a:solidFill>
                <a:latin typeface="Arial"/>
                <a:cs typeface="Arial"/>
              </a:rPr>
              <a:t>Features,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8677" y="8052306"/>
            <a:ext cx="2854960" cy="4425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70534" marR="43180" indent="-420370">
              <a:lnSpc>
                <a:spcPct val="94700"/>
              </a:lnSpc>
              <a:spcBef>
                <a:spcPts val="200"/>
              </a:spcBef>
            </a:pP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dirty="0" baseline="-24305" sz="2400" spc="-555">
                <a:latin typeface="Tahoma"/>
                <a:cs typeface="Tahoma"/>
              </a:rPr>
              <a:t>a</a:t>
            </a: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dirty="0" baseline="-24305" sz="2400" spc="-555">
                <a:latin typeface="Tahoma"/>
                <a:cs typeface="Tahoma"/>
              </a:rPr>
              <a:t>b</a:t>
            </a: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dirty="0" baseline="-24305" sz="2400" spc="-555">
                <a:latin typeface="Tahoma"/>
                <a:cs typeface="Tahoma"/>
              </a:rPr>
              <a:t>o</a:t>
            </a: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s</a:t>
            </a:r>
            <a:r>
              <a:rPr dirty="0" baseline="-24305" sz="2400" spc="-555">
                <a:latin typeface="Tahoma"/>
                <a:cs typeface="Tahoma"/>
              </a:rPr>
              <a:t>u</a:t>
            </a: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dirty="0" baseline="-24305" sz="2400" spc="-555">
                <a:latin typeface="Tahoma"/>
                <a:cs typeface="Tahoma"/>
              </a:rPr>
              <a:t>t</a:t>
            </a:r>
            <a:r>
              <a:rPr dirty="0" sz="1200" spc="-370" b="1" i="1">
                <a:solidFill>
                  <a:srgbClr val="1C1C1C"/>
                </a:solidFill>
                <a:latin typeface="Arial"/>
                <a:cs typeface="Arial"/>
              </a:rPr>
              <a:t>s</a:t>
            </a:r>
            <a:r>
              <a:rPr dirty="0" sz="1200" spc="-60" b="1" i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baseline="-24305" sz="2400" spc="-397">
                <a:latin typeface="Tahoma"/>
                <a:cs typeface="Tahoma"/>
              </a:rPr>
              <a:t>t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B</a:t>
            </a:r>
            <a:r>
              <a:rPr dirty="0" baseline="-24305" sz="2400" spc="-397">
                <a:latin typeface="Tahoma"/>
                <a:cs typeface="Tahoma"/>
              </a:rPr>
              <a:t>o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lo</a:t>
            </a:r>
            <a:r>
              <a:rPr dirty="0" baseline="-24305" sz="2400" spc="-397">
                <a:latin typeface="Tahoma"/>
                <a:cs typeface="Tahoma"/>
              </a:rPr>
              <a:t>d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dirty="0" baseline="-24305" sz="2400" spc="-397">
                <a:latin typeface="Tahoma"/>
                <a:cs typeface="Tahoma"/>
              </a:rPr>
              <a:t>a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k</a:t>
            </a:r>
            <a:r>
              <a:rPr dirty="0" baseline="-24305" sz="2400" spc="-397">
                <a:latin typeface="Tahoma"/>
                <a:cs typeface="Tahoma"/>
              </a:rPr>
              <a:t>y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dirty="0" baseline="-24305" sz="2400" spc="-397">
                <a:latin typeface="Tahoma"/>
                <a:cs typeface="Tahoma"/>
              </a:rPr>
              <a:t>?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dirty="0" baseline="-24305" sz="2400" spc="-397">
                <a:latin typeface="Tahoma"/>
                <a:cs typeface="Tahoma"/>
              </a:rPr>
              <a:t>”</a:t>
            </a:r>
            <a:r>
              <a:rPr dirty="0" sz="1200" spc="-265" b="1" i="1">
                <a:solidFill>
                  <a:srgbClr val="1C1C1C"/>
                </a:solidFill>
                <a:latin typeface="Arial"/>
                <a:cs typeface="Arial"/>
              </a:rPr>
              <a:t>rived </a:t>
            </a:r>
            <a:r>
              <a:rPr dirty="0" sz="1200" spc="-5" b="1" i="1">
                <a:solidFill>
                  <a:srgbClr val="1C1C1C"/>
                </a:solidFill>
                <a:latin typeface="Arial"/>
                <a:cs typeface="Arial"/>
              </a:rPr>
              <a:t>Features, Work  </a:t>
            </a:r>
            <a:r>
              <a:rPr dirty="0" sz="1200" b="1" i="1">
                <a:solidFill>
                  <a:srgbClr val="1C1C1C"/>
                </a:solidFill>
                <a:latin typeface="Arial"/>
                <a:cs typeface="Arial"/>
              </a:rPr>
              <a:t>Details, </a:t>
            </a:r>
            <a:r>
              <a:rPr dirty="0" sz="1200" spc="-5" b="1" i="1">
                <a:solidFill>
                  <a:srgbClr val="1C1C1C"/>
                </a:solidFill>
                <a:latin typeface="Arial"/>
                <a:cs typeface="Arial"/>
              </a:rPr>
              <a:t>Colocation</a:t>
            </a:r>
            <a:r>
              <a:rPr dirty="0" sz="1200" spc="-15" b="1" i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1C1C1C"/>
                </a:solidFill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7520" y="5411216"/>
            <a:ext cx="3094355" cy="1805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Simple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84150" marR="1157605" indent="-171450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500 day’s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wo  </a:t>
            </a:r>
            <a:r>
              <a:rPr dirty="0" sz="1600" spc="-5">
                <a:latin typeface="Tahoma"/>
                <a:cs typeface="Tahoma"/>
              </a:rPr>
              <a:t>of ER cases at 15  </a:t>
            </a:r>
            <a:r>
              <a:rPr dirty="0" sz="1600">
                <a:latin typeface="Tahoma"/>
                <a:cs typeface="Tahoma"/>
              </a:rPr>
              <a:t>hospitals…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For each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day…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900" y="2063495"/>
            <a:ext cx="4152900" cy="838200"/>
          </a:xfrm>
          <a:prstGeom prst="rect">
            <a:avLst/>
          </a:prstGeom>
          <a:solidFill>
            <a:srgbClr val="CCFFCC"/>
          </a:solidFill>
          <a:ln w="4762">
            <a:solidFill>
              <a:srgbClr val="1D1D1D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80"/>
              </a:spcBef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Sat 12-23-2001 (daynum 36882, dayindex</a:t>
            </a:r>
            <a:r>
              <a:rPr dirty="0" sz="1000" spc="-2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239)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8260" marR="134620">
              <a:lnSpc>
                <a:spcPct val="119500"/>
              </a:lnSpc>
              <a:tabLst>
                <a:tab pos="1648460" algn="l"/>
              </a:tabLst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35.8%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48/134) of today's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40  17.0%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</a:t>
            </a:r>
            <a:r>
              <a:rPr dirty="0" sz="1000" spc="1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45/265)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of	other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</a:t>
            </a:r>
            <a:r>
              <a:rPr dirty="0" sz="1000" spc="-45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991" y="5449316"/>
            <a:ext cx="10547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Example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240779"/>
            <a:ext cx="4152900" cy="838200"/>
          </a:xfrm>
          <a:prstGeom prst="rect">
            <a:avLst/>
          </a:prstGeom>
          <a:solidFill>
            <a:srgbClr val="CCFFCC"/>
          </a:solidFill>
          <a:ln w="4762">
            <a:solidFill>
              <a:srgbClr val="1D1D1D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80"/>
              </a:spcBef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Sat 12-23-2001 (daynum 36882, dayindex</a:t>
            </a:r>
            <a:r>
              <a:rPr dirty="0" sz="1000" spc="-2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239)</a:t>
            </a:r>
            <a:endParaRPr sz="1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FISHER_PVALUE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=</a:t>
            </a:r>
            <a:r>
              <a:rPr dirty="0" sz="1000" spc="-1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0.000051</a:t>
            </a:r>
            <a:endParaRPr sz="1000">
              <a:latin typeface="Courier New"/>
              <a:cs typeface="Courier New"/>
            </a:endParaRPr>
          </a:p>
          <a:p>
            <a:pPr marL="48260" marR="134620">
              <a:lnSpc>
                <a:spcPct val="119500"/>
              </a:lnSpc>
              <a:spcBef>
                <a:spcPts val="5"/>
              </a:spcBef>
              <a:tabLst>
                <a:tab pos="1648460" algn="l"/>
              </a:tabLst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35.8%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48/134) of today's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40  17.0%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</a:t>
            </a:r>
            <a:r>
              <a:rPr dirty="0" sz="1000" spc="1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45/265)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of	other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</a:t>
            </a:r>
            <a:r>
              <a:rPr dirty="0" sz="1000" spc="-45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399" y="7459979"/>
            <a:ext cx="2948939" cy="98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9488" y="1500630"/>
            <a:ext cx="37064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Searching for the best</a:t>
            </a:r>
            <a:r>
              <a:rPr dirty="0" spc="-50"/>
              <a:t> </a:t>
            </a:r>
            <a:r>
              <a:rPr dirty="0" spc="-5"/>
              <a:t>score…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172085" algn="l"/>
              </a:tabLst>
            </a:pPr>
            <a:r>
              <a:rPr dirty="0"/>
              <a:t>Try ICD9 = x for each value of</a:t>
            </a:r>
            <a:r>
              <a:rPr dirty="0" spc="-70"/>
              <a:t> </a:t>
            </a:r>
            <a:r>
              <a:rPr dirty="0"/>
              <a:t>x</a:t>
            </a: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pc="-5"/>
              <a:t>Try Gender=M,</a:t>
            </a:r>
            <a:r>
              <a:rPr dirty="0" spc="-10"/>
              <a:t> </a:t>
            </a:r>
            <a:r>
              <a:rPr dirty="0" spc="-5"/>
              <a:t>Gender=F</a:t>
            </a:r>
          </a:p>
          <a:p>
            <a:pPr marL="171450" indent="-172085">
              <a:lnSpc>
                <a:spcPct val="100000"/>
              </a:lnSpc>
              <a:spcBef>
                <a:spcPts val="384"/>
              </a:spcBef>
              <a:buChar char="•"/>
              <a:tabLst>
                <a:tab pos="172085" algn="l"/>
              </a:tabLst>
            </a:pPr>
            <a:r>
              <a:rPr dirty="0"/>
              <a:t>Try CoarseRegion=NE, =NW, SE,</a:t>
            </a:r>
            <a:r>
              <a:rPr dirty="0" spc="-45"/>
              <a:t> </a:t>
            </a:r>
            <a:r>
              <a:rPr dirty="0"/>
              <a:t>SW..</a:t>
            </a:r>
          </a:p>
          <a:p>
            <a:pPr marL="1714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/>
              <a:t>Try FineRegion=AA,AB,AC, … DD (4x4</a:t>
            </a:r>
            <a:r>
              <a:rPr dirty="0" spc="-90"/>
              <a:t> </a:t>
            </a:r>
            <a:r>
              <a:rPr dirty="0"/>
              <a:t>Grid)</a:t>
            </a: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pc="-5"/>
              <a:t>Try Hospital=x, TimeofDay=x,</a:t>
            </a:r>
            <a:r>
              <a:rPr dirty="0" spc="-30"/>
              <a:t> </a:t>
            </a:r>
            <a:r>
              <a:rPr dirty="0" spc="-5"/>
              <a:t>Prodrome=X,</a:t>
            </a:r>
          </a:p>
          <a:p>
            <a:pPr marL="171450">
              <a:lnSpc>
                <a:spcPct val="100000"/>
              </a:lnSpc>
            </a:pPr>
            <a:r>
              <a:rPr dirty="0"/>
              <a:t>…</a:t>
            </a:r>
          </a:p>
          <a:p>
            <a:pPr marL="1714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pc="-5"/>
              <a:t>[In </a:t>
            </a:r>
            <a:r>
              <a:rPr dirty="0"/>
              <a:t>future… features of census</a:t>
            </a:r>
            <a:r>
              <a:rPr dirty="0" spc="-50"/>
              <a:t> </a:t>
            </a:r>
            <a:r>
              <a:rPr dirty="0"/>
              <a:t>blocks]</a:t>
            </a:r>
          </a:p>
        </p:txBody>
      </p:sp>
      <p:sp>
        <p:nvSpPr>
          <p:cNvPr id="6" name="object 6"/>
          <p:cNvSpPr/>
          <p:nvPr/>
        </p:nvSpPr>
        <p:spPr>
          <a:xfrm>
            <a:off x="4219955" y="3733800"/>
            <a:ext cx="1694814" cy="672465"/>
          </a:xfrm>
          <a:custGeom>
            <a:avLst/>
            <a:gdLst/>
            <a:ahLst/>
            <a:cxnLst/>
            <a:rect l="l" t="t" r="r" b="b"/>
            <a:pathLst>
              <a:path w="1694814" h="672464">
                <a:moveTo>
                  <a:pt x="1627632" y="0"/>
                </a:moveTo>
                <a:lnTo>
                  <a:pt x="0" y="401574"/>
                </a:lnTo>
                <a:lnTo>
                  <a:pt x="67056" y="672084"/>
                </a:lnTo>
                <a:lnTo>
                  <a:pt x="1694688" y="270510"/>
                </a:lnTo>
                <a:lnTo>
                  <a:pt x="1627632" y="0"/>
                </a:lnTo>
                <a:close/>
              </a:path>
            </a:pathLst>
          </a:custGeom>
          <a:solidFill>
            <a:srgbClr val="FFF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9955" y="3733800"/>
            <a:ext cx="1694814" cy="672465"/>
          </a:xfrm>
          <a:custGeom>
            <a:avLst/>
            <a:gdLst/>
            <a:ahLst/>
            <a:cxnLst/>
            <a:rect l="l" t="t" r="r" b="b"/>
            <a:pathLst>
              <a:path w="1694814" h="672464">
                <a:moveTo>
                  <a:pt x="0" y="401574"/>
                </a:moveTo>
                <a:lnTo>
                  <a:pt x="67056" y="672084"/>
                </a:lnTo>
                <a:lnTo>
                  <a:pt x="1694688" y="270510"/>
                </a:lnTo>
                <a:lnTo>
                  <a:pt x="1627632" y="0"/>
                </a:lnTo>
                <a:lnTo>
                  <a:pt x="0" y="401574"/>
                </a:lnTo>
                <a:close/>
              </a:path>
            </a:pathLst>
          </a:custGeom>
          <a:ln w="19049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0820000">
            <a:off x="4281643" y="4004168"/>
            <a:ext cx="142842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5" b="1">
                <a:solidFill>
                  <a:srgbClr val="FF0000"/>
                </a:solidFill>
                <a:latin typeface="Arial"/>
                <a:cs typeface="Arial"/>
              </a:rPr>
              <a:t>Ov</a:t>
            </a:r>
            <a:r>
              <a:rPr dirty="0" baseline="1984" sz="2100" spc="-37" b="1">
                <a:solidFill>
                  <a:srgbClr val="FF0000"/>
                </a:solidFill>
                <a:latin typeface="Arial"/>
                <a:cs typeface="Arial"/>
              </a:rPr>
              <a:t>erfitti</a:t>
            </a:r>
            <a:r>
              <a:rPr dirty="0" baseline="3968" sz="2100" spc="-37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baseline="3968" sz="21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3968" sz="2100" spc="-30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baseline="5952" sz="2100" spc="-30" b="1">
                <a:solidFill>
                  <a:srgbClr val="FF0000"/>
                </a:solidFill>
                <a:latin typeface="Arial"/>
                <a:cs typeface="Arial"/>
              </a:rPr>
              <a:t>ert!</a:t>
            </a:r>
            <a:endParaRPr baseline="5952"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991" y="5449316"/>
            <a:ext cx="10547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Example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6900" y="6240779"/>
            <a:ext cx="4152900" cy="838200"/>
          </a:xfrm>
          <a:prstGeom prst="rect">
            <a:avLst/>
          </a:prstGeom>
          <a:solidFill>
            <a:srgbClr val="CCFFCC"/>
          </a:solidFill>
          <a:ln w="4762">
            <a:solidFill>
              <a:srgbClr val="1D1D1D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80"/>
              </a:spcBef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Sat 12-23-2001 (daynum 36882, dayindex</a:t>
            </a:r>
            <a:r>
              <a:rPr dirty="0" sz="1000" spc="-2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239)</a:t>
            </a:r>
            <a:endParaRPr sz="1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FISHER_PVALUE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0.000051 </a:t>
            </a:r>
            <a:r>
              <a:rPr dirty="0" sz="1000" spc="-5" b="1">
                <a:solidFill>
                  <a:srgbClr val="FF0000"/>
                </a:solidFill>
                <a:latin typeface="Courier New"/>
                <a:cs typeface="Courier New"/>
              </a:rPr>
              <a:t>RANDOMIZATION_PVALUE </a:t>
            </a:r>
            <a:r>
              <a:rPr dirty="0" sz="10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10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FF0000"/>
                </a:solidFill>
                <a:latin typeface="Courier New"/>
                <a:cs typeface="Courier New"/>
              </a:rPr>
              <a:t>0.031</a:t>
            </a:r>
            <a:endParaRPr sz="1000">
              <a:latin typeface="Courier New"/>
              <a:cs typeface="Courier New"/>
            </a:endParaRPr>
          </a:p>
          <a:p>
            <a:pPr marL="48260" marR="134620">
              <a:lnSpc>
                <a:spcPct val="119500"/>
              </a:lnSpc>
              <a:spcBef>
                <a:spcPts val="5"/>
              </a:spcBef>
              <a:tabLst>
                <a:tab pos="1648460" algn="l"/>
              </a:tabLst>
            </a:pP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35.8%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48/134) of today's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40  17.0%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(</a:t>
            </a:r>
            <a:r>
              <a:rPr dirty="0" sz="1000" spc="1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45/265)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of	other cases have 30 &lt;= age </a:t>
            </a:r>
            <a:r>
              <a:rPr dirty="0" sz="1000" b="1">
                <a:solidFill>
                  <a:srgbClr val="1C1C1C"/>
                </a:solidFill>
                <a:latin typeface="Courier New"/>
                <a:cs typeface="Courier New"/>
              </a:rPr>
              <a:t>&lt;</a:t>
            </a:r>
            <a:r>
              <a:rPr dirty="0" sz="1000" spc="-45" b="1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1C1C1C"/>
                </a:solidFill>
                <a:latin typeface="Courier New"/>
                <a:cs typeface="Courier New"/>
              </a:rPr>
              <a:t>40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6399" y="7459979"/>
            <a:ext cx="2948939" cy="98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81940" rIns="0" bIns="0" rtlCol="0" vert="horz">
            <a:spAutoFit/>
          </a:bodyPr>
          <a:lstStyle/>
          <a:p>
            <a:pPr algn="ctr" marR="69215">
              <a:lnSpc>
                <a:spcPct val="100000"/>
              </a:lnSpc>
              <a:spcBef>
                <a:spcPts val="222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Multiple component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rules</a:t>
            </a:r>
            <a:endParaRPr sz="22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325755" algn="l"/>
              </a:tabLst>
            </a:pPr>
            <a:r>
              <a:rPr dirty="0" sz="1200" spc="-5">
                <a:latin typeface="Tahoma"/>
                <a:cs typeface="Tahoma"/>
              </a:rPr>
              <a:t>We would like to be able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find rules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like:</a:t>
            </a:r>
            <a:endParaRPr sz="1200">
              <a:latin typeface="Tahoma"/>
              <a:cs typeface="Tahoma"/>
            </a:endParaRPr>
          </a:p>
          <a:p>
            <a:pPr marL="1431925" marR="485775" indent="-99441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There are </a:t>
            </a:r>
            <a:r>
              <a:rPr dirty="0" sz="1200">
                <a:solidFill>
                  <a:srgbClr val="00339A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surprisingly large number of children </a:t>
            </a:r>
            <a:r>
              <a:rPr dirty="0" sz="1200" spc="-10">
                <a:solidFill>
                  <a:srgbClr val="00339A"/>
                </a:solidFill>
                <a:latin typeface="Tahoma"/>
                <a:cs typeface="Tahoma"/>
              </a:rPr>
              <a:t>with  </a:t>
            </a: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respiratory problems today</a:t>
            </a:r>
            <a:endParaRPr sz="1200">
              <a:latin typeface="Tahoma"/>
              <a:cs typeface="Tahoma"/>
            </a:endParaRPr>
          </a:p>
          <a:p>
            <a:pPr marL="38227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  <a:p>
            <a:pPr marL="233045">
              <a:lnSpc>
                <a:spcPts val="1435"/>
              </a:lnSpc>
              <a:spcBef>
                <a:spcPts val="285"/>
              </a:spcBef>
            </a:pP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There are too </a:t>
            </a:r>
            <a:r>
              <a:rPr dirty="0" sz="1200">
                <a:solidFill>
                  <a:srgbClr val="00339A"/>
                </a:solidFill>
                <a:latin typeface="Tahoma"/>
                <a:cs typeface="Tahoma"/>
              </a:rPr>
              <a:t>many </a:t>
            </a: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skin complaints among people from</a:t>
            </a:r>
            <a:r>
              <a:rPr dirty="0" sz="1200" spc="10">
                <a:solidFill>
                  <a:srgbClr val="00339A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560195">
              <a:lnSpc>
                <a:spcPts val="1435"/>
              </a:lnSpc>
            </a:pP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affluent</a:t>
            </a:r>
            <a:r>
              <a:rPr dirty="0" sz="1200" spc="-10">
                <a:solidFill>
                  <a:srgbClr val="00339A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339A"/>
                </a:solidFill>
                <a:latin typeface="Tahoma"/>
                <a:cs typeface="Tahoma"/>
              </a:rPr>
              <a:t>neighborhoods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325120" indent="-172085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200" spc="-5">
                <a:latin typeface="Tahoma"/>
                <a:cs typeface="Tahoma"/>
              </a:rPr>
              <a:t>These are things that would be missed </a:t>
            </a:r>
            <a:r>
              <a:rPr dirty="0" sz="1200">
                <a:latin typeface="Tahoma"/>
                <a:cs typeface="Tahoma"/>
              </a:rPr>
              <a:t>by </a:t>
            </a:r>
            <a:r>
              <a:rPr dirty="0" sz="1200" spc="-5">
                <a:latin typeface="Tahoma"/>
                <a:cs typeface="Tahoma"/>
              </a:rPr>
              <a:t>casual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screening</a:t>
            </a:r>
            <a:endParaRPr sz="12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BUT</a:t>
            </a:r>
            <a:endParaRPr sz="12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280"/>
              </a:spcBef>
              <a:buChar char="•"/>
              <a:tabLst>
                <a:tab pos="526415" algn="l"/>
              </a:tabLst>
            </a:pPr>
            <a:r>
              <a:rPr dirty="0" sz="1200" spc="-5">
                <a:latin typeface="Tahoma"/>
                <a:cs typeface="Tahoma"/>
              </a:rPr>
              <a:t>The danger of overfitting could be much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worse</a:t>
            </a:r>
            <a:endParaRPr sz="12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290"/>
              </a:spcBef>
              <a:buChar char="•"/>
              <a:tabLst>
                <a:tab pos="526415" algn="l"/>
              </a:tabLst>
            </a:pPr>
            <a:r>
              <a:rPr dirty="0" sz="1200" spc="-5">
                <a:latin typeface="Tahoma"/>
                <a:cs typeface="Tahoma"/>
              </a:rPr>
              <a:t>It’s very computationally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demanding</a:t>
            </a:r>
            <a:endParaRPr sz="12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280"/>
              </a:spcBef>
              <a:buChar char="•"/>
              <a:tabLst>
                <a:tab pos="526415" algn="l"/>
              </a:tabLst>
            </a:pPr>
            <a:r>
              <a:rPr dirty="0" sz="1200" spc="-5">
                <a:latin typeface="Tahoma"/>
                <a:cs typeface="Tahoma"/>
              </a:rPr>
              <a:t>How can we be sure the entire rule is</a:t>
            </a:r>
            <a:r>
              <a:rPr dirty="0" sz="1200" spc="5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meaningful?</a:t>
            </a:r>
            <a:endParaRPr sz="1200">
              <a:latin typeface="Tahoma"/>
              <a:cs typeface="Tahoma"/>
            </a:endParaRPr>
          </a:p>
          <a:p>
            <a:pPr algn="ctr" marR="45085">
              <a:lnSpc>
                <a:spcPct val="100000"/>
              </a:lnSpc>
              <a:spcBef>
                <a:spcPts val="300"/>
              </a:spcBef>
              <a:tabLst>
                <a:tab pos="265684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3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2244" y="5563123"/>
            <a:ext cx="3874135" cy="226631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Checking two component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rules</a:t>
            </a:r>
            <a:endParaRPr sz="2200">
              <a:latin typeface="Tahoma"/>
              <a:cs typeface="Tahoma"/>
            </a:endParaRPr>
          </a:p>
          <a:p>
            <a:pPr marL="3179445" marR="508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3180080" algn="l"/>
              </a:tabLst>
            </a:pPr>
            <a:r>
              <a:rPr dirty="0" sz="1600" spc="-5">
                <a:latin typeface="Tahoma"/>
                <a:cs typeface="Tahoma"/>
              </a:rPr>
              <a:t>Must  </a:t>
            </a:r>
            <a:r>
              <a:rPr dirty="0" sz="1600">
                <a:latin typeface="Tahoma"/>
                <a:cs typeface="Tahoma"/>
              </a:rPr>
              <a:t>pass  both  </a:t>
            </a:r>
            <a:r>
              <a:rPr dirty="0" sz="1600" spc="-5">
                <a:latin typeface="Tahoma"/>
                <a:cs typeface="Tahoma"/>
              </a:rPr>
              <a:t>tests to  </a:t>
            </a:r>
            <a:r>
              <a:rPr dirty="0" sz="1600">
                <a:latin typeface="Tahoma"/>
                <a:cs typeface="Tahoma"/>
              </a:rPr>
              <a:t>be  </a:t>
            </a:r>
            <a:r>
              <a:rPr dirty="0" sz="1600">
                <a:latin typeface="Tahoma"/>
                <a:cs typeface="Tahoma"/>
              </a:rPr>
              <a:t>allowed  </a:t>
            </a:r>
            <a:r>
              <a:rPr dirty="0" sz="1600">
                <a:latin typeface="Tahoma"/>
                <a:cs typeface="Tahoma"/>
              </a:rPr>
              <a:t>to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live.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0699" y="6050279"/>
            <a:ext cx="3118103" cy="2366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1911095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4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38400" y="1911095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30">
                <a:moveTo>
                  <a:pt x="1295400" y="0"/>
                </a:moveTo>
                <a:lnTo>
                  <a:pt x="0" y="0"/>
                </a:lnTo>
                <a:lnTo>
                  <a:pt x="0" y="506729"/>
                </a:lnTo>
                <a:lnTo>
                  <a:pt x="1295400" y="506729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0000" y="1911095"/>
            <a:ext cx="1066800" cy="353695"/>
          </a:xfrm>
          <a:custGeom>
            <a:avLst/>
            <a:gdLst/>
            <a:ahLst/>
            <a:cxnLst/>
            <a:rect l="l" t="t" r="r" b="b"/>
            <a:pathLst>
              <a:path w="1066800" h="353694">
                <a:moveTo>
                  <a:pt x="0" y="353568"/>
                </a:moveTo>
                <a:lnTo>
                  <a:pt x="1066800" y="353568"/>
                </a:lnTo>
                <a:lnTo>
                  <a:pt x="106680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0" y="1911095"/>
            <a:ext cx="1066800" cy="354330"/>
          </a:xfrm>
          <a:custGeom>
            <a:avLst/>
            <a:gdLst/>
            <a:ahLst/>
            <a:cxnLst/>
            <a:rect l="l" t="t" r="r" b="b"/>
            <a:pathLst>
              <a:path w="1066800" h="354330">
                <a:moveTo>
                  <a:pt x="1066800" y="0"/>
                </a:moveTo>
                <a:lnTo>
                  <a:pt x="0" y="0"/>
                </a:lnTo>
                <a:lnTo>
                  <a:pt x="0" y="354329"/>
                </a:lnTo>
                <a:lnTo>
                  <a:pt x="1066800" y="354329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1100" y="1911095"/>
            <a:ext cx="1104900" cy="353695"/>
          </a:xfrm>
          <a:custGeom>
            <a:avLst/>
            <a:gdLst/>
            <a:ahLst/>
            <a:cxnLst/>
            <a:rect l="l" t="t" r="r" b="b"/>
            <a:pathLst>
              <a:path w="1104900" h="353694">
                <a:moveTo>
                  <a:pt x="0" y="353568"/>
                </a:moveTo>
                <a:lnTo>
                  <a:pt x="1104900" y="353568"/>
                </a:lnTo>
                <a:lnTo>
                  <a:pt x="1104900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1100" y="1911095"/>
            <a:ext cx="1104900" cy="354330"/>
          </a:xfrm>
          <a:custGeom>
            <a:avLst/>
            <a:gdLst/>
            <a:ahLst/>
            <a:cxnLst/>
            <a:rect l="l" t="t" r="r" b="b"/>
            <a:pathLst>
              <a:path w="1104900" h="354330">
                <a:moveTo>
                  <a:pt x="1104900" y="0"/>
                </a:moveTo>
                <a:lnTo>
                  <a:pt x="0" y="0"/>
                </a:lnTo>
                <a:lnTo>
                  <a:pt x="0" y="354329"/>
                </a:lnTo>
                <a:lnTo>
                  <a:pt x="1104900" y="354329"/>
                </a:lnTo>
                <a:lnTo>
                  <a:pt x="1104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400" y="2558795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4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8400" y="2558795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30">
                <a:moveTo>
                  <a:pt x="1295400" y="0"/>
                </a:moveTo>
                <a:lnTo>
                  <a:pt x="0" y="0"/>
                </a:lnTo>
                <a:lnTo>
                  <a:pt x="0" y="506729"/>
                </a:lnTo>
                <a:lnTo>
                  <a:pt x="1295400" y="506729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0" y="2444495"/>
            <a:ext cx="1066800" cy="201295"/>
          </a:xfrm>
          <a:custGeom>
            <a:avLst/>
            <a:gdLst/>
            <a:ahLst/>
            <a:cxnLst/>
            <a:rect l="l" t="t" r="r" b="b"/>
            <a:pathLst>
              <a:path w="1066800" h="201294">
                <a:moveTo>
                  <a:pt x="0" y="201168"/>
                </a:moveTo>
                <a:lnTo>
                  <a:pt x="1066800" y="201168"/>
                </a:lnTo>
                <a:lnTo>
                  <a:pt x="1066800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10000" y="2444495"/>
            <a:ext cx="1066800" cy="201930"/>
          </a:xfrm>
          <a:custGeom>
            <a:avLst/>
            <a:gdLst/>
            <a:ahLst/>
            <a:cxnLst/>
            <a:rect l="l" t="t" r="r" b="b"/>
            <a:pathLst>
              <a:path w="1066800" h="201930">
                <a:moveTo>
                  <a:pt x="1066800" y="0"/>
                </a:moveTo>
                <a:lnTo>
                  <a:pt x="0" y="0"/>
                </a:lnTo>
                <a:lnTo>
                  <a:pt x="0" y="201929"/>
                </a:lnTo>
                <a:lnTo>
                  <a:pt x="1066800" y="201929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1100" y="2330195"/>
            <a:ext cx="1104900" cy="506095"/>
          </a:xfrm>
          <a:custGeom>
            <a:avLst/>
            <a:gdLst/>
            <a:ahLst/>
            <a:cxnLst/>
            <a:rect l="l" t="t" r="r" b="b"/>
            <a:pathLst>
              <a:path w="1104900" h="506094">
                <a:moveTo>
                  <a:pt x="0" y="505968"/>
                </a:moveTo>
                <a:lnTo>
                  <a:pt x="1104900" y="505968"/>
                </a:lnTo>
                <a:lnTo>
                  <a:pt x="11049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91100" y="2330195"/>
            <a:ext cx="1104900" cy="506730"/>
          </a:xfrm>
          <a:custGeom>
            <a:avLst/>
            <a:gdLst/>
            <a:ahLst/>
            <a:cxnLst/>
            <a:rect l="l" t="t" r="r" b="b"/>
            <a:pathLst>
              <a:path w="1104900" h="506730">
                <a:moveTo>
                  <a:pt x="1104900" y="0"/>
                </a:moveTo>
                <a:lnTo>
                  <a:pt x="0" y="0"/>
                </a:lnTo>
                <a:lnTo>
                  <a:pt x="0" y="506729"/>
                </a:lnTo>
                <a:lnTo>
                  <a:pt x="1104900" y="506729"/>
                </a:lnTo>
                <a:lnTo>
                  <a:pt x="11049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9152" y="1224914"/>
          <a:ext cx="457962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266700"/>
                <a:gridCol w="266700"/>
                <a:gridCol w="304800"/>
                <a:gridCol w="190500"/>
                <a:gridCol w="342899"/>
                <a:gridCol w="266700"/>
                <a:gridCol w="152400"/>
                <a:gridCol w="228600"/>
                <a:gridCol w="304800"/>
                <a:gridCol w="228600"/>
                <a:gridCol w="228600"/>
                <a:gridCol w="304800"/>
                <a:gridCol w="228600"/>
                <a:gridCol w="266700"/>
                <a:gridCol w="304800"/>
                <a:gridCol w="349885"/>
              </a:tblGrid>
              <a:tr h="1937003">
                <a:tc gridSpan="17"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WSARE</a:t>
                      </a:r>
                      <a:r>
                        <a:rPr dirty="0" sz="2200" spc="-1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v2.0</a:t>
                      </a:r>
                      <a:endParaRPr sz="2200">
                        <a:latin typeface="Tahoma"/>
                        <a:cs typeface="Tahoma"/>
                      </a:endParaRPr>
                    </a:p>
                    <a:p>
                      <a:pPr marL="211454" marR="146050" indent="-211454">
                        <a:lnSpc>
                          <a:spcPts val="1200"/>
                        </a:lnSpc>
                        <a:spcBef>
                          <a:spcPts val="695"/>
                        </a:spcBef>
                        <a:buChar char="•"/>
                        <a:tabLst>
                          <a:tab pos="211454" algn="l"/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baseline="18518" sz="1800" spc="-7">
                          <a:latin typeface="Tahoma"/>
                          <a:cs typeface="Tahoma"/>
                        </a:rPr>
                        <a:t>Inputs: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Date/time-indexed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2. Time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Window	3. Which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biosurveillance-	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Length	attributes to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use?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relevant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stream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r" marR="370840">
                        <a:lnSpc>
                          <a:spcPts val="7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3. And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here’s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52400" indent="-113664">
                        <a:lnSpc>
                          <a:spcPts val="1340"/>
                        </a:lnSpc>
                        <a:buChar char="•"/>
                        <a:tabLst>
                          <a:tab pos="153035" algn="l"/>
                          <a:tab pos="879475" algn="l"/>
                          <a:tab pos="2251075" algn="l"/>
                          <a:tab pos="3432175" algn="l"/>
                        </a:tabLst>
                      </a:pPr>
                      <a:r>
                        <a:rPr dirty="0" baseline="-9259" sz="1800" spc="-7">
                          <a:latin typeface="Tahoma"/>
                          <a:cs typeface="Tahoma"/>
                        </a:rPr>
                        <a:t>Outputs:	</a:t>
                      </a:r>
                      <a:r>
                        <a:rPr dirty="0" baseline="-33333" sz="1500" spc="-7">
                          <a:latin typeface="Arial"/>
                          <a:cs typeface="Arial"/>
                        </a:rPr>
                        <a:t>1. Here are the	</a:t>
                      </a:r>
                      <a:r>
                        <a:rPr dirty="0" baseline="16666" sz="1500">
                          <a:latin typeface="Arial"/>
                          <a:cs typeface="Arial"/>
                        </a:rPr>
                        <a:t>2. </a:t>
                      </a:r>
                      <a:r>
                        <a:rPr dirty="0" baseline="16666" sz="1500" spc="-7">
                          <a:latin typeface="Arial"/>
                          <a:cs typeface="Arial"/>
                        </a:rPr>
                        <a:t>Here’s</a:t>
                      </a:r>
                      <a:r>
                        <a:rPr dirty="0" baseline="16666" sz="1500">
                          <a:latin typeface="Arial"/>
                          <a:cs typeface="Arial"/>
                        </a:rPr>
                        <a:t> why	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how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seriously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80110" marR="36957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432175" algn="l"/>
                        </a:tabLst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records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most	</a:t>
                      </a:r>
                      <a:r>
                        <a:rPr dirty="0" baseline="33333" sz="1500" spc="-7">
                          <a:latin typeface="Arial"/>
                          <a:cs typeface="Arial"/>
                        </a:rPr>
                        <a:t>should take</a:t>
                      </a:r>
                      <a:r>
                        <a:rPr dirty="0" baseline="33333" sz="1500" spc="-9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3333" sz="1500">
                          <a:latin typeface="Arial"/>
                          <a:cs typeface="Arial"/>
                        </a:rPr>
                        <a:t>it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surprise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819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6398">
                <a:tc rowSpan="2">
                  <a:txBody>
                    <a:bodyPr/>
                    <a:lstStyle/>
                    <a:p>
                      <a:pPr marL="23495" marR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Primary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Key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Date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Time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Hospital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ICD9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Prod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Gender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Age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Home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10">
                          <a:latin typeface="Tahoma"/>
                          <a:cs typeface="Tahoma"/>
                        </a:rPr>
                        <a:t>Work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5080" marR="22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Flu  Levels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63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Recent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marR="717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(Many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more…)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278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26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Medium 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Scale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Fine 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h6r32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14:12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marR="34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700" spc="-1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700"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 spc="-5">
                          <a:latin typeface="Tahoma"/>
                          <a:cs typeface="Tahoma"/>
                        </a:rPr>
                        <a:t>town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781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Fever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A5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NW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15213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B8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7555"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t3q15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59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r- 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side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717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t5hh5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6/2/2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14:15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361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Smit</a:t>
                      </a:r>
                      <a:r>
                        <a:rPr dirty="0" sz="7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  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field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8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Re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ir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F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80s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15210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70R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…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: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188976">
                <a:tc gridSpan="17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97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7623" y="5677916"/>
            <a:ext cx="15335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v2.0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5920" y="6020816"/>
            <a:ext cx="6686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nput  </a:t>
            </a:r>
            <a:r>
              <a:rPr dirty="0" sz="1600" spc="-5">
                <a:latin typeface="Tahoma"/>
                <a:cs typeface="Tahoma"/>
              </a:rPr>
              <a:t>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82084" y="7967471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0" y="258317"/>
                </a:moveTo>
                <a:lnTo>
                  <a:pt x="228600" y="258317"/>
                </a:lnTo>
                <a:lnTo>
                  <a:pt x="2286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87417" y="7720833"/>
            <a:ext cx="1720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NW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2084" y="7482078"/>
            <a:ext cx="228600" cy="227965"/>
          </a:xfrm>
          <a:prstGeom prst="rect">
            <a:avLst/>
          </a:prstGeom>
          <a:solidFill>
            <a:srgbClr val="FFFFCC"/>
          </a:solidFill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Tahoma"/>
                <a:cs typeface="Tahoma"/>
              </a:rPr>
              <a:t>Large  </a:t>
            </a:r>
            <a:r>
              <a:rPr dirty="0" sz="700" spc="-5">
                <a:latin typeface="Tahoma"/>
                <a:cs typeface="Tahoma"/>
              </a:rPr>
              <a:t>Scale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0684" y="7967471"/>
            <a:ext cx="304800" cy="258445"/>
          </a:xfrm>
          <a:custGeom>
            <a:avLst/>
            <a:gdLst/>
            <a:ahLst/>
            <a:cxnLst/>
            <a:rect l="l" t="t" r="r" b="b"/>
            <a:pathLst>
              <a:path w="304800" h="258445">
                <a:moveTo>
                  <a:pt x="0" y="258317"/>
                </a:moveTo>
                <a:lnTo>
                  <a:pt x="304800" y="258317"/>
                </a:lnTo>
                <a:lnTo>
                  <a:pt x="3048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10684" y="7482078"/>
            <a:ext cx="304800" cy="227965"/>
          </a:xfrm>
          <a:prstGeom prst="rect">
            <a:avLst/>
          </a:prstGeom>
          <a:solidFill>
            <a:srgbClr val="FFFFCC"/>
          </a:solidFill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 marR="56515">
              <a:lnSpc>
                <a:spcPct val="100000"/>
              </a:lnSpc>
              <a:spcBef>
                <a:spcPts val="175"/>
              </a:spcBef>
            </a:pPr>
            <a:r>
              <a:rPr dirty="0" sz="700">
                <a:latin typeface="Tahoma"/>
                <a:cs typeface="Tahoma"/>
              </a:rPr>
              <a:t>Mediu  </a:t>
            </a:r>
            <a:r>
              <a:rPr dirty="0" sz="700">
                <a:latin typeface="Tahoma"/>
                <a:cs typeface="Tahoma"/>
              </a:rPr>
              <a:t>m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0617" y="7691879"/>
            <a:ext cx="342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700" spc="-165">
                <a:latin typeface="Tahoma"/>
                <a:cs typeface="Tahoma"/>
              </a:rPr>
              <a:t>S</a:t>
            </a:r>
            <a:r>
              <a:rPr dirty="0" baseline="-17361" sz="1200" spc="-247">
                <a:latin typeface="Tahoma"/>
                <a:cs typeface="Tahoma"/>
              </a:rPr>
              <a:t>1</a:t>
            </a:r>
            <a:r>
              <a:rPr dirty="0" sz="700" spc="-165">
                <a:latin typeface="Tahoma"/>
                <a:cs typeface="Tahoma"/>
              </a:rPr>
              <a:t>c</a:t>
            </a:r>
            <a:r>
              <a:rPr dirty="0" baseline="-17361" sz="1200" spc="-247">
                <a:latin typeface="Tahoma"/>
                <a:cs typeface="Tahoma"/>
              </a:rPr>
              <a:t>5</a:t>
            </a:r>
            <a:r>
              <a:rPr dirty="0" sz="700" spc="-165">
                <a:latin typeface="Tahoma"/>
                <a:cs typeface="Tahoma"/>
              </a:rPr>
              <a:t>a</a:t>
            </a:r>
            <a:r>
              <a:rPr dirty="0" baseline="-17361" sz="1200" spc="-247">
                <a:latin typeface="Tahoma"/>
                <a:cs typeface="Tahoma"/>
              </a:rPr>
              <a:t>2</a:t>
            </a:r>
            <a:r>
              <a:rPr dirty="0" sz="700" spc="-165">
                <a:latin typeface="Tahoma"/>
                <a:cs typeface="Tahoma"/>
              </a:rPr>
              <a:t>le</a:t>
            </a:r>
            <a:r>
              <a:rPr dirty="0" baseline="-17361" sz="1200" spc="-247">
                <a:latin typeface="Tahoma"/>
                <a:cs typeface="Tahoma"/>
              </a:rPr>
              <a:t>13</a:t>
            </a:r>
            <a:endParaRPr baseline="-17361"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0084" y="8225790"/>
            <a:ext cx="2286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SE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0084" y="7967471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0" y="258317"/>
                </a:moveTo>
                <a:lnTo>
                  <a:pt x="228600" y="258317"/>
                </a:lnTo>
                <a:lnTo>
                  <a:pt x="2286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20084" y="7968233"/>
            <a:ext cx="2286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75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NE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20084" y="7709916"/>
            <a:ext cx="2286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latin typeface="Tahoma"/>
                <a:cs typeface="Tahoma"/>
              </a:rPr>
              <a:t>NE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0084" y="7482078"/>
            <a:ext cx="228600" cy="227965"/>
          </a:xfrm>
          <a:prstGeom prst="rect">
            <a:avLst/>
          </a:prstGeom>
          <a:solidFill>
            <a:srgbClr val="FFFFCC"/>
          </a:solidFill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Tahoma"/>
                <a:cs typeface="Tahoma"/>
              </a:rPr>
              <a:t>Large  </a:t>
            </a:r>
            <a:r>
              <a:rPr dirty="0" sz="700" spc="-5">
                <a:latin typeface="Tahoma"/>
                <a:cs typeface="Tahoma"/>
              </a:rPr>
              <a:t>Scale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48684" y="8225790"/>
            <a:ext cx="304800" cy="257810"/>
          </a:xfrm>
          <a:custGeom>
            <a:avLst/>
            <a:gdLst/>
            <a:ahLst/>
            <a:cxnLst/>
            <a:rect l="l" t="t" r="r" b="b"/>
            <a:pathLst>
              <a:path w="304800" h="257809">
                <a:moveTo>
                  <a:pt x="0" y="257555"/>
                </a:moveTo>
                <a:lnTo>
                  <a:pt x="304800" y="257555"/>
                </a:lnTo>
                <a:lnTo>
                  <a:pt x="3048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48684" y="7967471"/>
            <a:ext cx="304800" cy="258445"/>
          </a:xfrm>
          <a:custGeom>
            <a:avLst/>
            <a:gdLst/>
            <a:ahLst/>
            <a:cxnLst/>
            <a:rect l="l" t="t" r="r" b="b"/>
            <a:pathLst>
              <a:path w="304800" h="258445">
                <a:moveTo>
                  <a:pt x="0" y="258317"/>
                </a:moveTo>
                <a:lnTo>
                  <a:pt x="304800" y="258317"/>
                </a:lnTo>
                <a:lnTo>
                  <a:pt x="3048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48684" y="7482078"/>
            <a:ext cx="304800" cy="227965"/>
          </a:xfrm>
          <a:custGeom>
            <a:avLst/>
            <a:gdLst/>
            <a:ahLst/>
            <a:cxnLst/>
            <a:rect l="l" t="t" r="r" b="b"/>
            <a:pathLst>
              <a:path w="304800" h="227965">
                <a:moveTo>
                  <a:pt x="0" y="227838"/>
                </a:moveTo>
                <a:lnTo>
                  <a:pt x="304800" y="227838"/>
                </a:lnTo>
                <a:lnTo>
                  <a:pt x="304800" y="0"/>
                </a:lnTo>
                <a:lnTo>
                  <a:pt x="0" y="0"/>
                </a:lnTo>
                <a:lnTo>
                  <a:pt x="0" y="22783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48684" y="7482078"/>
            <a:ext cx="304800" cy="22796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 marR="56515">
              <a:lnSpc>
                <a:spcPct val="100000"/>
              </a:lnSpc>
              <a:spcBef>
                <a:spcPts val="175"/>
              </a:spcBef>
            </a:pPr>
            <a:r>
              <a:rPr dirty="0" sz="700">
                <a:latin typeface="Tahoma"/>
                <a:cs typeface="Tahoma"/>
              </a:rPr>
              <a:t>Mediu  </a:t>
            </a:r>
            <a:r>
              <a:rPr dirty="0" sz="700">
                <a:latin typeface="Tahoma"/>
                <a:cs typeface="Tahoma"/>
              </a:rPr>
              <a:t>m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8684" y="7709916"/>
            <a:ext cx="3048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>
              <a:lnSpc>
                <a:spcPts val="915"/>
              </a:lnSpc>
            </a:pPr>
            <a:r>
              <a:rPr dirty="0" sz="700" spc="-165">
                <a:latin typeface="Tahoma"/>
                <a:cs typeface="Tahoma"/>
              </a:rPr>
              <a:t>S</a:t>
            </a:r>
            <a:r>
              <a:rPr dirty="0" baseline="-17361" sz="1200" spc="-247">
                <a:latin typeface="Tahoma"/>
                <a:cs typeface="Tahoma"/>
              </a:rPr>
              <a:t>1</a:t>
            </a:r>
            <a:r>
              <a:rPr dirty="0" sz="700" spc="-165">
                <a:latin typeface="Tahoma"/>
                <a:cs typeface="Tahoma"/>
              </a:rPr>
              <a:t>c</a:t>
            </a:r>
            <a:r>
              <a:rPr dirty="0" baseline="-17361" sz="1200" spc="-247">
                <a:latin typeface="Tahoma"/>
                <a:cs typeface="Tahoma"/>
              </a:rPr>
              <a:t>5</a:t>
            </a:r>
            <a:r>
              <a:rPr dirty="0" sz="700" spc="-165">
                <a:latin typeface="Tahoma"/>
                <a:cs typeface="Tahoma"/>
              </a:rPr>
              <a:t>a</a:t>
            </a:r>
            <a:r>
              <a:rPr dirty="0" baseline="-17361" sz="1200" spc="-247">
                <a:latin typeface="Tahoma"/>
                <a:cs typeface="Tahoma"/>
              </a:rPr>
              <a:t>2</a:t>
            </a:r>
            <a:r>
              <a:rPr dirty="0" sz="700" spc="-165">
                <a:latin typeface="Tahoma"/>
                <a:cs typeface="Tahoma"/>
              </a:rPr>
              <a:t>le</a:t>
            </a:r>
            <a:r>
              <a:rPr dirty="0" baseline="-17361" sz="1200" spc="-247">
                <a:latin typeface="Tahoma"/>
                <a:cs typeface="Tahoma"/>
              </a:rPr>
              <a:t>17</a:t>
            </a:r>
            <a:endParaRPr baseline="-17361"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44084" y="7967471"/>
            <a:ext cx="266700" cy="258445"/>
          </a:xfrm>
          <a:custGeom>
            <a:avLst/>
            <a:gdLst/>
            <a:ahLst/>
            <a:cxnLst/>
            <a:rect l="l" t="t" r="r" b="b"/>
            <a:pathLst>
              <a:path w="266700" h="258445">
                <a:moveTo>
                  <a:pt x="0" y="258317"/>
                </a:moveTo>
                <a:lnTo>
                  <a:pt x="266700" y="258317"/>
                </a:lnTo>
                <a:lnTo>
                  <a:pt x="2667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47259" y="7352824"/>
            <a:ext cx="2603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 marR="6985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latin typeface="Tahoma"/>
                <a:cs typeface="Tahoma"/>
              </a:rPr>
              <a:t>Recen  </a:t>
            </a:r>
            <a:r>
              <a:rPr dirty="0" sz="700">
                <a:latin typeface="Tahoma"/>
                <a:cs typeface="Tahoma"/>
              </a:rPr>
              <a:t>t </a:t>
            </a:r>
            <a:r>
              <a:rPr dirty="0" sz="700" spc="-5">
                <a:latin typeface="Tahoma"/>
                <a:cs typeface="Tahoma"/>
              </a:rPr>
              <a:t>Flu  </a:t>
            </a:r>
            <a:r>
              <a:rPr dirty="0" sz="700" spc="-5">
                <a:latin typeface="Tahoma"/>
                <a:cs typeface="Tahoma"/>
              </a:rPr>
              <a:t>L</a:t>
            </a:r>
            <a:r>
              <a:rPr dirty="0" sz="700">
                <a:latin typeface="Tahoma"/>
                <a:cs typeface="Tahoma"/>
              </a:rPr>
              <a:t>e</a:t>
            </a:r>
            <a:r>
              <a:rPr dirty="0" sz="700" spc="-5">
                <a:latin typeface="Tahoma"/>
                <a:cs typeface="Tahoma"/>
              </a:rPr>
              <a:t>v</a:t>
            </a:r>
            <a:r>
              <a:rPr dirty="0" sz="700">
                <a:latin typeface="Tahoma"/>
                <a:cs typeface="Tahoma"/>
              </a:rPr>
              <a:t>e</a:t>
            </a:r>
            <a:r>
              <a:rPr dirty="0" sz="700" spc="-5">
                <a:latin typeface="Tahoma"/>
                <a:cs typeface="Tahoma"/>
              </a:rPr>
              <a:t>ls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10784" y="8225790"/>
            <a:ext cx="304800" cy="257810"/>
          </a:xfrm>
          <a:custGeom>
            <a:avLst/>
            <a:gdLst/>
            <a:ahLst/>
            <a:cxnLst/>
            <a:rect l="l" t="t" r="r" b="b"/>
            <a:pathLst>
              <a:path w="304800" h="257809">
                <a:moveTo>
                  <a:pt x="0" y="257555"/>
                </a:moveTo>
                <a:lnTo>
                  <a:pt x="304800" y="257555"/>
                </a:lnTo>
                <a:lnTo>
                  <a:pt x="3048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10784" y="7967471"/>
            <a:ext cx="304800" cy="258445"/>
          </a:xfrm>
          <a:custGeom>
            <a:avLst/>
            <a:gdLst/>
            <a:ahLst/>
            <a:cxnLst/>
            <a:rect l="l" t="t" r="r" b="b"/>
            <a:pathLst>
              <a:path w="304800" h="258445">
                <a:moveTo>
                  <a:pt x="0" y="258317"/>
                </a:moveTo>
                <a:lnTo>
                  <a:pt x="304800" y="258317"/>
                </a:lnTo>
                <a:lnTo>
                  <a:pt x="3048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13959" y="7352824"/>
            <a:ext cx="3111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Recent  </a:t>
            </a:r>
            <a:r>
              <a:rPr dirty="0" sz="700">
                <a:latin typeface="Tahoma"/>
                <a:cs typeface="Tahoma"/>
              </a:rPr>
              <a:t>We</a:t>
            </a:r>
            <a:r>
              <a:rPr dirty="0" sz="700" spc="-5">
                <a:latin typeface="Tahoma"/>
                <a:cs typeface="Tahoma"/>
              </a:rPr>
              <a:t>a</a:t>
            </a:r>
            <a:r>
              <a:rPr dirty="0" sz="700" spc="-10">
                <a:latin typeface="Tahoma"/>
                <a:cs typeface="Tahoma"/>
              </a:rPr>
              <a:t>t</a:t>
            </a:r>
            <a:r>
              <a:rPr dirty="0" sz="700" spc="-5">
                <a:latin typeface="Tahoma"/>
                <a:cs typeface="Tahoma"/>
              </a:rPr>
              <a:t>h</a:t>
            </a:r>
            <a:r>
              <a:rPr dirty="0" sz="700">
                <a:latin typeface="Tahoma"/>
                <a:cs typeface="Tahoma"/>
              </a:rPr>
              <a:t>e  </a:t>
            </a:r>
            <a:r>
              <a:rPr dirty="0" sz="700">
                <a:latin typeface="Tahoma"/>
                <a:cs typeface="Tahoma"/>
              </a:rPr>
              <a:t>r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18759" y="8494266"/>
            <a:ext cx="340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15584" y="8225790"/>
            <a:ext cx="304800" cy="257810"/>
          </a:xfrm>
          <a:custGeom>
            <a:avLst/>
            <a:gdLst/>
            <a:ahLst/>
            <a:cxnLst/>
            <a:rect l="l" t="t" r="r" b="b"/>
            <a:pathLst>
              <a:path w="304800" h="257809">
                <a:moveTo>
                  <a:pt x="0" y="257555"/>
                </a:moveTo>
                <a:lnTo>
                  <a:pt x="304800" y="257555"/>
                </a:lnTo>
                <a:lnTo>
                  <a:pt x="3048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15584" y="7967471"/>
            <a:ext cx="304800" cy="258445"/>
          </a:xfrm>
          <a:custGeom>
            <a:avLst/>
            <a:gdLst/>
            <a:ahLst/>
            <a:cxnLst/>
            <a:rect l="l" t="t" r="r" b="b"/>
            <a:pathLst>
              <a:path w="304800" h="258445">
                <a:moveTo>
                  <a:pt x="0" y="258317"/>
                </a:moveTo>
                <a:lnTo>
                  <a:pt x="304800" y="258317"/>
                </a:lnTo>
                <a:lnTo>
                  <a:pt x="3048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15584" y="7345680"/>
            <a:ext cx="304800" cy="364490"/>
          </a:xfrm>
          <a:custGeom>
            <a:avLst/>
            <a:gdLst/>
            <a:ahLst/>
            <a:cxnLst/>
            <a:rect l="l" t="t" r="r" b="b"/>
            <a:pathLst>
              <a:path w="304800" h="364490">
                <a:moveTo>
                  <a:pt x="0" y="364236"/>
                </a:moveTo>
                <a:lnTo>
                  <a:pt x="304800" y="364236"/>
                </a:lnTo>
                <a:lnTo>
                  <a:pt x="3048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20917" y="7355076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(Many  </a:t>
            </a:r>
            <a:r>
              <a:rPr dirty="0" sz="700" spc="-5">
                <a:latin typeface="Tahoma"/>
                <a:cs typeface="Tahoma"/>
              </a:rPr>
              <a:t>m</a:t>
            </a:r>
            <a:r>
              <a:rPr dirty="0" sz="700">
                <a:latin typeface="Tahoma"/>
                <a:cs typeface="Tahoma"/>
              </a:rPr>
              <a:t>o</a:t>
            </a:r>
            <a:r>
              <a:rPr dirty="0" sz="700" spc="-5">
                <a:latin typeface="Tahoma"/>
                <a:cs typeface="Tahoma"/>
              </a:rPr>
              <a:t>re…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20917" y="7567673"/>
            <a:ext cx="3429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4159" y="8494266"/>
            <a:ext cx="260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00984" y="8225790"/>
            <a:ext cx="2667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F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00984" y="7967471"/>
            <a:ext cx="266700" cy="258445"/>
          </a:xfrm>
          <a:custGeom>
            <a:avLst/>
            <a:gdLst/>
            <a:ahLst/>
            <a:cxnLst/>
            <a:rect l="l" t="t" r="r" b="b"/>
            <a:pathLst>
              <a:path w="266700" h="258445">
                <a:moveTo>
                  <a:pt x="0" y="258317"/>
                </a:moveTo>
                <a:lnTo>
                  <a:pt x="266700" y="258317"/>
                </a:lnTo>
                <a:lnTo>
                  <a:pt x="2667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300984" y="7709916"/>
            <a:ext cx="2667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70859" y="8494266"/>
            <a:ext cx="679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dirty="0" sz="800" spc="-5">
                <a:latin typeface="Tahoma"/>
                <a:cs typeface="Tahoma"/>
              </a:rPr>
              <a:t>:  </a:t>
            </a:r>
            <a:r>
              <a:rPr dirty="0" sz="800" spc="18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:	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67684" y="8225790"/>
            <a:ext cx="1524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80</a:t>
            </a:r>
            <a:endParaRPr sz="800">
              <a:latin typeface="Tahoma"/>
              <a:cs typeface="Tahoma"/>
            </a:endParaRPr>
          </a:p>
          <a:p>
            <a:pPr marL="5080">
              <a:lnSpc>
                <a:spcPts val="890"/>
              </a:lnSpc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67684" y="7967471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0" y="258317"/>
                </a:moveTo>
                <a:lnTo>
                  <a:pt x="152400" y="258317"/>
                </a:lnTo>
                <a:lnTo>
                  <a:pt x="1524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567684" y="7968233"/>
            <a:ext cx="1524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75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60</a:t>
            </a:r>
            <a:endParaRPr sz="800">
              <a:latin typeface="Tahoma"/>
              <a:cs typeface="Tahoma"/>
            </a:endParaRPr>
          </a:p>
          <a:p>
            <a:pPr marL="5080">
              <a:lnSpc>
                <a:spcPts val="885"/>
              </a:lnSpc>
              <a:spcBef>
                <a:spcPts val="5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67684" y="7709916"/>
            <a:ext cx="1524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latin typeface="Tahoma"/>
                <a:cs typeface="Tahoma"/>
              </a:rPr>
              <a:t>20</a:t>
            </a:r>
            <a:endParaRPr sz="800">
              <a:latin typeface="Tahoma"/>
              <a:cs typeface="Tahoma"/>
            </a:endParaRPr>
          </a:p>
          <a:p>
            <a:pPr marL="5080">
              <a:lnSpc>
                <a:spcPts val="890"/>
              </a:lnSpc>
            </a:pPr>
            <a:r>
              <a:rPr dirty="0" sz="800" spc="-5"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53484" y="7967471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0" y="258317"/>
                </a:moveTo>
                <a:lnTo>
                  <a:pt x="228600" y="258317"/>
                </a:lnTo>
                <a:lnTo>
                  <a:pt x="2286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253484" y="7482078"/>
            <a:ext cx="228600" cy="227965"/>
          </a:xfrm>
          <a:prstGeom prst="rect">
            <a:avLst/>
          </a:prstGeom>
          <a:solidFill>
            <a:srgbClr val="FFFFCC"/>
          </a:solidFill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 marR="10795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Tahoma"/>
                <a:cs typeface="Tahoma"/>
              </a:rPr>
              <a:t>Fine  </a:t>
            </a:r>
            <a:r>
              <a:rPr dirty="0" sz="700" spc="-5">
                <a:latin typeface="Tahoma"/>
                <a:cs typeface="Tahoma"/>
              </a:rPr>
              <a:t>Scale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20084" y="7345680"/>
            <a:ext cx="762000" cy="136525"/>
          </a:xfrm>
          <a:custGeom>
            <a:avLst/>
            <a:gdLst/>
            <a:ahLst/>
            <a:cxnLst/>
            <a:rect l="l" t="t" r="r" b="b"/>
            <a:pathLst>
              <a:path w="762000" h="136525">
                <a:moveTo>
                  <a:pt x="0" y="136398"/>
                </a:moveTo>
                <a:lnTo>
                  <a:pt x="762000" y="136398"/>
                </a:lnTo>
                <a:lnTo>
                  <a:pt x="762000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723259" y="7355076"/>
            <a:ext cx="7556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Home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15484" y="7967471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0" y="258317"/>
                </a:moveTo>
                <a:lnTo>
                  <a:pt x="228600" y="258317"/>
                </a:lnTo>
                <a:lnTo>
                  <a:pt x="2286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954017" y="7978393"/>
            <a:ext cx="1962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32765" algn="l"/>
                <a:tab pos="1294765" algn="l"/>
                <a:tab pos="1866264" algn="l"/>
              </a:tabLst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15222</a:t>
            </a:r>
            <a:r>
              <a:rPr dirty="0" sz="8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NE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dirty="0" sz="800" spc="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15222</a:t>
            </a:r>
            <a:r>
              <a:rPr dirty="0" sz="8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2%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   </a:t>
            </a:r>
            <a:r>
              <a:rPr dirty="0" sz="8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70R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20817" y="7720833"/>
            <a:ext cx="11385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99465" algn="l"/>
              </a:tabLst>
            </a:pPr>
            <a:r>
              <a:rPr dirty="0" sz="800" spc="-5">
                <a:latin typeface="Tahoma"/>
                <a:cs typeface="Tahoma"/>
              </a:rPr>
              <a:t>B8  </a:t>
            </a:r>
            <a:r>
              <a:rPr dirty="0" sz="800" spc="16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2%  </a:t>
            </a:r>
            <a:r>
              <a:rPr dirty="0" sz="800" spc="15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70R	…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15484" y="7482078"/>
            <a:ext cx="228600" cy="227965"/>
          </a:xfrm>
          <a:prstGeom prst="rect">
            <a:avLst/>
          </a:prstGeom>
          <a:solidFill>
            <a:srgbClr val="FFFFCC"/>
          </a:solidFill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 marR="10795">
              <a:lnSpc>
                <a:spcPct val="100000"/>
              </a:lnSpc>
              <a:spcBef>
                <a:spcPts val="175"/>
              </a:spcBef>
            </a:pPr>
            <a:r>
              <a:rPr dirty="0" sz="700" spc="-5">
                <a:latin typeface="Tahoma"/>
                <a:cs typeface="Tahoma"/>
              </a:rPr>
              <a:t>Fine  </a:t>
            </a:r>
            <a:r>
              <a:rPr dirty="0" sz="700" spc="-5">
                <a:latin typeface="Tahoma"/>
                <a:cs typeface="Tahoma"/>
              </a:rPr>
              <a:t>Scale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85259" y="7352824"/>
            <a:ext cx="755650" cy="126364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Work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32558" y="8494266"/>
            <a:ext cx="13652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  <a:tabLst>
                <a:tab pos="300355" algn="l"/>
                <a:tab pos="567055" algn="l"/>
                <a:tab pos="871855" algn="l"/>
                <a:tab pos="1062355" algn="l"/>
              </a:tabLst>
            </a:pPr>
            <a:r>
              <a:rPr dirty="0" sz="800" spc="-5">
                <a:latin typeface="Tahoma"/>
                <a:cs typeface="Tahoma"/>
              </a:rPr>
              <a:t>:	:	:	:	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13439" y="8487282"/>
            <a:ext cx="313055" cy="14859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90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50"/>
              </a:spcBef>
            </a:pPr>
            <a:r>
              <a:rPr dirty="0" sz="800" spc="-5">
                <a:latin typeface="Tahoma"/>
                <a:cs typeface="Tahoma"/>
              </a:rPr>
              <a:t>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958083" y="8225790"/>
            <a:ext cx="3429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Re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a 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tory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67583" y="8225790"/>
            <a:ext cx="1905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622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62783" y="8225790"/>
            <a:ext cx="3048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Smit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-  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field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96083" y="8225790"/>
            <a:ext cx="2667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14:15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29383" y="8225790"/>
            <a:ext cx="2667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6/2/2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13439" y="8228965"/>
            <a:ext cx="313055" cy="25209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968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Tahoma"/>
                <a:cs typeface="Tahoma"/>
              </a:rPr>
              <a:t>t5hh5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958083" y="7967471"/>
            <a:ext cx="342900" cy="258445"/>
          </a:xfrm>
          <a:custGeom>
            <a:avLst/>
            <a:gdLst/>
            <a:ahLst/>
            <a:cxnLst/>
            <a:rect l="l" t="t" r="r" b="b"/>
            <a:pathLst>
              <a:path w="342900" h="258445">
                <a:moveTo>
                  <a:pt x="0" y="258317"/>
                </a:moveTo>
                <a:lnTo>
                  <a:pt x="342899" y="258317"/>
                </a:lnTo>
                <a:lnTo>
                  <a:pt x="342899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67583" y="7967471"/>
            <a:ext cx="190500" cy="258445"/>
          </a:xfrm>
          <a:custGeom>
            <a:avLst/>
            <a:gdLst/>
            <a:ahLst/>
            <a:cxnLst/>
            <a:rect l="l" t="t" r="r" b="b"/>
            <a:pathLst>
              <a:path w="190500" h="258445">
                <a:moveTo>
                  <a:pt x="0" y="258317"/>
                </a:moveTo>
                <a:lnTo>
                  <a:pt x="190500" y="258317"/>
                </a:lnTo>
                <a:lnTo>
                  <a:pt x="1905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62783" y="7967471"/>
            <a:ext cx="304800" cy="258445"/>
          </a:xfrm>
          <a:custGeom>
            <a:avLst/>
            <a:gdLst/>
            <a:ahLst/>
            <a:cxnLst/>
            <a:rect l="l" t="t" r="r" b="b"/>
            <a:pathLst>
              <a:path w="304800" h="258445">
                <a:moveTo>
                  <a:pt x="0" y="258317"/>
                </a:moveTo>
                <a:lnTo>
                  <a:pt x="304800" y="258317"/>
                </a:lnTo>
                <a:lnTo>
                  <a:pt x="3048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96083" y="7967471"/>
            <a:ext cx="266700" cy="258445"/>
          </a:xfrm>
          <a:custGeom>
            <a:avLst/>
            <a:gdLst/>
            <a:ahLst/>
            <a:cxnLst/>
            <a:rect l="l" t="t" r="r" b="b"/>
            <a:pathLst>
              <a:path w="266700" h="258445">
                <a:moveTo>
                  <a:pt x="0" y="258317"/>
                </a:moveTo>
                <a:lnTo>
                  <a:pt x="266700" y="258317"/>
                </a:lnTo>
                <a:lnTo>
                  <a:pt x="2667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29383" y="7967471"/>
            <a:ext cx="266700" cy="258445"/>
          </a:xfrm>
          <a:custGeom>
            <a:avLst/>
            <a:gdLst/>
            <a:ahLst/>
            <a:cxnLst/>
            <a:rect l="l" t="t" r="r" b="b"/>
            <a:pathLst>
              <a:path w="266700" h="258445">
                <a:moveTo>
                  <a:pt x="0" y="258317"/>
                </a:moveTo>
                <a:lnTo>
                  <a:pt x="266700" y="258317"/>
                </a:lnTo>
                <a:lnTo>
                  <a:pt x="26670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929383" y="7968233"/>
            <a:ext cx="2667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75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6/2/2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13439" y="7971408"/>
            <a:ext cx="313055" cy="25146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905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50"/>
              </a:spcBef>
            </a:pPr>
            <a:r>
              <a:rPr dirty="0" sz="800" spc="-5">
                <a:latin typeface="Tahoma"/>
                <a:cs typeface="Tahoma"/>
              </a:rPr>
              <a:t>t3q15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96083" y="7709916"/>
            <a:ext cx="2667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latin typeface="Tahoma"/>
                <a:cs typeface="Tahoma"/>
              </a:rPr>
              <a:t>14:12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29383" y="7709916"/>
            <a:ext cx="2667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80"/>
              </a:spcBef>
            </a:pPr>
            <a:r>
              <a:rPr dirty="0" sz="800" spc="-5">
                <a:latin typeface="Tahoma"/>
                <a:cs typeface="Tahoma"/>
              </a:rPr>
              <a:t>6/2/2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13439" y="7713091"/>
            <a:ext cx="313055" cy="25209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968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55"/>
              </a:spcBef>
            </a:pPr>
            <a:r>
              <a:rPr dirty="0" sz="800" spc="-5">
                <a:latin typeface="Tahoma"/>
                <a:cs typeface="Tahoma"/>
              </a:rPr>
              <a:t>h6r32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196083" y="7345680"/>
            <a:ext cx="266700" cy="364490"/>
          </a:xfrm>
          <a:custGeom>
            <a:avLst/>
            <a:gdLst/>
            <a:ahLst/>
            <a:cxnLst/>
            <a:rect l="l" t="t" r="r" b="b"/>
            <a:pathLst>
              <a:path w="266700" h="364490">
                <a:moveTo>
                  <a:pt x="0" y="364236"/>
                </a:moveTo>
                <a:lnTo>
                  <a:pt x="266700" y="364236"/>
                </a:lnTo>
                <a:lnTo>
                  <a:pt x="2667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188717" y="7355076"/>
            <a:ext cx="2197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T</a:t>
            </a:r>
            <a:r>
              <a:rPr dirty="0" sz="700">
                <a:latin typeface="Tahoma"/>
                <a:cs typeface="Tahoma"/>
              </a:rPr>
              <a:t>i</a:t>
            </a:r>
            <a:r>
              <a:rPr dirty="0" sz="700" spc="-5">
                <a:latin typeface="Tahoma"/>
                <a:cs typeface="Tahoma"/>
              </a:rPr>
              <a:t>me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13439" y="7352824"/>
            <a:ext cx="325755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Pr</a:t>
            </a:r>
            <a:r>
              <a:rPr dirty="0" sz="700">
                <a:latin typeface="Tahoma"/>
                <a:cs typeface="Tahoma"/>
              </a:rPr>
              <a:t>i</a:t>
            </a:r>
            <a:r>
              <a:rPr dirty="0" sz="700" spc="-5">
                <a:latin typeface="Tahoma"/>
                <a:cs typeface="Tahoma"/>
              </a:rPr>
              <a:t>m</a:t>
            </a:r>
            <a:r>
              <a:rPr dirty="0" sz="700" spc="-5">
                <a:latin typeface="Tahoma"/>
                <a:cs typeface="Tahoma"/>
              </a:rPr>
              <a:t>ary  </a:t>
            </a:r>
            <a:r>
              <a:rPr dirty="0" sz="700">
                <a:latin typeface="Tahoma"/>
                <a:cs typeface="Tahoma"/>
              </a:rPr>
              <a:t>Key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24583" y="7345680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624583" y="7709916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624583" y="7968233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24583" y="8225790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24583" y="8484107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 h="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6245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9293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960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627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675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958083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3009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440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820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200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676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155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10784" y="7345680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06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48684" y="7482078"/>
            <a:ext cx="0" cy="1153795"/>
          </a:xfrm>
          <a:custGeom>
            <a:avLst/>
            <a:gdLst/>
            <a:ahLst/>
            <a:cxnLst/>
            <a:rect l="l" t="t" r="r" b="b"/>
            <a:pathLst>
              <a:path w="0" h="1153795">
                <a:moveTo>
                  <a:pt x="0" y="0"/>
                </a:moveTo>
                <a:lnTo>
                  <a:pt x="0" y="115366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53484" y="7482078"/>
            <a:ext cx="0" cy="1153795"/>
          </a:xfrm>
          <a:custGeom>
            <a:avLst/>
            <a:gdLst/>
            <a:ahLst/>
            <a:cxnLst/>
            <a:rect l="l" t="t" r="r" b="b"/>
            <a:pathLst>
              <a:path w="0" h="1153795">
                <a:moveTo>
                  <a:pt x="0" y="0"/>
                </a:moveTo>
                <a:lnTo>
                  <a:pt x="0" y="115366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10684" y="7482078"/>
            <a:ext cx="0" cy="1153795"/>
          </a:xfrm>
          <a:custGeom>
            <a:avLst/>
            <a:gdLst/>
            <a:ahLst/>
            <a:cxnLst/>
            <a:rect l="l" t="t" r="r" b="b"/>
            <a:pathLst>
              <a:path w="0" h="1153795">
                <a:moveTo>
                  <a:pt x="0" y="0"/>
                </a:moveTo>
                <a:lnTo>
                  <a:pt x="0" y="115366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015484" y="7482078"/>
            <a:ext cx="0" cy="1153795"/>
          </a:xfrm>
          <a:custGeom>
            <a:avLst/>
            <a:gdLst/>
            <a:ahLst/>
            <a:cxnLst/>
            <a:rect l="l" t="t" r="r" b="b"/>
            <a:pathLst>
              <a:path w="0" h="1153795">
                <a:moveTo>
                  <a:pt x="0" y="0"/>
                </a:moveTo>
                <a:lnTo>
                  <a:pt x="0" y="1153668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20084" y="748207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438400" y="6088379"/>
            <a:ext cx="1295400" cy="5067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7625" marR="67945">
              <a:lnSpc>
                <a:spcPct val="100000"/>
              </a:lnSpc>
              <a:spcBef>
                <a:spcPts val="165"/>
              </a:spcBef>
            </a:pPr>
            <a:r>
              <a:rPr dirty="0" sz="1000" spc="-5">
                <a:latin typeface="Arial"/>
                <a:cs typeface="Arial"/>
              </a:rPr>
              <a:t>1. Date/time-indexed  </a:t>
            </a:r>
            <a:r>
              <a:rPr dirty="0" sz="1000">
                <a:latin typeface="Arial"/>
                <a:cs typeface="Arial"/>
              </a:rPr>
              <a:t>biosurveillance-  relevant </a:t>
            </a: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stream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10000" y="6088379"/>
            <a:ext cx="1066800" cy="3543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7625" marR="100330">
              <a:lnSpc>
                <a:spcPct val="100000"/>
              </a:lnSpc>
              <a:spcBef>
                <a:spcPts val="165"/>
              </a:spcBef>
            </a:pPr>
            <a:r>
              <a:rPr dirty="0" sz="1000">
                <a:latin typeface="Arial"/>
                <a:cs typeface="Arial"/>
              </a:rPr>
              <a:t>2. Time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Window  Length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991100" y="6088379"/>
            <a:ext cx="1104900" cy="354330"/>
          </a:xfrm>
          <a:prstGeom prst="rect">
            <a:avLst/>
          </a:prstGeom>
          <a:solidFill>
            <a:srgbClr val="FFCCFF"/>
          </a:solidFill>
          <a:ln w="3175">
            <a:solidFill>
              <a:srgbClr val="010101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7625" marR="76835">
              <a:lnSpc>
                <a:spcPct val="100000"/>
              </a:lnSpc>
              <a:spcBef>
                <a:spcPts val="165"/>
              </a:spcBef>
            </a:pPr>
            <a:r>
              <a:rPr dirty="0" sz="1000" spc="-5">
                <a:latin typeface="Arial"/>
                <a:cs typeface="Arial"/>
              </a:rPr>
              <a:t>3. Which  attributes to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45920" y="6668514"/>
            <a:ext cx="7454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13030" algn="l"/>
              </a:tabLst>
            </a:pPr>
            <a:r>
              <a:rPr dirty="0" sz="1600">
                <a:latin typeface="Tahoma"/>
                <a:cs typeface="Tahoma"/>
              </a:rPr>
              <a:t>Ou</a:t>
            </a:r>
            <a:r>
              <a:rPr dirty="0" sz="1600" spc="-10">
                <a:latin typeface="Tahoma"/>
                <a:cs typeface="Tahoma"/>
              </a:rPr>
              <a:t>t</a:t>
            </a:r>
            <a:r>
              <a:rPr dirty="0" sz="1600">
                <a:latin typeface="Tahoma"/>
                <a:cs typeface="Tahoma"/>
              </a:rPr>
              <a:t>pu</a:t>
            </a:r>
            <a:r>
              <a:rPr dirty="0" sz="1600" spc="-5">
                <a:latin typeface="Tahoma"/>
                <a:cs typeface="Tahoma"/>
              </a:rPr>
              <a:t>t  </a:t>
            </a:r>
            <a:r>
              <a:rPr dirty="0" sz="1600" spc="-5">
                <a:latin typeface="Tahoma"/>
                <a:cs typeface="Tahoma"/>
              </a:rPr>
              <a:t>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438400" y="6736080"/>
            <a:ext cx="1295400" cy="506095"/>
          </a:xfrm>
          <a:custGeom>
            <a:avLst/>
            <a:gdLst/>
            <a:ahLst/>
            <a:cxnLst/>
            <a:rect l="l" t="t" r="r" b="b"/>
            <a:pathLst>
              <a:path w="1295400" h="506095">
                <a:moveTo>
                  <a:pt x="0" y="505968"/>
                </a:moveTo>
                <a:lnTo>
                  <a:pt x="1295400" y="505968"/>
                </a:lnTo>
                <a:lnTo>
                  <a:pt x="1295400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438400" y="6736080"/>
            <a:ext cx="1295400" cy="506730"/>
          </a:xfrm>
          <a:custGeom>
            <a:avLst/>
            <a:gdLst/>
            <a:ahLst/>
            <a:cxnLst/>
            <a:rect l="l" t="t" r="r" b="b"/>
            <a:pathLst>
              <a:path w="1295400" h="506729">
                <a:moveTo>
                  <a:pt x="1295400" y="0"/>
                </a:moveTo>
                <a:lnTo>
                  <a:pt x="0" y="0"/>
                </a:lnTo>
                <a:lnTo>
                  <a:pt x="0" y="506730"/>
                </a:lnTo>
                <a:lnTo>
                  <a:pt x="1295400" y="506730"/>
                </a:lnTo>
                <a:lnTo>
                  <a:pt x="12954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486405" y="6743952"/>
            <a:ext cx="99314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1. Here are the  records that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most  surprise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810000" y="6621780"/>
            <a:ext cx="1066800" cy="201295"/>
          </a:xfrm>
          <a:custGeom>
            <a:avLst/>
            <a:gdLst/>
            <a:ahLst/>
            <a:cxnLst/>
            <a:rect l="l" t="t" r="r" b="b"/>
            <a:pathLst>
              <a:path w="1066800" h="201295">
                <a:moveTo>
                  <a:pt x="0" y="201167"/>
                </a:moveTo>
                <a:lnTo>
                  <a:pt x="1066800" y="201167"/>
                </a:lnTo>
                <a:lnTo>
                  <a:pt x="106680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10000" y="6621780"/>
            <a:ext cx="1066800" cy="201930"/>
          </a:xfrm>
          <a:custGeom>
            <a:avLst/>
            <a:gdLst/>
            <a:ahLst/>
            <a:cxnLst/>
            <a:rect l="l" t="t" r="r" b="b"/>
            <a:pathLst>
              <a:path w="1066800" h="201929">
                <a:moveTo>
                  <a:pt x="1066800" y="0"/>
                </a:moveTo>
                <a:lnTo>
                  <a:pt x="0" y="0"/>
                </a:lnTo>
                <a:lnTo>
                  <a:pt x="0" y="201930"/>
                </a:lnTo>
                <a:lnTo>
                  <a:pt x="1066800" y="201930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858005" y="6629652"/>
            <a:ext cx="7823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2. </a:t>
            </a:r>
            <a:r>
              <a:rPr dirty="0" sz="1000" spc="-5">
                <a:latin typeface="Arial"/>
                <a:cs typeface="Arial"/>
              </a:rPr>
              <a:t>Here’s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91100" y="6507480"/>
            <a:ext cx="1104900" cy="506730"/>
          </a:xfrm>
          <a:prstGeom prst="rect">
            <a:avLst/>
          </a:prstGeom>
          <a:solidFill>
            <a:srgbClr val="CCFFCC"/>
          </a:solidFill>
          <a:ln w="3175">
            <a:solidFill>
              <a:srgbClr val="01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7625" marR="40005">
              <a:lnSpc>
                <a:spcPct val="100000"/>
              </a:lnSpc>
              <a:spcBef>
                <a:spcPts val="160"/>
              </a:spcBef>
            </a:pPr>
            <a:r>
              <a:rPr dirty="0" sz="1000" spc="-5">
                <a:latin typeface="Arial"/>
                <a:cs typeface="Arial"/>
              </a:rPr>
              <a:t>3. And here’s  </a:t>
            </a:r>
            <a:r>
              <a:rPr dirty="0" sz="1000">
                <a:latin typeface="Arial"/>
                <a:cs typeface="Arial"/>
              </a:rPr>
              <a:t>how </a:t>
            </a:r>
            <a:r>
              <a:rPr dirty="0" sz="1000" spc="-5">
                <a:latin typeface="Arial"/>
                <a:cs typeface="Arial"/>
              </a:rPr>
              <a:t>seriously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you  </a:t>
            </a:r>
            <a:r>
              <a:rPr dirty="0" sz="1000" spc="-5">
                <a:latin typeface="Arial"/>
                <a:cs typeface="Arial"/>
              </a:rPr>
              <a:t>should take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905000" y="6786371"/>
            <a:ext cx="2335530" cy="1397635"/>
          </a:xfrm>
          <a:custGeom>
            <a:avLst/>
            <a:gdLst/>
            <a:ahLst/>
            <a:cxnLst/>
            <a:rect l="l" t="t" r="r" b="b"/>
            <a:pathLst>
              <a:path w="2335529" h="1397634">
                <a:moveTo>
                  <a:pt x="1866900" y="635507"/>
                </a:moveTo>
                <a:lnTo>
                  <a:pt x="0" y="635507"/>
                </a:lnTo>
                <a:lnTo>
                  <a:pt x="0" y="1397508"/>
                </a:lnTo>
                <a:lnTo>
                  <a:pt x="1866900" y="1397508"/>
                </a:lnTo>
                <a:lnTo>
                  <a:pt x="1866900" y="635507"/>
                </a:lnTo>
                <a:close/>
              </a:path>
              <a:path w="2335529" h="1397634">
                <a:moveTo>
                  <a:pt x="2335529" y="0"/>
                </a:moveTo>
                <a:lnTo>
                  <a:pt x="1088898" y="635507"/>
                </a:lnTo>
                <a:lnTo>
                  <a:pt x="1556003" y="635507"/>
                </a:lnTo>
                <a:lnTo>
                  <a:pt x="233552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905000" y="6786371"/>
            <a:ext cx="2335530" cy="1397635"/>
          </a:xfrm>
          <a:custGeom>
            <a:avLst/>
            <a:gdLst/>
            <a:ahLst/>
            <a:cxnLst/>
            <a:rect l="l" t="t" r="r" b="b"/>
            <a:pathLst>
              <a:path w="2335529" h="1397634">
                <a:moveTo>
                  <a:pt x="0" y="635507"/>
                </a:moveTo>
                <a:lnTo>
                  <a:pt x="0" y="1397508"/>
                </a:lnTo>
                <a:lnTo>
                  <a:pt x="1866900" y="1397508"/>
                </a:lnTo>
                <a:lnTo>
                  <a:pt x="1866900" y="635507"/>
                </a:lnTo>
                <a:lnTo>
                  <a:pt x="1556003" y="635507"/>
                </a:lnTo>
                <a:lnTo>
                  <a:pt x="2335529" y="0"/>
                </a:lnTo>
                <a:lnTo>
                  <a:pt x="1088898" y="635507"/>
                </a:lnTo>
                <a:lnTo>
                  <a:pt x="0" y="635507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155113" y="7434324"/>
            <a:ext cx="323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</a:t>
            </a:r>
            <a:r>
              <a:rPr dirty="0" sz="900" spc="-10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ll</a:t>
            </a:r>
            <a:r>
              <a:rPr dirty="0" sz="900" spc="-2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930902" y="7434324"/>
            <a:ext cx="69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95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570859" y="7352824"/>
            <a:ext cx="1460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1905" marR="15875">
              <a:lnSpc>
                <a:spcPct val="80200"/>
              </a:lnSpc>
              <a:spcBef>
                <a:spcPts val="285"/>
              </a:spcBef>
            </a:pPr>
            <a:r>
              <a:rPr dirty="0" sz="700" spc="-5">
                <a:latin typeface="Tahoma"/>
                <a:cs typeface="Tahoma"/>
              </a:rPr>
              <a:t>Ag  </a:t>
            </a:r>
            <a:r>
              <a:rPr dirty="0" sz="700" spc="-125">
                <a:latin typeface="Tahoma"/>
                <a:cs typeface="Tahoma"/>
              </a:rPr>
              <a:t>e</a:t>
            </a:r>
            <a:r>
              <a:rPr dirty="0" sz="900" spc="-5">
                <a:latin typeface="Arial"/>
                <a:cs typeface="Arial"/>
              </a:rPr>
              <a:t>st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932558" y="7352824"/>
            <a:ext cx="2603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>
              <a:lnSpc>
                <a:spcPts val="730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Date</a:t>
            </a:r>
            <a:endParaRPr sz="700">
              <a:latin typeface="Tahoma"/>
              <a:cs typeface="Tahoma"/>
            </a:endParaRPr>
          </a:p>
          <a:p>
            <a:pPr marL="51435">
              <a:lnSpc>
                <a:spcPts val="969"/>
              </a:lnSpc>
            </a:pPr>
            <a:r>
              <a:rPr dirty="0" sz="900" spc="-5">
                <a:latin typeface="Arial"/>
                <a:cs typeface="Arial"/>
              </a:rPr>
              <a:t>Nor</a:t>
            </a:r>
            <a:endParaRPr sz="900">
              <a:latin typeface="Arial"/>
              <a:cs typeface="Arial"/>
            </a:endParaRPr>
          </a:p>
          <a:p>
            <a:pPr algn="r" marR="6350">
              <a:lnSpc>
                <a:spcPts val="965"/>
              </a:lnSpc>
            </a:pPr>
            <a:r>
              <a:rPr dirty="0" sz="900" spc="-1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165983" y="7571485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re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ov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465958" y="7352824"/>
            <a:ext cx="3111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26034" rIns="0" bIns="0" rtlCol="0" vert="horz">
            <a:spAutoFit/>
          </a:bodyPr>
          <a:lstStyle/>
          <a:p>
            <a:pPr algn="just" indent="35560">
              <a:lnSpc>
                <a:spcPct val="89700"/>
              </a:lnSpc>
              <a:spcBef>
                <a:spcPts val="204"/>
              </a:spcBef>
            </a:pPr>
            <a:r>
              <a:rPr dirty="0" sz="700">
                <a:latin typeface="Tahoma"/>
                <a:cs typeface="Tahoma"/>
              </a:rPr>
              <a:t>Hospita  </a:t>
            </a:r>
            <a:r>
              <a:rPr dirty="0" sz="700">
                <a:latin typeface="Tahoma"/>
                <a:cs typeface="Tahoma"/>
              </a:rPr>
              <a:t>l </a:t>
            </a:r>
            <a:r>
              <a:rPr dirty="0" sz="900" spc="-5">
                <a:latin typeface="Arial"/>
                <a:cs typeface="Arial"/>
              </a:rPr>
              <a:t>8% </a:t>
            </a:r>
            <a:r>
              <a:rPr dirty="0" sz="900" spc="-70">
                <a:latin typeface="Arial"/>
                <a:cs typeface="Arial"/>
              </a:rPr>
              <a:t>of  </a:t>
            </a:r>
            <a:r>
              <a:rPr dirty="0" sz="900" spc="-5">
                <a:latin typeface="Arial"/>
                <a:cs typeface="Arial"/>
              </a:rPr>
              <a:t>er-50s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770758" y="7352824"/>
            <a:ext cx="1841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>
              <a:lnSpc>
                <a:spcPts val="735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ICD</a:t>
            </a:r>
            <a:endParaRPr sz="700">
              <a:latin typeface="Tahoma"/>
              <a:cs typeface="Tahoma"/>
            </a:endParaRPr>
          </a:p>
          <a:p>
            <a:pPr marL="1905">
              <a:lnSpc>
                <a:spcPts val="969"/>
              </a:lnSpc>
            </a:pPr>
            <a:r>
              <a:rPr dirty="0" sz="700" spc="5">
                <a:latin typeface="Tahoma"/>
                <a:cs typeface="Tahoma"/>
              </a:rPr>
              <a:t>9</a:t>
            </a:r>
            <a:r>
              <a:rPr dirty="0" sz="900" spc="-5">
                <a:latin typeface="Arial"/>
                <a:cs typeface="Arial"/>
              </a:rPr>
              <a:t>ca</a:t>
            </a:r>
            <a:endParaRPr sz="900">
              <a:latin typeface="Arial"/>
              <a:cs typeface="Arial"/>
            </a:endParaRPr>
          </a:p>
          <a:p>
            <a:pPr marL="18415">
              <a:lnSpc>
                <a:spcPts val="960"/>
              </a:lnSpc>
            </a:pPr>
            <a:r>
              <a:rPr dirty="0" sz="900" spc="-10">
                <a:latin typeface="Arial"/>
                <a:cs typeface="Arial"/>
              </a:rPr>
              <a:t>wit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961258" y="7352824"/>
            <a:ext cx="3619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26034" rIns="0" bIns="0" rtlCol="0" vert="horz">
            <a:spAutoFit/>
          </a:bodyPr>
          <a:lstStyle/>
          <a:p>
            <a:pPr algn="just" indent="34925">
              <a:lnSpc>
                <a:spcPct val="89700"/>
              </a:lnSpc>
              <a:spcBef>
                <a:spcPts val="204"/>
              </a:spcBef>
            </a:pPr>
            <a:r>
              <a:rPr dirty="0" sz="700" spc="-5">
                <a:latin typeface="Tahoma"/>
                <a:cs typeface="Tahoma"/>
              </a:rPr>
              <a:t>Prodrom  </a:t>
            </a:r>
            <a:r>
              <a:rPr dirty="0" sz="700" spc="-30">
                <a:latin typeface="Tahoma"/>
                <a:cs typeface="Tahoma"/>
              </a:rPr>
              <a:t>e</a:t>
            </a:r>
            <a:r>
              <a:rPr dirty="0" sz="900" spc="-30">
                <a:latin typeface="Arial"/>
                <a:cs typeface="Arial"/>
              </a:rPr>
              <a:t>es </a:t>
            </a:r>
            <a:r>
              <a:rPr dirty="0" sz="900" spc="-5">
                <a:latin typeface="Arial"/>
                <a:cs typeface="Arial"/>
              </a:rPr>
              <a:t>in t  h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respir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304159" y="7352824"/>
            <a:ext cx="273050" cy="35433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15240" rIns="0" bIns="0" rtlCol="0" vert="horz">
            <a:spAutoFit/>
          </a:bodyPr>
          <a:lstStyle/>
          <a:p>
            <a:pPr marL="1905" marR="3175">
              <a:lnSpc>
                <a:spcPts val="735"/>
              </a:lnSpc>
              <a:spcBef>
                <a:spcPts val="120"/>
              </a:spcBef>
            </a:pPr>
            <a:r>
              <a:rPr dirty="0" sz="700" spc="-5">
                <a:latin typeface="Tahoma"/>
                <a:cs typeface="Tahoma"/>
              </a:rPr>
              <a:t>Gende</a:t>
            </a:r>
            <a:endParaRPr sz="700">
              <a:latin typeface="Tahoma"/>
              <a:cs typeface="Tahoma"/>
            </a:endParaRPr>
          </a:p>
          <a:p>
            <a:pPr marL="1270">
              <a:lnSpc>
                <a:spcPts val="969"/>
              </a:lnSpc>
            </a:pPr>
            <a:r>
              <a:rPr dirty="0" sz="900" spc="-250">
                <a:latin typeface="Arial"/>
                <a:cs typeface="Arial"/>
              </a:rPr>
              <a:t>h</a:t>
            </a:r>
            <a:r>
              <a:rPr dirty="0" sz="700" spc="-250">
                <a:latin typeface="Tahoma"/>
                <a:cs typeface="Tahoma"/>
              </a:rPr>
              <a:t>r</a:t>
            </a:r>
            <a:r>
              <a:rPr dirty="0" sz="700" spc="-25">
                <a:latin typeface="Tahoma"/>
                <a:cs typeface="Tahoma"/>
              </a:rPr>
              <a:t> </a:t>
            </a:r>
            <a:r>
              <a:rPr dirty="0" sz="900" spc="-5">
                <a:latin typeface="Arial"/>
                <a:cs typeface="Arial"/>
              </a:rPr>
              <a:t>e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130">
                <a:latin typeface="Arial"/>
                <a:cs typeface="Arial"/>
              </a:rPr>
              <a:t>Ea</a:t>
            </a:r>
            <a:endParaRPr sz="900">
              <a:latin typeface="Arial"/>
              <a:cs typeface="Arial"/>
            </a:endParaRPr>
          </a:p>
          <a:p>
            <a:pPr marL="3175" marR="3175">
              <a:lnSpc>
                <a:spcPts val="960"/>
              </a:lnSpc>
            </a:pPr>
            <a:r>
              <a:rPr dirty="0" sz="900" spc="-5">
                <a:latin typeface="Arial"/>
                <a:cs typeface="Arial"/>
              </a:rPr>
              <a:t>ato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462783" y="7709916"/>
            <a:ext cx="3048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5080" marR="6985">
              <a:lnSpc>
                <a:spcPts val="950"/>
              </a:lnSpc>
              <a:spcBef>
                <a:spcPts val="229"/>
              </a:spcBef>
            </a:pPr>
            <a:r>
              <a:rPr dirty="0" sz="800" spc="-5">
                <a:latin typeface="Tahoma"/>
                <a:cs typeface="Tahoma"/>
              </a:rPr>
              <a:t>D</a:t>
            </a:r>
            <a:r>
              <a:rPr dirty="0" sz="800" spc="-45">
                <a:latin typeface="Tahoma"/>
                <a:cs typeface="Tahoma"/>
              </a:rPr>
              <a:t>o</a:t>
            </a:r>
            <a:r>
              <a:rPr dirty="0" sz="900" spc="-475">
                <a:latin typeface="Arial"/>
                <a:cs typeface="Arial"/>
              </a:rPr>
              <a:t>p</a:t>
            </a:r>
            <a:r>
              <a:rPr dirty="0" sz="800" spc="-135">
                <a:latin typeface="Tahoma"/>
                <a:cs typeface="Tahoma"/>
              </a:rPr>
              <a:t>w</a:t>
            </a:r>
            <a:r>
              <a:rPr dirty="0" sz="900" spc="-170">
                <a:latin typeface="Arial"/>
                <a:cs typeface="Arial"/>
              </a:rPr>
              <a:t>r</a:t>
            </a:r>
            <a:r>
              <a:rPr dirty="0" sz="800" spc="-285">
                <a:latin typeface="Tahoma"/>
                <a:cs typeface="Tahoma"/>
              </a:rPr>
              <a:t>n</a:t>
            </a:r>
            <a:r>
              <a:rPr dirty="0" sz="900" spc="-229">
                <a:latin typeface="Arial"/>
                <a:cs typeface="Arial"/>
              </a:rPr>
              <a:t>o</a:t>
            </a:r>
            <a:r>
              <a:rPr dirty="0" sz="800" spc="-75">
                <a:latin typeface="Tahoma"/>
                <a:cs typeface="Tahoma"/>
              </a:rPr>
              <a:t>-  </a:t>
            </a:r>
            <a:r>
              <a:rPr dirty="0" sz="800" spc="-5">
                <a:latin typeface="Tahoma"/>
                <a:cs typeface="Tahoma"/>
              </a:rPr>
              <a:t>town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739689" y="770864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45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958083" y="7709916"/>
            <a:ext cx="3429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90"/>
              </a:spcBef>
            </a:pPr>
            <a:r>
              <a:rPr dirty="0" sz="800" spc="-105">
                <a:latin typeface="Tahoma"/>
                <a:cs typeface="Tahoma"/>
              </a:rPr>
              <a:t>F</a:t>
            </a:r>
            <a:r>
              <a:rPr dirty="0" sz="900" spc="-105">
                <a:latin typeface="Arial"/>
                <a:cs typeface="Arial"/>
              </a:rPr>
              <a:t>s</a:t>
            </a:r>
            <a:r>
              <a:rPr dirty="0" sz="800" spc="-105">
                <a:latin typeface="Tahoma"/>
                <a:cs typeface="Tahoma"/>
              </a:rPr>
              <a:t>e</a:t>
            </a:r>
            <a:r>
              <a:rPr dirty="0" sz="900" spc="-105">
                <a:latin typeface="Arial"/>
                <a:cs typeface="Arial"/>
              </a:rPr>
              <a:t>.</a:t>
            </a:r>
            <a:r>
              <a:rPr dirty="0" sz="800" spc="-105">
                <a:latin typeface="Tahoma"/>
                <a:cs typeface="Tahoma"/>
              </a:rPr>
              <a:t>ver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767583" y="7709916"/>
            <a:ext cx="2032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90"/>
              </a:spcBef>
            </a:pPr>
            <a:r>
              <a:rPr dirty="0" sz="800" spc="-105">
                <a:latin typeface="Tahoma"/>
                <a:cs typeface="Tahoma"/>
              </a:rPr>
              <a:t>7</a:t>
            </a:r>
            <a:r>
              <a:rPr dirty="0" sz="900" spc="-105">
                <a:latin typeface="Arial"/>
                <a:cs typeface="Arial"/>
              </a:rPr>
              <a:t>l</a:t>
            </a:r>
            <a:r>
              <a:rPr dirty="0" sz="800" spc="-340">
                <a:latin typeface="Tahoma"/>
                <a:cs typeface="Tahoma"/>
              </a:rPr>
              <a:t>8</a:t>
            </a:r>
            <a:r>
              <a:rPr dirty="0" sz="900" spc="-175">
                <a:latin typeface="Arial"/>
                <a:cs typeface="Arial"/>
              </a:rPr>
              <a:t>e</a:t>
            </a:r>
            <a:r>
              <a:rPr dirty="0" sz="800" spc="-280">
                <a:latin typeface="Tahoma"/>
                <a:cs typeface="Tahoma"/>
              </a:rPr>
              <a:t>1</a:t>
            </a:r>
            <a:r>
              <a:rPr dirty="0" sz="900" spc="-29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196083" y="7968233"/>
            <a:ext cx="2794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75"/>
              </a:spcBef>
            </a:pPr>
            <a:r>
              <a:rPr dirty="0" sz="800" spc="-15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baseline="-9259" sz="1350" spc="-690">
                <a:latin typeface="Arial"/>
                <a:cs typeface="Arial"/>
              </a:rPr>
              <a:t>B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dirty="0" sz="800" spc="-27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dirty="0" baseline="-9259" sz="1350" spc="-359">
                <a:latin typeface="Arial"/>
                <a:cs typeface="Arial"/>
              </a:rPr>
              <a:t>u</a:t>
            </a:r>
            <a:r>
              <a:rPr dirty="0" sz="800" spc="-21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baseline="-9259" sz="1350" spc="-75">
                <a:latin typeface="Arial"/>
                <a:cs typeface="Arial"/>
              </a:rPr>
              <a:t>t</a:t>
            </a:r>
            <a:r>
              <a:rPr dirty="0" sz="800" spc="-145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dirty="0" baseline="-9259" sz="1350" spc="-67">
                <a:latin typeface="Arial"/>
                <a:cs typeface="Arial"/>
              </a:rPr>
              <a:t>t</a:t>
            </a:r>
            <a:endParaRPr baseline="-9259" sz="13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462783" y="7968233"/>
            <a:ext cx="3048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" marR="28575">
              <a:lnSpc>
                <a:spcPts val="969"/>
              </a:lnSpc>
              <a:spcBef>
                <a:spcPts val="200"/>
              </a:spcBef>
            </a:pPr>
            <a:r>
              <a:rPr dirty="0" sz="800" spc="-459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baseline="-9259" sz="1350" spc="-82">
                <a:latin typeface="Arial"/>
                <a:cs typeface="Arial"/>
              </a:rPr>
              <a:t>o</a:t>
            </a:r>
            <a:r>
              <a:rPr dirty="0" sz="800" spc="-145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9259" sz="1350" spc="-562">
                <a:latin typeface="Arial"/>
                <a:cs typeface="Arial"/>
              </a:rPr>
              <a:t>d</a:t>
            </a:r>
            <a:r>
              <a:rPr dirty="0" sz="800" spc="-4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baseline="-9259" sz="1350" spc="-712">
                <a:latin typeface="Arial"/>
                <a:cs typeface="Arial"/>
              </a:rPr>
              <a:t>a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800" spc="-245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baseline="-9259" sz="1350" spc="-322">
                <a:latin typeface="Arial"/>
                <a:cs typeface="Arial"/>
              </a:rPr>
              <a:t>y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- 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side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739266" y="7983730"/>
            <a:ext cx="463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767583" y="7968233"/>
            <a:ext cx="2032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220"/>
              </a:spcBef>
            </a:pPr>
            <a:r>
              <a:rPr dirty="0" baseline="10416" sz="1200" spc="-615">
                <a:solidFill>
                  <a:srgbClr val="FF0000"/>
                </a:solidFill>
                <a:latin typeface="Tahoma"/>
                <a:cs typeface="Tahoma"/>
              </a:rPr>
              <a:t>7</a:t>
            </a:r>
            <a:r>
              <a:rPr dirty="0" sz="900" spc="-5">
                <a:latin typeface="Arial"/>
                <a:cs typeface="Arial"/>
              </a:rPr>
              <a:t>t</a:t>
            </a:r>
            <a:r>
              <a:rPr dirty="0" sz="900" spc="-50">
                <a:latin typeface="Arial"/>
                <a:cs typeface="Arial"/>
              </a:rPr>
              <a:t>’</a:t>
            </a:r>
            <a:r>
              <a:rPr dirty="0" baseline="10416" sz="1200" spc="-6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900" spc="-60">
                <a:latin typeface="Arial"/>
                <a:cs typeface="Arial"/>
              </a:rPr>
              <a:t>s</a:t>
            </a:r>
            <a:r>
              <a:rPr dirty="0" baseline="10416" sz="1200" spc="-202">
                <a:solidFill>
                  <a:srgbClr val="FF0000"/>
                </a:solidFill>
                <a:latin typeface="Tahoma"/>
                <a:cs typeface="Tahoma"/>
              </a:rPr>
              <a:t>7</a:t>
            </a:r>
            <a:r>
              <a:rPr dirty="0" sz="900" spc="-19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958083" y="7968233"/>
            <a:ext cx="3556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">
              <a:lnSpc>
                <a:spcPts val="969"/>
              </a:lnSpc>
              <a:spcBef>
                <a:spcPts val="200"/>
              </a:spcBef>
            </a:pPr>
            <a:r>
              <a:rPr dirty="0" sz="800" spc="-315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baseline="-9259" sz="1350" spc="-292">
                <a:latin typeface="Arial"/>
                <a:cs typeface="Arial"/>
              </a:rPr>
              <a:t>e</a:t>
            </a:r>
            <a:r>
              <a:rPr dirty="0" sz="800" spc="-24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baseline="-9259" sz="1350" spc="-412">
                <a:latin typeface="Arial"/>
                <a:cs typeface="Arial"/>
              </a:rPr>
              <a:t>e</a:t>
            </a:r>
            <a:r>
              <a:rPr dirty="0" sz="800" spc="-95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baseline="-9259" sz="1350" spc="-630">
                <a:latin typeface="Arial"/>
                <a:cs typeface="Arial"/>
              </a:rPr>
              <a:t>n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800" spc="-1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sz="800" spc="-254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baseline="-9259" sz="1350" spc="-390">
                <a:latin typeface="Arial"/>
                <a:cs typeface="Arial"/>
              </a:rPr>
              <a:t>1</a:t>
            </a:r>
            <a:r>
              <a:rPr dirty="0" sz="800" spc="-17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-9259" sz="1350" spc="-367">
                <a:latin typeface="Arial"/>
                <a:cs typeface="Arial"/>
              </a:rPr>
              <a:t>5 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tory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00984" y="7968233"/>
            <a:ext cx="266700" cy="257810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75"/>
              </a:spcBef>
            </a:pPr>
            <a:r>
              <a:rPr dirty="0" sz="800" spc="-195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baseline="-9259" sz="1350" spc="-292">
                <a:latin typeface="Arial"/>
                <a:cs typeface="Arial"/>
              </a:rPr>
              <a:t>%</a:t>
            </a:r>
            <a:endParaRPr baseline="-9259" sz="135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038600" y="7034783"/>
            <a:ext cx="1943100" cy="1644650"/>
          </a:xfrm>
          <a:custGeom>
            <a:avLst/>
            <a:gdLst/>
            <a:ahLst/>
            <a:cxnLst/>
            <a:rect l="l" t="t" r="r" b="b"/>
            <a:pathLst>
              <a:path w="1943100" h="1644650">
                <a:moveTo>
                  <a:pt x="1943100" y="729996"/>
                </a:moveTo>
                <a:lnTo>
                  <a:pt x="0" y="729996"/>
                </a:lnTo>
                <a:lnTo>
                  <a:pt x="0" y="1644396"/>
                </a:lnTo>
                <a:lnTo>
                  <a:pt x="1943100" y="1644396"/>
                </a:lnTo>
                <a:lnTo>
                  <a:pt x="1943100" y="729996"/>
                </a:lnTo>
                <a:close/>
              </a:path>
              <a:path w="1943100" h="1644650">
                <a:moveTo>
                  <a:pt x="1342644" y="0"/>
                </a:moveTo>
                <a:lnTo>
                  <a:pt x="1133094" y="729996"/>
                </a:lnTo>
                <a:lnTo>
                  <a:pt x="1619250" y="729996"/>
                </a:lnTo>
                <a:lnTo>
                  <a:pt x="134264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038600" y="7034783"/>
            <a:ext cx="1943100" cy="1644650"/>
          </a:xfrm>
          <a:custGeom>
            <a:avLst/>
            <a:gdLst/>
            <a:ahLst/>
            <a:cxnLst/>
            <a:rect l="l" t="t" r="r" b="b"/>
            <a:pathLst>
              <a:path w="1943100" h="1644650">
                <a:moveTo>
                  <a:pt x="0" y="729996"/>
                </a:moveTo>
                <a:lnTo>
                  <a:pt x="0" y="1644396"/>
                </a:lnTo>
                <a:lnTo>
                  <a:pt x="1943100" y="1644396"/>
                </a:lnTo>
                <a:lnTo>
                  <a:pt x="1943100" y="729996"/>
                </a:lnTo>
                <a:lnTo>
                  <a:pt x="1619250" y="729996"/>
                </a:lnTo>
                <a:lnTo>
                  <a:pt x="1342644" y="0"/>
                </a:lnTo>
                <a:lnTo>
                  <a:pt x="1133094" y="729996"/>
                </a:lnTo>
                <a:lnTo>
                  <a:pt x="0" y="729996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253484" y="7709916"/>
            <a:ext cx="2413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80"/>
              </a:spcBef>
            </a:pPr>
            <a:r>
              <a:rPr dirty="0" sz="800" spc="-5">
                <a:latin typeface="Tahoma"/>
                <a:cs typeface="Tahoma"/>
              </a:rPr>
              <a:t>A5</a:t>
            </a:r>
            <a:r>
              <a:rPr dirty="0" sz="800" spc="-80">
                <a:latin typeface="Tahoma"/>
                <a:cs typeface="Tahoma"/>
              </a:rPr>
              <a:t> </a:t>
            </a:r>
            <a:r>
              <a:rPr dirty="0" baseline="-33950" sz="1350" spc="-15">
                <a:latin typeface="Arial"/>
                <a:cs typeface="Arial"/>
              </a:rPr>
              <a:t>D</a:t>
            </a:r>
            <a:endParaRPr baseline="-33950" sz="13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489749" y="7777224"/>
            <a:ext cx="1137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on’t be too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impressed!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24709" y="8051544"/>
            <a:ext cx="356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10">
                <a:latin typeface="Arial"/>
                <a:cs typeface="Arial"/>
              </a:rPr>
              <a:t>aking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499979" y="8051544"/>
            <a:ext cx="196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into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715755" y="8051544"/>
            <a:ext cx="317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accou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020078" y="8051544"/>
            <a:ext cx="889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nt all the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patterns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988553" y="8188704"/>
            <a:ext cx="76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5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948684" y="8225790"/>
            <a:ext cx="317500" cy="25844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5080">
              <a:lnSpc>
                <a:spcPts val="944"/>
              </a:lnSpc>
              <a:spcBef>
                <a:spcPts val="8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152</a:t>
            </a:r>
            <a:r>
              <a:rPr dirty="0" sz="800" spc="-31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baseline="18518" sz="1350" spc="-7">
                <a:latin typeface="Arial"/>
                <a:cs typeface="Arial"/>
              </a:rPr>
              <a:t>I</a:t>
            </a:r>
            <a:r>
              <a:rPr dirty="0" baseline="18518" sz="1350" spc="-225">
                <a:latin typeface="Arial"/>
                <a:cs typeface="Arial"/>
              </a:rPr>
              <a:t>’</a:t>
            </a:r>
            <a:r>
              <a:rPr dirty="0" sz="800" spc="-30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dirty="0" baseline="18518" sz="1350" spc="-7">
                <a:latin typeface="Arial"/>
                <a:cs typeface="Arial"/>
              </a:rPr>
              <a:t>v</a:t>
            </a:r>
            <a:r>
              <a:rPr dirty="0" baseline="18518" sz="1350" spc="-675">
                <a:latin typeface="Arial"/>
                <a:cs typeface="Arial"/>
              </a:rPr>
              <a:t>e</a:t>
            </a:r>
            <a:endParaRPr baseline="18518" sz="1350">
              <a:latin typeface="Arial"/>
              <a:cs typeface="Arial"/>
            </a:endParaRPr>
          </a:p>
          <a:p>
            <a:pPr algn="r" marR="28575">
              <a:lnSpc>
                <a:spcPts val="944"/>
              </a:lnSpc>
            </a:pPr>
            <a:r>
              <a:rPr dirty="0" sz="900" spc="-1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253484" y="8225790"/>
            <a:ext cx="2413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>
              <a:lnSpc>
                <a:spcPts val="890"/>
              </a:lnSpc>
            </a:pPr>
            <a:r>
              <a:rPr dirty="0" baseline="-20833" sz="1200" spc="-15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dirty="0" baseline="-20833" sz="1200" spc="-322">
                <a:solidFill>
                  <a:srgbClr val="FF0000"/>
                </a:solidFill>
                <a:latin typeface="Tahoma"/>
                <a:cs typeface="Tahoma"/>
              </a:rPr>
              <a:t>9</a:t>
            </a:r>
            <a:r>
              <a:rPr dirty="0" sz="900" spc="-10">
                <a:latin typeface="Arial"/>
                <a:cs typeface="Arial"/>
              </a:rPr>
              <a:t>be</a:t>
            </a:r>
            <a:r>
              <a:rPr dirty="0" sz="900" spc="-40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0%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82084" y="8225790"/>
            <a:ext cx="2540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 marR="2540">
              <a:lnSpc>
                <a:spcPts val="890"/>
              </a:lnSpc>
            </a:pPr>
            <a:r>
              <a:rPr dirty="0" baseline="-20833" sz="1200" spc="-254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900" spc="-170">
                <a:latin typeface="Arial"/>
                <a:cs typeface="Arial"/>
              </a:rPr>
              <a:t>n</a:t>
            </a:r>
            <a:r>
              <a:rPr dirty="0" baseline="-20833" sz="1200" spc="-254">
                <a:solidFill>
                  <a:srgbClr val="FF0000"/>
                </a:solidFill>
                <a:latin typeface="Tahoma"/>
                <a:cs typeface="Tahoma"/>
              </a:rPr>
              <a:t>E  </a:t>
            </a:r>
            <a:r>
              <a:rPr dirty="0" sz="900" spc="-155">
                <a:latin typeface="Arial"/>
                <a:cs typeface="Arial"/>
              </a:rPr>
              <a:t>se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Arial"/>
                <a:cs typeface="Arial"/>
              </a:rPr>
              <a:t>h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10">
                <a:latin typeface="Arial"/>
                <a:cs typeface="Arial"/>
              </a:rPr>
              <a:t>n</a:t>
            </a:r>
            <a:r>
              <a:rPr dirty="0" sz="900" spc="-5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710684" y="8225790"/>
            <a:ext cx="3048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>
              <a:lnSpc>
                <a:spcPts val="890"/>
              </a:lnSpc>
            </a:pPr>
            <a:r>
              <a:rPr dirty="0" baseline="-20833" sz="1200" spc="-292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900" spc="-195">
                <a:latin typeface="Arial"/>
                <a:cs typeface="Arial"/>
              </a:rPr>
              <a:t>a</a:t>
            </a:r>
            <a:r>
              <a:rPr dirty="0" baseline="-20833" sz="1200" spc="-292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dirty="0" sz="900" spc="-195">
                <a:latin typeface="Arial"/>
                <a:cs typeface="Arial"/>
              </a:rPr>
              <a:t>r</a:t>
            </a:r>
            <a:r>
              <a:rPr dirty="0" baseline="-20833" sz="1200" spc="-292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900" spc="-195">
                <a:latin typeface="Arial"/>
                <a:cs typeface="Arial"/>
              </a:rPr>
              <a:t>c</a:t>
            </a:r>
            <a:r>
              <a:rPr dirty="0" baseline="-20833" sz="1200" spc="-292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900" spc="-195">
                <a:latin typeface="Arial"/>
                <a:cs typeface="Arial"/>
              </a:rPr>
              <a:t>h</a:t>
            </a:r>
            <a:r>
              <a:rPr dirty="0" baseline="-20833" sz="1200" spc="-292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dirty="0" sz="900" spc="-195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e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I’d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015484" y="8225790"/>
            <a:ext cx="2413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>
              <a:lnSpc>
                <a:spcPts val="890"/>
              </a:lnSpc>
            </a:pPr>
            <a:r>
              <a:rPr dirty="0" baseline="-20833" sz="1200" spc="-254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dirty="0" sz="900" spc="-170">
                <a:latin typeface="Arial"/>
                <a:cs typeface="Arial"/>
              </a:rPr>
              <a:t>g</a:t>
            </a:r>
            <a:r>
              <a:rPr dirty="0" baseline="-20833" sz="1200" spc="-254">
                <a:solidFill>
                  <a:srgbClr val="FF0000"/>
                </a:solidFill>
                <a:latin typeface="Tahoma"/>
                <a:cs typeface="Tahoma"/>
              </a:rPr>
              <a:t>9</a:t>
            </a:r>
            <a:r>
              <a:rPr dirty="0" baseline="-20833" sz="1200" spc="-20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30">
                <a:latin typeface="Arial"/>
                <a:cs typeface="Arial"/>
              </a:rPr>
              <a:t>ov</a:t>
            </a:r>
            <a:endParaRPr sz="90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Arial"/>
                <a:cs typeface="Arial"/>
              </a:rPr>
              <a:t>have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244084" y="8225790"/>
            <a:ext cx="279400" cy="258445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">
              <a:lnSpc>
                <a:spcPts val="890"/>
              </a:lnSpc>
            </a:pPr>
            <a:r>
              <a:rPr dirty="0" baseline="-20833" sz="1200" spc="-30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900" spc="-200">
                <a:latin typeface="Arial"/>
                <a:cs typeface="Arial"/>
              </a:rPr>
              <a:t>e</a:t>
            </a:r>
            <a:r>
              <a:rPr dirty="0" baseline="-20833" sz="1200" spc="-300">
                <a:solidFill>
                  <a:srgbClr val="FF0000"/>
                </a:solidFill>
                <a:latin typeface="Tahoma"/>
                <a:cs typeface="Tahoma"/>
              </a:rPr>
              <a:t>%</a:t>
            </a:r>
            <a:r>
              <a:rPr dirty="0" sz="900" spc="-200">
                <a:latin typeface="Arial"/>
                <a:cs typeface="Arial"/>
              </a:rPr>
              <a:t>r,</a:t>
            </a:r>
            <a:r>
              <a:rPr dirty="0" sz="900" spc="-165">
                <a:latin typeface="Arial"/>
                <a:cs typeface="Arial"/>
              </a:rPr>
              <a:t> </a:t>
            </a:r>
            <a:r>
              <a:rPr dirty="0" sz="900" spc="-105">
                <a:latin typeface="Arial"/>
                <a:cs typeface="Arial"/>
              </a:rPr>
              <a:t>th</a:t>
            </a:r>
            <a:endParaRPr sz="900">
              <a:latin typeface="Arial"/>
              <a:cs typeface="Arial"/>
            </a:endParaRPr>
          </a:p>
          <a:p>
            <a:pPr marL="10795" marR="3175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Arial"/>
                <a:cs typeface="Arial"/>
              </a:rPr>
              <a:t>foun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465317" y="8188704"/>
            <a:ext cx="73215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baseline="-20833" sz="1200" spc="-225">
                <a:solidFill>
                  <a:srgbClr val="FF0000"/>
                </a:solidFill>
                <a:latin typeface="Tahoma"/>
                <a:cs typeface="Tahoma"/>
              </a:rPr>
              <a:t>7</a:t>
            </a:r>
            <a:r>
              <a:rPr dirty="0" sz="900" spc="-150">
                <a:latin typeface="Arial"/>
                <a:cs typeface="Arial"/>
              </a:rPr>
              <a:t>e</a:t>
            </a:r>
            <a:r>
              <a:rPr dirty="0" baseline="-20833" sz="1200" spc="-225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dirty="0" sz="900" spc="-150">
                <a:latin typeface="Arial"/>
                <a:cs typeface="Arial"/>
              </a:rPr>
              <a:t>r</a:t>
            </a:r>
            <a:r>
              <a:rPr dirty="0" baseline="-20833" sz="1200" spc="-225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sz="900" spc="-150">
                <a:latin typeface="Arial"/>
                <a:cs typeface="Arial"/>
              </a:rPr>
              <a:t>e’s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254">
                <a:latin typeface="Arial"/>
                <a:cs typeface="Arial"/>
              </a:rPr>
              <a:t>a</a:t>
            </a:r>
            <a:r>
              <a:rPr dirty="0" baseline="-20833" sz="1200" spc="-382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baseline="-20833"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464681" y="8326630"/>
            <a:ext cx="343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 a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rul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167759" y="8463790"/>
            <a:ext cx="1682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dirty="0" baseline="-10416" sz="1200" spc="-60">
                <a:latin typeface="Tahoma"/>
                <a:cs typeface="Tahoma"/>
              </a:rPr>
              <a:t>:</a:t>
            </a:r>
            <a:r>
              <a:rPr dirty="0" sz="900" spc="-40">
                <a:latin typeface="Arial"/>
                <a:cs typeface="Arial"/>
              </a:rPr>
              <a:t>this </a:t>
            </a:r>
            <a:r>
              <a:rPr dirty="0" sz="900" spc="-240">
                <a:latin typeface="Arial"/>
                <a:cs typeface="Arial"/>
              </a:rPr>
              <a:t>d</a:t>
            </a:r>
            <a:r>
              <a:rPr dirty="0" baseline="-10416" sz="1200" spc="-359">
                <a:latin typeface="Tahoma"/>
                <a:cs typeface="Tahoma"/>
              </a:rPr>
              <a:t>: </a:t>
            </a:r>
            <a:r>
              <a:rPr dirty="0" sz="900" spc="-5">
                <a:latin typeface="Arial"/>
                <a:cs typeface="Arial"/>
              </a:rPr>
              <a:t>ra </a:t>
            </a:r>
            <a:r>
              <a:rPr dirty="0" sz="900" spc="-90">
                <a:latin typeface="Arial"/>
                <a:cs typeface="Arial"/>
              </a:rPr>
              <a:t>m</a:t>
            </a:r>
            <a:r>
              <a:rPr dirty="0" baseline="-10416" sz="1200" spc="-135">
                <a:latin typeface="Tahoma"/>
                <a:cs typeface="Tahoma"/>
              </a:rPr>
              <a:t>:</a:t>
            </a:r>
            <a:r>
              <a:rPr dirty="0" sz="900" spc="-90">
                <a:latin typeface="Arial"/>
                <a:cs typeface="Arial"/>
              </a:rPr>
              <a:t>atic </a:t>
            </a:r>
            <a:r>
              <a:rPr dirty="0" sz="900" spc="-60">
                <a:latin typeface="Arial"/>
                <a:cs typeface="Arial"/>
              </a:rPr>
              <a:t>ju</a:t>
            </a:r>
            <a:r>
              <a:rPr dirty="0" baseline="-10416" sz="1200" spc="-89">
                <a:latin typeface="Tahoma"/>
                <a:cs typeface="Tahoma"/>
              </a:rPr>
              <a:t>:</a:t>
            </a:r>
            <a:r>
              <a:rPr dirty="0" sz="900" spc="-60">
                <a:latin typeface="Arial"/>
                <a:cs typeface="Arial"/>
              </a:rPr>
              <a:t>st </a:t>
            </a:r>
            <a:r>
              <a:rPr dirty="0" sz="900" spc="-95">
                <a:latin typeface="Arial"/>
                <a:cs typeface="Arial"/>
              </a:rPr>
              <a:t>by</a:t>
            </a:r>
            <a:r>
              <a:rPr dirty="0" baseline="-10416" sz="1200" spc="-142">
                <a:latin typeface="Tahoma"/>
                <a:cs typeface="Tahoma"/>
              </a:rPr>
              <a:t>: </a:t>
            </a:r>
            <a:r>
              <a:rPr dirty="0" sz="900" spc="-80">
                <a:latin typeface="Arial"/>
                <a:cs typeface="Arial"/>
              </a:rPr>
              <a:t>chan</a:t>
            </a:r>
            <a:r>
              <a:rPr dirty="0" baseline="-10416" sz="1200" spc="-120">
                <a:latin typeface="Tahoma"/>
                <a:cs typeface="Tahoma"/>
              </a:rPr>
              <a:t>:</a:t>
            </a:r>
            <a:r>
              <a:rPr dirty="0" baseline="-10416" sz="1200" spc="-150">
                <a:latin typeface="Tahoma"/>
                <a:cs typeface="Tahoma"/>
              </a:rPr>
              <a:t> 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9223" y="4477003"/>
            <a:ext cx="15113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229" y="1340610"/>
            <a:ext cx="326580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(When) is there an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anomaly?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1229" y="5517895"/>
            <a:ext cx="326580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(When) is there an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anomaly?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4499" y="6321742"/>
            <a:ext cx="4267050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0700" y="6050279"/>
            <a:ext cx="2247900" cy="1146175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 marR="11557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is a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series </a:t>
            </a:r>
            <a:r>
              <a:rPr dirty="0" sz="1200">
                <a:latin typeface="Arial"/>
                <a:cs typeface="Arial"/>
              </a:rPr>
              <a:t>of counts  of </a:t>
            </a:r>
            <a:r>
              <a:rPr dirty="0" sz="1200" spc="-5">
                <a:latin typeface="Arial"/>
                <a:cs typeface="Arial"/>
              </a:rPr>
              <a:t>primary-physician </a:t>
            </a:r>
            <a:r>
              <a:rPr dirty="0" sz="1200">
                <a:latin typeface="Arial"/>
                <a:cs typeface="Arial"/>
              </a:rPr>
              <a:t>visits </a:t>
            </a:r>
            <a:r>
              <a:rPr dirty="0" sz="1200" spc="-5">
                <a:latin typeface="Arial"/>
                <a:cs typeface="Arial"/>
              </a:rPr>
              <a:t>in  data from Norfolk in December  2001.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added a </a:t>
            </a:r>
            <a:r>
              <a:rPr dirty="0" sz="1200">
                <a:latin typeface="Arial"/>
                <a:cs typeface="Arial"/>
              </a:rPr>
              <a:t>fake </a:t>
            </a:r>
            <a:r>
              <a:rPr dirty="0" sz="1200" spc="-5">
                <a:latin typeface="Arial"/>
                <a:cs typeface="Arial"/>
              </a:rPr>
              <a:t>outbreak,  starting at a certain date. </a:t>
            </a:r>
            <a:r>
              <a:rPr dirty="0" sz="1200" spc="-10">
                <a:latin typeface="Arial"/>
                <a:cs typeface="Arial"/>
              </a:rPr>
              <a:t>Can  </a:t>
            </a:r>
            <a:r>
              <a:rPr dirty="0" sz="1200" spc="-5">
                <a:latin typeface="Arial"/>
                <a:cs typeface="Arial"/>
              </a:rPr>
              <a:t>you guess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when?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9657" y="1500630"/>
            <a:ext cx="35153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WSARE on recent Utah</a:t>
            </a:r>
            <a:r>
              <a:rPr dirty="0" spc="-70"/>
              <a:t> </a:t>
            </a:r>
            <a:r>
              <a:rPr dirty="0" spc="-5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85620" y="1886961"/>
            <a:ext cx="4169410" cy="229679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-5">
                <a:latin typeface="Arial"/>
                <a:cs typeface="Arial"/>
              </a:rPr>
              <a:t>Saturday June 1st 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Utah: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most surprising thing about recent records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is: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009A00"/>
                </a:solidFill>
                <a:latin typeface="Arial"/>
                <a:cs typeface="Arial"/>
              </a:rPr>
              <a:t>Normally:</a:t>
            </a:r>
            <a:endParaRPr sz="900">
              <a:latin typeface="Arial"/>
              <a:cs typeface="Arial"/>
            </a:endParaRPr>
          </a:p>
          <a:p>
            <a:pPr marL="12700" marR="5080" indent="158750">
              <a:lnSpc>
                <a:spcPct val="150600"/>
              </a:lnSpc>
            </a:pPr>
            <a:r>
              <a:rPr dirty="0" sz="900" spc="-5">
                <a:solidFill>
                  <a:srgbClr val="009A00"/>
                </a:solidFill>
                <a:latin typeface="Arial"/>
                <a:cs typeface="Arial"/>
              </a:rPr>
              <a:t>0.8% of records (50/6205) have time before 2pm and prodrome </a:t>
            </a:r>
            <a:r>
              <a:rPr dirty="0" sz="900">
                <a:solidFill>
                  <a:srgbClr val="009A00"/>
                </a:solidFill>
                <a:latin typeface="Arial"/>
                <a:cs typeface="Arial"/>
              </a:rPr>
              <a:t>= </a:t>
            </a:r>
            <a:r>
              <a:rPr dirty="0" sz="900" spc="-5">
                <a:solidFill>
                  <a:srgbClr val="009A00"/>
                </a:solidFill>
                <a:latin typeface="Arial"/>
                <a:cs typeface="Arial"/>
              </a:rPr>
              <a:t>Hemorrhagic </a:t>
            </a:r>
            <a:r>
              <a:rPr dirty="0" sz="900" spc="-5">
                <a:solidFill>
                  <a:srgbClr val="CC0065"/>
                </a:solidFill>
                <a:latin typeface="Arial"/>
                <a:cs typeface="Arial"/>
              </a:rPr>
              <a:t> But recently:</a:t>
            </a:r>
            <a:endParaRPr sz="900">
              <a:latin typeface="Arial"/>
              <a:cs typeface="Arial"/>
            </a:endParaRPr>
          </a:p>
          <a:p>
            <a:pPr marL="12700" marR="67310" indent="158750">
              <a:lnSpc>
                <a:spcPts val="1630"/>
              </a:lnSpc>
              <a:spcBef>
                <a:spcPts val="135"/>
              </a:spcBef>
            </a:pPr>
            <a:r>
              <a:rPr dirty="0" sz="900" spc="-5">
                <a:solidFill>
                  <a:srgbClr val="CC0065"/>
                </a:solidFill>
                <a:latin typeface="Arial"/>
                <a:cs typeface="Arial"/>
              </a:rPr>
              <a:t>2.1% of records (19/907) have time before 2pm and prodrome </a:t>
            </a:r>
            <a:r>
              <a:rPr dirty="0" sz="900">
                <a:solidFill>
                  <a:srgbClr val="CC0065"/>
                </a:solidFill>
                <a:latin typeface="Arial"/>
                <a:cs typeface="Arial"/>
              </a:rPr>
              <a:t>= </a:t>
            </a:r>
            <a:r>
              <a:rPr dirty="0" sz="900" spc="-5">
                <a:solidFill>
                  <a:srgbClr val="CC0065"/>
                </a:solidFill>
                <a:latin typeface="Arial"/>
                <a:cs typeface="Arial"/>
              </a:rPr>
              <a:t>Hemorrhagic </a:t>
            </a:r>
            <a:r>
              <a:rPr dirty="0" sz="900" spc="-5">
                <a:latin typeface="Arial"/>
                <a:cs typeface="Arial"/>
              </a:rPr>
              <a:t> Pvalue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5">
                <a:latin typeface="Arial"/>
                <a:cs typeface="Arial"/>
              </a:rPr>
              <a:t> 0.0484042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900" spc="-5">
                <a:latin typeface="Arial"/>
                <a:cs typeface="Arial"/>
              </a:rPr>
              <a:t>Which means that in a </a:t>
            </a:r>
            <a:r>
              <a:rPr dirty="0" sz="900" spc="-10">
                <a:latin typeface="Arial"/>
                <a:cs typeface="Arial"/>
              </a:rPr>
              <a:t>world </a:t>
            </a:r>
            <a:r>
              <a:rPr dirty="0" sz="900" spc="-5">
                <a:latin typeface="Arial"/>
                <a:cs typeface="Arial"/>
              </a:rPr>
              <a:t>where nothing changes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we'd</a:t>
            </a:r>
            <a:endParaRPr sz="900">
              <a:latin typeface="Arial"/>
              <a:cs typeface="Arial"/>
            </a:endParaRPr>
          </a:p>
          <a:p>
            <a:pPr marL="12700" marR="1651635">
              <a:lnSpc>
                <a:spcPct val="150600"/>
              </a:lnSpc>
            </a:pPr>
            <a:r>
              <a:rPr dirty="0" sz="900" spc="-5">
                <a:latin typeface="Arial"/>
                <a:cs typeface="Arial"/>
              </a:rPr>
              <a:t>expect to have a result this significant about once  every 20 times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5">
                <a:latin typeface="Arial"/>
                <a:cs typeface="Arial"/>
              </a:rPr>
              <a:t>ran 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program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76165" y="8666949"/>
            <a:ext cx="1582420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algn="just" marL="215900" marR="3218815" indent="34290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Results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on  </a:t>
            </a: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Emergency 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Dept</a:t>
            </a:r>
            <a:r>
              <a:rPr dirty="0" sz="18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149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5417" y="5402579"/>
            <a:ext cx="2355838" cy="342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1987295"/>
            <a:ext cx="4419600" cy="1524000"/>
          </a:xfrm>
          <a:custGeom>
            <a:avLst/>
            <a:gdLst/>
            <a:ahLst/>
            <a:cxnLst/>
            <a:rect l="l" t="t" r="r" b="b"/>
            <a:pathLst>
              <a:path w="4419600" h="1524000">
                <a:moveTo>
                  <a:pt x="0" y="1524000"/>
                </a:moveTo>
                <a:lnTo>
                  <a:pt x="4419600" y="1524000"/>
                </a:lnTo>
                <a:lnTo>
                  <a:pt x="4419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48200" y="3663696"/>
            <a:ext cx="1524000" cy="800100"/>
          </a:xfrm>
          <a:custGeom>
            <a:avLst/>
            <a:gdLst/>
            <a:ahLst/>
            <a:cxnLst/>
            <a:rect l="l" t="t" r="r" b="b"/>
            <a:pathLst>
              <a:path w="1524000" h="800100">
                <a:moveTo>
                  <a:pt x="836676" y="697229"/>
                </a:moveTo>
                <a:lnTo>
                  <a:pt x="687324" y="697229"/>
                </a:lnTo>
                <a:lnTo>
                  <a:pt x="762000" y="800100"/>
                </a:lnTo>
                <a:lnTo>
                  <a:pt x="836676" y="697229"/>
                </a:lnTo>
                <a:close/>
              </a:path>
              <a:path w="1524000" h="800100">
                <a:moveTo>
                  <a:pt x="980694" y="677417"/>
                </a:moveTo>
                <a:lnTo>
                  <a:pt x="543305" y="677417"/>
                </a:lnTo>
                <a:lnTo>
                  <a:pt x="564641" y="786383"/>
                </a:lnTo>
                <a:lnTo>
                  <a:pt x="687324" y="697229"/>
                </a:lnTo>
                <a:lnTo>
                  <a:pt x="976814" y="697229"/>
                </a:lnTo>
                <a:lnTo>
                  <a:pt x="980694" y="677417"/>
                </a:lnTo>
                <a:close/>
              </a:path>
              <a:path w="1524000" h="800100">
                <a:moveTo>
                  <a:pt x="976814" y="697229"/>
                </a:moveTo>
                <a:lnTo>
                  <a:pt x="836676" y="697229"/>
                </a:lnTo>
                <a:lnTo>
                  <a:pt x="959358" y="786383"/>
                </a:lnTo>
                <a:lnTo>
                  <a:pt x="976814" y="697229"/>
                </a:lnTo>
                <a:close/>
              </a:path>
              <a:path w="1524000" h="800100">
                <a:moveTo>
                  <a:pt x="1110234" y="637793"/>
                </a:moveTo>
                <a:lnTo>
                  <a:pt x="413765" y="637793"/>
                </a:lnTo>
                <a:lnTo>
                  <a:pt x="381000" y="746759"/>
                </a:lnTo>
                <a:lnTo>
                  <a:pt x="543305" y="677417"/>
                </a:lnTo>
                <a:lnTo>
                  <a:pt x="1122148" y="677417"/>
                </a:lnTo>
                <a:lnTo>
                  <a:pt x="1110234" y="637793"/>
                </a:lnTo>
                <a:close/>
              </a:path>
              <a:path w="1524000" h="800100">
                <a:moveTo>
                  <a:pt x="1122148" y="677417"/>
                </a:moveTo>
                <a:lnTo>
                  <a:pt x="980694" y="677417"/>
                </a:lnTo>
                <a:lnTo>
                  <a:pt x="1143000" y="746759"/>
                </a:lnTo>
                <a:lnTo>
                  <a:pt x="1122148" y="677417"/>
                </a:lnTo>
                <a:close/>
              </a:path>
              <a:path w="1524000" h="800100">
                <a:moveTo>
                  <a:pt x="1215389" y="582929"/>
                </a:moveTo>
                <a:lnTo>
                  <a:pt x="308610" y="582929"/>
                </a:lnTo>
                <a:lnTo>
                  <a:pt x="223265" y="682751"/>
                </a:lnTo>
                <a:lnTo>
                  <a:pt x="413765" y="637793"/>
                </a:lnTo>
                <a:lnTo>
                  <a:pt x="1262296" y="637793"/>
                </a:lnTo>
                <a:lnTo>
                  <a:pt x="1215389" y="582929"/>
                </a:lnTo>
                <a:close/>
              </a:path>
              <a:path w="1524000" h="800100">
                <a:moveTo>
                  <a:pt x="1262296" y="637793"/>
                </a:moveTo>
                <a:lnTo>
                  <a:pt x="1110234" y="637793"/>
                </a:lnTo>
                <a:lnTo>
                  <a:pt x="1300734" y="682751"/>
                </a:lnTo>
                <a:lnTo>
                  <a:pt x="1262296" y="637793"/>
                </a:lnTo>
                <a:close/>
              </a:path>
              <a:path w="1524000" h="800100">
                <a:moveTo>
                  <a:pt x="102108" y="199643"/>
                </a:moveTo>
                <a:lnTo>
                  <a:pt x="233934" y="284988"/>
                </a:lnTo>
                <a:lnTo>
                  <a:pt x="25908" y="296417"/>
                </a:lnTo>
                <a:lnTo>
                  <a:pt x="195072" y="361188"/>
                </a:lnTo>
                <a:lnTo>
                  <a:pt x="0" y="400050"/>
                </a:lnTo>
                <a:lnTo>
                  <a:pt x="195072" y="438912"/>
                </a:lnTo>
                <a:lnTo>
                  <a:pt x="25908" y="503681"/>
                </a:lnTo>
                <a:lnTo>
                  <a:pt x="233934" y="515112"/>
                </a:lnTo>
                <a:lnTo>
                  <a:pt x="102108" y="599693"/>
                </a:lnTo>
                <a:lnTo>
                  <a:pt x="308610" y="582929"/>
                </a:lnTo>
                <a:lnTo>
                  <a:pt x="1395764" y="582929"/>
                </a:lnTo>
                <a:lnTo>
                  <a:pt x="1290065" y="515112"/>
                </a:lnTo>
                <a:lnTo>
                  <a:pt x="1498091" y="503681"/>
                </a:lnTo>
                <a:lnTo>
                  <a:pt x="1328927" y="438912"/>
                </a:lnTo>
                <a:lnTo>
                  <a:pt x="1524000" y="400050"/>
                </a:lnTo>
                <a:lnTo>
                  <a:pt x="1328927" y="361188"/>
                </a:lnTo>
                <a:lnTo>
                  <a:pt x="1498091" y="296417"/>
                </a:lnTo>
                <a:lnTo>
                  <a:pt x="1290065" y="284988"/>
                </a:lnTo>
                <a:lnTo>
                  <a:pt x="1394820" y="217169"/>
                </a:lnTo>
                <a:lnTo>
                  <a:pt x="308610" y="217169"/>
                </a:lnTo>
                <a:lnTo>
                  <a:pt x="102108" y="199643"/>
                </a:lnTo>
                <a:close/>
              </a:path>
              <a:path w="1524000" h="800100">
                <a:moveTo>
                  <a:pt x="1395764" y="582929"/>
                </a:moveTo>
                <a:lnTo>
                  <a:pt x="1215389" y="582929"/>
                </a:lnTo>
                <a:lnTo>
                  <a:pt x="1421891" y="599693"/>
                </a:lnTo>
                <a:lnTo>
                  <a:pt x="1395764" y="582929"/>
                </a:lnTo>
                <a:close/>
              </a:path>
              <a:path w="1524000" h="800100">
                <a:moveTo>
                  <a:pt x="223265" y="117348"/>
                </a:moveTo>
                <a:lnTo>
                  <a:pt x="308610" y="217169"/>
                </a:lnTo>
                <a:lnTo>
                  <a:pt x="1215389" y="217169"/>
                </a:lnTo>
                <a:lnTo>
                  <a:pt x="1262296" y="162305"/>
                </a:lnTo>
                <a:lnTo>
                  <a:pt x="413765" y="162305"/>
                </a:lnTo>
                <a:lnTo>
                  <a:pt x="223265" y="117348"/>
                </a:lnTo>
                <a:close/>
              </a:path>
              <a:path w="1524000" h="800100">
                <a:moveTo>
                  <a:pt x="1421891" y="199643"/>
                </a:moveTo>
                <a:lnTo>
                  <a:pt x="1215389" y="217169"/>
                </a:lnTo>
                <a:lnTo>
                  <a:pt x="1394820" y="217169"/>
                </a:lnTo>
                <a:lnTo>
                  <a:pt x="1421891" y="199643"/>
                </a:lnTo>
                <a:close/>
              </a:path>
              <a:path w="1524000" h="800100">
                <a:moveTo>
                  <a:pt x="381000" y="53339"/>
                </a:moveTo>
                <a:lnTo>
                  <a:pt x="413765" y="162305"/>
                </a:lnTo>
                <a:lnTo>
                  <a:pt x="1110234" y="162305"/>
                </a:lnTo>
                <a:lnTo>
                  <a:pt x="1122148" y="122681"/>
                </a:lnTo>
                <a:lnTo>
                  <a:pt x="543305" y="122681"/>
                </a:lnTo>
                <a:lnTo>
                  <a:pt x="381000" y="53339"/>
                </a:lnTo>
                <a:close/>
              </a:path>
              <a:path w="1524000" h="800100">
                <a:moveTo>
                  <a:pt x="1300734" y="117348"/>
                </a:moveTo>
                <a:lnTo>
                  <a:pt x="1110234" y="162305"/>
                </a:lnTo>
                <a:lnTo>
                  <a:pt x="1262296" y="162305"/>
                </a:lnTo>
                <a:lnTo>
                  <a:pt x="1300734" y="117348"/>
                </a:lnTo>
                <a:close/>
              </a:path>
              <a:path w="1524000" h="800100">
                <a:moveTo>
                  <a:pt x="564641" y="13715"/>
                </a:moveTo>
                <a:lnTo>
                  <a:pt x="543305" y="122681"/>
                </a:lnTo>
                <a:lnTo>
                  <a:pt x="980694" y="122681"/>
                </a:lnTo>
                <a:lnTo>
                  <a:pt x="976814" y="102869"/>
                </a:lnTo>
                <a:lnTo>
                  <a:pt x="687324" y="102869"/>
                </a:lnTo>
                <a:lnTo>
                  <a:pt x="564641" y="13715"/>
                </a:lnTo>
                <a:close/>
              </a:path>
              <a:path w="1524000" h="800100">
                <a:moveTo>
                  <a:pt x="1143000" y="53339"/>
                </a:moveTo>
                <a:lnTo>
                  <a:pt x="980694" y="122681"/>
                </a:lnTo>
                <a:lnTo>
                  <a:pt x="1122148" y="122681"/>
                </a:lnTo>
                <a:lnTo>
                  <a:pt x="1143000" y="53339"/>
                </a:lnTo>
                <a:close/>
              </a:path>
              <a:path w="1524000" h="800100">
                <a:moveTo>
                  <a:pt x="762000" y="0"/>
                </a:moveTo>
                <a:lnTo>
                  <a:pt x="687324" y="102869"/>
                </a:lnTo>
                <a:lnTo>
                  <a:pt x="836676" y="102869"/>
                </a:lnTo>
                <a:lnTo>
                  <a:pt x="762000" y="0"/>
                </a:lnTo>
                <a:close/>
              </a:path>
              <a:path w="1524000" h="800100">
                <a:moveTo>
                  <a:pt x="959358" y="13715"/>
                </a:moveTo>
                <a:lnTo>
                  <a:pt x="836676" y="102869"/>
                </a:lnTo>
                <a:lnTo>
                  <a:pt x="976814" y="102869"/>
                </a:lnTo>
                <a:lnTo>
                  <a:pt x="959358" y="137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00" y="3663696"/>
            <a:ext cx="1524000" cy="800100"/>
          </a:xfrm>
          <a:custGeom>
            <a:avLst/>
            <a:gdLst/>
            <a:ahLst/>
            <a:cxnLst/>
            <a:rect l="l" t="t" r="r" b="b"/>
            <a:pathLst>
              <a:path w="1524000" h="800100">
                <a:moveTo>
                  <a:pt x="1524000" y="400050"/>
                </a:moveTo>
                <a:lnTo>
                  <a:pt x="1328927" y="361188"/>
                </a:lnTo>
                <a:lnTo>
                  <a:pt x="1498091" y="296417"/>
                </a:lnTo>
                <a:lnTo>
                  <a:pt x="1290065" y="284988"/>
                </a:lnTo>
                <a:lnTo>
                  <a:pt x="1421891" y="199643"/>
                </a:lnTo>
                <a:lnTo>
                  <a:pt x="1215389" y="217169"/>
                </a:lnTo>
                <a:lnTo>
                  <a:pt x="1300734" y="117348"/>
                </a:lnTo>
                <a:lnTo>
                  <a:pt x="1110234" y="162305"/>
                </a:lnTo>
                <a:lnTo>
                  <a:pt x="1143000" y="53339"/>
                </a:lnTo>
                <a:lnTo>
                  <a:pt x="980694" y="122681"/>
                </a:lnTo>
                <a:lnTo>
                  <a:pt x="959358" y="13715"/>
                </a:lnTo>
                <a:lnTo>
                  <a:pt x="836676" y="102869"/>
                </a:lnTo>
                <a:lnTo>
                  <a:pt x="762000" y="0"/>
                </a:lnTo>
                <a:lnTo>
                  <a:pt x="687324" y="102869"/>
                </a:lnTo>
                <a:lnTo>
                  <a:pt x="564641" y="13715"/>
                </a:lnTo>
                <a:lnTo>
                  <a:pt x="543305" y="122681"/>
                </a:lnTo>
                <a:lnTo>
                  <a:pt x="381000" y="53339"/>
                </a:lnTo>
                <a:lnTo>
                  <a:pt x="413765" y="162305"/>
                </a:lnTo>
                <a:lnTo>
                  <a:pt x="223265" y="117348"/>
                </a:lnTo>
                <a:lnTo>
                  <a:pt x="308610" y="217169"/>
                </a:lnTo>
                <a:lnTo>
                  <a:pt x="102108" y="199643"/>
                </a:lnTo>
                <a:lnTo>
                  <a:pt x="233934" y="284988"/>
                </a:lnTo>
                <a:lnTo>
                  <a:pt x="25908" y="296417"/>
                </a:lnTo>
                <a:lnTo>
                  <a:pt x="195072" y="361188"/>
                </a:lnTo>
                <a:lnTo>
                  <a:pt x="0" y="400050"/>
                </a:lnTo>
                <a:lnTo>
                  <a:pt x="195072" y="438912"/>
                </a:lnTo>
                <a:lnTo>
                  <a:pt x="25908" y="503681"/>
                </a:lnTo>
                <a:lnTo>
                  <a:pt x="233934" y="515112"/>
                </a:lnTo>
                <a:lnTo>
                  <a:pt x="102108" y="599693"/>
                </a:lnTo>
                <a:lnTo>
                  <a:pt x="308610" y="582929"/>
                </a:lnTo>
                <a:lnTo>
                  <a:pt x="223265" y="682751"/>
                </a:lnTo>
                <a:lnTo>
                  <a:pt x="413765" y="637793"/>
                </a:lnTo>
                <a:lnTo>
                  <a:pt x="381000" y="746759"/>
                </a:lnTo>
                <a:lnTo>
                  <a:pt x="543305" y="677417"/>
                </a:lnTo>
                <a:lnTo>
                  <a:pt x="564641" y="786383"/>
                </a:lnTo>
                <a:lnTo>
                  <a:pt x="687324" y="697229"/>
                </a:lnTo>
                <a:lnTo>
                  <a:pt x="762000" y="800100"/>
                </a:lnTo>
                <a:lnTo>
                  <a:pt x="836676" y="697229"/>
                </a:lnTo>
                <a:lnTo>
                  <a:pt x="959358" y="786383"/>
                </a:lnTo>
                <a:lnTo>
                  <a:pt x="980694" y="677417"/>
                </a:lnTo>
                <a:lnTo>
                  <a:pt x="1143000" y="746759"/>
                </a:lnTo>
                <a:lnTo>
                  <a:pt x="1110234" y="637793"/>
                </a:lnTo>
                <a:lnTo>
                  <a:pt x="1300734" y="682751"/>
                </a:lnTo>
                <a:lnTo>
                  <a:pt x="1215389" y="582929"/>
                </a:lnTo>
                <a:lnTo>
                  <a:pt x="1421891" y="599693"/>
                </a:lnTo>
                <a:lnTo>
                  <a:pt x="1290065" y="515112"/>
                </a:lnTo>
                <a:lnTo>
                  <a:pt x="1498091" y="503681"/>
                </a:lnTo>
                <a:lnTo>
                  <a:pt x="1328927" y="438912"/>
                </a:lnTo>
                <a:lnTo>
                  <a:pt x="1524000" y="40005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9819" y="1224914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"/>
                <a:gridCol w="2391410"/>
                <a:gridCol w="2059305"/>
              </a:tblGrid>
              <a:tr h="755903">
                <a:tc gridSpan="2">
                  <a:txBody>
                    <a:bodyPr/>
                    <a:lstStyle/>
                    <a:p>
                      <a:pPr marL="1550670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WSARE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194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3.0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28194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22034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“Taking into account recent flu</a:t>
                      </a:r>
                      <a:r>
                        <a:rPr dirty="0" sz="14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levels…”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2034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“Taking into account that today is a public</a:t>
                      </a:r>
                      <a:r>
                        <a:rPr dirty="0" sz="1400" spc="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holday…”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2034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“Taking into account that this is</a:t>
                      </a:r>
                      <a:r>
                        <a:rPr dirty="0" sz="14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Spring…”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345"/>
                        </a:spcBef>
                        <a:buChar char="•"/>
                        <a:tabLst>
                          <a:tab pos="22034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“Taking into account recent</a:t>
                      </a:r>
                      <a:r>
                        <a:rPr dirty="0" sz="14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heatwave…”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19710" marR="332105" indent="-17145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2034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“Taking into account that there’s a known natural  Food-borne outbreak in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progress…”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6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 Andrew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920115" marR="394970" indent="-1270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Bonus: More  efficient use</a:t>
                      </a:r>
                      <a:r>
                        <a:rPr dirty="0" sz="9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of  historical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data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101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76165" y="8654286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0772" y="5677916"/>
            <a:ext cx="24542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Analysis of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variance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520" y="6047592"/>
            <a:ext cx="4094479" cy="1764664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600">
                <a:solidFill>
                  <a:srgbClr val="009A00"/>
                </a:solidFill>
                <a:latin typeface="Tahoma"/>
                <a:cs typeface="Tahoma"/>
              </a:rPr>
              <a:t>Good</a:t>
            </a:r>
            <a:r>
              <a:rPr dirty="0" sz="1600" spc="-10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9A00"/>
                </a:solidFill>
                <a:latin typeface="Tahoma"/>
                <a:cs typeface="Tahoma"/>
              </a:rPr>
              <a:t>news:</a:t>
            </a:r>
            <a:endParaRPr sz="1600">
              <a:latin typeface="Tahoma"/>
              <a:cs typeface="Tahoma"/>
            </a:endParaRPr>
          </a:p>
          <a:p>
            <a:pPr marL="384175" marR="5080" indent="-14351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009A00"/>
                </a:solidFill>
                <a:latin typeface="Tahoma"/>
                <a:cs typeface="Tahoma"/>
              </a:rPr>
              <a:t>If you’re tracking a daily aggregate (e.g. number  of flu cases in </a:t>
            </a:r>
            <a:r>
              <a:rPr dirty="0" sz="1400">
                <a:solidFill>
                  <a:srgbClr val="009A00"/>
                </a:solidFill>
                <a:latin typeface="Tahoma"/>
                <a:cs typeface="Tahoma"/>
              </a:rPr>
              <a:t>your </a:t>
            </a:r>
            <a:r>
              <a:rPr dirty="0" sz="1400" spc="-5">
                <a:solidFill>
                  <a:srgbClr val="009A00"/>
                </a:solidFill>
                <a:latin typeface="Tahoma"/>
                <a:cs typeface="Tahoma"/>
              </a:rPr>
              <a:t>ED, or Nyquil Sales)…then  ANOVA can take care of many of these</a:t>
            </a:r>
            <a:r>
              <a:rPr dirty="0" sz="1400" spc="60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9A00"/>
                </a:solidFill>
                <a:latin typeface="Tahoma"/>
                <a:cs typeface="Tahoma"/>
              </a:rPr>
              <a:t>effects.</a:t>
            </a:r>
            <a:endParaRPr sz="140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But…</a:t>
            </a:r>
            <a:endParaRPr sz="1600">
              <a:latin typeface="Tahoma"/>
              <a:cs typeface="Tahoma"/>
            </a:endParaRPr>
          </a:p>
          <a:p>
            <a:pPr marL="384175" marR="62230" indent="-14351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What if you’re tracking a whole joint distribution  of transactional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events?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5" y="1500630"/>
            <a:ext cx="30899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Idea: Bayesian</a:t>
            </a:r>
            <a:r>
              <a:rPr dirty="0" spc="-75"/>
              <a:t> </a:t>
            </a:r>
            <a:r>
              <a:rPr dirty="0" spc="-5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274218" y="2851308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5618" y="2365914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7048" y="265699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9898" y="2905410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4148" y="266842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22708" y="2873406"/>
            <a:ext cx="119062" cy="11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74118" y="2678334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4035" y="2419350"/>
            <a:ext cx="474345" cy="276225"/>
          </a:xfrm>
          <a:custGeom>
            <a:avLst/>
            <a:gdLst/>
            <a:ahLst/>
            <a:cxnLst/>
            <a:rect l="l" t="t" r="r" b="b"/>
            <a:pathLst>
              <a:path w="474344" h="276225">
                <a:moveTo>
                  <a:pt x="23621" y="240029"/>
                </a:moveTo>
                <a:lnTo>
                  <a:pt x="0" y="275844"/>
                </a:lnTo>
                <a:lnTo>
                  <a:pt x="42671" y="273557"/>
                </a:lnTo>
                <a:lnTo>
                  <a:pt x="36610" y="262890"/>
                </a:lnTo>
                <a:lnTo>
                  <a:pt x="27431" y="262890"/>
                </a:lnTo>
                <a:lnTo>
                  <a:pt x="25907" y="262127"/>
                </a:lnTo>
                <a:lnTo>
                  <a:pt x="25145" y="261366"/>
                </a:lnTo>
                <a:lnTo>
                  <a:pt x="25145" y="258318"/>
                </a:lnTo>
                <a:lnTo>
                  <a:pt x="26669" y="258318"/>
                </a:lnTo>
                <a:lnTo>
                  <a:pt x="32191" y="255111"/>
                </a:lnTo>
                <a:lnTo>
                  <a:pt x="23621" y="240029"/>
                </a:lnTo>
                <a:close/>
              </a:path>
              <a:path w="474344" h="276225">
                <a:moveTo>
                  <a:pt x="32191" y="255111"/>
                </a:moveTo>
                <a:lnTo>
                  <a:pt x="26669" y="258318"/>
                </a:lnTo>
                <a:lnTo>
                  <a:pt x="25145" y="258318"/>
                </a:lnTo>
                <a:lnTo>
                  <a:pt x="25145" y="261366"/>
                </a:lnTo>
                <a:lnTo>
                  <a:pt x="25907" y="262127"/>
                </a:lnTo>
                <a:lnTo>
                  <a:pt x="27431" y="262890"/>
                </a:lnTo>
                <a:lnTo>
                  <a:pt x="28956" y="262127"/>
                </a:lnTo>
                <a:lnTo>
                  <a:pt x="34389" y="258981"/>
                </a:lnTo>
                <a:lnTo>
                  <a:pt x="32191" y="255111"/>
                </a:lnTo>
                <a:close/>
              </a:path>
              <a:path w="474344" h="276225">
                <a:moveTo>
                  <a:pt x="34389" y="258981"/>
                </a:moveTo>
                <a:lnTo>
                  <a:pt x="28956" y="262127"/>
                </a:lnTo>
                <a:lnTo>
                  <a:pt x="27431" y="262890"/>
                </a:lnTo>
                <a:lnTo>
                  <a:pt x="36610" y="262890"/>
                </a:lnTo>
                <a:lnTo>
                  <a:pt x="34389" y="258981"/>
                </a:lnTo>
                <a:close/>
              </a:path>
              <a:path w="474344" h="276225">
                <a:moveTo>
                  <a:pt x="471677" y="0"/>
                </a:moveTo>
                <a:lnTo>
                  <a:pt x="470153" y="761"/>
                </a:lnTo>
                <a:lnTo>
                  <a:pt x="32191" y="255111"/>
                </a:lnTo>
                <a:lnTo>
                  <a:pt x="34389" y="258981"/>
                </a:lnTo>
                <a:lnTo>
                  <a:pt x="472439" y="5333"/>
                </a:lnTo>
                <a:lnTo>
                  <a:pt x="473963" y="4572"/>
                </a:lnTo>
                <a:lnTo>
                  <a:pt x="473963" y="1524"/>
                </a:lnTo>
                <a:lnTo>
                  <a:pt x="473201" y="761"/>
                </a:lnTo>
                <a:lnTo>
                  <a:pt x="471677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4066" y="2459735"/>
            <a:ext cx="252983" cy="224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5244" y="2476500"/>
            <a:ext cx="37465" cy="181610"/>
          </a:xfrm>
          <a:custGeom>
            <a:avLst/>
            <a:gdLst/>
            <a:ahLst/>
            <a:cxnLst/>
            <a:rect l="l" t="t" r="r" b="b"/>
            <a:pathLst>
              <a:path w="37464" h="181610">
                <a:moveTo>
                  <a:pt x="16372" y="143777"/>
                </a:moveTo>
                <a:lnTo>
                  <a:pt x="0" y="144779"/>
                </a:lnTo>
                <a:lnTo>
                  <a:pt x="21336" y="181355"/>
                </a:lnTo>
                <a:lnTo>
                  <a:pt x="33259" y="152400"/>
                </a:lnTo>
                <a:lnTo>
                  <a:pt x="17525" y="152400"/>
                </a:lnTo>
                <a:lnTo>
                  <a:pt x="16763" y="151638"/>
                </a:lnTo>
                <a:lnTo>
                  <a:pt x="16716" y="149351"/>
                </a:lnTo>
                <a:lnTo>
                  <a:pt x="16372" y="143777"/>
                </a:lnTo>
                <a:close/>
              </a:path>
              <a:path w="37464" h="181610">
                <a:moveTo>
                  <a:pt x="20971" y="143496"/>
                </a:moveTo>
                <a:lnTo>
                  <a:pt x="16372" y="143777"/>
                </a:lnTo>
                <a:lnTo>
                  <a:pt x="16716" y="149351"/>
                </a:lnTo>
                <a:lnTo>
                  <a:pt x="16763" y="151638"/>
                </a:lnTo>
                <a:lnTo>
                  <a:pt x="17525" y="152400"/>
                </a:lnTo>
                <a:lnTo>
                  <a:pt x="20574" y="152400"/>
                </a:lnTo>
                <a:lnTo>
                  <a:pt x="21336" y="150875"/>
                </a:lnTo>
                <a:lnTo>
                  <a:pt x="21336" y="149351"/>
                </a:lnTo>
                <a:lnTo>
                  <a:pt x="20971" y="143496"/>
                </a:lnTo>
                <a:close/>
              </a:path>
              <a:path w="37464" h="181610">
                <a:moveTo>
                  <a:pt x="37337" y="142494"/>
                </a:moveTo>
                <a:lnTo>
                  <a:pt x="20971" y="143496"/>
                </a:lnTo>
                <a:lnTo>
                  <a:pt x="21336" y="149351"/>
                </a:lnTo>
                <a:lnTo>
                  <a:pt x="21336" y="150875"/>
                </a:lnTo>
                <a:lnTo>
                  <a:pt x="20574" y="152400"/>
                </a:lnTo>
                <a:lnTo>
                  <a:pt x="33259" y="152400"/>
                </a:lnTo>
                <a:lnTo>
                  <a:pt x="37337" y="142494"/>
                </a:lnTo>
                <a:close/>
              </a:path>
              <a:path w="37464" h="181610">
                <a:moveTo>
                  <a:pt x="10668" y="0"/>
                </a:moveTo>
                <a:lnTo>
                  <a:pt x="8381" y="0"/>
                </a:lnTo>
                <a:lnTo>
                  <a:pt x="7619" y="761"/>
                </a:lnTo>
                <a:lnTo>
                  <a:pt x="7619" y="2285"/>
                </a:lnTo>
                <a:lnTo>
                  <a:pt x="16372" y="143777"/>
                </a:lnTo>
                <a:lnTo>
                  <a:pt x="20971" y="143496"/>
                </a:lnTo>
                <a:lnTo>
                  <a:pt x="12192" y="2285"/>
                </a:lnTo>
                <a:lnTo>
                  <a:pt x="12192" y="761"/>
                </a:lnTo>
                <a:lnTo>
                  <a:pt x="10668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1750" y="2772917"/>
            <a:ext cx="70104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21101" y="2777489"/>
            <a:ext cx="55244" cy="111760"/>
          </a:xfrm>
          <a:custGeom>
            <a:avLst/>
            <a:gdLst/>
            <a:ahLst/>
            <a:cxnLst/>
            <a:rect l="l" t="t" r="r" b="b"/>
            <a:pathLst>
              <a:path w="55244" h="111760">
                <a:moveTo>
                  <a:pt x="0" y="68579"/>
                </a:moveTo>
                <a:lnTo>
                  <a:pt x="1524" y="111251"/>
                </a:lnTo>
                <a:lnTo>
                  <a:pt x="35052" y="85343"/>
                </a:lnTo>
                <a:lnTo>
                  <a:pt x="15240" y="85343"/>
                </a:lnTo>
                <a:lnTo>
                  <a:pt x="13716" y="84581"/>
                </a:lnTo>
                <a:lnTo>
                  <a:pt x="12954" y="84581"/>
                </a:lnTo>
                <a:lnTo>
                  <a:pt x="12192" y="83057"/>
                </a:lnTo>
                <a:lnTo>
                  <a:pt x="12954" y="81533"/>
                </a:lnTo>
                <a:lnTo>
                  <a:pt x="15532" y="76008"/>
                </a:lnTo>
                <a:lnTo>
                  <a:pt x="0" y="68579"/>
                </a:lnTo>
                <a:close/>
              </a:path>
              <a:path w="55244" h="111760">
                <a:moveTo>
                  <a:pt x="15532" y="76008"/>
                </a:moveTo>
                <a:lnTo>
                  <a:pt x="12954" y="81533"/>
                </a:lnTo>
                <a:lnTo>
                  <a:pt x="12192" y="83057"/>
                </a:lnTo>
                <a:lnTo>
                  <a:pt x="12954" y="84581"/>
                </a:lnTo>
                <a:lnTo>
                  <a:pt x="13716" y="84581"/>
                </a:lnTo>
                <a:lnTo>
                  <a:pt x="15240" y="85343"/>
                </a:lnTo>
                <a:lnTo>
                  <a:pt x="16764" y="84581"/>
                </a:lnTo>
                <a:lnTo>
                  <a:pt x="16764" y="83819"/>
                </a:lnTo>
                <a:lnTo>
                  <a:pt x="19519" y="77915"/>
                </a:lnTo>
                <a:lnTo>
                  <a:pt x="15532" y="76008"/>
                </a:lnTo>
                <a:close/>
              </a:path>
              <a:path w="55244" h="111760">
                <a:moveTo>
                  <a:pt x="19519" y="77915"/>
                </a:moveTo>
                <a:lnTo>
                  <a:pt x="16764" y="83819"/>
                </a:lnTo>
                <a:lnTo>
                  <a:pt x="16764" y="84581"/>
                </a:lnTo>
                <a:lnTo>
                  <a:pt x="15240" y="85343"/>
                </a:lnTo>
                <a:lnTo>
                  <a:pt x="35052" y="85343"/>
                </a:lnTo>
                <a:lnTo>
                  <a:pt x="19519" y="77915"/>
                </a:lnTo>
                <a:close/>
              </a:path>
              <a:path w="55244" h="111760">
                <a:moveTo>
                  <a:pt x="51816" y="0"/>
                </a:moveTo>
                <a:lnTo>
                  <a:pt x="50292" y="761"/>
                </a:lnTo>
                <a:lnTo>
                  <a:pt x="50292" y="1524"/>
                </a:lnTo>
                <a:lnTo>
                  <a:pt x="15532" y="76008"/>
                </a:lnTo>
                <a:lnTo>
                  <a:pt x="19519" y="77915"/>
                </a:lnTo>
                <a:lnTo>
                  <a:pt x="54102" y="3809"/>
                </a:lnTo>
                <a:lnTo>
                  <a:pt x="54864" y="2285"/>
                </a:lnTo>
                <a:lnTo>
                  <a:pt x="54102" y="761"/>
                </a:lnTo>
                <a:lnTo>
                  <a:pt x="53340" y="761"/>
                </a:lnTo>
                <a:lnTo>
                  <a:pt x="518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39389" y="2926842"/>
            <a:ext cx="260985" cy="49530"/>
          </a:xfrm>
          <a:custGeom>
            <a:avLst/>
            <a:gdLst/>
            <a:ahLst/>
            <a:cxnLst/>
            <a:rect l="l" t="t" r="r" b="b"/>
            <a:pathLst>
              <a:path w="260985" h="49530">
                <a:moveTo>
                  <a:pt x="222994" y="32740"/>
                </a:moveTo>
                <a:lnTo>
                  <a:pt x="220980" y="49529"/>
                </a:lnTo>
                <a:lnTo>
                  <a:pt x="260604" y="35051"/>
                </a:lnTo>
                <a:lnTo>
                  <a:pt x="258342" y="33527"/>
                </a:lnTo>
                <a:lnTo>
                  <a:pt x="229362" y="33527"/>
                </a:lnTo>
                <a:lnTo>
                  <a:pt x="222994" y="32740"/>
                </a:lnTo>
                <a:close/>
              </a:path>
              <a:path w="260985" h="49530">
                <a:moveTo>
                  <a:pt x="223549" y="28120"/>
                </a:moveTo>
                <a:lnTo>
                  <a:pt x="222994" y="32740"/>
                </a:lnTo>
                <a:lnTo>
                  <a:pt x="229362" y="33527"/>
                </a:lnTo>
                <a:lnTo>
                  <a:pt x="230124" y="33527"/>
                </a:lnTo>
                <a:lnTo>
                  <a:pt x="231648" y="32765"/>
                </a:lnTo>
                <a:lnTo>
                  <a:pt x="231648" y="30479"/>
                </a:lnTo>
                <a:lnTo>
                  <a:pt x="230886" y="28955"/>
                </a:lnTo>
                <a:lnTo>
                  <a:pt x="230124" y="28955"/>
                </a:lnTo>
                <a:lnTo>
                  <a:pt x="223549" y="28120"/>
                </a:lnTo>
                <a:close/>
              </a:path>
              <a:path w="260985" h="49530">
                <a:moveTo>
                  <a:pt x="225552" y="11429"/>
                </a:moveTo>
                <a:lnTo>
                  <a:pt x="223549" y="28120"/>
                </a:lnTo>
                <a:lnTo>
                  <a:pt x="230124" y="28955"/>
                </a:lnTo>
                <a:lnTo>
                  <a:pt x="230886" y="28955"/>
                </a:lnTo>
                <a:lnTo>
                  <a:pt x="231648" y="30479"/>
                </a:lnTo>
                <a:lnTo>
                  <a:pt x="231648" y="32765"/>
                </a:lnTo>
                <a:lnTo>
                  <a:pt x="230124" y="33527"/>
                </a:lnTo>
                <a:lnTo>
                  <a:pt x="258342" y="33527"/>
                </a:lnTo>
                <a:lnTo>
                  <a:pt x="225552" y="11429"/>
                </a:lnTo>
                <a:close/>
              </a:path>
              <a:path w="260985" h="49530">
                <a:moveTo>
                  <a:pt x="2286" y="0"/>
                </a:moveTo>
                <a:lnTo>
                  <a:pt x="1524" y="0"/>
                </a:lnTo>
                <a:lnTo>
                  <a:pt x="0" y="761"/>
                </a:lnTo>
                <a:lnTo>
                  <a:pt x="0" y="3809"/>
                </a:lnTo>
                <a:lnTo>
                  <a:pt x="1524" y="5333"/>
                </a:lnTo>
                <a:lnTo>
                  <a:pt x="222994" y="32740"/>
                </a:lnTo>
                <a:lnTo>
                  <a:pt x="223549" y="28120"/>
                </a:lnTo>
                <a:lnTo>
                  <a:pt x="228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1017" y="2762250"/>
            <a:ext cx="207263" cy="1592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6382" y="2767583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30">
                <a:moveTo>
                  <a:pt x="0" y="95250"/>
                </a:moveTo>
                <a:lnTo>
                  <a:pt x="3048" y="137922"/>
                </a:lnTo>
                <a:lnTo>
                  <a:pt x="34163" y="111251"/>
                </a:lnTo>
                <a:lnTo>
                  <a:pt x="14478" y="111251"/>
                </a:lnTo>
                <a:lnTo>
                  <a:pt x="12954" y="110490"/>
                </a:lnTo>
                <a:lnTo>
                  <a:pt x="12192" y="108966"/>
                </a:lnTo>
                <a:lnTo>
                  <a:pt x="12954" y="108204"/>
                </a:lnTo>
                <a:lnTo>
                  <a:pt x="15561" y="102016"/>
                </a:lnTo>
                <a:lnTo>
                  <a:pt x="0" y="95250"/>
                </a:lnTo>
                <a:close/>
              </a:path>
              <a:path w="62864" h="138430">
                <a:moveTo>
                  <a:pt x="15561" y="102016"/>
                </a:moveTo>
                <a:lnTo>
                  <a:pt x="12954" y="108204"/>
                </a:lnTo>
                <a:lnTo>
                  <a:pt x="12192" y="108966"/>
                </a:lnTo>
                <a:lnTo>
                  <a:pt x="12954" y="110490"/>
                </a:lnTo>
                <a:lnTo>
                  <a:pt x="14478" y="111251"/>
                </a:lnTo>
                <a:lnTo>
                  <a:pt x="16763" y="111251"/>
                </a:lnTo>
                <a:lnTo>
                  <a:pt x="17525" y="109727"/>
                </a:lnTo>
                <a:lnTo>
                  <a:pt x="19933" y="103916"/>
                </a:lnTo>
                <a:lnTo>
                  <a:pt x="15561" y="102016"/>
                </a:lnTo>
                <a:close/>
              </a:path>
              <a:path w="62864" h="138430">
                <a:moveTo>
                  <a:pt x="19933" y="103916"/>
                </a:moveTo>
                <a:lnTo>
                  <a:pt x="17525" y="109727"/>
                </a:lnTo>
                <a:lnTo>
                  <a:pt x="16763" y="111251"/>
                </a:lnTo>
                <a:lnTo>
                  <a:pt x="34163" y="111251"/>
                </a:lnTo>
                <a:lnTo>
                  <a:pt x="35051" y="110490"/>
                </a:lnTo>
                <a:lnTo>
                  <a:pt x="19933" y="103916"/>
                </a:lnTo>
                <a:close/>
              </a:path>
              <a:path w="62864" h="138430">
                <a:moveTo>
                  <a:pt x="60960" y="0"/>
                </a:moveTo>
                <a:lnTo>
                  <a:pt x="57912" y="0"/>
                </a:lnTo>
                <a:lnTo>
                  <a:pt x="57912" y="1524"/>
                </a:lnTo>
                <a:lnTo>
                  <a:pt x="15561" y="102016"/>
                </a:lnTo>
                <a:lnTo>
                  <a:pt x="19933" y="103916"/>
                </a:lnTo>
                <a:lnTo>
                  <a:pt x="61722" y="3048"/>
                </a:lnTo>
                <a:lnTo>
                  <a:pt x="62484" y="2286"/>
                </a:lnTo>
                <a:lnTo>
                  <a:pt x="61722" y="762"/>
                </a:lnTo>
                <a:lnTo>
                  <a:pt x="6096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3917" y="2751582"/>
            <a:ext cx="139445" cy="115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2330195"/>
            <a:ext cx="990600" cy="723900"/>
          </a:xfrm>
          <a:custGeom>
            <a:avLst/>
            <a:gdLst/>
            <a:ahLst/>
            <a:cxnLst/>
            <a:rect l="l" t="t" r="r" b="b"/>
            <a:pathLst>
              <a:path w="990600" h="723900">
                <a:moveTo>
                  <a:pt x="990600" y="0"/>
                </a:moveTo>
                <a:lnTo>
                  <a:pt x="0" y="0"/>
                </a:lnTo>
                <a:lnTo>
                  <a:pt x="0" y="723900"/>
                </a:lnTo>
                <a:lnTo>
                  <a:pt x="990600" y="723900"/>
                </a:lnTo>
                <a:lnTo>
                  <a:pt x="9906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00500" y="2997200"/>
            <a:ext cx="2019300" cy="400050"/>
          </a:xfrm>
          <a:custGeom>
            <a:avLst/>
            <a:gdLst/>
            <a:ahLst/>
            <a:cxnLst/>
            <a:rect l="l" t="t" r="r" b="b"/>
            <a:pathLst>
              <a:path w="2019300" h="400050">
                <a:moveTo>
                  <a:pt x="0" y="400050"/>
                </a:moveTo>
                <a:lnTo>
                  <a:pt x="2019300" y="400050"/>
                </a:lnTo>
                <a:lnTo>
                  <a:pt x="20193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9059" y="2833370"/>
            <a:ext cx="2270760" cy="163830"/>
          </a:xfrm>
          <a:custGeom>
            <a:avLst/>
            <a:gdLst/>
            <a:ahLst/>
            <a:cxnLst/>
            <a:rect l="l" t="t" r="r" b="b"/>
            <a:pathLst>
              <a:path w="2270760" h="163830">
                <a:moveTo>
                  <a:pt x="0" y="163829"/>
                </a:moveTo>
                <a:lnTo>
                  <a:pt x="2270739" y="163829"/>
                </a:lnTo>
                <a:lnTo>
                  <a:pt x="2270739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1463" y="2829560"/>
            <a:ext cx="2288540" cy="0"/>
          </a:xfrm>
          <a:custGeom>
            <a:avLst/>
            <a:gdLst/>
            <a:ahLst/>
            <a:cxnLst/>
            <a:rect l="l" t="t" r="r" b="b"/>
            <a:pathLst>
              <a:path w="2288540" h="0">
                <a:moveTo>
                  <a:pt x="0" y="0"/>
                </a:moveTo>
                <a:lnTo>
                  <a:pt x="2288336" y="0"/>
                </a:lnTo>
              </a:path>
            </a:pathLst>
          </a:custGeom>
          <a:ln w="7620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00500" y="2711450"/>
            <a:ext cx="2019300" cy="114300"/>
          </a:xfrm>
          <a:custGeom>
            <a:avLst/>
            <a:gdLst/>
            <a:ahLst/>
            <a:cxnLst/>
            <a:rect l="l" t="t" r="r" b="b"/>
            <a:pathLst>
              <a:path w="2019300" h="114300">
                <a:moveTo>
                  <a:pt x="0" y="114300"/>
                </a:moveTo>
                <a:lnTo>
                  <a:pt x="2019300" y="114300"/>
                </a:lnTo>
                <a:lnTo>
                  <a:pt x="2019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6055" y="2711195"/>
            <a:ext cx="2524125" cy="685800"/>
          </a:xfrm>
          <a:custGeom>
            <a:avLst/>
            <a:gdLst/>
            <a:ahLst/>
            <a:cxnLst/>
            <a:rect l="l" t="t" r="r" b="b"/>
            <a:pathLst>
              <a:path w="2524125" h="685800">
                <a:moveTo>
                  <a:pt x="504444" y="0"/>
                </a:moveTo>
                <a:lnTo>
                  <a:pt x="504444" y="114300"/>
                </a:lnTo>
                <a:lnTo>
                  <a:pt x="0" y="121920"/>
                </a:lnTo>
                <a:lnTo>
                  <a:pt x="504444" y="285750"/>
                </a:lnTo>
                <a:lnTo>
                  <a:pt x="504444" y="685800"/>
                </a:lnTo>
                <a:lnTo>
                  <a:pt x="2523744" y="685800"/>
                </a:lnTo>
                <a:lnTo>
                  <a:pt x="2523744" y="0"/>
                </a:lnTo>
                <a:lnTo>
                  <a:pt x="841248" y="0"/>
                </a:lnTo>
                <a:lnTo>
                  <a:pt x="50444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3008" y="2063495"/>
            <a:ext cx="2413000" cy="381000"/>
          </a:xfrm>
          <a:custGeom>
            <a:avLst/>
            <a:gdLst/>
            <a:ahLst/>
            <a:cxnLst/>
            <a:rect l="l" t="t" r="r" b="b"/>
            <a:pathLst>
              <a:path w="2413000" h="381000">
                <a:moveTo>
                  <a:pt x="2412491" y="317753"/>
                </a:moveTo>
                <a:lnTo>
                  <a:pt x="355091" y="317753"/>
                </a:lnTo>
                <a:lnTo>
                  <a:pt x="355091" y="381000"/>
                </a:lnTo>
                <a:lnTo>
                  <a:pt x="2412491" y="381000"/>
                </a:lnTo>
                <a:lnTo>
                  <a:pt x="2412491" y="317753"/>
                </a:lnTo>
                <a:close/>
              </a:path>
              <a:path w="2413000" h="381000">
                <a:moveTo>
                  <a:pt x="2412491" y="0"/>
                </a:moveTo>
                <a:lnTo>
                  <a:pt x="355091" y="0"/>
                </a:lnTo>
                <a:lnTo>
                  <a:pt x="355091" y="222503"/>
                </a:lnTo>
                <a:lnTo>
                  <a:pt x="0" y="348996"/>
                </a:lnTo>
                <a:lnTo>
                  <a:pt x="355091" y="317753"/>
                </a:lnTo>
                <a:lnTo>
                  <a:pt x="2412491" y="317753"/>
                </a:lnTo>
                <a:lnTo>
                  <a:pt x="2412491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3008" y="2063495"/>
            <a:ext cx="2413000" cy="381000"/>
          </a:xfrm>
          <a:custGeom>
            <a:avLst/>
            <a:gdLst/>
            <a:ahLst/>
            <a:cxnLst/>
            <a:rect l="l" t="t" r="r" b="b"/>
            <a:pathLst>
              <a:path w="2413000" h="381000">
                <a:moveTo>
                  <a:pt x="355091" y="0"/>
                </a:moveTo>
                <a:lnTo>
                  <a:pt x="355091" y="222503"/>
                </a:lnTo>
                <a:lnTo>
                  <a:pt x="0" y="348996"/>
                </a:lnTo>
                <a:lnTo>
                  <a:pt x="355091" y="317753"/>
                </a:lnTo>
                <a:lnTo>
                  <a:pt x="355091" y="381000"/>
                </a:lnTo>
                <a:lnTo>
                  <a:pt x="2412491" y="381000"/>
                </a:lnTo>
                <a:lnTo>
                  <a:pt x="2412491" y="0"/>
                </a:lnTo>
                <a:lnTo>
                  <a:pt x="697991" y="0"/>
                </a:lnTo>
                <a:lnTo>
                  <a:pt x="3550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12361" y="2072131"/>
            <a:ext cx="2009775" cy="128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25" marR="85090" indent="-2006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“Patients from </a:t>
            </a:r>
            <a:r>
              <a:rPr dirty="0" sz="1000">
                <a:latin typeface="Arial"/>
                <a:cs typeface="Arial"/>
              </a:rPr>
              <a:t>West Park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Hospital  </a:t>
            </a:r>
            <a:r>
              <a:rPr dirty="0" sz="1000" spc="-5">
                <a:latin typeface="Arial"/>
                <a:cs typeface="Arial"/>
              </a:rPr>
              <a:t>are less likely to be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young”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98120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“On Cold Tuesday Mornings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  </a:t>
            </a:r>
            <a:r>
              <a:rPr dirty="0" sz="1000">
                <a:latin typeface="Arial"/>
                <a:cs typeface="Arial"/>
              </a:rPr>
              <a:t>folks </a:t>
            </a:r>
            <a:r>
              <a:rPr dirty="0" sz="1000" spc="-5">
                <a:latin typeface="Arial"/>
                <a:cs typeface="Arial"/>
              </a:rPr>
              <a:t>coming in </a:t>
            </a:r>
            <a:r>
              <a:rPr dirty="0" sz="1000">
                <a:latin typeface="Arial"/>
                <a:cs typeface="Arial"/>
              </a:rPr>
              <a:t>from the </a:t>
            </a:r>
            <a:r>
              <a:rPr dirty="0" sz="1000" spc="-5">
                <a:latin typeface="Arial"/>
                <a:cs typeface="Arial"/>
              </a:rPr>
              <a:t>North  part of the city are more likely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  </a:t>
            </a:r>
            <a:r>
              <a:rPr dirty="0" sz="1000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respiratory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problems”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2600" y="3115055"/>
            <a:ext cx="1752600" cy="1196340"/>
          </a:xfrm>
          <a:custGeom>
            <a:avLst/>
            <a:gdLst/>
            <a:ahLst/>
            <a:cxnLst/>
            <a:rect l="l" t="t" r="r" b="b"/>
            <a:pathLst>
              <a:path w="1752600" h="1196339">
                <a:moveTo>
                  <a:pt x="1752600" y="701040"/>
                </a:moveTo>
                <a:lnTo>
                  <a:pt x="0" y="701040"/>
                </a:lnTo>
                <a:lnTo>
                  <a:pt x="0" y="1196340"/>
                </a:lnTo>
                <a:lnTo>
                  <a:pt x="1752600" y="1196340"/>
                </a:lnTo>
                <a:lnTo>
                  <a:pt x="1752600" y="701040"/>
                </a:lnTo>
                <a:close/>
              </a:path>
              <a:path w="1752600" h="1196339">
                <a:moveTo>
                  <a:pt x="1021842" y="0"/>
                </a:moveTo>
                <a:lnTo>
                  <a:pt x="1022604" y="701040"/>
                </a:lnTo>
                <a:lnTo>
                  <a:pt x="1460754" y="701040"/>
                </a:lnTo>
                <a:lnTo>
                  <a:pt x="102184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2600" y="3115055"/>
            <a:ext cx="1752600" cy="1196340"/>
          </a:xfrm>
          <a:custGeom>
            <a:avLst/>
            <a:gdLst/>
            <a:ahLst/>
            <a:cxnLst/>
            <a:rect l="l" t="t" r="r" b="b"/>
            <a:pathLst>
              <a:path w="1752600" h="1196339">
                <a:moveTo>
                  <a:pt x="0" y="701040"/>
                </a:moveTo>
                <a:lnTo>
                  <a:pt x="0" y="1196340"/>
                </a:lnTo>
                <a:lnTo>
                  <a:pt x="1752600" y="1196340"/>
                </a:lnTo>
                <a:lnTo>
                  <a:pt x="1752600" y="701040"/>
                </a:lnTo>
                <a:lnTo>
                  <a:pt x="1460754" y="701040"/>
                </a:lnTo>
                <a:lnTo>
                  <a:pt x="1021842" y="0"/>
                </a:lnTo>
                <a:lnTo>
                  <a:pt x="1022604" y="701040"/>
                </a:lnTo>
                <a:lnTo>
                  <a:pt x="0" y="7010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60220" y="3824732"/>
            <a:ext cx="170307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35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“The Viral prodrome is </a:t>
            </a:r>
            <a:r>
              <a:rPr dirty="0" sz="1000" spc="-10">
                <a:latin typeface="Arial"/>
                <a:cs typeface="Arial"/>
              </a:rPr>
              <a:t>more  </a:t>
            </a:r>
            <a:r>
              <a:rPr dirty="0" sz="1000" spc="-5">
                <a:latin typeface="Arial"/>
                <a:cs typeface="Arial"/>
              </a:rPr>
              <a:t>likely to co-occur with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Rash  prodrome than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Botulinic”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4700" y="3123438"/>
            <a:ext cx="2171700" cy="1340485"/>
          </a:xfrm>
          <a:custGeom>
            <a:avLst/>
            <a:gdLst/>
            <a:ahLst/>
            <a:cxnLst/>
            <a:rect l="l" t="t" r="r" b="b"/>
            <a:pathLst>
              <a:path w="2171700" h="1340485">
                <a:moveTo>
                  <a:pt x="2171700" y="654557"/>
                </a:moveTo>
                <a:lnTo>
                  <a:pt x="419100" y="654557"/>
                </a:lnTo>
                <a:lnTo>
                  <a:pt x="419100" y="1340357"/>
                </a:lnTo>
                <a:lnTo>
                  <a:pt x="2171700" y="1340357"/>
                </a:lnTo>
                <a:lnTo>
                  <a:pt x="2171700" y="654557"/>
                </a:lnTo>
                <a:close/>
              </a:path>
              <a:path w="2171700" h="1340485">
                <a:moveTo>
                  <a:pt x="0" y="0"/>
                </a:moveTo>
                <a:lnTo>
                  <a:pt x="710946" y="654557"/>
                </a:lnTo>
                <a:lnTo>
                  <a:pt x="1149096" y="6545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14700" y="3123438"/>
            <a:ext cx="2171700" cy="1340485"/>
          </a:xfrm>
          <a:custGeom>
            <a:avLst/>
            <a:gdLst/>
            <a:ahLst/>
            <a:cxnLst/>
            <a:rect l="l" t="t" r="r" b="b"/>
            <a:pathLst>
              <a:path w="2171700" h="1340485">
                <a:moveTo>
                  <a:pt x="419100" y="654557"/>
                </a:moveTo>
                <a:lnTo>
                  <a:pt x="419100" y="1340357"/>
                </a:lnTo>
                <a:lnTo>
                  <a:pt x="2171700" y="1340357"/>
                </a:lnTo>
                <a:lnTo>
                  <a:pt x="2171700" y="654557"/>
                </a:lnTo>
                <a:lnTo>
                  <a:pt x="1149096" y="654557"/>
                </a:lnTo>
                <a:lnTo>
                  <a:pt x="0" y="0"/>
                </a:lnTo>
                <a:lnTo>
                  <a:pt x="710946" y="654557"/>
                </a:lnTo>
                <a:lnTo>
                  <a:pt x="419100" y="65455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88658" y="3786632"/>
            <a:ext cx="2182495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31495" indent="-63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“On the day after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major  holiday, expect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boost in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the  </a:t>
            </a:r>
            <a:r>
              <a:rPr dirty="0" sz="1000" spc="-5">
                <a:latin typeface="Arial"/>
                <a:cs typeface="Arial"/>
              </a:rPr>
              <a:t>morning followed by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lull </a:t>
            </a:r>
            <a:r>
              <a:rPr dirty="0" sz="1000">
                <a:latin typeface="Arial"/>
                <a:cs typeface="Arial"/>
              </a:rPr>
              <a:t>in  </a:t>
            </a:r>
            <a:r>
              <a:rPr dirty="0" sz="1000" spc="-5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afternoon”</a:t>
            </a:r>
            <a:endParaRPr sz="1000">
              <a:latin typeface="Arial"/>
              <a:cs typeface="Arial"/>
            </a:endParaRPr>
          </a:p>
          <a:p>
            <a:pPr marL="587375">
              <a:lnSpc>
                <a:spcPct val="100000"/>
              </a:lnSpc>
              <a:spcBef>
                <a:spcPts val="635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376165" y="8654286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6966" y="5677916"/>
            <a:ext cx="13950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3.0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52600" y="60883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52600" y="61546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31848" y="6215888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165" y="4477003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6966" y="1500630"/>
            <a:ext cx="13950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WSARE</a:t>
            </a:r>
            <a:r>
              <a:rPr dirty="0" spc="-75"/>
              <a:t> </a:t>
            </a:r>
            <a:r>
              <a:rPr dirty="0" spc="-5"/>
              <a:t>3.0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0" y="19110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2600" y="19110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2600" y="19110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19773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1848" y="2038603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5118" y="3422808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26518" y="2937414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7948" y="322849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0798" y="3476910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95048" y="323992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03608" y="3444906"/>
            <a:ext cx="119062" cy="11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5018" y="3249834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2990850"/>
            <a:ext cx="474345" cy="276225"/>
          </a:xfrm>
          <a:custGeom>
            <a:avLst/>
            <a:gdLst/>
            <a:ahLst/>
            <a:cxnLst/>
            <a:rect l="l" t="t" r="r" b="b"/>
            <a:pathLst>
              <a:path w="474344" h="276225">
                <a:moveTo>
                  <a:pt x="23621" y="240029"/>
                </a:moveTo>
                <a:lnTo>
                  <a:pt x="0" y="275844"/>
                </a:lnTo>
                <a:lnTo>
                  <a:pt x="42671" y="273557"/>
                </a:lnTo>
                <a:lnTo>
                  <a:pt x="36610" y="262890"/>
                </a:lnTo>
                <a:lnTo>
                  <a:pt x="27431" y="262890"/>
                </a:lnTo>
                <a:lnTo>
                  <a:pt x="25907" y="262127"/>
                </a:lnTo>
                <a:lnTo>
                  <a:pt x="25145" y="261366"/>
                </a:lnTo>
                <a:lnTo>
                  <a:pt x="25145" y="258318"/>
                </a:lnTo>
                <a:lnTo>
                  <a:pt x="26669" y="258318"/>
                </a:lnTo>
                <a:lnTo>
                  <a:pt x="32191" y="255111"/>
                </a:lnTo>
                <a:lnTo>
                  <a:pt x="23621" y="240029"/>
                </a:lnTo>
                <a:close/>
              </a:path>
              <a:path w="474344" h="276225">
                <a:moveTo>
                  <a:pt x="32191" y="255111"/>
                </a:moveTo>
                <a:lnTo>
                  <a:pt x="26669" y="258318"/>
                </a:lnTo>
                <a:lnTo>
                  <a:pt x="25145" y="258318"/>
                </a:lnTo>
                <a:lnTo>
                  <a:pt x="25145" y="261366"/>
                </a:lnTo>
                <a:lnTo>
                  <a:pt x="25907" y="262127"/>
                </a:lnTo>
                <a:lnTo>
                  <a:pt x="27431" y="262890"/>
                </a:lnTo>
                <a:lnTo>
                  <a:pt x="28956" y="262127"/>
                </a:lnTo>
                <a:lnTo>
                  <a:pt x="34389" y="258981"/>
                </a:lnTo>
                <a:lnTo>
                  <a:pt x="32191" y="255111"/>
                </a:lnTo>
                <a:close/>
              </a:path>
              <a:path w="474344" h="276225">
                <a:moveTo>
                  <a:pt x="34389" y="258981"/>
                </a:moveTo>
                <a:lnTo>
                  <a:pt x="28956" y="262127"/>
                </a:lnTo>
                <a:lnTo>
                  <a:pt x="27431" y="262890"/>
                </a:lnTo>
                <a:lnTo>
                  <a:pt x="36610" y="262890"/>
                </a:lnTo>
                <a:lnTo>
                  <a:pt x="34389" y="258981"/>
                </a:lnTo>
                <a:close/>
              </a:path>
              <a:path w="474344" h="276225">
                <a:moveTo>
                  <a:pt x="471677" y="0"/>
                </a:moveTo>
                <a:lnTo>
                  <a:pt x="470153" y="761"/>
                </a:lnTo>
                <a:lnTo>
                  <a:pt x="32191" y="255111"/>
                </a:lnTo>
                <a:lnTo>
                  <a:pt x="34389" y="258981"/>
                </a:lnTo>
                <a:lnTo>
                  <a:pt x="472439" y="5333"/>
                </a:lnTo>
                <a:lnTo>
                  <a:pt x="473963" y="4572"/>
                </a:lnTo>
                <a:lnTo>
                  <a:pt x="473963" y="1524"/>
                </a:lnTo>
                <a:lnTo>
                  <a:pt x="473201" y="761"/>
                </a:lnTo>
                <a:lnTo>
                  <a:pt x="471677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4966" y="3031235"/>
            <a:ext cx="252983" cy="224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6144" y="3048000"/>
            <a:ext cx="37465" cy="181610"/>
          </a:xfrm>
          <a:custGeom>
            <a:avLst/>
            <a:gdLst/>
            <a:ahLst/>
            <a:cxnLst/>
            <a:rect l="l" t="t" r="r" b="b"/>
            <a:pathLst>
              <a:path w="37464" h="181610">
                <a:moveTo>
                  <a:pt x="16372" y="143777"/>
                </a:moveTo>
                <a:lnTo>
                  <a:pt x="0" y="144779"/>
                </a:lnTo>
                <a:lnTo>
                  <a:pt x="21336" y="181355"/>
                </a:lnTo>
                <a:lnTo>
                  <a:pt x="33259" y="152400"/>
                </a:lnTo>
                <a:lnTo>
                  <a:pt x="17525" y="152400"/>
                </a:lnTo>
                <a:lnTo>
                  <a:pt x="16763" y="151638"/>
                </a:lnTo>
                <a:lnTo>
                  <a:pt x="16716" y="149351"/>
                </a:lnTo>
                <a:lnTo>
                  <a:pt x="16372" y="143777"/>
                </a:lnTo>
                <a:close/>
              </a:path>
              <a:path w="37464" h="181610">
                <a:moveTo>
                  <a:pt x="20971" y="143496"/>
                </a:moveTo>
                <a:lnTo>
                  <a:pt x="16372" y="143777"/>
                </a:lnTo>
                <a:lnTo>
                  <a:pt x="16716" y="149351"/>
                </a:lnTo>
                <a:lnTo>
                  <a:pt x="16763" y="151638"/>
                </a:lnTo>
                <a:lnTo>
                  <a:pt x="17525" y="152400"/>
                </a:lnTo>
                <a:lnTo>
                  <a:pt x="20574" y="152400"/>
                </a:lnTo>
                <a:lnTo>
                  <a:pt x="21336" y="150875"/>
                </a:lnTo>
                <a:lnTo>
                  <a:pt x="21336" y="149351"/>
                </a:lnTo>
                <a:lnTo>
                  <a:pt x="20971" y="143496"/>
                </a:lnTo>
                <a:close/>
              </a:path>
              <a:path w="37464" h="181610">
                <a:moveTo>
                  <a:pt x="37337" y="142494"/>
                </a:moveTo>
                <a:lnTo>
                  <a:pt x="20971" y="143496"/>
                </a:lnTo>
                <a:lnTo>
                  <a:pt x="21336" y="149351"/>
                </a:lnTo>
                <a:lnTo>
                  <a:pt x="21336" y="150875"/>
                </a:lnTo>
                <a:lnTo>
                  <a:pt x="20574" y="152400"/>
                </a:lnTo>
                <a:lnTo>
                  <a:pt x="33259" y="152400"/>
                </a:lnTo>
                <a:lnTo>
                  <a:pt x="37337" y="142494"/>
                </a:lnTo>
                <a:close/>
              </a:path>
              <a:path w="37464" h="181610">
                <a:moveTo>
                  <a:pt x="10668" y="0"/>
                </a:moveTo>
                <a:lnTo>
                  <a:pt x="8381" y="0"/>
                </a:lnTo>
                <a:lnTo>
                  <a:pt x="7619" y="761"/>
                </a:lnTo>
                <a:lnTo>
                  <a:pt x="7619" y="2285"/>
                </a:lnTo>
                <a:lnTo>
                  <a:pt x="16372" y="143777"/>
                </a:lnTo>
                <a:lnTo>
                  <a:pt x="20971" y="143496"/>
                </a:lnTo>
                <a:lnTo>
                  <a:pt x="12192" y="2285"/>
                </a:lnTo>
                <a:lnTo>
                  <a:pt x="12192" y="761"/>
                </a:lnTo>
                <a:lnTo>
                  <a:pt x="10668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2650" y="3344417"/>
            <a:ext cx="70104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2001" y="3348990"/>
            <a:ext cx="55244" cy="111760"/>
          </a:xfrm>
          <a:custGeom>
            <a:avLst/>
            <a:gdLst/>
            <a:ahLst/>
            <a:cxnLst/>
            <a:rect l="l" t="t" r="r" b="b"/>
            <a:pathLst>
              <a:path w="55244" h="111760">
                <a:moveTo>
                  <a:pt x="0" y="68579"/>
                </a:moveTo>
                <a:lnTo>
                  <a:pt x="1524" y="111251"/>
                </a:lnTo>
                <a:lnTo>
                  <a:pt x="35052" y="85343"/>
                </a:lnTo>
                <a:lnTo>
                  <a:pt x="15240" y="85343"/>
                </a:lnTo>
                <a:lnTo>
                  <a:pt x="13716" y="84581"/>
                </a:lnTo>
                <a:lnTo>
                  <a:pt x="12954" y="84581"/>
                </a:lnTo>
                <a:lnTo>
                  <a:pt x="12192" y="83057"/>
                </a:lnTo>
                <a:lnTo>
                  <a:pt x="12954" y="81533"/>
                </a:lnTo>
                <a:lnTo>
                  <a:pt x="15532" y="76008"/>
                </a:lnTo>
                <a:lnTo>
                  <a:pt x="0" y="68579"/>
                </a:lnTo>
                <a:close/>
              </a:path>
              <a:path w="55244" h="111760">
                <a:moveTo>
                  <a:pt x="15532" y="76008"/>
                </a:moveTo>
                <a:lnTo>
                  <a:pt x="12954" y="81533"/>
                </a:lnTo>
                <a:lnTo>
                  <a:pt x="12192" y="83057"/>
                </a:lnTo>
                <a:lnTo>
                  <a:pt x="12954" y="84581"/>
                </a:lnTo>
                <a:lnTo>
                  <a:pt x="13716" y="84581"/>
                </a:lnTo>
                <a:lnTo>
                  <a:pt x="15240" y="85343"/>
                </a:lnTo>
                <a:lnTo>
                  <a:pt x="16764" y="84581"/>
                </a:lnTo>
                <a:lnTo>
                  <a:pt x="16764" y="83819"/>
                </a:lnTo>
                <a:lnTo>
                  <a:pt x="19519" y="77915"/>
                </a:lnTo>
                <a:lnTo>
                  <a:pt x="15532" y="76008"/>
                </a:lnTo>
                <a:close/>
              </a:path>
              <a:path w="55244" h="111760">
                <a:moveTo>
                  <a:pt x="19519" y="77915"/>
                </a:moveTo>
                <a:lnTo>
                  <a:pt x="16764" y="83819"/>
                </a:lnTo>
                <a:lnTo>
                  <a:pt x="16764" y="84581"/>
                </a:lnTo>
                <a:lnTo>
                  <a:pt x="15240" y="85343"/>
                </a:lnTo>
                <a:lnTo>
                  <a:pt x="35052" y="85343"/>
                </a:lnTo>
                <a:lnTo>
                  <a:pt x="19519" y="77915"/>
                </a:lnTo>
                <a:close/>
              </a:path>
              <a:path w="55244" h="111760">
                <a:moveTo>
                  <a:pt x="51816" y="0"/>
                </a:moveTo>
                <a:lnTo>
                  <a:pt x="50292" y="761"/>
                </a:lnTo>
                <a:lnTo>
                  <a:pt x="50292" y="1524"/>
                </a:lnTo>
                <a:lnTo>
                  <a:pt x="15532" y="76008"/>
                </a:lnTo>
                <a:lnTo>
                  <a:pt x="19519" y="77915"/>
                </a:lnTo>
                <a:lnTo>
                  <a:pt x="54102" y="3809"/>
                </a:lnTo>
                <a:lnTo>
                  <a:pt x="54864" y="2285"/>
                </a:lnTo>
                <a:lnTo>
                  <a:pt x="54102" y="761"/>
                </a:lnTo>
                <a:lnTo>
                  <a:pt x="53340" y="761"/>
                </a:lnTo>
                <a:lnTo>
                  <a:pt x="518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20289" y="3498341"/>
            <a:ext cx="260985" cy="49530"/>
          </a:xfrm>
          <a:custGeom>
            <a:avLst/>
            <a:gdLst/>
            <a:ahLst/>
            <a:cxnLst/>
            <a:rect l="l" t="t" r="r" b="b"/>
            <a:pathLst>
              <a:path w="260985" h="49529">
                <a:moveTo>
                  <a:pt x="222994" y="32740"/>
                </a:moveTo>
                <a:lnTo>
                  <a:pt x="220980" y="49529"/>
                </a:lnTo>
                <a:lnTo>
                  <a:pt x="260604" y="35051"/>
                </a:lnTo>
                <a:lnTo>
                  <a:pt x="258342" y="33527"/>
                </a:lnTo>
                <a:lnTo>
                  <a:pt x="229362" y="33527"/>
                </a:lnTo>
                <a:lnTo>
                  <a:pt x="222994" y="32740"/>
                </a:lnTo>
                <a:close/>
              </a:path>
              <a:path w="260985" h="49529">
                <a:moveTo>
                  <a:pt x="223549" y="28120"/>
                </a:moveTo>
                <a:lnTo>
                  <a:pt x="222994" y="32740"/>
                </a:lnTo>
                <a:lnTo>
                  <a:pt x="229362" y="33527"/>
                </a:lnTo>
                <a:lnTo>
                  <a:pt x="230124" y="33527"/>
                </a:lnTo>
                <a:lnTo>
                  <a:pt x="231648" y="32765"/>
                </a:lnTo>
                <a:lnTo>
                  <a:pt x="231648" y="30479"/>
                </a:lnTo>
                <a:lnTo>
                  <a:pt x="230886" y="28955"/>
                </a:lnTo>
                <a:lnTo>
                  <a:pt x="230124" y="28955"/>
                </a:lnTo>
                <a:lnTo>
                  <a:pt x="223549" y="28120"/>
                </a:lnTo>
                <a:close/>
              </a:path>
              <a:path w="260985" h="49529">
                <a:moveTo>
                  <a:pt x="225552" y="11429"/>
                </a:moveTo>
                <a:lnTo>
                  <a:pt x="223549" y="28120"/>
                </a:lnTo>
                <a:lnTo>
                  <a:pt x="230124" y="28955"/>
                </a:lnTo>
                <a:lnTo>
                  <a:pt x="230886" y="28955"/>
                </a:lnTo>
                <a:lnTo>
                  <a:pt x="231648" y="30479"/>
                </a:lnTo>
                <a:lnTo>
                  <a:pt x="231648" y="32765"/>
                </a:lnTo>
                <a:lnTo>
                  <a:pt x="230124" y="33527"/>
                </a:lnTo>
                <a:lnTo>
                  <a:pt x="258342" y="33527"/>
                </a:lnTo>
                <a:lnTo>
                  <a:pt x="225552" y="11429"/>
                </a:lnTo>
                <a:close/>
              </a:path>
              <a:path w="260985" h="49529">
                <a:moveTo>
                  <a:pt x="2286" y="0"/>
                </a:moveTo>
                <a:lnTo>
                  <a:pt x="1524" y="0"/>
                </a:lnTo>
                <a:lnTo>
                  <a:pt x="0" y="761"/>
                </a:lnTo>
                <a:lnTo>
                  <a:pt x="0" y="3809"/>
                </a:lnTo>
                <a:lnTo>
                  <a:pt x="1524" y="5333"/>
                </a:lnTo>
                <a:lnTo>
                  <a:pt x="222994" y="32740"/>
                </a:lnTo>
                <a:lnTo>
                  <a:pt x="223549" y="28120"/>
                </a:lnTo>
                <a:lnTo>
                  <a:pt x="228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91917" y="3333750"/>
            <a:ext cx="207263" cy="1592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37282" y="3339084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29">
                <a:moveTo>
                  <a:pt x="0" y="95250"/>
                </a:moveTo>
                <a:lnTo>
                  <a:pt x="3048" y="137922"/>
                </a:lnTo>
                <a:lnTo>
                  <a:pt x="34163" y="111251"/>
                </a:lnTo>
                <a:lnTo>
                  <a:pt x="14478" y="111251"/>
                </a:lnTo>
                <a:lnTo>
                  <a:pt x="12954" y="110490"/>
                </a:lnTo>
                <a:lnTo>
                  <a:pt x="12192" y="108966"/>
                </a:lnTo>
                <a:lnTo>
                  <a:pt x="12954" y="108204"/>
                </a:lnTo>
                <a:lnTo>
                  <a:pt x="15561" y="102016"/>
                </a:lnTo>
                <a:lnTo>
                  <a:pt x="0" y="95250"/>
                </a:lnTo>
                <a:close/>
              </a:path>
              <a:path w="62864" h="138429">
                <a:moveTo>
                  <a:pt x="15561" y="102016"/>
                </a:moveTo>
                <a:lnTo>
                  <a:pt x="12954" y="108204"/>
                </a:lnTo>
                <a:lnTo>
                  <a:pt x="12192" y="108966"/>
                </a:lnTo>
                <a:lnTo>
                  <a:pt x="12954" y="110490"/>
                </a:lnTo>
                <a:lnTo>
                  <a:pt x="14478" y="111251"/>
                </a:lnTo>
                <a:lnTo>
                  <a:pt x="16763" y="111251"/>
                </a:lnTo>
                <a:lnTo>
                  <a:pt x="17525" y="109727"/>
                </a:lnTo>
                <a:lnTo>
                  <a:pt x="19933" y="103916"/>
                </a:lnTo>
                <a:lnTo>
                  <a:pt x="15561" y="102016"/>
                </a:lnTo>
                <a:close/>
              </a:path>
              <a:path w="62864" h="138429">
                <a:moveTo>
                  <a:pt x="19933" y="103916"/>
                </a:moveTo>
                <a:lnTo>
                  <a:pt x="17525" y="109727"/>
                </a:lnTo>
                <a:lnTo>
                  <a:pt x="16763" y="111251"/>
                </a:lnTo>
                <a:lnTo>
                  <a:pt x="34163" y="111251"/>
                </a:lnTo>
                <a:lnTo>
                  <a:pt x="35051" y="110490"/>
                </a:lnTo>
                <a:lnTo>
                  <a:pt x="19933" y="103916"/>
                </a:lnTo>
                <a:close/>
              </a:path>
              <a:path w="62864" h="138429">
                <a:moveTo>
                  <a:pt x="60960" y="0"/>
                </a:moveTo>
                <a:lnTo>
                  <a:pt x="57912" y="0"/>
                </a:lnTo>
                <a:lnTo>
                  <a:pt x="57912" y="1524"/>
                </a:lnTo>
                <a:lnTo>
                  <a:pt x="15561" y="102016"/>
                </a:lnTo>
                <a:lnTo>
                  <a:pt x="19933" y="103916"/>
                </a:lnTo>
                <a:lnTo>
                  <a:pt x="61722" y="3048"/>
                </a:lnTo>
                <a:lnTo>
                  <a:pt x="62484" y="2286"/>
                </a:lnTo>
                <a:lnTo>
                  <a:pt x="61722" y="762"/>
                </a:lnTo>
                <a:lnTo>
                  <a:pt x="6096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34817" y="3323082"/>
            <a:ext cx="139445" cy="115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19300" y="2901695"/>
            <a:ext cx="990600" cy="723900"/>
          </a:xfrm>
          <a:custGeom>
            <a:avLst/>
            <a:gdLst/>
            <a:ahLst/>
            <a:cxnLst/>
            <a:rect l="l" t="t" r="r" b="b"/>
            <a:pathLst>
              <a:path w="990600" h="723900">
                <a:moveTo>
                  <a:pt x="990600" y="0"/>
                </a:moveTo>
                <a:lnTo>
                  <a:pt x="0" y="0"/>
                </a:lnTo>
                <a:lnTo>
                  <a:pt x="0" y="723900"/>
                </a:lnTo>
                <a:lnTo>
                  <a:pt x="990600" y="723900"/>
                </a:lnTo>
                <a:lnTo>
                  <a:pt x="9906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98548" y="2454401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89">
                <a:moveTo>
                  <a:pt x="191262" y="0"/>
                </a:moveTo>
                <a:lnTo>
                  <a:pt x="0" y="119633"/>
                </a:lnTo>
                <a:lnTo>
                  <a:pt x="134112" y="334518"/>
                </a:lnTo>
                <a:lnTo>
                  <a:pt x="83819" y="365759"/>
                </a:lnTo>
                <a:lnTo>
                  <a:pt x="316991" y="415290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89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76165" y="8654286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52600" y="60883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52600" y="61546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31848" y="6215888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55118" y="7600092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6518" y="7114699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37948" y="7405782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0798" y="7654194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95048" y="7417212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03608" y="7622190"/>
            <a:ext cx="119062" cy="11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55018" y="7427118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54935" y="7168133"/>
            <a:ext cx="474345" cy="276225"/>
          </a:xfrm>
          <a:custGeom>
            <a:avLst/>
            <a:gdLst/>
            <a:ahLst/>
            <a:cxnLst/>
            <a:rect l="l" t="t" r="r" b="b"/>
            <a:pathLst>
              <a:path w="474344" h="276225">
                <a:moveTo>
                  <a:pt x="23621" y="240030"/>
                </a:moveTo>
                <a:lnTo>
                  <a:pt x="0" y="275844"/>
                </a:lnTo>
                <a:lnTo>
                  <a:pt x="42671" y="273558"/>
                </a:lnTo>
                <a:lnTo>
                  <a:pt x="36610" y="262890"/>
                </a:lnTo>
                <a:lnTo>
                  <a:pt x="27431" y="262890"/>
                </a:lnTo>
                <a:lnTo>
                  <a:pt x="25907" y="262128"/>
                </a:lnTo>
                <a:lnTo>
                  <a:pt x="25145" y="261366"/>
                </a:lnTo>
                <a:lnTo>
                  <a:pt x="25145" y="258318"/>
                </a:lnTo>
                <a:lnTo>
                  <a:pt x="26669" y="258318"/>
                </a:lnTo>
                <a:lnTo>
                  <a:pt x="32191" y="255111"/>
                </a:lnTo>
                <a:lnTo>
                  <a:pt x="23621" y="240030"/>
                </a:lnTo>
                <a:close/>
              </a:path>
              <a:path w="474344" h="276225">
                <a:moveTo>
                  <a:pt x="32191" y="255111"/>
                </a:moveTo>
                <a:lnTo>
                  <a:pt x="26669" y="258318"/>
                </a:lnTo>
                <a:lnTo>
                  <a:pt x="25145" y="258318"/>
                </a:lnTo>
                <a:lnTo>
                  <a:pt x="25145" y="261366"/>
                </a:lnTo>
                <a:lnTo>
                  <a:pt x="25907" y="262128"/>
                </a:lnTo>
                <a:lnTo>
                  <a:pt x="27431" y="262890"/>
                </a:lnTo>
                <a:lnTo>
                  <a:pt x="28956" y="262128"/>
                </a:lnTo>
                <a:lnTo>
                  <a:pt x="34389" y="258981"/>
                </a:lnTo>
                <a:lnTo>
                  <a:pt x="32191" y="255111"/>
                </a:lnTo>
                <a:close/>
              </a:path>
              <a:path w="474344" h="276225">
                <a:moveTo>
                  <a:pt x="34389" y="258981"/>
                </a:moveTo>
                <a:lnTo>
                  <a:pt x="28956" y="262128"/>
                </a:lnTo>
                <a:lnTo>
                  <a:pt x="27431" y="262890"/>
                </a:lnTo>
                <a:lnTo>
                  <a:pt x="36610" y="262890"/>
                </a:lnTo>
                <a:lnTo>
                  <a:pt x="34389" y="258981"/>
                </a:lnTo>
                <a:close/>
              </a:path>
              <a:path w="474344" h="276225">
                <a:moveTo>
                  <a:pt x="471677" y="0"/>
                </a:moveTo>
                <a:lnTo>
                  <a:pt x="470153" y="762"/>
                </a:lnTo>
                <a:lnTo>
                  <a:pt x="32191" y="255111"/>
                </a:lnTo>
                <a:lnTo>
                  <a:pt x="34389" y="258981"/>
                </a:lnTo>
                <a:lnTo>
                  <a:pt x="472439" y="5334"/>
                </a:lnTo>
                <a:lnTo>
                  <a:pt x="473963" y="4572"/>
                </a:lnTo>
                <a:lnTo>
                  <a:pt x="473963" y="1524"/>
                </a:lnTo>
                <a:lnTo>
                  <a:pt x="473201" y="762"/>
                </a:lnTo>
                <a:lnTo>
                  <a:pt x="471677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394966" y="7208519"/>
            <a:ext cx="252983" cy="224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76144" y="7225283"/>
            <a:ext cx="37465" cy="181610"/>
          </a:xfrm>
          <a:custGeom>
            <a:avLst/>
            <a:gdLst/>
            <a:ahLst/>
            <a:cxnLst/>
            <a:rect l="l" t="t" r="r" b="b"/>
            <a:pathLst>
              <a:path w="37464" h="181609">
                <a:moveTo>
                  <a:pt x="16372" y="143777"/>
                </a:moveTo>
                <a:lnTo>
                  <a:pt x="0" y="144780"/>
                </a:lnTo>
                <a:lnTo>
                  <a:pt x="21336" y="181356"/>
                </a:lnTo>
                <a:lnTo>
                  <a:pt x="33259" y="152400"/>
                </a:lnTo>
                <a:lnTo>
                  <a:pt x="17525" y="152400"/>
                </a:lnTo>
                <a:lnTo>
                  <a:pt x="16763" y="151638"/>
                </a:lnTo>
                <a:lnTo>
                  <a:pt x="16716" y="149352"/>
                </a:lnTo>
                <a:lnTo>
                  <a:pt x="16372" y="143777"/>
                </a:lnTo>
                <a:close/>
              </a:path>
              <a:path w="37464" h="181609">
                <a:moveTo>
                  <a:pt x="20971" y="143496"/>
                </a:moveTo>
                <a:lnTo>
                  <a:pt x="16372" y="143777"/>
                </a:lnTo>
                <a:lnTo>
                  <a:pt x="16716" y="149352"/>
                </a:lnTo>
                <a:lnTo>
                  <a:pt x="16763" y="151638"/>
                </a:lnTo>
                <a:lnTo>
                  <a:pt x="17525" y="152400"/>
                </a:lnTo>
                <a:lnTo>
                  <a:pt x="20574" y="152400"/>
                </a:lnTo>
                <a:lnTo>
                  <a:pt x="21336" y="150876"/>
                </a:lnTo>
                <a:lnTo>
                  <a:pt x="21336" y="149352"/>
                </a:lnTo>
                <a:lnTo>
                  <a:pt x="20971" y="143496"/>
                </a:lnTo>
                <a:close/>
              </a:path>
              <a:path w="37464" h="181609">
                <a:moveTo>
                  <a:pt x="37337" y="142494"/>
                </a:moveTo>
                <a:lnTo>
                  <a:pt x="20971" y="143496"/>
                </a:lnTo>
                <a:lnTo>
                  <a:pt x="21336" y="149352"/>
                </a:lnTo>
                <a:lnTo>
                  <a:pt x="21336" y="150876"/>
                </a:lnTo>
                <a:lnTo>
                  <a:pt x="20574" y="152400"/>
                </a:lnTo>
                <a:lnTo>
                  <a:pt x="33259" y="152400"/>
                </a:lnTo>
                <a:lnTo>
                  <a:pt x="37337" y="142494"/>
                </a:lnTo>
                <a:close/>
              </a:path>
              <a:path w="37464" h="181609">
                <a:moveTo>
                  <a:pt x="10668" y="0"/>
                </a:moveTo>
                <a:lnTo>
                  <a:pt x="8381" y="0"/>
                </a:lnTo>
                <a:lnTo>
                  <a:pt x="7619" y="762"/>
                </a:lnTo>
                <a:lnTo>
                  <a:pt x="7619" y="2286"/>
                </a:lnTo>
                <a:lnTo>
                  <a:pt x="16372" y="143777"/>
                </a:lnTo>
                <a:lnTo>
                  <a:pt x="20971" y="143496"/>
                </a:lnTo>
                <a:lnTo>
                  <a:pt x="12192" y="2286"/>
                </a:lnTo>
                <a:lnTo>
                  <a:pt x="12192" y="762"/>
                </a:lnTo>
                <a:lnTo>
                  <a:pt x="10668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52650" y="7521702"/>
            <a:ext cx="70104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02001" y="7526273"/>
            <a:ext cx="55244" cy="111760"/>
          </a:xfrm>
          <a:custGeom>
            <a:avLst/>
            <a:gdLst/>
            <a:ahLst/>
            <a:cxnLst/>
            <a:rect l="l" t="t" r="r" b="b"/>
            <a:pathLst>
              <a:path w="55244" h="111759">
                <a:moveTo>
                  <a:pt x="0" y="68580"/>
                </a:moveTo>
                <a:lnTo>
                  <a:pt x="1524" y="111251"/>
                </a:lnTo>
                <a:lnTo>
                  <a:pt x="35052" y="85343"/>
                </a:lnTo>
                <a:lnTo>
                  <a:pt x="15240" y="85343"/>
                </a:lnTo>
                <a:lnTo>
                  <a:pt x="13716" y="84581"/>
                </a:lnTo>
                <a:lnTo>
                  <a:pt x="12954" y="84581"/>
                </a:lnTo>
                <a:lnTo>
                  <a:pt x="12192" y="83057"/>
                </a:lnTo>
                <a:lnTo>
                  <a:pt x="12954" y="81533"/>
                </a:lnTo>
                <a:lnTo>
                  <a:pt x="15532" y="76008"/>
                </a:lnTo>
                <a:lnTo>
                  <a:pt x="0" y="68580"/>
                </a:lnTo>
                <a:close/>
              </a:path>
              <a:path w="55244" h="111759">
                <a:moveTo>
                  <a:pt x="15532" y="76008"/>
                </a:moveTo>
                <a:lnTo>
                  <a:pt x="12954" y="81533"/>
                </a:lnTo>
                <a:lnTo>
                  <a:pt x="12192" y="83057"/>
                </a:lnTo>
                <a:lnTo>
                  <a:pt x="12954" y="84581"/>
                </a:lnTo>
                <a:lnTo>
                  <a:pt x="13716" y="84581"/>
                </a:lnTo>
                <a:lnTo>
                  <a:pt x="15240" y="85343"/>
                </a:lnTo>
                <a:lnTo>
                  <a:pt x="16764" y="84581"/>
                </a:lnTo>
                <a:lnTo>
                  <a:pt x="16764" y="83819"/>
                </a:lnTo>
                <a:lnTo>
                  <a:pt x="19519" y="77915"/>
                </a:lnTo>
                <a:lnTo>
                  <a:pt x="15532" y="76008"/>
                </a:lnTo>
                <a:close/>
              </a:path>
              <a:path w="55244" h="111759">
                <a:moveTo>
                  <a:pt x="19519" y="77915"/>
                </a:moveTo>
                <a:lnTo>
                  <a:pt x="16764" y="83819"/>
                </a:lnTo>
                <a:lnTo>
                  <a:pt x="16764" y="84581"/>
                </a:lnTo>
                <a:lnTo>
                  <a:pt x="15240" y="85343"/>
                </a:lnTo>
                <a:lnTo>
                  <a:pt x="35052" y="85343"/>
                </a:lnTo>
                <a:lnTo>
                  <a:pt x="19519" y="77915"/>
                </a:lnTo>
                <a:close/>
              </a:path>
              <a:path w="55244" h="111759">
                <a:moveTo>
                  <a:pt x="51816" y="0"/>
                </a:moveTo>
                <a:lnTo>
                  <a:pt x="50292" y="762"/>
                </a:lnTo>
                <a:lnTo>
                  <a:pt x="50292" y="1524"/>
                </a:lnTo>
                <a:lnTo>
                  <a:pt x="15532" y="76008"/>
                </a:lnTo>
                <a:lnTo>
                  <a:pt x="19519" y="77915"/>
                </a:lnTo>
                <a:lnTo>
                  <a:pt x="54102" y="3809"/>
                </a:lnTo>
                <a:lnTo>
                  <a:pt x="54864" y="2286"/>
                </a:lnTo>
                <a:lnTo>
                  <a:pt x="54102" y="762"/>
                </a:lnTo>
                <a:lnTo>
                  <a:pt x="53340" y="762"/>
                </a:lnTo>
                <a:lnTo>
                  <a:pt x="518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20289" y="7675626"/>
            <a:ext cx="260985" cy="49530"/>
          </a:xfrm>
          <a:custGeom>
            <a:avLst/>
            <a:gdLst/>
            <a:ahLst/>
            <a:cxnLst/>
            <a:rect l="l" t="t" r="r" b="b"/>
            <a:pathLst>
              <a:path w="260985" h="49529">
                <a:moveTo>
                  <a:pt x="222994" y="32740"/>
                </a:moveTo>
                <a:lnTo>
                  <a:pt x="220980" y="49530"/>
                </a:lnTo>
                <a:lnTo>
                  <a:pt x="260604" y="35051"/>
                </a:lnTo>
                <a:lnTo>
                  <a:pt x="258342" y="33528"/>
                </a:lnTo>
                <a:lnTo>
                  <a:pt x="229362" y="33528"/>
                </a:lnTo>
                <a:lnTo>
                  <a:pt x="222994" y="32740"/>
                </a:lnTo>
                <a:close/>
              </a:path>
              <a:path w="260985" h="49529">
                <a:moveTo>
                  <a:pt x="223549" y="28120"/>
                </a:moveTo>
                <a:lnTo>
                  <a:pt x="222994" y="32740"/>
                </a:lnTo>
                <a:lnTo>
                  <a:pt x="229362" y="33528"/>
                </a:lnTo>
                <a:lnTo>
                  <a:pt x="230124" y="33528"/>
                </a:lnTo>
                <a:lnTo>
                  <a:pt x="231648" y="32766"/>
                </a:lnTo>
                <a:lnTo>
                  <a:pt x="231648" y="30480"/>
                </a:lnTo>
                <a:lnTo>
                  <a:pt x="230886" y="28956"/>
                </a:lnTo>
                <a:lnTo>
                  <a:pt x="230124" y="28956"/>
                </a:lnTo>
                <a:lnTo>
                  <a:pt x="223549" y="28120"/>
                </a:lnTo>
                <a:close/>
              </a:path>
              <a:path w="260985" h="49529">
                <a:moveTo>
                  <a:pt x="225552" y="11430"/>
                </a:moveTo>
                <a:lnTo>
                  <a:pt x="223549" y="28120"/>
                </a:lnTo>
                <a:lnTo>
                  <a:pt x="230124" y="28956"/>
                </a:lnTo>
                <a:lnTo>
                  <a:pt x="230886" y="28956"/>
                </a:lnTo>
                <a:lnTo>
                  <a:pt x="231648" y="30480"/>
                </a:lnTo>
                <a:lnTo>
                  <a:pt x="231648" y="32766"/>
                </a:lnTo>
                <a:lnTo>
                  <a:pt x="230124" y="33528"/>
                </a:lnTo>
                <a:lnTo>
                  <a:pt x="258342" y="33528"/>
                </a:lnTo>
                <a:lnTo>
                  <a:pt x="225552" y="11430"/>
                </a:lnTo>
                <a:close/>
              </a:path>
              <a:path w="260985" h="49529">
                <a:moveTo>
                  <a:pt x="2286" y="0"/>
                </a:moveTo>
                <a:lnTo>
                  <a:pt x="1524" y="0"/>
                </a:lnTo>
                <a:lnTo>
                  <a:pt x="0" y="762"/>
                </a:lnTo>
                <a:lnTo>
                  <a:pt x="0" y="3810"/>
                </a:lnTo>
                <a:lnTo>
                  <a:pt x="1524" y="5334"/>
                </a:lnTo>
                <a:lnTo>
                  <a:pt x="222994" y="32740"/>
                </a:lnTo>
                <a:lnTo>
                  <a:pt x="223549" y="28120"/>
                </a:lnTo>
                <a:lnTo>
                  <a:pt x="228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91917" y="7511033"/>
            <a:ext cx="207263" cy="1592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37282" y="7516368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29">
                <a:moveTo>
                  <a:pt x="0" y="95249"/>
                </a:moveTo>
                <a:lnTo>
                  <a:pt x="3048" y="137921"/>
                </a:lnTo>
                <a:lnTo>
                  <a:pt x="34162" y="111251"/>
                </a:lnTo>
                <a:lnTo>
                  <a:pt x="14478" y="111251"/>
                </a:lnTo>
                <a:lnTo>
                  <a:pt x="12954" y="110489"/>
                </a:lnTo>
                <a:lnTo>
                  <a:pt x="12192" y="108965"/>
                </a:lnTo>
                <a:lnTo>
                  <a:pt x="12954" y="108203"/>
                </a:lnTo>
                <a:lnTo>
                  <a:pt x="15561" y="102015"/>
                </a:lnTo>
                <a:lnTo>
                  <a:pt x="0" y="95249"/>
                </a:lnTo>
                <a:close/>
              </a:path>
              <a:path w="62864" h="138429">
                <a:moveTo>
                  <a:pt x="15561" y="102015"/>
                </a:moveTo>
                <a:lnTo>
                  <a:pt x="12954" y="108203"/>
                </a:lnTo>
                <a:lnTo>
                  <a:pt x="12192" y="108965"/>
                </a:lnTo>
                <a:lnTo>
                  <a:pt x="12954" y="110489"/>
                </a:lnTo>
                <a:lnTo>
                  <a:pt x="14478" y="111251"/>
                </a:lnTo>
                <a:lnTo>
                  <a:pt x="16763" y="111251"/>
                </a:lnTo>
                <a:lnTo>
                  <a:pt x="17525" y="109727"/>
                </a:lnTo>
                <a:lnTo>
                  <a:pt x="19933" y="103916"/>
                </a:lnTo>
                <a:lnTo>
                  <a:pt x="15561" y="102015"/>
                </a:lnTo>
                <a:close/>
              </a:path>
              <a:path w="62864" h="138429">
                <a:moveTo>
                  <a:pt x="19933" y="103916"/>
                </a:moveTo>
                <a:lnTo>
                  <a:pt x="17525" y="109727"/>
                </a:lnTo>
                <a:lnTo>
                  <a:pt x="16763" y="111251"/>
                </a:lnTo>
                <a:lnTo>
                  <a:pt x="34162" y="111251"/>
                </a:lnTo>
                <a:lnTo>
                  <a:pt x="35051" y="110489"/>
                </a:lnTo>
                <a:lnTo>
                  <a:pt x="19933" y="103916"/>
                </a:lnTo>
                <a:close/>
              </a:path>
              <a:path w="62864" h="138429">
                <a:moveTo>
                  <a:pt x="60960" y="0"/>
                </a:moveTo>
                <a:lnTo>
                  <a:pt x="57912" y="0"/>
                </a:lnTo>
                <a:lnTo>
                  <a:pt x="57912" y="1523"/>
                </a:lnTo>
                <a:lnTo>
                  <a:pt x="15561" y="102015"/>
                </a:lnTo>
                <a:lnTo>
                  <a:pt x="19933" y="103916"/>
                </a:lnTo>
                <a:lnTo>
                  <a:pt x="61722" y="3047"/>
                </a:lnTo>
                <a:lnTo>
                  <a:pt x="62484" y="2285"/>
                </a:lnTo>
                <a:lnTo>
                  <a:pt x="61722" y="761"/>
                </a:lnTo>
                <a:lnTo>
                  <a:pt x="6096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34817" y="7500366"/>
            <a:ext cx="139445" cy="115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19300" y="7078980"/>
            <a:ext cx="990600" cy="723900"/>
          </a:xfrm>
          <a:custGeom>
            <a:avLst/>
            <a:gdLst/>
            <a:ahLst/>
            <a:cxnLst/>
            <a:rect l="l" t="t" r="r" b="b"/>
            <a:pathLst>
              <a:path w="990600" h="723900">
                <a:moveTo>
                  <a:pt x="990600" y="0"/>
                </a:moveTo>
                <a:lnTo>
                  <a:pt x="0" y="0"/>
                </a:lnTo>
                <a:lnTo>
                  <a:pt x="0" y="723900"/>
                </a:lnTo>
                <a:lnTo>
                  <a:pt x="990600" y="723900"/>
                </a:lnTo>
                <a:lnTo>
                  <a:pt x="9906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19400" y="61264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19400" y="61264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19400" y="61264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19400" y="61927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881884" y="5677916"/>
            <a:ext cx="1670050" cy="90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3.0</a:t>
            </a:r>
            <a:endParaRPr sz="2200">
              <a:latin typeface="Tahoma"/>
              <a:cs typeface="Tahoma"/>
            </a:endParaRPr>
          </a:p>
          <a:p>
            <a:pPr marR="948690" indent="133350">
              <a:lnSpc>
                <a:spcPct val="100000"/>
              </a:lnSpc>
              <a:spcBef>
                <a:spcPts val="1895"/>
              </a:spcBef>
            </a:pPr>
            <a:r>
              <a:rPr dirty="0" sz="1000" spc="-5">
                <a:latin typeface="Arial"/>
                <a:cs typeface="Arial"/>
              </a:rPr>
              <a:t>Today’s  </a:t>
            </a:r>
            <a:r>
              <a:rPr dirty="0" sz="1000" spc="-5">
                <a:latin typeface="Arial"/>
                <a:cs typeface="Arial"/>
              </a:rPr>
              <a:t>Environme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05378" y="7313924"/>
            <a:ext cx="78295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What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should 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happening  today?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33700" y="734568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252983" y="0"/>
                </a:moveTo>
                <a:lnTo>
                  <a:pt x="252983" y="58674"/>
                </a:lnTo>
                <a:lnTo>
                  <a:pt x="0" y="58674"/>
                </a:lnTo>
                <a:lnTo>
                  <a:pt x="0" y="284226"/>
                </a:lnTo>
                <a:lnTo>
                  <a:pt x="252983" y="284226"/>
                </a:lnTo>
                <a:lnTo>
                  <a:pt x="252983" y="342900"/>
                </a:lnTo>
                <a:lnTo>
                  <a:pt x="419100" y="171450"/>
                </a:lnTo>
                <a:lnTo>
                  <a:pt x="252983" y="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41548" y="67840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98548" y="66316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165" y="4477003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107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4266" y="1500630"/>
            <a:ext cx="14077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WSARE</a:t>
            </a:r>
            <a:r>
              <a:rPr dirty="0" spc="-75"/>
              <a:t> </a:t>
            </a:r>
            <a:r>
              <a:rPr dirty="0" spc="-5"/>
              <a:t>3.0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0" y="19110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2600" y="19110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2600" y="19110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19773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1848" y="2038603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5118" y="3422808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26518" y="2937414"/>
            <a:ext cx="119062" cy="11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7948" y="322849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0798" y="3476910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95048" y="3239928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03608" y="3444906"/>
            <a:ext cx="119062" cy="11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5018" y="3249834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2990850"/>
            <a:ext cx="474345" cy="276225"/>
          </a:xfrm>
          <a:custGeom>
            <a:avLst/>
            <a:gdLst/>
            <a:ahLst/>
            <a:cxnLst/>
            <a:rect l="l" t="t" r="r" b="b"/>
            <a:pathLst>
              <a:path w="474344" h="276225">
                <a:moveTo>
                  <a:pt x="23621" y="240029"/>
                </a:moveTo>
                <a:lnTo>
                  <a:pt x="0" y="275844"/>
                </a:lnTo>
                <a:lnTo>
                  <a:pt x="42671" y="273557"/>
                </a:lnTo>
                <a:lnTo>
                  <a:pt x="36610" y="262890"/>
                </a:lnTo>
                <a:lnTo>
                  <a:pt x="27431" y="262890"/>
                </a:lnTo>
                <a:lnTo>
                  <a:pt x="25907" y="262127"/>
                </a:lnTo>
                <a:lnTo>
                  <a:pt x="25145" y="261366"/>
                </a:lnTo>
                <a:lnTo>
                  <a:pt x="25145" y="258318"/>
                </a:lnTo>
                <a:lnTo>
                  <a:pt x="26669" y="258318"/>
                </a:lnTo>
                <a:lnTo>
                  <a:pt x="32191" y="255111"/>
                </a:lnTo>
                <a:lnTo>
                  <a:pt x="23621" y="240029"/>
                </a:lnTo>
                <a:close/>
              </a:path>
              <a:path w="474344" h="276225">
                <a:moveTo>
                  <a:pt x="32191" y="255111"/>
                </a:moveTo>
                <a:lnTo>
                  <a:pt x="26669" y="258318"/>
                </a:lnTo>
                <a:lnTo>
                  <a:pt x="25145" y="258318"/>
                </a:lnTo>
                <a:lnTo>
                  <a:pt x="25145" y="261366"/>
                </a:lnTo>
                <a:lnTo>
                  <a:pt x="25907" y="262127"/>
                </a:lnTo>
                <a:lnTo>
                  <a:pt x="27431" y="262890"/>
                </a:lnTo>
                <a:lnTo>
                  <a:pt x="28956" y="262127"/>
                </a:lnTo>
                <a:lnTo>
                  <a:pt x="34389" y="258981"/>
                </a:lnTo>
                <a:lnTo>
                  <a:pt x="32191" y="255111"/>
                </a:lnTo>
                <a:close/>
              </a:path>
              <a:path w="474344" h="276225">
                <a:moveTo>
                  <a:pt x="34389" y="258981"/>
                </a:moveTo>
                <a:lnTo>
                  <a:pt x="28956" y="262127"/>
                </a:lnTo>
                <a:lnTo>
                  <a:pt x="27431" y="262890"/>
                </a:lnTo>
                <a:lnTo>
                  <a:pt x="36610" y="262890"/>
                </a:lnTo>
                <a:lnTo>
                  <a:pt x="34389" y="258981"/>
                </a:lnTo>
                <a:close/>
              </a:path>
              <a:path w="474344" h="276225">
                <a:moveTo>
                  <a:pt x="471677" y="0"/>
                </a:moveTo>
                <a:lnTo>
                  <a:pt x="470153" y="761"/>
                </a:lnTo>
                <a:lnTo>
                  <a:pt x="32191" y="255111"/>
                </a:lnTo>
                <a:lnTo>
                  <a:pt x="34389" y="258981"/>
                </a:lnTo>
                <a:lnTo>
                  <a:pt x="472439" y="5333"/>
                </a:lnTo>
                <a:lnTo>
                  <a:pt x="473963" y="4572"/>
                </a:lnTo>
                <a:lnTo>
                  <a:pt x="473963" y="1524"/>
                </a:lnTo>
                <a:lnTo>
                  <a:pt x="473201" y="761"/>
                </a:lnTo>
                <a:lnTo>
                  <a:pt x="471677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4966" y="3031235"/>
            <a:ext cx="252983" cy="224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6144" y="3048000"/>
            <a:ext cx="37465" cy="181610"/>
          </a:xfrm>
          <a:custGeom>
            <a:avLst/>
            <a:gdLst/>
            <a:ahLst/>
            <a:cxnLst/>
            <a:rect l="l" t="t" r="r" b="b"/>
            <a:pathLst>
              <a:path w="37464" h="181610">
                <a:moveTo>
                  <a:pt x="16372" y="143777"/>
                </a:moveTo>
                <a:lnTo>
                  <a:pt x="0" y="144779"/>
                </a:lnTo>
                <a:lnTo>
                  <a:pt x="21336" y="181355"/>
                </a:lnTo>
                <a:lnTo>
                  <a:pt x="33259" y="152400"/>
                </a:lnTo>
                <a:lnTo>
                  <a:pt x="17525" y="152400"/>
                </a:lnTo>
                <a:lnTo>
                  <a:pt x="16763" y="151638"/>
                </a:lnTo>
                <a:lnTo>
                  <a:pt x="16716" y="149351"/>
                </a:lnTo>
                <a:lnTo>
                  <a:pt x="16372" y="143777"/>
                </a:lnTo>
                <a:close/>
              </a:path>
              <a:path w="37464" h="181610">
                <a:moveTo>
                  <a:pt x="20971" y="143496"/>
                </a:moveTo>
                <a:lnTo>
                  <a:pt x="16372" y="143777"/>
                </a:lnTo>
                <a:lnTo>
                  <a:pt x="16716" y="149351"/>
                </a:lnTo>
                <a:lnTo>
                  <a:pt x="16763" y="151638"/>
                </a:lnTo>
                <a:lnTo>
                  <a:pt x="17525" y="152400"/>
                </a:lnTo>
                <a:lnTo>
                  <a:pt x="20574" y="152400"/>
                </a:lnTo>
                <a:lnTo>
                  <a:pt x="21336" y="150875"/>
                </a:lnTo>
                <a:lnTo>
                  <a:pt x="21336" y="149351"/>
                </a:lnTo>
                <a:lnTo>
                  <a:pt x="20971" y="143496"/>
                </a:lnTo>
                <a:close/>
              </a:path>
              <a:path w="37464" h="181610">
                <a:moveTo>
                  <a:pt x="37337" y="142494"/>
                </a:moveTo>
                <a:lnTo>
                  <a:pt x="20971" y="143496"/>
                </a:lnTo>
                <a:lnTo>
                  <a:pt x="21336" y="149351"/>
                </a:lnTo>
                <a:lnTo>
                  <a:pt x="21336" y="150875"/>
                </a:lnTo>
                <a:lnTo>
                  <a:pt x="20574" y="152400"/>
                </a:lnTo>
                <a:lnTo>
                  <a:pt x="33259" y="152400"/>
                </a:lnTo>
                <a:lnTo>
                  <a:pt x="37337" y="142494"/>
                </a:lnTo>
                <a:close/>
              </a:path>
              <a:path w="37464" h="181610">
                <a:moveTo>
                  <a:pt x="10668" y="0"/>
                </a:moveTo>
                <a:lnTo>
                  <a:pt x="8381" y="0"/>
                </a:lnTo>
                <a:lnTo>
                  <a:pt x="7619" y="761"/>
                </a:lnTo>
                <a:lnTo>
                  <a:pt x="7619" y="2285"/>
                </a:lnTo>
                <a:lnTo>
                  <a:pt x="16372" y="143777"/>
                </a:lnTo>
                <a:lnTo>
                  <a:pt x="20971" y="143496"/>
                </a:lnTo>
                <a:lnTo>
                  <a:pt x="12192" y="2285"/>
                </a:lnTo>
                <a:lnTo>
                  <a:pt x="12192" y="761"/>
                </a:lnTo>
                <a:lnTo>
                  <a:pt x="10668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2650" y="3344417"/>
            <a:ext cx="70104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2001" y="3348990"/>
            <a:ext cx="55244" cy="111760"/>
          </a:xfrm>
          <a:custGeom>
            <a:avLst/>
            <a:gdLst/>
            <a:ahLst/>
            <a:cxnLst/>
            <a:rect l="l" t="t" r="r" b="b"/>
            <a:pathLst>
              <a:path w="55244" h="111760">
                <a:moveTo>
                  <a:pt x="0" y="68579"/>
                </a:moveTo>
                <a:lnTo>
                  <a:pt x="1524" y="111251"/>
                </a:lnTo>
                <a:lnTo>
                  <a:pt x="35052" y="85343"/>
                </a:lnTo>
                <a:lnTo>
                  <a:pt x="15240" y="85343"/>
                </a:lnTo>
                <a:lnTo>
                  <a:pt x="13716" y="84581"/>
                </a:lnTo>
                <a:lnTo>
                  <a:pt x="12954" y="84581"/>
                </a:lnTo>
                <a:lnTo>
                  <a:pt x="12192" y="83057"/>
                </a:lnTo>
                <a:lnTo>
                  <a:pt x="12954" y="81533"/>
                </a:lnTo>
                <a:lnTo>
                  <a:pt x="15532" y="76008"/>
                </a:lnTo>
                <a:lnTo>
                  <a:pt x="0" y="68579"/>
                </a:lnTo>
                <a:close/>
              </a:path>
              <a:path w="55244" h="111760">
                <a:moveTo>
                  <a:pt x="15532" y="76008"/>
                </a:moveTo>
                <a:lnTo>
                  <a:pt x="12954" y="81533"/>
                </a:lnTo>
                <a:lnTo>
                  <a:pt x="12192" y="83057"/>
                </a:lnTo>
                <a:lnTo>
                  <a:pt x="12954" y="84581"/>
                </a:lnTo>
                <a:lnTo>
                  <a:pt x="13716" y="84581"/>
                </a:lnTo>
                <a:lnTo>
                  <a:pt x="15240" y="85343"/>
                </a:lnTo>
                <a:lnTo>
                  <a:pt x="16764" y="84581"/>
                </a:lnTo>
                <a:lnTo>
                  <a:pt x="16764" y="83819"/>
                </a:lnTo>
                <a:lnTo>
                  <a:pt x="19519" y="77915"/>
                </a:lnTo>
                <a:lnTo>
                  <a:pt x="15532" y="76008"/>
                </a:lnTo>
                <a:close/>
              </a:path>
              <a:path w="55244" h="111760">
                <a:moveTo>
                  <a:pt x="19519" y="77915"/>
                </a:moveTo>
                <a:lnTo>
                  <a:pt x="16764" y="83819"/>
                </a:lnTo>
                <a:lnTo>
                  <a:pt x="16764" y="84581"/>
                </a:lnTo>
                <a:lnTo>
                  <a:pt x="15240" y="85343"/>
                </a:lnTo>
                <a:lnTo>
                  <a:pt x="35052" y="85343"/>
                </a:lnTo>
                <a:lnTo>
                  <a:pt x="19519" y="77915"/>
                </a:lnTo>
                <a:close/>
              </a:path>
              <a:path w="55244" h="111760">
                <a:moveTo>
                  <a:pt x="51816" y="0"/>
                </a:moveTo>
                <a:lnTo>
                  <a:pt x="50292" y="761"/>
                </a:lnTo>
                <a:lnTo>
                  <a:pt x="50292" y="1524"/>
                </a:lnTo>
                <a:lnTo>
                  <a:pt x="15532" y="76008"/>
                </a:lnTo>
                <a:lnTo>
                  <a:pt x="19519" y="77915"/>
                </a:lnTo>
                <a:lnTo>
                  <a:pt x="54102" y="3809"/>
                </a:lnTo>
                <a:lnTo>
                  <a:pt x="54864" y="2285"/>
                </a:lnTo>
                <a:lnTo>
                  <a:pt x="54102" y="761"/>
                </a:lnTo>
                <a:lnTo>
                  <a:pt x="53340" y="761"/>
                </a:lnTo>
                <a:lnTo>
                  <a:pt x="518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20289" y="3498341"/>
            <a:ext cx="260985" cy="49530"/>
          </a:xfrm>
          <a:custGeom>
            <a:avLst/>
            <a:gdLst/>
            <a:ahLst/>
            <a:cxnLst/>
            <a:rect l="l" t="t" r="r" b="b"/>
            <a:pathLst>
              <a:path w="260985" h="49529">
                <a:moveTo>
                  <a:pt x="222994" y="32740"/>
                </a:moveTo>
                <a:lnTo>
                  <a:pt x="220980" y="49529"/>
                </a:lnTo>
                <a:lnTo>
                  <a:pt x="260604" y="35051"/>
                </a:lnTo>
                <a:lnTo>
                  <a:pt x="258342" y="33527"/>
                </a:lnTo>
                <a:lnTo>
                  <a:pt x="229362" y="33527"/>
                </a:lnTo>
                <a:lnTo>
                  <a:pt x="222994" y="32740"/>
                </a:lnTo>
                <a:close/>
              </a:path>
              <a:path w="260985" h="49529">
                <a:moveTo>
                  <a:pt x="223549" y="28120"/>
                </a:moveTo>
                <a:lnTo>
                  <a:pt x="222994" y="32740"/>
                </a:lnTo>
                <a:lnTo>
                  <a:pt x="229362" y="33527"/>
                </a:lnTo>
                <a:lnTo>
                  <a:pt x="230124" y="33527"/>
                </a:lnTo>
                <a:lnTo>
                  <a:pt x="231648" y="32765"/>
                </a:lnTo>
                <a:lnTo>
                  <a:pt x="231648" y="30479"/>
                </a:lnTo>
                <a:lnTo>
                  <a:pt x="230886" y="28955"/>
                </a:lnTo>
                <a:lnTo>
                  <a:pt x="230124" y="28955"/>
                </a:lnTo>
                <a:lnTo>
                  <a:pt x="223549" y="28120"/>
                </a:lnTo>
                <a:close/>
              </a:path>
              <a:path w="260985" h="49529">
                <a:moveTo>
                  <a:pt x="225552" y="11429"/>
                </a:moveTo>
                <a:lnTo>
                  <a:pt x="223549" y="28120"/>
                </a:lnTo>
                <a:lnTo>
                  <a:pt x="230124" y="28955"/>
                </a:lnTo>
                <a:lnTo>
                  <a:pt x="230886" y="28955"/>
                </a:lnTo>
                <a:lnTo>
                  <a:pt x="231648" y="30479"/>
                </a:lnTo>
                <a:lnTo>
                  <a:pt x="231648" y="32765"/>
                </a:lnTo>
                <a:lnTo>
                  <a:pt x="230124" y="33527"/>
                </a:lnTo>
                <a:lnTo>
                  <a:pt x="258342" y="33527"/>
                </a:lnTo>
                <a:lnTo>
                  <a:pt x="225552" y="11429"/>
                </a:lnTo>
                <a:close/>
              </a:path>
              <a:path w="260985" h="49529">
                <a:moveTo>
                  <a:pt x="2286" y="0"/>
                </a:moveTo>
                <a:lnTo>
                  <a:pt x="1524" y="0"/>
                </a:lnTo>
                <a:lnTo>
                  <a:pt x="0" y="761"/>
                </a:lnTo>
                <a:lnTo>
                  <a:pt x="0" y="3809"/>
                </a:lnTo>
                <a:lnTo>
                  <a:pt x="1524" y="5333"/>
                </a:lnTo>
                <a:lnTo>
                  <a:pt x="222994" y="32740"/>
                </a:lnTo>
                <a:lnTo>
                  <a:pt x="223549" y="28120"/>
                </a:lnTo>
                <a:lnTo>
                  <a:pt x="228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91917" y="3333750"/>
            <a:ext cx="207263" cy="1592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37282" y="3339084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29">
                <a:moveTo>
                  <a:pt x="0" y="95250"/>
                </a:moveTo>
                <a:lnTo>
                  <a:pt x="3048" y="137922"/>
                </a:lnTo>
                <a:lnTo>
                  <a:pt x="34163" y="111251"/>
                </a:lnTo>
                <a:lnTo>
                  <a:pt x="14478" y="111251"/>
                </a:lnTo>
                <a:lnTo>
                  <a:pt x="12954" y="110490"/>
                </a:lnTo>
                <a:lnTo>
                  <a:pt x="12192" y="108966"/>
                </a:lnTo>
                <a:lnTo>
                  <a:pt x="12954" y="108204"/>
                </a:lnTo>
                <a:lnTo>
                  <a:pt x="15561" y="102016"/>
                </a:lnTo>
                <a:lnTo>
                  <a:pt x="0" y="95250"/>
                </a:lnTo>
                <a:close/>
              </a:path>
              <a:path w="62864" h="138429">
                <a:moveTo>
                  <a:pt x="15561" y="102016"/>
                </a:moveTo>
                <a:lnTo>
                  <a:pt x="12954" y="108204"/>
                </a:lnTo>
                <a:lnTo>
                  <a:pt x="12192" y="108966"/>
                </a:lnTo>
                <a:lnTo>
                  <a:pt x="12954" y="110490"/>
                </a:lnTo>
                <a:lnTo>
                  <a:pt x="14478" y="111251"/>
                </a:lnTo>
                <a:lnTo>
                  <a:pt x="16763" y="111251"/>
                </a:lnTo>
                <a:lnTo>
                  <a:pt x="17525" y="109727"/>
                </a:lnTo>
                <a:lnTo>
                  <a:pt x="19933" y="103916"/>
                </a:lnTo>
                <a:lnTo>
                  <a:pt x="15561" y="102016"/>
                </a:lnTo>
                <a:close/>
              </a:path>
              <a:path w="62864" h="138429">
                <a:moveTo>
                  <a:pt x="19933" y="103916"/>
                </a:moveTo>
                <a:lnTo>
                  <a:pt x="17525" y="109727"/>
                </a:lnTo>
                <a:lnTo>
                  <a:pt x="16763" y="111251"/>
                </a:lnTo>
                <a:lnTo>
                  <a:pt x="34163" y="111251"/>
                </a:lnTo>
                <a:lnTo>
                  <a:pt x="35051" y="110490"/>
                </a:lnTo>
                <a:lnTo>
                  <a:pt x="19933" y="103916"/>
                </a:lnTo>
                <a:close/>
              </a:path>
              <a:path w="62864" h="138429">
                <a:moveTo>
                  <a:pt x="60960" y="0"/>
                </a:moveTo>
                <a:lnTo>
                  <a:pt x="57912" y="0"/>
                </a:lnTo>
                <a:lnTo>
                  <a:pt x="57912" y="1524"/>
                </a:lnTo>
                <a:lnTo>
                  <a:pt x="15561" y="102016"/>
                </a:lnTo>
                <a:lnTo>
                  <a:pt x="19933" y="103916"/>
                </a:lnTo>
                <a:lnTo>
                  <a:pt x="61722" y="3048"/>
                </a:lnTo>
                <a:lnTo>
                  <a:pt x="62484" y="2286"/>
                </a:lnTo>
                <a:lnTo>
                  <a:pt x="61722" y="762"/>
                </a:lnTo>
                <a:lnTo>
                  <a:pt x="6096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34817" y="3323082"/>
            <a:ext cx="139445" cy="115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19300" y="2901695"/>
            <a:ext cx="990600" cy="723900"/>
          </a:xfrm>
          <a:custGeom>
            <a:avLst/>
            <a:gdLst/>
            <a:ahLst/>
            <a:cxnLst/>
            <a:rect l="l" t="t" r="r" b="b"/>
            <a:pathLst>
              <a:path w="990600" h="723900">
                <a:moveTo>
                  <a:pt x="990600" y="0"/>
                </a:moveTo>
                <a:lnTo>
                  <a:pt x="0" y="0"/>
                </a:lnTo>
                <a:lnTo>
                  <a:pt x="0" y="723900"/>
                </a:lnTo>
                <a:lnTo>
                  <a:pt x="990600" y="723900"/>
                </a:lnTo>
                <a:lnTo>
                  <a:pt x="9906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19400" y="19491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9400" y="19491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19400" y="19491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19400" y="20154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002533" y="2076703"/>
            <a:ext cx="471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81884" y="2229103"/>
            <a:ext cx="7264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Environment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05378" y="3136640"/>
            <a:ext cx="78295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What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should 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happening  today?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6700" y="21015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76700" y="21015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76700" y="21015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76700" y="21678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272534" y="2229103"/>
            <a:ext cx="458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5080" indent="-438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  </a:t>
            </a:r>
            <a:r>
              <a:rPr dirty="0" sz="1000" spc="-5">
                <a:latin typeface="Arial"/>
                <a:cs typeface="Arial"/>
              </a:rPr>
              <a:t>Cases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67432" y="3174741"/>
            <a:ext cx="859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What’s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strange  about today,  </a:t>
            </a:r>
            <a:r>
              <a:rPr dirty="0" sz="1000">
                <a:latin typeface="Arial"/>
                <a:cs typeface="Arial"/>
              </a:rPr>
              <a:t>considering </a:t>
            </a:r>
            <a:r>
              <a:rPr dirty="0" sz="1000" spc="-5">
                <a:latin typeface="Arial"/>
                <a:cs typeface="Arial"/>
              </a:rPr>
              <a:t>its  environment?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33700" y="3168395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252983" y="0"/>
                </a:moveTo>
                <a:lnTo>
                  <a:pt x="252983" y="58674"/>
                </a:lnTo>
                <a:lnTo>
                  <a:pt x="0" y="58674"/>
                </a:lnTo>
                <a:lnTo>
                  <a:pt x="0" y="284225"/>
                </a:lnTo>
                <a:lnTo>
                  <a:pt x="252983" y="284225"/>
                </a:lnTo>
                <a:lnTo>
                  <a:pt x="252983" y="342900"/>
                </a:lnTo>
                <a:lnTo>
                  <a:pt x="419100" y="171450"/>
                </a:lnTo>
                <a:lnTo>
                  <a:pt x="252983" y="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60747" y="2721101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89">
                <a:moveTo>
                  <a:pt x="191262" y="0"/>
                </a:moveTo>
                <a:lnTo>
                  <a:pt x="0" y="119633"/>
                </a:lnTo>
                <a:lnTo>
                  <a:pt x="134112" y="334518"/>
                </a:lnTo>
                <a:lnTo>
                  <a:pt x="83819" y="365759"/>
                </a:lnTo>
                <a:lnTo>
                  <a:pt x="316991" y="415290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89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41548" y="2606801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89">
                <a:moveTo>
                  <a:pt x="191262" y="0"/>
                </a:moveTo>
                <a:lnTo>
                  <a:pt x="0" y="119633"/>
                </a:lnTo>
                <a:lnTo>
                  <a:pt x="134112" y="334518"/>
                </a:lnTo>
                <a:lnTo>
                  <a:pt x="83819" y="365759"/>
                </a:lnTo>
                <a:lnTo>
                  <a:pt x="316991" y="415290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89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98548" y="2454401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89">
                <a:moveTo>
                  <a:pt x="191262" y="0"/>
                </a:moveTo>
                <a:lnTo>
                  <a:pt x="0" y="119633"/>
                </a:lnTo>
                <a:lnTo>
                  <a:pt x="134112" y="334518"/>
                </a:lnTo>
                <a:lnTo>
                  <a:pt x="83819" y="365759"/>
                </a:lnTo>
                <a:lnTo>
                  <a:pt x="316991" y="415290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89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91000" y="3320796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252984" y="0"/>
                </a:moveTo>
                <a:lnTo>
                  <a:pt x="252984" y="58674"/>
                </a:lnTo>
                <a:lnTo>
                  <a:pt x="0" y="58674"/>
                </a:lnTo>
                <a:lnTo>
                  <a:pt x="0" y="284225"/>
                </a:lnTo>
                <a:lnTo>
                  <a:pt x="252984" y="284225"/>
                </a:lnTo>
                <a:lnTo>
                  <a:pt x="252984" y="342900"/>
                </a:lnTo>
                <a:lnTo>
                  <a:pt x="419100" y="171450"/>
                </a:lnTo>
                <a:lnTo>
                  <a:pt x="252984" y="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41747" y="78889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52600" y="60883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52600" y="60883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52600" y="61546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31848" y="6215888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855118" y="7600092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26518" y="7114699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37948" y="7405782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80798" y="7654194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95048" y="7417212"/>
            <a:ext cx="119062" cy="11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03608" y="7622190"/>
            <a:ext cx="119062" cy="112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55018" y="7427118"/>
            <a:ext cx="119062" cy="11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54935" y="7168133"/>
            <a:ext cx="474345" cy="276225"/>
          </a:xfrm>
          <a:custGeom>
            <a:avLst/>
            <a:gdLst/>
            <a:ahLst/>
            <a:cxnLst/>
            <a:rect l="l" t="t" r="r" b="b"/>
            <a:pathLst>
              <a:path w="474344" h="276225">
                <a:moveTo>
                  <a:pt x="23621" y="240030"/>
                </a:moveTo>
                <a:lnTo>
                  <a:pt x="0" y="275844"/>
                </a:lnTo>
                <a:lnTo>
                  <a:pt x="42671" y="273558"/>
                </a:lnTo>
                <a:lnTo>
                  <a:pt x="36610" y="262890"/>
                </a:lnTo>
                <a:lnTo>
                  <a:pt x="27431" y="262890"/>
                </a:lnTo>
                <a:lnTo>
                  <a:pt x="25907" y="262128"/>
                </a:lnTo>
                <a:lnTo>
                  <a:pt x="25145" y="261366"/>
                </a:lnTo>
                <a:lnTo>
                  <a:pt x="25145" y="258318"/>
                </a:lnTo>
                <a:lnTo>
                  <a:pt x="26669" y="258318"/>
                </a:lnTo>
                <a:lnTo>
                  <a:pt x="32191" y="255111"/>
                </a:lnTo>
                <a:lnTo>
                  <a:pt x="23621" y="240030"/>
                </a:lnTo>
                <a:close/>
              </a:path>
              <a:path w="474344" h="276225">
                <a:moveTo>
                  <a:pt x="32191" y="255111"/>
                </a:moveTo>
                <a:lnTo>
                  <a:pt x="26669" y="258318"/>
                </a:lnTo>
                <a:lnTo>
                  <a:pt x="25145" y="258318"/>
                </a:lnTo>
                <a:lnTo>
                  <a:pt x="25145" y="261366"/>
                </a:lnTo>
                <a:lnTo>
                  <a:pt x="25907" y="262128"/>
                </a:lnTo>
                <a:lnTo>
                  <a:pt x="27431" y="262890"/>
                </a:lnTo>
                <a:lnTo>
                  <a:pt x="28956" y="262128"/>
                </a:lnTo>
                <a:lnTo>
                  <a:pt x="34389" y="258981"/>
                </a:lnTo>
                <a:lnTo>
                  <a:pt x="32191" y="255111"/>
                </a:lnTo>
                <a:close/>
              </a:path>
              <a:path w="474344" h="276225">
                <a:moveTo>
                  <a:pt x="34389" y="258981"/>
                </a:moveTo>
                <a:lnTo>
                  <a:pt x="28956" y="262128"/>
                </a:lnTo>
                <a:lnTo>
                  <a:pt x="27431" y="262890"/>
                </a:lnTo>
                <a:lnTo>
                  <a:pt x="36610" y="262890"/>
                </a:lnTo>
                <a:lnTo>
                  <a:pt x="34389" y="258981"/>
                </a:lnTo>
                <a:close/>
              </a:path>
              <a:path w="474344" h="276225">
                <a:moveTo>
                  <a:pt x="471677" y="0"/>
                </a:moveTo>
                <a:lnTo>
                  <a:pt x="470153" y="762"/>
                </a:lnTo>
                <a:lnTo>
                  <a:pt x="32191" y="255111"/>
                </a:lnTo>
                <a:lnTo>
                  <a:pt x="34389" y="258981"/>
                </a:lnTo>
                <a:lnTo>
                  <a:pt x="472439" y="5334"/>
                </a:lnTo>
                <a:lnTo>
                  <a:pt x="473963" y="4572"/>
                </a:lnTo>
                <a:lnTo>
                  <a:pt x="473963" y="1524"/>
                </a:lnTo>
                <a:lnTo>
                  <a:pt x="473201" y="762"/>
                </a:lnTo>
                <a:lnTo>
                  <a:pt x="471677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94966" y="7208519"/>
            <a:ext cx="252983" cy="2247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76144" y="7225283"/>
            <a:ext cx="37465" cy="181610"/>
          </a:xfrm>
          <a:custGeom>
            <a:avLst/>
            <a:gdLst/>
            <a:ahLst/>
            <a:cxnLst/>
            <a:rect l="l" t="t" r="r" b="b"/>
            <a:pathLst>
              <a:path w="37464" h="181609">
                <a:moveTo>
                  <a:pt x="16372" y="143777"/>
                </a:moveTo>
                <a:lnTo>
                  <a:pt x="0" y="144780"/>
                </a:lnTo>
                <a:lnTo>
                  <a:pt x="21336" y="181356"/>
                </a:lnTo>
                <a:lnTo>
                  <a:pt x="33259" y="152400"/>
                </a:lnTo>
                <a:lnTo>
                  <a:pt x="17525" y="152400"/>
                </a:lnTo>
                <a:lnTo>
                  <a:pt x="16763" y="151638"/>
                </a:lnTo>
                <a:lnTo>
                  <a:pt x="16716" y="149352"/>
                </a:lnTo>
                <a:lnTo>
                  <a:pt x="16372" y="143777"/>
                </a:lnTo>
                <a:close/>
              </a:path>
              <a:path w="37464" h="181609">
                <a:moveTo>
                  <a:pt x="20971" y="143496"/>
                </a:moveTo>
                <a:lnTo>
                  <a:pt x="16372" y="143777"/>
                </a:lnTo>
                <a:lnTo>
                  <a:pt x="16716" y="149352"/>
                </a:lnTo>
                <a:lnTo>
                  <a:pt x="16763" y="151638"/>
                </a:lnTo>
                <a:lnTo>
                  <a:pt x="17525" y="152400"/>
                </a:lnTo>
                <a:lnTo>
                  <a:pt x="20574" y="152400"/>
                </a:lnTo>
                <a:lnTo>
                  <a:pt x="21336" y="150876"/>
                </a:lnTo>
                <a:lnTo>
                  <a:pt x="21336" y="149352"/>
                </a:lnTo>
                <a:lnTo>
                  <a:pt x="20971" y="143496"/>
                </a:lnTo>
                <a:close/>
              </a:path>
              <a:path w="37464" h="181609">
                <a:moveTo>
                  <a:pt x="37337" y="142494"/>
                </a:moveTo>
                <a:lnTo>
                  <a:pt x="20971" y="143496"/>
                </a:lnTo>
                <a:lnTo>
                  <a:pt x="21336" y="149352"/>
                </a:lnTo>
                <a:lnTo>
                  <a:pt x="21336" y="150876"/>
                </a:lnTo>
                <a:lnTo>
                  <a:pt x="20574" y="152400"/>
                </a:lnTo>
                <a:lnTo>
                  <a:pt x="33259" y="152400"/>
                </a:lnTo>
                <a:lnTo>
                  <a:pt x="37337" y="142494"/>
                </a:lnTo>
                <a:close/>
              </a:path>
              <a:path w="37464" h="181609">
                <a:moveTo>
                  <a:pt x="10668" y="0"/>
                </a:moveTo>
                <a:lnTo>
                  <a:pt x="8381" y="0"/>
                </a:lnTo>
                <a:lnTo>
                  <a:pt x="7619" y="762"/>
                </a:lnTo>
                <a:lnTo>
                  <a:pt x="7619" y="2286"/>
                </a:lnTo>
                <a:lnTo>
                  <a:pt x="16372" y="143777"/>
                </a:lnTo>
                <a:lnTo>
                  <a:pt x="20971" y="143496"/>
                </a:lnTo>
                <a:lnTo>
                  <a:pt x="12192" y="2286"/>
                </a:lnTo>
                <a:lnTo>
                  <a:pt x="12192" y="762"/>
                </a:lnTo>
                <a:lnTo>
                  <a:pt x="10668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52650" y="7521702"/>
            <a:ext cx="70104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02001" y="7526273"/>
            <a:ext cx="55244" cy="111760"/>
          </a:xfrm>
          <a:custGeom>
            <a:avLst/>
            <a:gdLst/>
            <a:ahLst/>
            <a:cxnLst/>
            <a:rect l="l" t="t" r="r" b="b"/>
            <a:pathLst>
              <a:path w="55244" h="111759">
                <a:moveTo>
                  <a:pt x="0" y="68580"/>
                </a:moveTo>
                <a:lnTo>
                  <a:pt x="1524" y="111251"/>
                </a:lnTo>
                <a:lnTo>
                  <a:pt x="35052" y="85343"/>
                </a:lnTo>
                <a:lnTo>
                  <a:pt x="15240" y="85343"/>
                </a:lnTo>
                <a:lnTo>
                  <a:pt x="13716" y="84581"/>
                </a:lnTo>
                <a:lnTo>
                  <a:pt x="12954" y="84581"/>
                </a:lnTo>
                <a:lnTo>
                  <a:pt x="12192" y="83057"/>
                </a:lnTo>
                <a:lnTo>
                  <a:pt x="12954" y="81533"/>
                </a:lnTo>
                <a:lnTo>
                  <a:pt x="15532" y="76008"/>
                </a:lnTo>
                <a:lnTo>
                  <a:pt x="0" y="68580"/>
                </a:lnTo>
                <a:close/>
              </a:path>
              <a:path w="55244" h="111759">
                <a:moveTo>
                  <a:pt x="15532" y="76008"/>
                </a:moveTo>
                <a:lnTo>
                  <a:pt x="12954" y="81533"/>
                </a:lnTo>
                <a:lnTo>
                  <a:pt x="12192" y="83057"/>
                </a:lnTo>
                <a:lnTo>
                  <a:pt x="12954" y="84581"/>
                </a:lnTo>
                <a:lnTo>
                  <a:pt x="13716" y="84581"/>
                </a:lnTo>
                <a:lnTo>
                  <a:pt x="15240" y="85343"/>
                </a:lnTo>
                <a:lnTo>
                  <a:pt x="16764" y="84581"/>
                </a:lnTo>
                <a:lnTo>
                  <a:pt x="16764" y="83819"/>
                </a:lnTo>
                <a:lnTo>
                  <a:pt x="19519" y="77915"/>
                </a:lnTo>
                <a:lnTo>
                  <a:pt x="15532" y="76008"/>
                </a:lnTo>
                <a:close/>
              </a:path>
              <a:path w="55244" h="111759">
                <a:moveTo>
                  <a:pt x="19519" y="77915"/>
                </a:moveTo>
                <a:lnTo>
                  <a:pt x="16764" y="83819"/>
                </a:lnTo>
                <a:lnTo>
                  <a:pt x="16764" y="84581"/>
                </a:lnTo>
                <a:lnTo>
                  <a:pt x="15240" y="85343"/>
                </a:lnTo>
                <a:lnTo>
                  <a:pt x="35052" y="85343"/>
                </a:lnTo>
                <a:lnTo>
                  <a:pt x="19519" y="77915"/>
                </a:lnTo>
                <a:close/>
              </a:path>
              <a:path w="55244" h="111759">
                <a:moveTo>
                  <a:pt x="51816" y="0"/>
                </a:moveTo>
                <a:lnTo>
                  <a:pt x="50292" y="762"/>
                </a:lnTo>
                <a:lnTo>
                  <a:pt x="50292" y="1524"/>
                </a:lnTo>
                <a:lnTo>
                  <a:pt x="15532" y="76008"/>
                </a:lnTo>
                <a:lnTo>
                  <a:pt x="19519" y="77915"/>
                </a:lnTo>
                <a:lnTo>
                  <a:pt x="54102" y="3809"/>
                </a:lnTo>
                <a:lnTo>
                  <a:pt x="54864" y="2286"/>
                </a:lnTo>
                <a:lnTo>
                  <a:pt x="54102" y="762"/>
                </a:lnTo>
                <a:lnTo>
                  <a:pt x="53340" y="762"/>
                </a:lnTo>
                <a:lnTo>
                  <a:pt x="5181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20289" y="7675626"/>
            <a:ext cx="260985" cy="49530"/>
          </a:xfrm>
          <a:custGeom>
            <a:avLst/>
            <a:gdLst/>
            <a:ahLst/>
            <a:cxnLst/>
            <a:rect l="l" t="t" r="r" b="b"/>
            <a:pathLst>
              <a:path w="260985" h="49529">
                <a:moveTo>
                  <a:pt x="222994" y="32740"/>
                </a:moveTo>
                <a:lnTo>
                  <a:pt x="220980" y="49530"/>
                </a:lnTo>
                <a:lnTo>
                  <a:pt x="260604" y="35051"/>
                </a:lnTo>
                <a:lnTo>
                  <a:pt x="258342" y="33528"/>
                </a:lnTo>
                <a:lnTo>
                  <a:pt x="229362" y="33528"/>
                </a:lnTo>
                <a:lnTo>
                  <a:pt x="222994" y="32740"/>
                </a:lnTo>
                <a:close/>
              </a:path>
              <a:path w="260985" h="49529">
                <a:moveTo>
                  <a:pt x="223549" y="28120"/>
                </a:moveTo>
                <a:lnTo>
                  <a:pt x="222994" y="32740"/>
                </a:lnTo>
                <a:lnTo>
                  <a:pt x="229362" y="33528"/>
                </a:lnTo>
                <a:lnTo>
                  <a:pt x="230124" y="33528"/>
                </a:lnTo>
                <a:lnTo>
                  <a:pt x="231648" y="32766"/>
                </a:lnTo>
                <a:lnTo>
                  <a:pt x="231648" y="30480"/>
                </a:lnTo>
                <a:lnTo>
                  <a:pt x="230886" y="28956"/>
                </a:lnTo>
                <a:lnTo>
                  <a:pt x="230124" y="28956"/>
                </a:lnTo>
                <a:lnTo>
                  <a:pt x="223549" y="28120"/>
                </a:lnTo>
                <a:close/>
              </a:path>
              <a:path w="260985" h="49529">
                <a:moveTo>
                  <a:pt x="225552" y="11430"/>
                </a:moveTo>
                <a:lnTo>
                  <a:pt x="223549" y="28120"/>
                </a:lnTo>
                <a:lnTo>
                  <a:pt x="230124" y="28956"/>
                </a:lnTo>
                <a:lnTo>
                  <a:pt x="230886" y="28956"/>
                </a:lnTo>
                <a:lnTo>
                  <a:pt x="231648" y="30480"/>
                </a:lnTo>
                <a:lnTo>
                  <a:pt x="231648" y="32766"/>
                </a:lnTo>
                <a:lnTo>
                  <a:pt x="230124" y="33528"/>
                </a:lnTo>
                <a:lnTo>
                  <a:pt x="258342" y="33528"/>
                </a:lnTo>
                <a:lnTo>
                  <a:pt x="225552" y="11430"/>
                </a:lnTo>
                <a:close/>
              </a:path>
              <a:path w="260985" h="49529">
                <a:moveTo>
                  <a:pt x="2286" y="0"/>
                </a:moveTo>
                <a:lnTo>
                  <a:pt x="1524" y="0"/>
                </a:lnTo>
                <a:lnTo>
                  <a:pt x="0" y="762"/>
                </a:lnTo>
                <a:lnTo>
                  <a:pt x="0" y="3810"/>
                </a:lnTo>
                <a:lnTo>
                  <a:pt x="1524" y="5334"/>
                </a:lnTo>
                <a:lnTo>
                  <a:pt x="222994" y="32740"/>
                </a:lnTo>
                <a:lnTo>
                  <a:pt x="223549" y="28120"/>
                </a:lnTo>
                <a:lnTo>
                  <a:pt x="2286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91917" y="7511033"/>
            <a:ext cx="207263" cy="1592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37282" y="7516368"/>
            <a:ext cx="62865" cy="138430"/>
          </a:xfrm>
          <a:custGeom>
            <a:avLst/>
            <a:gdLst/>
            <a:ahLst/>
            <a:cxnLst/>
            <a:rect l="l" t="t" r="r" b="b"/>
            <a:pathLst>
              <a:path w="62864" h="138429">
                <a:moveTo>
                  <a:pt x="0" y="95249"/>
                </a:moveTo>
                <a:lnTo>
                  <a:pt x="3048" y="137921"/>
                </a:lnTo>
                <a:lnTo>
                  <a:pt x="34162" y="111251"/>
                </a:lnTo>
                <a:lnTo>
                  <a:pt x="14478" y="111251"/>
                </a:lnTo>
                <a:lnTo>
                  <a:pt x="12954" y="110489"/>
                </a:lnTo>
                <a:lnTo>
                  <a:pt x="12192" y="108965"/>
                </a:lnTo>
                <a:lnTo>
                  <a:pt x="12954" y="108203"/>
                </a:lnTo>
                <a:lnTo>
                  <a:pt x="15561" y="102015"/>
                </a:lnTo>
                <a:lnTo>
                  <a:pt x="0" y="95249"/>
                </a:lnTo>
                <a:close/>
              </a:path>
              <a:path w="62864" h="138429">
                <a:moveTo>
                  <a:pt x="15561" y="102015"/>
                </a:moveTo>
                <a:lnTo>
                  <a:pt x="12954" y="108203"/>
                </a:lnTo>
                <a:lnTo>
                  <a:pt x="12192" y="108965"/>
                </a:lnTo>
                <a:lnTo>
                  <a:pt x="12954" y="110489"/>
                </a:lnTo>
                <a:lnTo>
                  <a:pt x="14478" y="111251"/>
                </a:lnTo>
                <a:lnTo>
                  <a:pt x="16763" y="111251"/>
                </a:lnTo>
                <a:lnTo>
                  <a:pt x="17525" y="109727"/>
                </a:lnTo>
                <a:lnTo>
                  <a:pt x="19933" y="103916"/>
                </a:lnTo>
                <a:lnTo>
                  <a:pt x="15561" y="102015"/>
                </a:lnTo>
                <a:close/>
              </a:path>
              <a:path w="62864" h="138429">
                <a:moveTo>
                  <a:pt x="19933" y="103916"/>
                </a:moveTo>
                <a:lnTo>
                  <a:pt x="17525" y="109727"/>
                </a:lnTo>
                <a:lnTo>
                  <a:pt x="16763" y="111251"/>
                </a:lnTo>
                <a:lnTo>
                  <a:pt x="34162" y="111251"/>
                </a:lnTo>
                <a:lnTo>
                  <a:pt x="35051" y="110489"/>
                </a:lnTo>
                <a:lnTo>
                  <a:pt x="19933" y="103916"/>
                </a:lnTo>
                <a:close/>
              </a:path>
              <a:path w="62864" h="138429">
                <a:moveTo>
                  <a:pt x="60960" y="0"/>
                </a:moveTo>
                <a:lnTo>
                  <a:pt x="57912" y="0"/>
                </a:lnTo>
                <a:lnTo>
                  <a:pt x="57912" y="1523"/>
                </a:lnTo>
                <a:lnTo>
                  <a:pt x="15561" y="102015"/>
                </a:lnTo>
                <a:lnTo>
                  <a:pt x="19933" y="103916"/>
                </a:lnTo>
                <a:lnTo>
                  <a:pt x="61722" y="3047"/>
                </a:lnTo>
                <a:lnTo>
                  <a:pt x="62484" y="2285"/>
                </a:lnTo>
                <a:lnTo>
                  <a:pt x="61722" y="761"/>
                </a:lnTo>
                <a:lnTo>
                  <a:pt x="6096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34817" y="7500366"/>
            <a:ext cx="139445" cy="115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19300" y="7078980"/>
            <a:ext cx="990600" cy="723900"/>
          </a:xfrm>
          <a:custGeom>
            <a:avLst/>
            <a:gdLst/>
            <a:ahLst/>
            <a:cxnLst/>
            <a:rect l="l" t="t" r="r" b="b"/>
            <a:pathLst>
              <a:path w="990600" h="723900">
                <a:moveTo>
                  <a:pt x="990600" y="0"/>
                </a:moveTo>
                <a:lnTo>
                  <a:pt x="0" y="0"/>
                </a:lnTo>
                <a:lnTo>
                  <a:pt x="0" y="723900"/>
                </a:lnTo>
                <a:lnTo>
                  <a:pt x="990600" y="723900"/>
                </a:lnTo>
                <a:lnTo>
                  <a:pt x="9906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19400" y="61264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19400" y="61264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19400" y="61264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19400" y="61927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015233" y="5677916"/>
            <a:ext cx="153670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3.0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r>
              <a:rPr dirty="0" sz="1000" spc="-5">
                <a:latin typeface="Arial"/>
                <a:cs typeface="Arial"/>
              </a:rPr>
              <a:t>Today’s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81884" y="6406387"/>
            <a:ext cx="7264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Environment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05378" y="7313924"/>
            <a:ext cx="78295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What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should 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happening  today?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76700" y="62788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76700" y="6278879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76700" y="627887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76700" y="6345173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272534" y="6406388"/>
            <a:ext cx="458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5080" indent="-438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  </a:t>
            </a:r>
            <a:r>
              <a:rPr dirty="0" sz="1000" spc="-5">
                <a:latin typeface="Arial"/>
                <a:cs typeface="Arial"/>
              </a:rPr>
              <a:t>Cases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67432" y="7352024"/>
            <a:ext cx="859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What’s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strange  about today,  </a:t>
            </a:r>
            <a:r>
              <a:rPr dirty="0" sz="1000">
                <a:latin typeface="Arial"/>
                <a:cs typeface="Arial"/>
              </a:rPr>
              <a:t>considering </a:t>
            </a:r>
            <a:r>
              <a:rPr dirty="0" sz="1000" spc="-5">
                <a:latin typeface="Arial"/>
                <a:cs typeface="Arial"/>
              </a:rPr>
              <a:t>its  environment?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50765" y="8266421"/>
            <a:ext cx="1645920" cy="514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marR="146685" indent="-1143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And how big a deal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 </a:t>
            </a:r>
            <a:r>
              <a:rPr dirty="0" sz="1000" spc="-5">
                <a:latin typeface="Arial"/>
                <a:cs typeface="Arial"/>
              </a:rPr>
              <a:t>this, considering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how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</a:pPr>
            <a:r>
              <a:rPr dirty="0" sz="600" spc="-130">
                <a:latin typeface="Tahoma"/>
                <a:cs typeface="Tahoma"/>
              </a:rPr>
              <a:t>Biosur</a:t>
            </a:r>
            <a:r>
              <a:rPr dirty="0" baseline="13888" sz="1500" spc="-195">
                <a:latin typeface="Arial"/>
                <a:cs typeface="Arial"/>
              </a:rPr>
              <a:t>m</a:t>
            </a:r>
            <a:r>
              <a:rPr dirty="0" sz="600" spc="-130">
                <a:latin typeface="Tahoma"/>
                <a:cs typeface="Tahoma"/>
              </a:rPr>
              <a:t>vei</a:t>
            </a:r>
            <a:r>
              <a:rPr dirty="0" baseline="13888" sz="1500" spc="-195">
                <a:latin typeface="Arial"/>
                <a:cs typeface="Arial"/>
              </a:rPr>
              <a:t>u</a:t>
            </a:r>
            <a:r>
              <a:rPr dirty="0" sz="600" spc="-130">
                <a:latin typeface="Tahoma"/>
                <a:cs typeface="Tahoma"/>
              </a:rPr>
              <a:t>lla</a:t>
            </a:r>
            <a:r>
              <a:rPr dirty="0" baseline="13888" sz="1500" spc="-195">
                <a:latin typeface="Arial"/>
                <a:cs typeface="Arial"/>
              </a:rPr>
              <a:t>c</a:t>
            </a:r>
            <a:r>
              <a:rPr dirty="0" sz="600" spc="-130">
                <a:latin typeface="Tahoma"/>
                <a:cs typeface="Tahoma"/>
              </a:rPr>
              <a:t>nc</a:t>
            </a:r>
            <a:r>
              <a:rPr dirty="0" baseline="13888" sz="1500" spc="-195">
                <a:latin typeface="Arial"/>
                <a:cs typeface="Arial"/>
              </a:rPr>
              <a:t>h</a:t>
            </a:r>
            <a:r>
              <a:rPr dirty="0" sz="600" spc="-130">
                <a:latin typeface="Tahoma"/>
                <a:cs typeface="Tahoma"/>
              </a:rPr>
              <a:t>e</a:t>
            </a:r>
            <a:r>
              <a:rPr dirty="0" sz="600" spc="-75">
                <a:latin typeface="Tahoma"/>
                <a:cs typeface="Tahoma"/>
              </a:rPr>
              <a:t> </a:t>
            </a:r>
            <a:r>
              <a:rPr dirty="0" sz="600" spc="-160">
                <a:latin typeface="Tahoma"/>
                <a:cs typeface="Tahoma"/>
              </a:rPr>
              <a:t>D</a:t>
            </a:r>
            <a:r>
              <a:rPr dirty="0" baseline="13888" sz="1500" spc="-240">
                <a:latin typeface="Arial"/>
                <a:cs typeface="Arial"/>
              </a:rPr>
              <a:t>s</a:t>
            </a:r>
            <a:r>
              <a:rPr dirty="0" sz="600" spc="-160">
                <a:latin typeface="Tahoma"/>
                <a:cs typeface="Tahoma"/>
              </a:rPr>
              <a:t>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te</a:t>
            </a:r>
            <a:r>
              <a:rPr dirty="0" baseline="13888" sz="1500" spc="-240">
                <a:latin typeface="Arial"/>
                <a:cs typeface="Arial"/>
              </a:rPr>
              <a:t>a</a:t>
            </a:r>
            <a:r>
              <a:rPr dirty="0" sz="600" spc="-160">
                <a:latin typeface="Tahoma"/>
                <a:cs typeface="Tahoma"/>
              </a:rPr>
              <a:t>ct</a:t>
            </a:r>
            <a:r>
              <a:rPr dirty="0" baseline="13888" sz="1500" spc="-240">
                <a:latin typeface="Arial"/>
                <a:cs typeface="Arial"/>
              </a:rPr>
              <a:t>r</a:t>
            </a:r>
            <a:r>
              <a:rPr dirty="0" sz="600" spc="-160">
                <a:latin typeface="Tahoma"/>
                <a:cs typeface="Tahoma"/>
              </a:rPr>
              <a:t>io</a:t>
            </a:r>
            <a:r>
              <a:rPr dirty="0" baseline="13888" sz="1500" spc="-240">
                <a:latin typeface="Arial"/>
                <a:cs typeface="Arial"/>
              </a:rPr>
              <a:t>c</a:t>
            </a:r>
            <a:r>
              <a:rPr dirty="0" sz="600" spc="-160">
                <a:latin typeface="Tahoma"/>
                <a:cs typeface="Tahoma"/>
              </a:rPr>
              <a:t>n</a:t>
            </a:r>
            <a:r>
              <a:rPr dirty="0" baseline="13888" sz="1500" spc="-240">
                <a:latin typeface="Arial"/>
                <a:cs typeface="Arial"/>
              </a:rPr>
              <a:t>h</a:t>
            </a:r>
            <a:r>
              <a:rPr dirty="0" sz="600" spc="-160">
                <a:latin typeface="Tahoma"/>
                <a:cs typeface="Tahoma"/>
              </a:rPr>
              <a:t>Alg</a:t>
            </a:r>
            <a:r>
              <a:rPr dirty="0" baseline="13888" sz="1500" spc="-240">
                <a:latin typeface="Arial"/>
                <a:cs typeface="Arial"/>
              </a:rPr>
              <a:t>I</a:t>
            </a:r>
            <a:r>
              <a:rPr dirty="0" sz="600" spc="-160">
                <a:latin typeface="Tahoma"/>
                <a:cs typeface="Tahoma"/>
              </a:rPr>
              <a:t>o</a:t>
            </a:r>
            <a:r>
              <a:rPr dirty="0" baseline="13888" sz="1500" spc="-240">
                <a:latin typeface="Arial"/>
                <a:cs typeface="Arial"/>
              </a:rPr>
              <a:t>’</a:t>
            </a:r>
            <a:r>
              <a:rPr dirty="0" sz="600" spc="-160">
                <a:latin typeface="Tahoma"/>
                <a:cs typeface="Tahoma"/>
              </a:rPr>
              <a:t>r</a:t>
            </a:r>
            <a:r>
              <a:rPr dirty="0" baseline="13888" sz="1500" spc="-240">
                <a:latin typeface="Arial"/>
                <a:cs typeface="Arial"/>
              </a:rPr>
              <a:t>v</a:t>
            </a:r>
            <a:r>
              <a:rPr dirty="0" sz="600" spc="-160">
                <a:latin typeface="Tahoma"/>
                <a:cs typeface="Tahoma"/>
              </a:rPr>
              <a:t>it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hm</a:t>
            </a:r>
            <a:r>
              <a:rPr dirty="0" baseline="13888" sz="1500" spc="-240">
                <a:latin typeface="Arial"/>
                <a:cs typeface="Arial"/>
              </a:rPr>
              <a:t>d</a:t>
            </a:r>
            <a:r>
              <a:rPr dirty="0" sz="600" spc="-160">
                <a:latin typeface="Tahoma"/>
                <a:cs typeface="Tahoma"/>
              </a:rPr>
              <a:t>s:</a:t>
            </a:r>
            <a:r>
              <a:rPr dirty="0" baseline="13888" sz="1500" spc="-240">
                <a:latin typeface="Arial"/>
                <a:cs typeface="Arial"/>
              </a:rPr>
              <a:t>o</a:t>
            </a:r>
            <a:r>
              <a:rPr dirty="0" sz="600" spc="-160">
                <a:latin typeface="Tahoma"/>
                <a:cs typeface="Tahoma"/>
              </a:rPr>
              <a:t>Sl</a:t>
            </a:r>
            <a:r>
              <a:rPr dirty="0" baseline="13888" sz="1500" spc="-240">
                <a:latin typeface="Arial"/>
                <a:cs typeface="Arial"/>
              </a:rPr>
              <a:t>n</a:t>
            </a:r>
            <a:r>
              <a:rPr dirty="0" sz="600" spc="-160">
                <a:latin typeface="Tahoma"/>
                <a:cs typeface="Tahoma"/>
              </a:rPr>
              <a:t>ide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1</a:t>
            </a:r>
            <a:r>
              <a:rPr dirty="0" baseline="13888" sz="1500" spc="-240">
                <a:latin typeface="Arial"/>
                <a:cs typeface="Arial"/>
              </a:rPr>
              <a:t>?</a:t>
            </a:r>
            <a:r>
              <a:rPr dirty="0" sz="600" spc="-160">
                <a:latin typeface="Tahoma"/>
                <a:cs typeface="Tahoma"/>
              </a:rPr>
              <a:t>08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933700" y="734568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252983" y="0"/>
                </a:moveTo>
                <a:lnTo>
                  <a:pt x="252983" y="58674"/>
                </a:lnTo>
                <a:lnTo>
                  <a:pt x="0" y="58674"/>
                </a:lnTo>
                <a:lnTo>
                  <a:pt x="0" y="284226"/>
                </a:lnTo>
                <a:lnTo>
                  <a:pt x="252983" y="284226"/>
                </a:lnTo>
                <a:lnTo>
                  <a:pt x="252983" y="342900"/>
                </a:lnTo>
                <a:lnTo>
                  <a:pt x="419100" y="171450"/>
                </a:lnTo>
                <a:lnTo>
                  <a:pt x="252983" y="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460747" y="68983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41548" y="67840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098548" y="6631685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90">
                <a:moveTo>
                  <a:pt x="191262" y="0"/>
                </a:moveTo>
                <a:lnTo>
                  <a:pt x="0" y="119633"/>
                </a:lnTo>
                <a:lnTo>
                  <a:pt x="134112" y="334517"/>
                </a:lnTo>
                <a:lnTo>
                  <a:pt x="83819" y="365759"/>
                </a:lnTo>
                <a:lnTo>
                  <a:pt x="316991" y="415289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90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91000" y="749808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252984" y="0"/>
                </a:moveTo>
                <a:lnTo>
                  <a:pt x="252984" y="58674"/>
                </a:lnTo>
                <a:lnTo>
                  <a:pt x="0" y="58674"/>
                </a:lnTo>
                <a:lnTo>
                  <a:pt x="0" y="284226"/>
                </a:lnTo>
                <a:lnTo>
                  <a:pt x="252984" y="284226"/>
                </a:lnTo>
                <a:lnTo>
                  <a:pt x="252984" y="342900"/>
                </a:lnTo>
                <a:lnTo>
                  <a:pt x="419100" y="171450"/>
                </a:lnTo>
                <a:lnTo>
                  <a:pt x="252984" y="0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66" y="1500630"/>
            <a:ext cx="14077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WSARE</a:t>
            </a:r>
            <a:r>
              <a:rPr dirty="0" spc="-75"/>
              <a:t> </a:t>
            </a:r>
            <a:r>
              <a:rPr dirty="0" spc="-5"/>
              <a:t>3.0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848" y="2038603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19491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9400" y="19491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9400" y="19491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9400" y="20154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02533" y="2076703"/>
            <a:ext cx="471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1884" y="2229103"/>
            <a:ext cx="7264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Environment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6700" y="21015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6700" y="2101595"/>
            <a:ext cx="838200" cy="133350"/>
          </a:xfrm>
          <a:custGeom>
            <a:avLst/>
            <a:gdLst/>
            <a:ahLst/>
            <a:cxnLst/>
            <a:rect l="l" t="t" r="r" b="b"/>
            <a:pathLst>
              <a:path w="838200" h="13335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6746" y="78427"/>
                </a:lnTo>
                <a:lnTo>
                  <a:pt x="57178" y="100273"/>
                </a:lnTo>
                <a:lnTo>
                  <a:pt x="98506" y="109622"/>
                </a:lnTo>
                <a:lnTo>
                  <a:pt x="149002" y="117679"/>
                </a:lnTo>
                <a:lnTo>
                  <a:pt x="207489" y="124262"/>
                </a:lnTo>
                <a:lnTo>
                  <a:pt x="272787" y="129189"/>
                </a:lnTo>
                <a:lnTo>
                  <a:pt x="343717" y="132279"/>
                </a:lnTo>
                <a:lnTo>
                  <a:pt x="419100" y="133350"/>
                </a:lnTo>
                <a:lnTo>
                  <a:pt x="494482" y="132279"/>
                </a:lnTo>
                <a:lnTo>
                  <a:pt x="565412" y="129189"/>
                </a:lnTo>
                <a:lnTo>
                  <a:pt x="630710" y="124262"/>
                </a:lnTo>
                <a:lnTo>
                  <a:pt x="689197" y="117679"/>
                </a:lnTo>
                <a:lnTo>
                  <a:pt x="739693" y="109622"/>
                </a:lnTo>
                <a:lnTo>
                  <a:pt x="781021" y="100273"/>
                </a:lnTo>
                <a:lnTo>
                  <a:pt x="831453" y="78427"/>
                </a:lnTo>
                <a:lnTo>
                  <a:pt x="838200" y="66294"/>
                </a:lnTo>
                <a:lnTo>
                  <a:pt x="831453" y="54387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76700" y="210159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43717" y="1069"/>
                </a:lnTo>
                <a:lnTo>
                  <a:pt x="272787" y="4151"/>
                </a:lnTo>
                <a:lnTo>
                  <a:pt x="207489" y="9059"/>
                </a:lnTo>
                <a:lnTo>
                  <a:pt x="149002" y="15603"/>
                </a:lnTo>
                <a:lnTo>
                  <a:pt x="98506" y="23596"/>
                </a:lnTo>
                <a:lnTo>
                  <a:pt x="57178" y="32850"/>
                </a:lnTo>
                <a:lnTo>
                  <a:pt x="6746" y="54387"/>
                </a:lnTo>
                <a:lnTo>
                  <a:pt x="0" y="66294"/>
                </a:lnTo>
                <a:lnTo>
                  <a:pt x="0" y="466344"/>
                </a:lnTo>
                <a:lnTo>
                  <a:pt x="57178" y="500323"/>
                </a:lnTo>
                <a:lnTo>
                  <a:pt x="98506" y="509672"/>
                </a:lnTo>
                <a:lnTo>
                  <a:pt x="149002" y="517729"/>
                </a:lnTo>
                <a:lnTo>
                  <a:pt x="207489" y="524312"/>
                </a:lnTo>
                <a:lnTo>
                  <a:pt x="272787" y="529239"/>
                </a:lnTo>
                <a:lnTo>
                  <a:pt x="343717" y="532329"/>
                </a:lnTo>
                <a:lnTo>
                  <a:pt x="419100" y="533400"/>
                </a:lnTo>
                <a:lnTo>
                  <a:pt x="494482" y="532329"/>
                </a:lnTo>
                <a:lnTo>
                  <a:pt x="565412" y="529239"/>
                </a:lnTo>
                <a:lnTo>
                  <a:pt x="630710" y="524312"/>
                </a:lnTo>
                <a:lnTo>
                  <a:pt x="689197" y="517729"/>
                </a:lnTo>
                <a:lnTo>
                  <a:pt x="739693" y="509672"/>
                </a:lnTo>
                <a:lnTo>
                  <a:pt x="781021" y="500323"/>
                </a:lnTo>
                <a:lnTo>
                  <a:pt x="831453" y="478477"/>
                </a:lnTo>
                <a:lnTo>
                  <a:pt x="838200" y="466344"/>
                </a:lnTo>
                <a:lnTo>
                  <a:pt x="838200" y="66294"/>
                </a:lnTo>
                <a:lnTo>
                  <a:pt x="781021" y="32850"/>
                </a:lnTo>
                <a:lnTo>
                  <a:pt x="739693" y="23596"/>
                </a:lnTo>
                <a:lnTo>
                  <a:pt x="689197" y="15603"/>
                </a:lnTo>
                <a:lnTo>
                  <a:pt x="630710" y="9059"/>
                </a:lnTo>
                <a:lnTo>
                  <a:pt x="565412" y="4151"/>
                </a:lnTo>
                <a:lnTo>
                  <a:pt x="494482" y="1069"/>
                </a:lnTo>
                <a:lnTo>
                  <a:pt x="419100" y="0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6700" y="2167889"/>
            <a:ext cx="838200" cy="67310"/>
          </a:xfrm>
          <a:custGeom>
            <a:avLst/>
            <a:gdLst/>
            <a:ahLst/>
            <a:cxnLst/>
            <a:rect l="l" t="t" r="r" b="b"/>
            <a:pathLst>
              <a:path w="838200" h="67310">
                <a:moveTo>
                  <a:pt x="0" y="0"/>
                </a:moveTo>
                <a:lnTo>
                  <a:pt x="57178" y="33979"/>
                </a:lnTo>
                <a:lnTo>
                  <a:pt x="98506" y="43328"/>
                </a:lnTo>
                <a:lnTo>
                  <a:pt x="149002" y="51385"/>
                </a:lnTo>
                <a:lnTo>
                  <a:pt x="207489" y="57968"/>
                </a:lnTo>
                <a:lnTo>
                  <a:pt x="272787" y="62895"/>
                </a:lnTo>
                <a:lnTo>
                  <a:pt x="343717" y="65985"/>
                </a:lnTo>
                <a:lnTo>
                  <a:pt x="419100" y="67055"/>
                </a:lnTo>
                <a:lnTo>
                  <a:pt x="494482" y="65985"/>
                </a:lnTo>
                <a:lnTo>
                  <a:pt x="565412" y="62895"/>
                </a:lnTo>
                <a:lnTo>
                  <a:pt x="630710" y="57968"/>
                </a:lnTo>
                <a:lnTo>
                  <a:pt x="689197" y="51385"/>
                </a:lnTo>
                <a:lnTo>
                  <a:pt x="739693" y="43328"/>
                </a:lnTo>
                <a:lnTo>
                  <a:pt x="781021" y="33979"/>
                </a:lnTo>
                <a:lnTo>
                  <a:pt x="831453" y="12133"/>
                </a:lnTo>
                <a:lnTo>
                  <a:pt x="8382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45456" y="1903952"/>
            <a:ext cx="3471195" cy="2223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72534" y="2229103"/>
            <a:ext cx="458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5080" indent="-438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  </a:t>
            </a:r>
            <a:r>
              <a:rPr dirty="0" sz="1000" spc="-5">
                <a:latin typeface="Arial"/>
                <a:cs typeface="Arial"/>
              </a:rPr>
              <a:t>Cases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7432" y="3174741"/>
            <a:ext cx="859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What’s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strange  about today,  </a:t>
            </a:r>
            <a:r>
              <a:rPr dirty="0" sz="1000">
                <a:latin typeface="Arial"/>
                <a:cs typeface="Arial"/>
              </a:rPr>
              <a:t>considering </a:t>
            </a:r>
            <a:r>
              <a:rPr dirty="0" sz="1000" spc="-5">
                <a:latin typeface="Arial"/>
                <a:cs typeface="Arial"/>
              </a:rPr>
              <a:t>its  environment?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0765" y="4089137"/>
            <a:ext cx="1645920" cy="514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marR="146685" indent="-1143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And how big a deal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 </a:t>
            </a:r>
            <a:r>
              <a:rPr dirty="0" sz="1000" spc="-5">
                <a:latin typeface="Arial"/>
                <a:cs typeface="Arial"/>
              </a:rPr>
              <a:t>this, considering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how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</a:pPr>
            <a:r>
              <a:rPr dirty="0" sz="600" spc="-130">
                <a:latin typeface="Tahoma"/>
                <a:cs typeface="Tahoma"/>
              </a:rPr>
              <a:t>Biosur</a:t>
            </a:r>
            <a:r>
              <a:rPr dirty="0" baseline="13888" sz="1500" spc="-195">
                <a:latin typeface="Arial"/>
                <a:cs typeface="Arial"/>
              </a:rPr>
              <a:t>m</a:t>
            </a:r>
            <a:r>
              <a:rPr dirty="0" sz="600" spc="-130">
                <a:latin typeface="Tahoma"/>
                <a:cs typeface="Tahoma"/>
              </a:rPr>
              <a:t>vei</a:t>
            </a:r>
            <a:r>
              <a:rPr dirty="0" baseline="13888" sz="1500" spc="-195">
                <a:latin typeface="Arial"/>
                <a:cs typeface="Arial"/>
              </a:rPr>
              <a:t>u</a:t>
            </a:r>
            <a:r>
              <a:rPr dirty="0" sz="600" spc="-130">
                <a:latin typeface="Tahoma"/>
                <a:cs typeface="Tahoma"/>
              </a:rPr>
              <a:t>lla</a:t>
            </a:r>
            <a:r>
              <a:rPr dirty="0" baseline="13888" sz="1500" spc="-195">
                <a:latin typeface="Arial"/>
                <a:cs typeface="Arial"/>
              </a:rPr>
              <a:t>c</a:t>
            </a:r>
            <a:r>
              <a:rPr dirty="0" sz="600" spc="-130">
                <a:latin typeface="Tahoma"/>
                <a:cs typeface="Tahoma"/>
              </a:rPr>
              <a:t>nc</a:t>
            </a:r>
            <a:r>
              <a:rPr dirty="0" baseline="13888" sz="1500" spc="-195">
                <a:latin typeface="Arial"/>
                <a:cs typeface="Arial"/>
              </a:rPr>
              <a:t>h</a:t>
            </a:r>
            <a:r>
              <a:rPr dirty="0" sz="600" spc="-130">
                <a:latin typeface="Tahoma"/>
                <a:cs typeface="Tahoma"/>
              </a:rPr>
              <a:t>e</a:t>
            </a:r>
            <a:r>
              <a:rPr dirty="0" sz="600" spc="-75">
                <a:latin typeface="Tahoma"/>
                <a:cs typeface="Tahoma"/>
              </a:rPr>
              <a:t> </a:t>
            </a:r>
            <a:r>
              <a:rPr dirty="0" sz="600" spc="-160">
                <a:latin typeface="Tahoma"/>
                <a:cs typeface="Tahoma"/>
              </a:rPr>
              <a:t>D</a:t>
            </a:r>
            <a:r>
              <a:rPr dirty="0" baseline="13888" sz="1500" spc="-240">
                <a:latin typeface="Arial"/>
                <a:cs typeface="Arial"/>
              </a:rPr>
              <a:t>s</a:t>
            </a:r>
            <a:r>
              <a:rPr dirty="0" sz="600" spc="-160">
                <a:latin typeface="Tahoma"/>
                <a:cs typeface="Tahoma"/>
              </a:rPr>
              <a:t>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te</a:t>
            </a:r>
            <a:r>
              <a:rPr dirty="0" baseline="13888" sz="1500" spc="-240">
                <a:latin typeface="Arial"/>
                <a:cs typeface="Arial"/>
              </a:rPr>
              <a:t>a</a:t>
            </a:r>
            <a:r>
              <a:rPr dirty="0" sz="600" spc="-160">
                <a:latin typeface="Tahoma"/>
                <a:cs typeface="Tahoma"/>
              </a:rPr>
              <a:t>ct</a:t>
            </a:r>
            <a:r>
              <a:rPr dirty="0" baseline="13888" sz="1500" spc="-240">
                <a:latin typeface="Arial"/>
                <a:cs typeface="Arial"/>
              </a:rPr>
              <a:t>r</a:t>
            </a:r>
            <a:r>
              <a:rPr dirty="0" sz="600" spc="-160">
                <a:latin typeface="Tahoma"/>
                <a:cs typeface="Tahoma"/>
              </a:rPr>
              <a:t>io</a:t>
            </a:r>
            <a:r>
              <a:rPr dirty="0" baseline="13888" sz="1500" spc="-240">
                <a:latin typeface="Arial"/>
                <a:cs typeface="Arial"/>
              </a:rPr>
              <a:t>c</a:t>
            </a:r>
            <a:r>
              <a:rPr dirty="0" sz="600" spc="-160">
                <a:latin typeface="Tahoma"/>
                <a:cs typeface="Tahoma"/>
              </a:rPr>
              <a:t>n</a:t>
            </a:r>
            <a:r>
              <a:rPr dirty="0" baseline="13888" sz="1500" spc="-240">
                <a:latin typeface="Arial"/>
                <a:cs typeface="Arial"/>
              </a:rPr>
              <a:t>h</a:t>
            </a:r>
            <a:r>
              <a:rPr dirty="0" sz="600" spc="-160">
                <a:latin typeface="Tahoma"/>
                <a:cs typeface="Tahoma"/>
              </a:rPr>
              <a:t>Alg</a:t>
            </a:r>
            <a:r>
              <a:rPr dirty="0" baseline="13888" sz="1500" spc="-240">
                <a:latin typeface="Arial"/>
                <a:cs typeface="Arial"/>
              </a:rPr>
              <a:t>I</a:t>
            </a:r>
            <a:r>
              <a:rPr dirty="0" sz="600" spc="-160">
                <a:latin typeface="Tahoma"/>
                <a:cs typeface="Tahoma"/>
              </a:rPr>
              <a:t>o</a:t>
            </a:r>
            <a:r>
              <a:rPr dirty="0" baseline="13888" sz="1500" spc="-240">
                <a:latin typeface="Arial"/>
                <a:cs typeface="Arial"/>
              </a:rPr>
              <a:t>’</a:t>
            </a:r>
            <a:r>
              <a:rPr dirty="0" sz="600" spc="-160">
                <a:latin typeface="Tahoma"/>
                <a:cs typeface="Tahoma"/>
              </a:rPr>
              <a:t>r</a:t>
            </a:r>
            <a:r>
              <a:rPr dirty="0" baseline="13888" sz="1500" spc="-240">
                <a:latin typeface="Arial"/>
                <a:cs typeface="Arial"/>
              </a:rPr>
              <a:t>v</a:t>
            </a:r>
            <a:r>
              <a:rPr dirty="0" sz="600" spc="-160">
                <a:latin typeface="Tahoma"/>
                <a:cs typeface="Tahoma"/>
              </a:rPr>
              <a:t>it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hm</a:t>
            </a:r>
            <a:r>
              <a:rPr dirty="0" baseline="13888" sz="1500" spc="-240">
                <a:latin typeface="Arial"/>
                <a:cs typeface="Arial"/>
              </a:rPr>
              <a:t>d</a:t>
            </a:r>
            <a:r>
              <a:rPr dirty="0" sz="600" spc="-160">
                <a:latin typeface="Tahoma"/>
                <a:cs typeface="Tahoma"/>
              </a:rPr>
              <a:t>s:</a:t>
            </a:r>
            <a:r>
              <a:rPr dirty="0" baseline="13888" sz="1500" spc="-240">
                <a:latin typeface="Arial"/>
                <a:cs typeface="Arial"/>
              </a:rPr>
              <a:t>o</a:t>
            </a:r>
            <a:r>
              <a:rPr dirty="0" sz="600" spc="-160">
                <a:latin typeface="Tahoma"/>
                <a:cs typeface="Tahoma"/>
              </a:rPr>
              <a:t>Sl</a:t>
            </a:r>
            <a:r>
              <a:rPr dirty="0" baseline="13888" sz="1500" spc="-240">
                <a:latin typeface="Arial"/>
                <a:cs typeface="Arial"/>
              </a:rPr>
              <a:t>n</a:t>
            </a:r>
            <a:r>
              <a:rPr dirty="0" sz="600" spc="-160">
                <a:latin typeface="Tahoma"/>
                <a:cs typeface="Tahoma"/>
              </a:rPr>
              <a:t>ide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1</a:t>
            </a:r>
            <a:r>
              <a:rPr dirty="0" baseline="13888" sz="1500" spc="-240">
                <a:latin typeface="Arial"/>
                <a:cs typeface="Arial"/>
              </a:rPr>
              <a:t>?</a:t>
            </a:r>
            <a:r>
              <a:rPr dirty="0" sz="600" spc="-160">
                <a:latin typeface="Tahoma"/>
                <a:cs typeface="Tahoma"/>
              </a:rPr>
              <a:t>09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0747" y="2721101"/>
            <a:ext cx="375285" cy="415290"/>
          </a:xfrm>
          <a:custGeom>
            <a:avLst/>
            <a:gdLst/>
            <a:ahLst/>
            <a:cxnLst/>
            <a:rect l="l" t="t" r="r" b="b"/>
            <a:pathLst>
              <a:path w="375285" h="415289">
                <a:moveTo>
                  <a:pt x="191262" y="0"/>
                </a:moveTo>
                <a:lnTo>
                  <a:pt x="0" y="119633"/>
                </a:lnTo>
                <a:lnTo>
                  <a:pt x="134112" y="334518"/>
                </a:lnTo>
                <a:lnTo>
                  <a:pt x="83819" y="365759"/>
                </a:lnTo>
                <a:lnTo>
                  <a:pt x="316991" y="415290"/>
                </a:lnTo>
                <a:lnTo>
                  <a:pt x="367258" y="214883"/>
                </a:lnTo>
                <a:lnTo>
                  <a:pt x="325374" y="214883"/>
                </a:lnTo>
                <a:lnTo>
                  <a:pt x="191262" y="0"/>
                </a:lnTo>
                <a:close/>
              </a:path>
              <a:path w="375285" h="415289">
                <a:moveTo>
                  <a:pt x="374903" y="184403"/>
                </a:moveTo>
                <a:lnTo>
                  <a:pt x="325374" y="214883"/>
                </a:lnTo>
                <a:lnTo>
                  <a:pt x="367258" y="214883"/>
                </a:lnTo>
                <a:lnTo>
                  <a:pt x="374903" y="184403"/>
                </a:lnTo>
                <a:close/>
              </a:path>
            </a:pathLst>
          </a:custGeom>
          <a:solidFill>
            <a:srgbClr val="34C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60220" y="3974084"/>
            <a:ext cx="163830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5378" y="2851623"/>
            <a:ext cx="802640" cy="7683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L="311150">
              <a:lnSpc>
                <a:spcPct val="100000"/>
              </a:lnSpc>
              <a:spcBef>
                <a:spcPts val="535"/>
              </a:spcBef>
            </a:pPr>
            <a:r>
              <a:rPr dirty="0" sz="1200" spc="-10" b="1">
                <a:solidFill>
                  <a:srgbClr val="00339A"/>
                </a:solidFill>
                <a:latin typeface="Arial"/>
                <a:cs typeface="Arial"/>
              </a:rPr>
              <a:t>Ch</a:t>
            </a:r>
            <a:r>
              <a:rPr dirty="0" sz="1200" spc="-5" b="1">
                <a:solidFill>
                  <a:srgbClr val="00339A"/>
                </a:solidFill>
                <a:latin typeface="Arial"/>
                <a:cs typeface="Arial"/>
              </a:rPr>
              <a:t>e</a:t>
            </a:r>
            <a:r>
              <a:rPr dirty="0" sz="1200" spc="-10" b="1">
                <a:solidFill>
                  <a:srgbClr val="00339A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00339A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algn="ctr" marR="24130" indent="-635">
              <a:lnSpc>
                <a:spcPct val="100000"/>
              </a:lnSpc>
              <a:spcBef>
                <a:spcPts val="370"/>
              </a:spcBef>
            </a:pPr>
            <a:r>
              <a:rPr dirty="0" sz="1000">
                <a:latin typeface="Arial"/>
                <a:cs typeface="Arial"/>
              </a:rPr>
              <a:t>What </a:t>
            </a:r>
            <a:r>
              <a:rPr dirty="0" u="sng" sz="1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should 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happening  today?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31848" y="6215888"/>
            <a:ext cx="691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historical  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5233" y="5677916"/>
            <a:ext cx="153670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WSARE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3.0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r>
              <a:rPr dirty="0" sz="1000" spc="-5">
                <a:latin typeface="Arial"/>
                <a:cs typeface="Arial"/>
              </a:rPr>
              <a:t>Today’s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2534" y="6406388"/>
            <a:ext cx="458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5080" indent="-438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Today’s  </a:t>
            </a:r>
            <a:r>
              <a:rPr dirty="0" sz="1000" spc="-5">
                <a:latin typeface="Arial"/>
                <a:cs typeface="Arial"/>
              </a:rPr>
              <a:t>Cases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7432" y="7352024"/>
            <a:ext cx="859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What’s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strange  about today,  </a:t>
            </a:r>
            <a:r>
              <a:rPr dirty="0" sz="1000">
                <a:latin typeface="Arial"/>
                <a:cs typeface="Arial"/>
              </a:rPr>
              <a:t>considering </a:t>
            </a:r>
            <a:r>
              <a:rPr dirty="0" sz="1000" spc="-5">
                <a:latin typeface="Arial"/>
                <a:cs typeface="Arial"/>
              </a:rPr>
              <a:t>its  environment?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45456" y="6081236"/>
            <a:ext cx="4357687" cy="222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350765" y="8266421"/>
            <a:ext cx="1645920" cy="514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marR="146685" indent="-1143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And how big a deal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 </a:t>
            </a:r>
            <a:r>
              <a:rPr dirty="0" sz="1000" spc="-5">
                <a:latin typeface="Arial"/>
                <a:cs typeface="Arial"/>
              </a:rPr>
              <a:t>this, considering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how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</a:pPr>
            <a:r>
              <a:rPr dirty="0" sz="600" spc="-130">
                <a:latin typeface="Tahoma"/>
                <a:cs typeface="Tahoma"/>
              </a:rPr>
              <a:t>Biosur</a:t>
            </a:r>
            <a:r>
              <a:rPr dirty="0" baseline="13888" sz="1500" spc="-195">
                <a:latin typeface="Arial"/>
                <a:cs typeface="Arial"/>
              </a:rPr>
              <a:t>m</a:t>
            </a:r>
            <a:r>
              <a:rPr dirty="0" sz="600" spc="-130">
                <a:latin typeface="Tahoma"/>
                <a:cs typeface="Tahoma"/>
              </a:rPr>
              <a:t>vei</a:t>
            </a:r>
            <a:r>
              <a:rPr dirty="0" baseline="13888" sz="1500" spc="-195">
                <a:latin typeface="Arial"/>
                <a:cs typeface="Arial"/>
              </a:rPr>
              <a:t>u</a:t>
            </a:r>
            <a:r>
              <a:rPr dirty="0" sz="600" spc="-130">
                <a:latin typeface="Tahoma"/>
                <a:cs typeface="Tahoma"/>
              </a:rPr>
              <a:t>lla</a:t>
            </a:r>
            <a:r>
              <a:rPr dirty="0" baseline="13888" sz="1500" spc="-195">
                <a:latin typeface="Arial"/>
                <a:cs typeface="Arial"/>
              </a:rPr>
              <a:t>c</a:t>
            </a:r>
            <a:r>
              <a:rPr dirty="0" sz="600" spc="-130">
                <a:latin typeface="Tahoma"/>
                <a:cs typeface="Tahoma"/>
              </a:rPr>
              <a:t>nc</a:t>
            </a:r>
            <a:r>
              <a:rPr dirty="0" baseline="13888" sz="1500" spc="-195">
                <a:latin typeface="Arial"/>
                <a:cs typeface="Arial"/>
              </a:rPr>
              <a:t>h</a:t>
            </a:r>
            <a:r>
              <a:rPr dirty="0" sz="600" spc="-130">
                <a:latin typeface="Tahoma"/>
                <a:cs typeface="Tahoma"/>
              </a:rPr>
              <a:t>e</a:t>
            </a:r>
            <a:r>
              <a:rPr dirty="0" sz="600" spc="-75">
                <a:latin typeface="Tahoma"/>
                <a:cs typeface="Tahoma"/>
              </a:rPr>
              <a:t> </a:t>
            </a:r>
            <a:r>
              <a:rPr dirty="0" sz="600" spc="-160">
                <a:latin typeface="Tahoma"/>
                <a:cs typeface="Tahoma"/>
              </a:rPr>
              <a:t>D</a:t>
            </a:r>
            <a:r>
              <a:rPr dirty="0" baseline="13888" sz="1500" spc="-240">
                <a:latin typeface="Arial"/>
                <a:cs typeface="Arial"/>
              </a:rPr>
              <a:t>s</a:t>
            </a:r>
            <a:r>
              <a:rPr dirty="0" sz="600" spc="-160">
                <a:latin typeface="Tahoma"/>
                <a:cs typeface="Tahoma"/>
              </a:rPr>
              <a:t>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te</a:t>
            </a:r>
            <a:r>
              <a:rPr dirty="0" baseline="13888" sz="1500" spc="-240">
                <a:latin typeface="Arial"/>
                <a:cs typeface="Arial"/>
              </a:rPr>
              <a:t>a</a:t>
            </a:r>
            <a:r>
              <a:rPr dirty="0" sz="600" spc="-160">
                <a:latin typeface="Tahoma"/>
                <a:cs typeface="Tahoma"/>
              </a:rPr>
              <a:t>ct</a:t>
            </a:r>
            <a:r>
              <a:rPr dirty="0" baseline="13888" sz="1500" spc="-240">
                <a:latin typeface="Arial"/>
                <a:cs typeface="Arial"/>
              </a:rPr>
              <a:t>r</a:t>
            </a:r>
            <a:r>
              <a:rPr dirty="0" sz="600" spc="-160">
                <a:latin typeface="Tahoma"/>
                <a:cs typeface="Tahoma"/>
              </a:rPr>
              <a:t>io</a:t>
            </a:r>
            <a:r>
              <a:rPr dirty="0" baseline="13888" sz="1500" spc="-240">
                <a:latin typeface="Arial"/>
                <a:cs typeface="Arial"/>
              </a:rPr>
              <a:t>c</a:t>
            </a:r>
            <a:r>
              <a:rPr dirty="0" sz="600" spc="-160">
                <a:latin typeface="Tahoma"/>
                <a:cs typeface="Tahoma"/>
              </a:rPr>
              <a:t>n</a:t>
            </a:r>
            <a:r>
              <a:rPr dirty="0" baseline="13888" sz="1500" spc="-240">
                <a:latin typeface="Arial"/>
                <a:cs typeface="Arial"/>
              </a:rPr>
              <a:t>h</a:t>
            </a:r>
            <a:r>
              <a:rPr dirty="0" sz="600" spc="-160">
                <a:latin typeface="Tahoma"/>
                <a:cs typeface="Tahoma"/>
              </a:rPr>
              <a:t>Alg</a:t>
            </a:r>
            <a:r>
              <a:rPr dirty="0" baseline="13888" sz="1500" spc="-240">
                <a:latin typeface="Arial"/>
                <a:cs typeface="Arial"/>
              </a:rPr>
              <a:t>I</a:t>
            </a:r>
            <a:r>
              <a:rPr dirty="0" sz="600" spc="-160">
                <a:latin typeface="Tahoma"/>
                <a:cs typeface="Tahoma"/>
              </a:rPr>
              <a:t>o</a:t>
            </a:r>
            <a:r>
              <a:rPr dirty="0" baseline="13888" sz="1500" spc="-240">
                <a:latin typeface="Arial"/>
                <a:cs typeface="Arial"/>
              </a:rPr>
              <a:t>’</a:t>
            </a:r>
            <a:r>
              <a:rPr dirty="0" sz="600" spc="-160">
                <a:latin typeface="Tahoma"/>
                <a:cs typeface="Tahoma"/>
              </a:rPr>
              <a:t>r</a:t>
            </a:r>
            <a:r>
              <a:rPr dirty="0" baseline="13888" sz="1500" spc="-240">
                <a:latin typeface="Arial"/>
                <a:cs typeface="Arial"/>
              </a:rPr>
              <a:t>v</a:t>
            </a:r>
            <a:r>
              <a:rPr dirty="0" sz="600" spc="-160">
                <a:latin typeface="Tahoma"/>
                <a:cs typeface="Tahoma"/>
              </a:rPr>
              <a:t>it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hm</a:t>
            </a:r>
            <a:r>
              <a:rPr dirty="0" baseline="13888" sz="1500" spc="-240">
                <a:latin typeface="Arial"/>
                <a:cs typeface="Arial"/>
              </a:rPr>
              <a:t>d</a:t>
            </a:r>
            <a:r>
              <a:rPr dirty="0" sz="600" spc="-160">
                <a:latin typeface="Tahoma"/>
                <a:cs typeface="Tahoma"/>
              </a:rPr>
              <a:t>s:</a:t>
            </a:r>
            <a:r>
              <a:rPr dirty="0" baseline="13888" sz="1500" spc="-240">
                <a:latin typeface="Arial"/>
                <a:cs typeface="Arial"/>
              </a:rPr>
              <a:t>o</a:t>
            </a:r>
            <a:r>
              <a:rPr dirty="0" sz="600" spc="-160">
                <a:latin typeface="Tahoma"/>
                <a:cs typeface="Tahoma"/>
              </a:rPr>
              <a:t>Sl</a:t>
            </a:r>
            <a:r>
              <a:rPr dirty="0" baseline="13888" sz="1500" spc="-240">
                <a:latin typeface="Arial"/>
                <a:cs typeface="Arial"/>
              </a:rPr>
              <a:t>n</a:t>
            </a:r>
            <a:r>
              <a:rPr dirty="0" sz="600" spc="-160">
                <a:latin typeface="Tahoma"/>
                <a:cs typeface="Tahoma"/>
              </a:rPr>
              <a:t>ide</a:t>
            </a:r>
            <a:r>
              <a:rPr dirty="0" baseline="13888" sz="1500" spc="-240">
                <a:latin typeface="Arial"/>
                <a:cs typeface="Arial"/>
              </a:rPr>
              <a:t>e</a:t>
            </a:r>
            <a:r>
              <a:rPr dirty="0" sz="600" spc="-160">
                <a:latin typeface="Tahoma"/>
                <a:cs typeface="Tahoma"/>
              </a:rPr>
              <a:t>1</a:t>
            </a:r>
            <a:r>
              <a:rPr dirty="0" baseline="13888" sz="1500" spc="-240">
                <a:latin typeface="Arial"/>
                <a:cs typeface="Arial"/>
              </a:rPr>
              <a:t>?</a:t>
            </a:r>
            <a:r>
              <a:rPr dirty="0" sz="600" spc="-16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0220" y="8151367"/>
            <a:ext cx="163830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6340" y="6445250"/>
            <a:ext cx="9753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508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14300" algn="l"/>
              </a:tabLst>
            </a:pPr>
            <a:r>
              <a:rPr dirty="0" sz="1000">
                <a:latin typeface="Arial"/>
                <a:cs typeface="Arial"/>
              </a:rPr>
              <a:t>Racing  </a:t>
            </a:r>
            <a:r>
              <a:rPr dirty="0" sz="1000">
                <a:latin typeface="Arial"/>
                <a:cs typeface="Arial"/>
              </a:rPr>
              <a:t>Rand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mizati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13664" marR="5080" indent="-114300">
              <a:lnSpc>
                <a:spcPct val="100000"/>
              </a:lnSpc>
              <a:buChar char="•"/>
              <a:tabLst>
                <a:tab pos="114300" algn="l"/>
              </a:tabLst>
            </a:pPr>
            <a:r>
              <a:rPr dirty="0" sz="1000" spc="-5">
                <a:latin typeface="Arial"/>
                <a:cs typeface="Arial"/>
              </a:rPr>
              <a:t>Differential  </a:t>
            </a:r>
            <a:r>
              <a:rPr dirty="0" sz="1000">
                <a:latin typeface="Arial"/>
                <a:cs typeface="Arial"/>
              </a:rPr>
              <a:t>Rand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mizati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81884" y="6406387"/>
            <a:ext cx="1363980" cy="139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Environment</a:t>
            </a:r>
            <a:endParaRPr sz="1000">
              <a:latin typeface="Arial"/>
              <a:cs typeface="Arial"/>
            </a:endParaRPr>
          </a:p>
          <a:p>
            <a:pPr marL="523875" marR="508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524510" algn="l"/>
              </a:tabLst>
            </a:pP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ll-dimensio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s  </a:t>
            </a:r>
            <a:r>
              <a:rPr dirty="0" sz="1000" spc="-5">
                <a:latin typeface="Arial"/>
                <a:cs typeface="Arial"/>
              </a:rPr>
              <a:t>Trees</a:t>
            </a:r>
            <a:endParaRPr sz="1000">
              <a:latin typeface="Arial"/>
              <a:cs typeface="Arial"/>
            </a:endParaRPr>
          </a:p>
          <a:p>
            <a:pPr algn="ctr" marL="796290">
              <a:lnSpc>
                <a:spcPct val="100000"/>
              </a:lnSpc>
              <a:spcBef>
                <a:spcPts val="835"/>
              </a:spcBef>
            </a:pPr>
            <a:r>
              <a:rPr dirty="0" sz="1200" spc="-5" b="1">
                <a:solidFill>
                  <a:srgbClr val="00339A"/>
                </a:solidFill>
                <a:latin typeface="Arial"/>
                <a:cs typeface="Arial"/>
              </a:rPr>
              <a:t>Cheap</a:t>
            </a:r>
            <a:endParaRPr sz="1200">
              <a:latin typeface="Arial"/>
              <a:cs typeface="Arial"/>
            </a:endParaRPr>
          </a:p>
          <a:p>
            <a:pPr algn="ctr" marL="523240" marR="62230" indent="-635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Arial"/>
                <a:cs typeface="Arial"/>
              </a:rPr>
              <a:t>What </a:t>
            </a:r>
            <a:r>
              <a:rPr dirty="0" sz="1000" spc="-5" i="1">
                <a:latin typeface="Arial"/>
                <a:cs typeface="Arial"/>
              </a:rPr>
              <a:t>should  </a:t>
            </a: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happening  today?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5939" y="7321548"/>
            <a:ext cx="9271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14300" algn="l"/>
              </a:tabLst>
            </a:pPr>
            <a:r>
              <a:rPr dirty="0" sz="1000" spc="-5">
                <a:latin typeface="Arial"/>
                <a:cs typeface="Arial"/>
              </a:rPr>
              <a:t>RADSEARCH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89666"/>
            <a:ext cx="419798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261556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95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799" y="1228343"/>
            <a:ext cx="4114799" cy="342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600" y="4197096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0" y="381000"/>
                </a:moveTo>
                <a:lnTo>
                  <a:pt x="4267200" y="381000"/>
                </a:lnTo>
                <a:lnTo>
                  <a:pt x="426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Results on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Simulation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20" y="8666949"/>
            <a:ext cx="419798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261556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95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799" y="5405627"/>
            <a:ext cx="4114799" cy="342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8374380"/>
            <a:ext cx="4267200" cy="381000"/>
          </a:xfrm>
          <a:custGeom>
            <a:avLst/>
            <a:gdLst/>
            <a:ahLst/>
            <a:cxnLst/>
            <a:rect l="l" t="t" r="r" b="b"/>
            <a:pathLst>
              <a:path w="4267200" h="381000">
                <a:moveTo>
                  <a:pt x="0" y="381000"/>
                </a:moveTo>
                <a:lnTo>
                  <a:pt x="4267200" y="381000"/>
                </a:lnTo>
                <a:lnTo>
                  <a:pt x="426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70404" y="5884164"/>
            <a:ext cx="1495425" cy="562610"/>
          </a:xfrm>
          <a:custGeom>
            <a:avLst/>
            <a:gdLst/>
            <a:ahLst/>
            <a:cxnLst/>
            <a:rect l="l" t="t" r="r" b="b"/>
            <a:pathLst>
              <a:path w="1495425" h="562610">
                <a:moveTo>
                  <a:pt x="0" y="0"/>
                </a:moveTo>
                <a:lnTo>
                  <a:pt x="48351" y="7870"/>
                </a:lnTo>
                <a:lnTo>
                  <a:pt x="96488" y="16668"/>
                </a:lnTo>
                <a:lnTo>
                  <a:pt x="144768" y="24753"/>
                </a:lnTo>
                <a:lnTo>
                  <a:pt x="193547" y="30480"/>
                </a:lnTo>
                <a:lnTo>
                  <a:pt x="213752" y="37361"/>
                </a:lnTo>
                <a:lnTo>
                  <a:pt x="233457" y="44958"/>
                </a:lnTo>
                <a:lnTo>
                  <a:pt x="253019" y="52554"/>
                </a:lnTo>
                <a:lnTo>
                  <a:pt x="272795" y="59436"/>
                </a:lnTo>
                <a:lnTo>
                  <a:pt x="299942" y="80319"/>
                </a:lnTo>
                <a:lnTo>
                  <a:pt x="329945" y="101917"/>
                </a:lnTo>
                <a:lnTo>
                  <a:pt x="361092" y="120943"/>
                </a:lnTo>
                <a:lnTo>
                  <a:pt x="391668" y="134112"/>
                </a:lnTo>
                <a:lnTo>
                  <a:pt x="396239" y="139446"/>
                </a:lnTo>
                <a:lnTo>
                  <a:pt x="401573" y="145541"/>
                </a:lnTo>
                <a:lnTo>
                  <a:pt x="406907" y="149351"/>
                </a:lnTo>
                <a:lnTo>
                  <a:pt x="411479" y="152400"/>
                </a:lnTo>
                <a:lnTo>
                  <a:pt x="418338" y="150875"/>
                </a:lnTo>
                <a:lnTo>
                  <a:pt x="422147" y="153924"/>
                </a:lnTo>
                <a:lnTo>
                  <a:pt x="433780" y="166342"/>
                </a:lnTo>
                <a:lnTo>
                  <a:pt x="431768" y="169259"/>
                </a:lnTo>
                <a:lnTo>
                  <a:pt x="431041" y="169461"/>
                </a:lnTo>
                <a:lnTo>
                  <a:pt x="446531" y="173736"/>
                </a:lnTo>
                <a:lnTo>
                  <a:pt x="481583" y="188975"/>
                </a:lnTo>
                <a:lnTo>
                  <a:pt x="494538" y="200406"/>
                </a:lnTo>
                <a:lnTo>
                  <a:pt x="501395" y="204215"/>
                </a:lnTo>
                <a:lnTo>
                  <a:pt x="515397" y="210312"/>
                </a:lnTo>
                <a:lnTo>
                  <a:pt x="530542" y="215264"/>
                </a:lnTo>
                <a:lnTo>
                  <a:pt x="545972" y="219646"/>
                </a:lnTo>
                <a:lnTo>
                  <a:pt x="560832" y="224027"/>
                </a:lnTo>
                <a:lnTo>
                  <a:pt x="595788" y="236386"/>
                </a:lnTo>
                <a:lnTo>
                  <a:pt x="630173" y="249745"/>
                </a:lnTo>
                <a:lnTo>
                  <a:pt x="664559" y="262818"/>
                </a:lnTo>
                <a:lnTo>
                  <a:pt x="699515" y="274320"/>
                </a:lnTo>
                <a:lnTo>
                  <a:pt x="716029" y="284714"/>
                </a:lnTo>
                <a:lnTo>
                  <a:pt x="714470" y="283178"/>
                </a:lnTo>
                <a:lnTo>
                  <a:pt x="714196" y="280642"/>
                </a:lnTo>
                <a:lnTo>
                  <a:pt x="734568" y="288036"/>
                </a:lnTo>
                <a:lnTo>
                  <a:pt x="740663" y="291084"/>
                </a:lnTo>
                <a:lnTo>
                  <a:pt x="744473" y="296418"/>
                </a:lnTo>
                <a:lnTo>
                  <a:pt x="749807" y="298703"/>
                </a:lnTo>
                <a:lnTo>
                  <a:pt x="761464" y="302061"/>
                </a:lnTo>
                <a:lnTo>
                  <a:pt x="774477" y="304990"/>
                </a:lnTo>
                <a:lnTo>
                  <a:pt x="785062" y="307062"/>
                </a:lnTo>
                <a:lnTo>
                  <a:pt x="789432" y="307848"/>
                </a:lnTo>
                <a:lnTo>
                  <a:pt x="820388" y="323850"/>
                </a:lnTo>
                <a:lnTo>
                  <a:pt x="852487" y="338137"/>
                </a:lnTo>
                <a:lnTo>
                  <a:pt x="885443" y="349853"/>
                </a:lnTo>
                <a:lnTo>
                  <a:pt x="918971" y="358139"/>
                </a:lnTo>
                <a:lnTo>
                  <a:pt x="934819" y="366867"/>
                </a:lnTo>
                <a:lnTo>
                  <a:pt x="954881" y="375380"/>
                </a:lnTo>
                <a:lnTo>
                  <a:pt x="975657" y="382893"/>
                </a:lnTo>
                <a:lnTo>
                  <a:pt x="993647" y="388620"/>
                </a:lnTo>
                <a:lnTo>
                  <a:pt x="1005625" y="391334"/>
                </a:lnTo>
                <a:lnTo>
                  <a:pt x="1018603" y="394335"/>
                </a:lnTo>
                <a:lnTo>
                  <a:pt x="1029009" y="396763"/>
                </a:lnTo>
                <a:lnTo>
                  <a:pt x="1033271" y="397763"/>
                </a:lnTo>
                <a:lnTo>
                  <a:pt x="1066192" y="410027"/>
                </a:lnTo>
                <a:lnTo>
                  <a:pt x="1101185" y="417004"/>
                </a:lnTo>
                <a:lnTo>
                  <a:pt x="1136892" y="421981"/>
                </a:lnTo>
                <a:lnTo>
                  <a:pt x="1171956" y="428244"/>
                </a:lnTo>
                <a:lnTo>
                  <a:pt x="1194113" y="441579"/>
                </a:lnTo>
                <a:lnTo>
                  <a:pt x="1217771" y="454342"/>
                </a:lnTo>
                <a:lnTo>
                  <a:pt x="1242143" y="465105"/>
                </a:lnTo>
                <a:lnTo>
                  <a:pt x="1266444" y="472439"/>
                </a:lnTo>
                <a:lnTo>
                  <a:pt x="1290923" y="485775"/>
                </a:lnTo>
                <a:lnTo>
                  <a:pt x="1315402" y="496824"/>
                </a:lnTo>
                <a:lnTo>
                  <a:pt x="1340167" y="506730"/>
                </a:lnTo>
                <a:lnTo>
                  <a:pt x="1365504" y="516636"/>
                </a:lnTo>
                <a:lnTo>
                  <a:pt x="1396353" y="530852"/>
                </a:lnTo>
                <a:lnTo>
                  <a:pt x="1428845" y="545782"/>
                </a:lnTo>
                <a:lnTo>
                  <a:pt x="1462051" y="557569"/>
                </a:lnTo>
                <a:lnTo>
                  <a:pt x="1495044" y="562356"/>
                </a:lnTo>
              </a:path>
            </a:pathLst>
          </a:custGeom>
          <a:ln w="28574">
            <a:solidFill>
              <a:srgbClr val="0180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81400" y="6050279"/>
            <a:ext cx="876300" cy="233679"/>
          </a:xfrm>
          <a:prstGeom prst="rect">
            <a:avLst/>
          </a:prstGeom>
          <a:solidFill>
            <a:srgbClr val="FFFFFF"/>
          </a:solidFill>
          <a:ln w="4762">
            <a:solidFill>
              <a:srgbClr val="0180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60"/>
              </a:spcBef>
            </a:pPr>
            <a:r>
              <a:rPr dirty="0" sz="1200" spc="-5" b="1">
                <a:solidFill>
                  <a:srgbClr val="008000"/>
                </a:solidFill>
                <a:latin typeface="Arial"/>
                <a:cs typeface="Arial"/>
              </a:rPr>
              <a:t>Standard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61132" y="6556247"/>
            <a:ext cx="2312035" cy="840105"/>
          </a:xfrm>
          <a:custGeom>
            <a:avLst/>
            <a:gdLst/>
            <a:ahLst/>
            <a:cxnLst/>
            <a:rect l="l" t="t" r="r" b="b"/>
            <a:pathLst>
              <a:path w="2312035" h="840104">
                <a:moveTo>
                  <a:pt x="0" y="0"/>
                </a:moveTo>
                <a:lnTo>
                  <a:pt x="19907" y="13049"/>
                </a:lnTo>
                <a:lnTo>
                  <a:pt x="40386" y="26098"/>
                </a:lnTo>
                <a:lnTo>
                  <a:pt x="60864" y="39433"/>
                </a:lnTo>
                <a:lnTo>
                  <a:pt x="80772" y="53339"/>
                </a:lnTo>
                <a:lnTo>
                  <a:pt x="103572" y="72116"/>
                </a:lnTo>
                <a:lnTo>
                  <a:pt x="126015" y="90963"/>
                </a:lnTo>
                <a:lnTo>
                  <a:pt x="149459" y="108525"/>
                </a:lnTo>
                <a:lnTo>
                  <a:pt x="175260" y="123443"/>
                </a:lnTo>
                <a:lnTo>
                  <a:pt x="192857" y="143732"/>
                </a:lnTo>
                <a:lnTo>
                  <a:pt x="214312" y="158876"/>
                </a:lnTo>
                <a:lnTo>
                  <a:pt x="259080" y="187451"/>
                </a:lnTo>
                <a:lnTo>
                  <a:pt x="285333" y="213705"/>
                </a:lnTo>
                <a:lnTo>
                  <a:pt x="294131" y="222503"/>
                </a:lnTo>
                <a:lnTo>
                  <a:pt x="299466" y="228600"/>
                </a:lnTo>
                <a:lnTo>
                  <a:pt x="307847" y="228600"/>
                </a:lnTo>
                <a:lnTo>
                  <a:pt x="313944" y="233172"/>
                </a:lnTo>
                <a:lnTo>
                  <a:pt x="327659" y="243506"/>
                </a:lnTo>
                <a:lnTo>
                  <a:pt x="341375" y="254698"/>
                </a:lnTo>
                <a:lnTo>
                  <a:pt x="355091" y="266176"/>
                </a:lnTo>
                <a:lnTo>
                  <a:pt x="368807" y="277368"/>
                </a:lnTo>
                <a:lnTo>
                  <a:pt x="377725" y="292465"/>
                </a:lnTo>
                <a:lnTo>
                  <a:pt x="377856" y="291845"/>
                </a:lnTo>
                <a:lnTo>
                  <a:pt x="380702" y="288940"/>
                </a:lnTo>
                <a:lnTo>
                  <a:pt x="397764" y="297179"/>
                </a:lnTo>
                <a:lnTo>
                  <a:pt x="403097" y="300227"/>
                </a:lnTo>
                <a:lnTo>
                  <a:pt x="403859" y="308609"/>
                </a:lnTo>
                <a:lnTo>
                  <a:pt x="408431" y="312419"/>
                </a:lnTo>
                <a:lnTo>
                  <a:pt x="468725" y="352615"/>
                </a:lnTo>
                <a:lnTo>
                  <a:pt x="531876" y="387095"/>
                </a:lnTo>
                <a:lnTo>
                  <a:pt x="594359" y="419671"/>
                </a:lnTo>
                <a:lnTo>
                  <a:pt x="656844" y="451103"/>
                </a:lnTo>
                <a:lnTo>
                  <a:pt x="726186" y="476535"/>
                </a:lnTo>
                <a:lnTo>
                  <a:pt x="761642" y="487858"/>
                </a:lnTo>
                <a:lnTo>
                  <a:pt x="795528" y="501395"/>
                </a:lnTo>
                <a:lnTo>
                  <a:pt x="836926" y="519041"/>
                </a:lnTo>
                <a:lnTo>
                  <a:pt x="880967" y="535114"/>
                </a:lnTo>
                <a:lnTo>
                  <a:pt x="925722" y="549187"/>
                </a:lnTo>
                <a:lnTo>
                  <a:pt x="969264" y="560832"/>
                </a:lnTo>
                <a:lnTo>
                  <a:pt x="999648" y="576345"/>
                </a:lnTo>
                <a:lnTo>
                  <a:pt x="1034033" y="586644"/>
                </a:lnTo>
                <a:lnTo>
                  <a:pt x="1069562" y="593943"/>
                </a:lnTo>
                <a:lnTo>
                  <a:pt x="1103376" y="600456"/>
                </a:lnTo>
                <a:lnTo>
                  <a:pt x="1128736" y="606409"/>
                </a:lnTo>
                <a:lnTo>
                  <a:pt x="1153668" y="613219"/>
                </a:lnTo>
                <a:lnTo>
                  <a:pt x="1178599" y="619744"/>
                </a:lnTo>
                <a:lnTo>
                  <a:pt x="1203959" y="624839"/>
                </a:lnTo>
                <a:lnTo>
                  <a:pt x="1221105" y="630971"/>
                </a:lnTo>
                <a:lnTo>
                  <a:pt x="1237107" y="635031"/>
                </a:lnTo>
                <a:lnTo>
                  <a:pt x="1253680" y="637805"/>
                </a:lnTo>
                <a:lnTo>
                  <a:pt x="1272540" y="640079"/>
                </a:lnTo>
                <a:lnTo>
                  <a:pt x="1313259" y="652795"/>
                </a:lnTo>
                <a:lnTo>
                  <a:pt x="1354264" y="665226"/>
                </a:lnTo>
                <a:lnTo>
                  <a:pt x="1395555" y="676513"/>
                </a:lnTo>
                <a:lnTo>
                  <a:pt x="1437132" y="685800"/>
                </a:lnTo>
                <a:lnTo>
                  <a:pt x="1482447" y="700670"/>
                </a:lnTo>
                <a:lnTo>
                  <a:pt x="1527619" y="711041"/>
                </a:lnTo>
                <a:lnTo>
                  <a:pt x="1573649" y="718696"/>
                </a:lnTo>
                <a:lnTo>
                  <a:pt x="1621535" y="725424"/>
                </a:lnTo>
                <a:lnTo>
                  <a:pt x="1639181" y="727817"/>
                </a:lnTo>
                <a:lnTo>
                  <a:pt x="1658683" y="730853"/>
                </a:lnTo>
                <a:lnTo>
                  <a:pt x="1674471" y="733460"/>
                </a:lnTo>
                <a:lnTo>
                  <a:pt x="1680971" y="734568"/>
                </a:lnTo>
                <a:lnTo>
                  <a:pt x="1705665" y="742378"/>
                </a:lnTo>
                <a:lnTo>
                  <a:pt x="1729359" y="747902"/>
                </a:lnTo>
                <a:lnTo>
                  <a:pt x="1753623" y="751712"/>
                </a:lnTo>
                <a:lnTo>
                  <a:pt x="1780032" y="754379"/>
                </a:lnTo>
                <a:lnTo>
                  <a:pt x="1808821" y="760654"/>
                </a:lnTo>
                <a:lnTo>
                  <a:pt x="1837182" y="767429"/>
                </a:lnTo>
                <a:lnTo>
                  <a:pt x="1865542" y="773775"/>
                </a:lnTo>
                <a:lnTo>
                  <a:pt x="1894332" y="778763"/>
                </a:lnTo>
                <a:lnTo>
                  <a:pt x="1939247" y="791772"/>
                </a:lnTo>
                <a:lnTo>
                  <a:pt x="1987015" y="799990"/>
                </a:lnTo>
                <a:lnTo>
                  <a:pt x="2036100" y="805208"/>
                </a:lnTo>
                <a:lnTo>
                  <a:pt x="2084966" y="809219"/>
                </a:lnTo>
                <a:lnTo>
                  <a:pt x="2132076" y="813815"/>
                </a:lnTo>
                <a:lnTo>
                  <a:pt x="2175498" y="824614"/>
                </a:lnTo>
                <a:lnTo>
                  <a:pt x="2221134" y="832770"/>
                </a:lnTo>
                <a:lnTo>
                  <a:pt x="2267200" y="837926"/>
                </a:lnTo>
                <a:lnTo>
                  <a:pt x="2311908" y="839724"/>
                </a:lnTo>
              </a:path>
            </a:pathLst>
          </a:custGeom>
          <a:ln w="28574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7500" y="7335773"/>
            <a:ext cx="2007235" cy="199390"/>
          </a:xfrm>
          <a:custGeom>
            <a:avLst/>
            <a:gdLst/>
            <a:ahLst/>
            <a:cxnLst/>
            <a:rect l="l" t="t" r="r" b="b"/>
            <a:pathLst>
              <a:path w="2007235" h="199390">
                <a:moveTo>
                  <a:pt x="0" y="0"/>
                </a:moveTo>
                <a:lnTo>
                  <a:pt x="42290" y="9786"/>
                </a:lnTo>
                <a:lnTo>
                  <a:pt x="84010" y="18287"/>
                </a:lnTo>
                <a:lnTo>
                  <a:pt x="126015" y="25074"/>
                </a:lnTo>
                <a:lnTo>
                  <a:pt x="169163" y="29718"/>
                </a:lnTo>
                <a:lnTo>
                  <a:pt x="204192" y="37207"/>
                </a:lnTo>
                <a:lnTo>
                  <a:pt x="240220" y="41624"/>
                </a:lnTo>
                <a:lnTo>
                  <a:pt x="276534" y="45041"/>
                </a:lnTo>
                <a:lnTo>
                  <a:pt x="312419" y="49530"/>
                </a:lnTo>
                <a:lnTo>
                  <a:pt x="359060" y="57491"/>
                </a:lnTo>
                <a:lnTo>
                  <a:pt x="405737" y="64940"/>
                </a:lnTo>
                <a:lnTo>
                  <a:pt x="452487" y="71914"/>
                </a:lnTo>
                <a:lnTo>
                  <a:pt x="499347" y="78449"/>
                </a:lnTo>
                <a:lnTo>
                  <a:pt x="546353" y="84581"/>
                </a:lnTo>
                <a:lnTo>
                  <a:pt x="595610" y="95285"/>
                </a:lnTo>
                <a:lnTo>
                  <a:pt x="647223" y="99917"/>
                </a:lnTo>
                <a:lnTo>
                  <a:pt x="699265" y="101834"/>
                </a:lnTo>
                <a:lnTo>
                  <a:pt x="749808" y="104393"/>
                </a:lnTo>
                <a:lnTo>
                  <a:pt x="801185" y="113885"/>
                </a:lnTo>
                <a:lnTo>
                  <a:pt x="852854" y="120158"/>
                </a:lnTo>
                <a:lnTo>
                  <a:pt x="904743" y="124199"/>
                </a:lnTo>
                <a:lnTo>
                  <a:pt x="956779" y="126997"/>
                </a:lnTo>
                <a:lnTo>
                  <a:pt x="1008888" y="129539"/>
                </a:lnTo>
                <a:lnTo>
                  <a:pt x="1061022" y="136380"/>
                </a:lnTo>
                <a:lnTo>
                  <a:pt x="1112924" y="142112"/>
                </a:lnTo>
                <a:lnTo>
                  <a:pt x="1164719" y="146845"/>
                </a:lnTo>
                <a:lnTo>
                  <a:pt x="1216533" y="150685"/>
                </a:lnTo>
                <a:lnTo>
                  <a:pt x="1268488" y="153739"/>
                </a:lnTo>
                <a:lnTo>
                  <a:pt x="1320712" y="156114"/>
                </a:lnTo>
                <a:lnTo>
                  <a:pt x="1373329" y="157918"/>
                </a:lnTo>
                <a:lnTo>
                  <a:pt x="1426464" y="159257"/>
                </a:lnTo>
                <a:lnTo>
                  <a:pt x="1467052" y="166997"/>
                </a:lnTo>
                <a:lnTo>
                  <a:pt x="1507140" y="170878"/>
                </a:lnTo>
                <a:lnTo>
                  <a:pt x="1547657" y="172759"/>
                </a:lnTo>
                <a:lnTo>
                  <a:pt x="1589532" y="174498"/>
                </a:lnTo>
                <a:lnTo>
                  <a:pt x="1643572" y="180577"/>
                </a:lnTo>
                <a:lnTo>
                  <a:pt x="1694961" y="185701"/>
                </a:lnTo>
                <a:lnTo>
                  <a:pt x="1744761" y="189915"/>
                </a:lnTo>
                <a:lnTo>
                  <a:pt x="1794033" y="193262"/>
                </a:lnTo>
                <a:lnTo>
                  <a:pt x="1843842" y="195787"/>
                </a:lnTo>
                <a:lnTo>
                  <a:pt x="1895248" y="197536"/>
                </a:lnTo>
                <a:lnTo>
                  <a:pt x="1949316" y="198553"/>
                </a:lnTo>
                <a:lnTo>
                  <a:pt x="2007108" y="198881"/>
                </a:lnTo>
              </a:path>
            </a:pathLst>
          </a:custGeom>
          <a:ln w="28575">
            <a:solidFill>
              <a:srgbClr val="9901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22092" y="7549895"/>
            <a:ext cx="2082164" cy="69850"/>
          </a:xfrm>
          <a:custGeom>
            <a:avLst/>
            <a:gdLst/>
            <a:ahLst/>
            <a:cxnLst/>
            <a:rect l="l" t="t" r="r" b="b"/>
            <a:pathLst>
              <a:path w="2082164" h="69850">
                <a:moveTo>
                  <a:pt x="0" y="0"/>
                </a:moveTo>
                <a:lnTo>
                  <a:pt x="52524" y="1423"/>
                </a:lnTo>
                <a:lnTo>
                  <a:pt x="104956" y="3148"/>
                </a:lnTo>
                <a:lnTo>
                  <a:pt x="157316" y="5100"/>
                </a:lnTo>
                <a:lnTo>
                  <a:pt x="209624" y="7204"/>
                </a:lnTo>
                <a:lnTo>
                  <a:pt x="261902" y="9383"/>
                </a:lnTo>
                <a:lnTo>
                  <a:pt x="314169" y="11562"/>
                </a:lnTo>
                <a:lnTo>
                  <a:pt x="366447" y="13665"/>
                </a:lnTo>
                <a:lnTo>
                  <a:pt x="418755" y="15617"/>
                </a:lnTo>
                <a:lnTo>
                  <a:pt x="471115" y="17343"/>
                </a:lnTo>
                <a:lnTo>
                  <a:pt x="523547" y="18766"/>
                </a:lnTo>
                <a:lnTo>
                  <a:pt x="576071" y="19811"/>
                </a:lnTo>
                <a:lnTo>
                  <a:pt x="623878" y="27819"/>
                </a:lnTo>
                <a:lnTo>
                  <a:pt x="672132" y="33759"/>
                </a:lnTo>
                <a:lnTo>
                  <a:pt x="720734" y="37944"/>
                </a:lnTo>
                <a:lnTo>
                  <a:pt x="769583" y="40684"/>
                </a:lnTo>
                <a:lnTo>
                  <a:pt x="818578" y="42290"/>
                </a:lnTo>
                <a:lnTo>
                  <a:pt x="867619" y="43074"/>
                </a:lnTo>
                <a:lnTo>
                  <a:pt x="916605" y="43345"/>
                </a:lnTo>
                <a:lnTo>
                  <a:pt x="965435" y="43415"/>
                </a:lnTo>
                <a:lnTo>
                  <a:pt x="1014010" y="43595"/>
                </a:lnTo>
                <a:lnTo>
                  <a:pt x="1062228" y="44195"/>
                </a:lnTo>
                <a:lnTo>
                  <a:pt x="1113182" y="47158"/>
                </a:lnTo>
                <a:lnTo>
                  <a:pt x="1164187" y="49717"/>
                </a:lnTo>
                <a:lnTo>
                  <a:pt x="1215238" y="51907"/>
                </a:lnTo>
                <a:lnTo>
                  <a:pt x="1266329" y="53764"/>
                </a:lnTo>
                <a:lnTo>
                  <a:pt x="1317454" y="55321"/>
                </a:lnTo>
                <a:lnTo>
                  <a:pt x="1368608" y="56613"/>
                </a:lnTo>
                <a:lnTo>
                  <a:pt x="1419786" y="57675"/>
                </a:lnTo>
                <a:lnTo>
                  <a:pt x="1470981" y="58541"/>
                </a:lnTo>
                <a:lnTo>
                  <a:pt x="1522190" y="59245"/>
                </a:lnTo>
                <a:lnTo>
                  <a:pt x="1573405" y="59822"/>
                </a:lnTo>
                <a:lnTo>
                  <a:pt x="1624622" y="60307"/>
                </a:lnTo>
                <a:lnTo>
                  <a:pt x="1675835" y="60734"/>
                </a:lnTo>
                <a:lnTo>
                  <a:pt x="1727039" y="61137"/>
                </a:lnTo>
                <a:lnTo>
                  <a:pt x="1778227" y="61551"/>
                </a:lnTo>
                <a:lnTo>
                  <a:pt x="1829396" y="62011"/>
                </a:lnTo>
                <a:lnTo>
                  <a:pt x="1880538" y="62550"/>
                </a:lnTo>
                <a:lnTo>
                  <a:pt x="1931649" y="63204"/>
                </a:lnTo>
                <a:lnTo>
                  <a:pt x="1982723" y="64007"/>
                </a:lnTo>
                <a:lnTo>
                  <a:pt x="2031527" y="67091"/>
                </a:lnTo>
                <a:lnTo>
                  <a:pt x="2051970" y="68675"/>
                </a:lnTo>
                <a:lnTo>
                  <a:pt x="2062555" y="69258"/>
                </a:lnTo>
                <a:lnTo>
                  <a:pt x="2081783" y="69341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24100" y="6621780"/>
            <a:ext cx="876300" cy="233679"/>
          </a:xfrm>
          <a:prstGeom prst="rect">
            <a:avLst/>
          </a:prstGeom>
          <a:solidFill>
            <a:srgbClr val="FFFFFF"/>
          </a:solidFill>
          <a:ln w="4762">
            <a:solidFill>
              <a:srgbClr val="3434CC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60"/>
              </a:spcBef>
            </a:pPr>
            <a:r>
              <a:rPr dirty="0" sz="1200" b="1">
                <a:solidFill>
                  <a:srgbClr val="3333CC"/>
                </a:solidFill>
                <a:latin typeface="Arial"/>
                <a:cs typeface="Arial"/>
              </a:rPr>
              <a:t>WSARE2.0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47900" y="7117080"/>
            <a:ext cx="876300" cy="233679"/>
          </a:xfrm>
          <a:custGeom>
            <a:avLst/>
            <a:gdLst/>
            <a:ahLst/>
            <a:cxnLst/>
            <a:rect l="l" t="t" r="r" b="b"/>
            <a:pathLst>
              <a:path w="876300" h="233679">
                <a:moveTo>
                  <a:pt x="876300" y="0"/>
                </a:moveTo>
                <a:lnTo>
                  <a:pt x="0" y="0"/>
                </a:lnTo>
                <a:lnTo>
                  <a:pt x="0" y="233172"/>
                </a:lnTo>
                <a:lnTo>
                  <a:pt x="876300" y="233172"/>
                </a:lnTo>
                <a:lnTo>
                  <a:pt x="876300" y="0"/>
                </a:lnTo>
                <a:close/>
              </a:path>
            </a:pathLst>
          </a:custGeom>
          <a:ln w="4762">
            <a:solidFill>
              <a:srgbClr val="9901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50281" y="7119461"/>
            <a:ext cx="871855" cy="2235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78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9A00CC"/>
                </a:solidFill>
                <a:latin typeface="Arial"/>
                <a:cs typeface="Arial"/>
              </a:rPr>
              <a:t>WSARE2.5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300" y="7612380"/>
            <a:ext cx="876300" cy="233679"/>
          </a:xfrm>
          <a:custGeom>
            <a:avLst/>
            <a:gdLst/>
            <a:ahLst/>
            <a:cxnLst/>
            <a:rect l="l" t="t" r="r" b="b"/>
            <a:pathLst>
              <a:path w="876300" h="233679">
                <a:moveTo>
                  <a:pt x="0" y="233172"/>
                </a:moveTo>
                <a:lnTo>
                  <a:pt x="876300" y="233172"/>
                </a:lnTo>
                <a:lnTo>
                  <a:pt x="876300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81300" y="7612380"/>
            <a:ext cx="876300" cy="233679"/>
          </a:xfrm>
          <a:custGeom>
            <a:avLst/>
            <a:gdLst/>
            <a:ahLst/>
            <a:cxnLst/>
            <a:rect l="l" t="t" r="r" b="b"/>
            <a:pathLst>
              <a:path w="876300" h="233679">
                <a:moveTo>
                  <a:pt x="876300" y="0"/>
                </a:moveTo>
                <a:lnTo>
                  <a:pt x="0" y="0"/>
                </a:lnTo>
                <a:lnTo>
                  <a:pt x="0" y="233172"/>
                </a:lnTo>
                <a:lnTo>
                  <a:pt x="876300" y="233172"/>
                </a:lnTo>
                <a:lnTo>
                  <a:pt x="8763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23645">
              <a:lnSpc>
                <a:spcPct val="100000"/>
              </a:lnSpc>
              <a:spcBef>
                <a:spcPts val="1070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WSARE3.0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Results on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Simulation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165" y="4477003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184" y="1194279"/>
            <a:ext cx="4176395" cy="22421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Conclusion</a:t>
            </a:r>
            <a:endParaRPr sz="2000">
              <a:latin typeface="Tahoma"/>
              <a:cs typeface="Tahoma"/>
            </a:endParaRPr>
          </a:p>
          <a:p>
            <a:pPr marL="171450" marR="273050" indent="-171450">
              <a:lnSpc>
                <a:spcPts val="1340"/>
              </a:lnSpc>
              <a:spcBef>
                <a:spcPts val="71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One approach to biosurveillance: one algorithm  monitoring millions of signals derived from  multivariate </a:t>
            </a:r>
            <a:r>
              <a:rPr dirty="0" sz="140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latin typeface="Tahoma"/>
                <a:cs typeface="Tahoma"/>
              </a:rPr>
              <a:t>instead of</a:t>
            </a:r>
            <a:endParaRPr sz="1400">
              <a:latin typeface="Tahoma"/>
              <a:cs typeface="Tahoma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Tahoma"/>
                <a:cs typeface="Tahoma"/>
              </a:rPr>
              <a:t>Hundreds of univariate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detectors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71450" marR="5080" indent="-171450">
              <a:lnSpc>
                <a:spcPts val="1340"/>
              </a:lnSpc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Modeling historical </a:t>
            </a:r>
            <a:r>
              <a:rPr dirty="0" sz="1400">
                <a:latin typeface="Tahoma"/>
                <a:cs typeface="Tahoma"/>
              </a:rPr>
              <a:t>data </a:t>
            </a:r>
            <a:r>
              <a:rPr dirty="0" sz="1400" spc="-5">
                <a:latin typeface="Tahoma"/>
                <a:cs typeface="Tahoma"/>
              </a:rPr>
              <a:t>with Bayesian Networks to  allow conditioning on unique features of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today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1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Computationally intense unless we’re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tricksy!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0700" y="5478779"/>
            <a:ext cx="4191000" cy="1946275"/>
          </a:xfrm>
          <a:custGeom>
            <a:avLst/>
            <a:gdLst/>
            <a:ahLst/>
            <a:cxnLst/>
            <a:rect l="l" t="t" r="r" b="b"/>
            <a:pathLst>
              <a:path w="4191000" h="1946275">
                <a:moveTo>
                  <a:pt x="1746503" y="1676400"/>
                </a:moveTo>
                <a:lnTo>
                  <a:pt x="698754" y="1676400"/>
                </a:lnTo>
                <a:lnTo>
                  <a:pt x="1904238" y="1946148"/>
                </a:lnTo>
                <a:lnTo>
                  <a:pt x="1746503" y="1676400"/>
                </a:lnTo>
                <a:close/>
              </a:path>
              <a:path w="4191000" h="1946275">
                <a:moveTo>
                  <a:pt x="4191000" y="0"/>
                </a:moveTo>
                <a:lnTo>
                  <a:pt x="0" y="0"/>
                </a:lnTo>
                <a:lnTo>
                  <a:pt x="0" y="1676400"/>
                </a:lnTo>
                <a:lnTo>
                  <a:pt x="4191000" y="1676400"/>
                </a:lnTo>
                <a:lnTo>
                  <a:pt x="419100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700" y="5478779"/>
            <a:ext cx="4191000" cy="1946275"/>
          </a:xfrm>
          <a:custGeom>
            <a:avLst/>
            <a:gdLst/>
            <a:ahLst/>
            <a:cxnLst/>
            <a:rect l="l" t="t" r="r" b="b"/>
            <a:pathLst>
              <a:path w="4191000" h="1946275">
                <a:moveTo>
                  <a:pt x="0" y="0"/>
                </a:moveTo>
                <a:lnTo>
                  <a:pt x="0" y="1676400"/>
                </a:lnTo>
                <a:lnTo>
                  <a:pt x="698754" y="1676400"/>
                </a:lnTo>
                <a:lnTo>
                  <a:pt x="1904238" y="1946148"/>
                </a:lnTo>
                <a:lnTo>
                  <a:pt x="1746503" y="1676400"/>
                </a:lnTo>
                <a:lnTo>
                  <a:pt x="4191000" y="1676400"/>
                </a:lnTo>
                <a:lnTo>
                  <a:pt x="4191000" y="0"/>
                </a:lnTo>
                <a:lnTo>
                  <a:pt x="698754" y="0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18639" y="5363209"/>
            <a:ext cx="37941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Searching over </a:t>
            </a:r>
            <a:r>
              <a:rPr dirty="0" sz="1200" spc="-340">
                <a:latin typeface="Tahoma"/>
                <a:cs typeface="Tahoma"/>
              </a:rPr>
              <a:t>tho</a:t>
            </a:r>
            <a:r>
              <a:rPr dirty="0" baseline="-16666" sz="3000" spc="-509">
                <a:solidFill>
                  <a:srgbClr val="006500"/>
                </a:solidFill>
                <a:latin typeface="Tahoma"/>
                <a:cs typeface="Tahoma"/>
              </a:rPr>
              <a:t>C</a:t>
            </a:r>
            <a:r>
              <a:rPr dirty="0" sz="1200" spc="-340">
                <a:latin typeface="Tahoma"/>
                <a:cs typeface="Tahoma"/>
              </a:rPr>
              <a:t>us</a:t>
            </a:r>
            <a:r>
              <a:rPr dirty="0" baseline="-16666" sz="3000" spc="-509">
                <a:solidFill>
                  <a:srgbClr val="006500"/>
                </a:solidFill>
                <a:latin typeface="Tahoma"/>
                <a:cs typeface="Tahoma"/>
              </a:rPr>
              <a:t>o</a:t>
            </a:r>
            <a:r>
              <a:rPr dirty="0" sz="1200" spc="-340">
                <a:latin typeface="Tahoma"/>
                <a:cs typeface="Tahoma"/>
              </a:rPr>
              <a:t>an</a:t>
            </a:r>
            <a:r>
              <a:rPr dirty="0" baseline="-16666" sz="3000" spc="-509">
                <a:solidFill>
                  <a:srgbClr val="006500"/>
                </a:solidFill>
                <a:latin typeface="Tahoma"/>
                <a:cs typeface="Tahoma"/>
              </a:rPr>
              <a:t>n</a:t>
            </a:r>
            <a:r>
              <a:rPr dirty="0" sz="1200" spc="-340">
                <a:latin typeface="Tahoma"/>
                <a:cs typeface="Tahoma"/>
              </a:rPr>
              <a:t>d</a:t>
            </a:r>
            <a:r>
              <a:rPr dirty="0" baseline="-16666" sz="3000" spc="-509">
                <a:solidFill>
                  <a:srgbClr val="006500"/>
                </a:solidFill>
                <a:latin typeface="Tahoma"/>
                <a:cs typeface="Tahoma"/>
              </a:rPr>
              <a:t>c</a:t>
            </a:r>
            <a:r>
              <a:rPr dirty="0" sz="1200" spc="-340">
                <a:latin typeface="Tahoma"/>
                <a:cs typeface="Tahoma"/>
              </a:rPr>
              <a:t>s </a:t>
            </a:r>
            <a:r>
              <a:rPr dirty="0" baseline="-16666" sz="3000" spc="-585">
                <a:solidFill>
                  <a:srgbClr val="006500"/>
                </a:solidFill>
                <a:latin typeface="Tahoma"/>
                <a:cs typeface="Tahoma"/>
              </a:rPr>
              <a:t>l</a:t>
            </a:r>
            <a:r>
              <a:rPr dirty="0" sz="1200" spc="-390">
                <a:latin typeface="Tahoma"/>
                <a:cs typeface="Tahoma"/>
              </a:rPr>
              <a:t>o</a:t>
            </a:r>
            <a:r>
              <a:rPr dirty="0" baseline="-16666" sz="3000" spc="-585">
                <a:solidFill>
                  <a:srgbClr val="006500"/>
                </a:solidFill>
                <a:latin typeface="Tahoma"/>
                <a:cs typeface="Tahoma"/>
              </a:rPr>
              <a:t>u</a:t>
            </a:r>
            <a:r>
              <a:rPr dirty="0" sz="1200" spc="-390">
                <a:latin typeface="Tahoma"/>
                <a:cs typeface="Tahoma"/>
              </a:rPr>
              <a:t>f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240">
                <a:latin typeface="Tahoma"/>
                <a:cs typeface="Tahoma"/>
              </a:rPr>
              <a:t>c</a:t>
            </a:r>
            <a:r>
              <a:rPr dirty="0" baseline="-16666" sz="3000" spc="-359">
                <a:solidFill>
                  <a:srgbClr val="006500"/>
                </a:solidFill>
                <a:latin typeface="Tahoma"/>
                <a:cs typeface="Tahoma"/>
              </a:rPr>
              <a:t>s</a:t>
            </a:r>
            <a:r>
              <a:rPr dirty="0" sz="1200" spc="-240">
                <a:latin typeface="Tahoma"/>
                <a:cs typeface="Tahoma"/>
              </a:rPr>
              <a:t>o</a:t>
            </a:r>
            <a:r>
              <a:rPr dirty="0" baseline="-16666" sz="3000" spc="-359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sz="1200" spc="-240">
                <a:latin typeface="Tahoma"/>
                <a:cs typeface="Tahoma"/>
              </a:rPr>
              <a:t>n</a:t>
            </a:r>
            <a:r>
              <a:rPr dirty="0" baseline="-16666" sz="3000" spc="-359">
                <a:solidFill>
                  <a:srgbClr val="006500"/>
                </a:solidFill>
                <a:latin typeface="Tahoma"/>
                <a:cs typeface="Tahoma"/>
              </a:rPr>
              <a:t>o</a:t>
            </a:r>
            <a:r>
              <a:rPr dirty="0" sz="1200" spc="-240">
                <a:latin typeface="Tahoma"/>
                <a:cs typeface="Tahoma"/>
              </a:rPr>
              <a:t>tin</a:t>
            </a:r>
            <a:r>
              <a:rPr dirty="0" baseline="-16666" sz="3000" spc="-359">
                <a:solidFill>
                  <a:srgbClr val="006500"/>
                </a:solidFill>
                <a:latin typeface="Tahoma"/>
                <a:cs typeface="Tahoma"/>
              </a:rPr>
              <a:t>n</a:t>
            </a:r>
            <a:r>
              <a:rPr dirty="0" sz="1200" spc="-240">
                <a:latin typeface="Tahoma"/>
                <a:cs typeface="Tahoma"/>
              </a:rPr>
              <a:t>gency </a:t>
            </a:r>
            <a:r>
              <a:rPr dirty="0" sz="1200" spc="-5">
                <a:latin typeface="Tahoma"/>
                <a:cs typeface="Tahoma"/>
              </a:rPr>
              <a:t>tables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5489" y="5610859"/>
            <a:ext cx="1141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large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database...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4820" y="5768594"/>
            <a:ext cx="39592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7936" sz="2100" spc="7">
                <a:latin typeface="Tahoma"/>
                <a:cs typeface="Tahoma"/>
              </a:rPr>
              <a:t>•</a:t>
            </a:r>
            <a:r>
              <a:rPr dirty="0" sz="1200" spc="5">
                <a:latin typeface="Tahoma"/>
                <a:cs typeface="Tahoma"/>
              </a:rPr>
              <a:t>• </a:t>
            </a:r>
            <a:r>
              <a:rPr dirty="0" baseline="-7936" sz="2100" spc="-434">
                <a:latin typeface="Tahoma"/>
                <a:cs typeface="Tahoma"/>
              </a:rPr>
              <a:t>O</a:t>
            </a:r>
            <a:r>
              <a:rPr dirty="0" sz="1200" spc="-290">
                <a:latin typeface="Tahoma"/>
                <a:cs typeface="Tahoma"/>
              </a:rPr>
              <a:t>.</a:t>
            </a:r>
            <a:r>
              <a:rPr dirty="0" baseline="-7936" sz="2100" spc="-434">
                <a:latin typeface="Tahoma"/>
                <a:cs typeface="Tahoma"/>
              </a:rPr>
              <a:t>n</a:t>
            </a:r>
            <a:r>
              <a:rPr dirty="0" sz="1200" spc="-290">
                <a:latin typeface="Tahoma"/>
                <a:cs typeface="Tahoma"/>
              </a:rPr>
              <a:t>..o</a:t>
            </a:r>
            <a:r>
              <a:rPr dirty="0" baseline="-7936" sz="2100" spc="-434">
                <a:latin typeface="Tahoma"/>
                <a:cs typeface="Tahoma"/>
              </a:rPr>
              <a:t>e</a:t>
            </a:r>
            <a:r>
              <a:rPr dirty="0" sz="1200" spc="-290">
                <a:latin typeface="Tahoma"/>
                <a:cs typeface="Tahoma"/>
              </a:rPr>
              <a:t>n</a:t>
            </a:r>
            <a:r>
              <a:rPr dirty="0" baseline="-7936" sz="2100" spc="-434">
                <a:latin typeface="Tahoma"/>
                <a:cs typeface="Tahoma"/>
              </a:rPr>
              <a:t>a</a:t>
            </a:r>
            <a:r>
              <a:rPr dirty="0" sz="1200" spc="-290">
                <a:latin typeface="Tahoma"/>
                <a:cs typeface="Tahoma"/>
              </a:rPr>
              <a:t>ly</a:t>
            </a:r>
            <a:r>
              <a:rPr dirty="0" baseline="-7936" sz="2100" spc="-434">
                <a:latin typeface="Tahoma"/>
                <a:cs typeface="Tahoma"/>
              </a:rPr>
              <a:t>p</a:t>
            </a:r>
            <a:r>
              <a:rPr dirty="0" sz="1200" spc="-290">
                <a:latin typeface="Tahoma"/>
                <a:cs typeface="Tahoma"/>
              </a:rPr>
              <a:t>w</a:t>
            </a:r>
            <a:r>
              <a:rPr dirty="0" baseline="-7936" sz="2100" spc="-434">
                <a:latin typeface="Tahoma"/>
                <a:cs typeface="Tahoma"/>
              </a:rPr>
              <a:t>p</a:t>
            </a:r>
            <a:r>
              <a:rPr dirty="0" sz="1200" spc="-290">
                <a:latin typeface="Tahoma"/>
                <a:cs typeface="Tahoma"/>
              </a:rPr>
              <a:t>e</a:t>
            </a:r>
            <a:r>
              <a:rPr dirty="0" baseline="-7936" sz="2100" spc="-434">
                <a:latin typeface="Tahoma"/>
                <a:cs typeface="Tahoma"/>
              </a:rPr>
              <a:t>ro</a:t>
            </a:r>
            <a:r>
              <a:rPr dirty="0" sz="1200" spc="-290">
                <a:latin typeface="Tahoma"/>
                <a:cs typeface="Tahoma"/>
              </a:rPr>
              <a:t>h</a:t>
            </a:r>
            <a:r>
              <a:rPr dirty="0" baseline="-7936" sz="2100" spc="-434">
                <a:latin typeface="Tahoma"/>
                <a:cs typeface="Tahoma"/>
              </a:rPr>
              <a:t>a</a:t>
            </a:r>
            <a:r>
              <a:rPr dirty="0" sz="1200" spc="-290">
                <a:latin typeface="Tahoma"/>
                <a:cs typeface="Tahoma"/>
              </a:rPr>
              <a:t>a</a:t>
            </a:r>
            <a:r>
              <a:rPr dirty="0" baseline="-7936" sz="2100" spc="-434">
                <a:latin typeface="Tahoma"/>
                <a:cs typeface="Tahoma"/>
              </a:rPr>
              <a:t>c</a:t>
            </a:r>
            <a:r>
              <a:rPr dirty="0" sz="1200" spc="-290">
                <a:latin typeface="Tahoma"/>
                <a:cs typeface="Tahoma"/>
              </a:rPr>
              <a:t>v</a:t>
            </a:r>
            <a:r>
              <a:rPr dirty="0" baseline="-7936" sz="2100" spc="-434">
                <a:latin typeface="Tahoma"/>
                <a:cs typeface="Tahoma"/>
              </a:rPr>
              <a:t>h</a:t>
            </a:r>
            <a:r>
              <a:rPr dirty="0" sz="1200" spc="-290">
                <a:latin typeface="Tahoma"/>
                <a:cs typeface="Tahoma"/>
              </a:rPr>
              <a:t>e </a:t>
            </a:r>
            <a:r>
              <a:rPr dirty="0" baseline="-7936" sz="2100" spc="-397">
                <a:latin typeface="Tahoma"/>
                <a:cs typeface="Tahoma"/>
              </a:rPr>
              <a:t>t</a:t>
            </a:r>
            <a:r>
              <a:rPr dirty="0" sz="1200" spc="-265">
                <a:latin typeface="Tahoma"/>
                <a:cs typeface="Tahoma"/>
              </a:rPr>
              <a:t>to</a:t>
            </a:r>
            <a:r>
              <a:rPr dirty="0" baseline="-7936" sz="2100" spc="-397">
                <a:latin typeface="Tahoma"/>
                <a:cs typeface="Tahoma"/>
              </a:rPr>
              <a:t>o </a:t>
            </a:r>
            <a:r>
              <a:rPr dirty="0" sz="1200" spc="-270">
                <a:latin typeface="Tahoma"/>
                <a:cs typeface="Tahoma"/>
              </a:rPr>
              <a:t>d</a:t>
            </a:r>
            <a:r>
              <a:rPr dirty="0" baseline="-7936" sz="2100" spc="-405">
                <a:latin typeface="Tahoma"/>
                <a:cs typeface="Tahoma"/>
              </a:rPr>
              <a:t>b</a:t>
            </a:r>
            <a:r>
              <a:rPr dirty="0" sz="1200" spc="-270">
                <a:latin typeface="Tahoma"/>
                <a:cs typeface="Tahoma"/>
              </a:rPr>
              <a:t>o</a:t>
            </a:r>
            <a:r>
              <a:rPr dirty="0" baseline="-7936" sz="2100" spc="-405">
                <a:latin typeface="Tahoma"/>
                <a:cs typeface="Tahoma"/>
              </a:rPr>
              <a:t>io</a:t>
            </a:r>
            <a:r>
              <a:rPr dirty="0" sz="1200" spc="-270">
                <a:latin typeface="Tahoma"/>
                <a:cs typeface="Tahoma"/>
              </a:rPr>
              <a:t>it</a:t>
            </a:r>
            <a:r>
              <a:rPr dirty="0" baseline="-7936" sz="2100" spc="-405">
                <a:latin typeface="Tahoma"/>
                <a:cs typeface="Tahoma"/>
              </a:rPr>
              <a:t>su</a:t>
            </a:r>
            <a:r>
              <a:rPr dirty="0" sz="1200" spc="-270">
                <a:latin typeface="Tahoma"/>
                <a:cs typeface="Tahoma"/>
              </a:rPr>
              <a:t>10</a:t>
            </a:r>
            <a:r>
              <a:rPr dirty="0" baseline="-7936" sz="2100" spc="-405">
                <a:latin typeface="Tahoma"/>
                <a:cs typeface="Tahoma"/>
              </a:rPr>
              <a:t>rv</a:t>
            </a:r>
            <a:r>
              <a:rPr dirty="0" sz="1200" spc="-270">
                <a:latin typeface="Tahoma"/>
                <a:cs typeface="Tahoma"/>
              </a:rPr>
              <a:t>,0</a:t>
            </a:r>
            <a:r>
              <a:rPr dirty="0" baseline="-7936" sz="2100" spc="-405">
                <a:latin typeface="Tahoma"/>
                <a:cs typeface="Tahoma"/>
              </a:rPr>
              <a:t>e</a:t>
            </a:r>
            <a:r>
              <a:rPr dirty="0" sz="1200" spc="-270">
                <a:latin typeface="Tahoma"/>
                <a:cs typeface="Tahoma"/>
              </a:rPr>
              <a:t>0</a:t>
            </a:r>
            <a:r>
              <a:rPr dirty="0" baseline="-7936" sz="2100" spc="-405">
                <a:latin typeface="Tahoma"/>
                <a:cs typeface="Tahoma"/>
              </a:rPr>
              <a:t>i</a:t>
            </a:r>
            <a:r>
              <a:rPr dirty="0" sz="1200" spc="-270">
                <a:latin typeface="Tahoma"/>
                <a:cs typeface="Tahoma"/>
              </a:rPr>
              <a:t>0</a:t>
            </a:r>
            <a:r>
              <a:rPr dirty="0" baseline="-7936" sz="2100" spc="-405">
                <a:latin typeface="Tahoma"/>
                <a:cs typeface="Tahoma"/>
              </a:rPr>
              <a:t>lla</a:t>
            </a:r>
            <a:r>
              <a:rPr dirty="0" sz="1200" spc="-270">
                <a:latin typeface="Tahoma"/>
                <a:cs typeface="Tahoma"/>
              </a:rPr>
              <a:t>t</a:t>
            </a:r>
            <a:r>
              <a:rPr dirty="0" baseline="-7936" sz="2100" spc="-405">
                <a:latin typeface="Tahoma"/>
                <a:cs typeface="Tahoma"/>
              </a:rPr>
              <a:t>n</a:t>
            </a:r>
            <a:r>
              <a:rPr dirty="0" sz="1200" spc="-270">
                <a:latin typeface="Tahoma"/>
                <a:cs typeface="Tahoma"/>
              </a:rPr>
              <a:t>im</a:t>
            </a:r>
            <a:r>
              <a:rPr dirty="0" baseline="-7936" sz="2100" spc="-405">
                <a:latin typeface="Tahoma"/>
                <a:cs typeface="Tahoma"/>
              </a:rPr>
              <a:t>c</a:t>
            </a:r>
            <a:r>
              <a:rPr dirty="0" sz="1200" spc="-270">
                <a:latin typeface="Tahoma"/>
                <a:cs typeface="Tahoma"/>
              </a:rPr>
              <a:t>e</a:t>
            </a:r>
            <a:r>
              <a:rPr dirty="0" baseline="-7936" sz="2100" spc="-405">
                <a:latin typeface="Tahoma"/>
                <a:cs typeface="Tahoma"/>
              </a:rPr>
              <a:t>e</a:t>
            </a:r>
            <a:r>
              <a:rPr dirty="0" sz="1200" spc="-270">
                <a:latin typeface="Tahoma"/>
                <a:cs typeface="Tahoma"/>
              </a:rPr>
              <a:t>s</a:t>
            </a:r>
            <a:r>
              <a:rPr dirty="0" baseline="-7936" sz="2100" spc="-405">
                <a:latin typeface="Tahoma"/>
                <a:cs typeface="Tahoma"/>
              </a:rPr>
              <a:t>:</a:t>
            </a:r>
            <a:r>
              <a:rPr dirty="0" baseline="-7936" sz="2100" spc="-494">
                <a:latin typeface="Tahoma"/>
                <a:cs typeface="Tahoma"/>
              </a:rPr>
              <a:t> </a:t>
            </a:r>
            <a:r>
              <a:rPr dirty="0" sz="1200" spc="-260">
                <a:latin typeface="Tahoma"/>
                <a:cs typeface="Tahoma"/>
              </a:rPr>
              <a:t>o</a:t>
            </a:r>
            <a:r>
              <a:rPr dirty="0" baseline="-7936" sz="2100" spc="-390">
                <a:latin typeface="Tahoma"/>
                <a:cs typeface="Tahoma"/>
              </a:rPr>
              <a:t>o</a:t>
            </a:r>
            <a:r>
              <a:rPr dirty="0" sz="1200" spc="-260">
                <a:latin typeface="Tahoma"/>
                <a:cs typeface="Tahoma"/>
              </a:rPr>
              <a:t>n</a:t>
            </a:r>
            <a:r>
              <a:rPr dirty="0" baseline="-7936" sz="2100" spc="-390">
                <a:latin typeface="Tahoma"/>
                <a:cs typeface="Tahoma"/>
              </a:rPr>
              <a:t>n</a:t>
            </a:r>
            <a:r>
              <a:rPr dirty="0" sz="1200" spc="-260">
                <a:latin typeface="Tahoma"/>
                <a:cs typeface="Tahoma"/>
              </a:rPr>
              <a:t>t</a:t>
            </a:r>
            <a:r>
              <a:rPr dirty="0" baseline="-7936" sz="2100" spc="-390">
                <a:latin typeface="Tahoma"/>
                <a:cs typeface="Tahoma"/>
              </a:rPr>
              <a:t>e</a:t>
            </a:r>
            <a:r>
              <a:rPr dirty="0" sz="1200" spc="-260">
                <a:latin typeface="Tahoma"/>
                <a:cs typeface="Tahoma"/>
              </a:rPr>
              <a:t>he</a:t>
            </a:r>
            <a:r>
              <a:rPr dirty="0" baseline="-7936" sz="2100" spc="-390">
                <a:latin typeface="Tahoma"/>
                <a:cs typeface="Tahoma"/>
              </a:rPr>
              <a:t>al</a:t>
            </a:r>
            <a:r>
              <a:rPr dirty="0" sz="1200" spc="-260">
                <a:latin typeface="Tahoma"/>
                <a:cs typeface="Tahoma"/>
              </a:rPr>
              <a:t>r</a:t>
            </a:r>
            <a:r>
              <a:rPr dirty="0" baseline="-7936" sz="2100" spc="-390">
                <a:latin typeface="Tahoma"/>
                <a:cs typeface="Tahoma"/>
              </a:rPr>
              <a:t>g</a:t>
            </a:r>
            <a:r>
              <a:rPr dirty="0" sz="1200" spc="-260">
                <a:latin typeface="Tahoma"/>
                <a:cs typeface="Tahoma"/>
              </a:rPr>
              <a:t>e</a:t>
            </a:r>
            <a:r>
              <a:rPr dirty="0" baseline="-7936" sz="2100" spc="-390">
                <a:latin typeface="Tahoma"/>
                <a:cs typeface="Tahoma"/>
              </a:rPr>
              <a:t>o</a:t>
            </a:r>
            <a:r>
              <a:rPr dirty="0" sz="1200" spc="-260">
                <a:latin typeface="Tahoma"/>
                <a:cs typeface="Tahoma"/>
              </a:rPr>
              <a:t>pl</a:t>
            </a:r>
            <a:r>
              <a:rPr dirty="0" baseline="-7936" sz="2100" spc="-390">
                <a:latin typeface="Tahoma"/>
                <a:cs typeface="Tahoma"/>
              </a:rPr>
              <a:t>r</a:t>
            </a:r>
            <a:r>
              <a:rPr dirty="0" sz="1200" spc="-260">
                <a:latin typeface="Tahoma"/>
                <a:cs typeface="Tahoma"/>
              </a:rPr>
              <a:t>i</a:t>
            </a:r>
            <a:r>
              <a:rPr dirty="0" baseline="-7936" sz="2100" spc="-390">
                <a:latin typeface="Tahoma"/>
                <a:cs typeface="Tahoma"/>
              </a:rPr>
              <a:t>i</a:t>
            </a:r>
            <a:r>
              <a:rPr dirty="0" sz="1200" spc="-260">
                <a:latin typeface="Tahoma"/>
                <a:cs typeface="Tahoma"/>
              </a:rPr>
              <a:t>c</a:t>
            </a:r>
            <a:r>
              <a:rPr dirty="0" baseline="-7936" sz="2100" spc="-390">
                <a:latin typeface="Tahoma"/>
                <a:cs typeface="Tahoma"/>
              </a:rPr>
              <a:t>t</a:t>
            </a:r>
            <a:r>
              <a:rPr dirty="0" sz="1200" spc="-260">
                <a:latin typeface="Tahoma"/>
                <a:cs typeface="Tahoma"/>
              </a:rPr>
              <a:t>a</a:t>
            </a:r>
            <a:r>
              <a:rPr dirty="0" baseline="-7936" sz="2100" spc="-390">
                <a:latin typeface="Tahoma"/>
                <a:cs typeface="Tahoma"/>
              </a:rPr>
              <a:t>h</a:t>
            </a:r>
            <a:r>
              <a:rPr dirty="0" sz="1200" spc="-260">
                <a:latin typeface="Tahoma"/>
                <a:cs typeface="Tahoma"/>
              </a:rPr>
              <a:t>s</a:t>
            </a:r>
            <a:r>
              <a:rPr dirty="0" baseline="-7936" sz="2100" spc="-390">
                <a:latin typeface="Tahoma"/>
                <a:cs typeface="Tahoma"/>
              </a:rPr>
              <a:t>m</a:t>
            </a:r>
            <a:endParaRPr baseline="-7936"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6258" y="5965956"/>
            <a:ext cx="34016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280">
                <a:latin typeface="Tahoma"/>
                <a:cs typeface="Tahoma"/>
              </a:rPr>
              <a:t>m</a:t>
            </a:r>
            <a:r>
              <a:rPr dirty="0" baseline="18518" sz="1800" spc="-419">
                <a:latin typeface="Tahoma"/>
                <a:cs typeface="Tahoma"/>
              </a:rPr>
              <a:t>d</a:t>
            </a:r>
            <a:r>
              <a:rPr dirty="0" sz="1400" spc="-280">
                <a:latin typeface="Tahoma"/>
                <a:cs typeface="Tahoma"/>
              </a:rPr>
              <a:t>o</a:t>
            </a:r>
            <a:r>
              <a:rPr dirty="0" baseline="18518" sz="1800" spc="-419">
                <a:latin typeface="Tahoma"/>
                <a:cs typeface="Tahoma"/>
              </a:rPr>
              <a:t>u</a:t>
            </a:r>
            <a:r>
              <a:rPr dirty="0" sz="1400" spc="-280">
                <a:latin typeface="Tahoma"/>
                <a:cs typeface="Tahoma"/>
              </a:rPr>
              <a:t>n</a:t>
            </a:r>
            <a:r>
              <a:rPr dirty="0" baseline="18518" sz="1800" spc="-419">
                <a:latin typeface="Tahoma"/>
                <a:cs typeface="Tahoma"/>
              </a:rPr>
              <a:t>rin</a:t>
            </a:r>
            <a:r>
              <a:rPr dirty="0" sz="1400" spc="-280">
                <a:latin typeface="Tahoma"/>
                <a:cs typeface="Tahoma"/>
              </a:rPr>
              <a:t>it</a:t>
            </a:r>
            <a:r>
              <a:rPr dirty="0" baseline="18518" sz="1800" spc="-419">
                <a:latin typeface="Tahoma"/>
                <a:cs typeface="Tahoma"/>
              </a:rPr>
              <a:t>g</a:t>
            </a:r>
            <a:r>
              <a:rPr dirty="0" sz="1400" spc="-280">
                <a:latin typeface="Tahoma"/>
                <a:cs typeface="Tahoma"/>
              </a:rPr>
              <a:t>or</a:t>
            </a:r>
            <a:r>
              <a:rPr dirty="0" baseline="18518" sz="1800" spc="-419">
                <a:latin typeface="Tahoma"/>
                <a:cs typeface="Tahoma"/>
              </a:rPr>
              <a:t>r</a:t>
            </a:r>
            <a:r>
              <a:rPr dirty="0" sz="1400" spc="-280">
                <a:latin typeface="Tahoma"/>
                <a:cs typeface="Tahoma"/>
              </a:rPr>
              <a:t>i</a:t>
            </a:r>
            <a:r>
              <a:rPr dirty="0" baseline="18518" sz="1800" spc="-419">
                <a:latin typeface="Tahoma"/>
                <a:cs typeface="Tahoma"/>
              </a:rPr>
              <a:t>a</a:t>
            </a:r>
            <a:r>
              <a:rPr dirty="0" sz="1400" spc="-280">
                <a:latin typeface="Tahoma"/>
                <a:cs typeface="Tahoma"/>
              </a:rPr>
              <a:t>n</a:t>
            </a:r>
            <a:r>
              <a:rPr dirty="0" baseline="18518" sz="1800" spc="-419">
                <a:latin typeface="Tahoma"/>
                <a:cs typeface="Tahoma"/>
              </a:rPr>
              <a:t>n</a:t>
            </a:r>
            <a:r>
              <a:rPr dirty="0" sz="1400" spc="-280">
                <a:latin typeface="Tahoma"/>
                <a:cs typeface="Tahoma"/>
              </a:rPr>
              <a:t>g</a:t>
            </a:r>
            <a:r>
              <a:rPr dirty="0" baseline="18518" sz="1800" spc="-419">
                <a:latin typeface="Tahoma"/>
                <a:cs typeface="Tahoma"/>
              </a:rPr>
              <a:t>do</a:t>
            </a:r>
            <a:r>
              <a:rPr dirty="0" sz="1400" spc="-280">
                <a:latin typeface="Tahoma"/>
                <a:cs typeface="Tahoma"/>
              </a:rPr>
              <a:t>m</a:t>
            </a:r>
            <a:r>
              <a:rPr dirty="0" baseline="18518" sz="1800" spc="-419">
                <a:latin typeface="Tahoma"/>
                <a:cs typeface="Tahoma"/>
              </a:rPr>
              <a:t>m</a:t>
            </a:r>
            <a:r>
              <a:rPr dirty="0" sz="1400" spc="-280">
                <a:latin typeface="Tahoma"/>
                <a:cs typeface="Tahoma"/>
              </a:rPr>
              <a:t>i</a:t>
            </a:r>
            <a:r>
              <a:rPr dirty="0" baseline="18518" sz="1800" spc="-419">
                <a:latin typeface="Tahoma"/>
                <a:cs typeface="Tahoma"/>
              </a:rPr>
              <a:t>i</a:t>
            </a:r>
            <a:r>
              <a:rPr dirty="0" sz="1400" spc="-280">
                <a:latin typeface="Tahoma"/>
                <a:cs typeface="Tahoma"/>
              </a:rPr>
              <a:t>l</a:t>
            </a:r>
            <a:r>
              <a:rPr dirty="0" baseline="18518" sz="1800" spc="-419">
                <a:latin typeface="Tahoma"/>
                <a:cs typeface="Tahoma"/>
              </a:rPr>
              <a:t>z</a:t>
            </a:r>
            <a:r>
              <a:rPr dirty="0" sz="1400" spc="-280">
                <a:latin typeface="Tahoma"/>
                <a:cs typeface="Tahoma"/>
              </a:rPr>
              <a:t>li</a:t>
            </a:r>
            <a:r>
              <a:rPr dirty="0" baseline="18518" sz="1800" spc="-419">
                <a:latin typeface="Tahoma"/>
                <a:cs typeface="Tahoma"/>
              </a:rPr>
              <a:t>a</a:t>
            </a:r>
            <a:r>
              <a:rPr dirty="0" sz="1400" spc="-280">
                <a:latin typeface="Tahoma"/>
                <a:cs typeface="Tahoma"/>
              </a:rPr>
              <a:t>o</a:t>
            </a:r>
            <a:r>
              <a:rPr dirty="0" baseline="18518" sz="1800" spc="-419">
                <a:latin typeface="Tahoma"/>
                <a:cs typeface="Tahoma"/>
              </a:rPr>
              <a:t>ti</a:t>
            </a:r>
            <a:r>
              <a:rPr dirty="0" sz="1400" spc="-280">
                <a:latin typeface="Tahoma"/>
                <a:cs typeface="Tahoma"/>
              </a:rPr>
              <a:t>n</a:t>
            </a:r>
            <a:r>
              <a:rPr dirty="0" baseline="18518" sz="1800" spc="-419">
                <a:latin typeface="Tahoma"/>
                <a:cs typeface="Tahoma"/>
              </a:rPr>
              <a:t>o</a:t>
            </a:r>
            <a:r>
              <a:rPr dirty="0" sz="1400" spc="-280">
                <a:latin typeface="Tahoma"/>
                <a:cs typeface="Tahoma"/>
              </a:rPr>
              <a:t>s</a:t>
            </a:r>
            <a:r>
              <a:rPr dirty="0" baseline="18518" sz="1800" spc="-419">
                <a:latin typeface="Tahoma"/>
                <a:cs typeface="Tahoma"/>
              </a:rPr>
              <a:t>n </a:t>
            </a:r>
            <a:r>
              <a:rPr dirty="0" sz="1400" spc="-5">
                <a:latin typeface="Tahoma"/>
                <a:cs typeface="Tahoma"/>
              </a:rPr>
              <a:t>of signals derived from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8639" y="6097015"/>
            <a:ext cx="40284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 indent="-87630">
              <a:lnSpc>
                <a:spcPct val="100000"/>
              </a:lnSpc>
              <a:spcBef>
                <a:spcPts val="95"/>
              </a:spcBef>
              <a:buSzPct val="85714"/>
              <a:buChar char="•"/>
              <a:tabLst>
                <a:tab pos="113030" algn="l"/>
              </a:tabLst>
            </a:pPr>
            <a:r>
              <a:rPr dirty="0" baseline="-11904" sz="2100" spc="-330">
                <a:latin typeface="Tahoma"/>
                <a:cs typeface="Tahoma"/>
              </a:rPr>
              <a:t>m</a:t>
            </a:r>
            <a:r>
              <a:rPr dirty="0" sz="1200" spc="-220">
                <a:latin typeface="Tahoma"/>
                <a:cs typeface="Tahoma"/>
              </a:rPr>
              <a:t>..</a:t>
            </a:r>
            <a:r>
              <a:rPr dirty="0" baseline="-11904" sz="2100" spc="-330">
                <a:latin typeface="Tahoma"/>
                <a:cs typeface="Tahoma"/>
              </a:rPr>
              <a:t>u</a:t>
            </a:r>
            <a:r>
              <a:rPr dirty="0" sz="1200" spc="-220">
                <a:latin typeface="Tahoma"/>
                <a:cs typeface="Tahoma"/>
              </a:rPr>
              <a:t>.w</a:t>
            </a:r>
            <a:r>
              <a:rPr dirty="0" baseline="-11904" sz="2100" spc="-330">
                <a:latin typeface="Tahoma"/>
                <a:cs typeface="Tahoma"/>
              </a:rPr>
              <a:t>lt</a:t>
            </a:r>
            <a:r>
              <a:rPr dirty="0" sz="1200" spc="-220">
                <a:latin typeface="Tahoma"/>
                <a:cs typeface="Tahoma"/>
              </a:rPr>
              <a:t>e</a:t>
            </a:r>
            <a:r>
              <a:rPr dirty="0" baseline="-11904" sz="2100" spc="-330">
                <a:latin typeface="Tahoma"/>
                <a:cs typeface="Tahoma"/>
              </a:rPr>
              <a:t>iv</a:t>
            </a:r>
            <a:r>
              <a:rPr dirty="0" sz="1200" spc="-220">
                <a:latin typeface="Tahoma"/>
                <a:cs typeface="Tahoma"/>
              </a:rPr>
              <a:t>a</a:t>
            </a:r>
            <a:r>
              <a:rPr dirty="0" baseline="-11904" sz="2100" spc="-330">
                <a:latin typeface="Tahoma"/>
                <a:cs typeface="Tahoma"/>
              </a:rPr>
              <a:t>a</a:t>
            </a:r>
            <a:r>
              <a:rPr dirty="0" sz="1200" spc="-220">
                <a:latin typeface="Tahoma"/>
                <a:cs typeface="Tahoma"/>
              </a:rPr>
              <a:t>l</a:t>
            </a:r>
            <a:r>
              <a:rPr dirty="0" baseline="-11904" sz="2100" spc="-330">
                <a:latin typeface="Tahoma"/>
                <a:cs typeface="Tahoma"/>
              </a:rPr>
              <a:t>r</a:t>
            </a:r>
            <a:r>
              <a:rPr dirty="0" sz="1200" spc="-220">
                <a:latin typeface="Tahoma"/>
                <a:cs typeface="Tahoma"/>
              </a:rPr>
              <a:t>s</a:t>
            </a:r>
            <a:r>
              <a:rPr dirty="0" baseline="-11904" sz="2100" spc="-330">
                <a:latin typeface="Tahoma"/>
                <a:cs typeface="Tahoma"/>
              </a:rPr>
              <a:t>i</a:t>
            </a:r>
            <a:r>
              <a:rPr dirty="0" sz="1200" spc="-220">
                <a:latin typeface="Tahoma"/>
                <a:cs typeface="Tahoma"/>
              </a:rPr>
              <a:t>o</a:t>
            </a:r>
            <a:r>
              <a:rPr dirty="0" baseline="-11904" sz="2100" spc="-330">
                <a:latin typeface="Tahoma"/>
                <a:cs typeface="Tahoma"/>
              </a:rPr>
              <a:t>at</a:t>
            </a:r>
            <a:r>
              <a:rPr dirty="0" sz="1200" spc="-220">
                <a:latin typeface="Tahoma"/>
                <a:cs typeface="Tahoma"/>
              </a:rPr>
              <a:t>n</a:t>
            </a:r>
            <a:r>
              <a:rPr dirty="0" baseline="-11904" sz="2100" spc="-330">
                <a:latin typeface="Tahoma"/>
                <a:cs typeface="Tahoma"/>
              </a:rPr>
              <a:t>e</a:t>
            </a:r>
            <a:r>
              <a:rPr dirty="0" sz="1200" spc="-220">
                <a:latin typeface="Tahoma"/>
                <a:cs typeface="Tahoma"/>
              </a:rPr>
              <a:t>ee</a:t>
            </a:r>
            <a:r>
              <a:rPr dirty="0" baseline="-11904" sz="2100" spc="-330">
                <a:latin typeface="Tahoma"/>
                <a:cs typeface="Tahoma"/>
              </a:rPr>
              <a:t>d</a:t>
            </a:r>
            <a:r>
              <a:rPr dirty="0" sz="1200" spc="-220">
                <a:latin typeface="Tahoma"/>
                <a:cs typeface="Tahoma"/>
              </a:rPr>
              <a:t>d</a:t>
            </a:r>
            <a:r>
              <a:rPr dirty="0" baseline="-11904" sz="2100" spc="-330">
                <a:latin typeface="Tahoma"/>
                <a:cs typeface="Tahoma"/>
              </a:rPr>
              <a:t>a</a:t>
            </a:r>
            <a:r>
              <a:rPr dirty="0" sz="1200" spc="-220">
                <a:latin typeface="Tahoma"/>
                <a:cs typeface="Tahoma"/>
              </a:rPr>
              <a:t>t</a:t>
            </a:r>
            <a:r>
              <a:rPr dirty="0" baseline="-11904" sz="2100" spc="-330">
                <a:latin typeface="Tahoma"/>
                <a:cs typeface="Tahoma"/>
              </a:rPr>
              <a:t>t</a:t>
            </a:r>
            <a:r>
              <a:rPr dirty="0" sz="1200" spc="-220">
                <a:latin typeface="Tahoma"/>
                <a:cs typeface="Tahoma"/>
              </a:rPr>
              <a:t>o</a:t>
            </a:r>
            <a:r>
              <a:rPr dirty="0" baseline="-11904" sz="2100" spc="-330">
                <a:latin typeface="Tahoma"/>
                <a:cs typeface="Tahoma"/>
              </a:rPr>
              <a:t>a</a:t>
            </a:r>
            <a:r>
              <a:rPr dirty="0" sz="1200" spc="-220">
                <a:latin typeface="Tahoma"/>
                <a:cs typeface="Tahoma"/>
              </a:rPr>
              <a:t>learn </a:t>
            </a:r>
            <a:r>
              <a:rPr dirty="0" sz="1200" spc="-10">
                <a:latin typeface="Tahoma"/>
                <a:cs typeface="Tahoma"/>
              </a:rPr>
              <a:t>Bayes </a:t>
            </a:r>
            <a:r>
              <a:rPr dirty="0" sz="1200" spc="-5">
                <a:latin typeface="Tahoma"/>
                <a:cs typeface="Tahoma"/>
              </a:rPr>
              <a:t>Nets from databases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with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8639" y="6267703"/>
            <a:ext cx="1597025" cy="32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>
              <a:lnSpc>
                <a:spcPts val="1045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millions of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records...</a:t>
            </a:r>
            <a:endParaRPr sz="1200">
              <a:latin typeface="Tahoma"/>
              <a:cs typeface="Tahoma"/>
            </a:endParaRPr>
          </a:p>
          <a:p>
            <a:pPr marL="398145" indent="-373380">
              <a:lnSpc>
                <a:spcPts val="1285"/>
              </a:lnSpc>
              <a:buSzPct val="85714"/>
              <a:buChar char="•"/>
              <a:tabLst>
                <a:tab pos="398145" algn="l"/>
                <a:tab pos="398780" algn="l"/>
              </a:tabLst>
            </a:pPr>
            <a:r>
              <a:rPr dirty="0" sz="1400" spc="-5">
                <a:latin typeface="Tahoma"/>
                <a:cs typeface="Tahoma"/>
              </a:rPr>
              <a:t>instead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7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0220" y="6450584"/>
            <a:ext cx="4210685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...and </a:t>
            </a:r>
            <a:r>
              <a:rPr dirty="0" sz="1200" spc="-5">
                <a:latin typeface="Tahoma"/>
                <a:cs typeface="Tahoma"/>
              </a:rPr>
              <a:t>keep relearning them as data arrives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online...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61556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4784" y="6608318"/>
            <a:ext cx="4227195" cy="10052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80670" marR="48260" indent="-171450">
              <a:lnSpc>
                <a:spcPct val="77400"/>
              </a:lnSpc>
              <a:spcBef>
                <a:spcPts val="475"/>
              </a:spcBef>
              <a:buSzPct val="85714"/>
              <a:buChar char="•"/>
              <a:tabLst>
                <a:tab pos="254635" algn="l"/>
              </a:tabLst>
            </a:pPr>
            <a:r>
              <a:rPr dirty="0" baseline="13888" sz="2100" spc="-427">
                <a:latin typeface="Tahoma"/>
                <a:cs typeface="Tahoma"/>
              </a:rPr>
              <a:t>H</a:t>
            </a:r>
            <a:r>
              <a:rPr dirty="0" sz="1200" spc="-285">
                <a:latin typeface="Tahoma"/>
                <a:cs typeface="Tahoma"/>
              </a:rPr>
              <a:t>...</a:t>
            </a:r>
            <a:r>
              <a:rPr dirty="0" baseline="13888" sz="2100" spc="-427">
                <a:latin typeface="Tahoma"/>
                <a:cs typeface="Tahoma"/>
              </a:rPr>
              <a:t>u</a:t>
            </a:r>
            <a:r>
              <a:rPr dirty="0" sz="1200" spc="-285">
                <a:latin typeface="Tahoma"/>
                <a:cs typeface="Tahoma"/>
              </a:rPr>
              <a:t>in</a:t>
            </a:r>
            <a:r>
              <a:rPr dirty="0" baseline="13888" sz="2100" spc="-427">
                <a:latin typeface="Tahoma"/>
                <a:cs typeface="Tahoma"/>
              </a:rPr>
              <a:t>nd</a:t>
            </a:r>
            <a:r>
              <a:rPr dirty="0" sz="1200" spc="-285">
                <a:latin typeface="Tahoma"/>
                <a:cs typeface="Tahoma"/>
              </a:rPr>
              <a:t>th</a:t>
            </a:r>
            <a:r>
              <a:rPr dirty="0" baseline="13888" sz="2100" spc="-427">
                <a:latin typeface="Tahoma"/>
                <a:cs typeface="Tahoma"/>
              </a:rPr>
              <a:t>r</a:t>
            </a:r>
            <a:r>
              <a:rPr dirty="0" sz="1200" spc="-285">
                <a:latin typeface="Tahoma"/>
                <a:cs typeface="Tahoma"/>
              </a:rPr>
              <a:t>e</a:t>
            </a:r>
            <a:r>
              <a:rPr dirty="0" baseline="13888" sz="2100" spc="-427">
                <a:latin typeface="Tahoma"/>
                <a:cs typeface="Tahoma"/>
              </a:rPr>
              <a:t>ed</a:t>
            </a:r>
            <a:r>
              <a:rPr dirty="0" sz="1200" spc="-285">
                <a:latin typeface="Tahoma"/>
                <a:cs typeface="Tahoma"/>
              </a:rPr>
              <a:t>e</a:t>
            </a:r>
            <a:r>
              <a:rPr dirty="0" baseline="13888" sz="2100" spc="-427">
                <a:latin typeface="Tahoma"/>
                <a:cs typeface="Tahoma"/>
              </a:rPr>
              <a:t>s</a:t>
            </a:r>
            <a:r>
              <a:rPr dirty="0" sz="1200" spc="-285">
                <a:latin typeface="Tahoma"/>
                <a:cs typeface="Tahoma"/>
              </a:rPr>
              <a:t>nd</a:t>
            </a:r>
            <a:r>
              <a:rPr dirty="0" baseline="13888" sz="2100" spc="-427">
                <a:latin typeface="Tahoma"/>
                <a:cs typeface="Tahoma"/>
              </a:rPr>
              <a:t>o</a:t>
            </a:r>
            <a:r>
              <a:rPr dirty="0" sz="1200" spc="-285">
                <a:latin typeface="Tahoma"/>
                <a:cs typeface="Tahoma"/>
              </a:rPr>
              <a:t>w</a:t>
            </a:r>
            <a:r>
              <a:rPr dirty="0" baseline="13888" sz="2100" spc="-427">
                <a:latin typeface="Tahoma"/>
                <a:cs typeface="Tahoma"/>
              </a:rPr>
              <a:t>f</a:t>
            </a:r>
            <a:r>
              <a:rPr dirty="0" baseline="13888" sz="2100" spc="-202">
                <a:latin typeface="Tahoma"/>
                <a:cs typeface="Tahoma"/>
              </a:rPr>
              <a:t> </a:t>
            </a:r>
            <a:r>
              <a:rPr dirty="0" sz="1200" spc="-270">
                <a:latin typeface="Tahoma"/>
                <a:cs typeface="Tahoma"/>
              </a:rPr>
              <a:t>e</a:t>
            </a:r>
            <a:r>
              <a:rPr dirty="0" baseline="13888" sz="2100" spc="-405">
                <a:latin typeface="Tahoma"/>
                <a:cs typeface="Tahoma"/>
              </a:rPr>
              <a:t>un</a:t>
            </a:r>
            <a:r>
              <a:rPr dirty="0" sz="1200" spc="-270">
                <a:latin typeface="Tahoma"/>
                <a:cs typeface="Tahoma"/>
              </a:rPr>
              <a:t>ty</a:t>
            </a:r>
            <a:r>
              <a:rPr dirty="0" baseline="13888" sz="2100" spc="-405">
                <a:latin typeface="Tahoma"/>
                <a:cs typeface="Tahoma"/>
              </a:rPr>
              <a:t>iv</a:t>
            </a:r>
            <a:r>
              <a:rPr dirty="0" sz="1200" spc="-270">
                <a:latin typeface="Tahoma"/>
                <a:cs typeface="Tahoma"/>
              </a:rPr>
              <a:t>p</a:t>
            </a:r>
            <a:r>
              <a:rPr dirty="0" baseline="13888" sz="2100" spc="-405">
                <a:latin typeface="Tahoma"/>
                <a:cs typeface="Tahoma"/>
              </a:rPr>
              <a:t>a</a:t>
            </a:r>
            <a:r>
              <a:rPr dirty="0" sz="1200" spc="-270">
                <a:latin typeface="Tahoma"/>
                <a:cs typeface="Tahoma"/>
              </a:rPr>
              <a:t>ic</a:t>
            </a:r>
            <a:r>
              <a:rPr dirty="0" baseline="13888" sz="2100" spc="-405">
                <a:latin typeface="Tahoma"/>
                <a:cs typeface="Tahoma"/>
              </a:rPr>
              <a:t>r</a:t>
            </a:r>
            <a:r>
              <a:rPr dirty="0" sz="1200" spc="-270">
                <a:latin typeface="Tahoma"/>
                <a:cs typeface="Tahoma"/>
              </a:rPr>
              <a:t>a</a:t>
            </a:r>
            <a:r>
              <a:rPr dirty="0" baseline="13888" sz="2100" spc="-405">
                <a:latin typeface="Tahoma"/>
                <a:cs typeface="Tahoma"/>
              </a:rPr>
              <a:t>i</a:t>
            </a:r>
            <a:r>
              <a:rPr dirty="0" sz="1200" spc="-270">
                <a:latin typeface="Tahoma"/>
                <a:cs typeface="Tahoma"/>
              </a:rPr>
              <a:t>l</a:t>
            </a:r>
            <a:r>
              <a:rPr dirty="0" baseline="13888" sz="2100" spc="-405">
                <a:latin typeface="Tahoma"/>
                <a:cs typeface="Tahoma"/>
              </a:rPr>
              <a:t>a</a:t>
            </a:r>
            <a:r>
              <a:rPr dirty="0" sz="1200" spc="-270">
                <a:latin typeface="Tahoma"/>
                <a:cs typeface="Tahoma"/>
              </a:rPr>
              <a:t>ly</a:t>
            </a:r>
            <a:r>
              <a:rPr dirty="0" baseline="13888" sz="2100" spc="-405">
                <a:latin typeface="Tahoma"/>
                <a:cs typeface="Tahoma"/>
              </a:rPr>
              <a:t>te</a:t>
            </a:r>
            <a:r>
              <a:rPr dirty="0" sz="1200" spc="-270">
                <a:latin typeface="Tahoma"/>
                <a:cs typeface="Tahoma"/>
              </a:rPr>
              <a:t>se</a:t>
            </a:r>
            <a:r>
              <a:rPr dirty="0" baseline="13888" sz="2100" spc="-405">
                <a:latin typeface="Tahoma"/>
                <a:cs typeface="Tahoma"/>
              </a:rPr>
              <a:t>d</a:t>
            </a:r>
            <a:r>
              <a:rPr dirty="0" sz="1200" spc="-270">
                <a:latin typeface="Tahoma"/>
                <a:cs typeface="Tahoma"/>
              </a:rPr>
              <a:t>a</a:t>
            </a:r>
            <a:r>
              <a:rPr dirty="0" baseline="13888" sz="2100" spc="-405">
                <a:latin typeface="Tahoma"/>
                <a:cs typeface="Tahoma"/>
              </a:rPr>
              <a:t>e</a:t>
            </a:r>
            <a:r>
              <a:rPr dirty="0" sz="1200" spc="-270">
                <a:latin typeface="Tahoma"/>
                <a:cs typeface="Tahoma"/>
              </a:rPr>
              <a:t>rc</a:t>
            </a:r>
            <a:r>
              <a:rPr dirty="0" baseline="13888" sz="2100" spc="-405">
                <a:latin typeface="Tahoma"/>
                <a:cs typeface="Tahoma"/>
              </a:rPr>
              <a:t>t</a:t>
            </a:r>
            <a:r>
              <a:rPr dirty="0" sz="1200" spc="-270">
                <a:latin typeface="Tahoma"/>
                <a:cs typeface="Tahoma"/>
              </a:rPr>
              <a:t>h</a:t>
            </a:r>
            <a:r>
              <a:rPr dirty="0" baseline="13888" sz="2100" spc="-405">
                <a:latin typeface="Tahoma"/>
                <a:cs typeface="Tahoma"/>
              </a:rPr>
              <a:t>ec</a:t>
            </a:r>
            <a:r>
              <a:rPr dirty="0" sz="1200" spc="-270">
                <a:latin typeface="Tahoma"/>
                <a:cs typeface="Tahoma"/>
              </a:rPr>
              <a:t>a</a:t>
            </a:r>
            <a:r>
              <a:rPr dirty="0" baseline="13888" sz="2100" spc="-405">
                <a:latin typeface="Tahoma"/>
                <a:cs typeface="Tahoma"/>
              </a:rPr>
              <a:t>t</a:t>
            </a:r>
            <a:r>
              <a:rPr dirty="0" sz="1200" spc="-270">
                <a:latin typeface="Tahoma"/>
                <a:cs typeface="Tahoma"/>
              </a:rPr>
              <a:t>b</a:t>
            </a:r>
            <a:r>
              <a:rPr dirty="0" baseline="13888" sz="2100" spc="-405">
                <a:latin typeface="Tahoma"/>
                <a:cs typeface="Tahoma"/>
              </a:rPr>
              <a:t>o</a:t>
            </a:r>
            <a:r>
              <a:rPr dirty="0" sz="1200" spc="-270">
                <a:latin typeface="Tahoma"/>
                <a:cs typeface="Tahoma"/>
              </a:rPr>
              <a:t>o</a:t>
            </a:r>
            <a:r>
              <a:rPr dirty="0" baseline="13888" sz="2100" spc="-405">
                <a:latin typeface="Tahoma"/>
                <a:cs typeface="Tahoma"/>
              </a:rPr>
              <a:t>r</a:t>
            </a:r>
            <a:r>
              <a:rPr dirty="0" sz="1200" spc="-270">
                <a:latin typeface="Tahoma"/>
                <a:cs typeface="Tahoma"/>
              </a:rPr>
              <a:t>u</a:t>
            </a:r>
            <a:r>
              <a:rPr dirty="0" baseline="13888" sz="2100" spc="-405">
                <a:latin typeface="Tahoma"/>
                <a:cs typeface="Tahoma"/>
              </a:rPr>
              <a:t>s</a:t>
            </a:r>
            <a:r>
              <a:rPr dirty="0" sz="1200" spc="-270">
                <a:latin typeface="Tahoma"/>
                <a:cs typeface="Tahoma"/>
              </a:rPr>
              <a:t>t </a:t>
            </a:r>
            <a:r>
              <a:rPr dirty="0" sz="1200">
                <a:latin typeface="Tahoma"/>
                <a:cs typeface="Tahoma"/>
              </a:rPr>
              <a:t>a billion </a:t>
            </a:r>
            <a:r>
              <a:rPr dirty="0" sz="1200" spc="-5">
                <a:latin typeface="Tahoma"/>
                <a:cs typeface="Tahoma"/>
              </a:rPr>
              <a:t>alternative  Bayes net structures for modeling 800,000 records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196850" marR="30480" indent="-171450">
              <a:lnSpc>
                <a:spcPts val="1340"/>
              </a:lnSpc>
              <a:spcBef>
                <a:spcPts val="555"/>
              </a:spcBef>
              <a:buChar char="•"/>
              <a:tabLst>
                <a:tab pos="197485" algn="l"/>
              </a:tabLst>
            </a:pPr>
            <a:r>
              <a:rPr dirty="0" sz="1400" spc="-285">
                <a:latin typeface="Tahoma"/>
                <a:cs typeface="Tahoma"/>
              </a:rPr>
              <a:t>M</a:t>
            </a:r>
            <a:r>
              <a:rPr dirty="0" baseline="32407" sz="1800" spc="-427">
                <a:latin typeface="Tahoma"/>
                <a:cs typeface="Tahoma"/>
              </a:rPr>
              <a:t>m</a:t>
            </a:r>
            <a:r>
              <a:rPr dirty="0" sz="1400" spc="-285">
                <a:latin typeface="Tahoma"/>
                <a:cs typeface="Tahoma"/>
              </a:rPr>
              <a:t>o</a:t>
            </a:r>
            <a:r>
              <a:rPr dirty="0" baseline="32407" sz="1800" spc="-427">
                <a:latin typeface="Tahoma"/>
                <a:cs typeface="Tahoma"/>
              </a:rPr>
              <a:t>i</a:t>
            </a:r>
            <a:r>
              <a:rPr dirty="0" sz="1400" spc="-285">
                <a:latin typeface="Tahoma"/>
                <a:cs typeface="Tahoma"/>
              </a:rPr>
              <a:t>d</a:t>
            </a:r>
            <a:r>
              <a:rPr dirty="0" baseline="32407" sz="1800" spc="-427">
                <a:latin typeface="Tahoma"/>
                <a:cs typeface="Tahoma"/>
              </a:rPr>
              <a:t>nu</a:t>
            </a:r>
            <a:r>
              <a:rPr dirty="0" sz="1400" spc="-285">
                <a:latin typeface="Tahoma"/>
                <a:cs typeface="Tahoma"/>
              </a:rPr>
              <a:t>e</a:t>
            </a:r>
            <a:r>
              <a:rPr dirty="0" baseline="32407" sz="1800" spc="-427">
                <a:latin typeface="Tahoma"/>
                <a:cs typeface="Tahoma"/>
              </a:rPr>
              <a:t>t</a:t>
            </a:r>
            <a:r>
              <a:rPr dirty="0" sz="1400" spc="-285">
                <a:latin typeface="Tahoma"/>
                <a:cs typeface="Tahoma"/>
              </a:rPr>
              <a:t>li</a:t>
            </a:r>
            <a:r>
              <a:rPr dirty="0" baseline="32407" sz="1800" spc="-427">
                <a:latin typeface="Tahoma"/>
                <a:cs typeface="Tahoma"/>
              </a:rPr>
              <a:t>e</a:t>
            </a:r>
            <a:r>
              <a:rPr dirty="0" sz="1400" spc="-285">
                <a:latin typeface="Tahoma"/>
                <a:cs typeface="Tahoma"/>
              </a:rPr>
              <a:t>n</a:t>
            </a:r>
            <a:r>
              <a:rPr dirty="0" baseline="32407" sz="1800" spc="-427">
                <a:latin typeface="Tahoma"/>
                <a:cs typeface="Tahoma"/>
              </a:rPr>
              <a:t>s</a:t>
            </a:r>
            <a:r>
              <a:rPr dirty="0" sz="1400" spc="-285">
                <a:latin typeface="Tahoma"/>
                <a:cs typeface="Tahoma"/>
              </a:rPr>
              <a:t>g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historical </a:t>
            </a:r>
            <a:r>
              <a:rPr dirty="0" sz="1400">
                <a:latin typeface="Tahoma"/>
                <a:cs typeface="Tahoma"/>
              </a:rPr>
              <a:t>data </a:t>
            </a:r>
            <a:r>
              <a:rPr dirty="0" sz="1400" spc="-5">
                <a:latin typeface="Tahoma"/>
                <a:cs typeface="Tahoma"/>
              </a:rPr>
              <a:t>with Bayesian Networks to  allow conditioning on unique features of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today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Computationally intense unless we’re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tricksy!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165" y="4477003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184" y="1194279"/>
            <a:ext cx="4176395" cy="30537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Conclusion</a:t>
            </a:r>
            <a:endParaRPr sz="2000">
              <a:latin typeface="Tahoma"/>
              <a:cs typeface="Tahoma"/>
            </a:endParaRPr>
          </a:p>
          <a:p>
            <a:pPr marL="171450" marR="273050" indent="-171450">
              <a:lnSpc>
                <a:spcPts val="1340"/>
              </a:lnSpc>
              <a:spcBef>
                <a:spcPts val="71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One approach to biosurveillance: one algorithm  monitoring millions of signals derived from  multivariate </a:t>
            </a:r>
            <a:r>
              <a:rPr dirty="0" sz="1400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latin typeface="Tahoma"/>
                <a:cs typeface="Tahoma"/>
              </a:rPr>
              <a:t>instead of</a:t>
            </a:r>
            <a:endParaRPr sz="1400">
              <a:latin typeface="Tahoma"/>
              <a:cs typeface="Tahoma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Tahoma"/>
                <a:cs typeface="Tahoma"/>
              </a:rPr>
              <a:t>Hundreds of univariate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detectors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71450" marR="5080" indent="-171450">
              <a:lnSpc>
                <a:spcPts val="1340"/>
              </a:lnSpc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Modeling historical </a:t>
            </a:r>
            <a:r>
              <a:rPr dirty="0" sz="1400">
                <a:latin typeface="Tahoma"/>
                <a:cs typeface="Tahoma"/>
              </a:rPr>
              <a:t>data </a:t>
            </a:r>
            <a:r>
              <a:rPr dirty="0" sz="1400" spc="-5">
                <a:latin typeface="Tahoma"/>
                <a:cs typeface="Tahoma"/>
              </a:rPr>
              <a:t>with Bayesian Networks to  allow conditioning on unique features of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today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1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Computationally intense unless we’re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tricksy!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WSARE 2.0 Deployed during the past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year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WSARE 3.0 about to go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online</a:t>
            </a:r>
            <a:endParaRPr sz="1400">
              <a:latin typeface="Tahoma"/>
              <a:cs typeface="Tahoma"/>
            </a:endParaRPr>
          </a:p>
          <a:p>
            <a:pPr marL="171450" marR="40005" indent="-171450">
              <a:lnSpc>
                <a:spcPts val="1340"/>
              </a:lnSpc>
              <a:spcBef>
                <a:spcPts val="33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WSARE now being extended to additionally exploit  over the counter medicine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sales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84108" y="8666949"/>
            <a:ext cx="114363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veillance Detection Algorithms: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Sli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422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p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9290" y="8666949"/>
            <a:ext cx="608330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</a:t>
            </a:r>
            <a:r>
              <a:rPr dirty="0" sz="600" spc="-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386" y="8666949"/>
            <a:ext cx="64198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03, Andrew</a:t>
            </a:r>
            <a:r>
              <a:rPr dirty="0" sz="600" spc="1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8600" y="5859779"/>
            <a:ext cx="2057400" cy="2743200"/>
          </a:xfrm>
          <a:custGeom>
            <a:avLst/>
            <a:gdLst/>
            <a:ahLst/>
            <a:cxnLst/>
            <a:rect l="l" t="t" r="r" b="b"/>
            <a:pathLst>
              <a:path w="2057400" h="2743200">
                <a:moveTo>
                  <a:pt x="1714500" y="0"/>
                </a:moveTo>
                <a:lnTo>
                  <a:pt x="342900" y="0"/>
                </a:lnTo>
                <a:lnTo>
                  <a:pt x="296294" y="3123"/>
                </a:lnTo>
                <a:lnTo>
                  <a:pt x="251618" y="12223"/>
                </a:lnTo>
                <a:lnTo>
                  <a:pt x="209276" y="26896"/>
                </a:lnTo>
                <a:lnTo>
                  <a:pt x="169671" y="46736"/>
                </a:lnTo>
                <a:lnTo>
                  <a:pt x="133211" y="71338"/>
                </a:lnTo>
                <a:lnTo>
                  <a:pt x="100298" y="100298"/>
                </a:lnTo>
                <a:lnTo>
                  <a:pt x="71338" y="133211"/>
                </a:lnTo>
                <a:lnTo>
                  <a:pt x="46735" y="169672"/>
                </a:lnTo>
                <a:lnTo>
                  <a:pt x="26896" y="209276"/>
                </a:lnTo>
                <a:lnTo>
                  <a:pt x="12223" y="251618"/>
                </a:lnTo>
                <a:lnTo>
                  <a:pt x="3123" y="296294"/>
                </a:lnTo>
                <a:lnTo>
                  <a:pt x="0" y="342900"/>
                </a:lnTo>
                <a:lnTo>
                  <a:pt x="0" y="2400300"/>
                </a:lnTo>
                <a:lnTo>
                  <a:pt x="3123" y="2446744"/>
                </a:lnTo>
                <a:lnTo>
                  <a:pt x="12223" y="2491316"/>
                </a:lnTo>
                <a:lnTo>
                  <a:pt x="26896" y="2533602"/>
                </a:lnTo>
                <a:lnTo>
                  <a:pt x="46736" y="2573189"/>
                </a:lnTo>
                <a:lnTo>
                  <a:pt x="71338" y="2609664"/>
                </a:lnTo>
                <a:lnTo>
                  <a:pt x="100298" y="2642616"/>
                </a:lnTo>
                <a:lnTo>
                  <a:pt x="133211" y="2671630"/>
                </a:lnTo>
                <a:lnTo>
                  <a:pt x="169672" y="2696294"/>
                </a:lnTo>
                <a:lnTo>
                  <a:pt x="209276" y="2716196"/>
                </a:lnTo>
                <a:lnTo>
                  <a:pt x="251618" y="2730923"/>
                </a:lnTo>
                <a:lnTo>
                  <a:pt x="296294" y="2740062"/>
                </a:lnTo>
                <a:lnTo>
                  <a:pt x="342900" y="2743200"/>
                </a:lnTo>
                <a:lnTo>
                  <a:pt x="1714500" y="2743200"/>
                </a:lnTo>
                <a:lnTo>
                  <a:pt x="1760944" y="2740062"/>
                </a:lnTo>
                <a:lnTo>
                  <a:pt x="1805516" y="2730923"/>
                </a:lnTo>
                <a:lnTo>
                  <a:pt x="1847802" y="2716196"/>
                </a:lnTo>
                <a:lnTo>
                  <a:pt x="1887389" y="2696294"/>
                </a:lnTo>
                <a:lnTo>
                  <a:pt x="1923864" y="2671630"/>
                </a:lnTo>
                <a:lnTo>
                  <a:pt x="1956815" y="2642616"/>
                </a:lnTo>
                <a:lnTo>
                  <a:pt x="1985830" y="2609664"/>
                </a:lnTo>
                <a:lnTo>
                  <a:pt x="2010494" y="2573189"/>
                </a:lnTo>
                <a:lnTo>
                  <a:pt x="2030396" y="2533602"/>
                </a:lnTo>
                <a:lnTo>
                  <a:pt x="2045123" y="2491316"/>
                </a:lnTo>
                <a:lnTo>
                  <a:pt x="2054262" y="2446744"/>
                </a:lnTo>
                <a:lnTo>
                  <a:pt x="2057400" y="2400300"/>
                </a:lnTo>
                <a:lnTo>
                  <a:pt x="2057400" y="342900"/>
                </a:lnTo>
                <a:lnTo>
                  <a:pt x="2054262" y="296294"/>
                </a:lnTo>
                <a:lnTo>
                  <a:pt x="2045123" y="251618"/>
                </a:lnTo>
                <a:lnTo>
                  <a:pt x="2030396" y="209276"/>
                </a:lnTo>
                <a:lnTo>
                  <a:pt x="2010494" y="169672"/>
                </a:lnTo>
                <a:lnTo>
                  <a:pt x="1985830" y="133211"/>
                </a:lnTo>
                <a:lnTo>
                  <a:pt x="1956816" y="100298"/>
                </a:lnTo>
                <a:lnTo>
                  <a:pt x="1923864" y="71338"/>
                </a:lnTo>
                <a:lnTo>
                  <a:pt x="1887389" y="46736"/>
                </a:lnTo>
                <a:lnTo>
                  <a:pt x="1847802" y="26896"/>
                </a:lnTo>
                <a:lnTo>
                  <a:pt x="1805516" y="12223"/>
                </a:lnTo>
                <a:lnTo>
                  <a:pt x="1760944" y="3123"/>
                </a:lnTo>
                <a:lnTo>
                  <a:pt x="17145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821679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1796796" y="0"/>
                </a:moveTo>
                <a:lnTo>
                  <a:pt x="260604" y="0"/>
                </a:lnTo>
                <a:lnTo>
                  <a:pt x="213736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1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4"/>
                </a:lnTo>
                <a:lnTo>
                  <a:pt x="0" y="1301496"/>
                </a:lnTo>
                <a:lnTo>
                  <a:pt x="4195" y="1348363"/>
                </a:lnTo>
                <a:lnTo>
                  <a:pt x="16293" y="1392465"/>
                </a:lnTo>
                <a:lnTo>
                  <a:pt x="35559" y="1433068"/>
                </a:lnTo>
                <a:lnTo>
                  <a:pt x="61261" y="1469437"/>
                </a:lnTo>
                <a:lnTo>
                  <a:pt x="92662" y="1500838"/>
                </a:lnTo>
                <a:lnTo>
                  <a:pt x="129032" y="1526540"/>
                </a:lnTo>
                <a:lnTo>
                  <a:pt x="169634" y="1545806"/>
                </a:lnTo>
                <a:lnTo>
                  <a:pt x="213736" y="1557904"/>
                </a:lnTo>
                <a:lnTo>
                  <a:pt x="260604" y="1562100"/>
                </a:lnTo>
                <a:lnTo>
                  <a:pt x="1796796" y="1562100"/>
                </a:lnTo>
                <a:lnTo>
                  <a:pt x="1843663" y="1557904"/>
                </a:lnTo>
                <a:lnTo>
                  <a:pt x="1887765" y="1545806"/>
                </a:lnTo>
                <a:lnTo>
                  <a:pt x="1928368" y="1526540"/>
                </a:lnTo>
                <a:lnTo>
                  <a:pt x="1964737" y="1500838"/>
                </a:lnTo>
                <a:lnTo>
                  <a:pt x="1996138" y="1469437"/>
                </a:lnTo>
                <a:lnTo>
                  <a:pt x="2021840" y="1433068"/>
                </a:lnTo>
                <a:lnTo>
                  <a:pt x="2041106" y="1392465"/>
                </a:lnTo>
                <a:lnTo>
                  <a:pt x="2053204" y="1348363"/>
                </a:lnTo>
                <a:lnTo>
                  <a:pt x="2057400" y="1301496"/>
                </a:lnTo>
                <a:lnTo>
                  <a:pt x="2057400" y="260604"/>
                </a:lnTo>
                <a:lnTo>
                  <a:pt x="2053204" y="213736"/>
                </a:lnTo>
                <a:lnTo>
                  <a:pt x="2041106" y="169634"/>
                </a:lnTo>
                <a:lnTo>
                  <a:pt x="2021840" y="129032"/>
                </a:lnTo>
                <a:lnTo>
                  <a:pt x="1996138" y="92662"/>
                </a:lnTo>
                <a:lnTo>
                  <a:pt x="1964737" y="61261"/>
                </a:lnTo>
                <a:lnTo>
                  <a:pt x="1928368" y="35560"/>
                </a:lnTo>
                <a:lnTo>
                  <a:pt x="1887765" y="16293"/>
                </a:lnTo>
                <a:lnTo>
                  <a:pt x="1843663" y="4195"/>
                </a:lnTo>
                <a:lnTo>
                  <a:pt x="1796796" y="0"/>
                </a:lnTo>
                <a:close/>
              </a:path>
            </a:pathLst>
          </a:custGeom>
          <a:solidFill>
            <a:srgbClr val="E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03654" y="5403595"/>
            <a:ext cx="4215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Other New Algorithmic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Developments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799" y="7459979"/>
            <a:ext cx="499975" cy="50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189" y="8341613"/>
            <a:ext cx="573456" cy="39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9265" y="8341613"/>
            <a:ext cx="616239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7529" y="8323325"/>
            <a:ext cx="737503" cy="432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799" y="7999475"/>
            <a:ext cx="487547" cy="2979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04594" y="8142731"/>
            <a:ext cx="631825" cy="201930"/>
          </a:xfrm>
          <a:custGeom>
            <a:avLst/>
            <a:gdLst/>
            <a:ahLst/>
            <a:cxnLst/>
            <a:rect l="l" t="t" r="r" b="b"/>
            <a:pathLst>
              <a:path w="631825" h="201929">
                <a:moveTo>
                  <a:pt x="486918" y="22098"/>
                </a:moveTo>
                <a:lnTo>
                  <a:pt x="624078" y="201930"/>
                </a:lnTo>
                <a:lnTo>
                  <a:pt x="631698" y="195834"/>
                </a:lnTo>
                <a:lnTo>
                  <a:pt x="500349" y="23622"/>
                </a:lnTo>
                <a:lnTo>
                  <a:pt x="490728" y="23622"/>
                </a:lnTo>
                <a:lnTo>
                  <a:pt x="486918" y="22098"/>
                </a:lnTo>
                <a:close/>
              </a:path>
              <a:path w="631825" h="201929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4" y="23622"/>
                </a:lnTo>
                <a:lnTo>
                  <a:pt x="32004" y="14478"/>
                </a:lnTo>
                <a:lnTo>
                  <a:pt x="38100" y="14478"/>
                </a:lnTo>
                <a:lnTo>
                  <a:pt x="38100" y="0"/>
                </a:lnTo>
                <a:close/>
              </a:path>
              <a:path w="631825" h="201929">
                <a:moveTo>
                  <a:pt x="38100" y="14478"/>
                </a:moveTo>
                <a:lnTo>
                  <a:pt x="32004" y="14478"/>
                </a:lnTo>
                <a:lnTo>
                  <a:pt x="32004" y="23622"/>
                </a:lnTo>
                <a:lnTo>
                  <a:pt x="38100" y="23622"/>
                </a:lnTo>
                <a:lnTo>
                  <a:pt x="38100" y="14478"/>
                </a:lnTo>
                <a:close/>
              </a:path>
              <a:path w="631825" h="201929">
                <a:moveTo>
                  <a:pt x="493775" y="14478"/>
                </a:moveTo>
                <a:lnTo>
                  <a:pt x="38100" y="14478"/>
                </a:lnTo>
                <a:lnTo>
                  <a:pt x="38100" y="23622"/>
                </a:lnTo>
                <a:lnTo>
                  <a:pt x="488080" y="23622"/>
                </a:lnTo>
                <a:lnTo>
                  <a:pt x="486918" y="22098"/>
                </a:lnTo>
                <a:lnTo>
                  <a:pt x="499187" y="22098"/>
                </a:lnTo>
                <a:lnTo>
                  <a:pt x="494538" y="16002"/>
                </a:lnTo>
                <a:lnTo>
                  <a:pt x="493775" y="14478"/>
                </a:lnTo>
                <a:close/>
              </a:path>
              <a:path w="631825" h="201929">
                <a:moveTo>
                  <a:pt x="499187" y="22098"/>
                </a:moveTo>
                <a:lnTo>
                  <a:pt x="486918" y="22098"/>
                </a:lnTo>
                <a:lnTo>
                  <a:pt x="490728" y="23622"/>
                </a:lnTo>
                <a:lnTo>
                  <a:pt x="500349" y="23622"/>
                </a:lnTo>
                <a:lnTo>
                  <a:pt x="499187" y="22098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4594" y="8106918"/>
            <a:ext cx="1061720" cy="220979"/>
          </a:xfrm>
          <a:custGeom>
            <a:avLst/>
            <a:gdLst/>
            <a:ahLst/>
            <a:cxnLst/>
            <a:rect l="l" t="t" r="r" b="b"/>
            <a:pathLst>
              <a:path w="1061720" h="220979">
                <a:moveTo>
                  <a:pt x="492251" y="14477"/>
                </a:moveTo>
                <a:lnTo>
                  <a:pt x="38100" y="14477"/>
                </a:lnTo>
                <a:lnTo>
                  <a:pt x="38100" y="23621"/>
                </a:lnTo>
                <a:lnTo>
                  <a:pt x="489204" y="23621"/>
                </a:lnTo>
                <a:lnTo>
                  <a:pt x="1058418" y="220979"/>
                </a:lnTo>
                <a:lnTo>
                  <a:pt x="1061466" y="211835"/>
                </a:lnTo>
                <a:lnTo>
                  <a:pt x="492251" y="14477"/>
                </a:lnTo>
                <a:close/>
              </a:path>
              <a:path w="1061720" h="220979">
                <a:moveTo>
                  <a:pt x="38100" y="0"/>
                </a:moveTo>
                <a:lnTo>
                  <a:pt x="0" y="19049"/>
                </a:lnTo>
                <a:lnTo>
                  <a:pt x="38100" y="38099"/>
                </a:lnTo>
                <a:lnTo>
                  <a:pt x="38100" y="23621"/>
                </a:lnTo>
                <a:lnTo>
                  <a:pt x="32004" y="23621"/>
                </a:lnTo>
                <a:lnTo>
                  <a:pt x="32004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1061720" h="220979">
                <a:moveTo>
                  <a:pt x="38100" y="14477"/>
                </a:moveTo>
                <a:lnTo>
                  <a:pt x="32004" y="14477"/>
                </a:lnTo>
                <a:lnTo>
                  <a:pt x="32004" y="23621"/>
                </a:lnTo>
                <a:lnTo>
                  <a:pt x="38100" y="23621"/>
                </a:lnTo>
                <a:lnTo>
                  <a:pt x="38100" y="1447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04594" y="8070342"/>
            <a:ext cx="1532890" cy="222250"/>
          </a:xfrm>
          <a:custGeom>
            <a:avLst/>
            <a:gdLst/>
            <a:ahLst/>
            <a:cxnLst/>
            <a:rect l="l" t="t" r="r" b="b"/>
            <a:pathLst>
              <a:path w="1532889" h="222250">
                <a:moveTo>
                  <a:pt x="1061466" y="14477"/>
                </a:moveTo>
                <a:lnTo>
                  <a:pt x="38100" y="14477"/>
                </a:lnTo>
                <a:lnTo>
                  <a:pt x="38100" y="23621"/>
                </a:lnTo>
                <a:lnTo>
                  <a:pt x="1057656" y="23621"/>
                </a:lnTo>
                <a:lnTo>
                  <a:pt x="1528572" y="221741"/>
                </a:lnTo>
                <a:lnTo>
                  <a:pt x="1532382" y="213359"/>
                </a:lnTo>
                <a:lnTo>
                  <a:pt x="1061466" y="14477"/>
                </a:lnTo>
                <a:close/>
              </a:path>
              <a:path w="1532889" h="222250">
                <a:moveTo>
                  <a:pt x="38100" y="0"/>
                </a:moveTo>
                <a:lnTo>
                  <a:pt x="0" y="19049"/>
                </a:lnTo>
                <a:lnTo>
                  <a:pt x="38100" y="38099"/>
                </a:lnTo>
                <a:lnTo>
                  <a:pt x="38100" y="23621"/>
                </a:lnTo>
                <a:lnTo>
                  <a:pt x="32004" y="23621"/>
                </a:lnTo>
                <a:lnTo>
                  <a:pt x="32004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1532889" h="222250">
                <a:moveTo>
                  <a:pt x="38100" y="14477"/>
                </a:moveTo>
                <a:lnTo>
                  <a:pt x="32004" y="14477"/>
                </a:lnTo>
                <a:lnTo>
                  <a:pt x="32004" y="23621"/>
                </a:lnTo>
                <a:lnTo>
                  <a:pt x="38100" y="23621"/>
                </a:lnTo>
                <a:lnTo>
                  <a:pt x="38100" y="1447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04594" y="8034528"/>
            <a:ext cx="1590040" cy="38100"/>
          </a:xfrm>
          <a:custGeom>
            <a:avLst/>
            <a:gdLst/>
            <a:ahLst/>
            <a:cxnLst/>
            <a:rect l="l" t="t" r="r" b="b"/>
            <a:pathLst>
              <a:path w="1590039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4" y="23622"/>
                </a:lnTo>
                <a:lnTo>
                  <a:pt x="32004" y="14478"/>
                </a:lnTo>
                <a:lnTo>
                  <a:pt x="38100" y="14478"/>
                </a:lnTo>
                <a:lnTo>
                  <a:pt x="38100" y="0"/>
                </a:lnTo>
                <a:close/>
              </a:path>
              <a:path w="1590039" h="38100">
                <a:moveTo>
                  <a:pt x="38100" y="14478"/>
                </a:moveTo>
                <a:lnTo>
                  <a:pt x="32004" y="14478"/>
                </a:lnTo>
                <a:lnTo>
                  <a:pt x="32004" y="23622"/>
                </a:lnTo>
                <a:lnTo>
                  <a:pt x="38100" y="23622"/>
                </a:lnTo>
                <a:lnTo>
                  <a:pt x="38100" y="14478"/>
                </a:lnTo>
                <a:close/>
              </a:path>
              <a:path w="1590039" h="38100">
                <a:moveTo>
                  <a:pt x="1589532" y="14478"/>
                </a:moveTo>
                <a:lnTo>
                  <a:pt x="38100" y="14478"/>
                </a:lnTo>
                <a:lnTo>
                  <a:pt x="38100" y="23622"/>
                </a:lnTo>
                <a:lnTo>
                  <a:pt x="1589532" y="23622"/>
                </a:lnTo>
                <a:lnTo>
                  <a:pt x="1589532" y="14478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04594" y="7725918"/>
            <a:ext cx="1611630" cy="311150"/>
          </a:xfrm>
          <a:custGeom>
            <a:avLst/>
            <a:gdLst/>
            <a:ahLst/>
            <a:cxnLst/>
            <a:rect l="l" t="t" r="r" b="b"/>
            <a:pathLst>
              <a:path w="1611629" h="311150">
                <a:moveTo>
                  <a:pt x="38100" y="272795"/>
                </a:moveTo>
                <a:lnTo>
                  <a:pt x="0" y="291845"/>
                </a:lnTo>
                <a:lnTo>
                  <a:pt x="38100" y="310895"/>
                </a:lnTo>
                <a:lnTo>
                  <a:pt x="38100" y="297179"/>
                </a:lnTo>
                <a:lnTo>
                  <a:pt x="32004" y="297179"/>
                </a:lnTo>
                <a:lnTo>
                  <a:pt x="32004" y="287273"/>
                </a:lnTo>
                <a:lnTo>
                  <a:pt x="38100" y="287273"/>
                </a:lnTo>
                <a:lnTo>
                  <a:pt x="38100" y="272795"/>
                </a:lnTo>
                <a:close/>
              </a:path>
              <a:path w="1611629" h="311150">
                <a:moveTo>
                  <a:pt x="38100" y="287273"/>
                </a:moveTo>
                <a:lnTo>
                  <a:pt x="32004" y="287273"/>
                </a:lnTo>
                <a:lnTo>
                  <a:pt x="32004" y="297179"/>
                </a:lnTo>
                <a:lnTo>
                  <a:pt x="38100" y="297179"/>
                </a:lnTo>
                <a:lnTo>
                  <a:pt x="38100" y="287273"/>
                </a:lnTo>
                <a:close/>
              </a:path>
              <a:path w="1611629" h="311150">
                <a:moveTo>
                  <a:pt x="1137387" y="287273"/>
                </a:moveTo>
                <a:lnTo>
                  <a:pt x="38100" y="287273"/>
                </a:lnTo>
                <a:lnTo>
                  <a:pt x="38100" y="297179"/>
                </a:lnTo>
                <a:lnTo>
                  <a:pt x="1139189" y="297179"/>
                </a:lnTo>
                <a:lnTo>
                  <a:pt x="1139952" y="296417"/>
                </a:lnTo>
                <a:lnTo>
                  <a:pt x="1140714" y="296417"/>
                </a:lnTo>
                <a:lnTo>
                  <a:pt x="1154381" y="288035"/>
                </a:lnTo>
                <a:lnTo>
                  <a:pt x="1136142" y="288035"/>
                </a:lnTo>
                <a:lnTo>
                  <a:pt x="1137387" y="287273"/>
                </a:lnTo>
                <a:close/>
              </a:path>
              <a:path w="1611629" h="311150">
                <a:moveTo>
                  <a:pt x="1607058" y="0"/>
                </a:moveTo>
                <a:lnTo>
                  <a:pt x="1136142" y="288035"/>
                </a:lnTo>
                <a:lnTo>
                  <a:pt x="1138428" y="287273"/>
                </a:lnTo>
                <a:lnTo>
                  <a:pt x="1155624" y="287273"/>
                </a:lnTo>
                <a:lnTo>
                  <a:pt x="1611630" y="7619"/>
                </a:lnTo>
                <a:lnTo>
                  <a:pt x="1607058" y="0"/>
                </a:lnTo>
                <a:close/>
              </a:path>
              <a:path w="1611629" h="311150">
                <a:moveTo>
                  <a:pt x="1155624" y="287273"/>
                </a:moveTo>
                <a:lnTo>
                  <a:pt x="1138428" y="287273"/>
                </a:lnTo>
                <a:lnTo>
                  <a:pt x="1136142" y="288035"/>
                </a:lnTo>
                <a:lnTo>
                  <a:pt x="1154381" y="288035"/>
                </a:lnTo>
                <a:lnTo>
                  <a:pt x="1155624" y="287273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4727" y="7565897"/>
            <a:ext cx="1184910" cy="681990"/>
          </a:xfrm>
          <a:custGeom>
            <a:avLst/>
            <a:gdLst/>
            <a:ahLst/>
            <a:cxnLst/>
            <a:rect l="l" t="t" r="r" b="b"/>
            <a:pathLst>
              <a:path w="1184910" h="681990">
                <a:moveTo>
                  <a:pt x="1104138" y="0"/>
                </a:moveTo>
                <a:lnTo>
                  <a:pt x="0" y="176021"/>
                </a:lnTo>
                <a:lnTo>
                  <a:pt x="80772" y="681989"/>
                </a:lnTo>
                <a:lnTo>
                  <a:pt x="1184910" y="505968"/>
                </a:lnTo>
                <a:lnTo>
                  <a:pt x="110413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14727" y="7565897"/>
            <a:ext cx="1184910" cy="681990"/>
          </a:xfrm>
          <a:custGeom>
            <a:avLst/>
            <a:gdLst/>
            <a:ahLst/>
            <a:cxnLst/>
            <a:rect l="l" t="t" r="r" b="b"/>
            <a:pathLst>
              <a:path w="1184910" h="681990">
                <a:moveTo>
                  <a:pt x="0" y="176021"/>
                </a:moveTo>
                <a:lnTo>
                  <a:pt x="80772" y="681989"/>
                </a:lnTo>
                <a:lnTo>
                  <a:pt x="1184910" y="505968"/>
                </a:lnTo>
                <a:lnTo>
                  <a:pt x="1104138" y="0"/>
                </a:lnTo>
                <a:lnTo>
                  <a:pt x="0" y="176021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 rot="21120000">
            <a:off x="2068047" y="7696458"/>
            <a:ext cx="918502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Quest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ion: 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How do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dirty="0" baseline="11111" sz="75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1120000">
            <a:off x="2251084" y="7789522"/>
            <a:ext cx="355600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informa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tion?</a:t>
            </a:r>
            <a:endParaRPr baseline="5555" sz="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120000">
            <a:off x="2097287" y="7877531"/>
            <a:ext cx="1005941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How ca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we “plug in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”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baseline="11111" sz="75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stream</a:t>
            </a:r>
            <a:r>
              <a:rPr dirty="0" baseline="16666" sz="750" spc="-15">
                <a:solidFill>
                  <a:srgbClr val="FF0000"/>
                </a:solidFill>
                <a:latin typeface="Arial"/>
                <a:cs typeface="Arial"/>
              </a:rPr>
              <a:t>s?</a:t>
            </a:r>
            <a:endParaRPr baseline="16666" sz="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1120000">
            <a:off x="2116009" y="7996784"/>
            <a:ext cx="926738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How ca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we exploit</a:t>
            </a:r>
            <a:r>
              <a:rPr dirty="0" baseline="5555" sz="750" spc="-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multiattribute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1120000">
            <a:off x="2296365" y="8104988"/>
            <a:ext cx="175705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500" spc="-2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500" spc="-2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500" spc="-5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14500" y="6240779"/>
            <a:ext cx="1562100" cy="433070"/>
          </a:xfrm>
          <a:custGeom>
            <a:avLst/>
            <a:gdLst/>
            <a:ahLst/>
            <a:cxnLst/>
            <a:rect l="l" t="t" r="r" b="b"/>
            <a:pathLst>
              <a:path w="1562100" h="433070">
                <a:moveTo>
                  <a:pt x="0" y="432815"/>
                </a:moveTo>
                <a:lnTo>
                  <a:pt x="1562100" y="432815"/>
                </a:lnTo>
                <a:lnTo>
                  <a:pt x="156210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14500" y="6240779"/>
            <a:ext cx="1562100" cy="433705"/>
          </a:xfrm>
          <a:custGeom>
            <a:avLst/>
            <a:gdLst/>
            <a:ahLst/>
            <a:cxnLst/>
            <a:rect l="l" t="t" r="r" b="b"/>
            <a:pathLst>
              <a:path w="1562100" h="433704">
                <a:moveTo>
                  <a:pt x="1562100" y="0"/>
                </a:moveTo>
                <a:lnTo>
                  <a:pt x="0" y="0"/>
                </a:lnTo>
                <a:lnTo>
                  <a:pt x="0" y="433577"/>
                </a:lnTo>
                <a:lnTo>
                  <a:pt x="1562100" y="433577"/>
                </a:lnTo>
                <a:lnTo>
                  <a:pt x="15621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09800" y="6850380"/>
            <a:ext cx="1562100" cy="433070"/>
          </a:xfrm>
          <a:custGeom>
            <a:avLst/>
            <a:gdLst/>
            <a:ahLst/>
            <a:cxnLst/>
            <a:rect l="l" t="t" r="r" b="b"/>
            <a:pathLst>
              <a:path w="1562100" h="433070">
                <a:moveTo>
                  <a:pt x="0" y="432816"/>
                </a:moveTo>
                <a:lnTo>
                  <a:pt x="1562100" y="432816"/>
                </a:lnTo>
                <a:lnTo>
                  <a:pt x="15621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09800" y="6850380"/>
            <a:ext cx="1562100" cy="433705"/>
          </a:xfrm>
          <a:custGeom>
            <a:avLst/>
            <a:gdLst/>
            <a:ahLst/>
            <a:cxnLst/>
            <a:rect l="l" t="t" r="r" b="b"/>
            <a:pathLst>
              <a:path w="1562100" h="433704">
                <a:moveTo>
                  <a:pt x="1562100" y="0"/>
                </a:moveTo>
                <a:lnTo>
                  <a:pt x="0" y="0"/>
                </a:lnTo>
                <a:lnTo>
                  <a:pt x="0" y="433578"/>
                </a:lnTo>
                <a:lnTo>
                  <a:pt x="1562100" y="433578"/>
                </a:lnTo>
                <a:lnTo>
                  <a:pt x="15621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2400" y="6202679"/>
            <a:ext cx="1981200" cy="189230"/>
          </a:xfrm>
          <a:custGeom>
            <a:avLst/>
            <a:gdLst/>
            <a:ahLst/>
            <a:cxnLst/>
            <a:rect l="l" t="t" r="r" b="b"/>
            <a:pathLst>
              <a:path w="1981200" h="189229">
                <a:moveTo>
                  <a:pt x="0" y="188975"/>
                </a:moveTo>
                <a:lnTo>
                  <a:pt x="1981200" y="188975"/>
                </a:lnTo>
                <a:lnTo>
                  <a:pt x="1981200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62400" y="6202679"/>
            <a:ext cx="1981200" cy="189865"/>
          </a:xfrm>
          <a:custGeom>
            <a:avLst/>
            <a:gdLst/>
            <a:ahLst/>
            <a:cxnLst/>
            <a:rect l="l" t="t" r="r" b="b"/>
            <a:pathLst>
              <a:path w="1981200" h="189864">
                <a:moveTo>
                  <a:pt x="1981200" y="0"/>
                </a:moveTo>
                <a:lnTo>
                  <a:pt x="0" y="0"/>
                </a:lnTo>
                <a:lnTo>
                  <a:pt x="0" y="189737"/>
                </a:lnTo>
                <a:lnTo>
                  <a:pt x="1981200" y="189737"/>
                </a:lnTo>
                <a:lnTo>
                  <a:pt x="19812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011929" y="5849956"/>
            <a:ext cx="1772285" cy="52641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820"/>
              </a:spcBef>
            </a:pPr>
            <a:r>
              <a:rPr dirty="0" sz="1400" spc="-5" b="1" i="1">
                <a:solidFill>
                  <a:srgbClr val="FF85FF"/>
                </a:solidFill>
                <a:latin typeface="Arial"/>
                <a:cs typeface="Arial"/>
              </a:rPr>
              <a:t>General</a:t>
            </a:r>
            <a:r>
              <a:rPr dirty="0" sz="1400" spc="-30" b="1" i="1">
                <a:solidFill>
                  <a:srgbClr val="FF85FF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FF85FF"/>
                </a:solidFill>
                <a:latin typeface="Arial"/>
                <a:cs typeface="Arial"/>
              </a:rPr>
              <a:t>Detectors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WSARE meets Scan</a:t>
            </a:r>
            <a:r>
              <a:rPr dirty="0" sz="900" spc="-1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Statistics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48200" y="6545580"/>
            <a:ext cx="1066800" cy="295910"/>
          </a:xfrm>
          <a:custGeom>
            <a:avLst/>
            <a:gdLst/>
            <a:ahLst/>
            <a:cxnLst/>
            <a:rect l="l" t="t" r="r" b="b"/>
            <a:pathLst>
              <a:path w="1066800" h="295909">
                <a:moveTo>
                  <a:pt x="0" y="295656"/>
                </a:moveTo>
                <a:lnTo>
                  <a:pt x="1066800" y="295656"/>
                </a:lnTo>
                <a:lnTo>
                  <a:pt x="1066800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48200" y="6545580"/>
            <a:ext cx="1066800" cy="296545"/>
          </a:xfrm>
          <a:custGeom>
            <a:avLst/>
            <a:gdLst/>
            <a:ahLst/>
            <a:cxnLst/>
            <a:rect l="l" t="t" r="r" b="b"/>
            <a:pathLst>
              <a:path w="1066800" h="296545">
                <a:moveTo>
                  <a:pt x="1066800" y="0"/>
                </a:moveTo>
                <a:lnTo>
                  <a:pt x="0" y="0"/>
                </a:lnTo>
                <a:lnTo>
                  <a:pt x="0" y="296418"/>
                </a:lnTo>
                <a:lnTo>
                  <a:pt x="1066800" y="296418"/>
                </a:lnTo>
                <a:lnTo>
                  <a:pt x="10668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259329" y="6556500"/>
            <a:ext cx="339788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7765">
              <a:lnSpc>
                <a:spcPts val="108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Fast Scan</a:t>
            </a:r>
            <a:r>
              <a:rPr dirty="0" sz="900" spc="-6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Statistic</a:t>
            </a:r>
            <a:endParaRPr sz="900">
              <a:latin typeface="Arial"/>
              <a:cs typeface="Arial"/>
            </a:endParaRPr>
          </a:p>
          <a:p>
            <a:pPr marL="2437765">
              <a:lnSpc>
                <a:spcPts val="840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[Neill,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Moore]</a:t>
            </a:r>
            <a:endParaRPr sz="700">
              <a:latin typeface="Arial"/>
              <a:cs typeface="Arial"/>
            </a:endParaRPr>
          </a:p>
          <a:p>
            <a:pPr marR="2226945">
              <a:lnSpc>
                <a:spcPct val="100000"/>
              </a:lnSpc>
              <a:spcBef>
                <a:spcPts val="48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BARD: Airborne Attack  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Detection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[Hogan,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Cooper]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2900" y="7002780"/>
            <a:ext cx="1066800" cy="433070"/>
          </a:xfrm>
          <a:custGeom>
            <a:avLst/>
            <a:gdLst/>
            <a:ahLst/>
            <a:cxnLst/>
            <a:rect l="l" t="t" r="r" b="b"/>
            <a:pathLst>
              <a:path w="1066800" h="433070">
                <a:moveTo>
                  <a:pt x="0" y="432816"/>
                </a:moveTo>
                <a:lnTo>
                  <a:pt x="1066800" y="432816"/>
                </a:lnTo>
                <a:lnTo>
                  <a:pt x="10668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52900" y="7002780"/>
            <a:ext cx="1066800" cy="433705"/>
          </a:xfrm>
          <a:custGeom>
            <a:avLst/>
            <a:gdLst/>
            <a:ahLst/>
            <a:cxnLst/>
            <a:rect l="l" t="t" r="r" b="b"/>
            <a:pathLst>
              <a:path w="1066800" h="433704">
                <a:moveTo>
                  <a:pt x="1066800" y="0"/>
                </a:moveTo>
                <a:lnTo>
                  <a:pt x="0" y="0"/>
                </a:lnTo>
                <a:lnTo>
                  <a:pt x="0" y="433578"/>
                </a:lnTo>
                <a:lnTo>
                  <a:pt x="1066800" y="433578"/>
                </a:lnTo>
                <a:lnTo>
                  <a:pt x="1066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02429" y="7013700"/>
            <a:ext cx="9010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Fast Scan for  Oriented</a:t>
            </a:r>
            <a:r>
              <a:rPr dirty="0" sz="900" spc="-7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Regions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>
                <a:solidFill>
                  <a:srgbClr val="800080"/>
                </a:solidFill>
                <a:latin typeface="Arial"/>
                <a:cs typeface="Arial"/>
              </a:rPr>
              <a:t>[Neill,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Moore et</a:t>
            </a:r>
            <a:r>
              <a:rPr dirty="0" sz="700" spc="-2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al.]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48200" y="7536180"/>
            <a:ext cx="1066800" cy="539750"/>
          </a:xfrm>
          <a:custGeom>
            <a:avLst/>
            <a:gdLst/>
            <a:ahLst/>
            <a:cxnLst/>
            <a:rect l="l" t="t" r="r" b="b"/>
            <a:pathLst>
              <a:path w="1066800" h="539750">
                <a:moveTo>
                  <a:pt x="0" y="539496"/>
                </a:moveTo>
                <a:lnTo>
                  <a:pt x="1066800" y="539496"/>
                </a:lnTo>
                <a:lnTo>
                  <a:pt x="1066800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48200" y="7536180"/>
            <a:ext cx="1066800" cy="539750"/>
          </a:xfrm>
          <a:custGeom>
            <a:avLst/>
            <a:gdLst/>
            <a:ahLst/>
            <a:cxnLst/>
            <a:rect l="l" t="t" r="r" b="b"/>
            <a:pathLst>
              <a:path w="1066800" h="539750">
                <a:moveTo>
                  <a:pt x="1066800" y="0"/>
                </a:moveTo>
                <a:lnTo>
                  <a:pt x="0" y="0"/>
                </a:lnTo>
                <a:lnTo>
                  <a:pt x="0" y="539496"/>
                </a:lnTo>
                <a:lnTo>
                  <a:pt x="1066800" y="539496"/>
                </a:lnTo>
                <a:lnTo>
                  <a:pt x="10668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697729" y="7547100"/>
            <a:ext cx="84581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Historical</a:t>
            </a:r>
            <a:r>
              <a:rPr dirty="0" sz="900" spc="-6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Model  Scan</a:t>
            </a:r>
            <a:r>
              <a:rPr dirty="0" sz="900" spc="-2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Statistic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ts val="840"/>
              </a:lnSpc>
              <a:spcBef>
                <a:spcPts val="20"/>
              </a:spcBef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[Hogan, Moore,</a:t>
            </a:r>
            <a:r>
              <a:rPr dirty="0" sz="700" spc="-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Neill,  Tsui,</a:t>
            </a:r>
            <a:r>
              <a:rPr dirty="0" sz="700" spc="-1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Wagner]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48200" y="8145780"/>
            <a:ext cx="1066800" cy="645795"/>
          </a:xfrm>
          <a:custGeom>
            <a:avLst/>
            <a:gdLst/>
            <a:ahLst/>
            <a:cxnLst/>
            <a:rect l="l" t="t" r="r" b="b"/>
            <a:pathLst>
              <a:path w="1066800" h="645795">
                <a:moveTo>
                  <a:pt x="0" y="645414"/>
                </a:moveTo>
                <a:lnTo>
                  <a:pt x="1066800" y="645414"/>
                </a:lnTo>
                <a:lnTo>
                  <a:pt x="1066800" y="0"/>
                </a:lnTo>
                <a:lnTo>
                  <a:pt x="0" y="0"/>
                </a:lnTo>
                <a:lnTo>
                  <a:pt x="0" y="64541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48200" y="8145780"/>
            <a:ext cx="1066800" cy="646430"/>
          </a:xfrm>
          <a:custGeom>
            <a:avLst/>
            <a:gdLst/>
            <a:ahLst/>
            <a:cxnLst/>
            <a:rect l="l" t="t" r="r" b="b"/>
            <a:pathLst>
              <a:path w="1066800" h="646429">
                <a:moveTo>
                  <a:pt x="1066800" y="0"/>
                </a:moveTo>
                <a:lnTo>
                  <a:pt x="0" y="0"/>
                </a:lnTo>
                <a:lnTo>
                  <a:pt x="0" y="646176"/>
                </a:lnTo>
                <a:lnTo>
                  <a:pt x="1066800" y="646176"/>
                </a:lnTo>
                <a:lnTo>
                  <a:pt x="1066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376165" y="8156700"/>
            <a:ext cx="159512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34417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Bayesian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Network  Spatial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Scan</a:t>
            </a:r>
            <a:endParaRPr sz="900">
              <a:latin typeface="Arial"/>
              <a:cs typeface="Arial"/>
            </a:endParaRPr>
          </a:p>
          <a:p>
            <a:pPr marL="321310" marR="525145">
              <a:lnSpc>
                <a:spcPts val="840"/>
              </a:lnSpc>
              <a:spcBef>
                <a:spcPts val="20"/>
              </a:spcBef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[Neill,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Moore, 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Schneider,</a:t>
            </a:r>
            <a:r>
              <a:rPr dirty="0" sz="700" spc="-4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Cooper</a:t>
            </a:r>
            <a:endParaRPr sz="700">
              <a:latin typeface="Arial"/>
              <a:cs typeface="Arial"/>
            </a:endParaRPr>
          </a:p>
          <a:p>
            <a:pPr>
              <a:lnSpc>
                <a:spcPts val="810"/>
              </a:lnSpc>
              <a:tabLst>
                <a:tab pos="1351280" algn="l"/>
              </a:tabLst>
            </a:pPr>
            <a:r>
              <a:rPr dirty="0" sz="600" spc="-5">
                <a:latin typeface="Tahoma"/>
                <a:cs typeface="Tahoma"/>
              </a:rPr>
              <a:t>Biosur    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Wagner, Wong]	</a:t>
            </a:r>
            <a:r>
              <a:rPr dirty="0" sz="600" spc="-5">
                <a:latin typeface="Tahoma"/>
                <a:cs typeface="Tahoma"/>
              </a:rPr>
              <a:t>de</a:t>
            </a:r>
            <a:r>
              <a:rPr dirty="0" sz="600" spc="-55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15000" y="6393179"/>
            <a:ext cx="152400" cy="2019300"/>
          </a:xfrm>
          <a:custGeom>
            <a:avLst/>
            <a:gdLst/>
            <a:ahLst/>
            <a:cxnLst/>
            <a:rect l="l" t="t" r="r" b="b"/>
            <a:pathLst>
              <a:path w="152400" h="2019300">
                <a:moveTo>
                  <a:pt x="152400" y="0"/>
                </a:moveTo>
                <a:lnTo>
                  <a:pt x="152400" y="2019300"/>
                </a:lnTo>
                <a:lnTo>
                  <a:pt x="0" y="20193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15000" y="639317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152400" y="304800"/>
                </a:lnTo>
                <a:lnTo>
                  <a:pt x="0" y="3048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15000" y="6393179"/>
            <a:ext cx="152400" cy="1409700"/>
          </a:xfrm>
          <a:custGeom>
            <a:avLst/>
            <a:gdLst/>
            <a:ahLst/>
            <a:cxnLst/>
            <a:rect l="l" t="t" r="r" b="b"/>
            <a:pathLst>
              <a:path w="152400" h="1409700">
                <a:moveTo>
                  <a:pt x="152400" y="0"/>
                </a:moveTo>
                <a:lnTo>
                  <a:pt x="152400" y="1409700"/>
                </a:lnTo>
                <a:lnTo>
                  <a:pt x="0" y="14097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19700" y="6850380"/>
            <a:ext cx="190500" cy="342900"/>
          </a:xfrm>
          <a:custGeom>
            <a:avLst/>
            <a:gdLst/>
            <a:ahLst/>
            <a:cxnLst/>
            <a:rect l="l" t="t" r="r" b="b"/>
            <a:pathLst>
              <a:path w="190500" h="342900">
                <a:moveTo>
                  <a:pt x="190500" y="0"/>
                </a:moveTo>
                <a:lnTo>
                  <a:pt x="190500" y="342900"/>
                </a:lnTo>
                <a:lnTo>
                  <a:pt x="0" y="3429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71900" y="7117080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0" y="0"/>
                </a:moveTo>
                <a:lnTo>
                  <a:pt x="152400" y="0"/>
                </a:lnTo>
                <a:lnTo>
                  <a:pt x="152400" y="190500"/>
                </a:lnTo>
                <a:lnTo>
                  <a:pt x="381000" y="190500"/>
                </a:lnTo>
              </a:path>
            </a:pathLst>
          </a:custGeom>
          <a:ln w="6350">
            <a:solidFill>
              <a:srgbClr val="3434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 rot="1020000">
            <a:off x="3750907" y="7372544"/>
            <a:ext cx="443984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latin typeface="Arial"/>
                <a:cs typeface="Arial"/>
              </a:rPr>
              <a:t>Possible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Future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1020000">
            <a:off x="3729877" y="7427272"/>
            <a:ext cx="325655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latin typeface="Arial"/>
                <a:cs typeface="Arial"/>
              </a:rPr>
              <a:t>Conne</a:t>
            </a:r>
            <a:r>
              <a:rPr dirty="0" sz="500" spc="-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i</a:t>
            </a:r>
            <a:r>
              <a:rPr dirty="0" sz="500" spc="-10">
                <a:latin typeface="Arial"/>
                <a:cs typeface="Arial"/>
              </a:rPr>
              <a:t>o</a:t>
            </a:r>
            <a:r>
              <a:rPr dirty="0" sz="500" spc="-5"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64029" y="5903467"/>
            <a:ext cx="1791970" cy="754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95"/>
              </a:spcBef>
            </a:pPr>
            <a:r>
              <a:rPr dirty="0" sz="1400" spc="-5" b="1" i="1">
                <a:solidFill>
                  <a:srgbClr val="5BFF5B"/>
                </a:solidFill>
                <a:latin typeface="Arial"/>
                <a:cs typeface="Arial"/>
              </a:rPr>
              <a:t>Specific</a:t>
            </a:r>
            <a:r>
              <a:rPr dirty="0" sz="1400" spc="-25" b="1" i="1">
                <a:solidFill>
                  <a:srgbClr val="5BFF5B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5BFF5B"/>
                </a:solidFill>
                <a:latin typeface="Arial"/>
                <a:cs typeface="Arial"/>
              </a:rPr>
              <a:t>Detectors</a:t>
            </a:r>
            <a:endParaRPr sz="1400">
              <a:latin typeface="Arial"/>
              <a:cs typeface="Arial"/>
            </a:endParaRPr>
          </a:p>
          <a:p>
            <a:pPr marR="557530">
              <a:lnSpc>
                <a:spcPct val="100000"/>
              </a:lnSpc>
              <a:spcBef>
                <a:spcPts val="106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PANDA2: Patient-based  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Bayesian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 Network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[Cooper,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Levander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et.</a:t>
            </a:r>
            <a:r>
              <a:rPr dirty="0" sz="700" spc="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al]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09900" y="665988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6350">
            <a:solidFill>
              <a:srgbClr val="3434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108" y="4489666"/>
            <a:ext cx="114363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veillance Detection Algorithms:</a:t>
            </a:r>
            <a:r>
              <a:rPr dirty="0" sz="600" spc="3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Sli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7637" y="4477003"/>
            <a:ext cx="24320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de</a:t>
            </a:r>
            <a:r>
              <a:rPr dirty="0" sz="600" spc="-6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4477003"/>
            <a:ext cx="1422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p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290" y="4489666"/>
            <a:ext cx="608330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</a:t>
            </a:r>
            <a:r>
              <a:rPr dirty="0" sz="600" spc="-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386" y="4489666"/>
            <a:ext cx="641985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03, Andrew</a:t>
            </a:r>
            <a:r>
              <a:rPr dirty="0" sz="600" spc="1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1682495"/>
            <a:ext cx="2057400" cy="2743200"/>
          </a:xfrm>
          <a:custGeom>
            <a:avLst/>
            <a:gdLst/>
            <a:ahLst/>
            <a:cxnLst/>
            <a:rect l="l" t="t" r="r" b="b"/>
            <a:pathLst>
              <a:path w="2057400" h="2743200">
                <a:moveTo>
                  <a:pt x="1714500" y="0"/>
                </a:moveTo>
                <a:lnTo>
                  <a:pt x="342900" y="0"/>
                </a:lnTo>
                <a:lnTo>
                  <a:pt x="296294" y="3123"/>
                </a:lnTo>
                <a:lnTo>
                  <a:pt x="251618" y="12223"/>
                </a:lnTo>
                <a:lnTo>
                  <a:pt x="209276" y="26896"/>
                </a:lnTo>
                <a:lnTo>
                  <a:pt x="169671" y="46736"/>
                </a:lnTo>
                <a:lnTo>
                  <a:pt x="133211" y="71338"/>
                </a:lnTo>
                <a:lnTo>
                  <a:pt x="100298" y="100298"/>
                </a:lnTo>
                <a:lnTo>
                  <a:pt x="71338" y="133211"/>
                </a:lnTo>
                <a:lnTo>
                  <a:pt x="46735" y="169672"/>
                </a:lnTo>
                <a:lnTo>
                  <a:pt x="26896" y="209276"/>
                </a:lnTo>
                <a:lnTo>
                  <a:pt x="12223" y="251618"/>
                </a:lnTo>
                <a:lnTo>
                  <a:pt x="3123" y="296294"/>
                </a:lnTo>
                <a:lnTo>
                  <a:pt x="0" y="342900"/>
                </a:lnTo>
                <a:lnTo>
                  <a:pt x="0" y="2400300"/>
                </a:lnTo>
                <a:lnTo>
                  <a:pt x="3123" y="2446744"/>
                </a:lnTo>
                <a:lnTo>
                  <a:pt x="12223" y="2491316"/>
                </a:lnTo>
                <a:lnTo>
                  <a:pt x="26896" y="2533602"/>
                </a:lnTo>
                <a:lnTo>
                  <a:pt x="46736" y="2573189"/>
                </a:lnTo>
                <a:lnTo>
                  <a:pt x="71338" y="2609664"/>
                </a:lnTo>
                <a:lnTo>
                  <a:pt x="100298" y="2642616"/>
                </a:lnTo>
                <a:lnTo>
                  <a:pt x="133211" y="2671630"/>
                </a:lnTo>
                <a:lnTo>
                  <a:pt x="169672" y="2696294"/>
                </a:lnTo>
                <a:lnTo>
                  <a:pt x="209276" y="2716196"/>
                </a:lnTo>
                <a:lnTo>
                  <a:pt x="251618" y="2730923"/>
                </a:lnTo>
                <a:lnTo>
                  <a:pt x="296294" y="2740062"/>
                </a:lnTo>
                <a:lnTo>
                  <a:pt x="342900" y="2743200"/>
                </a:lnTo>
                <a:lnTo>
                  <a:pt x="1714500" y="2743200"/>
                </a:lnTo>
                <a:lnTo>
                  <a:pt x="1760944" y="2740062"/>
                </a:lnTo>
                <a:lnTo>
                  <a:pt x="1805516" y="2730923"/>
                </a:lnTo>
                <a:lnTo>
                  <a:pt x="1847802" y="2716196"/>
                </a:lnTo>
                <a:lnTo>
                  <a:pt x="1887389" y="2696294"/>
                </a:lnTo>
                <a:lnTo>
                  <a:pt x="1923864" y="2671630"/>
                </a:lnTo>
                <a:lnTo>
                  <a:pt x="1956815" y="2642616"/>
                </a:lnTo>
                <a:lnTo>
                  <a:pt x="1985830" y="2609664"/>
                </a:lnTo>
                <a:lnTo>
                  <a:pt x="2010494" y="2573189"/>
                </a:lnTo>
                <a:lnTo>
                  <a:pt x="2030396" y="2533602"/>
                </a:lnTo>
                <a:lnTo>
                  <a:pt x="2045123" y="2491316"/>
                </a:lnTo>
                <a:lnTo>
                  <a:pt x="2054262" y="2446744"/>
                </a:lnTo>
                <a:lnTo>
                  <a:pt x="2057400" y="2400300"/>
                </a:lnTo>
                <a:lnTo>
                  <a:pt x="2057400" y="342900"/>
                </a:lnTo>
                <a:lnTo>
                  <a:pt x="2054262" y="296294"/>
                </a:lnTo>
                <a:lnTo>
                  <a:pt x="2045123" y="251618"/>
                </a:lnTo>
                <a:lnTo>
                  <a:pt x="2030396" y="209276"/>
                </a:lnTo>
                <a:lnTo>
                  <a:pt x="2010494" y="169672"/>
                </a:lnTo>
                <a:lnTo>
                  <a:pt x="1985830" y="133211"/>
                </a:lnTo>
                <a:lnTo>
                  <a:pt x="1956816" y="100298"/>
                </a:lnTo>
                <a:lnTo>
                  <a:pt x="1923864" y="71338"/>
                </a:lnTo>
                <a:lnTo>
                  <a:pt x="1887389" y="46736"/>
                </a:lnTo>
                <a:lnTo>
                  <a:pt x="1847802" y="26896"/>
                </a:lnTo>
                <a:lnTo>
                  <a:pt x="1805516" y="12223"/>
                </a:lnTo>
                <a:lnTo>
                  <a:pt x="1760944" y="3123"/>
                </a:lnTo>
                <a:lnTo>
                  <a:pt x="17145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0700" y="1644395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1796796" y="0"/>
                </a:moveTo>
                <a:lnTo>
                  <a:pt x="260604" y="0"/>
                </a:lnTo>
                <a:lnTo>
                  <a:pt x="213736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1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0" y="1301496"/>
                </a:lnTo>
                <a:lnTo>
                  <a:pt x="4195" y="1348363"/>
                </a:lnTo>
                <a:lnTo>
                  <a:pt x="16293" y="1392465"/>
                </a:lnTo>
                <a:lnTo>
                  <a:pt x="35559" y="1433068"/>
                </a:lnTo>
                <a:lnTo>
                  <a:pt x="61261" y="1469437"/>
                </a:lnTo>
                <a:lnTo>
                  <a:pt x="92662" y="1500838"/>
                </a:lnTo>
                <a:lnTo>
                  <a:pt x="129032" y="1526540"/>
                </a:lnTo>
                <a:lnTo>
                  <a:pt x="169634" y="1545806"/>
                </a:lnTo>
                <a:lnTo>
                  <a:pt x="213736" y="1557904"/>
                </a:lnTo>
                <a:lnTo>
                  <a:pt x="260604" y="1562100"/>
                </a:lnTo>
                <a:lnTo>
                  <a:pt x="1796796" y="1562100"/>
                </a:lnTo>
                <a:lnTo>
                  <a:pt x="1843663" y="1557904"/>
                </a:lnTo>
                <a:lnTo>
                  <a:pt x="1887765" y="1545806"/>
                </a:lnTo>
                <a:lnTo>
                  <a:pt x="1928367" y="1526540"/>
                </a:lnTo>
                <a:lnTo>
                  <a:pt x="1964737" y="1500838"/>
                </a:lnTo>
                <a:lnTo>
                  <a:pt x="1996138" y="1469437"/>
                </a:lnTo>
                <a:lnTo>
                  <a:pt x="2021839" y="1433068"/>
                </a:lnTo>
                <a:lnTo>
                  <a:pt x="2041106" y="1392465"/>
                </a:lnTo>
                <a:lnTo>
                  <a:pt x="2053204" y="1348363"/>
                </a:lnTo>
                <a:lnTo>
                  <a:pt x="2057400" y="1301496"/>
                </a:lnTo>
                <a:lnTo>
                  <a:pt x="2057400" y="260603"/>
                </a:lnTo>
                <a:lnTo>
                  <a:pt x="2053204" y="213736"/>
                </a:lnTo>
                <a:lnTo>
                  <a:pt x="2041106" y="169634"/>
                </a:lnTo>
                <a:lnTo>
                  <a:pt x="2021840" y="129032"/>
                </a:lnTo>
                <a:lnTo>
                  <a:pt x="1996138" y="92662"/>
                </a:lnTo>
                <a:lnTo>
                  <a:pt x="1964737" y="61261"/>
                </a:lnTo>
                <a:lnTo>
                  <a:pt x="1928368" y="35560"/>
                </a:lnTo>
                <a:lnTo>
                  <a:pt x="1887765" y="16293"/>
                </a:lnTo>
                <a:lnTo>
                  <a:pt x="1843663" y="4195"/>
                </a:lnTo>
                <a:lnTo>
                  <a:pt x="1796796" y="0"/>
                </a:lnTo>
                <a:close/>
              </a:path>
            </a:pathLst>
          </a:custGeom>
          <a:solidFill>
            <a:srgbClr val="E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3654" y="1226311"/>
            <a:ext cx="4215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Other New Algorithmic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Developments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2799" y="3282695"/>
            <a:ext cx="499975" cy="50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1189" y="4164329"/>
            <a:ext cx="573456" cy="39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09265" y="4164329"/>
            <a:ext cx="616239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7529" y="4146041"/>
            <a:ext cx="737503" cy="432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2799" y="3822191"/>
            <a:ext cx="487547" cy="2979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04594" y="3965447"/>
            <a:ext cx="631825" cy="201930"/>
          </a:xfrm>
          <a:custGeom>
            <a:avLst/>
            <a:gdLst/>
            <a:ahLst/>
            <a:cxnLst/>
            <a:rect l="l" t="t" r="r" b="b"/>
            <a:pathLst>
              <a:path w="631825" h="201929">
                <a:moveTo>
                  <a:pt x="486918" y="22098"/>
                </a:moveTo>
                <a:lnTo>
                  <a:pt x="624078" y="201929"/>
                </a:lnTo>
                <a:lnTo>
                  <a:pt x="631698" y="195834"/>
                </a:lnTo>
                <a:lnTo>
                  <a:pt x="500349" y="23622"/>
                </a:lnTo>
                <a:lnTo>
                  <a:pt x="490728" y="23622"/>
                </a:lnTo>
                <a:lnTo>
                  <a:pt x="486918" y="22098"/>
                </a:lnTo>
                <a:close/>
              </a:path>
              <a:path w="631825" h="201929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2"/>
                </a:lnTo>
                <a:lnTo>
                  <a:pt x="32004" y="23622"/>
                </a:lnTo>
                <a:lnTo>
                  <a:pt x="32004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631825" h="201929">
                <a:moveTo>
                  <a:pt x="38100" y="14477"/>
                </a:moveTo>
                <a:lnTo>
                  <a:pt x="32004" y="14477"/>
                </a:lnTo>
                <a:lnTo>
                  <a:pt x="32004" y="23622"/>
                </a:lnTo>
                <a:lnTo>
                  <a:pt x="38100" y="23622"/>
                </a:lnTo>
                <a:lnTo>
                  <a:pt x="38100" y="14477"/>
                </a:lnTo>
                <a:close/>
              </a:path>
              <a:path w="631825" h="201929">
                <a:moveTo>
                  <a:pt x="493775" y="14477"/>
                </a:moveTo>
                <a:lnTo>
                  <a:pt x="38100" y="14477"/>
                </a:lnTo>
                <a:lnTo>
                  <a:pt x="38100" y="23622"/>
                </a:lnTo>
                <a:lnTo>
                  <a:pt x="488080" y="23622"/>
                </a:lnTo>
                <a:lnTo>
                  <a:pt x="486918" y="22098"/>
                </a:lnTo>
                <a:lnTo>
                  <a:pt x="499187" y="22098"/>
                </a:lnTo>
                <a:lnTo>
                  <a:pt x="494538" y="16001"/>
                </a:lnTo>
                <a:lnTo>
                  <a:pt x="493775" y="14477"/>
                </a:lnTo>
                <a:close/>
              </a:path>
              <a:path w="631825" h="201929">
                <a:moveTo>
                  <a:pt x="499187" y="22098"/>
                </a:moveTo>
                <a:lnTo>
                  <a:pt x="486918" y="22098"/>
                </a:lnTo>
                <a:lnTo>
                  <a:pt x="490728" y="23622"/>
                </a:lnTo>
                <a:lnTo>
                  <a:pt x="500349" y="23622"/>
                </a:lnTo>
                <a:lnTo>
                  <a:pt x="499187" y="22098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04594" y="3929634"/>
            <a:ext cx="1061720" cy="220979"/>
          </a:xfrm>
          <a:custGeom>
            <a:avLst/>
            <a:gdLst/>
            <a:ahLst/>
            <a:cxnLst/>
            <a:rect l="l" t="t" r="r" b="b"/>
            <a:pathLst>
              <a:path w="1061720" h="220979">
                <a:moveTo>
                  <a:pt x="492251" y="14477"/>
                </a:moveTo>
                <a:lnTo>
                  <a:pt x="38100" y="14477"/>
                </a:lnTo>
                <a:lnTo>
                  <a:pt x="38100" y="23621"/>
                </a:lnTo>
                <a:lnTo>
                  <a:pt x="489204" y="23621"/>
                </a:lnTo>
                <a:lnTo>
                  <a:pt x="1058418" y="220979"/>
                </a:lnTo>
                <a:lnTo>
                  <a:pt x="1061466" y="211836"/>
                </a:lnTo>
                <a:lnTo>
                  <a:pt x="492251" y="14477"/>
                </a:lnTo>
                <a:close/>
              </a:path>
              <a:path w="1061720" h="220979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1"/>
                </a:lnTo>
                <a:lnTo>
                  <a:pt x="32004" y="23621"/>
                </a:lnTo>
                <a:lnTo>
                  <a:pt x="32004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1061720" h="220979">
                <a:moveTo>
                  <a:pt x="38100" y="14477"/>
                </a:moveTo>
                <a:lnTo>
                  <a:pt x="32004" y="14477"/>
                </a:lnTo>
                <a:lnTo>
                  <a:pt x="32004" y="23621"/>
                </a:lnTo>
                <a:lnTo>
                  <a:pt x="38100" y="23621"/>
                </a:lnTo>
                <a:lnTo>
                  <a:pt x="38100" y="1447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04594" y="3893058"/>
            <a:ext cx="1532890" cy="222250"/>
          </a:xfrm>
          <a:custGeom>
            <a:avLst/>
            <a:gdLst/>
            <a:ahLst/>
            <a:cxnLst/>
            <a:rect l="l" t="t" r="r" b="b"/>
            <a:pathLst>
              <a:path w="1532889" h="222250">
                <a:moveTo>
                  <a:pt x="1061466" y="14477"/>
                </a:moveTo>
                <a:lnTo>
                  <a:pt x="38100" y="14477"/>
                </a:lnTo>
                <a:lnTo>
                  <a:pt x="38100" y="23621"/>
                </a:lnTo>
                <a:lnTo>
                  <a:pt x="1057656" y="23621"/>
                </a:lnTo>
                <a:lnTo>
                  <a:pt x="1528572" y="221741"/>
                </a:lnTo>
                <a:lnTo>
                  <a:pt x="1532382" y="213359"/>
                </a:lnTo>
                <a:lnTo>
                  <a:pt x="1061466" y="14477"/>
                </a:lnTo>
                <a:close/>
              </a:path>
              <a:path w="1532889" h="22225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1"/>
                </a:lnTo>
                <a:lnTo>
                  <a:pt x="32004" y="23621"/>
                </a:lnTo>
                <a:lnTo>
                  <a:pt x="32004" y="14477"/>
                </a:lnTo>
                <a:lnTo>
                  <a:pt x="38100" y="14477"/>
                </a:lnTo>
                <a:lnTo>
                  <a:pt x="38100" y="0"/>
                </a:lnTo>
                <a:close/>
              </a:path>
              <a:path w="1532889" h="222250">
                <a:moveTo>
                  <a:pt x="38100" y="14477"/>
                </a:moveTo>
                <a:lnTo>
                  <a:pt x="32004" y="14477"/>
                </a:lnTo>
                <a:lnTo>
                  <a:pt x="32004" y="23621"/>
                </a:lnTo>
                <a:lnTo>
                  <a:pt x="38100" y="23621"/>
                </a:lnTo>
                <a:lnTo>
                  <a:pt x="38100" y="14477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04594" y="3857244"/>
            <a:ext cx="1590040" cy="38100"/>
          </a:xfrm>
          <a:custGeom>
            <a:avLst/>
            <a:gdLst/>
            <a:ahLst/>
            <a:cxnLst/>
            <a:rect l="l" t="t" r="r" b="b"/>
            <a:pathLst>
              <a:path w="1590039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3621"/>
                </a:lnTo>
                <a:lnTo>
                  <a:pt x="32004" y="23621"/>
                </a:lnTo>
                <a:lnTo>
                  <a:pt x="32004" y="14478"/>
                </a:lnTo>
                <a:lnTo>
                  <a:pt x="38100" y="14478"/>
                </a:lnTo>
                <a:lnTo>
                  <a:pt x="38100" y="0"/>
                </a:lnTo>
                <a:close/>
              </a:path>
              <a:path w="1590039" h="38100">
                <a:moveTo>
                  <a:pt x="38100" y="14478"/>
                </a:moveTo>
                <a:lnTo>
                  <a:pt x="32004" y="14478"/>
                </a:lnTo>
                <a:lnTo>
                  <a:pt x="32004" y="23621"/>
                </a:lnTo>
                <a:lnTo>
                  <a:pt x="38100" y="23621"/>
                </a:lnTo>
                <a:lnTo>
                  <a:pt x="38100" y="14478"/>
                </a:lnTo>
                <a:close/>
              </a:path>
              <a:path w="1590039" h="38100">
                <a:moveTo>
                  <a:pt x="1589532" y="14478"/>
                </a:moveTo>
                <a:lnTo>
                  <a:pt x="38100" y="14478"/>
                </a:lnTo>
                <a:lnTo>
                  <a:pt x="38100" y="23621"/>
                </a:lnTo>
                <a:lnTo>
                  <a:pt x="1589532" y="23621"/>
                </a:lnTo>
                <a:lnTo>
                  <a:pt x="1589532" y="14478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4594" y="3548634"/>
            <a:ext cx="1611630" cy="311150"/>
          </a:xfrm>
          <a:custGeom>
            <a:avLst/>
            <a:gdLst/>
            <a:ahLst/>
            <a:cxnLst/>
            <a:rect l="l" t="t" r="r" b="b"/>
            <a:pathLst>
              <a:path w="1611629" h="311150">
                <a:moveTo>
                  <a:pt x="38100" y="272796"/>
                </a:moveTo>
                <a:lnTo>
                  <a:pt x="0" y="291846"/>
                </a:lnTo>
                <a:lnTo>
                  <a:pt x="38100" y="310896"/>
                </a:lnTo>
                <a:lnTo>
                  <a:pt x="38100" y="297180"/>
                </a:lnTo>
                <a:lnTo>
                  <a:pt x="32004" y="297180"/>
                </a:lnTo>
                <a:lnTo>
                  <a:pt x="32004" y="287274"/>
                </a:lnTo>
                <a:lnTo>
                  <a:pt x="38100" y="287274"/>
                </a:lnTo>
                <a:lnTo>
                  <a:pt x="38100" y="272796"/>
                </a:lnTo>
                <a:close/>
              </a:path>
              <a:path w="1611629" h="311150">
                <a:moveTo>
                  <a:pt x="38100" y="287274"/>
                </a:moveTo>
                <a:lnTo>
                  <a:pt x="32004" y="287274"/>
                </a:lnTo>
                <a:lnTo>
                  <a:pt x="32004" y="297180"/>
                </a:lnTo>
                <a:lnTo>
                  <a:pt x="38100" y="297180"/>
                </a:lnTo>
                <a:lnTo>
                  <a:pt x="38100" y="287274"/>
                </a:lnTo>
                <a:close/>
              </a:path>
              <a:path w="1611629" h="311150">
                <a:moveTo>
                  <a:pt x="1137387" y="287274"/>
                </a:moveTo>
                <a:lnTo>
                  <a:pt x="38100" y="287274"/>
                </a:lnTo>
                <a:lnTo>
                  <a:pt x="38100" y="297180"/>
                </a:lnTo>
                <a:lnTo>
                  <a:pt x="1139189" y="297180"/>
                </a:lnTo>
                <a:lnTo>
                  <a:pt x="1139952" y="296418"/>
                </a:lnTo>
                <a:lnTo>
                  <a:pt x="1140714" y="296418"/>
                </a:lnTo>
                <a:lnTo>
                  <a:pt x="1154381" y="288036"/>
                </a:lnTo>
                <a:lnTo>
                  <a:pt x="1136142" y="288036"/>
                </a:lnTo>
                <a:lnTo>
                  <a:pt x="1137387" y="287274"/>
                </a:lnTo>
                <a:close/>
              </a:path>
              <a:path w="1611629" h="311150">
                <a:moveTo>
                  <a:pt x="1607058" y="0"/>
                </a:moveTo>
                <a:lnTo>
                  <a:pt x="1136142" y="288036"/>
                </a:lnTo>
                <a:lnTo>
                  <a:pt x="1138428" y="287274"/>
                </a:lnTo>
                <a:lnTo>
                  <a:pt x="1155624" y="287274"/>
                </a:lnTo>
                <a:lnTo>
                  <a:pt x="1611630" y="7620"/>
                </a:lnTo>
                <a:lnTo>
                  <a:pt x="1607058" y="0"/>
                </a:lnTo>
                <a:close/>
              </a:path>
              <a:path w="1611629" h="311150">
                <a:moveTo>
                  <a:pt x="1155624" y="287274"/>
                </a:moveTo>
                <a:lnTo>
                  <a:pt x="1138428" y="287274"/>
                </a:lnTo>
                <a:lnTo>
                  <a:pt x="1136142" y="288036"/>
                </a:lnTo>
                <a:lnTo>
                  <a:pt x="1154381" y="288036"/>
                </a:lnTo>
                <a:lnTo>
                  <a:pt x="1155624" y="287274"/>
                </a:lnTo>
                <a:close/>
              </a:path>
            </a:pathLst>
          </a:custGeom>
          <a:solidFill>
            <a:srgbClr val="A4A4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4727" y="3388614"/>
            <a:ext cx="1184910" cy="681990"/>
          </a:xfrm>
          <a:custGeom>
            <a:avLst/>
            <a:gdLst/>
            <a:ahLst/>
            <a:cxnLst/>
            <a:rect l="l" t="t" r="r" b="b"/>
            <a:pathLst>
              <a:path w="1184910" h="681989">
                <a:moveTo>
                  <a:pt x="1104138" y="0"/>
                </a:moveTo>
                <a:lnTo>
                  <a:pt x="0" y="176021"/>
                </a:lnTo>
                <a:lnTo>
                  <a:pt x="80772" y="681989"/>
                </a:lnTo>
                <a:lnTo>
                  <a:pt x="1184910" y="505967"/>
                </a:lnTo>
                <a:lnTo>
                  <a:pt x="110413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4727" y="3388614"/>
            <a:ext cx="1184910" cy="681990"/>
          </a:xfrm>
          <a:custGeom>
            <a:avLst/>
            <a:gdLst/>
            <a:ahLst/>
            <a:cxnLst/>
            <a:rect l="l" t="t" r="r" b="b"/>
            <a:pathLst>
              <a:path w="1184910" h="681989">
                <a:moveTo>
                  <a:pt x="0" y="176021"/>
                </a:moveTo>
                <a:lnTo>
                  <a:pt x="80772" y="681989"/>
                </a:lnTo>
                <a:lnTo>
                  <a:pt x="1184910" y="505967"/>
                </a:lnTo>
                <a:lnTo>
                  <a:pt x="1104138" y="0"/>
                </a:lnTo>
                <a:lnTo>
                  <a:pt x="0" y="176021"/>
                </a:lnTo>
                <a:close/>
              </a:path>
            </a:pathLst>
          </a:custGeom>
          <a:ln w="952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 rot="21120000">
            <a:off x="2068047" y="3519177"/>
            <a:ext cx="918502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Quest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ion: 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How do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dirty="0" baseline="11111" sz="75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1120000">
            <a:off x="2251085" y="3612245"/>
            <a:ext cx="355600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informa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tion?</a:t>
            </a:r>
            <a:endParaRPr baseline="5555"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120000">
            <a:off x="2097288" y="3700257"/>
            <a:ext cx="1005941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How ca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we “plug in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”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baseline="11111" sz="75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15">
                <a:solidFill>
                  <a:srgbClr val="FF0000"/>
                </a:solidFill>
                <a:latin typeface="Arial"/>
                <a:cs typeface="Arial"/>
              </a:rPr>
              <a:t>stream</a:t>
            </a:r>
            <a:r>
              <a:rPr dirty="0" baseline="16666" sz="750" spc="-15">
                <a:solidFill>
                  <a:srgbClr val="FF0000"/>
                </a:solidFill>
                <a:latin typeface="Arial"/>
                <a:cs typeface="Arial"/>
              </a:rPr>
              <a:t>s?</a:t>
            </a:r>
            <a:endParaRPr baseline="16666" sz="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1120000">
            <a:off x="2116011" y="3819509"/>
            <a:ext cx="926738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How ca</a:t>
            </a:r>
            <a:r>
              <a:rPr dirty="0" baseline="5555" sz="750" spc="-15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 baseline="5555" sz="750" spc="-22">
                <a:solidFill>
                  <a:srgbClr val="FF0000"/>
                </a:solidFill>
                <a:latin typeface="Arial"/>
                <a:cs typeface="Arial"/>
              </a:rPr>
              <a:t>we exploit</a:t>
            </a:r>
            <a:r>
              <a:rPr dirty="0" baseline="5555" sz="750" spc="-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11111" sz="750" spc="-22">
                <a:solidFill>
                  <a:srgbClr val="FF0000"/>
                </a:solidFill>
                <a:latin typeface="Arial"/>
                <a:cs typeface="Arial"/>
              </a:rPr>
              <a:t>multiattribute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1120000">
            <a:off x="2296366" y="3927710"/>
            <a:ext cx="175705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500" spc="-2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500" spc="-2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500" spc="-1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500" spc="-5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14500" y="2063495"/>
            <a:ext cx="1562100" cy="433070"/>
          </a:xfrm>
          <a:custGeom>
            <a:avLst/>
            <a:gdLst/>
            <a:ahLst/>
            <a:cxnLst/>
            <a:rect l="l" t="t" r="r" b="b"/>
            <a:pathLst>
              <a:path w="1562100" h="433069">
                <a:moveTo>
                  <a:pt x="0" y="432816"/>
                </a:moveTo>
                <a:lnTo>
                  <a:pt x="1562100" y="432816"/>
                </a:lnTo>
                <a:lnTo>
                  <a:pt x="15621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14500" y="2063495"/>
            <a:ext cx="1562100" cy="433705"/>
          </a:xfrm>
          <a:custGeom>
            <a:avLst/>
            <a:gdLst/>
            <a:ahLst/>
            <a:cxnLst/>
            <a:rect l="l" t="t" r="r" b="b"/>
            <a:pathLst>
              <a:path w="1562100" h="433705">
                <a:moveTo>
                  <a:pt x="1562100" y="0"/>
                </a:moveTo>
                <a:lnTo>
                  <a:pt x="0" y="0"/>
                </a:lnTo>
                <a:lnTo>
                  <a:pt x="0" y="433577"/>
                </a:lnTo>
                <a:lnTo>
                  <a:pt x="1562100" y="433577"/>
                </a:lnTo>
                <a:lnTo>
                  <a:pt x="15621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09800" y="2673095"/>
            <a:ext cx="1562100" cy="433070"/>
          </a:xfrm>
          <a:custGeom>
            <a:avLst/>
            <a:gdLst/>
            <a:ahLst/>
            <a:cxnLst/>
            <a:rect l="l" t="t" r="r" b="b"/>
            <a:pathLst>
              <a:path w="1562100" h="433069">
                <a:moveTo>
                  <a:pt x="0" y="432816"/>
                </a:moveTo>
                <a:lnTo>
                  <a:pt x="1562100" y="432816"/>
                </a:lnTo>
                <a:lnTo>
                  <a:pt x="15621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09800" y="2673095"/>
            <a:ext cx="1562100" cy="433705"/>
          </a:xfrm>
          <a:custGeom>
            <a:avLst/>
            <a:gdLst/>
            <a:ahLst/>
            <a:cxnLst/>
            <a:rect l="l" t="t" r="r" b="b"/>
            <a:pathLst>
              <a:path w="1562100" h="433705">
                <a:moveTo>
                  <a:pt x="1562100" y="0"/>
                </a:moveTo>
                <a:lnTo>
                  <a:pt x="0" y="0"/>
                </a:lnTo>
                <a:lnTo>
                  <a:pt x="0" y="433577"/>
                </a:lnTo>
                <a:lnTo>
                  <a:pt x="1562100" y="433577"/>
                </a:lnTo>
                <a:lnTo>
                  <a:pt x="15621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59329" y="2684018"/>
            <a:ext cx="11753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BARD: Airborne Attack  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Detection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[Hogan,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Cooper]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62400" y="2025395"/>
            <a:ext cx="1981200" cy="189230"/>
          </a:xfrm>
          <a:custGeom>
            <a:avLst/>
            <a:gdLst/>
            <a:ahLst/>
            <a:cxnLst/>
            <a:rect l="l" t="t" r="r" b="b"/>
            <a:pathLst>
              <a:path w="1981200" h="189230">
                <a:moveTo>
                  <a:pt x="0" y="188975"/>
                </a:moveTo>
                <a:lnTo>
                  <a:pt x="1981200" y="188975"/>
                </a:lnTo>
                <a:lnTo>
                  <a:pt x="1981200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2400" y="2025395"/>
            <a:ext cx="1981200" cy="189865"/>
          </a:xfrm>
          <a:custGeom>
            <a:avLst/>
            <a:gdLst/>
            <a:ahLst/>
            <a:cxnLst/>
            <a:rect l="l" t="t" r="r" b="b"/>
            <a:pathLst>
              <a:path w="1981200" h="189864">
                <a:moveTo>
                  <a:pt x="1981200" y="0"/>
                </a:moveTo>
                <a:lnTo>
                  <a:pt x="0" y="0"/>
                </a:lnTo>
                <a:lnTo>
                  <a:pt x="0" y="189738"/>
                </a:lnTo>
                <a:lnTo>
                  <a:pt x="1981200" y="189738"/>
                </a:lnTo>
                <a:lnTo>
                  <a:pt x="19812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011929" y="1672670"/>
            <a:ext cx="1772285" cy="52641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820"/>
              </a:spcBef>
            </a:pPr>
            <a:r>
              <a:rPr dirty="0" sz="1400" spc="-5" b="1" i="1">
                <a:solidFill>
                  <a:srgbClr val="FF85FF"/>
                </a:solidFill>
                <a:latin typeface="Arial"/>
                <a:cs typeface="Arial"/>
              </a:rPr>
              <a:t>General</a:t>
            </a:r>
            <a:r>
              <a:rPr dirty="0" sz="1400" spc="-30" b="1" i="1">
                <a:solidFill>
                  <a:srgbClr val="FF85FF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FF85FF"/>
                </a:solidFill>
                <a:latin typeface="Arial"/>
                <a:cs typeface="Arial"/>
              </a:rPr>
              <a:t>Detectors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WSARE meets Scan</a:t>
            </a:r>
            <a:r>
              <a:rPr dirty="0" sz="900" spc="-1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Statistics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48200" y="2368295"/>
            <a:ext cx="1066800" cy="295910"/>
          </a:xfrm>
          <a:custGeom>
            <a:avLst/>
            <a:gdLst/>
            <a:ahLst/>
            <a:cxnLst/>
            <a:rect l="l" t="t" r="r" b="b"/>
            <a:pathLst>
              <a:path w="1066800" h="295910">
                <a:moveTo>
                  <a:pt x="0" y="295655"/>
                </a:moveTo>
                <a:lnTo>
                  <a:pt x="1066800" y="295655"/>
                </a:lnTo>
                <a:lnTo>
                  <a:pt x="1066800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8200" y="2368295"/>
            <a:ext cx="1066800" cy="296545"/>
          </a:xfrm>
          <a:custGeom>
            <a:avLst/>
            <a:gdLst/>
            <a:ahLst/>
            <a:cxnLst/>
            <a:rect l="l" t="t" r="r" b="b"/>
            <a:pathLst>
              <a:path w="1066800" h="296544">
                <a:moveTo>
                  <a:pt x="1066800" y="0"/>
                </a:moveTo>
                <a:lnTo>
                  <a:pt x="0" y="0"/>
                </a:lnTo>
                <a:lnTo>
                  <a:pt x="0" y="296418"/>
                </a:lnTo>
                <a:lnTo>
                  <a:pt x="1066800" y="296418"/>
                </a:lnTo>
                <a:lnTo>
                  <a:pt x="1066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52900" y="2825495"/>
            <a:ext cx="1066800" cy="433070"/>
          </a:xfrm>
          <a:custGeom>
            <a:avLst/>
            <a:gdLst/>
            <a:ahLst/>
            <a:cxnLst/>
            <a:rect l="l" t="t" r="r" b="b"/>
            <a:pathLst>
              <a:path w="1066800" h="433070">
                <a:moveTo>
                  <a:pt x="0" y="432816"/>
                </a:moveTo>
                <a:lnTo>
                  <a:pt x="1066800" y="432816"/>
                </a:lnTo>
                <a:lnTo>
                  <a:pt x="10668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52900" y="2825495"/>
            <a:ext cx="1066800" cy="433705"/>
          </a:xfrm>
          <a:custGeom>
            <a:avLst/>
            <a:gdLst/>
            <a:ahLst/>
            <a:cxnLst/>
            <a:rect l="l" t="t" r="r" b="b"/>
            <a:pathLst>
              <a:path w="1066800" h="433704">
                <a:moveTo>
                  <a:pt x="1066800" y="0"/>
                </a:moveTo>
                <a:lnTo>
                  <a:pt x="0" y="0"/>
                </a:lnTo>
                <a:lnTo>
                  <a:pt x="0" y="433577"/>
                </a:lnTo>
                <a:lnTo>
                  <a:pt x="1066800" y="433577"/>
                </a:lnTo>
                <a:lnTo>
                  <a:pt x="1066800" y="0"/>
                </a:lnTo>
                <a:close/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48200" y="3358896"/>
            <a:ext cx="1066800" cy="539750"/>
          </a:xfrm>
          <a:custGeom>
            <a:avLst/>
            <a:gdLst/>
            <a:ahLst/>
            <a:cxnLst/>
            <a:rect l="l" t="t" r="r" b="b"/>
            <a:pathLst>
              <a:path w="1066800" h="539750">
                <a:moveTo>
                  <a:pt x="0" y="539495"/>
                </a:moveTo>
                <a:lnTo>
                  <a:pt x="1066800" y="539495"/>
                </a:lnTo>
                <a:lnTo>
                  <a:pt x="1066800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48200" y="3358896"/>
            <a:ext cx="1066800" cy="539750"/>
          </a:xfrm>
          <a:custGeom>
            <a:avLst/>
            <a:gdLst/>
            <a:ahLst/>
            <a:cxnLst/>
            <a:rect l="l" t="t" r="r" b="b"/>
            <a:pathLst>
              <a:path w="1066800" h="539750">
                <a:moveTo>
                  <a:pt x="1066800" y="0"/>
                </a:moveTo>
                <a:lnTo>
                  <a:pt x="0" y="0"/>
                </a:lnTo>
                <a:lnTo>
                  <a:pt x="0" y="539496"/>
                </a:lnTo>
                <a:lnTo>
                  <a:pt x="1066800" y="539496"/>
                </a:lnTo>
                <a:lnTo>
                  <a:pt x="1066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697729" y="3369818"/>
            <a:ext cx="84581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Historical</a:t>
            </a:r>
            <a:r>
              <a:rPr dirty="0" sz="900" spc="-6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Model  Scan</a:t>
            </a:r>
            <a:r>
              <a:rPr dirty="0" sz="900" spc="-2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Statistic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[Hogan, Moore,</a:t>
            </a:r>
            <a:r>
              <a:rPr dirty="0" sz="700" spc="-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Neill,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48200" y="3968496"/>
            <a:ext cx="1066800" cy="645795"/>
          </a:xfrm>
          <a:custGeom>
            <a:avLst/>
            <a:gdLst/>
            <a:ahLst/>
            <a:cxnLst/>
            <a:rect l="l" t="t" r="r" b="b"/>
            <a:pathLst>
              <a:path w="1066800" h="645795">
                <a:moveTo>
                  <a:pt x="0" y="645413"/>
                </a:moveTo>
                <a:lnTo>
                  <a:pt x="1066800" y="645413"/>
                </a:lnTo>
                <a:lnTo>
                  <a:pt x="1066800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48200" y="3968496"/>
            <a:ext cx="1066800" cy="646430"/>
          </a:xfrm>
          <a:custGeom>
            <a:avLst/>
            <a:gdLst/>
            <a:ahLst/>
            <a:cxnLst/>
            <a:rect l="l" t="t" r="r" b="b"/>
            <a:pathLst>
              <a:path w="1066800" h="646429">
                <a:moveTo>
                  <a:pt x="1066800" y="0"/>
                </a:moveTo>
                <a:lnTo>
                  <a:pt x="0" y="0"/>
                </a:lnTo>
                <a:lnTo>
                  <a:pt x="0" y="646176"/>
                </a:lnTo>
                <a:lnTo>
                  <a:pt x="1066800" y="646176"/>
                </a:lnTo>
                <a:lnTo>
                  <a:pt x="1066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697729" y="3979417"/>
            <a:ext cx="933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Bayesian</a:t>
            </a:r>
            <a:r>
              <a:rPr dirty="0" sz="900" spc="-35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76165" y="4252976"/>
            <a:ext cx="107442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508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[Neill,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Moore, 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Schneider,</a:t>
            </a:r>
            <a:r>
              <a:rPr dirty="0" sz="700" spc="-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Cooper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Biosur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Wagner,</a:t>
            </a:r>
            <a:r>
              <a:rPr dirty="0" sz="700" spc="-6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Wong]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5000" y="2215895"/>
            <a:ext cx="152400" cy="2019300"/>
          </a:xfrm>
          <a:custGeom>
            <a:avLst/>
            <a:gdLst/>
            <a:ahLst/>
            <a:cxnLst/>
            <a:rect l="l" t="t" r="r" b="b"/>
            <a:pathLst>
              <a:path w="152400" h="2019300">
                <a:moveTo>
                  <a:pt x="152400" y="0"/>
                </a:moveTo>
                <a:lnTo>
                  <a:pt x="152400" y="2019300"/>
                </a:lnTo>
                <a:lnTo>
                  <a:pt x="0" y="20193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15000" y="2215895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152400" y="304800"/>
                </a:lnTo>
                <a:lnTo>
                  <a:pt x="0" y="3048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5000" y="2215895"/>
            <a:ext cx="152400" cy="1409700"/>
          </a:xfrm>
          <a:custGeom>
            <a:avLst/>
            <a:gdLst/>
            <a:ahLst/>
            <a:cxnLst/>
            <a:rect l="l" t="t" r="r" b="b"/>
            <a:pathLst>
              <a:path w="152400" h="1409700">
                <a:moveTo>
                  <a:pt x="152400" y="0"/>
                </a:moveTo>
                <a:lnTo>
                  <a:pt x="152400" y="1409700"/>
                </a:lnTo>
                <a:lnTo>
                  <a:pt x="0" y="14097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19700" y="2673095"/>
            <a:ext cx="190500" cy="342900"/>
          </a:xfrm>
          <a:custGeom>
            <a:avLst/>
            <a:gdLst/>
            <a:ahLst/>
            <a:cxnLst/>
            <a:rect l="l" t="t" r="r" b="b"/>
            <a:pathLst>
              <a:path w="190500" h="342900">
                <a:moveTo>
                  <a:pt x="190500" y="0"/>
                </a:moveTo>
                <a:lnTo>
                  <a:pt x="190500" y="342900"/>
                </a:lnTo>
                <a:lnTo>
                  <a:pt x="0" y="3429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71900" y="2939795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0" y="0"/>
                </a:moveTo>
                <a:lnTo>
                  <a:pt x="152400" y="0"/>
                </a:lnTo>
                <a:lnTo>
                  <a:pt x="152400" y="190500"/>
                </a:lnTo>
                <a:lnTo>
                  <a:pt x="381000" y="190500"/>
                </a:lnTo>
              </a:path>
            </a:pathLst>
          </a:custGeom>
          <a:ln w="6350">
            <a:solidFill>
              <a:srgbClr val="3434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 rot="1020000">
            <a:off x="3750907" y="3195261"/>
            <a:ext cx="443984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latin typeface="Arial"/>
                <a:cs typeface="Arial"/>
              </a:rPr>
              <a:t>Possible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Future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 rot="1020000">
            <a:off x="3729877" y="3249989"/>
            <a:ext cx="325655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>
                <a:latin typeface="Arial"/>
                <a:cs typeface="Arial"/>
              </a:rPr>
              <a:t>Conne</a:t>
            </a:r>
            <a:r>
              <a:rPr dirty="0" sz="500" spc="-5">
                <a:latin typeface="Arial"/>
                <a:cs typeface="Arial"/>
              </a:rPr>
              <a:t>c</a:t>
            </a:r>
            <a:r>
              <a:rPr dirty="0" sz="500" spc="-10">
                <a:latin typeface="Arial"/>
                <a:cs typeface="Arial"/>
              </a:rPr>
              <a:t>t</a:t>
            </a:r>
            <a:r>
              <a:rPr dirty="0" sz="500" spc="-10">
                <a:latin typeface="Arial"/>
                <a:cs typeface="Arial"/>
              </a:rPr>
              <a:t>i</a:t>
            </a:r>
            <a:r>
              <a:rPr dirty="0" sz="500" spc="-10">
                <a:latin typeface="Arial"/>
                <a:cs typeface="Arial"/>
              </a:rPr>
              <a:t>o</a:t>
            </a:r>
            <a:r>
              <a:rPr dirty="0" sz="500" spc="-5"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64029" y="1726184"/>
            <a:ext cx="1791970" cy="754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95"/>
              </a:spcBef>
            </a:pPr>
            <a:r>
              <a:rPr dirty="0" sz="1400" spc="-5" b="1" i="1">
                <a:solidFill>
                  <a:srgbClr val="5BFF5B"/>
                </a:solidFill>
                <a:latin typeface="Arial"/>
                <a:cs typeface="Arial"/>
              </a:rPr>
              <a:t>Specific</a:t>
            </a:r>
            <a:r>
              <a:rPr dirty="0" sz="1400" spc="-25" b="1" i="1">
                <a:solidFill>
                  <a:srgbClr val="5BFF5B"/>
                </a:solidFill>
                <a:latin typeface="Arial"/>
                <a:cs typeface="Arial"/>
              </a:rPr>
              <a:t> </a:t>
            </a:r>
            <a:r>
              <a:rPr dirty="0" sz="1400" spc="-5" b="1" i="1">
                <a:solidFill>
                  <a:srgbClr val="5BFF5B"/>
                </a:solidFill>
                <a:latin typeface="Arial"/>
                <a:cs typeface="Arial"/>
              </a:rPr>
              <a:t>Detectors</a:t>
            </a:r>
            <a:endParaRPr sz="1400">
              <a:latin typeface="Arial"/>
              <a:cs typeface="Arial"/>
            </a:endParaRPr>
          </a:p>
          <a:p>
            <a:pPr marR="557530">
              <a:lnSpc>
                <a:spcPct val="100000"/>
              </a:lnSpc>
              <a:spcBef>
                <a:spcPts val="106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PANDA2: Patient-based  </a:t>
            </a:r>
            <a:r>
              <a:rPr dirty="0" sz="900" spc="-10">
                <a:solidFill>
                  <a:srgbClr val="33339A"/>
                </a:solidFill>
                <a:latin typeface="Arial"/>
                <a:cs typeface="Arial"/>
              </a:rPr>
              <a:t>Bayesian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 Network</a:t>
            </a:r>
            <a:endParaRPr sz="900">
              <a:latin typeface="Arial"/>
              <a:cs typeface="Arial"/>
            </a:endParaRPr>
          </a:p>
          <a:p>
            <a:pPr>
              <a:lnSpc>
                <a:spcPts val="835"/>
              </a:lnSpc>
            </a:pP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[Cooper, </a:t>
            </a:r>
            <a:r>
              <a:rPr dirty="0" sz="700" spc="-10">
                <a:solidFill>
                  <a:srgbClr val="800080"/>
                </a:solidFill>
                <a:latin typeface="Arial"/>
                <a:cs typeface="Arial"/>
              </a:rPr>
              <a:t>Levander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et.</a:t>
            </a:r>
            <a:r>
              <a:rPr dirty="0" sz="700" spc="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al]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09900" y="2482595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6350">
            <a:solidFill>
              <a:srgbClr val="3434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75659" y="2253995"/>
            <a:ext cx="2644140" cy="609600"/>
          </a:xfrm>
          <a:custGeom>
            <a:avLst/>
            <a:gdLst/>
            <a:ahLst/>
            <a:cxnLst/>
            <a:rect l="l" t="t" r="r" b="b"/>
            <a:pathLst>
              <a:path w="2644140" h="609600">
                <a:moveTo>
                  <a:pt x="0" y="51053"/>
                </a:moveTo>
                <a:lnTo>
                  <a:pt x="548639" y="253746"/>
                </a:lnTo>
                <a:lnTo>
                  <a:pt x="548639" y="609600"/>
                </a:lnTo>
                <a:lnTo>
                  <a:pt x="2644140" y="609600"/>
                </a:lnTo>
                <a:lnTo>
                  <a:pt x="2644140" y="101346"/>
                </a:lnTo>
                <a:lnTo>
                  <a:pt x="548639" y="101346"/>
                </a:lnTo>
                <a:lnTo>
                  <a:pt x="0" y="51053"/>
                </a:lnTo>
                <a:close/>
              </a:path>
              <a:path w="2644140" h="609600">
                <a:moveTo>
                  <a:pt x="2644140" y="0"/>
                </a:moveTo>
                <a:lnTo>
                  <a:pt x="548639" y="0"/>
                </a:lnTo>
                <a:lnTo>
                  <a:pt x="548639" y="101346"/>
                </a:lnTo>
                <a:lnTo>
                  <a:pt x="2644140" y="101346"/>
                </a:lnTo>
                <a:lnTo>
                  <a:pt x="26441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75659" y="2253995"/>
            <a:ext cx="2644140" cy="609600"/>
          </a:xfrm>
          <a:custGeom>
            <a:avLst/>
            <a:gdLst/>
            <a:ahLst/>
            <a:cxnLst/>
            <a:rect l="l" t="t" r="r" b="b"/>
            <a:pathLst>
              <a:path w="2644140" h="609600">
                <a:moveTo>
                  <a:pt x="548639" y="0"/>
                </a:moveTo>
                <a:lnTo>
                  <a:pt x="548639" y="101346"/>
                </a:lnTo>
                <a:lnTo>
                  <a:pt x="0" y="51053"/>
                </a:lnTo>
                <a:lnTo>
                  <a:pt x="548639" y="253746"/>
                </a:lnTo>
                <a:lnTo>
                  <a:pt x="548639" y="609600"/>
                </a:lnTo>
                <a:lnTo>
                  <a:pt x="2644140" y="609600"/>
                </a:lnTo>
                <a:lnTo>
                  <a:pt x="2644140" y="0"/>
                </a:lnTo>
                <a:lnTo>
                  <a:pt x="897636" y="0"/>
                </a:lnTo>
                <a:lnTo>
                  <a:pt x="548639" y="0"/>
                </a:lnTo>
                <a:close/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84497" y="2642615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 h="0">
                <a:moveTo>
                  <a:pt x="0" y="0"/>
                </a:moveTo>
                <a:lnTo>
                  <a:pt x="1391412" y="0"/>
                </a:lnTo>
              </a:path>
            </a:pathLst>
          </a:custGeom>
          <a:ln w="1066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959097" y="2274061"/>
            <a:ext cx="1986914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Please </a:t>
            </a:r>
            <a:r>
              <a:rPr dirty="0" sz="1200" spc="-195">
                <a:latin typeface="Arial"/>
                <a:cs typeface="Arial"/>
              </a:rPr>
              <a:t>con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F</a:t>
            </a:r>
            <a:r>
              <a:rPr dirty="0" sz="1200" spc="-195">
                <a:latin typeface="Arial"/>
                <a:cs typeface="Arial"/>
              </a:rPr>
              <a:t>t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dirty="0" sz="1200" spc="-195">
                <a:latin typeface="Arial"/>
                <a:cs typeface="Arial"/>
              </a:rPr>
              <a:t>a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dirty="0" sz="1200" spc="-195">
                <a:latin typeface="Arial"/>
                <a:cs typeface="Arial"/>
              </a:rPr>
              <a:t>c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t </a:t>
            </a:r>
            <a:r>
              <a:rPr dirty="0" sz="1200" spc="-195">
                <a:latin typeface="Arial"/>
                <a:cs typeface="Arial"/>
              </a:rPr>
              <a:t>t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dirty="0" sz="1200" spc="-195">
                <a:latin typeface="Arial"/>
                <a:cs typeface="Arial"/>
              </a:rPr>
              <a:t>G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ca</a:t>
            </a:r>
            <a:r>
              <a:rPr dirty="0" sz="1200" spc="-195">
                <a:latin typeface="Arial"/>
                <a:cs typeface="Arial"/>
              </a:rPr>
              <a:t>r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dirty="0" sz="1200" spc="-195">
                <a:latin typeface="Arial"/>
                <a:cs typeface="Arial"/>
              </a:rPr>
              <a:t>e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dirty="0" sz="1200" spc="-195">
                <a:latin typeface="Arial"/>
                <a:cs typeface="Arial"/>
              </a:rPr>
              <a:t>g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ta</a:t>
            </a:r>
            <a:r>
              <a:rPr dirty="0" sz="1200" spc="-195">
                <a:latin typeface="Arial"/>
                <a:cs typeface="Arial"/>
              </a:rPr>
              <a:t>C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tis</a:t>
            </a:r>
            <a:r>
              <a:rPr dirty="0" sz="1200" spc="-195">
                <a:latin typeface="Arial"/>
                <a:cs typeface="Arial"/>
              </a:rPr>
              <a:t>o</a:t>
            </a:r>
            <a:r>
              <a:rPr dirty="0" baseline="-33950" sz="1350" spc="-292">
                <a:solidFill>
                  <a:srgbClr val="33339A"/>
                </a:solidFill>
                <a:latin typeface="Arial"/>
                <a:cs typeface="Arial"/>
              </a:rPr>
              <a:t>tic</a:t>
            </a:r>
            <a:r>
              <a:rPr dirty="0" sz="1200" spc="-195">
                <a:latin typeface="Arial"/>
                <a:cs typeface="Arial"/>
              </a:rPr>
              <a:t>oper  </a:t>
            </a:r>
            <a:r>
              <a:rPr dirty="0" sz="1200" spc="-130">
                <a:solidFill>
                  <a:srgbClr val="FF0000"/>
                </a:solidFill>
                <a:latin typeface="Arial"/>
                <a:cs typeface="Arial"/>
              </a:rPr>
              <a:t>gfc@cbmi.</a:t>
            </a:r>
            <a:r>
              <a:rPr dirty="0" baseline="3968" sz="1050" spc="-195">
                <a:solidFill>
                  <a:srgbClr val="800080"/>
                </a:solidFill>
                <a:latin typeface="Arial"/>
                <a:cs typeface="Arial"/>
              </a:rPr>
              <a:t>[</a:t>
            </a:r>
            <a:r>
              <a:rPr dirty="0" sz="1200" spc="-13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baseline="3968" sz="1050" spc="-195">
                <a:solidFill>
                  <a:srgbClr val="800080"/>
                </a:solidFill>
                <a:latin typeface="Arial"/>
                <a:cs typeface="Arial"/>
              </a:rPr>
              <a:t>Ne</a:t>
            </a:r>
            <a:r>
              <a:rPr dirty="0" sz="1200" spc="-13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baseline="3968" sz="1050" spc="-195">
                <a:solidFill>
                  <a:srgbClr val="800080"/>
                </a:solidFill>
                <a:latin typeface="Arial"/>
                <a:cs typeface="Arial"/>
              </a:rPr>
              <a:t>il</a:t>
            </a:r>
            <a:r>
              <a:rPr dirty="0" sz="1200" spc="-13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baseline="3968" sz="1050" spc="-195">
                <a:solidFill>
                  <a:srgbClr val="800080"/>
                </a:solidFill>
                <a:latin typeface="Arial"/>
                <a:cs typeface="Arial"/>
              </a:rPr>
              <a:t>l, </a:t>
            </a:r>
            <a:r>
              <a:rPr dirty="0" baseline="3968" sz="1050" spc="-240">
                <a:solidFill>
                  <a:srgbClr val="800080"/>
                </a:solidFill>
                <a:latin typeface="Arial"/>
                <a:cs typeface="Arial"/>
              </a:rPr>
              <a:t>M</a:t>
            </a:r>
            <a:r>
              <a:rPr dirty="0" sz="1200" spc="-16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baseline="3968" sz="1050" spc="-240">
                <a:solidFill>
                  <a:srgbClr val="800080"/>
                </a:solidFill>
                <a:latin typeface="Arial"/>
                <a:cs typeface="Arial"/>
              </a:rPr>
              <a:t>oo</a:t>
            </a:r>
            <a:r>
              <a:rPr dirty="0" sz="1200" spc="-16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baseline="3968" sz="1050" spc="-240">
                <a:solidFill>
                  <a:srgbClr val="800080"/>
                </a:solidFill>
                <a:latin typeface="Arial"/>
                <a:cs typeface="Arial"/>
              </a:rPr>
              <a:t>r</a:t>
            </a:r>
            <a:r>
              <a:rPr dirty="0" sz="1200" spc="-16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baseline="3968" sz="1050" spc="-240">
                <a:solidFill>
                  <a:srgbClr val="800080"/>
                </a:solidFill>
                <a:latin typeface="Arial"/>
                <a:cs typeface="Arial"/>
              </a:rPr>
              <a:t>e]</a:t>
            </a:r>
            <a:r>
              <a:rPr dirty="0" sz="1200" spc="-160">
                <a:solidFill>
                  <a:srgbClr val="FF0000"/>
                </a:solidFill>
                <a:latin typeface="Arial"/>
                <a:cs typeface="Arial"/>
              </a:rPr>
              <a:t>du </a:t>
            </a:r>
            <a:r>
              <a:rPr dirty="0" sz="1200">
                <a:latin typeface="Arial"/>
                <a:cs typeface="Arial"/>
              </a:rPr>
              <a:t>for  </a:t>
            </a:r>
            <a:r>
              <a:rPr dirty="0" sz="1200" spc="-5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  <a:p>
            <a:pPr marL="243204" marR="847090">
              <a:lnSpc>
                <a:spcPct val="100000"/>
              </a:lnSpc>
              <a:spcBef>
                <a:spcPts val="105"/>
              </a:spcBef>
            </a:pP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Fast Scan for  Oriented</a:t>
            </a:r>
            <a:r>
              <a:rPr dirty="0" sz="900" spc="-7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3339A"/>
                </a:solidFill>
                <a:latin typeface="Arial"/>
                <a:cs typeface="Arial"/>
              </a:rPr>
              <a:t>Regions</a:t>
            </a:r>
            <a:endParaRPr sz="900">
              <a:latin typeface="Arial"/>
              <a:cs typeface="Arial"/>
            </a:endParaRPr>
          </a:p>
          <a:p>
            <a:pPr marL="243204">
              <a:lnSpc>
                <a:spcPts val="835"/>
              </a:lnSpc>
            </a:pPr>
            <a:r>
              <a:rPr dirty="0" sz="700">
                <a:solidFill>
                  <a:srgbClr val="800080"/>
                </a:solidFill>
                <a:latin typeface="Arial"/>
                <a:cs typeface="Arial"/>
              </a:rPr>
              <a:t>[Neill, </a:t>
            </a:r>
            <a:r>
              <a:rPr dirty="0" sz="700" spc="-5">
                <a:solidFill>
                  <a:srgbClr val="800080"/>
                </a:solidFill>
                <a:latin typeface="Arial"/>
                <a:cs typeface="Arial"/>
              </a:rPr>
              <a:t>Moore et al.]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08070" y="3057144"/>
            <a:ext cx="2411730" cy="1216660"/>
          </a:xfrm>
          <a:custGeom>
            <a:avLst/>
            <a:gdLst/>
            <a:ahLst/>
            <a:cxnLst/>
            <a:rect l="l" t="t" r="r" b="b"/>
            <a:pathLst>
              <a:path w="2411729" h="1216660">
                <a:moveTo>
                  <a:pt x="2411729" y="606551"/>
                </a:moveTo>
                <a:lnTo>
                  <a:pt x="316229" y="606551"/>
                </a:lnTo>
                <a:lnTo>
                  <a:pt x="316229" y="1216152"/>
                </a:lnTo>
                <a:lnTo>
                  <a:pt x="2411729" y="1216152"/>
                </a:lnTo>
                <a:lnTo>
                  <a:pt x="2411729" y="606551"/>
                </a:lnTo>
                <a:close/>
              </a:path>
              <a:path w="2411729" h="1216660">
                <a:moveTo>
                  <a:pt x="0" y="0"/>
                </a:moveTo>
                <a:lnTo>
                  <a:pt x="665226" y="606551"/>
                </a:lnTo>
                <a:lnTo>
                  <a:pt x="1189481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08070" y="3057144"/>
            <a:ext cx="2411730" cy="1216660"/>
          </a:xfrm>
          <a:custGeom>
            <a:avLst/>
            <a:gdLst/>
            <a:ahLst/>
            <a:cxnLst/>
            <a:rect l="l" t="t" r="r" b="b"/>
            <a:pathLst>
              <a:path w="2411729" h="1216660">
                <a:moveTo>
                  <a:pt x="316229" y="606551"/>
                </a:moveTo>
                <a:lnTo>
                  <a:pt x="316229" y="1216152"/>
                </a:lnTo>
                <a:lnTo>
                  <a:pt x="2411729" y="1216152"/>
                </a:lnTo>
                <a:lnTo>
                  <a:pt x="2411729" y="606551"/>
                </a:lnTo>
                <a:lnTo>
                  <a:pt x="1189481" y="606551"/>
                </a:lnTo>
                <a:lnTo>
                  <a:pt x="0" y="0"/>
                </a:lnTo>
                <a:lnTo>
                  <a:pt x="665226" y="606551"/>
                </a:lnTo>
                <a:lnTo>
                  <a:pt x="316229" y="606551"/>
                </a:lnTo>
                <a:close/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984497" y="3686811"/>
            <a:ext cx="1750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Please </a:t>
            </a:r>
            <a:r>
              <a:rPr dirty="0" sz="1200" spc="-175">
                <a:latin typeface="Arial"/>
                <a:cs typeface="Arial"/>
              </a:rPr>
              <a:t>con</a:t>
            </a:r>
            <a:r>
              <a:rPr dirty="0" sz="700" spc="-175">
                <a:solidFill>
                  <a:srgbClr val="800080"/>
                </a:solidFill>
                <a:latin typeface="Arial"/>
                <a:cs typeface="Arial"/>
              </a:rPr>
              <a:t>T</a:t>
            </a:r>
            <a:r>
              <a:rPr dirty="0" sz="1200" spc="-175">
                <a:latin typeface="Arial"/>
                <a:cs typeface="Arial"/>
              </a:rPr>
              <a:t>t</a:t>
            </a:r>
            <a:r>
              <a:rPr dirty="0" sz="700" spc="-175">
                <a:solidFill>
                  <a:srgbClr val="800080"/>
                </a:solidFill>
                <a:latin typeface="Arial"/>
                <a:cs typeface="Arial"/>
              </a:rPr>
              <a:t>s</a:t>
            </a:r>
            <a:r>
              <a:rPr dirty="0" sz="1200" spc="-175">
                <a:latin typeface="Arial"/>
                <a:cs typeface="Arial"/>
              </a:rPr>
              <a:t>a</a:t>
            </a:r>
            <a:r>
              <a:rPr dirty="0" sz="700" spc="-175">
                <a:solidFill>
                  <a:srgbClr val="800080"/>
                </a:solidFill>
                <a:latin typeface="Arial"/>
                <a:cs typeface="Arial"/>
              </a:rPr>
              <a:t>ui,</a:t>
            </a:r>
            <a:r>
              <a:rPr dirty="0" sz="1200" spc="-175">
                <a:latin typeface="Arial"/>
                <a:cs typeface="Arial"/>
              </a:rPr>
              <a:t>c</a:t>
            </a:r>
            <a:r>
              <a:rPr dirty="0" sz="700" spc="-175">
                <a:solidFill>
                  <a:srgbClr val="800080"/>
                </a:solidFill>
                <a:latin typeface="Arial"/>
                <a:cs typeface="Arial"/>
              </a:rPr>
              <a:t>W</a:t>
            </a:r>
            <a:r>
              <a:rPr dirty="0" sz="1200" spc="-175">
                <a:latin typeface="Arial"/>
                <a:cs typeface="Arial"/>
              </a:rPr>
              <a:t>t </a:t>
            </a:r>
            <a:r>
              <a:rPr dirty="0" sz="700" spc="-165">
                <a:solidFill>
                  <a:srgbClr val="800080"/>
                </a:solidFill>
                <a:latin typeface="Arial"/>
                <a:cs typeface="Arial"/>
              </a:rPr>
              <a:t>a</a:t>
            </a:r>
            <a:r>
              <a:rPr dirty="0" sz="1200" spc="-165">
                <a:latin typeface="Arial"/>
                <a:cs typeface="Arial"/>
              </a:rPr>
              <a:t>B</a:t>
            </a:r>
            <a:r>
              <a:rPr dirty="0" sz="700" spc="-165">
                <a:solidFill>
                  <a:srgbClr val="800080"/>
                </a:solidFill>
                <a:latin typeface="Arial"/>
                <a:cs typeface="Arial"/>
              </a:rPr>
              <a:t>gn</a:t>
            </a:r>
            <a:r>
              <a:rPr dirty="0" sz="1200" spc="-165">
                <a:latin typeface="Arial"/>
                <a:cs typeface="Arial"/>
              </a:rPr>
              <a:t>i</a:t>
            </a:r>
            <a:r>
              <a:rPr dirty="0" sz="700" spc="-165">
                <a:solidFill>
                  <a:srgbClr val="800080"/>
                </a:solidFill>
                <a:latin typeface="Arial"/>
                <a:cs typeface="Arial"/>
              </a:rPr>
              <a:t>e</a:t>
            </a:r>
            <a:r>
              <a:rPr dirty="0" sz="1200" spc="-165">
                <a:latin typeface="Arial"/>
                <a:cs typeface="Arial"/>
              </a:rPr>
              <a:t>ll</a:t>
            </a:r>
            <a:r>
              <a:rPr dirty="0" sz="700" spc="-165">
                <a:solidFill>
                  <a:srgbClr val="800080"/>
                </a:solidFill>
                <a:latin typeface="Arial"/>
                <a:cs typeface="Arial"/>
              </a:rPr>
              <a:t>r]</a:t>
            </a:r>
            <a:r>
              <a:rPr dirty="0" sz="700" spc="-1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Hogan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84497" y="4052315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920" y="0"/>
                </a:lnTo>
              </a:path>
            </a:pathLst>
          </a:custGeom>
          <a:ln w="1066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984497" y="3865879"/>
            <a:ext cx="149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  <a:hlinkClick r:id="rId7"/>
              </a:rPr>
              <a:t>wrh@cbmi.pitt.edu</a:t>
            </a:r>
            <a:r>
              <a:rPr dirty="0" sz="1200" spc="-15">
                <a:solidFill>
                  <a:srgbClr val="FF0000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59097" y="4048759"/>
            <a:ext cx="1417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information</a:t>
            </a:r>
            <a:r>
              <a:rPr dirty="0" baseline="-15432" sz="1350" spc="-37">
                <a:solidFill>
                  <a:srgbClr val="33339A"/>
                </a:solidFill>
                <a:latin typeface="Arial"/>
                <a:cs typeface="Arial"/>
              </a:rPr>
              <a:t>Spatial</a:t>
            </a:r>
            <a:r>
              <a:rPr dirty="0" baseline="-15432" sz="1350" spc="-7">
                <a:solidFill>
                  <a:srgbClr val="33339A"/>
                </a:solidFill>
                <a:latin typeface="Arial"/>
                <a:cs typeface="Arial"/>
              </a:rPr>
              <a:t> Scan</a:t>
            </a:r>
            <a:endParaRPr baseline="-15432" sz="13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376165" y="8654286"/>
            <a:ext cx="15951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0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10077" y="5411216"/>
            <a:ext cx="18878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For further</a:t>
            </a:r>
            <a:r>
              <a:rPr dirty="0" sz="2200" spc="-8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info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45920" y="5815076"/>
            <a:ext cx="2693035" cy="24904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71450" marR="5715" indent="-171450">
              <a:lnSpc>
                <a:spcPct val="89800"/>
              </a:lnSpc>
              <a:spcBef>
                <a:spcPts val="245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Papers on these and other </a:t>
            </a:r>
            <a:r>
              <a:rPr dirty="0" sz="1200" spc="-10">
                <a:latin typeface="Tahoma"/>
                <a:cs typeface="Tahoma"/>
              </a:rPr>
              <a:t>anti-terror  </a:t>
            </a:r>
            <a:r>
              <a:rPr dirty="0" sz="1200" spc="-5">
                <a:latin typeface="Tahoma"/>
                <a:cs typeface="Tahoma"/>
              </a:rPr>
              <a:t>applications:  </a:t>
            </a:r>
            <a:r>
              <a:rPr dirty="0" sz="1200" spc="-5">
                <a:latin typeface="Tahoma"/>
                <a:cs typeface="Tahoma"/>
                <a:hlinkClick r:id="rId8"/>
              </a:rPr>
              <a:t>www.cs.cmu.edu/~awm/antiterror</a:t>
            </a:r>
            <a:endParaRPr sz="1200">
              <a:latin typeface="Tahoma"/>
              <a:cs typeface="Tahoma"/>
            </a:endParaRPr>
          </a:p>
          <a:p>
            <a:pPr marL="171450" marR="19050" indent="-171450">
              <a:lnSpc>
                <a:spcPct val="89800"/>
              </a:lnSpc>
              <a:spcBef>
                <a:spcPts val="29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Papers on scaling </a:t>
            </a:r>
            <a:r>
              <a:rPr dirty="0" sz="1200">
                <a:latin typeface="Tahoma"/>
                <a:cs typeface="Tahoma"/>
              </a:rPr>
              <a:t>up </a:t>
            </a:r>
            <a:r>
              <a:rPr dirty="0" sz="1200" spc="-5">
                <a:latin typeface="Tahoma"/>
                <a:cs typeface="Tahoma"/>
              </a:rPr>
              <a:t>many of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analysis methods:  </a:t>
            </a:r>
            <a:r>
              <a:rPr dirty="0" sz="1200" spc="-5">
                <a:latin typeface="Tahoma"/>
                <a:cs typeface="Tahoma"/>
                <a:hlinkClick r:id="rId9"/>
              </a:rPr>
              <a:t>www.cs.cmu.edu/~awm/papers.html</a:t>
            </a:r>
            <a:endParaRPr sz="1200">
              <a:latin typeface="Tahoma"/>
              <a:cs typeface="Tahoma"/>
            </a:endParaRPr>
          </a:p>
          <a:p>
            <a:pPr marL="171450" marR="191770" indent="-171450">
              <a:lnSpc>
                <a:spcPts val="1300"/>
              </a:lnSpc>
              <a:spcBef>
                <a:spcPts val="30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Software implementing the </a:t>
            </a:r>
            <a:r>
              <a:rPr dirty="0" sz="1200" spc="-10">
                <a:latin typeface="Tahoma"/>
                <a:cs typeface="Tahoma"/>
              </a:rPr>
              <a:t>above:  </a:t>
            </a:r>
            <a:r>
              <a:rPr dirty="0" sz="1200" spc="-5">
                <a:latin typeface="Tahoma"/>
                <a:cs typeface="Tahoma"/>
                <a:hlinkClick r:id="rId10"/>
              </a:rPr>
              <a:t>www.autonlab.org</a:t>
            </a:r>
            <a:endParaRPr sz="1200">
              <a:latin typeface="Tahoma"/>
              <a:cs typeface="Tahoma"/>
            </a:endParaRPr>
          </a:p>
          <a:p>
            <a:pPr marL="171450" marR="5080" indent="-171450">
              <a:lnSpc>
                <a:spcPct val="89800"/>
              </a:lnSpc>
              <a:spcBef>
                <a:spcPts val="265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Copies of 18 lectures on 25 </a:t>
            </a:r>
            <a:r>
              <a:rPr dirty="0" sz="1200" spc="-10">
                <a:latin typeface="Tahoma"/>
                <a:cs typeface="Tahoma"/>
              </a:rPr>
              <a:t>statistical  </a:t>
            </a:r>
            <a:r>
              <a:rPr dirty="0" sz="1200" spc="-5">
                <a:latin typeface="Tahoma"/>
                <a:cs typeface="Tahoma"/>
              </a:rPr>
              <a:t>data mining topics:  </a:t>
            </a:r>
            <a:r>
              <a:rPr dirty="0" sz="1200" spc="-5">
                <a:latin typeface="Tahoma"/>
                <a:cs typeface="Tahoma"/>
                <a:hlinkClick r:id="rId11"/>
              </a:rPr>
              <a:t>www.cs.cmu.edu/~awm/781</a:t>
            </a:r>
            <a:endParaRPr sz="1200">
              <a:latin typeface="Tahoma"/>
              <a:cs typeface="Tahoma"/>
            </a:endParaRPr>
          </a:p>
          <a:p>
            <a:pPr marL="171450" marR="88900" indent="-171450">
              <a:lnSpc>
                <a:spcPts val="1300"/>
              </a:lnSpc>
              <a:spcBef>
                <a:spcPts val="30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CD-ROM, powerpoint-synchronized  video/audio recordings of the above  lectures: </a:t>
            </a:r>
            <a:r>
              <a:rPr dirty="0" sz="1200" spc="-5">
                <a:latin typeface="Tahoma"/>
                <a:cs typeface="Tahoma"/>
                <a:hlinkClick r:id="rId12"/>
              </a:rPr>
              <a:t>awm@cs.cmu.edu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00500" y="5783579"/>
            <a:ext cx="2095500" cy="2819400"/>
          </a:xfrm>
          <a:custGeom>
            <a:avLst/>
            <a:gdLst/>
            <a:ahLst/>
            <a:cxnLst/>
            <a:rect l="l" t="t" r="r" b="b"/>
            <a:pathLst>
              <a:path w="2095500" h="2819400">
                <a:moveTo>
                  <a:pt x="2095500" y="0"/>
                </a:moveTo>
                <a:lnTo>
                  <a:pt x="533400" y="0"/>
                </a:lnTo>
                <a:lnTo>
                  <a:pt x="533400" y="1644396"/>
                </a:lnTo>
                <a:lnTo>
                  <a:pt x="0" y="1878330"/>
                </a:lnTo>
                <a:lnTo>
                  <a:pt x="533400" y="2349246"/>
                </a:lnTo>
                <a:lnTo>
                  <a:pt x="533400" y="2819400"/>
                </a:lnTo>
                <a:lnTo>
                  <a:pt x="2095500" y="2819400"/>
                </a:lnTo>
                <a:lnTo>
                  <a:pt x="20955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00500" y="5783579"/>
            <a:ext cx="2095500" cy="2819400"/>
          </a:xfrm>
          <a:custGeom>
            <a:avLst/>
            <a:gdLst/>
            <a:ahLst/>
            <a:cxnLst/>
            <a:rect l="l" t="t" r="r" b="b"/>
            <a:pathLst>
              <a:path w="2095500" h="2819400">
                <a:moveTo>
                  <a:pt x="533400" y="0"/>
                </a:moveTo>
                <a:lnTo>
                  <a:pt x="533400" y="1644396"/>
                </a:lnTo>
                <a:lnTo>
                  <a:pt x="0" y="1878330"/>
                </a:lnTo>
                <a:lnTo>
                  <a:pt x="533400" y="2349246"/>
                </a:lnTo>
                <a:lnTo>
                  <a:pt x="533400" y="2819400"/>
                </a:lnTo>
                <a:lnTo>
                  <a:pt x="2095500" y="2819400"/>
                </a:lnTo>
                <a:lnTo>
                  <a:pt x="2095500" y="0"/>
                </a:lnTo>
                <a:lnTo>
                  <a:pt x="794003" y="0"/>
                </a:lnTo>
                <a:lnTo>
                  <a:pt x="5334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582667" y="5756098"/>
            <a:ext cx="1448435" cy="2768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dirty="0" sz="500" spc="-5">
                <a:latin typeface="Arial"/>
                <a:cs typeface="Arial"/>
              </a:rPr>
              <a:t>Information Gain, Decision</a:t>
            </a:r>
            <a:r>
              <a:rPr dirty="0" sz="500" spc="-15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Trees</a:t>
            </a:r>
            <a:endParaRPr sz="500">
              <a:latin typeface="Arial"/>
              <a:cs typeface="Arial"/>
            </a:endParaRPr>
          </a:p>
          <a:p>
            <a:pPr marR="12700"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latin typeface="Arial"/>
                <a:cs typeface="Arial"/>
              </a:rPr>
              <a:t>Probabilistic </a:t>
            </a:r>
            <a:r>
              <a:rPr dirty="0" sz="500" spc="-10">
                <a:latin typeface="Arial"/>
                <a:cs typeface="Arial"/>
              </a:rPr>
              <a:t>Reasoning, </a:t>
            </a:r>
            <a:r>
              <a:rPr dirty="0" sz="500" spc="-5">
                <a:latin typeface="Arial"/>
                <a:cs typeface="Arial"/>
              </a:rPr>
              <a:t>Bayes Classifiers, Density  Estimation</a:t>
            </a:r>
            <a:endParaRPr sz="500">
              <a:latin typeface="Arial"/>
              <a:cs typeface="Arial"/>
            </a:endParaRPr>
          </a:p>
          <a:p>
            <a:pPr marR="433705">
              <a:lnSpc>
                <a:spcPct val="150000"/>
              </a:lnSpc>
            </a:pPr>
            <a:r>
              <a:rPr dirty="0" sz="500" spc="-5">
                <a:latin typeface="Arial"/>
                <a:cs typeface="Arial"/>
              </a:rPr>
              <a:t>Probability Densities in Data Mining  Gaussians in Data </a:t>
            </a:r>
            <a:r>
              <a:rPr dirty="0" sz="500" spc="-10">
                <a:latin typeface="Arial"/>
                <a:cs typeface="Arial"/>
              </a:rPr>
              <a:t>Mining  </a:t>
            </a:r>
            <a:r>
              <a:rPr dirty="0" sz="500" spc="-5">
                <a:latin typeface="Arial"/>
                <a:cs typeface="Arial"/>
              </a:rPr>
              <a:t>Maximum Likelihood Estimation  Gaussian </a:t>
            </a:r>
            <a:r>
              <a:rPr dirty="0" sz="500" spc="-10">
                <a:latin typeface="Arial"/>
                <a:cs typeface="Arial"/>
              </a:rPr>
              <a:t>Bayes </a:t>
            </a:r>
            <a:r>
              <a:rPr dirty="0" sz="500" spc="-5">
                <a:latin typeface="Arial"/>
                <a:cs typeface="Arial"/>
              </a:rPr>
              <a:t>Classifiers  Regression, Neural </a:t>
            </a:r>
            <a:r>
              <a:rPr dirty="0" sz="500" spc="-10">
                <a:latin typeface="Arial"/>
                <a:cs typeface="Arial"/>
              </a:rPr>
              <a:t>Nets  </a:t>
            </a:r>
            <a:r>
              <a:rPr dirty="0" sz="500" spc="-5">
                <a:latin typeface="Arial"/>
                <a:cs typeface="Arial"/>
              </a:rPr>
              <a:t>Overfitting: detection and</a:t>
            </a:r>
            <a:r>
              <a:rPr dirty="0" sz="500" spc="-40">
                <a:latin typeface="Arial"/>
                <a:cs typeface="Arial"/>
              </a:rPr>
              <a:t> </a:t>
            </a:r>
            <a:r>
              <a:rPr dirty="0" sz="500" spc="-10">
                <a:latin typeface="Arial"/>
                <a:cs typeface="Arial"/>
              </a:rPr>
              <a:t>avoidance</a:t>
            </a:r>
            <a:endParaRPr sz="500">
              <a:latin typeface="Arial"/>
              <a:cs typeface="Arial"/>
            </a:endParaRPr>
          </a:p>
          <a:p>
            <a:pPr marR="285115">
              <a:lnSpc>
                <a:spcPct val="150000"/>
              </a:lnSpc>
            </a:pPr>
            <a:r>
              <a:rPr dirty="0" sz="500" spc="-5">
                <a:latin typeface="Arial"/>
                <a:cs typeface="Arial"/>
              </a:rPr>
              <a:t>The </a:t>
            </a:r>
            <a:r>
              <a:rPr dirty="0" sz="500">
                <a:latin typeface="Arial"/>
                <a:cs typeface="Arial"/>
              </a:rPr>
              <a:t>many </a:t>
            </a:r>
            <a:r>
              <a:rPr dirty="0" sz="500" spc="-5">
                <a:latin typeface="Arial"/>
                <a:cs typeface="Arial"/>
              </a:rPr>
              <a:t>approaches to cross-validation  Locally Weighted</a:t>
            </a:r>
            <a:r>
              <a:rPr dirty="0" sz="500" spc="-25">
                <a:latin typeface="Arial"/>
                <a:cs typeface="Arial"/>
              </a:rPr>
              <a:t> </a:t>
            </a:r>
            <a:r>
              <a:rPr dirty="0" sz="500" spc="-10">
                <a:latin typeface="Arial"/>
                <a:cs typeface="Arial"/>
              </a:rPr>
              <a:t>Learning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latin typeface="Arial"/>
                <a:cs typeface="Arial"/>
              </a:rPr>
              <a:t>Bayes Net, Bayes Net Structure Learning, Anomaly  </a:t>
            </a:r>
            <a:r>
              <a:rPr dirty="0" sz="500" spc="-10">
                <a:latin typeface="Arial"/>
                <a:cs typeface="Arial"/>
              </a:rPr>
              <a:t>Detection</a:t>
            </a:r>
            <a:endParaRPr sz="500">
              <a:latin typeface="Arial"/>
              <a:cs typeface="Arial"/>
            </a:endParaRPr>
          </a:p>
          <a:p>
            <a:pPr marR="66040">
              <a:lnSpc>
                <a:spcPct val="100000"/>
              </a:lnSpc>
              <a:spcBef>
                <a:spcPts val="300"/>
              </a:spcBef>
            </a:pPr>
            <a:r>
              <a:rPr dirty="0" sz="500" spc="-10">
                <a:latin typeface="Arial"/>
                <a:cs typeface="Arial"/>
              </a:rPr>
              <a:t>Andrew's </a:t>
            </a:r>
            <a:r>
              <a:rPr dirty="0" sz="500" spc="-5">
                <a:latin typeface="Arial"/>
                <a:cs typeface="Arial"/>
              </a:rPr>
              <a:t>Top 8 Favorite Regression Algorithms  (Regression Trees, </a:t>
            </a:r>
            <a:r>
              <a:rPr dirty="0" sz="500" spc="-10">
                <a:latin typeface="Arial"/>
                <a:cs typeface="Arial"/>
              </a:rPr>
              <a:t>Cascade </a:t>
            </a:r>
            <a:r>
              <a:rPr dirty="0" sz="500" spc="-5">
                <a:latin typeface="Arial"/>
                <a:cs typeface="Arial"/>
              </a:rPr>
              <a:t>Correlation, Group  </a:t>
            </a:r>
            <a:r>
              <a:rPr dirty="0" sz="500" spc="-10">
                <a:latin typeface="Arial"/>
                <a:cs typeface="Arial"/>
              </a:rPr>
              <a:t>Method </a:t>
            </a:r>
            <a:r>
              <a:rPr dirty="0" sz="500" spc="-5">
                <a:latin typeface="Arial"/>
                <a:cs typeface="Arial"/>
              </a:rPr>
              <a:t>Data </a:t>
            </a:r>
            <a:r>
              <a:rPr dirty="0" sz="500" spc="-10">
                <a:latin typeface="Arial"/>
                <a:cs typeface="Arial"/>
              </a:rPr>
              <a:t>Handling </a:t>
            </a:r>
            <a:r>
              <a:rPr dirty="0" sz="500" spc="-5">
                <a:latin typeface="Arial"/>
                <a:cs typeface="Arial"/>
              </a:rPr>
              <a:t>(GMDH), Multivariate  </a:t>
            </a:r>
            <a:r>
              <a:rPr dirty="0" sz="500" spc="-10">
                <a:latin typeface="Arial"/>
                <a:cs typeface="Arial"/>
              </a:rPr>
              <a:t>Adaptive </a:t>
            </a:r>
            <a:r>
              <a:rPr dirty="0" sz="500" spc="-5">
                <a:latin typeface="Arial"/>
                <a:cs typeface="Arial"/>
              </a:rPr>
              <a:t>Regression Splines (MARS), Multilinear  </a:t>
            </a:r>
            <a:r>
              <a:rPr dirty="0" sz="500" spc="-10">
                <a:latin typeface="Arial"/>
                <a:cs typeface="Arial"/>
              </a:rPr>
              <a:t>Interpolation, Radial </a:t>
            </a:r>
            <a:r>
              <a:rPr dirty="0" sz="500" spc="-5">
                <a:latin typeface="Arial"/>
                <a:cs typeface="Arial"/>
              </a:rPr>
              <a:t>Basis Functions, Robust  Regression, Cascade Correlation + Projection  Pursuit</a:t>
            </a:r>
            <a:endParaRPr sz="500">
              <a:latin typeface="Arial"/>
              <a:cs typeface="Arial"/>
            </a:endParaRPr>
          </a:p>
          <a:p>
            <a:pPr marR="147955">
              <a:lnSpc>
                <a:spcPct val="150000"/>
              </a:lnSpc>
            </a:pPr>
            <a:r>
              <a:rPr dirty="0" sz="500" spc="-5">
                <a:latin typeface="Arial"/>
                <a:cs typeface="Arial"/>
              </a:rPr>
              <a:t>Clustering, Mixture Models, </a:t>
            </a:r>
            <a:r>
              <a:rPr dirty="0" sz="500" spc="-10">
                <a:latin typeface="Arial"/>
                <a:cs typeface="Arial"/>
              </a:rPr>
              <a:t>Model </a:t>
            </a:r>
            <a:r>
              <a:rPr dirty="0" sz="500" spc="-5">
                <a:latin typeface="Arial"/>
                <a:cs typeface="Arial"/>
              </a:rPr>
              <a:t>Selection  K-means clustering and hierarchical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clustering</a:t>
            </a:r>
            <a:endParaRPr sz="500">
              <a:latin typeface="Arial"/>
              <a:cs typeface="Arial"/>
            </a:endParaRPr>
          </a:p>
          <a:p>
            <a:pPr marR="139700"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latin typeface="Arial"/>
                <a:cs typeface="Arial"/>
              </a:rPr>
              <a:t>Vapnik-Chervonenkis (VC) Dimensionality </a:t>
            </a:r>
            <a:r>
              <a:rPr dirty="0" sz="500" spc="-10">
                <a:latin typeface="Arial"/>
                <a:cs typeface="Arial"/>
              </a:rPr>
              <a:t>and  </a:t>
            </a:r>
            <a:r>
              <a:rPr dirty="0" sz="500" spc="-5">
                <a:latin typeface="Arial"/>
                <a:cs typeface="Arial"/>
              </a:rPr>
              <a:t>Structural Risk</a:t>
            </a:r>
            <a:r>
              <a:rPr dirty="0" sz="50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Minimization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latin typeface="Arial"/>
                <a:cs typeface="Arial"/>
              </a:rPr>
              <a:t>PAC</a:t>
            </a:r>
            <a:r>
              <a:rPr dirty="0" sz="500" spc="-10">
                <a:latin typeface="Arial"/>
                <a:cs typeface="Arial"/>
              </a:rPr>
              <a:t> Learning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latin typeface="Arial"/>
                <a:cs typeface="Arial"/>
              </a:rPr>
              <a:t>Support Vector </a:t>
            </a:r>
            <a:r>
              <a:rPr dirty="0" sz="500" spc="-10">
                <a:latin typeface="Arial"/>
                <a:cs typeface="Arial"/>
              </a:rPr>
              <a:t>Machines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500">
                <a:latin typeface="Arial"/>
                <a:cs typeface="Arial"/>
              </a:rPr>
              <a:t>Time </a:t>
            </a:r>
            <a:r>
              <a:rPr dirty="0" sz="500" spc="-5">
                <a:latin typeface="Arial"/>
                <a:cs typeface="Arial"/>
              </a:rPr>
              <a:t>Series Analysis with </a:t>
            </a:r>
            <a:r>
              <a:rPr dirty="0" sz="500" spc="-10">
                <a:latin typeface="Arial"/>
                <a:cs typeface="Arial"/>
              </a:rPr>
              <a:t>Hidden </a:t>
            </a:r>
            <a:r>
              <a:rPr dirty="0" sz="500" spc="-5">
                <a:latin typeface="Arial"/>
                <a:cs typeface="Arial"/>
              </a:rPr>
              <a:t>Markov </a:t>
            </a:r>
            <a:r>
              <a:rPr dirty="0" sz="500" spc="-10">
                <a:latin typeface="Arial"/>
                <a:cs typeface="Arial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499" y="2144458"/>
            <a:ext cx="4267050" cy="197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0700" y="1872995"/>
            <a:ext cx="2247900" cy="1146175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8260" marR="11557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5">
                <a:latin typeface="Arial"/>
                <a:cs typeface="Arial"/>
              </a:rPr>
              <a:t>is a </a:t>
            </a:r>
            <a:r>
              <a:rPr dirty="0" sz="1200">
                <a:latin typeface="Arial"/>
                <a:cs typeface="Arial"/>
              </a:rPr>
              <a:t>time </a:t>
            </a:r>
            <a:r>
              <a:rPr dirty="0" sz="1200" spc="-5">
                <a:latin typeface="Arial"/>
                <a:cs typeface="Arial"/>
              </a:rPr>
              <a:t>series </a:t>
            </a:r>
            <a:r>
              <a:rPr dirty="0" sz="1200">
                <a:latin typeface="Arial"/>
                <a:cs typeface="Arial"/>
              </a:rPr>
              <a:t>of counts  of </a:t>
            </a:r>
            <a:r>
              <a:rPr dirty="0" sz="1200" spc="-5">
                <a:latin typeface="Arial"/>
                <a:cs typeface="Arial"/>
              </a:rPr>
              <a:t>primary-physician </a:t>
            </a:r>
            <a:r>
              <a:rPr dirty="0" sz="1200">
                <a:latin typeface="Arial"/>
                <a:cs typeface="Arial"/>
              </a:rPr>
              <a:t>visits </a:t>
            </a:r>
            <a:r>
              <a:rPr dirty="0" sz="1200" spc="-5">
                <a:latin typeface="Arial"/>
                <a:cs typeface="Arial"/>
              </a:rPr>
              <a:t>in  data from Norfolk in December  2001. </a:t>
            </a: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5">
                <a:latin typeface="Arial"/>
                <a:cs typeface="Arial"/>
              </a:rPr>
              <a:t>added a </a:t>
            </a:r>
            <a:r>
              <a:rPr dirty="0" sz="1200">
                <a:latin typeface="Arial"/>
                <a:cs typeface="Arial"/>
              </a:rPr>
              <a:t>fake </a:t>
            </a:r>
            <a:r>
              <a:rPr dirty="0" sz="1200" spc="-5">
                <a:latin typeface="Arial"/>
                <a:cs typeface="Arial"/>
              </a:rPr>
              <a:t>outbreak,  starting at a certain date. </a:t>
            </a:r>
            <a:r>
              <a:rPr dirty="0" sz="1200" spc="-10">
                <a:latin typeface="Arial"/>
                <a:cs typeface="Arial"/>
              </a:rPr>
              <a:t>Can  </a:t>
            </a:r>
            <a:r>
              <a:rPr dirty="0" sz="1200" spc="-5">
                <a:latin typeface="Arial"/>
                <a:cs typeface="Arial"/>
              </a:rPr>
              <a:t>you guess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when?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3776" y="1720595"/>
            <a:ext cx="1335405" cy="1503045"/>
          </a:xfrm>
          <a:custGeom>
            <a:avLst/>
            <a:gdLst/>
            <a:ahLst/>
            <a:cxnLst/>
            <a:rect l="l" t="t" r="r" b="b"/>
            <a:pathLst>
              <a:path w="1335404" h="1503045">
                <a:moveTo>
                  <a:pt x="734568" y="571500"/>
                </a:moveTo>
                <a:lnTo>
                  <a:pt x="477774" y="571500"/>
                </a:lnTo>
                <a:lnTo>
                  <a:pt x="0" y="1502663"/>
                </a:lnTo>
                <a:lnTo>
                  <a:pt x="734568" y="571500"/>
                </a:lnTo>
                <a:close/>
              </a:path>
              <a:path w="1335404" h="1503045">
                <a:moveTo>
                  <a:pt x="1335024" y="0"/>
                </a:moveTo>
                <a:lnTo>
                  <a:pt x="306324" y="0"/>
                </a:lnTo>
                <a:lnTo>
                  <a:pt x="306324" y="571500"/>
                </a:lnTo>
                <a:lnTo>
                  <a:pt x="1335024" y="571500"/>
                </a:lnTo>
                <a:lnTo>
                  <a:pt x="1335024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3776" y="1720595"/>
            <a:ext cx="1335405" cy="1503045"/>
          </a:xfrm>
          <a:custGeom>
            <a:avLst/>
            <a:gdLst/>
            <a:ahLst/>
            <a:cxnLst/>
            <a:rect l="l" t="t" r="r" b="b"/>
            <a:pathLst>
              <a:path w="1335404" h="1503045">
                <a:moveTo>
                  <a:pt x="306324" y="0"/>
                </a:moveTo>
                <a:lnTo>
                  <a:pt x="306324" y="571500"/>
                </a:lnTo>
                <a:lnTo>
                  <a:pt x="477774" y="571500"/>
                </a:lnTo>
                <a:lnTo>
                  <a:pt x="0" y="1502663"/>
                </a:lnTo>
                <a:lnTo>
                  <a:pt x="734568" y="571500"/>
                </a:lnTo>
                <a:lnTo>
                  <a:pt x="1335024" y="571500"/>
                </a:lnTo>
                <a:lnTo>
                  <a:pt x="1335024" y="0"/>
                </a:lnTo>
                <a:lnTo>
                  <a:pt x="477774" y="0"/>
                </a:lnTo>
                <a:lnTo>
                  <a:pt x="306324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229" y="1201810"/>
            <a:ext cx="3340735" cy="110045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9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(When) is there an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anomaly?</a:t>
            </a:r>
            <a:endParaRPr sz="2000">
              <a:latin typeface="Tahoma"/>
              <a:cs typeface="Tahoma"/>
            </a:endParaRPr>
          </a:p>
          <a:p>
            <a:pPr marL="2437130" marR="5080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latin typeface="Arial"/>
                <a:cs typeface="Arial"/>
              </a:rPr>
              <a:t>Here (much  too high for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Friday)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054095"/>
            <a:ext cx="1981200" cy="876300"/>
          </a:xfrm>
          <a:custGeom>
            <a:avLst/>
            <a:gdLst/>
            <a:ahLst/>
            <a:cxnLst/>
            <a:rect l="l" t="t" r="r" b="b"/>
            <a:pathLst>
              <a:path w="1981200" h="876300">
                <a:moveTo>
                  <a:pt x="0" y="876300"/>
                </a:moveTo>
                <a:lnTo>
                  <a:pt x="1066800" y="876300"/>
                </a:lnTo>
                <a:lnTo>
                  <a:pt x="19812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70120" y="3631184"/>
            <a:ext cx="97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(Ramp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attack)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19222" y="7517130"/>
            <a:ext cx="548005" cy="38100"/>
          </a:xfrm>
          <a:custGeom>
            <a:avLst/>
            <a:gdLst/>
            <a:ahLst/>
            <a:cxnLst/>
            <a:rect l="l" t="t" r="r" b="b"/>
            <a:pathLst>
              <a:path w="548004" h="38100">
                <a:moveTo>
                  <a:pt x="509777" y="0"/>
                </a:moveTo>
                <a:lnTo>
                  <a:pt x="509777" y="38100"/>
                </a:lnTo>
                <a:lnTo>
                  <a:pt x="541781" y="22098"/>
                </a:lnTo>
                <a:lnTo>
                  <a:pt x="515874" y="22098"/>
                </a:lnTo>
                <a:lnTo>
                  <a:pt x="515874" y="16002"/>
                </a:lnTo>
                <a:lnTo>
                  <a:pt x="541781" y="16002"/>
                </a:lnTo>
                <a:lnTo>
                  <a:pt x="509777" y="0"/>
                </a:lnTo>
                <a:close/>
              </a:path>
              <a:path w="548004" h="38100">
                <a:moveTo>
                  <a:pt x="509777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509777" y="22098"/>
                </a:lnTo>
                <a:lnTo>
                  <a:pt x="509777" y="16002"/>
                </a:lnTo>
                <a:close/>
              </a:path>
              <a:path w="548004" h="38100">
                <a:moveTo>
                  <a:pt x="541781" y="16002"/>
                </a:moveTo>
                <a:lnTo>
                  <a:pt x="515874" y="16002"/>
                </a:lnTo>
                <a:lnTo>
                  <a:pt x="515874" y="22098"/>
                </a:lnTo>
                <a:lnTo>
                  <a:pt x="541781" y="22098"/>
                </a:lnTo>
                <a:lnTo>
                  <a:pt x="547877" y="19050"/>
                </a:lnTo>
                <a:lnTo>
                  <a:pt x="541781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24050" y="5897879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500" y="7459980"/>
            <a:ext cx="2400300" cy="929005"/>
          </a:xfrm>
          <a:custGeom>
            <a:avLst/>
            <a:gdLst/>
            <a:ahLst/>
            <a:cxnLst/>
            <a:rect l="l" t="t" r="r" b="b"/>
            <a:pathLst>
              <a:path w="2400300" h="929004">
                <a:moveTo>
                  <a:pt x="2400300" y="0"/>
                </a:moveTo>
                <a:lnTo>
                  <a:pt x="0" y="0"/>
                </a:lnTo>
                <a:lnTo>
                  <a:pt x="0" y="928878"/>
                </a:lnTo>
                <a:lnTo>
                  <a:pt x="2400300" y="928878"/>
                </a:lnTo>
                <a:lnTo>
                  <a:pt x="24003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86000" y="6278879"/>
            <a:ext cx="3619500" cy="723900"/>
          </a:xfrm>
          <a:custGeom>
            <a:avLst/>
            <a:gdLst/>
            <a:ahLst/>
            <a:cxnLst/>
            <a:rect l="l" t="t" r="r" b="b"/>
            <a:pathLst>
              <a:path w="3619500" h="723900">
                <a:moveTo>
                  <a:pt x="0" y="647700"/>
                </a:moveTo>
                <a:lnTo>
                  <a:pt x="114300" y="609600"/>
                </a:lnTo>
                <a:lnTo>
                  <a:pt x="228600" y="647700"/>
                </a:lnTo>
                <a:lnTo>
                  <a:pt x="304800" y="609600"/>
                </a:lnTo>
                <a:lnTo>
                  <a:pt x="381000" y="647700"/>
                </a:lnTo>
                <a:lnTo>
                  <a:pt x="381000" y="571500"/>
                </a:lnTo>
                <a:lnTo>
                  <a:pt x="495300" y="609600"/>
                </a:lnTo>
                <a:lnTo>
                  <a:pt x="571500" y="609600"/>
                </a:lnTo>
                <a:lnTo>
                  <a:pt x="685800" y="647700"/>
                </a:lnTo>
                <a:lnTo>
                  <a:pt x="723900" y="533400"/>
                </a:lnTo>
                <a:lnTo>
                  <a:pt x="800100" y="609600"/>
                </a:lnTo>
                <a:lnTo>
                  <a:pt x="914400" y="685800"/>
                </a:lnTo>
                <a:lnTo>
                  <a:pt x="952500" y="571500"/>
                </a:lnTo>
                <a:lnTo>
                  <a:pt x="990600" y="609600"/>
                </a:lnTo>
                <a:lnTo>
                  <a:pt x="1066800" y="609600"/>
                </a:lnTo>
                <a:lnTo>
                  <a:pt x="1181100" y="571500"/>
                </a:lnTo>
                <a:lnTo>
                  <a:pt x="1295400" y="609600"/>
                </a:lnTo>
                <a:lnTo>
                  <a:pt x="1371600" y="533400"/>
                </a:lnTo>
                <a:lnTo>
                  <a:pt x="1524000" y="647700"/>
                </a:lnTo>
                <a:lnTo>
                  <a:pt x="1600200" y="609600"/>
                </a:lnTo>
                <a:lnTo>
                  <a:pt x="1714500" y="609600"/>
                </a:lnTo>
                <a:lnTo>
                  <a:pt x="1790700" y="495300"/>
                </a:lnTo>
                <a:lnTo>
                  <a:pt x="1828800" y="190500"/>
                </a:lnTo>
                <a:lnTo>
                  <a:pt x="1905000" y="38100"/>
                </a:lnTo>
                <a:lnTo>
                  <a:pt x="1981200" y="152400"/>
                </a:lnTo>
                <a:lnTo>
                  <a:pt x="1981200" y="0"/>
                </a:lnTo>
                <a:lnTo>
                  <a:pt x="2057400" y="114300"/>
                </a:lnTo>
                <a:lnTo>
                  <a:pt x="2171700" y="266700"/>
                </a:lnTo>
                <a:lnTo>
                  <a:pt x="2209800" y="114300"/>
                </a:lnTo>
                <a:lnTo>
                  <a:pt x="2362200" y="533400"/>
                </a:lnTo>
                <a:lnTo>
                  <a:pt x="2552700" y="609600"/>
                </a:lnTo>
                <a:lnTo>
                  <a:pt x="2590800" y="723900"/>
                </a:lnTo>
                <a:lnTo>
                  <a:pt x="2667000" y="609600"/>
                </a:lnTo>
                <a:lnTo>
                  <a:pt x="2781300" y="685800"/>
                </a:lnTo>
                <a:lnTo>
                  <a:pt x="2819400" y="609600"/>
                </a:lnTo>
                <a:lnTo>
                  <a:pt x="3009900" y="571500"/>
                </a:lnTo>
                <a:lnTo>
                  <a:pt x="3086100" y="685800"/>
                </a:lnTo>
                <a:lnTo>
                  <a:pt x="3200400" y="723900"/>
                </a:lnTo>
                <a:lnTo>
                  <a:pt x="3352800" y="609600"/>
                </a:lnTo>
                <a:lnTo>
                  <a:pt x="3543300" y="723900"/>
                </a:lnTo>
                <a:lnTo>
                  <a:pt x="3543300" y="685800"/>
                </a:lnTo>
                <a:lnTo>
                  <a:pt x="3619500" y="647700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99819" y="5402198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76200"/>
                <a:gridCol w="3993515"/>
              </a:tblGrid>
              <a:tr h="6416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Signal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8694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An easy</a:t>
                      </a:r>
                      <a:r>
                        <a:rPr dirty="0" sz="2200" spc="-1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case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2953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0101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14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</a:tcPr>
                </a:tc>
              </a:tr>
              <a:tr h="1402842">
                <a:tc gridSpan="3">
                  <a:txBody>
                    <a:bodyPr/>
                    <a:lstStyle/>
                    <a:p>
                      <a:pPr marL="970280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61845">
                        <a:lnSpc>
                          <a:spcPts val="102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Dealt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by Statistical Quality</a:t>
                      </a:r>
                      <a:r>
                        <a:rPr dirty="0" sz="9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Control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233295" marR="267970" indent="-171450">
                        <a:lnSpc>
                          <a:spcPts val="980"/>
                        </a:lnSpc>
                        <a:spcBef>
                          <a:spcPts val="55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Record the mean and standard deviation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up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 the current time.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618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Signal an alarm if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go outside 3</a:t>
                      </a:r>
                      <a:r>
                        <a:rPr dirty="0" sz="9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sigmas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12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355" y="1302510"/>
            <a:ext cx="12484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References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720" y="1878583"/>
            <a:ext cx="4036060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235" algn="l"/>
              </a:tabLst>
            </a:pPr>
            <a:r>
              <a:rPr dirty="0" sz="1200" spc="-5">
                <a:latin typeface="Arial"/>
                <a:cs typeface="Arial"/>
              </a:rPr>
              <a:t>WSARE 3.0 </a:t>
            </a:r>
            <a:r>
              <a:rPr dirty="0" sz="1200">
                <a:latin typeface="Arial"/>
                <a:cs typeface="Arial"/>
              </a:rPr>
              <a:t>: </a:t>
            </a:r>
            <a:r>
              <a:rPr dirty="0" sz="1200" spc="-5">
                <a:latin typeface="Arial"/>
                <a:cs typeface="Arial"/>
              </a:rPr>
              <a:t>Bayesian Network based Anomaly Pattern  Detection</a:t>
            </a:r>
            <a:endParaRPr sz="1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Arial"/>
                <a:cs typeface="Arial"/>
              </a:rPr>
              <a:t>Wong, Moore, </a:t>
            </a:r>
            <a:r>
              <a:rPr dirty="0" sz="1200" spc="-5">
                <a:latin typeface="Arial"/>
                <a:cs typeface="Arial"/>
              </a:rPr>
              <a:t>Cooper and Wagner [ICML/KDD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2003]</a:t>
            </a:r>
            <a:endParaRPr sz="1200">
              <a:latin typeface="Arial"/>
              <a:cs typeface="Arial"/>
            </a:endParaRPr>
          </a:p>
          <a:p>
            <a:pPr marL="228600" marR="72390" indent="-228600">
              <a:lnSpc>
                <a:spcPts val="2160"/>
              </a:lnSpc>
              <a:spcBef>
                <a:spcPts val="185"/>
              </a:spcBef>
              <a:buAutoNum type="arabicPeriod" startAt="2"/>
              <a:tabLst>
                <a:tab pos="229235" algn="l"/>
              </a:tabLst>
            </a:pPr>
            <a:r>
              <a:rPr dirty="0" sz="1200" spc="-5">
                <a:latin typeface="Arial"/>
                <a:cs typeface="Arial"/>
              </a:rPr>
              <a:t>Fast Grid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Computation of Spatial Scan Statistics  Neill and Moore [NIPS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2003]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3430015"/>
            <a:ext cx="4210685" cy="1163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065" marR="53340" indent="-2286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These and other Biosurveillance algorithms papers and  </a:t>
            </a:r>
            <a:r>
              <a:rPr dirty="0" sz="1200">
                <a:latin typeface="Arial"/>
                <a:cs typeface="Arial"/>
              </a:rPr>
              <a:t>free software </a:t>
            </a:r>
            <a:r>
              <a:rPr dirty="0" sz="1200" spc="-5">
                <a:latin typeface="Arial"/>
                <a:cs typeface="Arial"/>
              </a:rPr>
              <a:t>available </a:t>
            </a:r>
            <a:r>
              <a:rPr dirty="0" sz="120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715"/>
              </a:spcBef>
            </a:pPr>
            <a:r>
              <a:rPr dirty="0" u="sng" sz="1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2"/>
              </a:rPr>
              <a:t>http://www.autonlab.org/</a:t>
            </a:r>
            <a:endParaRPr sz="12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Arial"/>
                <a:cs typeface="Arial"/>
              </a:rPr>
              <a:t>See also: </a:t>
            </a:r>
            <a:r>
              <a:rPr dirty="0" u="sng" sz="1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3"/>
              </a:rPr>
              <a:t>http://www.health.pitt.edu/rods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  <a:tabLst>
                <a:tab pos="261556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</a:t>
            </a:r>
            <a:r>
              <a:rPr dirty="0" sz="600" spc="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Andrew </a:t>
            </a:r>
            <a:r>
              <a:rPr dirty="0" sz="600" spc="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 spc="-5">
                <a:latin typeface="Tahoma"/>
                <a:cs typeface="Tahoma"/>
              </a:rPr>
              <a:t>119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222" y="3339846"/>
            <a:ext cx="548005" cy="38100"/>
          </a:xfrm>
          <a:custGeom>
            <a:avLst/>
            <a:gdLst/>
            <a:ahLst/>
            <a:cxnLst/>
            <a:rect l="l" t="t" r="r" b="b"/>
            <a:pathLst>
              <a:path w="548004" h="38100">
                <a:moveTo>
                  <a:pt x="509777" y="0"/>
                </a:moveTo>
                <a:lnTo>
                  <a:pt x="509777" y="38100"/>
                </a:lnTo>
                <a:lnTo>
                  <a:pt x="541782" y="22097"/>
                </a:lnTo>
                <a:lnTo>
                  <a:pt x="515874" y="22097"/>
                </a:lnTo>
                <a:lnTo>
                  <a:pt x="515874" y="16001"/>
                </a:lnTo>
                <a:lnTo>
                  <a:pt x="541781" y="16001"/>
                </a:lnTo>
                <a:lnTo>
                  <a:pt x="509777" y="0"/>
                </a:lnTo>
                <a:close/>
              </a:path>
              <a:path w="548004" h="38100">
                <a:moveTo>
                  <a:pt x="509777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509777" y="22097"/>
                </a:lnTo>
                <a:lnTo>
                  <a:pt x="509777" y="16001"/>
                </a:lnTo>
                <a:close/>
              </a:path>
              <a:path w="548004" h="38100">
                <a:moveTo>
                  <a:pt x="541781" y="16001"/>
                </a:moveTo>
                <a:lnTo>
                  <a:pt x="515874" y="16001"/>
                </a:lnTo>
                <a:lnTo>
                  <a:pt x="515874" y="22097"/>
                </a:lnTo>
                <a:lnTo>
                  <a:pt x="541782" y="22097"/>
                </a:lnTo>
                <a:lnTo>
                  <a:pt x="547877" y="19050"/>
                </a:lnTo>
                <a:lnTo>
                  <a:pt x="541781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4050" y="1720595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22098" y="32003"/>
                </a:moveTo>
                <a:lnTo>
                  <a:pt x="16002" y="32003"/>
                </a:lnTo>
                <a:lnTo>
                  <a:pt x="16002" y="723900"/>
                </a:lnTo>
                <a:lnTo>
                  <a:pt x="22098" y="723900"/>
                </a:lnTo>
                <a:lnTo>
                  <a:pt x="22098" y="32003"/>
                </a:lnTo>
                <a:close/>
              </a:path>
              <a:path w="38100" h="723900">
                <a:moveTo>
                  <a:pt x="19050" y="0"/>
                </a:moveTo>
                <a:lnTo>
                  <a:pt x="0" y="38100"/>
                </a:lnTo>
                <a:lnTo>
                  <a:pt x="16002" y="38100"/>
                </a:lnTo>
                <a:lnTo>
                  <a:pt x="16002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723900">
                <a:moveTo>
                  <a:pt x="35051" y="32003"/>
                </a:moveTo>
                <a:lnTo>
                  <a:pt x="22098" y="32003"/>
                </a:lnTo>
                <a:lnTo>
                  <a:pt x="22098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9500" y="3282696"/>
            <a:ext cx="2400300" cy="929005"/>
          </a:xfrm>
          <a:custGeom>
            <a:avLst/>
            <a:gdLst/>
            <a:ahLst/>
            <a:cxnLst/>
            <a:rect l="l" t="t" r="r" b="b"/>
            <a:pathLst>
              <a:path w="2400300" h="929004">
                <a:moveTo>
                  <a:pt x="2400300" y="0"/>
                </a:moveTo>
                <a:lnTo>
                  <a:pt x="0" y="0"/>
                </a:lnTo>
                <a:lnTo>
                  <a:pt x="0" y="928877"/>
                </a:lnTo>
                <a:lnTo>
                  <a:pt x="2400300" y="928877"/>
                </a:lnTo>
                <a:lnTo>
                  <a:pt x="240030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2101595"/>
            <a:ext cx="3619500" cy="723900"/>
          </a:xfrm>
          <a:custGeom>
            <a:avLst/>
            <a:gdLst/>
            <a:ahLst/>
            <a:cxnLst/>
            <a:rect l="l" t="t" r="r" b="b"/>
            <a:pathLst>
              <a:path w="3619500" h="723900">
                <a:moveTo>
                  <a:pt x="0" y="647700"/>
                </a:moveTo>
                <a:lnTo>
                  <a:pt x="114300" y="609600"/>
                </a:lnTo>
                <a:lnTo>
                  <a:pt x="228600" y="647700"/>
                </a:lnTo>
                <a:lnTo>
                  <a:pt x="304800" y="609600"/>
                </a:lnTo>
                <a:lnTo>
                  <a:pt x="381000" y="647700"/>
                </a:lnTo>
                <a:lnTo>
                  <a:pt x="381000" y="571500"/>
                </a:lnTo>
                <a:lnTo>
                  <a:pt x="495300" y="609600"/>
                </a:lnTo>
                <a:lnTo>
                  <a:pt x="571500" y="609600"/>
                </a:lnTo>
                <a:lnTo>
                  <a:pt x="685800" y="647700"/>
                </a:lnTo>
                <a:lnTo>
                  <a:pt x="723900" y="533400"/>
                </a:lnTo>
                <a:lnTo>
                  <a:pt x="800100" y="609600"/>
                </a:lnTo>
                <a:lnTo>
                  <a:pt x="914400" y="685800"/>
                </a:lnTo>
                <a:lnTo>
                  <a:pt x="952500" y="571500"/>
                </a:lnTo>
                <a:lnTo>
                  <a:pt x="990600" y="609600"/>
                </a:lnTo>
                <a:lnTo>
                  <a:pt x="1066800" y="609600"/>
                </a:lnTo>
                <a:lnTo>
                  <a:pt x="1181100" y="571500"/>
                </a:lnTo>
                <a:lnTo>
                  <a:pt x="1295400" y="609600"/>
                </a:lnTo>
                <a:lnTo>
                  <a:pt x="1371600" y="533400"/>
                </a:lnTo>
                <a:lnTo>
                  <a:pt x="1524000" y="647700"/>
                </a:lnTo>
                <a:lnTo>
                  <a:pt x="1600200" y="609600"/>
                </a:lnTo>
                <a:lnTo>
                  <a:pt x="1714500" y="609600"/>
                </a:lnTo>
                <a:lnTo>
                  <a:pt x="1790700" y="495300"/>
                </a:lnTo>
                <a:lnTo>
                  <a:pt x="1828800" y="190500"/>
                </a:lnTo>
                <a:lnTo>
                  <a:pt x="1905000" y="38100"/>
                </a:lnTo>
                <a:lnTo>
                  <a:pt x="1981200" y="152400"/>
                </a:lnTo>
                <a:lnTo>
                  <a:pt x="1981200" y="0"/>
                </a:lnTo>
                <a:lnTo>
                  <a:pt x="2057400" y="114300"/>
                </a:lnTo>
                <a:lnTo>
                  <a:pt x="2171700" y="266700"/>
                </a:lnTo>
                <a:lnTo>
                  <a:pt x="2209800" y="114300"/>
                </a:lnTo>
                <a:lnTo>
                  <a:pt x="2362200" y="533400"/>
                </a:lnTo>
                <a:lnTo>
                  <a:pt x="2552700" y="609600"/>
                </a:lnTo>
                <a:lnTo>
                  <a:pt x="2590800" y="723900"/>
                </a:lnTo>
                <a:lnTo>
                  <a:pt x="2667000" y="609600"/>
                </a:lnTo>
                <a:lnTo>
                  <a:pt x="2781300" y="685800"/>
                </a:lnTo>
                <a:lnTo>
                  <a:pt x="2819400" y="609600"/>
                </a:lnTo>
                <a:lnTo>
                  <a:pt x="3009900" y="571500"/>
                </a:lnTo>
                <a:lnTo>
                  <a:pt x="3086100" y="685800"/>
                </a:lnTo>
                <a:lnTo>
                  <a:pt x="3200400" y="723900"/>
                </a:lnTo>
                <a:lnTo>
                  <a:pt x="3352800" y="609600"/>
                </a:lnTo>
                <a:lnTo>
                  <a:pt x="3543300" y="723900"/>
                </a:lnTo>
                <a:lnTo>
                  <a:pt x="3543300" y="685800"/>
                </a:lnTo>
                <a:lnTo>
                  <a:pt x="3619500" y="647700"/>
                </a:lnTo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9800" y="2715767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3434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25968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FF010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28254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01010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47338" y="2741676"/>
            <a:ext cx="648970" cy="160020"/>
          </a:xfrm>
          <a:custGeom>
            <a:avLst/>
            <a:gdLst/>
            <a:ahLst/>
            <a:cxnLst/>
            <a:rect l="l" t="t" r="r" b="b"/>
            <a:pathLst>
              <a:path w="648970" h="160019">
                <a:moveTo>
                  <a:pt x="153162" y="7620"/>
                </a:moveTo>
                <a:lnTo>
                  <a:pt x="153162" y="32766"/>
                </a:lnTo>
                <a:lnTo>
                  <a:pt x="0" y="0"/>
                </a:lnTo>
                <a:lnTo>
                  <a:pt x="153162" y="70866"/>
                </a:lnTo>
                <a:lnTo>
                  <a:pt x="153162" y="160020"/>
                </a:lnTo>
                <a:lnTo>
                  <a:pt x="648462" y="160020"/>
                </a:lnTo>
                <a:lnTo>
                  <a:pt x="648462" y="7620"/>
                </a:lnTo>
                <a:lnTo>
                  <a:pt x="235458" y="7620"/>
                </a:lnTo>
                <a:lnTo>
                  <a:pt x="153162" y="762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2330195"/>
            <a:ext cx="1143000" cy="249554"/>
          </a:xfrm>
          <a:custGeom>
            <a:avLst/>
            <a:gdLst/>
            <a:ahLst/>
            <a:cxnLst/>
            <a:rect l="l" t="t" r="r" b="b"/>
            <a:pathLst>
              <a:path w="1143000" h="249555">
                <a:moveTo>
                  <a:pt x="0" y="0"/>
                </a:moveTo>
                <a:lnTo>
                  <a:pt x="0" y="152400"/>
                </a:lnTo>
                <a:lnTo>
                  <a:pt x="666750" y="152400"/>
                </a:lnTo>
                <a:lnTo>
                  <a:pt x="883920" y="249174"/>
                </a:lnTo>
                <a:lnTo>
                  <a:pt x="952500" y="152400"/>
                </a:lnTo>
                <a:lnTo>
                  <a:pt x="1143000" y="152400"/>
                </a:lnTo>
                <a:lnTo>
                  <a:pt x="1143000" y="0"/>
                </a:lnTo>
                <a:lnTo>
                  <a:pt x="66675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9819" y="1224914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76200"/>
                <a:gridCol w="3993515"/>
              </a:tblGrid>
              <a:tr h="6416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Signal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An easy case: Control</a:t>
                      </a:r>
                      <a:r>
                        <a:rPr dirty="0" sz="2200" spc="-3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Charts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29539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 vert="vert2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0101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94360">
                        <a:lnSpc>
                          <a:spcPct val="100000"/>
                        </a:lnSpc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Upper Safe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158750">
                        <a:lnSpc>
                          <a:spcPct val="100000"/>
                        </a:lnSpc>
                      </a:pPr>
                      <a:r>
                        <a:rPr dirty="0" sz="900" spc="-1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14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10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101"/>
                      </a:solidFill>
                      <a:prstDash val="solid"/>
                    </a:lnT>
                  </a:tcPr>
                </a:tc>
              </a:tr>
              <a:tr h="1402842">
                <a:tc gridSpan="3">
                  <a:txBody>
                    <a:bodyPr/>
                    <a:lstStyle/>
                    <a:p>
                      <a:pPr marL="970280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61845">
                        <a:lnSpc>
                          <a:spcPts val="102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Dealt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by Statistical Quality</a:t>
                      </a:r>
                      <a:r>
                        <a:rPr dirty="0" sz="9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Control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233295" marR="267970" indent="-171450">
                        <a:lnSpc>
                          <a:spcPts val="980"/>
                        </a:lnSpc>
                        <a:spcBef>
                          <a:spcPts val="55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Record the mean and standard deviation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up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 the current time.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618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Signal an alarm if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go outside 3</a:t>
                      </a:r>
                      <a:r>
                        <a:rPr dirty="0" sz="9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sigmas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tabLst>
                          <a:tab pos="281051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2002, 2003,</a:t>
                      </a:r>
                      <a:r>
                        <a:rPr dirty="0" sz="600" spc="4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Andrew </a:t>
                      </a:r>
                      <a:r>
                        <a:rPr dirty="0" sz="600" spc="3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Biosurveillance Detection Algorithms: Slide</a:t>
                      </a:r>
                      <a:r>
                        <a:rPr dirty="0" sz="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13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523" y="5517895"/>
            <a:ext cx="38950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Control Charts on the Norfolk</a:t>
            </a:r>
            <a:r>
              <a:rPr dirty="0" sz="2000" spc="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6999" y="5940742"/>
            <a:ext cx="2694979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3479" y="6240779"/>
            <a:ext cx="1074420" cy="190500"/>
          </a:xfrm>
          <a:custGeom>
            <a:avLst/>
            <a:gdLst/>
            <a:ahLst/>
            <a:cxnLst/>
            <a:rect l="l" t="t" r="r" b="b"/>
            <a:pathLst>
              <a:path w="1074420" h="190500">
                <a:moveTo>
                  <a:pt x="236220" y="0"/>
                </a:moveTo>
                <a:lnTo>
                  <a:pt x="236220" y="32004"/>
                </a:lnTo>
                <a:lnTo>
                  <a:pt x="0" y="48768"/>
                </a:lnTo>
                <a:lnTo>
                  <a:pt x="236220" y="79248"/>
                </a:lnTo>
                <a:lnTo>
                  <a:pt x="236220" y="190500"/>
                </a:lnTo>
                <a:lnTo>
                  <a:pt x="1074420" y="190500"/>
                </a:lnTo>
                <a:lnTo>
                  <a:pt x="1074420" y="0"/>
                </a:lnTo>
                <a:lnTo>
                  <a:pt x="375666" y="0"/>
                </a:lnTo>
                <a:lnTo>
                  <a:pt x="236220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19700" y="6240779"/>
            <a:ext cx="838200" cy="190500"/>
          </a:xfrm>
          <a:prstGeom prst="rect">
            <a:avLst/>
          </a:prstGeom>
          <a:ln w="4762">
            <a:solidFill>
              <a:srgbClr val="343499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Alarm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523" y="1340610"/>
            <a:ext cx="38950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Control Charts on the Norfolk</a:t>
            </a:r>
            <a:r>
              <a:rPr dirty="0" sz="2000" spc="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6999" y="1763458"/>
            <a:ext cx="2743200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3479" y="2063495"/>
            <a:ext cx="1074420" cy="190500"/>
          </a:xfrm>
          <a:custGeom>
            <a:avLst/>
            <a:gdLst/>
            <a:ahLst/>
            <a:cxnLst/>
            <a:rect l="l" t="t" r="r" b="b"/>
            <a:pathLst>
              <a:path w="1074420" h="190500">
                <a:moveTo>
                  <a:pt x="236220" y="0"/>
                </a:moveTo>
                <a:lnTo>
                  <a:pt x="236220" y="32003"/>
                </a:lnTo>
                <a:lnTo>
                  <a:pt x="0" y="48768"/>
                </a:lnTo>
                <a:lnTo>
                  <a:pt x="236220" y="79248"/>
                </a:lnTo>
                <a:lnTo>
                  <a:pt x="236220" y="190500"/>
                </a:lnTo>
                <a:lnTo>
                  <a:pt x="1074420" y="190500"/>
                </a:lnTo>
                <a:lnTo>
                  <a:pt x="1074420" y="0"/>
                </a:lnTo>
                <a:lnTo>
                  <a:pt x="375666" y="0"/>
                </a:lnTo>
                <a:lnTo>
                  <a:pt x="236220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19700" y="2063495"/>
            <a:ext cx="838200" cy="190500"/>
          </a:xfrm>
          <a:prstGeom prst="rect">
            <a:avLst/>
          </a:prstGeom>
          <a:ln w="4762">
            <a:solidFill>
              <a:srgbClr val="343499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Alarm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1377" y="5517895"/>
            <a:ext cx="39452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Looking at changes from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yesterday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314" y="4477003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220" y="4477003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6999" y="1763458"/>
            <a:ext cx="2694979" cy="252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81377" y="1340610"/>
            <a:ext cx="39452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Looking at changes from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yesterday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79" y="2063495"/>
            <a:ext cx="1074420" cy="190500"/>
          </a:xfrm>
          <a:custGeom>
            <a:avLst/>
            <a:gdLst/>
            <a:ahLst/>
            <a:cxnLst/>
            <a:rect l="l" t="t" r="r" b="b"/>
            <a:pathLst>
              <a:path w="1074420" h="190500">
                <a:moveTo>
                  <a:pt x="236220" y="0"/>
                </a:moveTo>
                <a:lnTo>
                  <a:pt x="236220" y="32003"/>
                </a:lnTo>
                <a:lnTo>
                  <a:pt x="0" y="48768"/>
                </a:lnTo>
                <a:lnTo>
                  <a:pt x="236220" y="79248"/>
                </a:lnTo>
                <a:lnTo>
                  <a:pt x="236220" y="190500"/>
                </a:lnTo>
                <a:lnTo>
                  <a:pt x="1074420" y="190500"/>
                </a:lnTo>
                <a:lnTo>
                  <a:pt x="1074420" y="0"/>
                </a:lnTo>
                <a:lnTo>
                  <a:pt x="375666" y="0"/>
                </a:lnTo>
                <a:lnTo>
                  <a:pt x="236220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19700" y="2063495"/>
            <a:ext cx="838200" cy="190500"/>
          </a:xfrm>
          <a:prstGeom prst="rect">
            <a:avLst/>
          </a:prstGeom>
          <a:ln w="4762">
            <a:solidFill>
              <a:srgbClr val="343499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Alarm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17314" y="8654286"/>
            <a:ext cx="1553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Biosurveillance Detection Algorithms: Slide</a:t>
            </a:r>
            <a:r>
              <a:rPr dirty="0" sz="600" spc="7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8654286"/>
            <a:ext cx="13906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2002, 2003, Andrew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6999" y="5940742"/>
            <a:ext cx="2743200" cy="252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81377" y="5517895"/>
            <a:ext cx="39452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Looking at changes from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yesterday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3479" y="6240779"/>
            <a:ext cx="1074420" cy="190500"/>
          </a:xfrm>
          <a:custGeom>
            <a:avLst/>
            <a:gdLst/>
            <a:ahLst/>
            <a:cxnLst/>
            <a:rect l="l" t="t" r="r" b="b"/>
            <a:pathLst>
              <a:path w="1074420" h="190500">
                <a:moveTo>
                  <a:pt x="236220" y="0"/>
                </a:moveTo>
                <a:lnTo>
                  <a:pt x="236220" y="32004"/>
                </a:lnTo>
                <a:lnTo>
                  <a:pt x="0" y="48768"/>
                </a:lnTo>
                <a:lnTo>
                  <a:pt x="236220" y="79248"/>
                </a:lnTo>
                <a:lnTo>
                  <a:pt x="236220" y="190500"/>
                </a:lnTo>
                <a:lnTo>
                  <a:pt x="1074420" y="190500"/>
                </a:lnTo>
                <a:lnTo>
                  <a:pt x="1074420" y="0"/>
                </a:lnTo>
                <a:lnTo>
                  <a:pt x="375666" y="0"/>
                </a:lnTo>
                <a:lnTo>
                  <a:pt x="236220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19700" y="6240779"/>
            <a:ext cx="838200" cy="190500"/>
          </a:xfrm>
          <a:prstGeom prst="rect">
            <a:avLst/>
          </a:prstGeom>
          <a:ln w="4762">
            <a:solidFill>
              <a:srgbClr val="343499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70"/>
              </a:spcBef>
            </a:pPr>
            <a:r>
              <a:rPr dirty="0" sz="1000" spc="-5">
                <a:latin typeface="Arial"/>
                <a:cs typeface="Arial"/>
              </a:rPr>
              <a:t>Alarm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Level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amia-2003-v13</dc:title>
  <dcterms:created xsi:type="dcterms:W3CDTF">2019-03-23T11:37:22Z</dcterms:created>
  <dcterms:modified xsi:type="dcterms:W3CDTF">2019-03-23T11:37:22Z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2003-11-10T00:00:00Z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