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65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65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65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42084" y="655573"/>
            <a:ext cx="717423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65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2951" y="2079515"/>
            <a:ext cx="8146415" cy="4030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982202" y="6973241"/>
            <a:ext cx="217170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utonlab.org/" TargetMode="External"/><Relationship Id="rId3" Type="http://schemas.openxmlformats.org/officeDocument/2006/relationships/hyperlink" Target="mailto:awm@cs.cmu.edu" TargetMode="External"/><Relationship Id="rId4" Type="http://schemas.openxmlformats.org/officeDocument/2006/relationships/hyperlink" Target="mailto:neill@cs.cmu.edu" TargetMode="External"/><Relationship Id="rId5" Type="http://schemas.openxmlformats.org/officeDocument/2006/relationships/hyperlink" Target="mailto:sabhnani%2B@cs.cmu.edu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://www.cs.cmu.edu/%7Eawm/tutorials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hyperlink" Target="http://www.autonlab.org/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utonlab.org/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utonlab.org/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utonlab.org/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utonlab.org/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utonlab.org/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hyperlink" Target="http://www.autonlab.org/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hyperlink" Target="http://www.autonlab.org/" TargetMode="Externa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hyperlink" Target="http://www.autonlab.org/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hyperlink" Target="http://www.autonlab.org/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hyperlink" Target="http://www.autonlab.org/" TargetMode="Externa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hyperlink" Target="http://www.autonlab.org/" TargetMode="Externa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hyperlink" Target="http://www.autonlab.org/" TargetMode="Externa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hyperlink" Target="http://www.autonlab.org/" TargetMode="Externa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utonlab.org/" TargetMode="Externa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utonlab.org/" TargetMode="Externa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utonlab.org/" TargetMode="Externa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utonlab.org/" TargetMode="Externa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utonlab.org/" TargetMode="Externa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hyperlink" Target="http://www.autonlab.org/" TargetMode="Externa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hyperlink" Target="http://www.autonlab.org/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hyperlink" Target="http://www.autonlab.org/" TargetMode="Externa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hyperlink" Target="http://www.autonlab.org/" TargetMode="Externa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hyperlink" Target="http://www.autonlab.org/" TargetMode="Externa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hyperlink" Target="http://www.autonlab.org/" TargetMode="Externa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hyperlink" Target="http://www.autonlab.org/" TargetMode="Externa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hyperlink" Target="http://www.autonlab.org/" TargetMode="Externa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hyperlink" Target="http://www.autonlab.org/" TargetMode="Externa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hyperlink" Target="http://www.autonlab.org/" TargetMode="Externa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hyperlink" Target="http://www.autonlab.org/" TargetMode="Externa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Relationship Id="rId3" Type="http://schemas.openxmlformats.org/officeDocument/2006/relationships/hyperlink" Target="http://www.autonlab.org/" TargetMode="Externa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utonlab.org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autonlab.org/" TargetMode="External"/><Relationship Id="rId3" Type="http://schemas.openxmlformats.org/officeDocument/2006/relationships/image" Target="../media/image4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utonlab.org/" TargetMode="Externa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Relationship Id="rId3" Type="http://schemas.openxmlformats.org/officeDocument/2006/relationships/hyperlink" Target="http://www.autonlab.org/" TargetMode="Externa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Relationship Id="rId3" Type="http://schemas.openxmlformats.org/officeDocument/2006/relationships/hyperlink" Target="http://www.autonlab.org/" TargetMode="Externa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Relationship Id="rId3" Type="http://schemas.openxmlformats.org/officeDocument/2006/relationships/hyperlink" Target="http://www.autonlab.org/" TargetMode="Externa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Relationship Id="rId3" Type="http://schemas.openxmlformats.org/officeDocument/2006/relationships/hyperlink" Target="http://www.autonlab.org/" TargetMode="Externa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Relationship Id="rId3" Type="http://schemas.openxmlformats.org/officeDocument/2006/relationships/hyperlink" Target="http://www.autonlab.org/" TargetMode="Externa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Relationship Id="rId3" Type="http://schemas.openxmlformats.org/officeDocument/2006/relationships/hyperlink" Target="http://www.autonlab.org/" TargetMode="Externa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Relationship Id="rId3" Type="http://schemas.openxmlformats.org/officeDocument/2006/relationships/hyperlink" Target="http://www.autonlab.org/" TargetMode="Externa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Relationship Id="rId3" Type="http://schemas.openxmlformats.org/officeDocument/2006/relationships/hyperlink" Target="http://www.autonlab.org/" TargetMode="Externa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utonlab.org/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hyperlink" Target="http://www.autonlab.org/" TargetMode="Externa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autonlab.org/" TargetMode="Externa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utonlab.org/" TargetMode="Externa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utonlab.org/" TargetMode="Externa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autonlab.org/" TargetMode="Externa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hyperlink" Target="http://www.autonlab.org/" TargetMode="Externa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utonlab.org/" TargetMode="Externa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autonlab.org/" TargetMode="Externa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utonlab.org/" TargetMode="Externa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utonlab.org/" TargetMode="Externa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hyperlink" Target="http://www.autonlab.org/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hyperlink" Target="http://www.autonlab.org/" TargetMode="Externa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utonlab.org/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hyperlink" Target="http://www.autonlab.org/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hyperlink" Target="http://www.autonlab.org/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hyperlink" Target="http://www.autonlab.org/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8505" y="1646173"/>
            <a:ext cx="4961255" cy="1671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8905" marR="5080" indent="-116839">
              <a:lnSpc>
                <a:spcPct val="100000"/>
              </a:lnSpc>
              <a:spcBef>
                <a:spcPts val="100"/>
              </a:spcBef>
            </a:pPr>
            <a:r>
              <a:rPr dirty="0" sz="5400" spc="-5"/>
              <a:t>Early Analysis of  Walkerton</a:t>
            </a:r>
            <a:r>
              <a:rPr dirty="0" sz="5400" spc="-30"/>
              <a:t> </a:t>
            </a:r>
            <a:r>
              <a:rPr dirty="0" sz="5400" spc="-5"/>
              <a:t>Data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3410711" y="4984495"/>
            <a:ext cx="28562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ahoma"/>
                <a:cs typeface="Tahoma"/>
              </a:rPr>
              <a:t>Version </a:t>
            </a:r>
            <a:r>
              <a:rPr dirty="0" sz="1800">
                <a:latin typeface="Tahoma"/>
                <a:cs typeface="Tahoma"/>
              </a:rPr>
              <a:t>11, </a:t>
            </a:r>
            <a:r>
              <a:rPr dirty="0" sz="1800" spc="-5">
                <a:latin typeface="Tahoma"/>
                <a:cs typeface="Tahoma"/>
              </a:rPr>
              <a:t>June 18</a:t>
            </a:r>
            <a:r>
              <a:rPr dirty="0" baseline="23148" sz="1800" spc="-7">
                <a:latin typeface="Tahoma"/>
                <a:cs typeface="Tahoma"/>
              </a:rPr>
              <a:t>th</a:t>
            </a:r>
            <a:r>
              <a:rPr dirty="0" sz="1800" spc="-5">
                <a:latin typeface="Tahoma"/>
                <a:cs typeface="Tahoma"/>
              </a:rPr>
              <a:t>,</a:t>
            </a:r>
            <a:r>
              <a:rPr dirty="0" sz="1800" spc="-1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2005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8942" y="6538976"/>
            <a:ext cx="37223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ahoma"/>
                <a:cs typeface="Tahoma"/>
              </a:rPr>
              <a:t>Auton Lab: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u="heavy" sz="1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  <a:hlinkClick r:id="rId2"/>
              </a:rPr>
              <a:t>http://www.autonlab.org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901" y="642619"/>
            <a:ext cx="7934325" cy="1003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009ACC"/>
                </a:solidFill>
                <a:latin typeface="Tahoma"/>
                <a:cs typeface="Tahoma"/>
              </a:rPr>
              <a:t>This report </a:t>
            </a:r>
            <a:r>
              <a:rPr dirty="0" sz="1600">
                <a:solidFill>
                  <a:srgbClr val="009ACC"/>
                </a:solidFill>
                <a:latin typeface="Tahoma"/>
                <a:cs typeface="Tahoma"/>
              </a:rPr>
              <a:t>is </a:t>
            </a:r>
            <a:r>
              <a:rPr dirty="0" sz="1600" spc="-5">
                <a:solidFill>
                  <a:srgbClr val="009ACC"/>
                </a:solidFill>
                <a:latin typeface="Tahoma"/>
                <a:cs typeface="Tahoma"/>
              </a:rPr>
              <a:t>prepared based on Walkerton Hospital </a:t>
            </a:r>
            <a:r>
              <a:rPr dirty="0" sz="1600">
                <a:solidFill>
                  <a:srgbClr val="009ACC"/>
                </a:solidFill>
                <a:latin typeface="Tahoma"/>
                <a:cs typeface="Tahoma"/>
              </a:rPr>
              <a:t>Admissions data. </a:t>
            </a:r>
            <a:r>
              <a:rPr dirty="0" sz="1600" spc="-5">
                <a:solidFill>
                  <a:srgbClr val="009ACC"/>
                </a:solidFill>
                <a:latin typeface="Tahoma"/>
                <a:cs typeface="Tahoma"/>
              </a:rPr>
              <a:t>It </a:t>
            </a:r>
            <a:r>
              <a:rPr dirty="0" sz="1600">
                <a:solidFill>
                  <a:srgbClr val="009ACC"/>
                </a:solidFill>
                <a:latin typeface="Tahoma"/>
                <a:cs typeface="Tahoma"/>
              </a:rPr>
              <a:t>is part </a:t>
            </a:r>
            <a:r>
              <a:rPr dirty="0" sz="1600" spc="-5">
                <a:solidFill>
                  <a:srgbClr val="009ACC"/>
                </a:solidFill>
                <a:latin typeface="Tahoma"/>
                <a:cs typeface="Tahoma"/>
              </a:rPr>
              <a:t>of the  ECADS </a:t>
            </a:r>
            <a:r>
              <a:rPr dirty="0" sz="1600">
                <a:solidFill>
                  <a:srgbClr val="009ACC"/>
                </a:solidFill>
                <a:latin typeface="Tahoma"/>
                <a:cs typeface="Tahoma"/>
              </a:rPr>
              <a:t>project </a:t>
            </a:r>
            <a:r>
              <a:rPr dirty="0" sz="1600" spc="-5">
                <a:solidFill>
                  <a:srgbClr val="009ACC"/>
                </a:solidFill>
                <a:latin typeface="Tahoma"/>
                <a:cs typeface="Tahoma"/>
              </a:rPr>
              <a:t>led </a:t>
            </a:r>
            <a:r>
              <a:rPr dirty="0" sz="1600">
                <a:solidFill>
                  <a:srgbClr val="009ACC"/>
                </a:solidFill>
                <a:latin typeface="Tahoma"/>
                <a:cs typeface="Tahoma"/>
              </a:rPr>
              <a:t>by </a:t>
            </a:r>
            <a:r>
              <a:rPr dirty="0" sz="1600" spc="-5">
                <a:solidFill>
                  <a:srgbClr val="009ACC"/>
                </a:solidFill>
                <a:latin typeface="Tahoma"/>
                <a:cs typeface="Tahoma"/>
              </a:rPr>
              <a:t>Dr. Richard Davies (rfdavies@ottawaheart.ca). </a:t>
            </a:r>
            <a:r>
              <a:rPr dirty="0" sz="1600">
                <a:solidFill>
                  <a:srgbClr val="009ACC"/>
                </a:solidFill>
                <a:latin typeface="Tahoma"/>
                <a:cs typeface="Tahoma"/>
              </a:rPr>
              <a:t>We </a:t>
            </a:r>
            <a:r>
              <a:rPr dirty="0" sz="1600" spc="-5">
                <a:solidFill>
                  <a:srgbClr val="009ACC"/>
                </a:solidFill>
                <a:latin typeface="Tahoma"/>
                <a:cs typeface="Tahoma"/>
              </a:rPr>
              <a:t>investigate the  extent to which the hospital admissions data reveals </a:t>
            </a:r>
            <a:r>
              <a:rPr dirty="0" sz="1600">
                <a:solidFill>
                  <a:srgbClr val="009ACC"/>
                </a:solidFill>
                <a:latin typeface="Tahoma"/>
                <a:cs typeface="Tahoma"/>
              </a:rPr>
              <a:t>the </a:t>
            </a:r>
            <a:r>
              <a:rPr dirty="0" sz="1600" spc="-5">
                <a:solidFill>
                  <a:srgbClr val="009ACC"/>
                </a:solidFill>
                <a:latin typeface="Tahoma"/>
                <a:cs typeface="Tahoma"/>
              </a:rPr>
              <a:t>effects </a:t>
            </a:r>
            <a:r>
              <a:rPr dirty="0" sz="1600">
                <a:solidFill>
                  <a:srgbClr val="009ACC"/>
                </a:solidFill>
                <a:latin typeface="Tahoma"/>
                <a:cs typeface="Tahoma"/>
              </a:rPr>
              <a:t>of the </a:t>
            </a:r>
            <a:r>
              <a:rPr dirty="0" sz="1600" spc="-5">
                <a:solidFill>
                  <a:srgbClr val="009ACC"/>
                </a:solidFill>
                <a:latin typeface="Tahoma"/>
                <a:cs typeface="Tahoma"/>
              </a:rPr>
              <a:t>Walkerton </a:t>
            </a:r>
            <a:r>
              <a:rPr dirty="0" sz="1600">
                <a:solidFill>
                  <a:srgbClr val="009ACC"/>
                </a:solidFill>
                <a:latin typeface="Tahoma"/>
                <a:cs typeface="Tahoma"/>
              </a:rPr>
              <a:t>Crypto  </a:t>
            </a:r>
            <a:r>
              <a:rPr dirty="0" sz="1600" spc="-5">
                <a:solidFill>
                  <a:srgbClr val="009ACC"/>
                </a:solidFill>
                <a:latin typeface="Tahoma"/>
                <a:cs typeface="Tahoma"/>
              </a:rPr>
              <a:t>outbreak </a:t>
            </a:r>
            <a:r>
              <a:rPr dirty="0" sz="1600">
                <a:solidFill>
                  <a:srgbClr val="009ACC"/>
                </a:solidFill>
                <a:latin typeface="Tahoma"/>
                <a:cs typeface="Tahoma"/>
              </a:rPr>
              <a:t>in </a:t>
            </a:r>
            <a:r>
              <a:rPr dirty="0" sz="1600" spc="-5">
                <a:solidFill>
                  <a:srgbClr val="009ACC"/>
                </a:solidFill>
                <a:latin typeface="Tahoma"/>
                <a:cs typeface="Tahoma"/>
              </a:rPr>
              <a:t>mid/late May</a:t>
            </a:r>
            <a:r>
              <a:rPr dirty="0" sz="1600" spc="-10">
                <a:solidFill>
                  <a:srgbClr val="009ACC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009ACC"/>
                </a:solidFill>
                <a:latin typeface="Tahoma"/>
                <a:cs typeface="Tahoma"/>
              </a:rPr>
              <a:t>2000.</a:t>
            </a:r>
            <a:endParaRPr sz="160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14400" y="3425825"/>
          <a:ext cx="8083550" cy="1373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/>
                <a:gridCol w="2181860"/>
                <a:gridCol w="1512569"/>
                <a:gridCol w="1868804"/>
              </a:tblGrid>
              <a:tr h="4556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Andrew</a:t>
                      </a:r>
                      <a:r>
                        <a:rPr dirty="0" sz="24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 spc="-5">
                          <a:latin typeface="Tahoma"/>
                          <a:cs typeface="Tahoma"/>
                        </a:rPr>
                        <a:t>Moore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T w="9525">
                      <a:solidFill>
                        <a:srgbClr val="A4A4E8"/>
                      </a:solidFill>
                      <a:prstDash val="solid"/>
                    </a:lnT>
                    <a:lnB w="9525">
                      <a:solidFill>
                        <a:srgbClr val="A4A4E8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>
                          <a:latin typeface="Tahoma"/>
                          <a:cs typeface="Tahoma"/>
                        </a:rPr>
                        <a:t>Professor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43815">
                    <a:lnT w="9525">
                      <a:solidFill>
                        <a:srgbClr val="A4A4E8"/>
                      </a:solidFill>
                      <a:prstDash val="solid"/>
                    </a:lnT>
                    <a:lnB w="9525">
                      <a:solidFill>
                        <a:srgbClr val="A4A4E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 marR="12382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spc="-5">
                          <a:latin typeface="Tahoma"/>
                          <a:cs typeface="Tahoma"/>
                        </a:rPr>
                        <a:t>Computer Science,  </a:t>
                      </a:r>
                      <a:r>
                        <a:rPr dirty="0" sz="1200">
                          <a:latin typeface="Tahoma"/>
                          <a:cs typeface="Tahoma"/>
                        </a:rPr>
                        <a:t>Carnegie</a:t>
                      </a:r>
                      <a:r>
                        <a:rPr dirty="0" sz="1200" spc="-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latin typeface="Tahoma"/>
                          <a:cs typeface="Tahoma"/>
                        </a:rPr>
                        <a:t>Mellon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43815">
                    <a:lnT w="9525">
                      <a:solidFill>
                        <a:srgbClr val="A4A4E8"/>
                      </a:solidFill>
                      <a:prstDash val="solid"/>
                    </a:lnT>
                    <a:lnB w="9525">
                      <a:solidFill>
                        <a:srgbClr val="A4A4E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spc="-5">
                          <a:solidFill>
                            <a:srgbClr val="3333CC"/>
                          </a:solidFill>
                          <a:latin typeface="Tahoma"/>
                          <a:cs typeface="Tahoma"/>
                          <a:hlinkClick r:id="rId3"/>
                        </a:rPr>
                        <a:t>awm@cs.cmu.edu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43815">
                    <a:lnT w="9525">
                      <a:solidFill>
                        <a:srgbClr val="A4A4E8"/>
                      </a:solidFill>
                      <a:prstDash val="solid"/>
                    </a:lnT>
                    <a:lnB w="9525">
                      <a:solidFill>
                        <a:srgbClr val="A4A4E8"/>
                      </a:solidFill>
                      <a:prstDash val="solid"/>
                    </a:lnB>
                  </a:tcPr>
                </a:tc>
              </a:tr>
              <a:tr h="4556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400" spc="-5">
                          <a:latin typeface="Tahoma"/>
                          <a:cs typeface="Tahoma"/>
                        </a:rPr>
                        <a:t>Daniel Neill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3180">
                    <a:lnT w="9525">
                      <a:solidFill>
                        <a:srgbClr val="A4A4E8"/>
                      </a:solidFill>
                      <a:prstDash val="solid"/>
                    </a:lnT>
                    <a:lnB w="9525">
                      <a:solidFill>
                        <a:srgbClr val="A4A4E8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spc="-5">
                          <a:latin typeface="Tahoma"/>
                          <a:cs typeface="Tahoma"/>
                        </a:rPr>
                        <a:t>Doctoral Graduate</a:t>
                      </a:r>
                      <a:r>
                        <a:rPr dirty="0" sz="1200" spc="-10">
                          <a:latin typeface="Tahoma"/>
                          <a:cs typeface="Tahoma"/>
                        </a:rPr>
                        <a:t> Student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43815">
                    <a:lnT w="9525">
                      <a:solidFill>
                        <a:srgbClr val="A4A4E8"/>
                      </a:solidFill>
                      <a:prstDash val="solid"/>
                    </a:lnT>
                    <a:lnB w="9525">
                      <a:solidFill>
                        <a:srgbClr val="A4A4E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 marR="12382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spc="-5">
                          <a:latin typeface="Tahoma"/>
                          <a:cs typeface="Tahoma"/>
                        </a:rPr>
                        <a:t>Computer Science,  </a:t>
                      </a:r>
                      <a:r>
                        <a:rPr dirty="0" sz="1200">
                          <a:latin typeface="Tahoma"/>
                          <a:cs typeface="Tahoma"/>
                        </a:rPr>
                        <a:t>Carnegie</a:t>
                      </a:r>
                      <a:r>
                        <a:rPr dirty="0" sz="1200" spc="-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latin typeface="Tahoma"/>
                          <a:cs typeface="Tahoma"/>
                        </a:rPr>
                        <a:t>Mellon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43815">
                    <a:lnT w="9525">
                      <a:solidFill>
                        <a:srgbClr val="A4A4E8"/>
                      </a:solidFill>
                      <a:prstDash val="solid"/>
                    </a:lnT>
                    <a:lnB w="9525">
                      <a:solidFill>
                        <a:srgbClr val="A4A4E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spc="-5">
                          <a:solidFill>
                            <a:srgbClr val="3333CC"/>
                          </a:solidFill>
                          <a:latin typeface="Tahoma"/>
                          <a:cs typeface="Tahoma"/>
                          <a:hlinkClick r:id="rId4"/>
                        </a:rPr>
                        <a:t>neill@cs.cmu.edu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43815">
                    <a:lnT w="9525">
                      <a:solidFill>
                        <a:srgbClr val="A4A4E8"/>
                      </a:solidFill>
                      <a:prstDash val="solid"/>
                    </a:lnT>
                    <a:lnB w="9525">
                      <a:solidFill>
                        <a:srgbClr val="A4A4E8"/>
                      </a:solidFill>
                      <a:prstDash val="solid"/>
                    </a:lnB>
                  </a:tcPr>
                </a:tc>
              </a:tr>
              <a:tr h="4556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400">
                          <a:latin typeface="Tahoma"/>
                          <a:cs typeface="Tahoma"/>
                        </a:rPr>
                        <a:t>Robin</a:t>
                      </a:r>
                      <a:r>
                        <a:rPr dirty="0" sz="2400" spc="-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400" spc="-5">
                          <a:latin typeface="Tahoma"/>
                          <a:cs typeface="Tahoma"/>
                        </a:rPr>
                        <a:t>Sabhnani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42545">
                    <a:lnT w="9525">
                      <a:solidFill>
                        <a:srgbClr val="A4A4E8"/>
                      </a:solidFill>
                      <a:prstDash val="solid"/>
                    </a:lnT>
                    <a:lnB w="9525">
                      <a:solidFill>
                        <a:srgbClr val="A4A4E8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117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spc="-5">
                          <a:latin typeface="Tahoma"/>
                          <a:cs typeface="Tahoma"/>
                        </a:rPr>
                        <a:t>Senior Research Programmer  </a:t>
                      </a:r>
                      <a:r>
                        <a:rPr dirty="0" sz="1200">
                          <a:latin typeface="Tahoma"/>
                          <a:cs typeface="Tahoma"/>
                        </a:rPr>
                        <a:t>and Masters</a:t>
                      </a:r>
                      <a:r>
                        <a:rPr dirty="0" sz="12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latin typeface="Tahoma"/>
                          <a:cs typeface="Tahoma"/>
                        </a:rPr>
                        <a:t>Student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43815">
                    <a:lnT w="9525">
                      <a:solidFill>
                        <a:srgbClr val="A4A4E8"/>
                      </a:solidFill>
                      <a:prstDash val="solid"/>
                    </a:lnT>
                    <a:lnB w="9525">
                      <a:solidFill>
                        <a:srgbClr val="A4A4E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 marR="12382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spc="-5">
                          <a:latin typeface="Tahoma"/>
                          <a:cs typeface="Tahoma"/>
                        </a:rPr>
                        <a:t>Computer Science,  </a:t>
                      </a:r>
                      <a:r>
                        <a:rPr dirty="0" sz="1200">
                          <a:latin typeface="Tahoma"/>
                          <a:cs typeface="Tahoma"/>
                        </a:rPr>
                        <a:t>Carnegie</a:t>
                      </a:r>
                      <a:r>
                        <a:rPr dirty="0" sz="1200" spc="-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latin typeface="Tahoma"/>
                          <a:cs typeface="Tahoma"/>
                        </a:rPr>
                        <a:t>Mellon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43815">
                    <a:lnT w="9525">
                      <a:solidFill>
                        <a:srgbClr val="A4A4E8"/>
                      </a:solidFill>
                      <a:prstDash val="solid"/>
                    </a:lnT>
                    <a:lnB w="9525">
                      <a:solidFill>
                        <a:srgbClr val="A4A4E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spc="-5">
                          <a:solidFill>
                            <a:srgbClr val="3333CC"/>
                          </a:solidFill>
                          <a:latin typeface="Tahoma"/>
                          <a:cs typeface="Tahoma"/>
                          <a:hlinkClick r:id="rId5"/>
                        </a:rPr>
                        <a:t>sabhnani+@cs.cmu.edu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43815">
                    <a:lnT w="9525">
                      <a:solidFill>
                        <a:srgbClr val="A4A4E8"/>
                      </a:solidFill>
                      <a:prstDash val="solid"/>
                    </a:lnT>
                    <a:lnB w="9525">
                      <a:solidFill>
                        <a:srgbClr val="A4A4E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477000" y="5486400"/>
            <a:ext cx="1594103" cy="1015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3400" y="5410200"/>
            <a:ext cx="5181600" cy="10096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93345" marR="131445">
              <a:lnSpc>
                <a:spcPct val="100000"/>
              </a:lnSpc>
              <a:spcBef>
                <a:spcPts val="350"/>
              </a:spcBef>
            </a:pPr>
            <a:r>
              <a:rPr dirty="0" sz="1000" spc="-5">
                <a:latin typeface="Arial"/>
                <a:cs typeface="Arial"/>
              </a:rPr>
              <a:t>Note to other teachers and users </a:t>
            </a:r>
            <a:r>
              <a:rPr dirty="0" sz="1000">
                <a:latin typeface="Arial"/>
                <a:cs typeface="Arial"/>
              </a:rPr>
              <a:t>of </a:t>
            </a:r>
            <a:r>
              <a:rPr dirty="0" sz="1000" spc="-5">
                <a:latin typeface="Arial"/>
                <a:cs typeface="Arial"/>
              </a:rPr>
              <a:t>these slides. Andrew would be delighted if you found  this source material useful in giving your own lectures. Feel free to use these slides  verbatim, </a:t>
            </a:r>
            <a:r>
              <a:rPr dirty="0" sz="1000">
                <a:latin typeface="Arial"/>
                <a:cs typeface="Arial"/>
              </a:rPr>
              <a:t>or </a:t>
            </a:r>
            <a:r>
              <a:rPr dirty="0" sz="1000" spc="-5">
                <a:latin typeface="Arial"/>
                <a:cs typeface="Arial"/>
              </a:rPr>
              <a:t>to modify </a:t>
            </a:r>
            <a:r>
              <a:rPr dirty="0" sz="1000" spc="-10">
                <a:latin typeface="Arial"/>
                <a:cs typeface="Arial"/>
              </a:rPr>
              <a:t>them </a:t>
            </a:r>
            <a:r>
              <a:rPr dirty="0" sz="1000" spc="-5">
                <a:latin typeface="Arial"/>
                <a:cs typeface="Arial"/>
              </a:rPr>
              <a:t>to fit your own needs. PowerPoint originals are available. If  you make use of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significant portion </a:t>
            </a:r>
            <a:r>
              <a:rPr dirty="0" sz="1000">
                <a:latin typeface="Arial"/>
                <a:cs typeface="Arial"/>
              </a:rPr>
              <a:t>of these </a:t>
            </a:r>
            <a:r>
              <a:rPr dirty="0" sz="1000" spc="-5">
                <a:latin typeface="Arial"/>
                <a:cs typeface="Arial"/>
              </a:rPr>
              <a:t>slides in your own lecture, please include  this message, </a:t>
            </a:r>
            <a:r>
              <a:rPr dirty="0" sz="1000">
                <a:latin typeface="Arial"/>
                <a:cs typeface="Arial"/>
              </a:rPr>
              <a:t>or </a:t>
            </a:r>
            <a:r>
              <a:rPr dirty="0" sz="1000" spc="-5">
                <a:latin typeface="Arial"/>
                <a:cs typeface="Arial"/>
              </a:rPr>
              <a:t>the following link to the source repository of Andrew’s tutorials:  </a:t>
            </a:r>
            <a:r>
              <a:rPr dirty="0" u="sng" sz="10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  <a:hlinkClick r:id="rId7"/>
              </a:rPr>
              <a:t>http://www.cs.cmu.edu/~awm/tutorials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  <a:hlinkClick r:id="rId7"/>
              </a:rPr>
              <a:t> </a:t>
            </a:r>
            <a:r>
              <a:rPr dirty="0" sz="1000">
                <a:latin typeface="Arial"/>
                <a:cs typeface="Arial"/>
              </a:rPr>
              <a:t>. </a:t>
            </a:r>
            <a:r>
              <a:rPr dirty="0" sz="1000" spc="-5">
                <a:latin typeface="Arial"/>
                <a:cs typeface="Arial"/>
              </a:rPr>
              <a:t>Comments and corrections gratefully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received.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65259" y="6973241"/>
            <a:ext cx="134620" cy="209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z="1200">
                <a:latin typeface="Tahoma"/>
                <a:cs typeface="Tahoma"/>
              </a:rPr>
              <a:t>1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2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47712" y="671512"/>
          <a:ext cx="8577580" cy="942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4800"/>
                <a:gridCol w="2845435"/>
                <a:gridCol w="2844799"/>
              </a:tblGrid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FF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2075" marR="8147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year data</a:t>
                      </a:r>
                      <a:r>
                        <a:rPr dirty="0" sz="1600" spc="-8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(excludes  Hanover)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3154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GI visits from city</a:t>
                      </a:r>
                      <a:r>
                        <a:rPr dirty="0" sz="1600" spc="-9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of  </a:t>
                      </a:r>
                      <a:r>
                        <a:rPr dirty="0" sz="16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Walkerton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3FFB3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359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Regression w/ </a:t>
                      </a:r>
                      <a:r>
                        <a:rPr dirty="0" sz="160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DOW</a:t>
                      </a:r>
                      <a:r>
                        <a:rPr dirty="0" sz="1600" spc="-7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+ 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Season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62000" y="2133600"/>
            <a:ext cx="73152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3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91264" y="6959521"/>
            <a:ext cx="45085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 sz="1400" spc="-10" b="1">
                <a:latin typeface="Courier New"/>
                <a:cs typeface="Courier New"/>
              </a:rPr>
              <a:t>sa28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6140" y="6959521"/>
            <a:ext cx="5235575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 sz="1400" spc="-10" b="1">
                <a:latin typeface="Courier New"/>
                <a:cs typeface="Courier New"/>
              </a:rPr>
              <a:t>0.5% Sickness/Availability with Window </a:t>
            </a:r>
            <a:r>
              <a:rPr dirty="0" sz="1400" spc="-5" b="1">
                <a:latin typeface="Courier New"/>
                <a:cs typeface="Courier New"/>
              </a:rPr>
              <a:t>of 28</a:t>
            </a:r>
            <a:r>
              <a:rPr dirty="0" sz="1400" spc="70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days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2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18535" marR="5080" indent="685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Performance of Univariate  Algorithms: </a:t>
            </a:r>
            <a:r>
              <a:rPr dirty="0"/>
              <a:t>May </a:t>
            </a:r>
            <a:r>
              <a:rPr dirty="0" spc="-5">
                <a:solidFill>
                  <a:srgbClr val="FF0000"/>
                </a:solidFill>
              </a:rPr>
              <a:t>20th</a:t>
            </a:r>
            <a:r>
              <a:rPr dirty="0" spc="-30">
                <a:solidFill>
                  <a:srgbClr val="FF0000"/>
                </a:solidFill>
              </a:rPr>
              <a:t> </a:t>
            </a:r>
            <a:r>
              <a:rPr dirty="0"/>
              <a:t>2000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2951" y="2079515"/>
          <a:ext cx="8155940" cy="4030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990"/>
                <a:gridCol w="638175"/>
                <a:gridCol w="1169670"/>
                <a:gridCol w="478155"/>
                <a:gridCol w="222250"/>
                <a:gridCol w="744220"/>
                <a:gridCol w="1859914"/>
                <a:gridCol w="2105024"/>
              </a:tblGrid>
              <a:tr h="207241">
                <a:tc>
                  <a:txBody>
                    <a:bodyPr/>
                    <a:lstStyle/>
                    <a:p>
                      <a:pPr algn="r" marR="151765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cc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Standard Control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Chart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975">
                <a:tc>
                  <a:txBody>
                    <a:bodyPr/>
                    <a:lstStyle/>
                    <a:p>
                      <a:pPr algn="r" marR="15176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Yesterday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15176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Moving Average (3-day window)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15176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0.1%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Moving Average (7-day window)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15176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ma14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0.1%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Moving Average (14-day</a:t>
                      </a:r>
                      <a:r>
                        <a:rPr dirty="0" sz="140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15176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ma28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0.1%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Moving Average (28-day</a:t>
                      </a:r>
                      <a:r>
                        <a:rPr dirty="0" sz="140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975">
                <a:tc>
                  <a:txBody>
                    <a:bodyPr/>
                    <a:lstStyle/>
                    <a:p>
                      <a:pPr algn="r" marR="15176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 (Hours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of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Daylight)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7241">
                <a:tc>
                  <a:txBody>
                    <a:bodyPr/>
                    <a:lstStyle/>
                    <a:p>
                      <a:pPr algn="r" marR="15176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regm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 (HOD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sz="140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Monday)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8327">
                <a:tc>
                  <a:txBody>
                    <a:bodyPr/>
                    <a:lstStyle/>
                    <a:p>
                      <a:pPr algn="r" marR="152400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regtu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0.1%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(HOD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445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Monday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sz="1400" spc="-1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Tuesday)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15240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0.1%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(HOD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Monday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+ ...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Thursday</a:t>
                      </a:r>
                      <a:r>
                        <a:rPr dirty="0" sz="1400" spc="-7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Mean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of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4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Week)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15176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(HOD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Monday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+ ...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Saturday</a:t>
                      </a:r>
                      <a:r>
                        <a:rPr dirty="0" sz="1400" spc="-7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Mean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of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4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Week)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15176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regs84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0.1%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M..S</a:t>
                      </a:r>
                      <a:r>
                        <a:rPr dirty="0" sz="1400" spc="-4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LastWeek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learning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from last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400" spc="-3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months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975">
                <a:tc>
                  <a:txBody>
                    <a:bodyPr/>
                    <a:lstStyle/>
                    <a:p>
                      <a:pPr algn="r" marR="15176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regs28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0.8%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M..S</a:t>
                      </a:r>
                      <a:r>
                        <a:rPr dirty="0" sz="1400" spc="-4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LastWeek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learning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from last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1400" spc="-3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weeks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975">
                <a:tc>
                  <a:txBody>
                    <a:bodyPr/>
                    <a:lstStyle/>
                    <a:p>
                      <a:pPr algn="r" marR="15176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regsh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M..S</a:t>
                      </a:r>
                      <a:r>
                        <a:rPr dirty="0" sz="1400" spc="-4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LastWeek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avoiding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times near</a:t>
                      </a:r>
                      <a:r>
                        <a:rPr dirty="0" sz="14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holidays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15176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15176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15176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15176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1.4%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6859">
                <a:tc>
                  <a:txBody>
                    <a:bodyPr/>
                    <a:lstStyle/>
                    <a:p>
                      <a:pPr algn="r" marR="15176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4.1%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78901" y="6121847"/>
          <a:ext cx="5806440" cy="626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"/>
                <a:gridCol w="638175"/>
                <a:gridCol w="2338705"/>
                <a:gridCol w="531495"/>
                <a:gridCol w="744220"/>
                <a:gridCol w="318770"/>
                <a:gridCol w="212725"/>
                <a:gridCol w="510539"/>
              </a:tblGrid>
              <a:tr h="206859">
                <a:tc>
                  <a:txBody>
                    <a:bodyPr/>
                    <a:lstStyle/>
                    <a:p>
                      <a:pPr marL="31750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sa1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0.3%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Sickness/Availability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marL="3175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sa3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0.4%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Sickness/Availability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days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06859">
                <a:tc>
                  <a:txBody>
                    <a:bodyPr/>
                    <a:lstStyle/>
                    <a:p>
                      <a:pPr marL="3175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sa7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0.5%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Sickness/Availability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days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91264" y="6717192"/>
            <a:ext cx="4508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 b="1">
                <a:latin typeface="Courier New"/>
                <a:cs typeface="Courier New"/>
              </a:rPr>
              <a:t>sa14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6140" y="6717192"/>
            <a:ext cx="523557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 b="1">
                <a:latin typeface="Courier New"/>
                <a:cs typeface="Courier New"/>
              </a:rPr>
              <a:t>0.5% Sickness/Availability with Window </a:t>
            </a:r>
            <a:r>
              <a:rPr dirty="0" sz="1400" spc="-5" b="1">
                <a:latin typeface="Courier New"/>
                <a:cs typeface="Courier New"/>
              </a:rPr>
              <a:t>of 14</a:t>
            </a:r>
            <a:r>
              <a:rPr dirty="0" sz="1400" spc="70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days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5313" y="1627783"/>
            <a:ext cx="836549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(False Positive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Rate =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Fraction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of the days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outside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interval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May 5-June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15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2000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in which there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would have 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been an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alarm,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if the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threshold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was set such that the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given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date was</a:t>
            </a:r>
            <a:r>
              <a:rPr dirty="0" sz="1400" spc="25" i="1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detected)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47712" y="671512"/>
          <a:ext cx="3548379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1752600"/>
              </a:tblGrid>
              <a:tr h="3032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1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FFB3"/>
                    </a:solidFill>
                  </a:tcPr>
                </a:tc>
              </a:tr>
              <a:tr h="515874">
                <a:tc>
                  <a:txBody>
                    <a:bodyPr/>
                    <a:lstStyle/>
                    <a:p>
                      <a:pPr marL="92075" marR="1308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4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year </a:t>
                      </a:r>
                      <a:r>
                        <a:rPr dirty="0" sz="14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  (excludes</a:t>
                      </a:r>
                      <a:r>
                        <a:rPr dirty="0" sz="1400" spc="-3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Hanover)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7368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GI visits from city  of</a:t>
                      </a:r>
                      <a:r>
                        <a:rPr dirty="0" sz="1400" spc="-1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Walkerton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3FFB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91264" y="6959521"/>
            <a:ext cx="45085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 sz="1400" spc="-10" b="1">
                <a:latin typeface="Courier New"/>
                <a:cs typeface="Courier New"/>
              </a:rPr>
              <a:t>sa28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6140" y="6959521"/>
            <a:ext cx="5235575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 sz="1400" spc="-10" b="1">
                <a:latin typeface="Courier New"/>
                <a:cs typeface="Courier New"/>
              </a:rPr>
              <a:t>0.5% Sickness/Availability with Window </a:t>
            </a:r>
            <a:r>
              <a:rPr dirty="0" sz="1400" spc="-5" b="1">
                <a:latin typeface="Courier New"/>
                <a:cs typeface="Courier New"/>
              </a:rPr>
              <a:t>of 28</a:t>
            </a:r>
            <a:r>
              <a:rPr dirty="0" sz="1400" spc="70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days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2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18535" marR="5080" indent="685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Performance of Univariate  Algorithms: </a:t>
            </a:r>
            <a:r>
              <a:rPr dirty="0"/>
              <a:t>May </a:t>
            </a:r>
            <a:r>
              <a:rPr dirty="0" spc="-5">
                <a:solidFill>
                  <a:srgbClr val="FF0000"/>
                </a:solidFill>
              </a:rPr>
              <a:t>19th</a:t>
            </a:r>
            <a:r>
              <a:rPr dirty="0" spc="-30">
                <a:solidFill>
                  <a:srgbClr val="FF0000"/>
                </a:solidFill>
              </a:rPr>
              <a:t> </a:t>
            </a:r>
            <a:r>
              <a:rPr dirty="0"/>
              <a:t>2000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2951" y="2079515"/>
          <a:ext cx="8155940" cy="4030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990"/>
                <a:gridCol w="638175"/>
                <a:gridCol w="1169670"/>
                <a:gridCol w="478155"/>
                <a:gridCol w="222250"/>
                <a:gridCol w="744220"/>
                <a:gridCol w="1859914"/>
                <a:gridCol w="2105024"/>
              </a:tblGrid>
              <a:tr h="207241">
                <a:tc>
                  <a:txBody>
                    <a:bodyPr/>
                    <a:lstStyle/>
                    <a:p>
                      <a:pPr algn="r" marR="151765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cc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Standard Control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Chart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975">
                <a:tc>
                  <a:txBody>
                    <a:bodyPr/>
                    <a:lstStyle/>
                    <a:p>
                      <a:pPr algn="r" marR="15176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2.1%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Yesterday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15176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2.3%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Moving Average (3-day window)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15176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0.8%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Moving Average (7-day window)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15176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ma14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0.3%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Moving Average (14-day</a:t>
                      </a:r>
                      <a:r>
                        <a:rPr dirty="0" sz="140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15176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ma28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0.5%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Moving Average (28-day</a:t>
                      </a:r>
                      <a:r>
                        <a:rPr dirty="0" sz="140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975">
                <a:tc>
                  <a:txBody>
                    <a:bodyPr/>
                    <a:lstStyle/>
                    <a:p>
                      <a:pPr algn="r" marR="15176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 (Hours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of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Daylight)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7241">
                <a:tc>
                  <a:txBody>
                    <a:bodyPr/>
                    <a:lstStyle/>
                    <a:p>
                      <a:pPr algn="r" marR="15176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regm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 (HOD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sz="140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Monday)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8327">
                <a:tc>
                  <a:txBody>
                    <a:bodyPr/>
                    <a:lstStyle/>
                    <a:p>
                      <a:pPr algn="r" marR="152400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regtu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0.1%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(HOD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445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Monday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sz="1400" spc="-1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Tuesday)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15240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0.1%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(HOD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Monday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+ ...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Thursday</a:t>
                      </a:r>
                      <a:r>
                        <a:rPr dirty="0" sz="1400" spc="-7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Mean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of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4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Week)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15176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(HOD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Monday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+ ...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Saturday</a:t>
                      </a:r>
                      <a:r>
                        <a:rPr dirty="0" sz="1400" spc="-7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Mean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of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4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Week)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15176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regs84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0.1%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M..S</a:t>
                      </a:r>
                      <a:r>
                        <a:rPr dirty="0" sz="1400" spc="-4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LastWeek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learning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from last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400" spc="-3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months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975">
                <a:tc>
                  <a:txBody>
                    <a:bodyPr/>
                    <a:lstStyle/>
                    <a:p>
                      <a:pPr algn="r" marR="15176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regs28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0.8%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M..S</a:t>
                      </a:r>
                      <a:r>
                        <a:rPr dirty="0" sz="1400" spc="-4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LastWeek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learning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from last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1400" spc="-3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weeks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975">
                <a:tc>
                  <a:txBody>
                    <a:bodyPr/>
                    <a:lstStyle/>
                    <a:p>
                      <a:pPr algn="r" marR="15176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regsh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M..S</a:t>
                      </a:r>
                      <a:r>
                        <a:rPr dirty="0" sz="1400" spc="-4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LastWeek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avoiding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times near</a:t>
                      </a:r>
                      <a:r>
                        <a:rPr dirty="0" sz="14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holidays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15176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0.2%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15176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15176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4.4%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15176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1.6%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6859">
                <a:tc>
                  <a:txBody>
                    <a:bodyPr/>
                    <a:lstStyle/>
                    <a:p>
                      <a:pPr algn="r" marR="15176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1.4%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78901" y="6121847"/>
          <a:ext cx="5806440" cy="626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"/>
                <a:gridCol w="638175"/>
                <a:gridCol w="2338705"/>
                <a:gridCol w="531495"/>
                <a:gridCol w="744220"/>
                <a:gridCol w="318770"/>
                <a:gridCol w="212725"/>
                <a:gridCol w="510539"/>
              </a:tblGrid>
              <a:tr h="206859">
                <a:tc>
                  <a:txBody>
                    <a:bodyPr/>
                    <a:lstStyle/>
                    <a:p>
                      <a:pPr marL="31750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sa1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0.3%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Sickness/Availability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marL="3175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sa3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0.4%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Sickness/Availability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days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06859">
                <a:tc>
                  <a:txBody>
                    <a:bodyPr/>
                    <a:lstStyle/>
                    <a:p>
                      <a:pPr marL="3175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sa7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0.5%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Sickness/Availability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days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91264" y="6717192"/>
            <a:ext cx="4508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 b="1">
                <a:latin typeface="Courier New"/>
                <a:cs typeface="Courier New"/>
              </a:rPr>
              <a:t>sa14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6140" y="6717192"/>
            <a:ext cx="523557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 b="1">
                <a:latin typeface="Courier New"/>
                <a:cs typeface="Courier New"/>
              </a:rPr>
              <a:t>0.5% Sickness/Availability with Window </a:t>
            </a:r>
            <a:r>
              <a:rPr dirty="0" sz="1400" spc="-5" b="1">
                <a:latin typeface="Courier New"/>
                <a:cs typeface="Courier New"/>
              </a:rPr>
              <a:t>of 14</a:t>
            </a:r>
            <a:r>
              <a:rPr dirty="0" sz="1400" spc="70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days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5313" y="1627783"/>
            <a:ext cx="836549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(False Positive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Rate =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Fraction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of the days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outside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interval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May 5-June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15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2000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in which there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would have 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been an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alarm,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if the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threshold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was set such that the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given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date was</a:t>
            </a:r>
            <a:r>
              <a:rPr dirty="0" sz="1400" spc="25" i="1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detected)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47712" y="671512"/>
          <a:ext cx="3548379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1752600"/>
              </a:tblGrid>
              <a:tr h="3032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1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FFB3"/>
                    </a:solidFill>
                  </a:tcPr>
                </a:tc>
              </a:tr>
              <a:tr h="515874">
                <a:tc>
                  <a:txBody>
                    <a:bodyPr/>
                    <a:lstStyle/>
                    <a:p>
                      <a:pPr marL="92075" marR="1308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4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year </a:t>
                      </a:r>
                      <a:r>
                        <a:rPr dirty="0" sz="14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  (excludes</a:t>
                      </a:r>
                      <a:r>
                        <a:rPr dirty="0" sz="1400" spc="-3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Hanover)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7368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GI visits from city  of</a:t>
                      </a:r>
                      <a:r>
                        <a:rPr dirty="0" sz="1400" spc="-1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Walkerton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3FFB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91264" y="6959521"/>
            <a:ext cx="45085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 sz="1400" spc="-10" b="1">
                <a:latin typeface="Courier New"/>
                <a:cs typeface="Courier New"/>
              </a:rPr>
              <a:t>sa28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29471" y="6959521"/>
            <a:ext cx="5342255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 sz="1400" spc="-10" b="1">
                <a:latin typeface="Courier New"/>
                <a:cs typeface="Courier New"/>
              </a:rPr>
              <a:t>12.1% Sickness/Availability with Window </a:t>
            </a:r>
            <a:r>
              <a:rPr dirty="0" sz="1400" spc="-5" b="1">
                <a:latin typeface="Courier New"/>
                <a:cs typeface="Courier New"/>
              </a:rPr>
              <a:t>of 28</a:t>
            </a:r>
            <a:r>
              <a:rPr dirty="0" sz="1400" spc="80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days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13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2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18535" marR="5080" indent="685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Performance of Univariate  Algorithms: </a:t>
            </a:r>
            <a:r>
              <a:rPr dirty="0"/>
              <a:t>May </a:t>
            </a:r>
            <a:r>
              <a:rPr dirty="0" spc="-5">
                <a:solidFill>
                  <a:srgbClr val="FF0000"/>
                </a:solidFill>
              </a:rPr>
              <a:t>18th</a:t>
            </a:r>
            <a:r>
              <a:rPr dirty="0" spc="-30">
                <a:solidFill>
                  <a:srgbClr val="FF0000"/>
                </a:solidFill>
              </a:rPr>
              <a:t> </a:t>
            </a:r>
            <a:r>
              <a:rPr dirty="0"/>
              <a:t>2000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2951" y="2079515"/>
          <a:ext cx="8155940" cy="4030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285"/>
                <a:gridCol w="691515"/>
                <a:gridCol w="1170305"/>
                <a:gridCol w="478790"/>
                <a:gridCol w="222885"/>
                <a:gridCol w="744854"/>
                <a:gridCol w="1860550"/>
                <a:gridCol w="2105660"/>
              </a:tblGrid>
              <a:tr h="207241">
                <a:tc>
                  <a:txBody>
                    <a:bodyPr/>
                    <a:lstStyle/>
                    <a:p>
                      <a:pPr algn="r" marR="98425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cc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2.7%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Standard Control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Chart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975">
                <a:tc>
                  <a:txBody>
                    <a:bodyPr/>
                    <a:lstStyle/>
                    <a:p>
                      <a:pPr algn="r" marR="9842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72.5%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Yesterday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9842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27.7%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Moving Average (3-day window)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9842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14.9%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Moving Average (7-day window)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9842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ma14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11.2%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Moving Average (14-day</a:t>
                      </a:r>
                      <a:r>
                        <a:rPr dirty="0" sz="1400" spc="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9842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ma28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13.1%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Moving Average (28-day</a:t>
                      </a:r>
                      <a:r>
                        <a:rPr dirty="0" sz="1400" spc="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975">
                <a:tc>
                  <a:txBody>
                    <a:bodyPr/>
                    <a:lstStyle/>
                    <a:p>
                      <a:pPr algn="r" marR="9842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2.5%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 (Hours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of</a:t>
                      </a:r>
                      <a:r>
                        <a:rPr dirty="0" sz="140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Daylight)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7241">
                <a:tc>
                  <a:txBody>
                    <a:bodyPr/>
                    <a:lstStyle/>
                    <a:p>
                      <a:pPr algn="r" marR="9906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regm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2.6%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 (HOD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sz="140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Monday)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8327">
                <a:tc>
                  <a:txBody>
                    <a:bodyPr/>
                    <a:lstStyle/>
                    <a:p>
                      <a:pPr algn="r" marR="99060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regtu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2.7%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(HOD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445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Monday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sz="1400" spc="-1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Tuesday)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9906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2.5%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(HOD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Monday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+ ...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Thursday</a:t>
                      </a:r>
                      <a:r>
                        <a:rPr dirty="0" sz="1400" spc="-7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Mean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of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4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Week)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9906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2.8%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(HOD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Monday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+ ...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Saturday</a:t>
                      </a:r>
                      <a:r>
                        <a:rPr dirty="0" sz="1400" spc="-7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Mean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of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4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Week)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9906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regs84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7.4%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M..S</a:t>
                      </a:r>
                      <a:r>
                        <a:rPr dirty="0" sz="1400" spc="-4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LastWeek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learning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from last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400" spc="-3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months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975">
                <a:tc>
                  <a:txBody>
                    <a:bodyPr/>
                    <a:lstStyle/>
                    <a:p>
                      <a:pPr algn="r" marR="9842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regs28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2.8%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M..S</a:t>
                      </a:r>
                      <a:r>
                        <a:rPr dirty="0" sz="1400" spc="-4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LastWeek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learning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from last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1400" spc="-3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weeks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975">
                <a:tc>
                  <a:txBody>
                    <a:bodyPr/>
                    <a:lstStyle/>
                    <a:p>
                      <a:pPr algn="r" marR="9842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regsh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2.6%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M..S</a:t>
                      </a:r>
                      <a:r>
                        <a:rPr dirty="0" sz="1400" spc="-4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LastWeek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avoiding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times near</a:t>
                      </a:r>
                      <a:r>
                        <a:rPr dirty="0" sz="14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holidays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9842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7.2%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9842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11.2%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9842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2.0%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9842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2.4%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6859">
                <a:tc>
                  <a:txBody>
                    <a:bodyPr/>
                    <a:lstStyle/>
                    <a:p>
                      <a:pPr algn="r" marR="9842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1.6%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78901" y="6121847"/>
          <a:ext cx="5806440" cy="626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691515"/>
                <a:gridCol w="2339340"/>
                <a:gridCol w="532129"/>
                <a:gridCol w="744854"/>
                <a:gridCol w="319404"/>
                <a:gridCol w="213360"/>
                <a:gridCol w="511175"/>
              </a:tblGrid>
              <a:tr h="206859">
                <a:tc>
                  <a:txBody>
                    <a:bodyPr/>
                    <a:lstStyle/>
                    <a:p>
                      <a:pPr marL="31750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sa1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29.0%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Sickness/Availability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marL="3175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sa3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20.3%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Sickness/Availability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days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06859">
                <a:tc>
                  <a:txBody>
                    <a:bodyPr/>
                    <a:lstStyle/>
                    <a:p>
                      <a:pPr marL="3175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sa7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15.2%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Sickness/Availability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days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91264" y="6717192"/>
            <a:ext cx="4508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 b="1">
                <a:latin typeface="Courier New"/>
                <a:cs typeface="Courier New"/>
              </a:rPr>
              <a:t>sa14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6140" y="6717192"/>
            <a:ext cx="523557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 b="1">
                <a:latin typeface="Courier New"/>
                <a:cs typeface="Courier New"/>
              </a:rPr>
              <a:t>9.4% Sickness/Availability with Window </a:t>
            </a:r>
            <a:r>
              <a:rPr dirty="0" sz="1400" spc="-5" b="1">
                <a:latin typeface="Courier New"/>
                <a:cs typeface="Courier New"/>
              </a:rPr>
              <a:t>of 14</a:t>
            </a:r>
            <a:r>
              <a:rPr dirty="0" sz="1400" spc="70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days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5313" y="1627783"/>
            <a:ext cx="836549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(False Positive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Rate =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Fraction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of the days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outside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interval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May 5-June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15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2000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in which there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would have 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been an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alarm,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if the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threshold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was set such that the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given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date was</a:t>
            </a:r>
            <a:r>
              <a:rPr dirty="0" sz="1400" spc="25" i="1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detected)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47712" y="671512"/>
          <a:ext cx="3548379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1752600"/>
              </a:tblGrid>
              <a:tr h="3032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1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FFB3"/>
                    </a:solidFill>
                  </a:tcPr>
                </a:tc>
              </a:tr>
              <a:tr h="515874">
                <a:tc>
                  <a:txBody>
                    <a:bodyPr/>
                    <a:lstStyle/>
                    <a:p>
                      <a:pPr marL="92075" marR="1308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4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year </a:t>
                      </a:r>
                      <a:r>
                        <a:rPr dirty="0" sz="14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  (excludes</a:t>
                      </a:r>
                      <a:r>
                        <a:rPr dirty="0" sz="1400" spc="-3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Hanover)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7368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GI visits from city  of</a:t>
                      </a:r>
                      <a:r>
                        <a:rPr dirty="0" sz="1400" spc="-1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Walkerton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3FFB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191264" y="6321740"/>
            <a:ext cx="451484" cy="652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9380">
              <a:lnSpc>
                <a:spcPts val="1540"/>
              </a:lnSpc>
            </a:pPr>
            <a:r>
              <a:rPr dirty="0" sz="1400" spc="-10" b="1">
                <a:latin typeface="Courier New"/>
                <a:cs typeface="Courier New"/>
              </a:rPr>
              <a:t>sa3</a:t>
            </a:r>
            <a:endParaRPr sz="1400">
              <a:latin typeface="Courier New"/>
              <a:cs typeface="Courier New"/>
            </a:endParaRPr>
          </a:p>
          <a:p>
            <a:pPr marL="12700" marR="5080" indent="106680">
              <a:lnSpc>
                <a:spcPts val="1670"/>
              </a:lnSpc>
              <a:spcBef>
                <a:spcPts val="60"/>
              </a:spcBef>
            </a:pPr>
            <a:r>
              <a:rPr dirty="0" sz="1400" spc="-10" b="1">
                <a:latin typeface="Courier New"/>
                <a:cs typeface="Courier New"/>
              </a:rPr>
              <a:t>sa7  sa14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9506" y="6321740"/>
            <a:ext cx="557530" cy="652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40"/>
              </a:lnSpc>
            </a:pPr>
            <a:r>
              <a:rPr dirty="0" sz="1400" spc="-10" b="1">
                <a:latin typeface="Courier New"/>
                <a:cs typeface="Courier New"/>
              </a:rPr>
              <a:t>16.3%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75"/>
              </a:lnSpc>
            </a:pPr>
            <a:r>
              <a:rPr dirty="0" sz="1400" spc="-10" b="1">
                <a:latin typeface="Courier New"/>
                <a:cs typeface="Courier New"/>
              </a:rPr>
              <a:t>21.1%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75"/>
              </a:lnSpc>
            </a:pPr>
            <a:r>
              <a:rPr dirty="0" sz="1400" spc="-10" b="1">
                <a:latin typeface="Courier New"/>
                <a:cs typeface="Courier New"/>
              </a:rPr>
              <a:t>15.8%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67678" y="6321740"/>
            <a:ext cx="2258695" cy="652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40"/>
              </a:lnSpc>
            </a:pPr>
            <a:r>
              <a:rPr dirty="0" sz="1400" spc="-10" b="1">
                <a:latin typeface="Courier New"/>
                <a:cs typeface="Courier New"/>
              </a:rPr>
              <a:t>Sickness/Availability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ts val="1670"/>
              </a:lnSpc>
              <a:spcBef>
                <a:spcPts val="60"/>
              </a:spcBef>
            </a:pPr>
            <a:r>
              <a:rPr dirty="0" sz="1400" spc="-10" b="1">
                <a:latin typeface="Courier New"/>
                <a:cs typeface="Courier New"/>
              </a:rPr>
              <a:t>Sickness/Availability  Sickness/Availability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6757" y="6321740"/>
            <a:ext cx="451484" cy="8648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40"/>
              </a:lnSpc>
            </a:pPr>
            <a:r>
              <a:rPr dirty="0" sz="1400" spc="-10" b="1">
                <a:latin typeface="Courier New"/>
                <a:cs typeface="Courier New"/>
              </a:rPr>
              <a:t>with</a:t>
            </a:r>
            <a:endParaRPr sz="1400">
              <a:latin typeface="Courier New"/>
              <a:cs typeface="Courier New"/>
            </a:endParaRPr>
          </a:p>
          <a:p>
            <a:pPr algn="just" marL="12700" marR="5080">
              <a:lnSpc>
                <a:spcPts val="1670"/>
              </a:lnSpc>
              <a:spcBef>
                <a:spcPts val="60"/>
              </a:spcBef>
            </a:pPr>
            <a:r>
              <a:rPr dirty="0" sz="1400" spc="-10" b="1">
                <a:latin typeface="Courier New"/>
                <a:cs typeface="Courier New"/>
              </a:rPr>
              <a:t>with  with  with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38401" y="6321740"/>
            <a:ext cx="664210" cy="8648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40"/>
              </a:lnSpc>
            </a:pPr>
            <a:r>
              <a:rPr dirty="0" sz="1400" spc="-10" b="1">
                <a:latin typeface="Courier New"/>
                <a:cs typeface="Courier New"/>
              </a:rPr>
              <a:t>Window</a:t>
            </a:r>
            <a:endParaRPr sz="1400">
              <a:latin typeface="Courier New"/>
              <a:cs typeface="Courier New"/>
            </a:endParaRPr>
          </a:p>
          <a:p>
            <a:pPr algn="just" marL="12700" marR="5080">
              <a:lnSpc>
                <a:spcPts val="1670"/>
              </a:lnSpc>
              <a:spcBef>
                <a:spcPts val="60"/>
              </a:spcBef>
            </a:pPr>
            <a:r>
              <a:rPr dirty="0" sz="1400" spc="-10" b="1">
                <a:latin typeface="Courier New"/>
                <a:cs typeface="Courier New"/>
              </a:rPr>
              <a:t>Window  Window  Window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82674" y="6321740"/>
            <a:ext cx="239395" cy="8648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335">
              <a:lnSpc>
                <a:spcPts val="1540"/>
              </a:lnSpc>
            </a:pPr>
            <a:r>
              <a:rPr dirty="0" sz="1400" spc="-10" b="1">
                <a:latin typeface="Courier New"/>
                <a:cs typeface="Courier New"/>
              </a:rPr>
              <a:t>of</a:t>
            </a:r>
            <a:endParaRPr sz="1400">
              <a:latin typeface="Courier New"/>
              <a:cs typeface="Courier New"/>
            </a:endParaRPr>
          </a:p>
          <a:p>
            <a:pPr algn="just" marL="12700" marR="5080" indent="635">
              <a:lnSpc>
                <a:spcPts val="1670"/>
              </a:lnSpc>
              <a:spcBef>
                <a:spcPts val="60"/>
              </a:spcBef>
            </a:pPr>
            <a:r>
              <a:rPr dirty="0" sz="1400" spc="-10" b="1">
                <a:latin typeface="Courier New"/>
                <a:cs typeface="Courier New"/>
              </a:rPr>
              <a:t>of  of  of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01689" y="6321740"/>
            <a:ext cx="983615" cy="8648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335">
              <a:lnSpc>
                <a:spcPts val="1540"/>
              </a:lnSpc>
            </a:pPr>
            <a:r>
              <a:rPr dirty="0" sz="1400" spc="-5" b="1">
                <a:latin typeface="Courier New"/>
                <a:cs typeface="Courier New"/>
              </a:rPr>
              <a:t>3</a:t>
            </a:r>
            <a:r>
              <a:rPr dirty="0" sz="1400" spc="-90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days</a:t>
            </a:r>
            <a:endParaRPr sz="1400">
              <a:latin typeface="Courier New"/>
              <a:cs typeface="Courier New"/>
            </a:endParaRPr>
          </a:p>
          <a:p>
            <a:pPr marL="13335">
              <a:lnSpc>
                <a:spcPts val="1675"/>
              </a:lnSpc>
            </a:pPr>
            <a:r>
              <a:rPr dirty="0" sz="1400" spc="-5" b="1">
                <a:latin typeface="Courier New"/>
                <a:cs typeface="Courier New"/>
              </a:rPr>
              <a:t>7</a:t>
            </a:r>
            <a:r>
              <a:rPr dirty="0" sz="1400" spc="-90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days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75"/>
              </a:lnSpc>
            </a:pPr>
            <a:r>
              <a:rPr dirty="0" sz="1400" spc="-5" b="1">
                <a:latin typeface="Courier New"/>
                <a:cs typeface="Courier New"/>
              </a:rPr>
              <a:t>14</a:t>
            </a:r>
            <a:r>
              <a:rPr dirty="0" sz="1400" spc="-35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days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75"/>
              </a:lnSpc>
            </a:pPr>
            <a:r>
              <a:rPr dirty="0" sz="1400" spc="-5" b="1">
                <a:latin typeface="Courier New"/>
                <a:cs typeface="Courier New"/>
              </a:rPr>
              <a:t>28</a:t>
            </a:r>
            <a:r>
              <a:rPr dirty="0" sz="1400" spc="-75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days28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91264" y="6959521"/>
            <a:ext cx="45085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 sz="1400" spc="-10" b="1">
                <a:latin typeface="Courier New"/>
                <a:cs typeface="Courier New"/>
              </a:rPr>
              <a:t>sa28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29506" y="6959521"/>
            <a:ext cx="55753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 sz="1400" spc="-10" b="1">
                <a:latin typeface="Courier New"/>
                <a:cs typeface="Courier New"/>
              </a:rPr>
              <a:t>17.7%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67678" y="6959521"/>
            <a:ext cx="2258695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 sz="1400" spc="-10" b="1">
                <a:latin typeface="Courier New"/>
                <a:cs typeface="Courier New"/>
              </a:rPr>
              <a:t>Sickness/Availability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18" name="object 18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2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18535" marR="5080" indent="685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Performance of Univariate  Algorithms: </a:t>
            </a:r>
            <a:r>
              <a:rPr dirty="0"/>
              <a:t>May </a:t>
            </a:r>
            <a:r>
              <a:rPr dirty="0" spc="-5">
                <a:solidFill>
                  <a:srgbClr val="FF0000"/>
                </a:solidFill>
              </a:rPr>
              <a:t>17th</a:t>
            </a:r>
            <a:r>
              <a:rPr dirty="0" spc="-30">
                <a:solidFill>
                  <a:srgbClr val="FF0000"/>
                </a:solidFill>
              </a:rPr>
              <a:t> </a:t>
            </a:r>
            <a:r>
              <a:rPr dirty="0"/>
              <a:t>2000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2951" y="2079515"/>
          <a:ext cx="8165465" cy="4030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2650"/>
                <a:gridCol w="690880"/>
                <a:gridCol w="1169670"/>
                <a:gridCol w="478155"/>
                <a:gridCol w="222249"/>
                <a:gridCol w="753110"/>
                <a:gridCol w="1861185"/>
                <a:gridCol w="2105025"/>
              </a:tblGrid>
              <a:tr h="207241">
                <a:tc>
                  <a:txBody>
                    <a:bodyPr/>
                    <a:lstStyle/>
                    <a:p>
                      <a:pPr algn="r" marR="98425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cc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Standard Control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Chart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975">
                <a:tc>
                  <a:txBody>
                    <a:bodyPr/>
                    <a:lstStyle/>
                    <a:p>
                      <a:pPr algn="r" marR="9842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0.7%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Yesterday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9842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5.1%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Moving Average (3-day window)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9842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6.7%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Moving Average (7-day window)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9842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ma14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3.9%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Moving Average (14-day</a:t>
                      </a:r>
                      <a:r>
                        <a:rPr dirty="0" sz="140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9842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ma28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4.6%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Moving Average (28-day</a:t>
                      </a:r>
                      <a:r>
                        <a:rPr dirty="0" sz="140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975">
                <a:tc>
                  <a:txBody>
                    <a:bodyPr/>
                    <a:lstStyle/>
                    <a:p>
                      <a:pPr algn="r" marR="9842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0.8%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 (Hours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of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Daylight)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7241">
                <a:tc>
                  <a:txBody>
                    <a:bodyPr/>
                    <a:lstStyle/>
                    <a:p>
                      <a:pPr algn="r" marR="9906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regm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0.7%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 (HOD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sz="140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Monday)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8327">
                <a:tc>
                  <a:txBody>
                    <a:bodyPr/>
                    <a:lstStyle/>
                    <a:p>
                      <a:pPr algn="r" marR="99060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regtu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0.8%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(HOD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445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Monday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sz="1400" spc="-1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Tuesday)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9906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1.2%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(HOD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Monday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+ ...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Thursday</a:t>
                      </a:r>
                      <a:r>
                        <a:rPr dirty="0" sz="1400" spc="-7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Mean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of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4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Week)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9906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1.4%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(HOD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Monday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+ ...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Saturday</a:t>
                      </a:r>
                      <a:r>
                        <a:rPr dirty="0" sz="1400" spc="-7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Mean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of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4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Week)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9842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regs84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6.5%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M..S</a:t>
                      </a:r>
                      <a:r>
                        <a:rPr dirty="0" sz="1400" spc="-4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LastWeek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learning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from last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400" spc="-3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months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975">
                <a:tc>
                  <a:txBody>
                    <a:bodyPr/>
                    <a:lstStyle/>
                    <a:p>
                      <a:pPr algn="r" marR="9842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regs28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14.7%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M..S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LastWeek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learning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from last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1400" spc="-3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weeks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975">
                <a:tc>
                  <a:txBody>
                    <a:bodyPr/>
                    <a:lstStyle/>
                    <a:p>
                      <a:pPr algn="r" marR="9842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regsh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1.2%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M..S</a:t>
                      </a:r>
                      <a:r>
                        <a:rPr dirty="0" sz="1400" spc="-4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LastWeek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avoiding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times near</a:t>
                      </a:r>
                      <a:r>
                        <a:rPr dirty="0" sz="14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holidays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9842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2.3%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9842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1.7%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9842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4.4%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9842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5.3%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6859">
                <a:tc>
                  <a:txBody>
                    <a:bodyPr/>
                    <a:lstStyle/>
                    <a:p>
                      <a:pPr algn="r" marR="9842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3.2%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297951" y="6079411"/>
            <a:ext cx="56616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50875" algn="l"/>
              </a:tabLst>
            </a:pPr>
            <a:r>
              <a:rPr dirty="0" sz="1400" spc="-5" b="1">
                <a:latin typeface="Courier New"/>
                <a:cs typeface="Courier New"/>
              </a:rPr>
              <a:t>sa1	</a:t>
            </a:r>
            <a:r>
              <a:rPr dirty="0" sz="1400" spc="-10" b="1">
                <a:latin typeface="Courier New"/>
                <a:cs typeface="Courier New"/>
              </a:rPr>
              <a:t>5.4% Sickness/Availability with Window </a:t>
            </a:r>
            <a:r>
              <a:rPr dirty="0" sz="1400" spc="-5" b="1">
                <a:latin typeface="Courier New"/>
                <a:cs typeface="Courier New"/>
              </a:rPr>
              <a:t>of 1</a:t>
            </a:r>
            <a:r>
              <a:rPr dirty="0" sz="1400" spc="65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day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313" y="1566831"/>
            <a:ext cx="83654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(False Positive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Rate =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Fraction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of the days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outside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interval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May 5-June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15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2000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in which there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would have 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been an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alarm,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if the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threshold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was set such that the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given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date was</a:t>
            </a:r>
            <a:r>
              <a:rPr dirty="0" sz="1400" spc="25" i="1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detected)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47712" y="671512"/>
          <a:ext cx="3548379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1752600"/>
              </a:tblGrid>
              <a:tr h="3032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1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FFB3"/>
                    </a:solidFill>
                  </a:tcPr>
                </a:tc>
              </a:tr>
              <a:tr h="515874">
                <a:tc>
                  <a:txBody>
                    <a:bodyPr/>
                    <a:lstStyle/>
                    <a:p>
                      <a:pPr marL="92075" marR="1308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4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year </a:t>
                      </a:r>
                      <a:r>
                        <a:rPr dirty="0" sz="14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  (excludes</a:t>
                      </a:r>
                      <a:r>
                        <a:rPr dirty="0" sz="1400" spc="-3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Hanover)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7368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GI visits from city  of</a:t>
                      </a:r>
                      <a:r>
                        <a:rPr dirty="0" sz="1400" spc="-1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Walkerton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3FFB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91246" y="6959521"/>
            <a:ext cx="45085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 sz="1400" spc="-10" b="1">
                <a:latin typeface="Courier New"/>
                <a:cs typeface="Courier New"/>
              </a:rPr>
              <a:t>sa28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29489" y="6959521"/>
            <a:ext cx="5342255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 sz="1400" spc="-10" b="1">
                <a:latin typeface="Courier New"/>
                <a:cs typeface="Courier New"/>
              </a:rPr>
              <a:t>95.6% Sickness/Availability with Window </a:t>
            </a:r>
            <a:r>
              <a:rPr dirty="0" sz="1400" spc="-5" b="1">
                <a:latin typeface="Courier New"/>
                <a:cs typeface="Courier New"/>
              </a:rPr>
              <a:t>of 28</a:t>
            </a:r>
            <a:r>
              <a:rPr dirty="0" sz="1400" spc="80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days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94902" y="6973241"/>
            <a:ext cx="191770" cy="209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15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2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18535" marR="5080" indent="685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Performance of Univariate  Algorithms: </a:t>
            </a:r>
            <a:r>
              <a:rPr dirty="0"/>
              <a:t>May </a:t>
            </a:r>
            <a:r>
              <a:rPr dirty="0" spc="-5">
                <a:solidFill>
                  <a:srgbClr val="FF0000"/>
                </a:solidFill>
              </a:rPr>
              <a:t>16th</a:t>
            </a:r>
            <a:r>
              <a:rPr dirty="0" spc="-30">
                <a:solidFill>
                  <a:srgbClr val="FF0000"/>
                </a:solidFill>
              </a:rPr>
              <a:t> </a:t>
            </a:r>
            <a:r>
              <a:rPr dirty="0"/>
              <a:t>2000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2933" y="2079515"/>
          <a:ext cx="8165465" cy="4030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944"/>
                <a:gridCol w="744219"/>
                <a:gridCol w="1169670"/>
                <a:gridCol w="478155"/>
                <a:gridCol w="222250"/>
                <a:gridCol w="753110"/>
                <a:gridCol w="1861185"/>
                <a:gridCol w="2105024"/>
              </a:tblGrid>
              <a:tr h="207241">
                <a:tc>
                  <a:txBody>
                    <a:bodyPr/>
                    <a:lstStyle/>
                    <a:p>
                      <a:pPr algn="r" marR="45720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cc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97.9%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Standard Control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Chart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975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98.3%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Yesterday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87.1%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Moving Average (3-day window)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91.2%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Moving Average (7-day window)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ma14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83.0%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Moving Average (14-day</a:t>
                      </a:r>
                      <a:r>
                        <a:rPr dirty="0" sz="1400" spc="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ma28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88.2%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Moving Average (28-day</a:t>
                      </a:r>
                      <a:r>
                        <a:rPr dirty="0" sz="1400" spc="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975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94.3%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 (Hours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of</a:t>
                      </a:r>
                      <a:r>
                        <a:rPr dirty="0" sz="140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Daylight)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7241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regm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93.2%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 (HOD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sz="140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Monday)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8327">
                <a:tc>
                  <a:txBody>
                    <a:bodyPr/>
                    <a:lstStyle/>
                    <a:p>
                      <a:pPr algn="r" marR="45720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regtu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90.9%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(HOD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445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Monday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sz="1400" spc="-1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Tuesday)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89.7%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(HOD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Monday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+ ...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Thursday</a:t>
                      </a:r>
                      <a:r>
                        <a:rPr dirty="0" sz="1400" spc="-7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Mean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of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4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Week)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91.1%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(HOD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Monday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+ ...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Saturday</a:t>
                      </a:r>
                      <a:r>
                        <a:rPr dirty="0" sz="1400" spc="-7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Mean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of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4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Week)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regs84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85.4%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M..S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LastWeek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learning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from last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400" spc="-3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months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975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regs28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53.1%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M..S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LastWeek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learning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from last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1400" spc="-3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weeks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975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regsh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91.9%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M..S</a:t>
                      </a:r>
                      <a:r>
                        <a:rPr dirty="0" sz="1400" spc="-4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LastWeek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avoiding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times near</a:t>
                      </a:r>
                      <a:r>
                        <a:rPr dirty="0" sz="14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holidays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100.0%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29.2%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23.4%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15.3%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6859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8.5%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78884" y="6121847"/>
          <a:ext cx="5806440" cy="626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691515"/>
                <a:gridCol w="2339340"/>
                <a:gridCol w="532129"/>
                <a:gridCol w="744854"/>
                <a:gridCol w="319404"/>
                <a:gridCol w="213360"/>
                <a:gridCol w="511175"/>
              </a:tblGrid>
              <a:tr h="206859">
                <a:tc>
                  <a:txBody>
                    <a:bodyPr/>
                    <a:lstStyle/>
                    <a:p>
                      <a:pPr marL="31750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sa1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97.3%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Sickness/Availability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marL="3175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sa3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92.9%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Sickness/Availability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days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06859">
                <a:tc>
                  <a:txBody>
                    <a:bodyPr/>
                    <a:lstStyle/>
                    <a:p>
                      <a:pPr marL="3175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sa7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94.6%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Sickness/Availability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days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91246" y="6717192"/>
            <a:ext cx="4508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 b="1">
                <a:latin typeface="Courier New"/>
                <a:cs typeface="Courier New"/>
              </a:rPr>
              <a:t>sa14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9489" y="6717192"/>
            <a:ext cx="534225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 b="1">
                <a:latin typeface="Courier New"/>
                <a:cs typeface="Courier New"/>
              </a:rPr>
              <a:t>87.7% Sickness/Availability with Window </a:t>
            </a:r>
            <a:r>
              <a:rPr dirty="0" sz="1400" spc="-5" b="1">
                <a:latin typeface="Courier New"/>
                <a:cs typeface="Courier New"/>
              </a:rPr>
              <a:t>of 14</a:t>
            </a:r>
            <a:r>
              <a:rPr dirty="0" sz="1400" spc="80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days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5296" y="1627783"/>
            <a:ext cx="836549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(False Positive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Rate =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Fraction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of the days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outside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interval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May 5-June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15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2000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in which there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would have 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been an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alarm,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if the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threshold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was set such that the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given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date was</a:t>
            </a:r>
            <a:r>
              <a:rPr dirty="0" sz="1400" spc="25" i="1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detected)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47712" y="671512"/>
          <a:ext cx="3548379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1752600"/>
              </a:tblGrid>
              <a:tr h="3032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1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FFB3"/>
                    </a:solidFill>
                  </a:tcPr>
                </a:tc>
              </a:tr>
              <a:tr h="515874">
                <a:tc>
                  <a:txBody>
                    <a:bodyPr/>
                    <a:lstStyle/>
                    <a:p>
                      <a:pPr marL="92075" marR="1308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4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year </a:t>
                      </a:r>
                      <a:r>
                        <a:rPr dirty="0" sz="14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  (excludes</a:t>
                      </a:r>
                      <a:r>
                        <a:rPr dirty="0" sz="1400" spc="-3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Hanover)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7368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GI visits from city  of</a:t>
                      </a:r>
                      <a:r>
                        <a:rPr dirty="0" sz="1400" spc="-1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Walkerton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3FFB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8974" y="716534"/>
            <a:ext cx="7529195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345055" marR="5080" indent="-2332990">
              <a:lnSpc>
                <a:spcPct val="100000"/>
              </a:lnSpc>
              <a:spcBef>
                <a:spcPts val="95"/>
              </a:spcBef>
            </a:pPr>
            <a:r>
              <a:rPr dirty="0" sz="3200" spc="-5"/>
              <a:t>The biggest Walkerton GI blip outside the  outbreak</a:t>
            </a:r>
            <a:r>
              <a:rPr dirty="0" sz="3200"/>
              <a:t> </a:t>
            </a:r>
            <a:r>
              <a:rPr dirty="0" sz="3200" spc="-5"/>
              <a:t>period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295400" y="1981200"/>
            <a:ext cx="7239000" cy="4827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18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3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8974" y="716534"/>
            <a:ext cx="7529195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345055" marR="5080" indent="-2332990">
              <a:lnSpc>
                <a:spcPct val="100000"/>
              </a:lnSpc>
              <a:spcBef>
                <a:spcPts val="95"/>
              </a:spcBef>
            </a:pPr>
            <a:r>
              <a:rPr dirty="0" sz="3200" spc="-5"/>
              <a:t>The biggest Walkerton GI blip outside the  outbreak</a:t>
            </a:r>
            <a:r>
              <a:rPr dirty="0" sz="3200"/>
              <a:t> </a:t>
            </a:r>
            <a:r>
              <a:rPr dirty="0" sz="3200" spc="-5"/>
              <a:t>period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066800" y="1995677"/>
            <a:ext cx="7543800" cy="5030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18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3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935479"/>
            <a:ext cx="7269480" cy="4846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7712" y="671512"/>
          <a:ext cx="8577580" cy="942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4800"/>
                <a:gridCol w="2845435"/>
                <a:gridCol w="2844799"/>
              </a:tblGrid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latin typeface="Tahoma"/>
                          <a:cs typeface="Tahoma"/>
                        </a:rPr>
                        <a:t>Tracking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2075" marR="8147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year data</a:t>
                      </a:r>
                      <a:r>
                        <a:rPr dirty="0" sz="1600" spc="-8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(excludes  Hanover)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1462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latin typeface="Tahoma"/>
                          <a:cs typeface="Tahoma"/>
                        </a:rPr>
                        <a:t>Walkerton visits (all patients  from</a:t>
                      </a:r>
                      <a:r>
                        <a:rPr dirty="0" sz="16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latin typeface="Tahoma"/>
                          <a:cs typeface="Tahoma"/>
                        </a:rPr>
                        <a:t>Walkerton)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359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Regression w/ </a:t>
                      </a:r>
                      <a:r>
                        <a:rPr dirty="0" sz="160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DOW</a:t>
                      </a:r>
                      <a:r>
                        <a:rPr dirty="0" sz="1600" spc="-7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+ 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Season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18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3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47712" y="671512"/>
          <a:ext cx="8577580" cy="942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4800"/>
                <a:gridCol w="2845435"/>
                <a:gridCol w="2844799"/>
              </a:tblGrid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latin typeface="Tahoma"/>
                          <a:cs typeface="Tahoma"/>
                        </a:rPr>
                        <a:t>Tracking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2075" marR="8147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year data</a:t>
                      </a:r>
                      <a:r>
                        <a:rPr dirty="0" sz="1600" spc="-8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(excludes  Hanover)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1462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latin typeface="Tahoma"/>
                          <a:cs typeface="Tahoma"/>
                        </a:rPr>
                        <a:t>Walkerton visits (all patients  from</a:t>
                      </a:r>
                      <a:r>
                        <a:rPr dirty="0" sz="16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latin typeface="Tahoma"/>
                          <a:cs typeface="Tahoma"/>
                        </a:rPr>
                        <a:t>Walkerton)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359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Regression w/ </a:t>
                      </a:r>
                      <a:r>
                        <a:rPr dirty="0" sz="160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DOW</a:t>
                      </a:r>
                      <a:r>
                        <a:rPr dirty="0" sz="1600" spc="-7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+ 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Season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914400" y="1809749"/>
            <a:ext cx="7072121" cy="4967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18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3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609599"/>
            <a:ext cx="7980426" cy="6243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28800" y="762000"/>
            <a:ext cx="3432175" cy="1786255"/>
          </a:xfrm>
          <a:custGeom>
            <a:avLst/>
            <a:gdLst/>
            <a:ahLst/>
            <a:cxnLst/>
            <a:rect l="l" t="t" r="r" b="b"/>
            <a:pathLst>
              <a:path w="3432175" h="1786255">
                <a:moveTo>
                  <a:pt x="3200400" y="457199"/>
                </a:moveTo>
                <a:lnTo>
                  <a:pt x="3200400" y="0"/>
                </a:lnTo>
                <a:lnTo>
                  <a:pt x="0" y="0"/>
                </a:lnTo>
                <a:lnTo>
                  <a:pt x="0" y="457200"/>
                </a:lnTo>
                <a:lnTo>
                  <a:pt x="1866900" y="457199"/>
                </a:lnTo>
                <a:lnTo>
                  <a:pt x="2667000" y="1136544"/>
                </a:lnTo>
                <a:lnTo>
                  <a:pt x="2667000" y="457199"/>
                </a:lnTo>
                <a:lnTo>
                  <a:pt x="3200400" y="457199"/>
                </a:lnTo>
                <a:close/>
              </a:path>
              <a:path w="3432175" h="1786255">
                <a:moveTo>
                  <a:pt x="3432048" y="1786127"/>
                </a:moveTo>
                <a:lnTo>
                  <a:pt x="2667000" y="457199"/>
                </a:lnTo>
                <a:lnTo>
                  <a:pt x="2667000" y="1136544"/>
                </a:lnTo>
                <a:lnTo>
                  <a:pt x="3432048" y="1786127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28800" y="762000"/>
            <a:ext cx="3432175" cy="1786255"/>
          </a:xfrm>
          <a:custGeom>
            <a:avLst/>
            <a:gdLst/>
            <a:ahLst/>
            <a:cxnLst/>
            <a:rect l="l" t="t" r="r" b="b"/>
            <a:pathLst>
              <a:path w="3432175" h="1786255">
                <a:moveTo>
                  <a:pt x="0" y="0"/>
                </a:moveTo>
                <a:lnTo>
                  <a:pt x="0" y="457200"/>
                </a:lnTo>
                <a:lnTo>
                  <a:pt x="1866900" y="457199"/>
                </a:lnTo>
                <a:lnTo>
                  <a:pt x="3432048" y="1786127"/>
                </a:lnTo>
                <a:lnTo>
                  <a:pt x="2667000" y="457199"/>
                </a:lnTo>
                <a:lnTo>
                  <a:pt x="3200400" y="457199"/>
                </a:lnTo>
                <a:lnTo>
                  <a:pt x="3200400" y="0"/>
                </a:lnTo>
                <a:lnTo>
                  <a:pt x="18669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45283" y="791971"/>
            <a:ext cx="25666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000000"/>
                </a:solidFill>
                <a:latin typeface="Arial"/>
                <a:cs typeface="Arial"/>
              </a:rPr>
              <a:t>Walkerton,</a:t>
            </a:r>
            <a:r>
              <a:rPr dirty="0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5">
                <a:solidFill>
                  <a:srgbClr val="000000"/>
                </a:solidFill>
                <a:latin typeface="Arial"/>
                <a:cs typeface="Arial"/>
              </a:rPr>
              <a:t>Ontario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65259" y="6973241"/>
            <a:ext cx="134620" cy="209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z="1200">
                <a:latin typeface="Tahoma"/>
                <a:cs typeface="Tahoma"/>
              </a:rPr>
              <a:t>1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3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47712" y="671512"/>
          <a:ext cx="8577580" cy="942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4800"/>
                <a:gridCol w="2845435"/>
                <a:gridCol w="2844799"/>
              </a:tblGrid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2075" marR="8147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year data</a:t>
                      </a:r>
                      <a:r>
                        <a:rPr dirty="0" sz="1600" spc="-8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(excludes  Hanover)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GI visits from</a:t>
                      </a:r>
                      <a:r>
                        <a:rPr dirty="0" sz="1600" spc="-3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everywhere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359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Regression w/ </a:t>
                      </a:r>
                      <a:r>
                        <a:rPr dirty="0" sz="160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DOW</a:t>
                      </a:r>
                      <a:r>
                        <a:rPr dirty="0" sz="1600" spc="-7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+ 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Season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85800" y="1935479"/>
            <a:ext cx="7269480" cy="4846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18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3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23912" y="671512"/>
          <a:ext cx="8577580" cy="942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4800"/>
                <a:gridCol w="2845435"/>
                <a:gridCol w="2844799"/>
              </a:tblGrid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FF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2075" marR="6731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month data (includes  Hanover)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3154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GI visits from city</a:t>
                      </a:r>
                      <a:r>
                        <a:rPr dirty="0" sz="1600" spc="-9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of  </a:t>
                      </a:r>
                      <a:r>
                        <a:rPr dirty="0" sz="16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Walkerton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3FF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Standard </a:t>
                      </a:r>
                      <a:r>
                        <a:rPr dirty="0" sz="160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Control</a:t>
                      </a:r>
                      <a:r>
                        <a:rPr dirty="0" sz="1600" spc="-2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Chart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914400" y="1935479"/>
            <a:ext cx="7040880" cy="4693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18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3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47712" y="671512"/>
          <a:ext cx="8577580" cy="942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4800"/>
                <a:gridCol w="2845435"/>
                <a:gridCol w="2844799"/>
              </a:tblGrid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FF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2075" marR="6731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month data (includes  Hanover)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3154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GI visits from city</a:t>
                      </a:r>
                      <a:r>
                        <a:rPr dirty="0" sz="1600" spc="-9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of  </a:t>
                      </a:r>
                      <a:r>
                        <a:rPr dirty="0" sz="16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Walkerton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3FF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Moving Average (7</a:t>
                      </a:r>
                      <a:r>
                        <a:rPr dirty="0" sz="1600" spc="-5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days)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62000" y="1934717"/>
            <a:ext cx="7193280" cy="4796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18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3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91264" y="6959521"/>
            <a:ext cx="45085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 sz="1400" spc="-10" b="1">
                <a:latin typeface="Courier New"/>
                <a:cs typeface="Courier New"/>
              </a:rPr>
              <a:t>sa28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6140" y="6959521"/>
            <a:ext cx="5235575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 sz="1400" spc="-10" b="1">
                <a:latin typeface="Courier New"/>
                <a:cs typeface="Courier New"/>
              </a:rPr>
              <a:t>3.5% Sickness/Availability with Window </a:t>
            </a:r>
            <a:r>
              <a:rPr dirty="0" sz="1400" spc="-5" b="1">
                <a:latin typeface="Courier New"/>
                <a:cs typeface="Courier New"/>
              </a:rPr>
              <a:t>of 28</a:t>
            </a:r>
            <a:r>
              <a:rPr dirty="0" sz="1400" spc="70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days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2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18535" marR="5080" indent="685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Performance of Univariate  Algorithms: </a:t>
            </a:r>
            <a:r>
              <a:rPr dirty="0"/>
              <a:t>May </a:t>
            </a:r>
            <a:r>
              <a:rPr dirty="0" spc="-5">
                <a:solidFill>
                  <a:srgbClr val="FF0000"/>
                </a:solidFill>
              </a:rPr>
              <a:t>20th</a:t>
            </a:r>
            <a:r>
              <a:rPr dirty="0" spc="-30">
                <a:solidFill>
                  <a:srgbClr val="FF0000"/>
                </a:solidFill>
              </a:rPr>
              <a:t> </a:t>
            </a:r>
            <a:r>
              <a:rPr dirty="0"/>
              <a:t>2000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2951" y="2079515"/>
          <a:ext cx="8155940" cy="4030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944"/>
                <a:gridCol w="744855"/>
                <a:gridCol w="1170305"/>
                <a:gridCol w="478790"/>
                <a:gridCol w="222885"/>
                <a:gridCol w="744854"/>
                <a:gridCol w="1860550"/>
                <a:gridCol w="2105660"/>
              </a:tblGrid>
              <a:tr h="207241">
                <a:tc>
                  <a:txBody>
                    <a:bodyPr/>
                    <a:lstStyle/>
                    <a:p>
                      <a:pPr algn="r" marR="45720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cc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Standard Control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Chart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975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Yesterday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Moving Average (3-day window)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Moving Average (7-day window)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ma14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Moving Average (14-day</a:t>
                      </a:r>
                      <a:r>
                        <a:rPr dirty="0" sz="140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ma28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Moving Average (28-day</a:t>
                      </a:r>
                      <a:r>
                        <a:rPr dirty="0" sz="140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975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 (Hours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of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Daylight)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7241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regm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 (HOD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sz="140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Monday)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8327">
                <a:tc>
                  <a:txBody>
                    <a:bodyPr/>
                    <a:lstStyle/>
                    <a:p>
                      <a:pPr algn="r" marR="45720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regtu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(HOD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445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Monday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sz="1400" spc="-1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Tuesday)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(HOD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Monday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+ ...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Thursday</a:t>
                      </a:r>
                      <a:r>
                        <a:rPr dirty="0" sz="1400" spc="-7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Mean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of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4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Week)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(HOD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Monday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+ ...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Saturday</a:t>
                      </a:r>
                      <a:r>
                        <a:rPr dirty="0" sz="1400" spc="-7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Mean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of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4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Week)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regs84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M..S</a:t>
                      </a:r>
                      <a:r>
                        <a:rPr dirty="0" sz="1400" spc="-4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LastWeek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learning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from last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400" spc="-3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months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975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regs28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M..S</a:t>
                      </a:r>
                      <a:r>
                        <a:rPr dirty="0" sz="1400" spc="-4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LastWeek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learning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from last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1400" spc="-3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weeks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975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regsh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M..S</a:t>
                      </a:r>
                      <a:r>
                        <a:rPr dirty="0" sz="1400" spc="-4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LastWeek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avoiding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times near</a:t>
                      </a:r>
                      <a:r>
                        <a:rPr dirty="0" sz="14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holidays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100.0%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100.0%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100.0%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100.0%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6859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100.0%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78901" y="6121847"/>
          <a:ext cx="5806440" cy="626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"/>
                <a:gridCol w="638175"/>
                <a:gridCol w="2338705"/>
                <a:gridCol w="531495"/>
                <a:gridCol w="744220"/>
                <a:gridCol w="318770"/>
                <a:gridCol w="212725"/>
                <a:gridCol w="510539"/>
              </a:tblGrid>
              <a:tr h="206859">
                <a:tc>
                  <a:txBody>
                    <a:bodyPr/>
                    <a:lstStyle/>
                    <a:p>
                      <a:pPr marL="31750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sa1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1.8%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Sickness/Availability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marL="3175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sa3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1.8%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Sickness/Availability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days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06859">
                <a:tc>
                  <a:txBody>
                    <a:bodyPr/>
                    <a:lstStyle/>
                    <a:p>
                      <a:pPr marL="3175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sa7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1.8%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Sickness/Availability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days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91264" y="6717192"/>
            <a:ext cx="4508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 b="1">
                <a:latin typeface="Courier New"/>
                <a:cs typeface="Courier New"/>
              </a:rPr>
              <a:t>sa14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6140" y="6717192"/>
            <a:ext cx="523557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 b="1">
                <a:latin typeface="Courier New"/>
                <a:cs typeface="Courier New"/>
              </a:rPr>
              <a:t>3.5% Sickness/Availability with Window </a:t>
            </a:r>
            <a:r>
              <a:rPr dirty="0" sz="1400" spc="-5" b="1">
                <a:latin typeface="Courier New"/>
                <a:cs typeface="Courier New"/>
              </a:rPr>
              <a:t>of 14</a:t>
            </a:r>
            <a:r>
              <a:rPr dirty="0" sz="1400" spc="70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days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5313" y="1627783"/>
            <a:ext cx="836549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(False Positive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Rate =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Fraction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of the days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outside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interval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May 5-June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15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2000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in which there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would have 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been an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alarm,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if the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threshold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was set such that the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given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date was</a:t>
            </a:r>
            <a:r>
              <a:rPr dirty="0" sz="1400" spc="25" i="1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detected)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47712" y="671512"/>
          <a:ext cx="3548379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1752600"/>
              </a:tblGrid>
              <a:tr h="3032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1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FFB3"/>
                    </a:solidFill>
                  </a:tcPr>
                </a:tc>
              </a:tr>
              <a:tr h="515874">
                <a:tc>
                  <a:txBody>
                    <a:bodyPr/>
                    <a:lstStyle/>
                    <a:p>
                      <a:pPr marL="92075" marR="1727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month </a:t>
                      </a:r>
                      <a:r>
                        <a:rPr dirty="0" sz="1400" spc="-1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  </a:t>
                      </a:r>
                      <a:r>
                        <a:rPr dirty="0" sz="14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(includes</a:t>
                      </a:r>
                      <a:r>
                        <a:rPr dirty="0" sz="1400" spc="-3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Hanover)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7368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GI visits from city  of</a:t>
                      </a:r>
                      <a:r>
                        <a:rPr dirty="0" sz="1400" spc="-1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Walkerton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3FFB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191264" y="6746927"/>
            <a:ext cx="45085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 sz="1400" spc="-10" b="1">
                <a:latin typeface="Courier New"/>
                <a:cs typeface="Courier New"/>
              </a:rPr>
              <a:t>sa14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6140" y="6746927"/>
            <a:ext cx="5235575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 sz="1400" spc="-10" b="1">
                <a:latin typeface="Courier New"/>
                <a:cs typeface="Courier New"/>
              </a:rPr>
              <a:t>3.5% Sickness/Availability with Window </a:t>
            </a:r>
            <a:r>
              <a:rPr dirty="0" sz="1400" spc="-5" b="1">
                <a:latin typeface="Courier New"/>
                <a:cs typeface="Courier New"/>
              </a:rPr>
              <a:t>of 14</a:t>
            </a:r>
            <a:r>
              <a:rPr dirty="0" sz="1400" spc="70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days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1264" y="6959521"/>
            <a:ext cx="45085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 sz="1400" spc="-10" b="1">
                <a:latin typeface="Courier New"/>
                <a:cs typeface="Courier New"/>
              </a:rPr>
              <a:t>sa28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6140" y="6959521"/>
            <a:ext cx="5235575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 sz="1400" spc="-10" b="1">
                <a:latin typeface="Courier New"/>
                <a:cs typeface="Courier New"/>
              </a:rPr>
              <a:t>3.5% Sickness/Availability with Window </a:t>
            </a:r>
            <a:r>
              <a:rPr dirty="0" sz="1400" spc="-5" b="1">
                <a:latin typeface="Courier New"/>
                <a:cs typeface="Courier New"/>
              </a:rPr>
              <a:t>of 28</a:t>
            </a:r>
            <a:r>
              <a:rPr dirty="0" sz="1400" spc="70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days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24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2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18535" marR="5080" indent="685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Performance of Univariate  Algorithms: </a:t>
            </a:r>
            <a:r>
              <a:rPr dirty="0"/>
              <a:t>May </a:t>
            </a:r>
            <a:r>
              <a:rPr dirty="0" spc="-5">
                <a:solidFill>
                  <a:srgbClr val="FF0000"/>
                </a:solidFill>
              </a:rPr>
              <a:t>19th</a:t>
            </a:r>
            <a:r>
              <a:rPr dirty="0" spc="-30">
                <a:solidFill>
                  <a:srgbClr val="FF0000"/>
                </a:solidFill>
              </a:rPr>
              <a:t> </a:t>
            </a:r>
            <a:r>
              <a:rPr dirty="0"/>
              <a:t>2000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2951" y="2079515"/>
          <a:ext cx="8155940" cy="4030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944"/>
                <a:gridCol w="744855"/>
                <a:gridCol w="1170305"/>
                <a:gridCol w="478790"/>
                <a:gridCol w="222885"/>
                <a:gridCol w="744854"/>
                <a:gridCol w="1860550"/>
                <a:gridCol w="2105660"/>
              </a:tblGrid>
              <a:tr h="207241">
                <a:tc>
                  <a:txBody>
                    <a:bodyPr/>
                    <a:lstStyle/>
                    <a:p>
                      <a:pPr algn="r" marR="45720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cc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Standard Control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Chart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975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31.6%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Yesterday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5.3%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Moving Average (3-day window)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1.8%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Moving Average (7-day window)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ma14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Moving Average (14-day</a:t>
                      </a:r>
                      <a:r>
                        <a:rPr dirty="0" sz="140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ma28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1.8%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Moving Average (28-day</a:t>
                      </a:r>
                      <a:r>
                        <a:rPr dirty="0" sz="140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975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 (Hours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of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Daylight)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7241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regm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 (HOD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sz="140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Monday)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8327">
                <a:tc>
                  <a:txBody>
                    <a:bodyPr/>
                    <a:lstStyle/>
                    <a:p>
                      <a:pPr algn="r" marR="45720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regtu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(HOD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445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Monday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sz="1400" spc="-1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Tuesday)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(HOD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Monday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+ ...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Thursday</a:t>
                      </a:r>
                      <a:r>
                        <a:rPr dirty="0" sz="1400" spc="-7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Mean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of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4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Week)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(HOD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Monday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+ ...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Saturday</a:t>
                      </a:r>
                      <a:r>
                        <a:rPr dirty="0" sz="1400" spc="-7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Mean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of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4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Week)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regs84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M..S</a:t>
                      </a:r>
                      <a:r>
                        <a:rPr dirty="0" sz="1400" spc="-4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LastWeek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learning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from last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400" spc="-3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months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975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regs28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M..S</a:t>
                      </a:r>
                      <a:r>
                        <a:rPr dirty="0" sz="1400" spc="-4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LastWeek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learning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from last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1400" spc="-3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weeks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975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regsh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M..S</a:t>
                      </a:r>
                      <a:r>
                        <a:rPr dirty="0" sz="1400" spc="-4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LastWeek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avoiding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times near</a:t>
                      </a:r>
                      <a:r>
                        <a:rPr dirty="0" sz="14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holidays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100.0%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100.0%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100.0%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100.0%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6859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100.0%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78901" y="6121847"/>
          <a:ext cx="5806440" cy="626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"/>
                <a:gridCol w="638175"/>
                <a:gridCol w="2338705"/>
                <a:gridCol w="531495"/>
                <a:gridCol w="744220"/>
                <a:gridCol w="318770"/>
                <a:gridCol w="212725"/>
                <a:gridCol w="510539"/>
              </a:tblGrid>
              <a:tr h="206859">
                <a:tc>
                  <a:txBody>
                    <a:bodyPr/>
                    <a:lstStyle/>
                    <a:p>
                      <a:pPr marL="31750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sa1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1.8%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Sickness/Availability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marL="3175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sa3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1.8%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Sickness/Availability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days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06859">
                <a:tc>
                  <a:txBody>
                    <a:bodyPr/>
                    <a:lstStyle/>
                    <a:p>
                      <a:pPr marL="3175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sa7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1.8%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Sickness/Availability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days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65313" y="1627783"/>
            <a:ext cx="836549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(False Positive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Rate =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Fraction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of the days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outside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interval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May 5-June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15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2000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in which there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would have 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been an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alarm,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if the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threshold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was set such that the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given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date was</a:t>
            </a:r>
            <a:r>
              <a:rPr dirty="0" sz="1400" spc="25" i="1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detected)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47712" y="671512"/>
          <a:ext cx="3548379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1752600"/>
              </a:tblGrid>
              <a:tr h="3032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1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FFB3"/>
                    </a:solidFill>
                  </a:tcPr>
                </a:tc>
              </a:tr>
              <a:tr h="515874">
                <a:tc>
                  <a:txBody>
                    <a:bodyPr/>
                    <a:lstStyle/>
                    <a:p>
                      <a:pPr marL="92075" marR="1727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month </a:t>
                      </a:r>
                      <a:r>
                        <a:rPr dirty="0" sz="1400" spc="-1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  </a:t>
                      </a:r>
                      <a:r>
                        <a:rPr dirty="0" sz="14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(includes</a:t>
                      </a:r>
                      <a:r>
                        <a:rPr dirty="0" sz="1400" spc="-3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Hanover)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7368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GI visits from city  of</a:t>
                      </a:r>
                      <a:r>
                        <a:rPr dirty="0" sz="1400" spc="-1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Walkerton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3FFB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191264" y="6746927"/>
            <a:ext cx="45085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 sz="1400" spc="-10" b="1">
                <a:latin typeface="Courier New"/>
                <a:cs typeface="Courier New"/>
              </a:rPr>
              <a:t>sa14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6140" y="6746927"/>
            <a:ext cx="5235575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 sz="1400" spc="-10" b="1">
                <a:latin typeface="Courier New"/>
                <a:cs typeface="Courier New"/>
              </a:rPr>
              <a:t>3.5% Sickness/Availability with Window </a:t>
            </a:r>
            <a:r>
              <a:rPr dirty="0" sz="1400" spc="-5" b="1">
                <a:latin typeface="Courier New"/>
                <a:cs typeface="Courier New"/>
              </a:rPr>
              <a:t>of 14</a:t>
            </a:r>
            <a:r>
              <a:rPr dirty="0" sz="1400" spc="70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days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1264" y="6959521"/>
            <a:ext cx="45085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 sz="1400" spc="-10" b="1">
                <a:latin typeface="Courier New"/>
                <a:cs typeface="Courier New"/>
              </a:rPr>
              <a:t>sa28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6140" y="6959521"/>
            <a:ext cx="5235575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 sz="1400" spc="-10" b="1">
                <a:latin typeface="Courier New"/>
                <a:cs typeface="Courier New"/>
              </a:rPr>
              <a:t>5.3% Sickness/Availability with Window </a:t>
            </a:r>
            <a:r>
              <a:rPr dirty="0" sz="1400" spc="-5" b="1">
                <a:latin typeface="Courier New"/>
                <a:cs typeface="Courier New"/>
              </a:rPr>
              <a:t>of 28</a:t>
            </a:r>
            <a:r>
              <a:rPr dirty="0" sz="1400" spc="70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days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25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2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18535" marR="5080" indent="685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Performance of Univariate  Algorithms: </a:t>
            </a:r>
            <a:r>
              <a:rPr dirty="0"/>
              <a:t>May </a:t>
            </a:r>
            <a:r>
              <a:rPr dirty="0" spc="-5">
                <a:solidFill>
                  <a:srgbClr val="FF0000"/>
                </a:solidFill>
              </a:rPr>
              <a:t>18th</a:t>
            </a:r>
            <a:r>
              <a:rPr dirty="0" spc="-30">
                <a:solidFill>
                  <a:srgbClr val="FF0000"/>
                </a:solidFill>
              </a:rPr>
              <a:t> </a:t>
            </a:r>
            <a:r>
              <a:rPr dirty="0"/>
              <a:t>2000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2951" y="2079515"/>
          <a:ext cx="8155940" cy="4030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944"/>
                <a:gridCol w="744855"/>
                <a:gridCol w="1170305"/>
                <a:gridCol w="478790"/>
                <a:gridCol w="222885"/>
                <a:gridCol w="744854"/>
                <a:gridCol w="1860550"/>
                <a:gridCol w="2105660"/>
              </a:tblGrid>
              <a:tr h="207241">
                <a:tc>
                  <a:txBody>
                    <a:bodyPr/>
                    <a:lstStyle/>
                    <a:p>
                      <a:pPr algn="r" marR="45720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cc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Standard Control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Chart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975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31.6%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Yesterday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7.0%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Moving Average (3-day window)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1.8%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Moving Average (7-day window)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ma14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Moving Average (14-day</a:t>
                      </a:r>
                      <a:r>
                        <a:rPr dirty="0" sz="140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ma28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1.8%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Moving Average (28-day</a:t>
                      </a:r>
                      <a:r>
                        <a:rPr dirty="0" sz="140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975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1.8%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 (Hours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of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Daylight)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7241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regm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1.8%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 (HOD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sz="140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Monday)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8327">
                <a:tc>
                  <a:txBody>
                    <a:bodyPr/>
                    <a:lstStyle/>
                    <a:p>
                      <a:pPr algn="r" marR="45720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regtu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1.8%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(HOD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445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Monday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sz="1400" spc="-1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Tuesday)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(HOD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Monday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+ ...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Thursday</a:t>
                      </a:r>
                      <a:r>
                        <a:rPr dirty="0" sz="1400" spc="-7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Mean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of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4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Week)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(HOD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Monday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+ ...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Saturday</a:t>
                      </a:r>
                      <a:r>
                        <a:rPr dirty="0" sz="1400" spc="-7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Mean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of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4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Week)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regs84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M..S</a:t>
                      </a:r>
                      <a:r>
                        <a:rPr dirty="0" sz="1400" spc="-4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LastWeek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learning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from last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400" spc="-3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months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975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regs28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M..S</a:t>
                      </a:r>
                      <a:r>
                        <a:rPr dirty="0" sz="1400" spc="-4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LastWeek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learning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from last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1400" spc="-3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weeks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975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regsh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M..S</a:t>
                      </a:r>
                      <a:r>
                        <a:rPr dirty="0" sz="1400" spc="-4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LastWeek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avoiding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times near</a:t>
                      </a:r>
                      <a:r>
                        <a:rPr dirty="0" sz="14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holidays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100.0%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100.0%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100.0%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100.0%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6859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100.0%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78901" y="6121847"/>
          <a:ext cx="5806440" cy="626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"/>
                <a:gridCol w="638175"/>
                <a:gridCol w="2338705"/>
                <a:gridCol w="531495"/>
                <a:gridCol w="744220"/>
                <a:gridCol w="318770"/>
                <a:gridCol w="212725"/>
                <a:gridCol w="510539"/>
              </a:tblGrid>
              <a:tr h="206859">
                <a:tc>
                  <a:txBody>
                    <a:bodyPr/>
                    <a:lstStyle/>
                    <a:p>
                      <a:pPr marL="31750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sa1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7.0%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Sickness/Availability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marL="3175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sa3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5.3%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Sickness/Availability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days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06859">
                <a:tc>
                  <a:txBody>
                    <a:bodyPr/>
                    <a:lstStyle/>
                    <a:p>
                      <a:pPr marL="3175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sa7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3.5%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Sickness/Availability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days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65313" y="1627783"/>
            <a:ext cx="836549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(False Positive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Rate =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Fraction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of the days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outside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interval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May 5-June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15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2000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in which there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would have 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been an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alarm,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if the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threshold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was set such that the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given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date was</a:t>
            </a:r>
            <a:r>
              <a:rPr dirty="0" sz="1400" spc="25" i="1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detected)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47712" y="671512"/>
          <a:ext cx="3548379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1752600"/>
              </a:tblGrid>
              <a:tr h="3032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1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FFB3"/>
                    </a:solidFill>
                  </a:tcPr>
                </a:tc>
              </a:tr>
              <a:tr h="515874">
                <a:tc>
                  <a:txBody>
                    <a:bodyPr/>
                    <a:lstStyle/>
                    <a:p>
                      <a:pPr marL="92075" marR="1727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month </a:t>
                      </a:r>
                      <a:r>
                        <a:rPr dirty="0" sz="1400" spc="-1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  </a:t>
                      </a:r>
                      <a:r>
                        <a:rPr dirty="0" sz="14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(includes</a:t>
                      </a:r>
                      <a:r>
                        <a:rPr dirty="0" sz="1400" spc="-3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Hanover)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7368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GI visits from city  of</a:t>
                      </a:r>
                      <a:r>
                        <a:rPr dirty="0" sz="1400" spc="-1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Walkerton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3FFB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91264" y="6959521"/>
            <a:ext cx="45085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 sz="1400" spc="-10" b="1">
                <a:latin typeface="Courier New"/>
                <a:cs typeface="Courier New"/>
              </a:rPr>
              <a:t>sa28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6140" y="6959521"/>
            <a:ext cx="5235575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 sz="1400" spc="-10" b="1">
                <a:latin typeface="Courier New"/>
                <a:cs typeface="Courier New"/>
              </a:rPr>
              <a:t>7.0% Sickness/Availability with Window </a:t>
            </a:r>
            <a:r>
              <a:rPr dirty="0" sz="1400" spc="-5" b="1">
                <a:latin typeface="Courier New"/>
                <a:cs typeface="Courier New"/>
              </a:rPr>
              <a:t>of 28</a:t>
            </a:r>
            <a:r>
              <a:rPr dirty="0" sz="1400" spc="70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days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94902" y="6973241"/>
            <a:ext cx="191770" cy="209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26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2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18535" marR="5080" indent="685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Performance of Univariate  Algorithms: </a:t>
            </a:r>
            <a:r>
              <a:rPr dirty="0"/>
              <a:t>May </a:t>
            </a:r>
            <a:r>
              <a:rPr dirty="0" spc="-5">
                <a:solidFill>
                  <a:srgbClr val="FF0000"/>
                </a:solidFill>
              </a:rPr>
              <a:t>17th</a:t>
            </a:r>
            <a:r>
              <a:rPr dirty="0" spc="-30">
                <a:solidFill>
                  <a:srgbClr val="FF0000"/>
                </a:solidFill>
              </a:rPr>
              <a:t> </a:t>
            </a:r>
            <a:r>
              <a:rPr dirty="0"/>
              <a:t>2000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2951" y="2079515"/>
          <a:ext cx="8155940" cy="4030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944"/>
                <a:gridCol w="744855"/>
                <a:gridCol w="1170305"/>
                <a:gridCol w="478790"/>
                <a:gridCol w="222885"/>
                <a:gridCol w="744854"/>
                <a:gridCol w="1860550"/>
                <a:gridCol w="2105660"/>
              </a:tblGrid>
              <a:tr h="207241">
                <a:tc>
                  <a:txBody>
                    <a:bodyPr/>
                    <a:lstStyle/>
                    <a:p>
                      <a:pPr algn="r" marR="45720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cc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1.8%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Standard Control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Chart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975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Yesterday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3.5%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Moving Average (3-day window)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3.5%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Moving Average (7-day window)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ma14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1.8%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Moving Average (14-day</a:t>
                      </a:r>
                      <a:r>
                        <a:rPr dirty="0" sz="140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ma28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1.8%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Moving Average (28-day</a:t>
                      </a:r>
                      <a:r>
                        <a:rPr dirty="0" sz="140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975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1.8%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 (Hours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of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Daylight)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7241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regm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1.8%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 (HOD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sz="140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Monday)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8327">
                <a:tc>
                  <a:txBody>
                    <a:bodyPr/>
                    <a:lstStyle/>
                    <a:p>
                      <a:pPr algn="r" marR="45720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regtu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1.8%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(HOD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445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Monday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sz="1400" spc="-1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Tuesday)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1.8%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(HOD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Monday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+ ...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Thursday</a:t>
                      </a:r>
                      <a:r>
                        <a:rPr dirty="0" sz="1400" spc="-7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Mean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of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4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Week)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1.8%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(HOD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Monday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+ ...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Saturday</a:t>
                      </a:r>
                      <a:r>
                        <a:rPr dirty="0" sz="1400" spc="-7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Mean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of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4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Week)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regs84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1.8%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M..S</a:t>
                      </a:r>
                      <a:r>
                        <a:rPr dirty="0" sz="1400" spc="-4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LastWeek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learning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from last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400" spc="-3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months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975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regs28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1.8%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M..S</a:t>
                      </a:r>
                      <a:r>
                        <a:rPr dirty="0" sz="1400" spc="-4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LastWeek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learning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from last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1400" spc="-3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weeks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975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regsh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1.8%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M..S</a:t>
                      </a:r>
                      <a:r>
                        <a:rPr dirty="0" sz="1400" spc="-4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LastWeek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avoiding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times near</a:t>
                      </a:r>
                      <a:r>
                        <a:rPr dirty="0" sz="14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holidays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100.0%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100.0%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100.0%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100.0%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6859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100.0%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78901" y="6121847"/>
          <a:ext cx="5806440" cy="626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40"/>
                <a:gridCol w="638175"/>
                <a:gridCol w="2338705"/>
                <a:gridCol w="531495"/>
                <a:gridCol w="744220"/>
                <a:gridCol w="318770"/>
                <a:gridCol w="212725"/>
                <a:gridCol w="510539"/>
              </a:tblGrid>
              <a:tr h="206859">
                <a:tc>
                  <a:txBody>
                    <a:bodyPr/>
                    <a:lstStyle/>
                    <a:p>
                      <a:pPr marL="31750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sa1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3.5%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Sickness/Availability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marL="3175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sa3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3.5%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Sickness/Availability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days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06859">
                <a:tc>
                  <a:txBody>
                    <a:bodyPr/>
                    <a:lstStyle/>
                    <a:p>
                      <a:pPr marL="3175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sa7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5.3%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Sickness/Availability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days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91264" y="6717192"/>
            <a:ext cx="4508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 b="1">
                <a:latin typeface="Courier New"/>
                <a:cs typeface="Courier New"/>
              </a:rPr>
              <a:t>sa14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6140" y="6717192"/>
            <a:ext cx="523557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 b="1">
                <a:latin typeface="Courier New"/>
                <a:cs typeface="Courier New"/>
              </a:rPr>
              <a:t>7.0% Sickness/Availability with Window </a:t>
            </a:r>
            <a:r>
              <a:rPr dirty="0" sz="1400" spc="-5" b="1">
                <a:latin typeface="Courier New"/>
                <a:cs typeface="Courier New"/>
              </a:rPr>
              <a:t>of 14</a:t>
            </a:r>
            <a:r>
              <a:rPr dirty="0" sz="1400" spc="70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days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5313" y="1566831"/>
            <a:ext cx="83654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(False Positive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Rate =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Fraction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of the days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outside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interval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May 5-June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15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2000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in which there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would have 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been an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alarm,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if the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threshold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was set such that the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given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date was</a:t>
            </a:r>
            <a:r>
              <a:rPr dirty="0" sz="1400" spc="25" i="1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detected)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47712" y="671512"/>
          <a:ext cx="3548379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1752600"/>
              </a:tblGrid>
              <a:tr h="3032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1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FFB3"/>
                    </a:solidFill>
                  </a:tcPr>
                </a:tc>
              </a:tr>
              <a:tr h="515874">
                <a:tc>
                  <a:txBody>
                    <a:bodyPr/>
                    <a:lstStyle/>
                    <a:p>
                      <a:pPr marL="92075" marR="1727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month </a:t>
                      </a:r>
                      <a:r>
                        <a:rPr dirty="0" sz="1400" spc="-1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  </a:t>
                      </a:r>
                      <a:r>
                        <a:rPr dirty="0" sz="14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(includes</a:t>
                      </a:r>
                      <a:r>
                        <a:rPr dirty="0" sz="1400" spc="-3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Hanover)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7368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GI visits from city  of</a:t>
                      </a:r>
                      <a:r>
                        <a:rPr dirty="0" sz="1400" spc="-1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Walkerton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3FFB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191246" y="6959521"/>
            <a:ext cx="45085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 sz="1400" spc="-10" b="1">
                <a:latin typeface="Courier New"/>
                <a:cs typeface="Courier New"/>
              </a:rPr>
              <a:t>sa28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29453" y="6959521"/>
            <a:ext cx="5342255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 sz="1400" spc="-10" b="1">
                <a:latin typeface="Courier New"/>
                <a:cs typeface="Courier New"/>
              </a:rPr>
              <a:t>80.7% Sickness/Availability with Window </a:t>
            </a:r>
            <a:r>
              <a:rPr dirty="0" sz="1400" spc="-5" b="1">
                <a:latin typeface="Courier New"/>
                <a:cs typeface="Courier New"/>
              </a:rPr>
              <a:t>of 28</a:t>
            </a:r>
            <a:r>
              <a:rPr dirty="0" sz="1400" spc="80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days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94902" y="6973241"/>
            <a:ext cx="191770" cy="209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27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2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18535" marR="5080" indent="685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Performance of Univariate  Algorithms: </a:t>
            </a:r>
            <a:r>
              <a:rPr dirty="0"/>
              <a:t>May </a:t>
            </a:r>
            <a:r>
              <a:rPr dirty="0" spc="-5">
                <a:solidFill>
                  <a:srgbClr val="FF0000"/>
                </a:solidFill>
              </a:rPr>
              <a:t>16th</a:t>
            </a:r>
            <a:r>
              <a:rPr dirty="0" spc="-30">
                <a:solidFill>
                  <a:srgbClr val="FF0000"/>
                </a:solidFill>
              </a:rPr>
              <a:t> </a:t>
            </a:r>
            <a:r>
              <a:rPr dirty="0"/>
              <a:t>2000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2933" y="2079515"/>
          <a:ext cx="8165465" cy="4030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944"/>
                <a:gridCol w="744855"/>
                <a:gridCol w="1170305"/>
                <a:gridCol w="478790"/>
                <a:gridCol w="222885"/>
                <a:gridCol w="753745"/>
                <a:gridCol w="1861819"/>
                <a:gridCol w="2105660"/>
              </a:tblGrid>
              <a:tr h="207241">
                <a:tc>
                  <a:txBody>
                    <a:bodyPr/>
                    <a:lstStyle/>
                    <a:p>
                      <a:pPr algn="r" marR="45720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cc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93.0%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Standard Control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Chart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975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98.2%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Yesterday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94.7%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Moving Average (3-day window)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94.7%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Moving Average (7-day window)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ma14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93.0%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Moving Average (14-day</a:t>
                      </a:r>
                      <a:r>
                        <a:rPr dirty="0" sz="1400" spc="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ma28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93.0%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Moving Average (28-day</a:t>
                      </a:r>
                      <a:r>
                        <a:rPr dirty="0" sz="1400" spc="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2975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77.2%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 (Hours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of</a:t>
                      </a:r>
                      <a:r>
                        <a:rPr dirty="0" sz="140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Daylight)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7241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regm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78.9%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 (HOD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sz="140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Monday)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8327">
                <a:tc>
                  <a:txBody>
                    <a:bodyPr/>
                    <a:lstStyle/>
                    <a:p>
                      <a:pPr algn="r" marR="45720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regtu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57.9%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(HOD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445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Monday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sz="1400" spc="-1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Tuesday)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86.0%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(HOD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Monday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+ ...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Thursday</a:t>
                      </a:r>
                      <a:r>
                        <a:rPr dirty="0" sz="1400" spc="-7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Mean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of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4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Week)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86.0%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(HOD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Monday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+ ...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Saturday</a:t>
                      </a:r>
                      <a:r>
                        <a:rPr dirty="0" sz="1400" spc="-7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Mean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of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4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Week)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regs84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86.0%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M..S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LastWeek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learning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from last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400" spc="-3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months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975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regs28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89.5%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M..S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LastWeek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learning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from last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1400" spc="-3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weeks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975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regsh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86.0%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Regression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HOD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M..S</a:t>
                      </a:r>
                      <a:r>
                        <a:rPr dirty="0" sz="1400" spc="-4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LastWeek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avoiding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times near</a:t>
                      </a:r>
                      <a:r>
                        <a:rPr dirty="0" sz="14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holidays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100.0%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100.0%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100.0%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100.0%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6859">
                <a:tc>
                  <a:txBody>
                    <a:bodyPr/>
                    <a:lstStyle/>
                    <a:p>
                      <a:pPr algn="r" marR="4572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cusum20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100.0%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CUSUM</a:t>
                      </a:r>
                      <a:r>
                        <a:rPr dirty="0" sz="14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H</a:t>
                      </a:r>
                      <a:r>
                        <a:rPr dirty="0" sz="14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" b="1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78884" y="6121847"/>
          <a:ext cx="5806440" cy="626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691515"/>
                <a:gridCol w="2339340"/>
                <a:gridCol w="532129"/>
                <a:gridCol w="744854"/>
                <a:gridCol w="319404"/>
                <a:gridCol w="213360"/>
                <a:gridCol w="511175"/>
              </a:tblGrid>
              <a:tr h="206859">
                <a:tc>
                  <a:txBody>
                    <a:bodyPr/>
                    <a:lstStyle/>
                    <a:p>
                      <a:pPr marL="31750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sa1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45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98.2%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Sickness/Availability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45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day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12593">
                <a:tc>
                  <a:txBody>
                    <a:bodyPr/>
                    <a:lstStyle/>
                    <a:p>
                      <a:pPr marL="3175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sa3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98.2%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Sickness/Availability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days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06859">
                <a:tc>
                  <a:txBody>
                    <a:bodyPr/>
                    <a:lstStyle/>
                    <a:p>
                      <a:pPr marL="31750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sa7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490"/>
                        </a:lnSpc>
                      </a:pPr>
                      <a:r>
                        <a:rPr dirty="0" sz="1400" spc="-5" b="1">
                          <a:latin typeface="Courier New"/>
                          <a:cs typeface="Courier New"/>
                        </a:rPr>
                        <a:t>98.2%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Sickness/Availability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Window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dirty="0" sz="1400" b="1"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dirty="0" sz="1400" spc="-10" b="1">
                          <a:latin typeface="Courier New"/>
                          <a:cs typeface="Courier New"/>
                        </a:rPr>
                        <a:t>days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91246" y="6717192"/>
            <a:ext cx="598043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 b="1">
                <a:latin typeface="Courier New"/>
                <a:cs typeface="Courier New"/>
              </a:rPr>
              <a:t>sa14 100.0% Sickness/Availability with Window </a:t>
            </a:r>
            <a:r>
              <a:rPr dirty="0" sz="1400" spc="-5" b="1">
                <a:latin typeface="Courier New"/>
                <a:cs typeface="Courier New"/>
              </a:rPr>
              <a:t>of 14</a:t>
            </a:r>
            <a:r>
              <a:rPr dirty="0" sz="1400" spc="105" b="1">
                <a:latin typeface="Courier New"/>
                <a:cs typeface="Courier New"/>
              </a:rPr>
              <a:t> </a:t>
            </a:r>
            <a:r>
              <a:rPr dirty="0" sz="1400" spc="-10" b="1">
                <a:latin typeface="Courier New"/>
                <a:cs typeface="Courier New"/>
              </a:rPr>
              <a:t>days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5296" y="1627783"/>
            <a:ext cx="836549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(False Positive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Rate =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Fraction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of the days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outside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interval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May 5-June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15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2000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in which there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would have 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been an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alarm,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if the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threshold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was set such that the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given </a:t>
            </a:r>
            <a:r>
              <a:rPr dirty="0" sz="1400" spc="-5" i="1">
                <a:solidFill>
                  <a:srgbClr val="0065FF"/>
                </a:solidFill>
                <a:latin typeface="Arial"/>
                <a:cs typeface="Arial"/>
              </a:rPr>
              <a:t>date was</a:t>
            </a:r>
            <a:r>
              <a:rPr dirty="0" sz="1400" spc="25" i="1">
                <a:solidFill>
                  <a:srgbClr val="0065FF"/>
                </a:solidFill>
                <a:latin typeface="Arial"/>
                <a:cs typeface="Arial"/>
              </a:rPr>
              <a:t> </a:t>
            </a:r>
            <a:r>
              <a:rPr dirty="0" sz="1400" spc="-10" i="1">
                <a:solidFill>
                  <a:srgbClr val="0065FF"/>
                </a:solidFill>
                <a:latin typeface="Arial"/>
                <a:cs typeface="Arial"/>
              </a:rPr>
              <a:t>detected)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47712" y="671512"/>
          <a:ext cx="3548379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1752600"/>
              </a:tblGrid>
              <a:tr h="3032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1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FFB3"/>
                    </a:solidFill>
                  </a:tcPr>
                </a:tc>
              </a:tr>
              <a:tr h="515874">
                <a:tc>
                  <a:txBody>
                    <a:bodyPr/>
                    <a:lstStyle/>
                    <a:p>
                      <a:pPr marL="92075" marR="1727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month </a:t>
                      </a:r>
                      <a:r>
                        <a:rPr dirty="0" sz="1400" spc="-1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  </a:t>
                      </a:r>
                      <a:r>
                        <a:rPr dirty="0" sz="14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(includes</a:t>
                      </a:r>
                      <a:r>
                        <a:rPr dirty="0" sz="1400" spc="-3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Hanover)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7368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GI visits from city  of</a:t>
                      </a:r>
                      <a:r>
                        <a:rPr dirty="0" sz="1400" spc="-1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Walkerton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3FFB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47712" y="671512"/>
          <a:ext cx="8577580" cy="942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4800"/>
                <a:gridCol w="2845435"/>
                <a:gridCol w="2844799"/>
              </a:tblGrid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latin typeface="Tahoma"/>
                          <a:cs typeface="Tahoma"/>
                        </a:rPr>
                        <a:t>Tracking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2075" marR="6731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month data (includes  Hanover)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1462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latin typeface="Tahoma"/>
                          <a:cs typeface="Tahoma"/>
                        </a:rPr>
                        <a:t>Walkerton visits (all patients  from</a:t>
                      </a:r>
                      <a:r>
                        <a:rPr dirty="0" sz="16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latin typeface="Tahoma"/>
                          <a:cs typeface="Tahoma"/>
                        </a:rPr>
                        <a:t>Walkerton)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359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Regression w/ </a:t>
                      </a:r>
                      <a:r>
                        <a:rPr dirty="0" sz="160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DOW</a:t>
                      </a:r>
                      <a:r>
                        <a:rPr dirty="0" sz="1600" spc="-7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+ 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Season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62000" y="1934717"/>
            <a:ext cx="7193280" cy="4796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3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47712" y="671512"/>
          <a:ext cx="8577580" cy="942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4800"/>
                <a:gridCol w="2845435"/>
                <a:gridCol w="2844799"/>
              </a:tblGrid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2075" marR="6731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month data (includes  Hanover)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GI visits from</a:t>
                      </a:r>
                      <a:r>
                        <a:rPr dirty="0" sz="1600" spc="-3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everywhere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359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Regression w/ </a:t>
                      </a:r>
                      <a:r>
                        <a:rPr dirty="0" sz="160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DOW</a:t>
                      </a:r>
                      <a:r>
                        <a:rPr dirty="0" sz="1600" spc="-7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+ 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Season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62000" y="1934717"/>
            <a:ext cx="7193280" cy="4796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3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685800"/>
            <a:ext cx="7961376" cy="621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81400" y="2590800"/>
            <a:ext cx="1412875" cy="900430"/>
          </a:xfrm>
          <a:custGeom>
            <a:avLst/>
            <a:gdLst/>
            <a:ahLst/>
            <a:cxnLst/>
            <a:rect l="l" t="t" r="r" b="b"/>
            <a:pathLst>
              <a:path w="1412875" h="900429">
                <a:moveTo>
                  <a:pt x="1219200" y="609599"/>
                </a:moveTo>
                <a:lnTo>
                  <a:pt x="1219200" y="0"/>
                </a:lnTo>
                <a:lnTo>
                  <a:pt x="0" y="0"/>
                </a:lnTo>
                <a:lnTo>
                  <a:pt x="0" y="609600"/>
                </a:lnTo>
                <a:lnTo>
                  <a:pt x="710946" y="609600"/>
                </a:lnTo>
                <a:lnTo>
                  <a:pt x="1015746" y="735689"/>
                </a:lnTo>
                <a:lnTo>
                  <a:pt x="1015746" y="609599"/>
                </a:lnTo>
                <a:lnTo>
                  <a:pt x="1219200" y="609599"/>
                </a:lnTo>
                <a:close/>
              </a:path>
              <a:path w="1412875" h="900429">
                <a:moveTo>
                  <a:pt x="1412748" y="899922"/>
                </a:moveTo>
                <a:lnTo>
                  <a:pt x="1015746" y="609599"/>
                </a:lnTo>
                <a:lnTo>
                  <a:pt x="1015746" y="735689"/>
                </a:lnTo>
                <a:lnTo>
                  <a:pt x="1412748" y="89992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81400" y="2590800"/>
            <a:ext cx="1412875" cy="900430"/>
          </a:xfrm>
          <a:custGeom>
            <a:avLst/>
            <a:gdLst/>
            <a:ahLst/>
            <a:cxnLst/>
            <a:rect l="l" t="t" r="r" b="b"/>
            <a:pathLst>
              <a:path w="1412875" h="900429">
                <a:moveTo>
                  <a:pt x="0" y="0"/>
                </a:moveTo>
                <a:lnTo>
                  <a:pt x="0" y="609600"/>
                </a:lnTo>
                <a:lnTo>
                  <a:pt x="710946" y="609600"/>
                </a:lnTo>
                <a:lnTo>
                  <a:pt x="1412748" y="899922"/>
                </a:lnTo>
                <a:lnTo>
                  <a:pt x="1015746" y="609599"/>
                </a:lnTo>
                <a:lnTo>
                  <a:pt x="1219200" y="609599"/>
                </a:lnTo>
                <a:lnTo>
                  <a:pt x="1219200" y="0"/>
                </a:lnTo>
                <a:lnTo>
                  <a:pt x="710946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692144" y="2626105"/>
            <a:ext cx="99695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 marR="5080" indent="-153035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Walkerton,  </a:t>
            </a:r>
            <a:r>
              <a:rPr dirty="0" sz="1600" spc="-5">
                <a:latin typeface="Arial"/>
                <a:cs typeface="Arial"/>
              </a:rPr>
              <a:t>Ontario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65259" y="6973241"/>
            <a:ext cx="134620" cy="209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z="1200">
                <a:latin typeface="Tahoma"/>
                <a:cs typeface="Tahoma"/>
              </a:rPr>
              <a:t>1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3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332" y="517652"/>
            <a:ext cx="2637790" cy="11239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11809" marR="5080" indent="-499745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Spatial</a:t>
            </a:r>
            <a:r>
              <a:rPr dirty="0" sz="3600" spc="-80"/>
              <a:t> </a:t>
            </a:r>
            <a:r>
              <a:rPr dirty="0" sz="3600" spc="-10"/>
              <a:t>Scan:  Hospital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14912" y="519112"/>
          <a:ext cx="4538980" cy="1188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295400"/>
                <a:gridCol w="1752600"/>
              </a:tblGrid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  <a:tr h="823722">
                <a:tc>
                  <a:txBody>
                    <a:bodyPr/>
                    <a:lstStyle/>
                    <a:p>
                      <a:pPr marL="92075" marR="3282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year</a:t>
                      </a:r>
                      <a:r>
                        <a:rPr dirty="0" sz="1600" spc="-9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  (excludes  Hanover)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62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GI visits  </a:t>
                      </a:r>
                      <a:r>
                        <a:rPr dirty="0" sz="160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from  </a:t>
                      </a: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600" spc="-1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erywhe</a:t>
                      </a:r>
                      <a:r>
                        <a:rPr dirty="0" sz="1600" spc="-1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60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30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Fast Spatial</a:t>
                      </a:r>
                      <a:r>
                        <a:rPr dirty="0" sz="1600" spc="-9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Scan  on Hospital  </a:t>
                      </a:r>
                      <a:r>
                        <a:rPr dirty="0" sz="160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Long/Latitude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567177" y="1938527"/>
            <a:ext cx="4922520" cy="3893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3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332" y="517652"/>
            <a:ext cx="2637790" cy="11239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11809" marR="5080" indent="-499745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Spatial</a:t>
            </a:r>
            <a:r>
              <a:rPr dirty="0" sz="3600" spc="-80"/>
              <a:t> </a:t>
            </a:r>
            <a:r>
              <a:rPr dirty="0" sz="3600" spc="-10"/>
              <a:t>Scan:  Hospital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14912" y="519112"/>
          <a:ext cx="4538980" cy="1188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295400"/>
                <a:gridCol w="1752600"/>
              </a:tblGrid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  <a:tr h="823722">
                <a:tc>
                  <a:txBody>
                    <a:bodyPr/>
                    <a:lstStyle/>
                    <a:p>
                      <a:pPr marL="92075" marR="3282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year</a:t>
                      </a:r>
                      <a:r>
                        <a:rPr dirty="0" sz="1600" spc="-9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  (excludes  Hanover)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62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GI visits  </a:t>
                      </a:r>
                      <a:r>
                        <a:rPr dirty="0" sz="160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from  </a:t>
                      </a: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600" spc="-1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erywhe</a:t>
                      </a:r>
                      <a:r>
                        <a:rPr dirty="0" sz="1600" spc="-1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60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30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Fast Spatial</a:t>
                      </a:r>
                      <a:r>
                        <a:rPr dirty="0" sz="1600" spc="-9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Scan  on Hospital  </a:t>
                      </a:r>
                      <a:r>
                        <a:rPr dirty="0" sz="160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Long/Latitude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567177" y="1938527"/>
            <a:ext cx="4922520" cy="3893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3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332" y="517652"/>
            <a:ext cx="2637790" cy="11239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11809" marR="5080" indent="-499745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Spatial</a:t>
            </a:r>
            <a:r>
              <a:rPr dirty="0" sz="3600" spc="-80"/>
              <a:t> </a:t>
            </a:r>
            <a:r>
              <a:rPr dirty="0" sz="3600" spc="-10"/>
              <a:t>Scan:  Hospital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14912" y="519112"/>
          <a:ext cx="4538980" cy="1188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295400"/>
                <a:gridCol w="1752600"/>
              </a:tblGrid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  <a:tr h="823722">
                <a:tc>
                  <a:txBody>
                    <a:bodyPr/>
                    <a:lstStyle/>
                    <a:p>
                      <a:pPr marL="92075" marR="3282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year</a:t>
                      </a:r>
                      <a:r>
                        <a:rPr dirty="0" sz="1600" spc="-9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  (excludes  Hanover)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62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GI visits  </a:t>
                      </a:r>
                      <a:r>
                        <a:rPr dirty="0" sz="160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from  </a:t>
                      </a: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600" spc="-1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erywhe</a:t>
                      </a:r>
                      <a:r>
                        <a:rPr dirty="0" sz="1600" spc="-1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60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30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Fast Spatial</a:t>
                      </a:r>
                      <a:r>
                        <a:rPr dirty="0" sz="1600" spc="-9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Scan  on Hospital  </a:t>
                      </a:r>
                      <a:r>
                        <a:rPr dirty="0" sz="160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Long/Latitude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567177" y="1938527"/>
            <a:ext cx="4922520" cy="3893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3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332" y="517652"/>
            <a:ext cx="2637790" cy="11239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11809" marR="5080" indent="-499745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Spatial</a:t>
            </a:r>
            <a:r>
              <a:rPr dirty="0" sz="3600" spc="-80"/>
              <a:t> </a:t>
            </a:r>
            <a:r>
              <a:rPr dirty="0" sz="3600" spc="-10"/>
              <a:t>Scan:  Hospital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14912" y="519112"/>
          <a:ext cx="4538980" cy="1188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295400"/>
                <a:gridCol w="1752600"/>
              </a:tblGrid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  <a:tr h="823722">
                <a:tc>
                  <a:txBody>
                    <a:bodyPr/>
                    <a:lstStyle/>
                    <a:p>
                      <a:pPr marL="92075" marR="3282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year</a:t>
                      </a:r>
                      <a:r>
                        <a:rPr dirty="0" sz="1600" spc="-9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  (excludes  Hanover)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62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GI visits  </a:t>
                      </a:r>
                      <a:r>
                        <a:rPr dirty="0" sz="160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from  </a:t>
                      </a: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600" spc="-1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erywhe</a:t>
                      </a:r>
                      <a:r>
                        <a:rPr dirty="0" sz="1600" spc="-1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60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30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Fast Spatial</a:t>
                      </a:r>
                      <a:r>
                        <a:rPr dirty="0" sz="1600" spc="-9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Scan  on Hospital  </a:t>
                      </a:r>
                      <a:r>
                        <a:rPr dirty="0" sz="160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Long/Latitude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567177" y="1938527"/>
            <a:ext cx="4922520" cy="3893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3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332" y="517652"/>
            <a:ext cx="2637790" cy="11239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11809" marR="5080" indent="-499745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Spatial</a:t>
            </a:r>
            <a:r>
              <a:rPr dirty="0" sz="3600" spc="-80"/>
              <a:t> </a:t>
            </a:r>
            <a:r>
              <a:rPr dirty="0" sz="3600" spc="-10"/>
              <a:t>Scan:  Hospital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14912" y="519112"/>
          <a:ext cx="4538980" cy="1188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295400"/>
                <a:gridCol w="1752600"/>
              </a:tblGrid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  <a:tr h="823722">
                <a:tc>
                  <a:txBody>
                    <a:bodyPr/>
                    <a:lstStyle/>
                    <a:p>
                      <a:pPr marL="92075" marR="3282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year</a:t>
                      </a:r>
                      <a:r>
                        <a:rPr dirty="0" sz="1600" spc="-9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  (excludes  Hanover)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62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GI visits  </a:t>
                      </a:r>
                      <a:r>
                        <a:rPr dirty="0" sz="160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from  </a:t>
                      </a: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600" spc="-1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erywhe</a:t>
                      </a:r>
                      <a:r>
                        <a:rPr dirty="0" sz="1600" spc="-1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60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30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Fast Spatial</a:t>
                      </a:r>
                      <a:r>
                        <a:rPr dirty="0" sz="1600" spc="-9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Scan  on Hospital  </a:t>
                      </a:r>
                      <a:r>
                        <a:rPr dirty="0" sz="160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Long/Latitude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567177" y="1938527"/>
            <a:ext cx="4922520" cy="3893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94326" y="2743200"/>
            <a:ext cx="4402455" cy="685800"/>
          </a:xfrm>
          <a:custGeom>
            <a:avLst/>
            <a:gdLst/>
            <a:ahLst/>
            <a:cxnLst/>
            <a:rect l="l" t="t" r="r" b="b"/>
            <a:pathLst>
              <a:path w="4402455" h="685800">
                <a:moveTo>
                  <a:pt x="1277874" y="285750"/>
                </a:moveTo>
                <a:lnTo>
                  <a:pt x="1277874" y="114300"/>
                </a:lnTo>
                <a:lnTo>
                  <a:pt x="0" y="300228"/>
                </a:lnTo>
                <a:lnTo>
                  <a:pt x="1277874" y="285750"/>
                </a:lnTo>
                <a:close/>
              </a:path>
              <a:path w="4402455" h="685800">
                <a:moveTo>
                  <a:pt x="4402074" y="685799"/>
                </a:moveTo>
                <a:lnTo>
                  <a:pt x="4402074" y="0"/>
                </a:lnTo>
                <a:lnTo>
                  <a:pt x="1277874" y="0"/>
                </a:lnTo>
                <a:lnTo>
                  <a:pt x="1277874" y="685800"/>
                </a:lnTo>
                <a:lnTo>
                  <a:pt x="4402074" y="6857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51702" y="2770886"/>
            <a:ext cx="266890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Spatial scan is very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impressed on 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May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19th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3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332" y="517652"/>
            <a:ext cx="2637790" cy="11239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11809" marR="5080" indent="-499745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Spatial</a:t>
            </a:r>
            <a:r>
              <a:rPr dirty="0" sz="3600" spc="-80"/>
              <a:t> </a:t>
            </a:r>
            <a:r>
              <a:rPr dirty="0" sz="3600" spc="-10"/>
              <a:t>Scan:  Hospital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14912" y="519112"/>
          <a:ext cx="4538980" cy="1188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295400"/>
                <a:gridCol w="1752600"/>
              </a:tblGrid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  <a:tr h="823722">
                <a:tc>
                  <a:txBody>
                    <a:bodyPr/>
                    <a:lstStyle/>
                    <a:p>
                      <a:pPr marL="92075" marR="3282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year</a:t>
                      </a:r>
                      <a:r>
                        <a:rPr dirty="0" sz="1600" spc="-9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  (excludes  Hanover)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62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GI visits  </a:t>
                      </a:r>
                      <a:r>
                        <a:rPr dirty="0" sz="160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from  </a:t>
                      </a: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600" spc="-1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erywhe</a:t>
                      </a:r>
                      <a:r>
                        <a:rPr dirty="0" sz="1600" spc="-1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60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30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Fast Spatial</a:t>
                      </a:r>
                      <a:r>
                        <a:rPr dirty="0" sz="1600" spc="-9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Scan  on Hospital  </a:t>
                      </a:r>
                      <a:r>
                        <a:rPr dirty="0" sz="160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Long/Latitude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567177" y="1938527"/>
            <a:ext cx="4922520" cy="3893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3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332" y="517652"/>
            <a:ext cx="2637790" cy="11239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11809" marR="5080" indent="-499745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Spatial</a:t>
            </a:r>
            <a:r>
              <a:rPr dirty="0" sz="3600" spc="-80"/>
              <a:t> </a:t>
            </a:r>
            <a:r>
              <a:rPr dirty="0" sz="3600" spc="-10"/>
              <a:t>Scan:  Hospital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14912" y="519112"/>
          <a:ext cx="4538980" cy="1188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295400"/>
                <a:gridCol w="1752600"/>
              </a:tblGrid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  <a:tr h="823722">
                <a:tc>
                  <a:txBody>
                    <a:bodyPr/>
                    <a:lstStyle/>
                    <a:p>
                      <a:pPr marL="92075" marR="3282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year</a:t>
                      </a:r>
                      <a:r>
                        <a:rPr dirty="0" sz="1600" spc="-9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  (excludes  Hanover)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62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GI visits  </a:t>
                      </a:r>
                      <a:r>
                        <a:rPr dirty="0" sz="160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from  </a:t>
                      </a: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600" spc="-1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erywhe</a:t>
                      </a:r>
                      <a:r>
                        <a:rPr dirty="0" sz="1600" spc="-1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60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30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Fast Spatial</a:t>
                      </a:r>
                      <a:r>
                        <a:rPr dirty="0" sz="1600" spc="-9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Scan  on Hospital  </a:t>
                      </a:r>
                      <a:r>
                        <a:rPr dirty="0" sz="160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Long/Latitude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567177" y="1938527"/>
            <a:ext cx="4922520" cy="3893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3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332" y="517652"/>
            <a:ext cx="2637790" cy="11239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11809" marR="5080" indent="-499745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Spatial</a:t>
            </a:r>
            <a:r>
              <a:rPr dirty="0" sz="3600" spc="-80"/>
              <a:t> </a:t>
            </a:r>
            <a:r>
              <a:rPr dirty="0" sz="3600" spc="-10"/>
              <a:t>Scan:  Hospital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14912" y="519112"/>
          <a:ext cx="4538980" cy="1188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295400"/>
                <a:gridCol w="1752600"/>
              </a:tblGrid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  <a:tr h="823722">
                <a:tc>
                  <a:txBody>
                    <a:bodyPr/>
                    <a:lstStyle/>
                    <a:p>
                      <a:pPr marL="92075" marR="3282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year</a:t>
                      </a:r>
                      <a:r>
                        <a:rPr dirty="0" sz="1600" spc="-9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  (excludes  Hanover)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62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GI visits  </a:t>
                      </a:r>
                      <a:r>
                        <a:rPr dirty="0" sz="160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from  </a:t>
                      </a: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600" spc="-1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erywhe</a:t>
                      </a:r>
                      <a:r>
                        <a:rPr dirty="0" sz="1600" spc="-1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60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30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Fast Spatial</a:t>
                      </a:r>
                      <a:r>
                        <a:rPr dirty="0" sz="1600" spc="-9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Scan  on Hospital  </a:t>
                      </a:r>
                      <a:r>
                        <a:rPr dirty="0" sz="160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Long/Latitude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567177" y="1938527"/>
            <a:ext cx="4922520" cy="3893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3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332" y="517652"/>
            <a:ext cx="2637790" cy="11239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11809" marR="5080" indent="-499745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Spatial</a:t>
            </a:r>
            <a:r>
              <a:rPr dirty="0" sz="3600" spc="-80"/>
              <a:t> </a:t>
            </a:r>
            <a:r>
              <a:rPr dirty="0" sz="3600" spc="-10"/>
              <a:t>Scan:  Hospital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14912" y="519112"/>
          <a:ext cx="4538980" cy="1188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295400"/>
                <a:gridCol w="1752600"/>
              </a:tblGrid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  <a:tr h="823722">
                <a:tc>
                  <a:txBody>
                    <a:bodyPr/>
                    <a:lstStyle/>
                    <a:p>
                      <a:pPr marL="92075" marR="3282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year</a:t>
                      </a:r>
                      <a:r>
                        <a:rPr dirty="0" sz="1600" spc="-9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  (excludes  Hanover)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62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GI visits  </a:t>
                      </a:r>
                      <a:r>
                        <a:rPr dirty="0" sz="160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from  </a:t>
                      </a: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600" spc="-1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erywhe</a:t>
                      </a:r>
                      <a:r>
                        <a:rPr dirty="0" sz="1600" spc="-1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60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30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Fast Spatial</a:t>
                      </a:r>
                      <a:r>
                        <a:rPr dirty="0" sz="1600" spc="-9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Scan  on Hospital  </a:t>
                      </a:r>
                      <a:r>
                        <a:rPr dirty="0" sz="160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Long/Latitude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567177" y="1938527"/>
            <a:ext cx="4922520" cy="3893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3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2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332" y="517652"/>
            <a:ext cx="2637790" cy="11239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11809" marR="5080" indent="-499745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Spatial</a:t>
            </a:r>
            <a:r>
              <a:rPr dirty="0" sz="3600" spc="-80"/>
              <a:t> </a:t>
            </a:r>
            <a:r>
              <a:rPr dirty="0" sz="3600" spc="-10"/>
              <a:t>Scan:  Hospital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14912" y="519112"/>
          <a:ext cx="4538980" cy="1188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295400"/>
                <a:gridCol w="1752600"/>
              </a:tblGrid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  <a:tr h="823722">
                <a:tc>
                  <a:txBody>
                    <a:bodyPr/>
                    <a:lstStyle/>
                    <a:p>
                      <a:pPr marL="92075" marR="3282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year</a:t>
                      </a:r>
                      <a:r>
                        <a:rPr dirty="0" sz="1600" spc="-9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  (excludes  Hanover)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62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GI visits  </a:t>
                      </a:r>
                      <a:r>
                        <a:rPr dirty="0" sz="160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from  </a:t>
                      </a: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600" spc="-1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erywhe</a:t>
                      </a:r>
                      <a:r>
                        <a:rPr dirty="0" sz="1600" spc="-1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60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30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Fast Spatial</a:t>
                      </a:r>
                      <a:r>
                        <a:rPr dirty="0" sz="1600" spc="-9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Scan  on Hospital  </a:t>
                      </a:r>
                      <a:r>
                        <a:rPr dirty="0" sz="160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Long/Latitude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24377" y="2960751"/>
          <a:ext cx="4011929" cy="1851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/>
                <a:gridCol w="800100"/>
                <a:gridCol w="799464"/>
                <a:gridCol w="800100"/>
                <a:gridCol w="800100"/>
              </a:tblGrid>
              <a:tr h="167830">
                <a:tc gridSpan="3">
                  <a:txBody>
                    <a:bodyPr/>
                    <a:lstStyle/>
                    <a:p>
                      <a:pPr marL="2667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Total 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number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of non-attack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days:</a:t>
                      </a:r>
                      <a:r>
                        <a:rPr dirty="0" sz="1000" spc="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990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67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67258">
                <a:tc>
                  <a:txBody>
                    <a:bodyPr/>
                    <a:lstStyle/>
                    <a:p>
                      <a:pPr marL="26670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 spc="-20">
                          <a:latin typeface="Arial"/>
                          <a:cs typeface="Arial"/>
                        </a:rPr>
                        <a:t>Method/Date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05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18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000" spc="-3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19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05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20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05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21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67830">
                <a:tc>
                  <a:txBody>
                    <a:bodyPr/>
                    <a:lstStyle/>
                    <a:p>
                      <a:pPr marL="2667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all_mean_1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210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67449">
                <a:tc>
                  <a:txBody>
                    <a:bodyPr/>
                    <a:lstStyle/>
                    <a:p>
                      <a:pPr marL="26670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all_mean_3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416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67830">
                <a:tc>
                  <a:txBody>
                    <a:bodyPr/>
                    <a:lstStyle/>
                    <a:p>
                      <a:pPr marL="2667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 spc="-15">
                          <a:latin typeface="Arial"/>
                          <a:cs typeface="Arial"/>
                        </a:rPr>
                        <a:t>adj_EWLR_1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230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67068">
                <a:tc>
                  <a:txBody>
                    <a:bodyPr/>
                    <a:lstStyle/>
                    <a:p>
                      <a:pPr marL="26670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 spc="-15">
                          <a:latin typeface="Arial"/>
                          <a:cs typeface="Arial"/>
                        </a:rPr>
                        <a:t>adj_EWLR_3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489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27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26670">
                        <a:lnSpc>
                          <a:spcPts val="1155"/>
                        </a:lnSpc>
                        <a:spcBef>
                          <a:spcPts val="65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ad</a:t>
                      </a:r>
                      <a:r>
                        <a:rPr dirty="0" sz="1000" spc="-50">
                          <a:latin typeface="Arial"/>
                          <a:cs typeface="Arial"/>
                        </a:rPr>
                        <a:t>j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000" spc="55">
                          <a:latin typeface="Arial"/>
                          <a:cs typeface="Arial"/>
                        </a:rPr>
                        <a:t>W</a:t>
                      </a:r>
                      <a:r>
                        <a:rPr dirty="0" sz="1000" spc="-7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55"/>
                        </a:lnSpc>
                        <a:spcBef>
                          <a:spcPts val="65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203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55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55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55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67449">
                <a:tc>
                  <a:txBody>
                    <a:bodyPr/>
                    <a:lstStyle/>
                    <a:p>
                      <a:pPr marL="26670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ad</a:t>
                      </a:r>
                      <a:r>
                        <a:rPr dirty="0" sz="1000" spc="-50">
                          <a:latin typeface="Arial"/>
                          <a:cs typeface="Arial"/>
                        </a:rPr>
                        <a:t>j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000" spc="55">
                          <a:latin typeface="Arial"/>
                          <a:cs typeface="Arial"/>
                        </a:rPr>
                        <a:t>W</a:t>
                      </a:r>
                      <a:r>
                        <a:rPr dirty="0" sz="1000" spc="-7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412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2667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 spc="-25">
                          <a:latin typeface="Arial"/>
                          <a:cs typeface="Arial"/>
                        </a:rPr>
                        <a:t>strat_mean_1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302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67449">
                <a:tc>
                  <a:txBody>
                    <a:bodyPr/>
                    <a:lstStyle/>
                    <a:p>
                      <a:pPr marL="26670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 spc="-25">
                          <a:latin typeface="Arial"/>
                          <a:cs typeface="Arial"/>
                        </a:rPr>
                        <a:t>strat_mean_3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526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15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9401" y="6985941"/>
            <a:ext cx="862457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>
              <a:lnSpc>
                <a:spcPts val="1285"/>
              </a:lnSpc>
            </a:pPr>
            <a:r>
              <a:rPr dirty="0" sz="1200">
                <a:latin typeface="Tahoma"/>
                <a:cs typeface="Tahoma"/>
              </a:rPr>
              <a:t>4</a:t>
            </a:r>
            <a:endParaRPr sz="1200">
              <a:latin typeface="Tahoma"/>
              <a:cs typeface="Tahoma"/>
            </a:endParaRPr>
          </a:p>
          <a:p>
            <a:pPr>
              <a:lnSpc>
                <a:spcPts val="925"/>
              </a:lnSpc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2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45720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5005578"/>
            <a:ext cx="1219200" cy="1852930"/>
          </a:xfrm>
          <a:custGeom>
            <a:avLst/>
            <a:gdLst/>
            <a:ahLst/>
            <a:cxnLst/>
            <a:rect l="l" t="t" r="r" b="b"/>
            <a:pathLst>
              <a:path w="1219200" h="1852929">
                <a:moveTo>
                  <a:pt x="1219200" y="1852422"/>
                </a:moveTo>
                <a:lnTo>
                  <a:pt x="1219200" y="1242822"/>
                </a:lnTo>
                <a:lnTo>
                  <a:pt x="1015746" y="1242822"/>
                </a:lnTo>
                <a:lnTo>
                  <a:pt x="866394" y="0"/>
                </a:lnTo>
                <a:lnTo>
                  <a:pt x="710946" y="1242822"/>
                </a:lnTo>
                <a:lnTo>
                  <a:pt x="0" y="1242822"/>
                </a:lnTo>
                <a:lnTo>
                  <a:pt x="0" y="1852422"/>
                </a:lnTo>
                <a:lnTo>
                  <a:pt x="1219200" y="185242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9600" y="5005578"/>
            <a:ext cx="1219200" cy="1852930"/>
          </a:xfrm>
          <a:custGeom>
            <a:avLst/>
            <a:gdLst/>
            <a:ahLst/>
            <a:cxnLst/>
            <a:rect l="l" t="t" r="r" b="b"/>
            <a:pathLst>
              <a:path w="1219200" h="1852929">
                <a:moveTo>
                  <a:pt x="0" y="1242822"/>
                </a:moveTo>
                <a:lnTo>
                  <a:pt x="0" y="1852422"/>
                </a:lnTo>
                <a:lnTo>
                  <a:pt x="1219200" y="1852422"/>
                </a:lnTo>
                <a:lnTo>
                  <a:pt x="1219200" y="1242822"/>
                </a:lnTo>
                <a:lnTo>
                  <a:pt x="1015746" y="1242822"/>
                </a:lnTo>
                <a:lnTo>
                  <a:pt x="866394" y="0"/>
                </a:lnTo>
                <a:lnTo>
                  <a:pt x="710946" y="1242822"/>
                </a:lnTo>
                <a:lnTo>
                  <a:pt x="0" y="124282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20344" y="6283704"/>
            <a:ext cx="99695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 marR="5080" indent="-153035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Walkerton,  </a:t>
            </a:r>
            <a:r>
              <a:rPr dirty="0" sz="1600" spc="-5">
                <a:latin typeface="Arial"/>
                <a:cs typeface="Arial"/>
              </a:rPr>
              <a:t>Ontario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62800" y="2948177"/>
            <a:ext cx="1219200" cy="1852930"/>
          </a:xfrm>
          <a:custGeom>
            <a:avLst/>
            <a:gdLst/>
            <a:ahLst/>
            <a:cxnLst/>
            <a:rect l="l" t="t" r="r" b="b"/>
            <a:pathLst>
              <a:path w="1219200" h="1852929">
                <a:moveTo>
                  <a:pt x="1219200" y="1852422"/>
                </a:moveTo>
                <a:lnTo>
                  <a:pt x="1219200" y="1242822"/>
                </a:lnTo>
                <a:lnTo>
                  <a:pt x="1015746" y="1242822"/>
                </a:lnTo>
                <a:lnTo>
                  <a:pt x="866394" y="0"/>
                </a:lnTo>
                <a:lnTo>
                  <a:pt x="710946" y="1242822"/>
                </a:lnTo>
                <a:lnTo>
                  <a:pt x="0" y="1242822"/>
                </a:lnTo>
                <a:lnTo>
                  <a:pt x="0" y="1852422"/>
                </a:lnTo>
                <a:lnTo>
                  <a:pt x="1219200" y="185242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62800" y="2948177"/>
            <a:ext cx="1219200" cy="1852930"/>
          </a:xfrm>
          <a:custGeom>
            <a:avLst/>
            <a:gdLst/>
            <a:ahLst/>
            <a:cxnLst/>
            <a:rect l="l" t="t" r="r" b="b"/>
            <a:pathLst>
              <a:path w="1219200" h="1852929">
                <a:moveTo>
                  <a:pt x="0" y="1242822"/>
                </a:moveTo>
                <a:lnTo>
                  <a:pt x="0" y="1852422"/>
                </a:lnTo>
                <a:lnTo>
                  <a:pt x="1219200" y="1852422"/>
                </a:lnTo>
                <a:lnTo>
                  <a:pt x="1219200" y="1242822"/>
                </a:lnTo>
                <a:lnTo>
                  <a:pt x="1015746" y="1242822"/>
                </a:lnTo>
                <a:lnTo>
                  <a:pt x="866394" y="0"/>
                </a:lnTo>
                <a:lnTo>
                  <a:pt x="710946" y="1242822"/>
                </a:lnTo>
                <a:lnTo>
                  <a:pt x="0" y="124282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347457" y="4226305"/>
            <a:ext cx="84963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" marR="5080" indent="-7874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Ha</a:t>
            </a:r>
            <a:r>
              <a:rPr dirty="0" sz="1600" spc="-10">
                <a:latin typeface="Arial"/>
                <a:cs typeface="Arial"/>
              </a:rPr>
              <a:t>n</a:t>
            </a:r>
            <a:r>
              <a:rPr dirty="0" sz="1600" spc="-5">
                <a:latin typeface="Arial"/>
                <a:cs typeface="Arial"/>
              </a:rPr>
              <a:t>o</a:t>
            </a:r>
            <a:r>
              <a:rPr dirty="0" sz="1600" spc="-5">
                <a:latin typeface="Arial"/>
                <a:cs typeface="Arial"/>
              </a:rPr>
              <a:t>ver,  </a:t>
            </a:r>
            <a:r>
              <a:rPr dirty="0" sz="1600" spc="-5">
                <a:latin typeface="Arial"/>
                <a:cs typeface="Arial"/>
              </a:rPr>
              <a:t>Ontario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332" y="517652"/>
            <a:ext cx="2637790" cy="11239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11809" marR="5080" indent="-499745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Spatial</a:t>
            </a:r>
            <a:r>
              <a:rPr dirty="0" sz="3600" spc="-80"/>
              <a:t> </a:t>
            </a:r>
            <a:r>
              <a:rPr dirty="0" sz="3600" spc="-10"/>
              <a:t>Scan:  Hospital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14912" y="519112"/>
          <a:ext cx="4538980" cy="1188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295400"/>
                <a:gridCol w="1752600"/>
              </a:tblGrid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  <a:tr h="823722">
                <a:tc>
                  <a:txBody>
                    <a:bodyPr/>
                    <a:lstStyle/>
                    <a:p>
                      <a:pPr marL="92075" marR="3282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year</a:t>
                      </a:r>
                      <a:r>
                        <a:rPr dirty="0" sz="1600" spc="-9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  (excludes  Hanover)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62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GI visits  </a:t>
                      </a:r>
                      <a:r>
                        <a:rPr dirty="0" sz="160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from  </a:t>
                      </a: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600" spc="-1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erywhe</a:t>
                      </a:r>
                      <a:r>
                        <a:rPr dirty="0" sz="1600" spc="-1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60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30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Fast Spatial</a:t>
                      </a:r>
                      <a:r>
                        <a:rPr dirty="0" sz="1600" spc="-9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Scan  on Hospital  </a:t>
                      </a:r>
                      <a:r>
                        <a:rPr dirty="0" sz="160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Long/Latitude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24377" y="2960751"/>
          <a:ext cx="4011929" cy="1851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/>
                <a:gridCol w="800100"/>
                <a:gridCol w="799464"/>
                <a:gridCol w="800100"/>
                <a:gridCol w="800100"/>
              </a:tblGrid>
              <a:tr h="167830">
                <a:tc gridSpan="3">
                  <a:txBody>
                    <a:bodyPr/>
                    <a:lstStyle/>
                    <a:p>
                      <a:pPr marL="2667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Total 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number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of non-attack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days:</a:t>
                      </a:r>
                      <a:r>
                        <a:rPr dirty="0" sz="1000" spc="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990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67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67258">
                <a:tc>
                  <a:txBody>
                    <a:bodyPr/>
                    <a:lstStyle/>
                    <a:p>
                      <a:pPr marL="26670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 spc="-20">
                          <a:latin typeface="Arial"/>
                          <a:cs typeface="Arial"/>
                        </a:rPr>
                        <a:t>Method/Date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05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18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000" spc="-3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19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05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20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05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21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67830">
                <a:tc>
                  <a:txBody>
                    <a:bodyPr/>
                    <a:lstStyle/>
                    <a:p>
                      <a:pPr marL="2667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all_mean_1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210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67449">
                <a:tc>
                  <a:txBody>
                    <a:bodyPr/>
                    <a:lstStyle/>
                    <a:p>
                      <a:pPr marL="26670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all_mean_3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416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67830">
                <a:tc>
                  <a:txBody>
                    <a:bodyPr/>
                    <a:lstStyle/>
                    <a:p>
                      <a:pPr marL="2667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 spc="-15">
                          <a:latin typeface="Arial"/>
                          <a:cs typeface="Arial"/>
                        </a:rPr>
                        <a:t>adj_EWLR_1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230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67068">
                <a:tc>
                  <a:txBody>
                    <a:bodyPr/>
                    <a:lstStyle/>
                    <a:p>
                      <a:pPr marL="26670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 spc="-15">
                          <a:latin typeface="Arial"/>
                          <a:cs typeface="Arial"/>
                        </a:rPr>
                        <a:t>adj_EWLR_3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489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27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26670">
                        <a:lnSpc>
                          <a:spcPts val="1155"/>
                        </a:lnSpc>
                        <a:spcBef>
                          <a:spcPts val="65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ad</a:t>
                      </a:r>
                      <a:r>
                        <a:rPr dirty="0" sz="1000" spc="-50">
                          <a:latin typeface="Arial"/>
                          <a:cs typeface="Arial"/>
                        </a:rPr>
                        <a:t>j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000" spc="55">
                          <a:latin typeface="Arial"/>
                          <a:cs typeface="Arial"/>
                        </a:rPr>
                        <a:t>W</a:t>
                      </a:r>
                      <a:r>
                        <a:rPr dirty="0" sz="1000" spc="-7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55"/>
                        </a:lnSpc>
                        <a:spcBef>
                          <a:spcPts val="65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203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55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55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55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67449">
                <a:tc>
                  <a:txBody>
                    <a:bodyPr/>
                    <a:lstStyle/>
                    <a:p>
                      <a:pPr marL="26670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ad</a:t>
                      </a:r>
                      <a:r>
                        <a:rPr dirty="0" sz="1000" spc="-50">
                          <a:latin typeface="Arial"/>
                          <a:cs typeface="Arial"/>
                        </a:rPr>
                        <a:t>j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000" spc="55">
                          <a:latin typeface="Arial"/>
                          <a:cs typeface="Arial"/>
                        </a:rPr>
                        <a:t>W</a:t>
                      </a:r>
                      <a:r>
                        <a:rPr dirty="0" sz="1000" spc="-7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412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2667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 spc="-25">
                          <a:latin typeface="Arial"/>
                          <a:cs typeface="Arial"/>
                        </a:rPr>
                        <a:t>strat_mean_1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302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67449">
                <a:tc>
                  <a:txBody>
                    <a:bodyPr/>
                    <a:lstStyle/>
                    <a:p>
                      <a:pPr marL="26670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 spc="-25">
                          <a:latin typeface="Arial"/>
                          <a:cs typeface="Arial"/>
                        </a:rPr>
                        <a:t>strat_mean_3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526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15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990600" y="4857750"/>
            <a:ext cx="8077200" cy="1924050"/>
          </a:xfrm>
          <a:custGeom>
            <a:avLst/>
            <a:gdLst/>
            <a:ahLst/>
            <a:cxnLst/>
            <a:rect l="l" t="t" r="r" b="b"/>
            <a:pathLst>
              <a:path w="8077200" h="1924050">
                <a:moveTo>
                  <a:pt x="8077200" y="1924049"/>
                </a:moveTo>
                <a:lnTo>
                  <a:pt x="8077200" y="400049"/>
                </a:lnTo>
                <a:lnTo>
                  <a:pt x="3365754" y="400049"/>
                </a:lnTo>
                <a:lnTo>
                  <a:pt x="3114294" y="0"/>
                </a:lnTo>
                <a:lnTo>
                  <a:pt x="1346454" y="400049"/>
                </a:lnTo>
                <a:lnTo>
                  <a:pt x="0" y="400050"/>
                </a:lnTo>
                <a:lnTo>
                  <a:pt x="0" y="1924050"/>
                </a:lnTo>
                <a:lnTo>
                  <a:pt x="8077200" y="1924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44684" y="5180023"/>
            <a:ext cx="7726680" cy="162052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algn="just" marL="38100">
              <a:lnSpc>
                <a:spcPct val="100000"/>
              </a:lnSpc>
              <a:spcBef>
                <a:spcPts val="925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tested many variants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spatial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scan,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listed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(with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cryptic names)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in the first</a:t>
            </a:r>
            <a:r>
              <a:rPr dirty="0" sz="1400" spc="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endParaRPr sz="1400">
              <a:latin typeface="Arial"/>
              <a:cs typeface="Arial"/>
            </a:endParaRPr>
          </a:p>
          <a:p>
            <a:pPr algn="just" marL="38100" marR="30480">
              <a:lnSpc>
                <a:spcPct val="100000"/>
              </a:lnSpc>
              <a:spcBef>
                <a:spcPts val="83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Column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shows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that if you set your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alarm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threshold high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enough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that there’d be an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alarm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May 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18</a:t>
            </a:r>
            <a:r>
              <a:rPr dirty="0" baseline="24691" sz="1350" spc="-7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, all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methods would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produce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hundreds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additional alarms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on other occasions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throughout the 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three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years.</a:t>
            </a:r>
            <a:endParaRPr sz="1400">
              <a:latin typeface="Arial"/>
              <a:cs typeface="Arial"/>
            </a:endParaRPr>
          </a:p>
          <a:p>
            <a:pPr algn="just" marL="38100" marR="66675">
              <a:lnSpc>
                <a:spcPct val="100000"/>
              </a:lnSpc>
              <a:spcBef>
                <a:spcPts val="819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Column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shows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detecting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May 19</a:t>
            </a:r>
            <a:r>
              <a:rPr dirty="0" baseline="24691" sz="1350" spc="-7">
                <a:solidFill>
                  <a:srgbClr val="FFFFFF"/>
                </a:solidFill>
                <a:latin typeface="Arial"/>
                <a:cs typeface="Arial"/>
              </a:rPr>
              <a:t>th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involves far fewer false alarms,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especially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for the EWMA 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2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332" y="517652"/>
            <a:ext cx="2637790" cy="11239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27710" marR="5080" indent="-715645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Spatial</a:t>
            </a:r>
            <a:r>
              <a:rPr dirty="0" sz="3600" spc="-80"/>
              <a:t> </a:t>
            </a:r>
            <a:r>
              <a:rPr dirty="0" sz="3600" spc="-10"/>
              <a:t>Scan:  Home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86312" y="519112"/>
          <a:ext cx="4767580" cy="1188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295400"/>
                <a:gridCol w="1981200"/>
              </a:tblGrid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  <a:tr h="823722">
                <a:tc>
                  <a:txBody>
                    <a:bodyPr/>
                    <a:lstStyle/>
                    <a:p>
                      <a:pPr marL="92075" marR="3282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year</a:t>
                      </a:r>
                      <a:r>
                        <a:rPr dirty="0" sz="1600" spc="-9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  (excludes  Hanover)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62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GI visits  </a:t>
                      </a:r>
                      <a:r>
                        <a:rPr dirty="0" sz="160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from  </a:t>
                      </a: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600" spc="-1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erywhe</a:t>
                      </a:r>
                      <a:r>
                        <a:rPr dirty="0" sz="1600" spc="-1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60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365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Fast Spatial Scan  on Patient Home</a:t>
                      </a:r>
                      <a:r>
                        <a:rPr dirty="0" sz="1600" spc="-8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3-  character</a:t>
                      </a:r>
                      <a:r>
                        <a:rPr dirty="0" sz="1600" spc="-5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Postcode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567177" y="1938527"/>
            <a:ext cx="4922520" cy="3893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3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332" y="517652"/>
            <a:ext cx="2637790" cy="11239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27710" marR="5080" indent="-715645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Spatial</a:t>
            </a:r>
            <a:r>
              <a:rPr dirty="0" sz="3600" spc="-80"/>
              <a:t> </a:t>
            </a:r>
            <a:r>
              <a:rPr dirty="0" sz="3600" spc="-10"/>
              <a:t>Scan:  Home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86312" y="519112"/>
          <a:ext cx="4767580" cy="1188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295400"/>
                <a:gridCol w="1981200"/>
              </a:tblGrid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  <a:tr h="823722">
                <a:tc>
                  <a:txBody>
                    <a:bodyPr/>
                    <a:lstStyle/>
                    <a:p>
                      <a:pPr marL="92075" marR="3282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year</a:t>
                      </a:r>
                      <a:r>
                        <a:rPr dirty="0" sz="1600" spc="-9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  (excludes  Hanover)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62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GI visits  </a:t>
                      </a:r>
                      <a:r>
                        <a:rPr dirty="0" sz="160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from  </a:t>
                      </a: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600" spc="-1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erywhe</a:t>
                      </a:r>
                      <a:r>
                        <a:rPr dirty="0" sz="1600" spc="-1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60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365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Fast Spatial Scan  on Patient Home</a:t>
                      </a:r>
                      <a:r>
                        <a:rPr dirty="0" sz="1600" spc="-8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3-  character</a:t>
                      </a:r>
                      <a:r>
                        <a:rPr dirty="0" sz="1600" spc="-5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Postcode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567177" y="1938527"/>
            <a:ext cx="4922520" cy="3893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3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332" y="517652"/>
            <a:ext cx="2637790" cy="11239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27710" marR="5080" indent="-715645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Spatial</a:t>
            </a:r>
            <a:r>
              <a:rPr dirty="0" sz="3600" spc="-80"/>
              <a:t> </a:t>
            </a:r>
            <a:r>
              <a:rPr dirty="0" sz="3600" spc="-10"/>
              <a:t>Scan:  Home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86312" y="519112"/>
          <a:ext cx="4767580" cy="1188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295400"/>
                <a:gridCol w="1981200"/>
              </a:tblGrid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  <a:tr h="823722">
                <a:tc>
                  <a:txBody>
                    <a:bodyPr/>
                    <a:lstStyle/>
                    <a:p>
                      <a:pPr marL="92075" marR="3282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year</a:t>
                      </a:r>
                      <a:r>
                        <a:rPr dirty="0" sz="1600" spc="-9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  (excludes  Hanover)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62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GI visits  </a:t>
                      </a:r>
                      <a:r>
                        <a:rPr dirty="0" sz="160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from  </a:t>
                      </a: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600" spc="-1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erywhe</a:t>
                      </a:r>
                      <a:r>
                        <a:rPr dirty="0" sz="1600" spc="-1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60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365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Fast Spatial Scan  on Patient Home</a:t>
                      </a:r>
                      <a:r>
                        <a:rPr dirty="0" sz="1600" spc="-8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3-  character</a:t>
                      </a:r>
                      <a:r>
                        <a:rPr dirty="0" sz="1600" spc="-5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Postcode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567177" y="1938527"/>
            <a:ext cx="4922520" cy="3893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3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332" y="517652"/>
            <a:ext cx="2637790" cy="11239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27710" marR="5080" indent="-715645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Spatial</a:t>
            </a:r>
            <a:r>
              <a:rPr dirty="0" sz="3600" spc="-80"/>
              <a:t> </a:t>
            </a:r>
            <a:r>
              <a:rPr dirty="0" sz="3600" spc="-10"/>
              <a:t>Scan:  Home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86312" y="519112"/>
          <a:ext cx="4767580" cy="1188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295400"/>
                <a:gridCol w="1981200"/>
              </a:tblGrid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  <a:tr h="823722">
                <a:tc>
                  <a:txBody>
                    <a:bodyPr/>
                    <a:lstStyle/>
                    <a:p>
                      <a:pPr marL="92075" marR="3282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year</a:t>
                      </a:r>
                      <a:r>
                        <a:rPr dirty="0" sz="1600" spc="-9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  (excludes  Hanover)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62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GI visits  </a:t>
                      </a:r>
                      <a:r>
                        <a:rPr dirty="0" sz="160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from  </a:t>
                      </a: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600" spc="-1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erywhe</a:t>
                      </a:r>
                      <a:r>
                        <a:rPr dirty="0" sz="1600" spc="-1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60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365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Fast Spatial Scan  on Patient Home</a:t>
                      </a:r>
                      <a:r>
                        <a:rPr dirty="0" sz="1600" spc="-8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3-  character</a:t>
                      </a:r>
                      <a:r>
                        <a:rPr dirty="0" sz="1600" spc="-5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Postcode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567177" y="1938527"/>
            <a:ext cx="4922520" cy="3893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3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332" y="517652"/>
            <a:ext cx="2637790" cy="11239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27710" marR="5080" indent="-715645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Spatial</a:t>
            </a:r>
            <a:r>
              <a:rPr dirty="0" sz="3600" spc="-80"/>
              <a:t> </a:t>
            </a:r>
            <a:r>
              <a:rPr dirty="0" sz="3600" spc="-10"/>
              <a:t>Scan:  Home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86312" y="519112"/>
          <a:ext cx="4767580" cy="1188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295400"/>
                <a:gridCol w="1981200"/>
              </a:tblGrid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  <a:tr h="823722">
                <a:tc>
                  <a:txBody>
                    <a:bodyPr/>
                    <a:lstStyle/>
                    <a:p>
                      <a:pPr marL="92075" marR="3282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year</a:t>
                      </a:r>
                      <a:r>
                        <a:rPr dirty="0" sz="1600" spc="-9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  (excludes  Hanover)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62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GI visits  </a:t>
                      </a:r>
                      <a:r>
                        <a:rPr dirty="0" sz="160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from  </a:t>
                      </a: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600" spc="-1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erywhe</a:t>
                      </a:r>
                      <a:r>
                        <a:rPr dirty="0" sz="1600" spc="-1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60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365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Fast Spatial Scan  on Patient Home</a:t>
                      </a:r>
                      <a:r>
                        <a:rPr dirty="0" sz="1600" spc="-8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3-  character</a:t>
                      </a:r>
                      <a:r>
                        <a:rPr dirty="0" sz="1600" spc="-5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Postcode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567177" y="1938527"/>
            <a:ext cx="4922520" cy="3893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3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332" y="517652"/>
            <a:ext cx="2637790" cy="11239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27710" marR="5080" indent="-715645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Spatial</a:t>
            </a:r>
            <a:r>
              <a:rPr dirty="0" sz="3600" spc="-80"/>
              <a:t> </a:t>
            </a:r>
            <a:r>
              <a:rPr dirty="0" sz="3600" spc="-10"/>
              <a:t>Scan:  Home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86312" y="519112"/>
          <a:ext cx="4767580" cy="1188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295400"/>
                <a:gridCol w="1981200"/>
              </a:tblGrid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  <a:tr h="823722">
                <a:tc>
                  <a:txBody>
                    <a:bodyPr/>
                    <a:lstStyle/>
                    <a:p>
                      <a:pPr marL="92075" marR="3282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year</a:t>
                      </a:r>
                      <a:r>
                        <a:rPr dirty="0" sz="1600" spc="-9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  (excludes  Hanover)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62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GI visits  </a:t>
                      </a:r>
                      <a:r>
                        <a:rPr dirty="0" sz="160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from  </a:t>
                      </a: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600" spc="-1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erywhe</a:t>
                      </a:r>
                      <a:r>
                        <a:rPr dirty="0" sz="1600" spc="-1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60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365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Fast Spatial Scan  on Patient Home</a:t>
                      </a:r>
                      <a:r>
                        <a:rPr dirty="0" sz="1600" spc="-8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3-  character</a:t>
                      </a:r>
                      <a:r>
                        <a:rPr dirty="0" sz="1600" spc="-5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Postcode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567177" y="1938527"/>
            <a:ext cx="4922520" cy="3893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3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332" y="517652"/>
            <a:ext cx="2637790" cy="11239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27710" marR="5080" indent="-715645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Spatial</a:t>
            </a:r>
            <a:r>
              <a:rPr dirty="0" sz="3600" spc="-80"/>
              <a:t> </a:t>
            </a:r>
            <a:r>
              <a:rPr dirty="0" sz="3600" spc="-10"/>
              <a:t>Scan:  Home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86312" y="519112"/>
          <a:ext cx="4767580" cy="1188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295400"/>
                <a:gridCol w="1981200"/>
              </a:tblGrid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  <a:tr h="823722">
                <a:tc>
                  <a:txBody>
                    <a:bodyPr/>
                    <a:lstStyle/>
                    <a:p>
                      <a:pPr marL="92075" marR="3282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year</a:t>
                      </a:r>
                      <a:r>
                        <a:rPr dirty="0" sz="1600" spc="-9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  (excludes  Hanover)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62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GI visits  </a:t>
                      </a:r>
                      <a:r>
                        <a:rPr dirty="0" sz="160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from  </a:t>
                      </a: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600" spc="-1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erywhe</a:t>
                      </a:r>
                      <a:r>
                        <a:rPr dirty="0" sz="1600" spc="-1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60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365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Fast Spatial Scan  on Patient Home</a:t>
                      </a:r>
                      <a:r>
                        <a:rPr dirty="0" sz="1600" spc="-8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3-  character</a:t>
                      </a:r>
                      <a:r>
                        <a:rPr dirty="0" sz="1600" spc="-5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Postcode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567177" y="1938527"/>
            <a:ext cx="4922520" cy="3893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3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332" y="517652"/>
            <a:ext cx="2637790" cy="11239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27710" marR="5080" indent="-715645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Spatial</a:t>
            </a:r>
            <a:r>
              <a:rPr dirty="0" sz="3600" spc="-80"/>
              <a:t> </a:t>
            </a:r>
            <a:r>
              <a:rPr dirty="0" sz="3600" spc="-10"/>
              <a:t>Scan:  Home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86312" y="519112"/>
          <a:ext cx="4767580" cy="1188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295400"/>
                <a:gridCol w="1981200"/>
              </a:tblGrid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  <a:tr h="823722">
                <a:tc>
                  <a:txBody>
                    <a:bodyPr/>
                    <a:lstStyle/>
                    <a:p>
                      <a:pPr marL="92075" marR="3282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year</a:t>
                      </a:r>
                      <a:r>
                        <a:rPr dirty="0" sz="1600" spc="-9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  (excludes  Hanover)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62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GI visits  </a:t>
                      </a:r>
                      <a:r>
                        <a:rPr dirty="0" sz="160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from  </a:t>
                      </a: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600" spc="-1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erywhe</a:t>
                      </a:r>
                      <a:r>
                        <a:rPr dirty="0" sz="1600" spc="-1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60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365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Fast Spatial Scan  on Patient Home</a:t>
                      </a:r>
                      <a:r>
                        <a:rPr dirty="0" sz="1600" spc="-8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3-  character</a:t>
                      </a:r>
                      <a:r>
                        <a:rPr dirty="0" sz="1600" spc="-5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Postcode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567177" y="1938527"/>
            <a:ext cx="4922520" cy="3893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3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2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332" y="517652"/>
            <a:ext cx="2637790" cy="11239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27710" marR="5080" indent="-715645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Spatial</a:t>
            </a:r>
            <a:r>
              <a:rPr dirty="0" sz="3600" spc="-80"/>
              <a:t> </a:t>
            </a:r>
            <a:r>
              <a:rPr dirty="0" sz="3600" spc="-10"/>
              <a:t>Scan:  Home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86312" y="519112"/>
          <a:ext cx="4767580" cy="1188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295400"/>
                <a:gridCol w="1981200"/>
              </a:tblGrid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  <a:tr h="823722">
                <a:tc>
                  <a:txBody>
                    <a:bodyPr/>
                    <a:lstStyle/>
                    <a:p>
                      <a:pPr marL="92075" marR="3282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year</a:t>
                      </a:r>
                      <a:r>
                        <a:rPr dirty="0" sz="1600" spc="-9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  (excludes  Hanover)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62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GI visits  </a:t>
                      </a:r>
                      <a:r>
                        <a:rPr dirty="0" sz="160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from  </a:t>
                      </a: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600" spc="-1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600" spc="-5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erywhe</a:t>
                      </a:r>
                      <a:r>
                        <a:rPr dirty="0" sz="1600" spc="-1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600">
                          <a:solidFill>
                            <a:srgbClr val="9A009A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BD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365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Fast Spatial Scan  on Patient Home</a:t>
                      </a:r>
                      <a:r>
                        <a:rPr dirty="0" sz="1600" spc="-8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3-  character</a:t>
                      </a:r>
                      <a:r>
                        <a:rPr dirty="0" sz="1600" spc="-5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Postcode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24377" y="2960751"/>
          <a:ext cx="4011929" cy="1851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/>
                <a:gridCol w="800100"/>
                <a:gridCol w="799464"/>
                <a:gridCol w="800100"/>
                <a:gridCol w="800100"/>
              </a:tblGrid>
              <a:tr h="167830">
                <a:tc gridSpan="3">
                  <a:txBody>
                    <a:bodyPr/>
                    <a:lstStyle/>
                    <a:p>
                      <a:pPr marL="2667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Total 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number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of non-attack 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days:</a:t>
                      </a:r>
                      <a:r>
                        <a:rPr dirty="0" sz="1000" spc="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990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67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67258">
                <a:tc>
                  <a:txBody>
                    <a:bodyPr/>
                    <a:lstStyle/>
                    <a:p>
                      <a:pPr marL="26670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 spc="-20">
                          <a:latin typeface="Arial"/>
                          <a:cs typeface="Arial"/>
                        </a:rPr>
                        <a:t>Method/Date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05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18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000" spc="-3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19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05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20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05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21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67830">
                <a:tc>
                  <a:txBody>
                    <a:bodyPr/>
                    <a:lstStyle/>
                    <a:p>
                      <a:pPr marL="2667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all_mean_1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396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15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67449">
                <a:tc>
                  <a:txBody>
                    <a:bodyPr/>
                    <a:lstStyle/>
                    <a:p>
                      <a:pPr marL="26670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all_mean_3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583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25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67830">
                <a:tc>
                  <a:txBody>
                    <a:bodyPr/>
                    <a:lstStyle/>
                    <a:p>
                      <a:pPr marL="2667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 spc="-15">
                          <a:latin typeface="Arial"/>
                          <a:cs typeface="Arial"/>
                        </a:rPr>
                        <a:t>adj_EWLR_1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351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67068">
                <a:tc>
                  <a:txBody>
                    <a:bodyPr/>
                    <a:lstStyle/>
                    <a:p>
                      <a:pPr marL="26670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 spc="-15">
                          <a:latin typeface="Arial"/>
                          <a:cs typeface="Arial"/>
                        </a:rPr>
                        <a:t>adj_EWLR_3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696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30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26670">
                        <a:lnSpc>
                          <a:spcPts val="1155"/>
                        </a:lnSpc>
                        <a:spcBef>
                          <a:spcPts val="65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ad</a:t>
                      </a:r>
                      <a:r>
                        <a:rPr dirty="0" sz="1000" spc="-50">
                          <a:latin typeface="Arial"/>
                          <a:cs typeface="Arial"/>
                        </a:rPr>
                        <a:t>j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000" spc="55">
                          <a:latin typeface="Arial"/>
                          <a:cs typeface="Arial"/>
                        </a:rPr>
                        <a:t>W</a:t>
                      </a:r>
                      <a:r>
                        <a:rPr dirty="0" sz="1000" spc="-7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55"/>
                        </a:lnSpc>
                        <a:spcBef>
                          <a:spcPts val="65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390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55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55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55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67449">
                <a:tc>
                  <a:txBody>
                    <a:bodyPr/>
                    <a:lstStyle/>
                    <a:p>
                      <a:pPr marL="26670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ad</a:t>
                      </a:r>
                      <a:r>
                        <a:rPr dirty="0" sz="1000" spc="-50">
                          <a:latin typeface="Arial"/>
                          <a:cs typeface="Arial"/>
                        </a:rPr>
                        <a:t>j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000" spc="55">
                          <a:latin typeface="Arial"/>
                          <a:cs typeface="Arial"/>
                        </a:rPr>
                        <a:t>W</a:t>
                      </a:r>
                      <a:r>
                        <a:rPr dirty="0" sz="1000" spc="-7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685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5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2667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 spc="-25">
                          <a:latin typeface="Arial"/>
                          <a:cs typeface="Arial"/>
                        </a:rPr>
                        <a:t>strat_mean_1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438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60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167449">
                <a:tc>
                  <a:txBody>
                    <a:bodyPr/>
                    <a:lstStyle/>
                    <a:p>
                      <a:pPr marL="26670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 spc="-25">
                          <a:latin typeface="Arial"/>
                          <a:cs typeface="Arial"/>
                        </a:rPr>
                        <a:t>strat_mean_3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738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 spc="-30">
                          <a:latin typeface="Arial"/>
                          <a:cs typeface="Arial"/>
                        </a:rPr>
                        <a:t>11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ts val="1155"/>
                        </a:lnSpc>
                        <a:spcBef>
                          <a:spcPts val="6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23912" y="671512"/>
          <a:ext cx="8577580" cy="942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4800"/>
                <a:gridCol w="2845435"/>
                <a:gridCol w="2844799"/>
              </a:tblGrid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FF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2075" marR="8147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year data</a:t>
                      </a:r>
                      <a:r>
                        <a:rPr dirty="0" sz="1600" spc="-8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(excludes  Hanover)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3154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GI visits from city</a:t>
                      </a:r>
                      <a:r>
                        <a:rPr dirty="0" sz="1600" spc="-9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of  </a:t>
                      </a:r>
                      <a:r>
                        <a:rPr dirty="0" sz="16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Walkerton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3FF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Standard </a:t>
                      </a:r>
                      <a:r>
                        <a:rPr dirty="0" sz="160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Control</a:t>
                      </a:r>
                      <a:r>
                        <a:rPr dirty="0" sz="1600" spc="-2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Chart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838200" y="1935480"/>
            <a:ext cx="7117080" cy="4744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3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4900" y="2590800"/>
            <a:ext cx="8115300" cy="2590800"/>
          </a:xfrm>
          <a:custGeom>
            <a:avLst/>
            <a:gdLst/>
            <a:ahLst/>
            <a:cxnLst/>
            <a:rect l="l" t="t" r="r" b="b"/>
            <a:pathLst>
              <a:path w="8115300" h="2590800">
                <a:moveTo>
                  <a:pt x="1409700" y="1079754"/>
                </a:moveTo>
                <a:lnTo>
                  <a:pt x="1409700" y="432054"/>
                </a:lnTo>
                <a:lnTo>
                  <a:pt x="0" y="253746"/>
                </a:lnTo>
                <a:lnTo>
                  <a:pt x="1409700" y="1079754"/>
                </a:lnTo>
                <a:close/>
              </a:path>
              <a:path w="8115300" h="2590800">
                <a:moveTo>
                  <a:pt x="8115300" y="2590800"/>
                </a:moveTo>
                <a:lnTo>
                  <a:pt x="8115300" y="0"/>
                </a:lnTo>
                <a:lnTo>
                  <a:pt x="1409700" y="0"/>
                </a:lnTo>
                <a:lnTo>
                  <a:pt x="1409700" y="2590800"/>
                </a:lnTo>
                <a:lnTo>
                  <a:pt x="8115300" y="259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94101" y="2618486"/>
            <a:ext cx="6390005" cy="20472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3655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Now we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imagine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vastly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general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kind of monitoring. A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method which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not 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told what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sydrome, hospital,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city or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demographics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to look for, but just to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find  anything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that’s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strange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on each day and to assess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accurately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significant this 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is.</a:t>
            </a:r>
            <a:endParaRPr sz="1400">
              <a:latin typeface="Arial"/>
              <a:cs typeface="Arial"/>
            </a:endParaRPr>
          </a:p>
          <a:p>
            <a:pPr marL="12700" marR="457200">
              <a:lnSpc>
                <a:spcPts val="2510"/>
              </a:lnSpc>
              <a:spcBef>
                <a:spcPts val="21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univariate methods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were told what to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watch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(GI) and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where (walkerton) 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spatial methods were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told what to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watch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(GI) but not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1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following method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meant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to be a kind of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safety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net for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entirely unanticipated  things. There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are papers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about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it on the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auton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lab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website.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2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3210" y="730250"/>
            <a:ext cx="1999614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/>
              <a:t>WSARE</a:t>
            </a:r>
            <a:endParaRPr sz="4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86312" y="519112"/>
          <a:ext cx="4767580" cy="1188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295400"/>
                <a:gridCol w="1981200"/>
              </a:tblGrid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  <a:tr h="823722">
                <a:tc>
                  <a:txBody>
                    <a:bodyPr/>
                    <a:lstStyle/>
                    <a:p>
                      <a:pPr marL="92075" marR="3282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year</a:t>
                      </a:r>
                      <a:r>
                        <a:rPr dirty="0" sz="1600" spc="-9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  (excludes  Hanover)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62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All data  from  </a:t>
                      </a:r>
                      <a:r>
                        <a:rPr dirty="0" sz="1600" spc="-5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600" spc="-10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600" spc="-5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erywhe</a:t>
                      </a:r>
                      <a:r>
                        <a:rPr dirty="0" sz="1600" spc="-10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600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207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What’s</a:t>
                      </a:r>
                      <a:r>
                        <a:rPr dirty="0" sz="1600" spc="-8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Strange  </a:t>
                      </a:r>
                      <a:r>
                        <a:rPr dirty="0" sz="160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About Recent 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Events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12901" y="1622551"/>
            <a:ext cx="4790440" cy="1003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latin typeface="Courier New"/>
                <a:cs typeface="Courier New"/>
              </a:rPr>
              <a:t>The most </a:t>
            </a:r>
            <a:r>
              <a:rPr dirty="0" sz="800" spc="-10" b="1">
                <a:latin typeface="Courier New"/>
                <a:cs typeface="Courier New"/>
              </a:rPr>
              <a:t>surprising thing about MAR-01-2000</a:t>
            </a:r>
            <a:r>
              <a:rPr dirty="0" sz="800" spc="5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is: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857250" algn="l"/>
              </a:tabLst>
            </a:pPr>
            <a:r>
              <a:rPr dirty="0" sz="800" spc="-5" b="1">
                <a:latin typeface="Courier New"/>
                <a:cs typeface="Courier New"/>
              </a:rPr>
              <a:t>Normally	1.5% of records (20/1335) have sendng = CHES and syndrome =</a:t>
            </a:r>
            <a:r>
              <a:rPr dirty="0" sz="800" spc="-140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other  </a:t>
            </a:r>
            <a:r>
              <a:rPr dirty="0" sz="800" spc="-5" b="1">
                <a:latin typeface="Courier New"/>
                <a:cs typeface="Courier New"/>
              </a:rPr>
              <a:t>But recently 10.0% of records (39/390) have </a:t>
            </a:r>
            <a:r>
              <a:rPr dirty="0" sz="800" spc="-10" b="1">
                <a:latin typeface="Courier New"/>
                <a:cs typeface="Courier New"/>
              </a:rPr>
              <a:t>sendng </a:t>
            </a:r>
            <a:r>
              <a:rPr dirty="0" sz="800" spc="-5" b="1">
                <a:latin typeface="Courier New"/>
                <a:cs typeface="Courier New"/>
              </a:rPr>
              <a:t>= CHES and syndrome = </a:t>
            </a:r>
            <a:r>
              <a:rPr dirty="0" sz="800" spc="-10" b="1">
                <a:latin typeface="Courier New"/>
                <a:cs typeface="Courier New"/>
              </a:rPr>
              <a:t>other  </a:t>
            </a:r>
            <a:r>
              <a:rPr dirty="0" sz="800" spc="-5" b="1">
                <a:latin typeface="Courier New"/>
                <a:cs typeface="Courier New"/>
              </a:rPr>
              <a:t>Pvalue =</a:t>
            </a:r>
            <a:r>
              <a:rPr dirty="0" sz="800" spc="-20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0.00099975</a:t>
            </a:r>
            <a:endParaRPr sz="800">
              <a:latin typeface="Courier New"/>
              <a:cs typeface="Courier New"/>
            </a:endParaRPr>
          </a:p>
          <a:p>
            <a:pPr marL="12700" marR="1512570">
              <a:lnSpc>
                <a:spcPct val="100000"/>
              </a:lnSpc>
              <a:spcBef>
                <a:spcPts val="5"/>
              </a:spcBef>
            </a:pPr>
            <a:r>
              <a:rPr dirty="0" sz="800" spc="-5" b="1">
                <a:latin typeface="Courier New"/>
                <a:cs typeface="Courier New"/>
              </a:rPr>
              <a:t>Which means that in a world where nothing changes</a:t>
            </a:r>
            <a:r>
              <a:rPr dirty="0" sz="800" spc="-135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we'd  </a:t>
            </a:r>
            <a:r>
              <a:rPr dirty="0" sz="800" spc="-5" b="1">
                <a:latin typeface="Courier New"/>
                <a:cs typeface="Courier New"/>
              </a:rPr>
              <a:t>expect to have a result this significant about once  every 1000 times we ran the</a:t>
            </a:r>
            <a:r>
              <a:rPr dirty="0" sz="800" spc="-70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program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901" y="2722865"/>
            <a:ext cx="4790440" cy="1003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latin typeface="Courier New"/>
                <a:cs typeface="Courier New"/>
              </a:rPr>
              <a:t>The most </a:t>
            </a:r>
            <a:r>
              <a:rPr dirty="0" sz="800" spc="-10" b="1">
                <a:latin typeface="Courier New"/>
                <a:cs typeface="Courier New"/>
              </a:rPr>
              <a:t>surprising thing about MAR-23-2000</a:t>
            </a:r>
            <a:r>
              <a:rPr dirty="0" sz="800" spc="5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is: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857250" algn="l"/>
              </a:tabLst>
            </a:pPr>
            <a:r>
              <a:rPr dirty="0" sz="800" spc="-5" b="1">
                <a:latin typeface="Courier New"/>
                <a:cs typeface="Courier New"/>
              </a:rPr>
              <a:t>Normally	2.3% of records (28/1241) have sendng = CHES and syndrome =</a:t>
            </a:r>
            <a:r>
              <a:rPr dirty="0" sz="800" spc="-140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other  </a:t>
            </a:r>
            <a:r>
              <a:rPr dirty="0" sz="800" spc="-5" b="1">
                <a:latin typeface="Courier New"/>
                <a:cs typeface="Courier New"/>
              </a:rPr>
              <a:t>But recently 9.6% of records (45/470) have </a:t>
            </a:r>
            <a:r>
              <a:rPr dirty="0" sz="800" spc="-10" b="1">
                <a:latin typeface="Courier New"/>
                <a:cs typeface="Courier New"/>
              </a:rPr>
              <a:t>sendng </a:t>
            </a:r>
            <a:r>
              <a:rPr dirty="0" sz="800" spc="-5" b="1">
                <a:latin typeface="Courier New"/>
                <a:cs typeface="Courier New"/>
              </a:rPr>
              <a:t>= CHES and syndrome = </a:t>
            </a:r>
            <a:r>
              <a:rPr dirty="0" sz="800" spc="-10" b="1">
                <a:latin typeface="Courier New"/>
                <a:cs typeface="Courier New"/>
              </a:rPr>
              <a:t>other  </a:t>
            </a:r>
            <a:r>
              <a:rPr dirty="0" sz="800" spc="-5" b="1">
                <a:latin typeface="Courier New"/>
                <a:cs typeface="Courier New"/>
              </a:rPr>
              <a:t>Pvalue =</a:t>
            </a:r>
            <a:r>
              <a:rPr dirty="0" sz="800" spc="-20" b="1">
                <a:latin typeface="Courier New"/>
                <a:cs typeface="Courier New"/>
              </a:rPr>
              <a:t> </a:t>
            </a:r>
            <a:r>
              <a:rPr dirty="0" sz="800" spc="-5" b="1">
                <a:latin typeface="Courier New"/>
                <a:cs typeface="Courier New"/>
              </a:rPr>
              <a:t>0.0005</a:t>
            </a:r>
            <a:endParaRPr sz="800">
              <a:latin typeface="Courier New"/>
              <a:cs typeface="Courier New"/>
            </a:endParaRPr>
          </a:p>
          <a:p>
            <a:pPr marL="12700" marR="1512570">
              <a:lnSpc>
                <a:spcPct val="100000"/>
              </a:lnSpc>
              <a:spcBef>
                <a:spcPts val="15"/>
              </a:spcBef>
            </a:pPr>
            <a:r>
              <a:rPr dirty="0" sz="800" spc="-5" b="1">
                <a:latin typeface="Courier New"/>
                <a:cs typeface="Courier New"/>
              </a:rPr>
              <a:t>Which means that in a world where nothing changes</a:t>
            </a:r>
            <a:r>
              <a:rPr dirty="0" sz="800" spc="-135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we'd  </a:t>
            </a:r>
            <a:r>
              <a:rPr dirty="0" sz="800" spc="-5" b="1">
                <a:latin typeface="Courier New"/>
                <a:cs typeface="Courier New"/>
              </a:rPr>
              <a:t>expect to have a result this significant about once  every 1999 times we ran the</a:t>
            </a:r>
            <a:r>
              <a:rPr dirty="0" sz="800" spc="-70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program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901" y="3822418"/>
            <a:ext cx="3764915" cy="1003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latin typeface="Courier New"/>
                <a:cs typeface="Courier New"/>
              </a:rPr>
              <a:t>The most </a:t>
            </a:r>
            <a:r>
              <a:rPr dirty="0" sz="800" spc="-10" b="1">
                <a:latin typeface="Courier New"/>
                <a:cs typeface="Courier New"/>
              </a:rPr>
              <a:t>surprising thing about MAR-31-2000</a:t>
            </a:r>
            <a:r>
              <a:rPr dirty="0" sz="800" spc="15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is: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796290" algn="l"/>
              </a:tabLst>
            </a:pPr>
            <a:r>
              <a:rPr dirty="0" sz="800" spc="-5" b="1">
                <a:latin typeface="Courier New"/>
                <a:cs typeface="Courier New"/>
              </a:rPr>
              <a:t>Normally	22.1% of records (270/1223) have sendng =</a:t>
            </a:r>
            <a:r>
              <a:rPr dirty="0" sz="800" spc="-120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GBHS-OS  </a:t>
            </a:r>
            <a:r>
              <a:rPr dirty="0" sz="800" spc="-5" b="1">
                <a:latin typeface="Courier New"/>
                <a:cs typeface="Courier New"/>
              </a:rPr>
              <a:t>But recently 39.5% of records (96/243) have </a:t>
            </a:r>
            <a:r>
              <a:rPr dirty="0" sz="800" spc="-10" b="1">
                <a:latin typeface="Courier New"/>
                <a:cs typeface="Courier New"/>
              </a:rPr>
              <a:t>sendng </a:t>
            </a:r>
            <a:r>
              <a:rPr dirty="0" sz="800" spc="-5" b="1">
                <a:latin typeface="Courier New"/>
                <a:cs typeface="Courier New"/>
              </a:rPr>
              <a:t>= </a:t>
            </a:r>
            <a:r>
              <a:rPr dirty="0" sz="800" spc="-10" b="1">
                <a:latin typeface="Courier New"/>
                <a:cs typeface="Courier New"/>
              </a:rPr>
              <a:t>GBHS-OS  </a:t>
            </a:r>
            <a:r>
              <a:rPr dirty="0" sz="800" spc="-5" b="1">
                <a:latin typeface="Courier New"/>
                <a:cs typeface="Courier New"/>
              </a:rPr>
              <a:t>Pvalue =</a:t>
            </a:r>
            <a:r>
              <a:rPr dirty="0" sz="800" spc="-20" b="1">
                <a:latin typeface="Courier New"/>
                <a:cs typeface="Courier New"/>
              </a:rPr>
              <a:t> </a:t>
            </a:r>
            <a:r>
              <a:rPr dirty="0" sz="800" spc="-5" b="1">
                <a:latin typeface="Courier New"/>
                <a:cs typeface="Courier New"/>
              </a:rPr>
              <a:t>0.0005</a:t>
            </a:r>
            <a:endParaRPr sz="800">
              <a:latin typeface="Courier New"/>
              <a:cs typeface="Courier New"/>
            </a:endParaRPr>
          </a:p>
          <a:p>
            <a:pPr marL="12700" marR="487045">
              <a:lnSpc>
                <a:spcPct val="100000"/>
              </a:lnSpc>
              <a:spcBef>
                <a:spcPts val="5"/>
              </a:spcBef>
            </a:pPr>
            <a:r>
              <a:rPr dirty="0" sz="800" spc="-5" b="1">
                <a:latin typeface="Courier New"/>
                <a:cs typeface="Courier New"/>
              </a:rPr>
              <a:t>Which means that in a world where nothing changes</a:t>
            </a:r>
            <a:r>
              <a:rPr dirty="0" sz="800" spc="-135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we'd  </a:t>
            </a:r>
            <a:r>
              <a:rPr dirty="0" sz="800" spc="-5" b="1">
                <a:latin typeface="Courier New"/>
                <a:cs typeface="Courier New"/>
              </a:rPr>
              <a:t>expect to have a result this significant about once  every 1999 times we ran the</a:t>
            </a:r>
            <a:r>
              <a:rPr dirty="0" sz="800" spc="-70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program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901" y="4922732"/>
            <a:ext cx="5574665" cy="2103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The most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surprising thing about MAY-20-2000</a:t>
            </a:r>
            <a:r>
              <a:rPr dirty="0" sz="800" spc="5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is: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  <a:spcBef>
                <a:spcPts val="5"/>
              </a:spcBef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Normally 0.2% of records (2/1042) have city =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WALKERTON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and syndrome =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gastrointestinal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But recently 5.8% of records (23/396) have city =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WALKERTON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and syndrome =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gastrointestinal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Pvalue =</a:t>
            </a:r>
            <a:r>
              <a:rPr dirty="0" sz="800" spc="-2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0.00099975</a:t>
            </a:r>
            <a:endParaRPr sz="800">
              <a:latin typeface="Courier New"/>
              <a:cs typeface="Courier New"/>
            </a:endParaRPr>
          </a:p>
          <a:p>
            <a:pPr marL="12700" marR="2296795">
              <a:lnSpc>
                <a:spcPct val="100000"/>
              </a:lnSpc>
              <a:spcBef>
                <a:spcPts val="5"/>
              </a:spcBef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Which means that in a world where nothing changes</a:t>
            </a:r>
            <a:r>
              <a:rPr dirty="0" sz="800" spc="-135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we'd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expect to have a result this significant about once  every 1000 times we ran the</a:t>
            </a:r>
            <a:r>
              <a:rPr dirty="0" sz="800" spc="-7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program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The most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surprising thing about MAY-21-2000</a:t>
            </a:r>
            <a:r>
              <a:rPr dirty="0" sz="800" spc="5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is: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366395">
              <a:lnSpc>
                <a:spcPct val="100000"/>
              </a:lnSpc>
              <a:tabLst>
                <a:tab pos="857250" algn="l"/>
              </a:tabLst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Normally	0.8% of records (7/906) have sendng = W and syndrome =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gastrointestinal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But recently 10.2% of records (43/422) have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sendng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= W and syndrome =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gastrointestinal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Pvalue =</a:t>
            </a:r>
            <a:r>
              <a:rPr dirty="0" sz="800" spc="-2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0.0005</a:t>
            </a:r>
            <a:endParaRPr sz="800">
              <a:latin typeface="Courier New"/>
              <a:cs typeface="Courier New"/>
            </a:endParaRPr>
          </a:p>
          <a:p>
            <a:pPr marL="12700" marR="2296795">
              <a:lnSpc>
                <a:spcPct val="100000"/>
              </a:lnSpc>
              <a:spcBef>
                <a:spcPts val="10"/>
              </a:spcBef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Which means that in a world where nothing changes</a:t>
            </a:r>
            <a:r>
              <a:rPr dirty="0" sz="800" spc="-135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we'd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expect to have a result this significant about once  every 1999 times we ran the</a:t>
            </a:r>
            <a:r>
              <a:rPr dirty="0" sz="800" spc="-7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program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29528" y="2362200"/>
            <a:ext cx="3395979" cy="2514600"/>
          </a:xfrm>
          <a:custGeom>
            <a:avLst/>
            <a:gdLst/>
            <a:ahLst/>
            <a:cxnLst/>
            <a:rect l="l" t="t" r="r" b="b"/>
            <a:pathLst>
              <a:path w="3395979" h="2514600">
                <a:moveTo>
                  <a:pt x="652272" y="1047750"/>
                </a:moveTo>
                <a:lnTo>
                  <a:pt x="652272" y="419100"/>
                </a:lnTo>
                <a:lnTo>
                  <a:pt x="0" y="474726"/>
                </a:lnTo>
                <a:lnTo>
                  <a:pt x="652272" y="1047750"/>
                </a:lnTo>
                <a:close/>
              </a:path>
              <a:path w="3395979" h="2514600">
                <a:moveTo>
                  <a:pt x="3395472" y="2514600"/>
                </a:moveTo>
                <a:lnTo>
                  <a:pt x="3395472" y="0"/>
                </a:lnTo>
                <a:lnTo>
                  <a:pt x="652272" y="0"/>
                </a:lnTo>
                <a:lnTo>
                  <a:pt x="652272" y="2514600"/>
                </a:lnTo>
                <a:lnTo>
                  <a:pt x="3395472" y="2514600"/>
                </a:lnTo>
                <a:close/>
              </a:path>
            </a:pathLst>
          </a:custGeom>
          <a:solidFill>
            <a:srgbClr val="B3FF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29528" y="2362200"/>
            <a:ext cx="3395979" cy="2514600"/>
          </a:xfrm>
          <a:custGeom>
            <a:avLst/>
            <a:gdLst/>
            <a:ahLst/>
            <a:cxnLst/>
            <a:rect l="l" t="t" r="r" b="b"/>
            <a:pathLst>
              <a:path w="3395979" h="2514600">
                <a:moveTo>
                  <a:pt x="652272" y="0"/>
                </a:moveTo>
                <a:lnTo>
                  <a:pt x="652272" y="419100"/>
                </a:lnTo>
                <a:lnTo>
                  <a:pt x="0" y="474726"/>
                </a:lnTo>
                <a:lnTo>
                  <a:pt x="652272" y="1047750"/>
                </a:lnTo>
                <a:lnTo>
                  <a:pt x="652272" y="2514600"/>
                </a:lnTo>
                <a:lnTo>
                  <a:pt x="3395472" y="2514600"/>
                </a:lnTo>
                <a:lnTo>
                  <a:pt x="3395472" y="0"/>
                </a:lnTo>
                <a:lnTo>
                  <a:pt x="1109472" y="0"/>
                </a:lnTo>
                <a:lnTo>
                  <a:pt x="652272" y="0"/>
                </a:lnTo>
                <a:close/>
              </a:path>
            </a:pathLst>
          </a:custGeom>
          <a:ln w="12700">
            <a:solidFill>
              <a:srgbClr val="33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867397" y="2395982"/>
            <a:ext cx="2558415" cy="2406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0795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solidFill>
                  <a:srgbClr val="336500"/>
                </a:solidFill>
                <a:latin typeface="Arial"/>
                <a:cs typeface="Arial"/>
              </a:rPr>
              <a:t>Results </a:t>
            </a:r>
            <a:r>
              <a:rPr dirty="0" sz="2000" spc="-5">
                <a:solidFill>
                  <a:srgbClr val="336500"/>
                </a:solidFill>
                <a:latin typeface="Arial"/>
                <a:cs typeface="Arial"/>
              </a:rPr>
              <a:t>1-5 of the </a:t>
            </a:r>
            <a:r>
              <a:rPr dirty="0" sz="2000" spc="-10">
                <a:solidFill>
                  <a:srgbClr val="336500"/>
                </a:solidFill>
                <a:latin typeface="Arial"/>
                <a:cs typeface="Arial"/>
              </a:rPr>
              <a:t>14  </a:t>
            </a:r>
            <a:r>
              <a:rPr dirty="0" sz="2000" spc="-5">
                <a:solidFill>
                  <a:srgbClr val="336500"/>
                </a:solidFill>
                <a:latin typeface="Arial"/>
                <a:cs typeface="Arial"/>
              </a:rPr>
              <a:t>days in 2000 in which  WSARE issued an  alert with a </a:t>
            </a:r>
            <a:r>
              <a:rPr dirty="0" sz="2000" spc="-10">
                <a:solidFill>
                  <a:srgbClr val="336500"/>
                </a:solidFill>
                <a:latin typeface="Arial"/>
                <a:cs typeface="Arial"/>
              </a:rPr>
              <a:t>Pvalue  </a:t>
            </a:r>
            <a:r>
              <a:rPr dirty="0" sz="2000" spc="-5">
                <a:solidFill>
                  <a:srgbClr val="336500"/>
                </a:solidFill>
                <a:latin typeface="Arial"/>
                <a:cs typeface="Arial"/>
              </a:rPr>
              <a:t>exceeding 1 in</a:t>
            </a:r>
            <a:r>
              <a:rPr dirty="0" sz="2000" spc="-15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336500"/>
                </a:solidFill>
                <a:latin typeface="Arial"/>
                <a:cs typeface="Arial"/>
              </a:rPr>
              <a:t>1000</a:t>
            </a:r>
            <a:endParaRPr sz="200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  <a:spcBef>
                <a:spcPts val="975"/>
              </a:spcBef>
            </a:pPr>
            <a:r>
              <a:rPr dirty="0" sz="1600" i="1">
                <a:solidFill>
                  <a:srgbClr val="336500"/>
                </a:solidFill>
                <a:latin typeface="Arial"/>
                <a:cs typeface="Arial"/>
              </a:rPr>
              <a:t>9 </a:t>
            </a:r>
            <a:r>
              <a:rPr dirty="0" sz="1600" spc="-5" i="1">
                <a:solidFill>
                  <a:srgbClr val="336500"/>
                </a:solidFill>
                <a:latin typeface="Arial"/>
                <a:cs typeface="Arial"/>
              </a:rPr>
              <a:t>of the 15 (shown in green)  </a:t>
            </a:r>
            <a:r>
              <a:rPr dirty="0" sz="1600" spc="-5" i="1">
                <a:solidFill>
                  <a:srgbClr val="336500"/>
                </a:solidFill>
                <a:latin typeface="Arial"/>
                <a:cs typeface="Arial"/>
              </a:rPr>
              <a:t>were during or just after the  outbreak</a:t>
            </a:r>
            <a:r>
              <a:rPr dirty="0" sz="1600" spc="-10" i="1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336500"/>
                </a:solidFill>
                <a:latin typeface="Arial"/>
                <a:cs typeface="Arial"/>
              </a:rPr>
              <a:t>period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2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3210" y="730250"/>
            <a:ext cx="1999614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/>
              <a:t>WSARE</a:t>
            </a:r>
            <a:endParaRPr sz="4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86312" y="519112"/>
          <a:ext cx="4767580" cy="1188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295400"/>
                <a:gridCol w="1981200"/>
              </a:tblGrid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  <a:tr h="823722">
                <a:tc>
                  <a:txBody>
                    <a:bodyPr/>
                    <a:lstStyle/>
                    <a:p>
                      <a:pPr marL="92075" marR="3282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year</a:t>
                      </a:r>
                      <a:r>
                        <a:rPr dirty="0" sz="1600" spc="-9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  (excludes  Hanover)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62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All data  from  </a:t>
                      </a:r>
                      <a:r>
                        <a:rPr dirty="0" sz="1600" spc="-5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600" spc="-10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600" spc="-5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erywhe</a:t>
                      </a:r>
                      <a:r>
                        <a:rPr dirty="0" sz="1600" spc="-10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600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207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What’s</a:t>
                      </a:r>
                      <a:r>
                        <a:rPr dirty="0" sz="1600" spc="-8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Strange  </a:t>
                      </a:r>
                      <a:r>
                        <a:rPr dirty="0" sz="160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About Recent 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Events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12901" y="1622551"/>
            <a:ext cx="5274310" cy="1003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The most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surprising thing about MAY-22-2000</a:t>
            </a:r>
            <a:r>
              <a:rPr dirty="0" sz="800" spc="5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is: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857250" algn="l"/>
              </a:tabLst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Normally	0.9% of records (12/1360) have sendng = W and syndrome =</a:t>
            </a:r>
            <a:r>
              <a:rPr dirty="0" sz="800" spc="-16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gastrointestinal  But recently 11.6% of records (51/438) have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sendng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= W and syndrome =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gastrointestinal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Pvalue =</a:t>
            </a:r>
            <a:r>
              <a:rPr dirty="0" sz="800" spc="-2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0.0005</a:t>
            </a:r>
            <a:endParaRPr sz="800">
              <a:latin typeface="Courier New"/>
              <a:cs typeface="Courier New"/>
            </a:endParaRPr>
          </a:p>
          <a:p>
            <a:pPr marL="12700" marR="1996439">
              <a:lnSpc>
                <a:spcPct val="100000"/>
              </a:lnSpc>
              <a:spcBef>
                <a:spcPts val="5"/>
              </a:spcBef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Which means that in a world where nothing changes</a:t>
            </a:r>
            <a:r>
              <a:rPr dirty="0" sz="800" spc="-135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we'd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expect to have a result this significant about once  every 1999 times we ran the</a:t>
            </a:r>
            <a:r>
              <a:rPr dirty="0" sz="800" spc="-7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program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901" y="2722865"/>
            <a:ext cx="5212715" cy="1003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The most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surprising thing about MAY-23-2000</a:t>
            </a:r>
            <a:r>
              <a:rPr dirty="0" sz="800" spc="5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is: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Normally 0.4% of records (5/1262) have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sendng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= W and syndrome =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gastrointestinal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But recently 9.8% of records (58/594) have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sendng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= W and syndrome =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gastrointestinal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Pvalue =</a:t>
            </a:r>
            <a:r>
              <a:rPr dirty="0" sz="800" spc="-2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0.0005</a:t>
            </a:r>
            <a:endParaRPr sz="800">
              <a:latin typeface="Courier New"/>
              <a:cs typeface="Courier New"/>
            </a:endParaRPr>
          </a:p>
          <a:p>
            <a:pPr marL="12700" marR="1934845">
              <a:lnSpc>
                <a:spcPct val="100000"/>
              </a:lnSpc>
              <a:spcBef>
                <a:spcPts val="15"/>
              </a:spcBef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Which means that in a world where nothing changes</a:t>
            </a:r>
            <a:r>
              <a:rPr dirty="0" sz="800" spc="-135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we'd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expect to have a result this significant about once  every 1999 times we ran the</a:t>
            </a:r>
            <a:r>
              <a:rPr dirty="0" sz="800" spc="-7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program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901" y="3822418"/>
            <a:ext cx="5274310" cy="1003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The most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surprising thing about MAY-24-2000</a:t>
            </a:r>
            <a:r>
              <a:rPr dirty="0" sz="800" spc="5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is: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857250" algn="l"/>
              </a:tabLst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Normally	1.4% of records (18/1331) have sendng = W and syndrome =</a:t>
            </a:r>
            <a:r>
              <a:rPr dirty="0" sz="800" spc="-16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gastrointestinal  But recently 13.7% of records (76/554) have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sendng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= W and syndrome =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gastrointestinal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Pvalue =</a:t>
            </a:r>
            <a:r>
              <a:rPr dirty="0" sz="800" spc="-2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0.0005</a:t>
            </a:r>
            <a:endParaRPr sz="800">
              <a:latin typeface="Courier New"/>
              <a:cs typeface="Courier New"/>
            </a:endParaRPr>
          </a:p>
          <a:p>
            <a:pPr marL="12700" marR="1996439">
              <a:lnSpc>
                <a:spcPct val="100000"/>
              </a:lnSpc>
              <a:spcBef>
                <a:spcPts val="5"/>
              </a:spcBef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Which means that in a world where nothing changes</a:t>
            </a:r>
            <a:r>
              <a:rPr dirty="0" sz="800" spc="-135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we'd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expect to have a result this significant about once  every 1999 times we ran the</a:t>
            </a:r>
            <a:r>
              <a:rPr dirty="0" sz="800" spc="-7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program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901" y="4922732"/>
            <a:ext cx="5274310" cy="2103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The most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surprising thing about MAY-26-2000</a:t>
            </a:r>
            <a:r>
              <a:rPr dirty="0" sz="800" spc="5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is: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857250" algn="l"/>
              </a:tabLst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Normally	1.5% of records (18/1216) have sendng = W and syndrome =</a:t>
            </a:r>
            <a:r>
              <a:rPr dirty="0" sz="800" spc="-16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gastrointestinal  But recently 15.6% of records (77/494) have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sendng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= W and syndrome =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gastrointestinal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Pvalue =</a:t>
            </a:r>
            <a:r>
              <a:rPr dirty="0" sz="800" spc="-2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0.0005</a:t>
            </a:r>
            <a:endParaRPr sz="800">
              <a:latin typeface="Courier New"/>
              <a:cs typeface="Courier New"/>
            </a:endParaRPr>
          </a:p>
          <a:p>
            <a:pPr marL="12700" marR="1996439">
              <a:lnSpc>
                <a:spcPct val="100000"/>
              </a:lnSpc>
              <a:spcBef>
                <a:spcPts val="5"/>
              </a:spcBef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Which means that in a world where nothing changes</a:t>
            </a:r>
            <a:r>
              <a:rPr dirty="0" sz="800" spc="-135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we'd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expect to have a result this significant about once  every 1999 times we ran the</a:t>
            </a:r>
            <a:r>
              <a:rPr dirty="0" sz="800" spc="-7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program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The most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surprising thing about JUN-14-2000</a:t>
            </a:r>
            <a:r>
              <a:rPr dirty="0" sz="800" spc="5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is: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669290">
              <a:lnSpc>
                <a:spcPct val="100000"/>
              </a:lnSpc>
              <a:tabLst>
                <a:tab pos="857250" algn="l"/>
              </a:tabLst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Normally	5.5% of records (84/1533) have sendng = W and syndrome =</a:t>
            </a:r>
            <a:r>
              <a:rPr dirty="0" sz="800" spc="-135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other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But recently 14.5% of records (82/567) have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sendng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= W and syndrome = other  Pvalue =</a:t>
            </a:r>
            <a:r>
              <a:rPr dirty="0" sz="800" spc="-2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0.0005</a:t>
            </a:r>
            <a:endParaRPr sz="800">
              <a:latin typeface="Courier New"/>
              <a:cs typeface="Courier New"/>
            </a:endParaRPr>
          </a:p>
          <a:p>
            <a:pPr marL="12700" marR="1996439">
              <a:lnSpc>
                <a:spcPct val="100000"/>
              </a:lnSpc>
              <a:spcBef>
                <a:spcPts val="10"/>
              </a:spcBef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Which means that in a world where nothing changes</a:t>
            </a:r>
            <a:r>
              <a:rPr dirty="0" sz="800" spc="-135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we'd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expect to have a result this significant about once  every 1999 times we ran the</a:t>
            </a:r>
            <a:r>
              <a:rPr dirty="0" sz="800" spc="-7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program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29528" y="2362200"/>
            <a:ext cx="3395979" cy="2514600"/>
          </a:xfrm>
          <a:custGeom>
            <a:avLst/>
            <a:gdLst/>
            <a:ahLst/>
            <a:cxnLst/>
            <a:rect l="l" t="t" r="r" b="b"/>
            <a:pathLst>
              <a:path w="3395979" h="2514600">
                <a:moveTo>
                  <a:pt x="652272" y="1047750"/>
                </a:moveTo>
                <a:lnTo>
                  <a:pt x="652272" y="419100"/>
                </a:lnTo>
                <a:lnTo>
                  <a:pt x="0" y="474726"/>
                </a:lnTo>
                <a:lnTo>
                  <a:pt x="652272" y="1047750"/>
                </a:lnTo>
                <a:close/>
              </a:path>
              <a:path w="3395979" h="2514600">
                <a:moveTo>
                  <a:pt x="3395472" y="2514600"/>
                </a:moveTo>
                <a:lnTo>
                  <a:pt x="3395472" y="0"/>
                </a:lnTo>
                <a:lnTo>
                  <a:pt x="652272" y="0"/>
                </a:lnTo>
                <a:lnTo>
                  <a:pt x="652272" y="2514600"/>
                </a:lnTo>
                <a:lnTo>
                  <a:pt x="3395472" y="2514600"/>
                </a:lnTo>
                <a:close/>
              </a:path>
            </a:pathLst>
          </a:custGeom>
          <a:solidFill>
            <a:srgbClr val="B3FF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29528" y="2362200"/>
            <a:ext cx="3395979" cy="2514600"/>
          </a:xfrm>
          <a:custGeom>
            <a:avLst/>
            <a:gdLst/>
            <a:ahLst/>
            <a:cxnLst/>
            <a:rect l="l" t="t" r="r" b="b"/>
            <a:pathLst>
              <a:path w="3395979" h="2514600">
                <a:moveTo>
                  <a:pt x="652272" y="0"/>
                </a:moveTo>
                <a:lnTo>
                  <a:pt x="652272" y="419100"/>
                </a:lnTo>
                <a:lnTo>
                  <a:pt x="0" y="474726"/>
                </a:lnTo>
                <a:lnTo>
                  <a:pt x="652272" y="1047750"/>
                </a:lnTo>
                <a:lnTo>
                  <a:pt x="652272" y="2514600"/>
                </a:lnTo>
                <a:lnTo>
                  <a:pt x="3395472" y="2514600"/>
                </a:lnTo>
                <a:lnTo>
                  <a:pt x="3395472" y="0"/>
                </a:lnTo>
                <a:lnTo>
                  <a:pt x="1109472" y="0"/>
                </a:lnTo>
                <a:lnTo>
                  <a:pt x="652272" y="0"/>
                </a:lnTo>
                <a:close/>
              </a:path>
            </a:pathLst>
          </a:custGeom>
          <a:ln w="12700">
            <a:solidFill>
              <a:srgbClr val="33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867397" y="2395982"/>
            <a:ext cx="2558415" cy="2406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7785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solidFill>
                  <a:srgbClr val="336500"/>
                </a:solidFill>
                <a:latin typeface="Arial"/>
                <a:cs typeface="Arial"/>
              </a:rPr>
              <a:t>Results </a:t>
            </a:r>
            <a:r>
              <a:rPr dirty="0" sz="2000" spc="-5">
                <a:solidFill>
                  <a:srgbClr val="336500"/>
                </a:solidFill>
                <a:latin typeface="Arial"/>
                <a:cs typeface="Arial"/>
              </a:rPr>
              <a:t>6-10 of the </a:t>
            </a:r>
            <a:r>
              <a:rPr dirty="0" sz="2000" spc="-10">
                <a:solidFill>
                  <a:srgbClr val="336500"/>
                </a:solidFill>
                <a:latin typeface="Arial"/>
                <a:cs typeface="Arial"/>
              </a:rPr>
              <a:t>14  </a:t>
            </a:r>
            <a:r>
              <a:rPr dirty="0" sz="2000" spc="-5">
                <a:solidFill>
                  <a:srgbClr val="336500"/>
                </a:solidFill>
                <a:latin typeface="Arial"/>
                <a:cs typeface="Arial"/>
              </a:rPr>
              <a:t>days in 2000 in which  WSARE issued an  alert with a </a:t>
            </a:r>
            <a:r>
              <a:rPr dirty="0" sz="2000" spc="-10">
                <a:solidFill>
                  <a:srgbClr val="336500"/>
                </a:solidFill>
                <a:latin typeface="Arial"/>
                <a:cs typeface="Arial"/>
              </a:rPr>
              <a:t>Pvalue  </a:t>
            </a:r>
            <a:r>
              <a:rPr dirty="0" sz="2000" spc="-5">
                <a:solidFill>
                  <a:srgbClr val="336500"/>
                </a:solidFill>
                <a:latin typeface="Arial"/>
                <a:cs typeface="Arial"/>
              </a:rPr>
              <a:t>exceeding 1 in</a:t>
            </a:r>
            <a:r>
              <a:rPr dirty="0" sz="2000" spc="-15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336500"/>
                </a:solidFill>
                <a:latin typeface="Arial"/>
                <a:cs typeface="Arial"/>
              </a:rPr>
              <a:t>1000</a:t>
            </a:r>
            <a:endParaRPr sz="200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  <a:spcBef>
                <a:spcPts val="975"/>
              </a:spcBef>
            </a:pPr>
            <a:r>
              <a:rPr dirty="0" sz="1600" i="1">
                <a:solidFill>
                  <a:srgbClr val="336500"/>
                </a:solidFill>
                <a:latin typeface="Arial"/>
                <a:cs typeface="Arial"/>
              </a:rPr>
              <a:t>9 </a:t>
            </a:r>
            <a:r>
              <a:rPr dirty="0" sz="1600" spc="-5" i="1">
                <a:solidFill>
                  <a:srgbClr val="336500"/>
                </a:solidFill>
                <a:latin typeface="Arial"/>
                <a:cs typeface="Arial"/>
              </a:rPr>
              <a:t>of the 15 (shown in green)  </a:t>
            </a:r>
            <a:r>
              <a:rPr dirty="0" sz="1600" spc="-5" i="1">
                <a:solidFill>
                  <a:srgbClr val="336500"/>
                </a:solidFill>
                <a:latin typeface="Arial"/>
                <a:cs typeface="Arial"/>
              </a:rPr>
              <a:t>were during or just after the  outbreak</a:t>
            </a:r>
            <a:r>
              <a:rPr dirty="0" sz="1600" spc="-10" i="1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336500"/>
                </a:solidFill>
                <a:latin typeface="Arial"/>
                <a:cs typeface="Arial"/>
              </a:rPr>
              <a:t>period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2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3210" y="730250"/>
            <a:ext cx="1999614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/>
              <a:t>WSARE</a:t>
            </a:r>
            <a:endParaRPr sz="4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86312" y="519112"/>
          <a:ext cx="4767580" cy="1188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295400"/>
                <a:gridCol w="1981200"/>
              </a:tblGrid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  <a:tr h="823722">
                <a:tc>
                  <a:txBody>
                    <a:bodyPr/>
                    <a:lstStyle/>
                    <a:p>
                      <a:pPr marL="92075" marR="3282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year</a:t>
                      </a:r>
                      <a:r>
                        <a:rPr dirty="0" sz="1600" spc="-9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  (excludes  Hanover)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62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All data  from  </a:t>
                      </a:r>
                      <a:r>
                        <a:rPr dirty="0" sz="1600" spc="-5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600" spc="-10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600" spc="-5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erywhe</a:t>
                      </a:r>
                      <a:r>
                        <a:rPr dirty="0" sz="1600" spc="-10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600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207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What’s</a:t>
                      </a:r>
                      <a:r>
                        <a:rPr dirty="0" sz="1600" spc="-8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Strange  </a:t>
                      </a:r>
                      <a:r>
                        <a:rPr dirty="0" sz="160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About Recent 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Events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12901" y="1622551"/>
            <a:ext cx="4850765" cy="4303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The most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surprising thing about JUN-15-2000</a:t>
            </a:r>
            <a:r>
              <a:rPr dirty="0" sz="800" spc="5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is: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64769">
              <a:lnSpc>
                <a:spcPct val="100000"/>
              </a:lnSpc>
              <a:spcBef>
                <a:spcPts val="5"/>
              </a:spcBef>
              <a:tabLst>
                <a:tab pos="857250" algn="l"/>
              </a:tabLst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Normally	1.7% of records (28/1624) have sendng = CHES and syndrome =</a:t>
            </a:r>
            <a:r>
              <a:rPr dirty="0" sz="800" spc="-14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other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But recently 9.0% of records (45/501) have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sendng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= CHES and syndrome =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other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Pvalue =</a:t>
            </a:r>
            <a:r>
              <a:rPr dirty="0" sz="800" spc="-2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0.0005</a:t>
            </a:r>
            <a:endParaRPr sz="800">
              <a:latin typeface="Courier New"/>
              <a:cs typeface="Courier New"/>
            </a:endParaRPr>
          </a:p>
          <a:p>
            <a:pPr marL="12700" marR="1572895">
              <a:lnSpc>
                <a:spcPct val="100000"/>
              </a:lnSpc>
              <a:spcBef>
                <a:spcPts val="5"/>
              </a:spcBef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Which means that in a world where nothing changes</a:t>
            </a:r>
            <a:r>
              <a:rPr dirty="0" sz="800" spc="-135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we'd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expect to have a result this significant about once  every 1999 times we ran the</a:t>
            </a:r>
            <a:r>
              <a:rPr dirty="0" sz="800" spc="-7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program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The most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surprising thing about JUN-16-2000</a:t>
            </a:r>
            <a:r>
              <a:rPr dirty="0" sz="800" spc="5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is: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Normally 0.2% of records (3/1446) have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sendng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= GBHSTO and syndrome =</a:t>
            </a:r>
            <a:r>
              <a:rPr dirty="0" sz="800" spc="-105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other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But recently 4.5% of records (20/441) have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sendng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= GBHSTO and syndrome =</a:t>
            </a:r>
            <a:r>
              <a:rPr dirty="0" sz="800" spc="-11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other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Pvalue =</a:t>
            </a:r>
            <a:r>
              <a:rPr dirty="0" sz="800" spc="-2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0.0005</a:t>
            </a:r>
            <a:endParaRPr sz="800">
              <a:latin typeface="Courier New"/>
              <a:cs typeface="Courier New"/>
            </a:endParaRPr>
          </a:p>
          <a:p>
            <a:pPr marL="12700" marR="1572895">
              <a:lnSpc>
                <a:spcPct val="100000"/>
              </a:lnSpc>
              <a:spcBef>
                <a:spcPts val="15"/>
              </a:spcBef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Which means that in a world where nothing changes</a:t>
            </a:r>
            <a:r>
              <a:rPr dirty="0" sz="800" spc="-135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we'd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expect to have a result this significant about once  every 1999 times we ran the</a:t>
            </a:r>
            <a:r>
              <a:rPr dirty="0" sz="800" spc="-7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program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800" spc="-5" b="1">
                <a:latin typeface="Courier New"/>
                <a:cs typeface="Courier New"/>
              </a:rPr>
              <a:t>The most </a:t>
            </a:r>
            <a:r>
              <a:rPr dirty="0" sz="800" spc="-10" b="1">
                <a:latin typeface="Courier New"/>
                <a:cs typeface="Courier New"/>
              </a:rPr>
              <a:t>surprising thing about JUL-13-2000</a:t>
            </a:r>
            <a:r>
              <a:rPr dirty="0" sz="800" spc="5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is: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1330960">
              <a:lnSpc>
                <a:spcPct val="100000"/>
              </a:lnSpc>
              <a:tabLst>
                <a:tab pos="857250" algn="l"/>
              </a:tabLst>
            </a:pPr>
            <a:r>
              <a:rPr dirty="0" sz="800" spc="-5" b="1">
                <a:latin typeface="Courier New"/>
                <a:cs typeface="Courier New"/>
              </a:rPr>
              <a:t>Normally	3.1% of records (45/1436) have sendng =</a:t>
            </a:r>
            <a:r>
              <a:rPr dirty="0" sz="800" spc="-150" b="1">
                <a:latin typeface="Courier New"/>
                <a:cs typeface="Courier New"/>
              </a:rPr>
              <a:t> </a:t>
            </a:r>
            <a:r>
              <a:rPr dirty="0" sz="800" spc="-5" b="1">
                <a:latin typeface="Courier New"/>
                <a:cs typeface="Courier New"/>
              </a:rPr>
              <a:t>CHES  But recently 11.2% of records (54/481) have </a:t>
            </a:r>
            <a:r>
              <a:rPr dirty="0" sz="800" spc="-10" b="1">
                <a:latin typeface="Courier New"/>
                <a:cs typeface="Courier New"/>
              </a:rPr>
              <a:t>sendng </a:t>
            </a:r>
            <a:r>
              <a:rPr dirty="0" sz="800" spc="-5" b="1">
                <a:latin typeface="Courier New"/>
                <a:cs typeface="Courier New"/>
              </a:rPr>
              <a:t>= CHES  Pvalue =</a:t>
            </a:r>
            <a:r>
              <a:rPr dirty="0" sz="800" spc="-20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0.00099975</a:t>
            </a:r>
            <a:endParaRPr sz="800">
              <a:latin typeface="Courier New"/>
              <a:cs typeface="Courier New"/>
            </a:endParaRPr>
          </a:p>
          <a:p>
            <a:pPr marL="12700" marR="1572895">
              <a:lnSpc>
                <a:spcPct val="100000"/>
              </a:lnSpc>
              <a:spcBef>
                <a:spcPts val="5"/>
              </a:spcBef>
            </a:pPr>
            <a:r>
              <a:rPr dirty="0" sz="800" spc="-5" b="1">
                <a:latin typeface="Courier New"/>
                <a:cs typeface="Courier New"/>
              </a:rPr>
              <a:t>Which means that in a world where nothing changes</a:t>
            </a:r>
            <a:r>
              <a:rPr dirty="0" sz="800" spc="-135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we'd  </a:t>
            </a:r>
            <a:r>
              <a:rPr dirty="0" sz="800" spc="-5" b="1">
                <a:latin typeface="Courier New"/>
                <a:cs typeface="Courier New"/>
              </a:rPr>
              <a:t>expect to have a result this significant about once  every 1000 times we ran the</a:t>
            </a:r>
            <a:r>
              <a:rPr dirty="0" sz="800" spc="-70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program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800" spc="-5" b="1">
                <a:latin typeface="Courier New"/>
                <a:cs typeface="Courier New"/>
              </a:rPr>
              <a:t>The most </a:t>
            </a:r>
            <a:r>
              <a:rPr dirty="0" sz="800" spc="-10" b="1">
                <a:latin typeface="Courier New"/>
                <a:cs typeface="Courier New"/>
              </a:rPr>
              <a:t>surprising thing about AUG-14-2000</a:t>
            </a:r>
            <a:r>
              <a:rPr dirty="0" sz="800" spc="5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is: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1210945">
              <a:lnSpc>
                <a:spcPct val="100000"/>
              </a:lnSpc>
              <a:tabLst>
                <a:tab pos="857250" algn="l"/>
              </a:tabLst>
            </a:pPr>
            <a:r>
              <a:rPr dirty="0" sz="800" spc="-5" b="1">
                <a:latin typeface="Courier New"/>
                <a:cs typeface="Courier New"/>
              </a:rPr>
              <a:t>Normally	1.9% of records (25/1336) have sendng =</a:t>
            </a:r>
            <a:r>
              <a:rPr dirty="0" sz="800" spc="-120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DURHAM  </a:t>
            </a:r>
            <a:r>
              <a:rPr dirty="0" sz="800" spc="-5" b="1">
                <a:latin typeface="Courier New"/>
                <a:cs typeface="Courier New"/>
              </a:rPr>
              <a:t>But recently 9.3% of records (44/474) have </a:t>
            </a:r>
            <a:r>
              <a:rPr dirty="0" sz="800" spc="-10" b="1">
                <a:latin typeface="Courier New"/>
                <a:cs typeface="Courier New"/>
              </a:rPr>
              <a:t>sendng </a:t>
            </a:r>
            <a:r>
              <a:rPr dirty="0" sz="800" spc="-5" b="1">
                <a:latin typeface="Courier New"/>
                <a:cs typeface="Courier New"/>
              </a:rPr>
              <a:t>= </a:t>
            </a:r>
            <a:r>
              <a:rPr dirty="0" sz="800" spc="-10" b="1">
                <a:latin typeface="Courier New"/>
                <a:cs typeface="Courier New"/>
              </a:rPr>
              <a:t>DURHAM  </a:t>
            </a:r>
            <a:r>
              <a:rPr dirty="0" sz="800" spc="-5" b="1">
                <a:latin typeface="Courier New"/>
                <a:cs typeface="Courier New"/>
              </a:rPr>
              <a:t>Pvalue =</a:t>
            </a:r>
            <a:r>
              <a:rPr dirty="0" sz="800" spc="-20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0.00099975</a:t>
            </a:r>
            <a:endParaRPr sz="800">
              <a:latin typeface="Courier New"/>
              <a:cs typeface="Courier New"/>
            </a:endParaRPr>
          </a:p>
          <a:p>
            <a:pPr marL="12700" marR="1572895">
              <a:lnSpc>
                <a:spcPct val="100000"/>
              </a:lnSpc>
              <a:spcBef>
                <a:spcPts val="5"/>
              </a:spcBef>
            </a:pPr>
            <a:r>
              <a:rPr dirty="0" sz="800" spc="-5" b="1">
                <a:latin typeface="Courier New"/>
                <a:cs typeface="Courier New"/>
              </a:rPr>
              <a:t>Which means that in a world where nothing changes</a:t>
            </a:r>
            <a:r>
              <a:rPr dirty="0" sz="800" spc="-135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we'd  </a:t>
            </a:r>
            <a:r>
              <a:rPr dirty="0" sz="800" spc="-5" b="1">
                <a:latin typeface="Courier New"/>
                <a:cs typeface="Courier New"/>
              </a:rPr>
              <a:t>expect to have a result this significant about once  every 1000 times we ran the</a:t>
            </a:r>
            <a:r>
              <a:rPr dirty="0" sz="800" spc="-70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program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29528" y="2362200"/>
            <a:ext cx="3395979" cy="2514600"/>
          </a:xfrm>
          <a:custGeom>
            <a:avLst/>
            <a:gdLst/>
            <a:ahLst/>
            <a:cxnLst/>
            <a:rect l="l" t="t" r="r" b="b"/>
            <a:pathLst>
              <a:path w="3395979" h="2514600">
                <a:moveTo>
                  <a:pt x="652272" y="1047750"/>
                </a:moveTo>
                <a:lnTo>
                  <a:pt x="652272" y="419100"/>
                </a:lnTo>
                <a:lnTo>
                  <a:pt x="0" y="474726"/>
                </a:lnTo>
                <a:lnTo>
                  <a:pt x="652272" y="1047750"/>
                </a:lnTo>
                <a:close/>
              </a:path>
              <a:path w="3395979" h="2514600">
                <a:moveTo>
                  <a:pt x="3395472" y="2514600"/>
                </a:moveTo>
                <a:lnTo>
                  <a:pt x="3395472" y="0"/>
                </a:lnTo>
                <a:lnTo>
                  <a:pt x="652272" y="0"/>
                </a:lnTo>
                <a:lnTo>
                  <a:pt x="652272" y="2514600"/>
                </a:lnTo>
                <a:lnTo>
                  <a:pt x="3395472" y="2514600"/>
                </a:lnTo>
                <a:close/>
              </a:path>
            </a:pathLst>
          </a:custGeom>
          <a:solidFill>
            <a:srgbClr val="B3FF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129528" y="2362200"/>
            <a:ext cx="3395979" cy="2514600"/>
          </a:xfrm>
          <a:custGeom>
            <a:avLst/>
            <a:gdLst/>
            <a:ahLst/>
            <a:cxnLst/>
            <a:rect l="l" t="t" r="r" b="b"/>
            <a:pathLst>
              <a:path w="3395979" h="2514600">
                <a:moveTo>
                  <a:pt x="652272" y="0"/>
                </a:moveTo>
                <a:lnTo>
                  <a:pt x="652272" y="419100"/>
                </a:lnTo>
                <a:lnTo>
                  <a:pt x="0" y="474726"/>
                </a:lnTo>
                <a:lnTo>
                  <a:pt x="652272" y="1047750"/>
                </a:lnTo>
                <a:lnTo>
                  <a:pt x="652272" y="2514600"/>
                </a:lnTo>
                <a:lnTo>
                  <a:pt x="3395472" y="2514600"/>
                </a:lnTo>
                <a:lnTo>
                  <a:pt x="3395472" y="0"/>
                </a:lnTo>
                <a:lnTo>
                  <a:pt x="1109472" y="0"/>
                </a:lnTo>
                <a:lnTo>
                  <a:pt x="652272" y="0"/>
                </a:lnTo>
                <a:close/>
              </a:path>
            </a:pathLst>
          </a:custGeom>
          <a:ln w="12700">
            <a:solidFill>
              <a:srgbClr val="33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867397" y="2395982"/>
            <a:ext cx="2558415" cy="2406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79375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solidFill>
                  <a:srgbClr val="336500"/>
                </a:solidFill>
                <a:latin typeface="Arial"/>
                <a:cs typeface="Arial"/>
              </a:rPr>
              <a:t>Results 11-14 </a:t>
            </a:r>
            <a:r>
              <a:rPr dirty="0" sz="2000" spc="-5">
                <a:solidFill>
                  <a:srgbClr val="336500"/>
                </a:solidFill>
                <a:latin typeface="Arial"/>
                <a:cs typeface="Arial"/>
              </a:rPr>
              <a:t>of </a:t>
            </a:r>
            <a:r>
              <a:rPr dirty="0" sz="2000" spc="-10">
                <a:solidFill>
                  <a:srgbClr val="336500"/>
                </a:solidFill>
                <a:latin typeface="Arial"/>
                <a:cs typeface="Arial"/>
              </a:rPr>
              <a:t>the  </a:t>
            </a:r>
            <a:r>
              <a:rPr dirty="0" sz="2000" spc="-5">
                <a:solidFill>
                  <a:srgbClr val="336500"/>
                </a:solidFill>
                <a:latin typeface="Arial"/>
                <a:cs typeface="Arial"/>
              </a:rPr>
              <a:t>14 days in </a:t>
            </a:r>
            <a:r>
              <a:rPr dirty="0" sz="2000" spc="-10">
                <a:solidFill>
                  <a:srgbClr val="336500"/>
                </a:solidFill>
                <a:latin typeface="Arial"/>
                <a:cs typeface="Arial"/>
              </a:rPr>
              <a:t>2000 in  </a:t>
            </a:r>
            <a:r>
              <a:rPr dirty="0" sz="2000" spc="-5">
                <a:solidFill>
                  <a:srgbClr val="336500"/>
                </a:solidFill>
                <a:latin typeface="Arial"/>
                <a:cs typeface="Arial"/>
              </a:rPr>
              <a:t>which WSARE issued  an alert with a </a:t>
            </a:r>
            <a:r>
              <a:rPr dirty="0" sz="2000" spc="-10">
                <a:solidFill>
                  <a:srgbClr val="336500"/>
                </a:solidFill>
                <a:latin typeface="Arial"/>
                <a:cs typeface="Arial"/>
              </a:rPr>
              <a:t>Pvalue  </a:t>
            </a:r>
            <a:r>
              <a:rPr dirty="0" sz="2000" spc="-5">
                <a:solidFill>
                  <a:srgbClr val="336500"/>
                </a:solidFill>
                <a:latin typeface="Arial"/>
                <a:cs typeface="Arial"/>
              </a:rPr>
              <a:t>exceeding 1 in</a:t>
            </a:r>
            <a:r>
              <a:rPr dirty="0" sz="2000" spc="-15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336500"/>
                </a:solidFill>
                <a:latin typeface="Arial"/>
                <a:cs typeface="Arial"/>
              </a:rPr>
              <a:t>1000</a:t>
            </a:r>
            <a:endParaRPr sz="200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  <a:spcBef>
                <a:spcPts val="975"/>
              </a:spcBef>
            </a:pPr>
            <a:r>
              <a:rPr dirty="0" sz="1600" i="1">
                <a:solidFill>
                  <a:srgbClr val="336500"/>
                </a:solidFill>
                <a:latin typeface="Arial"/>
                <a:cs typeface="Arial"/>
              </a:rPr>
              <a:t>9 </a:t>
            </a:r>
            <a:r>
              <a:rPr dirty="0" sz="1600" spc="-5" i="1">
                <a:solidFill>
                  <a:srgbClr val="336500"/>
                </a:solidFill>
                <a:latin typeface="Arial"/>
                <a:cs typeface="Arial"/>
              </a:rPr>
              <a:t>of the 15 (shown in green)  </a:t>
            </a:r>
            <a:r>
              <a:rPr dirty="0" sz="1600" spc="-5" i="1">
                <a:solidFill>
                  <a:srgbClr val="336500"/>
                </a:solidFill>
                <a:latin typeface="Arial"/>
                <a:cs typeface="Arial"/>
              </a:rPr>
              <a:t>were during or just after the  outbreak</a:t>
            </a:r>
            <a:r>
              <a:rPr dirty="0" sz="1600" spc="-10" i="1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336500"/>
                </a:solidFill>
                <a:latin typeface="Arial"/>
                <a:cs typeface="Arial"/>
              </a:rPr>
              <a:t>period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2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3210" y="730250"/>
            <a:ext cx="1999614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/>
              <a:t>WSARE</a:t>
            </a:r>
            <a:endParaRPr sz="4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86312" y="519112"/>
          <a:ext cx="4767580" cy="1188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295400"/>
                <a:gridCol w="1981200"/>
              </a:tblGrid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  <a:tr h="823722">
                <a:tc>
                  <a:txBody>
                    <a:bodyPr/>
                    <a:lstStyle/>
                    <a:p>
                      <a:pPr marL="92075" marR="3282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year</a:t>
                      </a:r>
                      <a:r>
                        <a:rPr dirty="0" sz="1600" spc="-9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  (excludes  Hanover)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62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All data  from  </a:t>
                      </a:r>
                      <a:r>
                        <a:rPr dirty="0" sz="1600" spc="-5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600" spc="-10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600" spc="-5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erywhe</a:t>
                      </a:r>
                      <a:r>
                        <a:rPr dirty="0" sz="1600" spc="-10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600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207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What’s</a:t>
                      </a:r>
                      <a:r>
                        <a:rPr dirty="0" sz="1600" spc="-8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Strange  </a:t>
                      </a:r>
                      <a:r>
                        <a:rPr dirty="0" sz="160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About Recent 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Events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12901" y="1622551"/>
            <a:ext cx="4790440" cy="1003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latin typeface="Courier New"/>
                <a:cs typeface="Courier New"/>
              </a:rPr>
              <a:t>The most </a:t>
            </a:r>
            <a:r>
              <a:rPr dirty="0" sz="800" spc="-10" b="1">
                <a:latin typeface="Courier New"/>
                <a:cs typeface="Courier New"/>
              </a:rPr>
              <a:t>surprising thing about MAR-01-2000</a:t>
            </a:r>
            <a:r>
              <a:rPr dirty="0" sz="800" spc="5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is: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857250" algn="l"/>
              </a:tabLst>
            </a:pPr>
            <a:r>
              <a:rPr dirty="0" sz="800" spc="-5" b="1">
                <a:latin typeface="Courier New"/>
                <a:cs typeface="Courier New"/>
              </a:rPr>
              <a:t>Normally	1.5% of records (20/1335) have sendng = CHES and syndrome =</a:t>
            </a:r>
            <a:r>
              <a:rPr dirty="0" sz="800" spc="-140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other  </a:t>
            </a:r>
            <a:r>
              <a:rPr dirty="0" sz="800" spc="-5" b="1">
                <a:latin typeface="Courier New"/>
                <a:cs typeface="Courier New"/>
              </a:rPr>
              <a:t>But recently 10.0% of records (39/390) have </a:t>
            </a:r>
            <a:r>
              <a:rPr dirty="0" sz="800" spc="-10" b="1">
                <a:latin typeface="Courier New"/>
                <a:cs typeface="Courier New"/>
              </a:rPr>
              <a:t>sendng </a:t>
            </a:r>
            <a:r>
              <a:rPr dirty="0" sz="800" spc="-5" b="1">
                <a:latin typeface="Courier New"/>
                <a:cs typeface="Courier New"/>
              </a:rPr>
              <a:t>= CHES and syndrome = </a:t>
            </a:r>
            <a:r>
              <a:rPr dirty="0" sz="800" spc="-10" b="1">
                <a:latin typeface="Courier New"/>
                <a:cs typeface="Courier New"/>
              </a:rPr>
              <a:t>other  </a:t>
            </a:r>
            <a:r>
              <a:rPr dirty="0" sz="800" spc="-5" b="1">
                <a:latin typeface="Courier New"/>
                <a:cs typeface="Courier New"/>
              </a:rPr>
              <a:t>Pvalue =</a:t>
            </a:r>
            <a:r>
              <a:rPr dirty="0" sz="800" spc="-20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0.00099975</a:t>
            </a:r>
            <a:endParaRPr sz="800">
              <a:latin typeface="Courier New"/>
              <a:cs typeface="Courier New"/>
            </a:endParaRPr>
          </a:p>
          <a:p>
            <a:pPr marL="12700" marR="1512570">
              <a:lnSpc>
                <a:spcPct val="100000"/>
              </a:lnSpc>
              <a:spcBef>
                <a:spcPts val="5"/>
              </a:spcBef>
            </a:pPr>
            <a:r>
              <a:rPr dirty="0" sz="800" spc="-5" b="1">
                <a:latin typeface="Courier New"/>
                <a:cs typeface="Courier New"/>
              </a:rPr>
              <a:t>Which means that in a world where nothing changes</a:t>
            </a:r>
            <a:r>
              <a:rPr dirty="0" sz="800" spc="-135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we'd  </a:t>
            </a:r>
            <a:r>
              <a:rPr dirty="0" sz="800" spc="-5" b="1">
                <a:latin typeface="Courier New"/>
                <a:cs typeface="Courier New"/>
              </a:rPr>
              <a:t>expect to have a result this significant about once  every 1000 times we ran the</a:t>
            </a:r>
            <a:r>
              <a:rPr dirty="0" sz="800" spc="-70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program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901" y="2722865"/>
            <a:ext cx="4790440" cy="1003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latin typeface="Courier New"/>
                <a:cs typeface="Courier New"/>
              </a:rPr>
              <a:t>The most </a:t>
            </a:r>
            <a:r>
              <a:rPr dirty="0" sz="800" spc="-10" b="1">
                <a:latin typeface="Courier New"/>
                <a:cs typeface="Courier New"/>
              </a:rPr>
              <a:t>surprising thing about MAR-23-2000</a:t>
            </a:r>
            <a:r>
              <a:rPr dirty="0" sz="800" spc="5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is: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857250" algn="l"/>
              </a:tabLst>
            </a:pPr>
            <a:r>
              <a:rPr dirty="0" sz="800" spc="-5" b="1">
                <a:latin typeface="Courier New"/>
                <a:cs typeface="Courier New"/>
              </a:rPr>
              <a:t>Normally	2.3% of records (28/1241) have sendng = CHES and syndrome =</a:t>
            </a:r>
            <a:r>
              <a:rPr dirty="0" sz="800" spc="-140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other  </a:t>
            </a:r>
            <a:r>
              <a:rPr dirty="0" sz="800" spc="-5" b="1">
                <a:latin typeface="Courier New"/>
                <a:cs typeface="Courier New"/>
              </a:rPr>
              <a:t>But recently 9.6% of records (45/470) have </a:t>
            </a:r>
            <a:r>
              <a:rPr dirty="0" sz="800" spc="-10" b="1">
                <a:latin typeface="Courier New"/>
                <a:cs typeface="Courier New"/>
              </a:rPr>
              <a:t>sendng </a:t>
            </a:r>
            <a:r>
              <a:rPr dirty="0" sz="800" spc="-5" b="1">
                <a:latin typeface="Courier New"/>
                <a:cs typeface="Courier New"/>
              </a:rPr>
              <a:t>= CHES and syndrome = </a:t>
            </a:r>
            <a:r>
              <a:rPr dirty="0" sz="800" spc="-10" b="1">
                <a:latin typeface="Courier New"/>
                <a:cs typeface="Courier New"/>
              </a:rPr>
              <a:t>other  </a:t>
            </a:r>
            <a:r>
              <a:rPr dirty="0" sz="800" spc="-5" b="1">
                <a:latin typeface="Courier New"/>
                <a:cs typeface="Courier New"/>
              </a:rPr>
              <a:t>Pvalue =</a:t>
            </a:r>
            <a:r>
              <a:rPr dirty="0" sz="800" spc="-20" b="1">
                <a:latin typeface="Courier New"/>
                <a:cs typeface="Courier New"/>
              </a:rPr>
              <a:t> </a:t>
            </a:r>
            <a:r>
              <a:rPr dirty="0" sz="800" spc="-5" b="1">
                <a:latin typeface="Courier New"/>
                <a:cs typeface="Courier New"/>
              </a:rPr>
              <a:t>0.0005</a:t>
            </a:r>
            <a:endParaRPr sz="800">
              <a:latin typeface="Courier New"/>
              <a:cs typeface="Courier New"/>
            </a:endParaRPr>
          </a:p>
          <a:p>
            <a:pPr marL="12700" marR="1512570">
              <a:lnSpc>
                <a:spcPct val="100000"/>
              </a:lnSpc>
              <a:spcBef>
                <a:spcPts val="15"/>
              </a:spcBef>
            </a:pPr>
            <a:r>
              <a:rPr dirty="0" sz="800" spc="-5" b="1">
                <a:latin typeface="Courier New"/>
                <a:cs typeface="Courier New"/>
              </a:rPr>
              <a:t>Which means that in a world where nothing changes</a:t>
            </a:r>
            <a:r>
              <a:rPr dirty="0" sz="800" spc="-135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we'd  </a:t>
            </a:r>
            <a:r>
              <a:rPr dirty="0" sz="800" spc="-5" b="1">
                <a:latin typeface="Courier New"/>
                <a:cs typeface="Courier New"/>
              </a:rPr>
              <a:t>expect to have a result this significant about once  every 1999 times we ran the</a:t>
            </a:r>
            <a:r>
              <a:rPr dirty="0" sz="800" spc="-70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program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16702" y="2362200"/>
            <a:ext cx="3908425" cy="1066800"/>
          </a:xfrm>
          <a:custGeom>
            <a:avLst/>
            <a:gdLst/>
            <a:ahLst/>
            <a:cxnLst/>
            <a:rect l="l" t="t" r="r" b="b"/>
            <a:pathLst>
              <a:path w="3908425" h="1066800">
                <a:moveTo>
                  <a:pt x="1165098" y="444245"/>
                </a:moveTo>
                <a:lnTo>
                  <a:pt x="1165098" y="177546"/>
                </a:lnTo>
                <a:lnTo>
                  <a:pt x="0" y="291846"/>
                </a:lnTo>
                <a:lnTo>
                  <a:pt x="1165098" y="444245"/>
                </a:lnTo>
                <a:close/>
              </a:path>
              <a:path w="3908425" h="1066800">
                <a:moveTo>
                  <a:pt x="3908298" y="1066799"/>
                </a:moveTo>
                <a:lnTo>
                  <a:pt x="3908298" y="0"/>
                </a:lnTo>
                <a:lnTo>
                  <a:pt x="1165098" y="0"/>
                </a:lnTo>
                <a:lnTo>
                  <a:pt x="1165098" y="1066800"/>
                </a:lnTo>
                <a:lnTo>
                  <a:pt x="3908298" y="1066799"/>
                </a:lnTo>
                <a:close/>
              </a:path>
            </a:pathLst>
          </a:custGeom>
          <a:solidFill>
            <a:srgbClr val="B3FF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16702" y="2362200"/>
            <a:ext cx="3908425" cy="1066800"/>
          </a:xfrm>
          <a:custGeom>
            <a:avLst/>
            <a:gdLst/>
            <a:ahLst/>
            <a:cxnLst/>
            <a:rect l="l" t="t" r="r" b="b"/>
            <a:pathLst>
              <a:path w="3908425" h="1066800">
                <a:moveTo>
                  <a:pt x="1165098" y="0"/>
                </a:moveTo>
                <a:lnTo>
                  <a:pt x="1165098" y="177546"/>
                </a:lnTo>
                <a:lnTo>
                  <a:pt x="0" y="291846"/>
                </a:lnTo>
                <a:lnTo>
                  <a:pt x="1165098" y="444245"/>
                </a:lnTo>
                <a:lnTo>
                  <a:pt x="1165098" y="1066800"/>
                </a:lnTo>
                <a:lnTo>
                  <a:pt x="3908298" y="1066799"/>
                </a:lnTo>
                <a:lnTo>
                  <a:pt x="3908298" y="0"/>
                </a:lnTo>
                <a:lnTo>
                  <a:pt x="1622298" y="0"/>
                </a:lnTo>
                <a:lnTo>
                  <a:pt x="1165098" y="0"/>
                </a:lnTo>
                <a:close/>
              </a:path>
            </a:pathLst>
          </a:custGeom>
          <a:ln w="12700">
            <a:solidFill>
              <a:srgbClr val="33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867397" y="2395982"/>
            <a:ext cx="2352675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336500"/>
                </a:solidFill>
                <a:latin typeface="Arial"/>
                <a:cs typeface="Arial"/>
              </a:rPr>
              <a:t>Looking at the </a:t>
            </a:r>
            <a:r>
              <a:rPr dirty="0" sz="2000" spc="-10">
                <a:solidFill>
                  <a:srgbClr val="336500"/>
                </a:solidFill>
                <a:latin typeface="Arial"/>
                <a:cs typeface="Arial"/>
              </a:rPr>
              <a:t>signal  detected </a:t>
            </a:r>
            <a:r>
              <a:rPr dirty="0" sz="2000" spc="-5">
                <a:solidFill>
                  <a:srgbClr val="336500"/>
                </a:solidFill>
                <a:latin typeface="Arial"/>
                <a:cs typeface="Arial"/>
              </a:rPr>
              <a:t>in </a:t>
            </a:r>
            <a:r>
              <a:rPr dirty="0" sz="2000" spc="-10">
                <a:solidFill>
                  <a:srgbClr val="336500"/>
                </a:solidFill>
                <a:latin typeface="Arial"/>
                <a:cs typeface="Arial"/>
              </a:rPr>
              <a:t>alerts </a:t>
            </a:r>
            <a:r>
              <a:rPr dirty="0" sz="2000" spc="-5">
                <a:solidFill>
                  <a:srgbClr val="336500"/>
                </a:solidFill>
                <a:latin typeface="Arial"/>
                <a:cs typeface="Arial"/>
              </a:rPr>
              <a:t>1  and 2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33800" y="3454146"/>
            <a:ext cx="5241797" cy="3496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65301" y="4979923"/>
            <a:ext cx="2489200" cy="1398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did something happen  roughly every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three 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weeks that sent a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bunch  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of folks to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CHES with  “other”</a:t>
            </a:r>
            <a:r>
              <a:rPr dirty="0" sz="1800" spc="-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injury?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3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3210" y="730250"/>
            <a:ext cx="1999614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/>
              <a:t>WSARE</a:t>
            </a:r>
            <a:endParaRPr sz="4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86312" y="519112"/>
          <a:ext cx="4767580" cy="1188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295400"/>
                <a:gridCol w="1981200"/>
              </a:tblGrid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  <a:tr h="823722">
                <a:tc>
                  <a:txBody>
                    <a:bodyPr/>
                    <a:lstStyle/>
                    <a:p>
                      <a:pPr marL="92075" marR="3282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year</a:t>
                      </a:r>
                      <a:r>
                        <a:rPr dirty="0" sz="1600" spc="-9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  (excludes  Hanover)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9C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62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All data  from  </a:t>
                      </a:r>
                      <a:r>
                        <a:rPr dirty="0" sz="1600" spc="-5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600" spc="-10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600" spc="-5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erywhe</a:t>
                      </a:r>
                      <a:r>
                        <a:rPr dirty="0" sz="1600" spc="-10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600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207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What’s</a:t>
                      </a:r>
                      <a:r>
                        <a:rPr dirty="0" sz="1600" spc="-8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Strange  </a:t>
                      </a:r>
                      <a:r>
                        <a:rPr dirty="0" sz="160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About Recent 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Events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12901" y="1622551"/>
            <a:ext cx="3644900" cy="1003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latin typeface="Courier New"/>
                <a:cs typeface="Courier New"/>
              </a:rPr>
              <a:t>The most </a:t>
            </a:r>
            <a:r>
              <a:rPr dirty="0" sz="800" spc="-10" b="1">
                <a:latin typeface="Courier New"/>
                <a:cs typeface="Courier New"/>
              </a:rPr>
              <a:t>surprising thing about MAY-15-2000</a:t>
            </a:r>
            <a:r>
              <a:rPr dirty="0" sz="800" spc="15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is: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857250" algn="l"/>
              </a:tabLst>
            </a:pPr>
            <a:r>
              <a:rPr dirty="0" sz="800" spc="-5" b="1">
                <a:latin typeface="Courier New"/>
                <a:cs typeface="Courier New"/>
              </a:rPr>
              <a:t>Normally	3.4% of records (46/1345) have sendng =</a:t>
            </a:r>
            <a:r>
              <a:rPr dirty="0" sz="800" spc="-120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DURHAM  </a:t>
            </a:r>
            <a:r>
              <a:rPr dirty="0" sz="800" spc="-5" b="1">
                <a:latin typeface="Courier New"/>
                <a:cs typeface="Courier New"/>
              </a:rPr>
              <a:t>But recently 7.6% of records (34/449) have </a:t>
            </a:r>
            <a:r>
              <a:rPr dirty="0" sz="800" spc="-10" b="1">
                <a:latin typeface="Courier New"/>
                <a:cs typeface="Courier New"/>
              </a:rPr>
              <a:t>sendng </a:t>
            </a:r>
            <a:r>
              <a:rPr dirty="0" sz="800" spc="-5" b="1">
                <a:latin typeface="Courier New"/>
                <a:cs typeface="Courier New"/>
              </a:rPr>
              <a:t>= </a:t>
            </a:r>
            <a:r>
              <a:rPr dirty="0" sz="800" spc="-10" b="1">
                <a:latin typeface="Courier New"/>
                <a:cs typeface="Courier New"/>
              </a:rPr>
              <a:t>DURHAM  </a:t>
            </a:r>
            <a:r>
              <a:rPr dirty="0" sz="800" spc="-5" b="1">
                <a:latin typeface="Courier New"/>
                <a:cs typeface="Courier New"/>
              </a:rPr>
              <a:t>Pvalue =</a:t>
            </a:r>
            <a:r>
              <a:rPr dirty="0" sz="800" spc="-20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0.0838333</a:t>
            </a:r>
            <a:endParaRPr sz="800">
              <a:latin typeface="Courier New"/>
              <a:cs typeface="Courier New"/>
            </a:endParaRPr>
          </a:p>
          <a:p>
            <a:pPr marL="12700" marR="366395">
              <a:lnSpc>
                <a:spcPct val="100000"/>
              </a:lnSpc>
              <a:spcBef>
                <a:spcPts val="5"/>
              </a:spcBef>
            </a:pPr>
            <a:r>
              <a:rPr dirty="0" sz="800" spc="-5" b="1">
                <a:latin typeface="Courier New"/>
                <a:cs typeface="Courier New"/>
              </a:rPr>
              <a:t>Which means that in a world where nothing changes</a:t>
            </a:r>
            <a:r>
              <a:rPr dirty="0" sz="800" spc="-135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we'd  </a:t>
            </a:r>
            <a:r>
              <a:rPr dirty="0" sz="800" spc="-5" b="1">
                <a:latin typeface="Courier New"/>
                <a:cs typeface="Courier New"/>
              </a:rPr>
              <a:t>expect to have a result this significant about once  every 11 </a:t>
            </a:r>
            <a:r>
              <a:rPr dirty="0" sz="800" spc="-10" b="1">
                <a:latin typeface="Courier New"/>
                <a:cs typeface="Courier New"/>
              </a:rPr>
              <a:t>times </a:t>
            </a:r>
            <a:r>
              <a:rPr dirty="0" sz="800" spc="-5" b="1">
                <a:latin typeface="Courier New"/>
                <a:cs typeface="Courier New"/>
              </a:rPr>
              <a:t>we ran the</a:t>
            </a:r>
            <a:r>
              <a:rPr dirty="0" sz="800" spc="-45" b="1">
                <a:latin typeface="Courier New"/>
                <a:cs typeface="Courier New"/>
              </a:rPr>
              <a:t> </a:t>
            </a:r>
            <a:r>
              <a:rPr dirty="0" sz="800" spc="-5" b="1">
                <a:latin typeface="Courier New"/>
                <a:cs typeface="Courier New"/>
              </a:rPr>
              <a:t>program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901" y="2722865"/>
            <a:ext cx="3946525" cy="1003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latin typeface="Courier New"/>
                <a:cs typeface="Courier New"/>
              </a:rPr>
              <a:t>The most </a:t>
            </a:r>
            <a:r>
              <a:rPr dirty="0" sz="800" spc="-10" b="1">
                <a:latin typeface="Courier New"/>
                <a:cs typeface="Courier New"/>
              </a:rPr>
              <a:t>surprising thing about MAY-16-2000</a:t>
            </a:r>
            <a:r>
              <a:rPr dirty="0" sz="800" spc="15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is: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796290" algn="l"/>
              </a:tabLst>
            </a:pPr>
            <a:r>
              <a:rPr dirty="0" sz="800" spc="-5" b="1">
                <a:latin typeface="Courier New"/>
                <a:cs typeface="Courier New"/>
              </a:rPr>
              <a:t>Normally	18.4% of records (233/1263) have sendng =</a:t>
            </a:r>
            <a:r>
              <a:rPr dirty="0" sz="800" spc="-105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KINCARDINE  </a:t>
            </a:r>
            <a:r>
              <a:rPr dirty="0" sz="800" spc="-5" b="1">
                <a:latin typeface="Courier New"/>
                <a:cs typeface="Courier New"/>
              </a:rPr>
              <a:t>But recently 24.9% of records (105/422) have sendng = </a:t>
            </a:r>
            <a:r>
              <a:rPr dirty="0" sz="800" spc="-10" b="1">
                <a:latin typeface="Courier New"/>
                <a:cs typeface="Courier New"/>
              </a:rPr>
              <a:t>KINCARDINE  </a:t>
            </a:r>
            <a:r>
              <a:rPr dirty="0" sz="800" spc="-5" b="1">
                <a:latin typeface="Courier New"/>
                <a:cs typeface="Courier New"/>
              </a:rPr>
              <a:t>Pvalue =</a:t>
            </a:r>
            <a:r>
              <a:rPr dirty="0" sz="800" spc="-20" b="1">
                <a:latin typeface="Courier New"/>
                <a:cs typeface="Courier New"/>
              </a:rPr>
              <a:t> </a:t>
            </a:r>
            <a:r>
              <a:rPr dirty="0" sz="800" spc="-5" b="1">
                <a:latin typeface="Courier New"/>
                <a:cs typeface="Courier New"/>
              </a:rPr>
              <a:t>0.4005</a:t>
            </a:r>
            <a:endParaRPr sz="800">
              <a:latin typeface="Courier New"/>
              <a:cs typeface="Courier New"/>
            </a:endParaRPr>
          </a:p>
          <a:p>
            <a:pPr marL="12700" marR="668655">
              <a:lnSpc>
                <a:spcPct val="100000"/>
              </a:lnSpc>
              <a:spcBef>
                <a:spcPts val="15"/>
              </a:spcBef>
            </a:pPr>
            <a:r>
              <a:rPr dirty="0" sz="800" spc="-5" b="1">
                <a:latin typeface="Courier New"/>
                <a:cs typeface="Courier New"/>
              </a:rPr>
              <a:t>Which means that in a world where nothing changes</a:t>
            </a:r>
            <a:r>
              <a:rPr dirty="0" sz="800" spc="-135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we'd  </a:t>
            </a:r>
            <a:r>
              <a:rPr dirty="0" sz="800" spc="-5" b="1">
                <a:latin typeface="Courier New"/>
                <a:cs typeface="Courier New"/>
              </a:rPr>
              <a:t>expect to have a result this significant about once  every 2 </a:t>
            </a:r>
            <a:r>
              <a:rPr dirty="0" sz="800" spc="-10" b="1">
                <a:latin typeface="Courier New"/>
                <a:cs typeface="Courier New"/>
              </a:rPr>
              <a:t>times </a:t>
            </a:r>
            <a:r>
              <a:rPr dirty="0" sz="800" spc="-5" b="1">
                <a:latin typeface="Courier New"/>
                <a:cs typeface="Courier New"/>
              </a:rPr>
              <a:t>we ran the</a:t>
            </a:r>
            <a:r>
              <a:rPr dirty="0" sz="800" spc="-40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program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901" y="3822418"/>
            <a:ext cx="5212715" cy="1003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latin typeface="Courier New"/>
                <a:cs typeface="Courier New"/>
              </a:rPr>
              <a:t>The most </a:t>
            </a:r>
            <a:r>
              <a:rPr dirty="0" sz="800" spc="-10" b="1">
                <a:latin typeface="Courier New"/>
                <a:cs typeface="Courier New"/>
              </a:rPr>
              <a:t>surprising thing about MAY-17-2000</a:t>
            </a:r>
            <a:r>
              <a:rPr dirty="0" sz="800" spc="5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is: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796290" algn="l"/>
              </a:tabLst>
            </a:pPr>
            <a:r>
              <a:rPr dirty="0" sz="800" spc="-5" b="1">
                <a:latin typeface="Courier New"/>
                <a:cs typeface="Courier New"/>
              </a:rPr>
              <a:t>Normally	12.0% of records (156/1305) have sendng = KINCARDINE and syndrome =</a:t>
            </a:r>
            <a:r>
              <a:rPr dirty="0" sz="800" spc="-150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other  </a:t>
            </a:r>
            <a:r>
              <a:rPr dirty="0" sz="800" spc="-5" b="1">
                <a:latin typeface="Courier New"/>
                <a:cs typeface="Courier New"/>
              </a:rPr>
              <a:t>But recently 16.9% of records (80/473) have </a:t>
            </a:r>
            <a:r>
              <a:rPr dirty="0" sz="800" spc="-10" b="1">
                <a:latin typeface="Courier New"/>
                <a:cs typeface="Courier New"/>
              </a:rPr>
              <a:t>sendng </a:t>
            </a:r>
            <a:r>
              <a:rPr dirty="0" sz="800" spc="-5" b="1">
                <a:latin typeface="Courier New"/>
                <a:cs typeface="Courier New"/>
              </a:rPr>
              <a:t>= KINCARDINE and syndrome = </a:t>
            </a:r>
            <a:r>
              <a:rPr dirty="0" sz="800" spc="-10" b="1">
                <a:latin typeface="Courier New"/>
                <a:cs typeface="Courier New"/>
              </a:rPr>
              <a:t>other  </a:t>
            </a:r>
            <a:r>
              <a:rPr dirty="0" sz="800" spc="-5" b="1">
                <a:latin typeface="Courier New"/>
                <a:cs typeface="Courier New"/>
              </a:rPr>
              <a:t>Pvalue =</a:t>
            </a:r>
            <a:r>
              <a:rPr dirty="0" sz="800" spc="-20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0.444944</a:t>
            </a:r>
            <a:endParaRPr sz="800">
              <a:latin typeface="Courier New"/>
              <a:cs typeface="Courier New"/>
            </a:endParaRPr>
          </a:p>
          <a:p>
            <a:pPr marL="12700" marR="1934845">
              <a:lnSpc>
                <a:spcPct val="100000"/>
              </a:lnSpc>
              <a:spcBef>
                <a:spcPts val="5"/>
              </a:spcBef>
            </a:pPr>
            <a:r>
              <a:rPr dirty="0" sz="800" spc="-5" b="1">
                <a:latin typeface="Courier New"/>
                <a:cs typeface="Courier New"/>
              </a:rPr>
              <a:t>Which means that in a world where nothing changes</a:t>
            </a:r>
            <a:r>
              <a:rPr dirty="0" sz="800" spc="-135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we'd  </a:t>
            </a:r>
            <a:r>
              <a:rPr dirty="0" sz="800" spc="-5" b="1">
                <a:latin typeface="Courier New"/>
                <a:cs typeface="Courier New"/>
              </a:rPr>
              <a:t>expect to have a result this significant about once  every 2 </a:t>
            </a:r>
            <a:r>
              <a:rPr dirty="0" sz="800" spc="-10" b="1">
                <a:latin typeface="Courier New"/>
                <a:cs typeface="Courier New"/>
              </a:rPr>
              <a:t>times </a:t>
            </a:r>
            <a:r>
              <a:rPr dirty="0" sz="800" spc="-5" b="1">
                <a:latin typeface="Courier New"/>
                <a:cs typeface="Courier New"/>
              </a:rPr>
              <a:t>we ran the</a:t>
            </a:r>
            <a:r>
              <a:rPr dirty="0" sz="800" spc="-40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program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901" y="4922732"/>
            <a:ext cx="4671060" cy="1858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latin typeface="Courier New"/>
                <a:cs typeface="Courier New"/>
              </a:rPr>
              <a:t>The most </a:t>
            </a:r>
            <a:r>
              <a:rPr dirty="0" sz="800" spc="-10" b="1">
                <a:latin typeface="Courier New"/>
                <a:cs typeface="Courier New"/>
              </a:rPr>
              <a:t>surprising thing about MAY-18-2000</a:t>
            </a:r>
            <a:r>
              <a:rPr dirty="0" sz="800" spc="10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is: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796290" algn="l"/>
              </a:tabLst>
            </a:pPr>
            <a:r>
              <a:rPr dirty="0" sz="800" spc="-5" b="1">
                <a:latin typeface="Courier New"/>
                <a:cs typeface="Courier New"/>
              </a:rPr>
              <a:t>Normally	23.8% of records (352/1480) have sendng = KINCARDINE and age =</a:t>
            </a:r>
            <a:r>
              <a:rPr dirty="0" sz="800" spc="-165" b="1">
                <a:latin typeface="Courier New"/>
                <a:cs typeface="Courier New"/>
              </a:rPr>
              <a:t> </a:t>
            </a:r>
            <a:r>
              <a:rPr dirty="0" sz="800" spc="-5" b="1">
                <a:latin typeface="Courier New"/>
                <a:cs typeface="Courier New"/>
              </a:rPr>
              <a:t>D  But recently 32.2% of records (156/485) have sendng = KINCARDINE and age = D  Pvalue =</a:t>
            </a:r>
            <a:r>
              <a:rPr dirty="0" sz="800" spc="-20" b="1">
                <a:latin typeface="Courier New"/>
                <a:cs typeface="Courier New"/>
              </a:rPr>
              <a:t> </a:t>
            </a:r>
            <a:r>
              <a:rPr dirty="0" sz="800" spc="-5" b="1">
                <a:latin typeface="Courier New"/>
                <a:cs typeface="Courier New"/>
              </a:rPr>
              <a:t>0.2005</a:t>
            </a:r>
            <a:endParaRPr sz="800">
              <a:latin typeface="Courier New"/>
              <a:cs typeface="Courier New"/>
            </a:endParaRPr>
          </a:p>
          <a:p>
            <a:pPr marL="12700" marR="1392555">
              <a:lnSpc>
                <a:spcPct val="100000"/>
              </a:lnSpc>
              <a:spcBef>
                <a:spcPts val="5"/>
              </a:spcBef>
            </a:pPr>
            <a:r>
              <a:rPr dirty="0" sz="800" spc="-5" b="1">
                <a:latin typeface="Courier New"/>
                <a:cs typeface="Courier New"/>
              </a:rPr>
              <a:t>Which means that in a world where nothing changes</a:t>
            </a:r>
            <a:r>
              <a:rPr dirty="0" sz="800" spc="-135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we'd  </a:t>
            </a:r>
            <a:r>
              <a:rPr dirty="0" sz="800" spc="-5" b="1">
                <a:latin typeface="Courier New"/>
                <a:cs typeface="Courier New"/>
              </a:rPr>
              <a:t>expect to have a result this significant about once  every 4 </a:t>
            </a:r>
            <a:r>
              <a:rPr dirty="0" sz="800" spc="-10" b="1">
                <a:latin typeface="Courier New"/>
                <a:cs typeface="Courier New"/>
              </a:rPr>
              <a:t>times </a:t>
            </a:r>
            <a:r>
              <a:rPr dirty="0" sz="800" spc="-5" b="1">
                <a:latin typeface="Courier New"/>
                <a:cs typeface="Courier New"/>
              </a:rPr>
              <a:t>we ran the</a:t>
            </a:r>
            <a:r>
              <a:rPr dirty="0" sz="800" spc="-40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program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800" spc="-5" b="1">
                <a:latin typeface="Courier New"/>
                <a:cs typeface="Courier New"/>
              </a:rPr>
              <a:t>The most </a:t>
            </a:r>
            <a:r>
              <a:rPr dirty="0" sz="800" spc="-10" b="1">
                <a:latin typeface="Courier New"/>
                <a:cs typeface="Courier New"/>
              </a:rPr>
              <a:t>surprising thing about MAY-19-2000</a:t>
            </a:r>
            <a:r>
              <a:rPr dirty="0" sz="800" spc="10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is: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910590">
              <a:lnSpc>
                <a:spcPct val="100000"/>
              </a:lnSpc>
              <a:tabLst>
                <a:tab pos="857250" algn="l"/>
              </a:tabLst>
            </a:pPr>
            <a:r>
              <a:rPr dirty="0" sz="800" spc="-5" b="1">
                <a:latin typeface="Courier New"/>
                <a:cs typeface="Courier New"/>
              </a:rPr>
              <a:t>Normally	0.0% of records (0/1265) have city =</a:t>
            </a:r>
            <a:r>
              <a:rPr dirty="0" sz="800" spc="-90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MISSISSAUGA  </a:t>
            </a:r>
            <a:r>
              <a:rPr dirty="0" sz="800" spc="-5" b="1">
                <a:latin typeface="Courier New"/>
                <a:cs typeface="Courier New"/>
              </a:rPr>
              <a:t>But recently 1.0% of records (4/407) have city = </a:t>
            </a:r>
            <a:r>
              <a:rPr dirty="0" sz="800" spc="-10" b="1">
                <a:latin typeface="Courier New"/>
                <a:cs typeface="Courier New"/>
              </a:rPr>
              <a:t>MISSISSAUGA  </a:t>
            </a:r>
            <a:r>
              <a:rPr dirty="0" sz="800" spc="-5" b="1">
                <a:latin typeface="Courier New"/>
                <a:cs typeface="Courier New"/>
              </a:rPr>
              <a:t>Pvalue =</a:t>
            </a:r>
            <a:r>
              <a:rPr dirty="0" sz="800" spc="-20" b="1">
                <a:latin typeface="Courier New"/>
                <a:cs typeface="Courier New"/>
              </a:rPr>
              <a:t> </a:t>
            </a:r>
            <a:r>
              <a:rPr dirty="0" sz="800" spc="-5" b="1">
                <a:latin typeface="Courier New"/>
                <a:cs typeface="Courier New"/>
              </a:rPr>
              <a:t>1.0005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800" spc="-5" b="1">
                <a:latin typeface="Courier New"/>
                <a:cs typeface="Courier New"/>
              </a:rPr>
              <a:t>Which is </a:t>
            </a:r>
            <a:r>
              <a:rPr dirty="0" sz="800" spc="-10" b="1">
                <a:latin typeface="Courier New"/>
                <a:cs typeface="Courier New"/>
              </a:rPr>
              <a:t>thoroughly</a:t>
            </a:r>
            <a:r>
              <a:rPr dirty="0" sz="800" spc="-15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insignificant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16702" y="2641854"/>
            <a:ext cx="1165225" cy="419100"/>
          </a:xfrm>
          <a:custGeom>
            <a:avLst/>
            <a:gdLst/>
            <a:ahLst/>
            <a:cxnLst/>
            <a:rect l="l" t="t" r="r" b="b"/>
            <a:pathLst>
              <a:path w="1165225" h="419100">
                <a:moveTo>
                  <a:pt x="1165098" y="419100"/>
                </a:moveTo>
                <a:lnTo>
                  <a:pt x="1165098" y="0"/>
                </a:lnTo>
                <a:lnTo>
                  <a:pt x="0" y="12192"/>
                </a:lnTo>
                <a:lnTo>
                  <a:pt x="1165098" y="419100"/>
                </a:lnTo>
                <a:close/>
              </a:path>
            </a:pathLst>
          </a:custGeom>
          <a:solidFill>
            <a:srgbClr val="B3FF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16702" y="2362200"/>
            <a:ext cx="3908425" cy="1676400"/>
          </a:xfrm>
          <a:custGeom>
            <a:avLst/>
            <a:gdLst/>
            <a:ahLst/>
            <a:cxnLst/>
            <a:rect l="l" t="t" r="r" b="b"/>
            <a:pathLst>
              <a:path w="3908425" h="1676400">
                <a:moveTo>
                  <a:pt x="1165098" y="0"/>
                </a:moveTo>
                <a:lnTo>
                  <a:pt x="1165098" y="279654"/>
                </a:lnTo>
                <a:lnTo>
                  <a:pt x="0" y="291846"/>
                </a:lnTo>
                <a:lnTo>
                  <a:pt x="1165098" y="698754"/>
                </a:lnTo>
                <a:lnTo>
                  <a:pt x="1165098" y="1676400"/>
                </a:lnTo>
                <a:lnTo>
                  <a:pt x="3908298" y="1676400"/>
                </a:lnTo>
                <a:lnTo>
                  <a:pt x="3908298" y="0"/>
                </a:lnTo>
                <a:lnTo>
                  <a:pt x="1622298" y="0"/>
                </a:lnTo>
                <a:lnTo>
                  <a:pt x="1165098" y="0"/>
                </a:lnTo>
                <a:close/>
              </a:path>
            </a:pathLst>
          </a:custGeom>
          <a:ln w="12700">
            <a:solidFill>
              <a:srgbClr val="33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781800" y="2362200"/>
            <a:ext cx="2743200" cy="1676400"/>
          </a:xfrm>
          <a:prstGeom prst="rect">
            <a:avLst/>
          </a:prstGeom>
          <a:solidFill>
            <a:srgbClr val="B3FFB3"/>
          </a:solidFill>
        </p:spPr>
        <p:txBody>
          <a:bodyPr wrap="square" lIns="0" tIns="46355" rIns="0" bIns="0" rtlCol="0" vert="horz">
            <a:spAutoFit/>
          </a:bodyPr>
          <a:lstStyle/>
          <a:p>
            <a:pPr marL="97790" marR="180975">
              <a:lnSpc>
                <a:spcPct val="100000"/>
              </a:lnSpc>
              <a:spcBef>
                <a:spcPts val="365"/>
              </a:spcBef>
            </a:pPr>
            <a:r>
              <a:rPr dirty="0" sz="2000" spc="-5">
                <a:solidFill>
                  <a:srgbClr val="336500"/>
                </a:solidFill>
                <a:latin typeface="Arial"/>
                <a:cs typeface="Arial"/>
              </a:rPr>
              <a:t>The period leading up  to May</a:t>
            </a:r>
            <a:r>
              <a:rPr dirty="0" sz="2000" spc="-1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336500"/>
                </a:solidFill>
                <a:latin typeface="Arial"/>
                <a:cs typeface="Arial"/>
              </a:rPr>
              <a:t>20</a:t>
            </a:r>
            <a:r>
              <a:rPr dirty="0" baseline="25641" sz="1950" spc="-7">
                <a:solidFill>
                  <a:srgbClr val="336500"/>
                </a:solidFill>
                <a:latin typeface="Arial"/>
                <a:cs typeface="Arial"/>
              </a:rPr>
              <a:t>th</a:t>
            </a:r>
            <a:r>
              <a:rPr dirty="0" sz="2000" spc="-5">
                <a:solidFill>
                  <a:srgbClr val="336500"/>
                </a:solidFill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97790" marR="224154">
              <a:lnSpc>
                <a:spcPct val="100000"/>
              </a:lnSpc>
              <a:spcBef>
                <a:spcPts val="1195"/>
              </a:spcBef>
            </a:pPr>
            <a:r>
              <a:rPr dirty="0" sz="2000" spc="-5">
                <a:solidFill>
                  <a:srgbClr val="336500"/>
                </a:solidFill>
                <a:latin typeface="Arial"/>
                <a:cs typeface="Arial"/>
              </a:rPr>
              <a:t>Nothing interesting or  significant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2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18126" y="2590800"/>
            <a:ext cx="4402455" cy="2590800"/>
          </a:xfrm>
          <a:custGeom>
            <a:avLst/>
            <a:gdLst/>
            <a:ahLst/>
            <a:cxnLst/>
            <a:rect l="l" t="t" r="r" b="b"/>
            <a:pathLst>
              <a:path w="4402455" h="2590800">
                <a:moveTo>
                  <a:pt x="1277874" y="1079754"/>
                </a:moveTo>
                <a:lnTo>
                  <a:pt x="1277874" y="432054"/>
                </a:lnTo>
                <a:lnTo>
                  <a:pt x="0" y="300228"/>
                </a:lnTo>
                <a:lnTo>
                  <a:pt x="1277874" y="1079754"/>
                </a:lnTo>
                <a:close/>
              </a:path>
              <a:path w="4402455" h="2590800">
                <a:moveTo>
                  <a:pt x="4402074" y="2590799"/>
                </a:moveTo>
                <a:lnTo>
                  <a:pt x="4402074" y="0"/>
                </a:lnTo>
                <a:lnTo>
                  <a:pt x="1277874" y="0"/>
                </a:lnTo>
                <a:lnTo>
                  <a:pt x="1277874" y="2590800"/>
                </a:lnTo>
                <a:lnTo>
                  <a:pt x="4402074" y="25907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175502" y="2618486"/>
            <a:ext cx="27171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Now the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same analysis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with the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3-  month-including-hanover data…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2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3210" y="730250"/>
            <a:ext cx="1999614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/>
              <a:t>WSARE</a:t>
            </a:r>
            <a:endParaRPr sz="4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86312" y="519112"/>
          <a:ext cx="4767580" cy="1188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295400"/>
                <a:gridCol w="1981200"/>
              </a:tblGrid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  <a:tr h="823722">
                <a:tc>
                  <a:txBody>
                    <a:bodyPr/>
                    <a:lstStyle/>
                    <a:p>
                      <a:pPr marL="92075" marR="1397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month</a:t>
                      </a:r>
                      <a:r>
                        <a:rPr dirty="0" sz="1600" spc="-9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  (includes  Hanover)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62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All data  from  </a:t>
                      </a:r>
                      <a:r>
                        <a:rPr dirty="0" sz="1600" spc="-5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600" spc="-10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600" spc="-5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erywhe</a:t>
                      </a:r>
                      <a:r>
                        <a:rPr dirty="0" sz="1600" spc="-10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600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207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What’s</a:t>
                      </a:r>
                      <a:r>
                        <a:rPr dirty="0" sz="1600" spc="-8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Strange  </a:t>
                      </a:r>
                      <a:r>
                        <a:rPr dirty="0" sz="160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About Recent 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Events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12901" y="1622551"/>
            <a:ext cx="5574665" cy="1003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The most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surprising thing about MAY-20-2000</a:t>
            </a:r>
            <a:r>
              <a:rPr dirty="0" sz="800" spc="5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is: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  <a:spcBef>
                <a:spcPts val="5"/>
              </a:spcBef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Normally 0.2% of records (2/1123) have city =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WALKERTON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and syndrome =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gastrointestinal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But recently 6.5% of records (28/434) have city =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WALKERTON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and syndrome =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gastrointestinal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Pvalue =</a:t>
            </a:r>
            <a:r>
              <a:rPr dirty="0" sz="800" spc="-2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0.0005</a:t>
            </a:r>
            <a:endParaRPr sz="800">
              <a:latin typeface="Courier New"/>
              <a:cs typeface="Courier New"/>
            </a:endParaRPr>
          </a:p>
          <a:p>
            <a:pPr marL="12700" marR="2296795">
              <a:lnSpc>
                <a:spcPct val="100000"/>
              </a:lnSpc>
              <a:spcBef>
                <a:spcPts val="5"/>
              </a:spcBef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Which means that in a world where nothing changes</a:t>
            </a:r>
            <a:r>
              <a:rPr dirty="0" sz="800" spc="-135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we'd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expect to have a result this significant about once  every 1999 times we ran the</a:t>
            </a:r>
            <a:r>
              <a:rPr dirty="0" sz="800" spc="-7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program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901" y="2722865"/>
            <a:ext cx="5212715" cy="1003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The most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surprising thing about MAY-21-2000</a:t>
            </a:r>
            <a:r>
              <a:rPr dirty="0" sz="800" spc="5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is: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Normally 0.7% of records (7/1031) have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sendng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= W and syndrome =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gastrointestinal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But recently 9.3% of records (43/463) have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sendng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= W and syndrome =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gastrointestinal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Pvalue =</a:t>
            </a:r>
            <a:r>
              <a:rPr dirty="0" sz="800" spc="-2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0.0005</a:t>
            </a:r>
            <a:endParaRPr sz="800">
              <a:latin typeface="Courier New"/>
              <a:cs typeface="Courier New"/>
            </a:endParaRPr>
          </a:p>
          <a:p>
            <a:pPr marL="12700" marR="1934845">
              <a:lnSpc>
                <a:spcPct val="100000"/>
              </a:lnSpc>
              <a:spcBef>
                <a:spcPts val="15"/>
              </a:spcBef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Which means that in a world where nothing changes</a:t>
            </a:r>
            <a:r>
              <a:rPr dirty="0" sz="800" spc="-135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we'd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expect to have a result this significant about once  every 1999 times we ran the</a:t>
            </a:r>
            <a:r>
              <a:rPr dirty="0" sz="800" spc="-7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program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901" y="3822418"/>
            <a:ext cx="5274310" cy="1003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The most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surprising thing about MAY-22-2000</a:t>
            </a:r>
            <a:r>
              <a:rPr dirty="0" sz="800" spc="5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is: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857250" algn="l"/>
              </a:tabLst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Normally	0.8% of records (12/1485) have sendng = W and syndrome =</a:t>
            </a:r>
            <a:r>
              <a:rPr dirty="0" sz="800" spc="-16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gastrointestinal  But recently 10.8% of records (51/474) have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sendng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= W and syndrome =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gastrointestinal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Pvalue =</a:t>
            </a:r>
            <a:r>
              <a:rPr dirty="0" sz="800" spc="-2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0.0005</a:t>
            </a:r>
            <a:endParaRPr sz="800">
              <a:latin typeface="Courier New"/>
              <a:cs typeface="Courier New"/>
            </a:endParaRPr>
          </a:p>
          <a:p>
            <a:pPr marL="12700" marR="1996439">
              <a:lnSpc>
                <a:spcPct val="100000"/>
              </a:lnSpc>
              <a:spcBef>
                <a:spcPts val="5"/>
              </a:spcBef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Which means that in a world where nothing changes</a:t>
            </a:r>
            <a:r>
              <a:rPr dirty="0" sz="800" spc="-135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we'd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expect to have a result this significant about once  every 1999 times we ran the</a:t>
            </a:r>
            <a:r>
              <a:rPr dirty="0" sz="800" spc="-7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program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901" y="4922732"/>
            <a:ext cx="5574665" cy="2103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The most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surprising thing about MAY-23-2000</a:t>
            </a:r>
            <a:r>
              <a:rPr dirty="0" sz="800" spc="5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is: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  <a:spcBef>
                <a:spcPts val="5"/>
              </a:spcBef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Normally 0.1% of records (1/1390) have city =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WALKERTON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and syndrome =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gastrointestinal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But recently 7.8% of records (51/656) have city =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WALKERTON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and syndrome =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gastrointestinal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Pvalue =</a:t>
            </a:r>
            <a:r>
              <a:rPr dirty="0" sz="800" spc="-2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0.0005</a:t>
            </a:r>
            <a:endParaRPr sz="800">
              <a:latin typeface="Courier New"/>
              <a:cs typeface="Courier New"/>
            </a:endParaRPr>
          </a:p>
          <a:p>
            <a:pPr marL="12700" marR="2296795">
              <a:lnSpc>
                <a:spcPct val="100000"/>
              </a:lnSpc>
              <a:spcBef>
                <a:spcPts val="5"/>
              </a:spcBef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Which means that in a world where nothing changes</a:t>
            </a:r>
            <a:r>
              <a:rPr dirty="0" sz="800" spc="-135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we'd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expect to have a result this significant about once  every 1999 times we ran the</a:t>
            </a:r>
            <a:r>
              <a:rPr dirty="0" sz="800" spc="-7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program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The most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surprising thing about MAY-24-2000</a:t>
            </a:r>
            <a:r>
              <a:rPr dirty="0" sz="800" spc="5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is: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304800">
              <a:lnSpc>
                <a:spcPct val="100000"/>
              </a:lnSpc>
              <a:tabLst>
                <a:tab pos="857250" algn="l"/>
              </a:tabLst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Normally	1.2% of records (18/1460) have sendng = W and syndrome =</a:t>
            </a:r>
            <a:r>
              <a:rPr dirty="0" sz="800" spc="-16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gastrointestinal  But recently 12.6% of records (76/603) have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sendng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= W and syndrome =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gastrointestinal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Pvalue =</a:t>
            </a:r>
            <a:r>
              <a:rPr dirty="0" sz="800" spc="-2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0.0005</a:t>
            </a:r>
            <a:endParaRPr sz="800">
              <a:latin typeface="Courier New"/>
              <a:cs typeface="Courier New"/>
            </a:endParaRPr>
          </a:p>
          <a:p>
            <a:pPr marL="12700" marR="2296795">
              <a:lnSpc>
                <a:spcPct val="100000"/>
              </a:lnSpc>
              <a:spcBef>
                <a:spcPts val="10"/>
              </a:spcBef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Which means that in a world where nothing changes</a:t>
            </a:r>
            <a:r>
              <a:rPr dirty="0" sz="800" spc="-135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we'd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expect to have a result this significant about once  every 1999 times we ran the</a:t>
            </a:r>
            <a:r>
              <a:rPr dirty="0" sz="800" spc="-7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program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29528" y="2362200"/>
            <a:ext cx="3395979" cy="2514600"/>
          </a:xfrm>
          <a:custGeom>
            <a:avLst/>
            <a:gdLst/>
            <a:ahLst/>
            <a:cxnLst/>
            <a:rect l="l" t="t" r="r" b="b"/>
            <a:pathLst>
              <a:path w="3395979" h="2514600">
                <a:moveTo>
                  <a:pt x="652272" y="1047750"/>
                </a:moveTo>
                <a:lnTo>
                  <a:pt x="652272" y="419100"/>
                </a:lnTo>
                <a:lnTo>
                  <a:pt x="0" y="474726"/>
                </a:lnTo>
                <a:lnTo>
                  <a:pt x="652272" y="1047750"/>
                </a:lnTo>
                <a:close/>
              </a:path>
              <a:path w="3395979" h="2514600">
                <a:moveTo>
                  <a:pt x="3395472" y="2514600"/>
                </a:moveTo>
                <a:lnTo>
                  <a:pt x="3395472" y="0"/>
                </a:lnTo>
                <a:lnTo>
                  <a:pt x="652272" y="0"/>
                </a:lnTo>
                <a:lnTo>
                  <a:pt x="652272" y="2514600"/>
                </a:lnTo>
                <a:lnTo>
                  <a:pt x="3395472" y="2514600"/>
                </a:lnTo>
                <a:close/>
              </a:path>
            </a:pathLst>
          </a:custGeom>
          <a:solidFill>
            <a:srgbClr val="B3FF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29528" y="2362200"/>
            <a:ext cx="3395979" cy="2514600"/>
          </a:xfrm>
          <a:custGeom>
            <a:avLst/>
            <a:gdLst/>
            <a:ahLst/>
            <a:cxnLst/>
            <a:rect l="l" t="t" r="r" b="b"/>
            <a:pathLst>
              <a:path w="3395979" h="2514600">
                <a:moveTo>
                  <a:pt x="652272" y="0"/>
                </a:moveTo>
                <a:lnTo>
                  <a:pt x="652272" y="419100"/>
                </a:lnTo>
                <a:lnTo>
                  <a:pt x="0" y="474726"/>
                </a:lnTo>
                <a:lnTo>
                  <a:pt x="652272" y="1047750"/>
                </a:lnTo>
                <a:lnTo>
                  <a:pt x="652272" y="2514600"/>
                </a:lnTo>
                <a:lnTo>
                  <a:pt x="3395472" y="2514600"/>
                </a:lnTo>
                <a:lnTo>
                  <a:pt x="3395472" y="0"/>
                </a:lnTo>
                <a:lnTo>
                  <a:pt x="1109472" y="0"/>
                </a:lnTo>
                <a:lnTo>
                  <a:pt x="652272" y="0"/>
                </a:lnTo>
                <a:close/>
              </a:path>
            </a:pathLst>
          </a:custGeom>
          <a:ln w="12700">
            <a:solidFill>
              <a:srgbClr val="33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867397" y="2395982"/>
            <a:ext cx="2510790" cy="2466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solidFill>
                  <a:srgbClr val="336500"/>
                </a:solidFill>
                <a:latin typeface="Arial"/>
                <a:cs typeface="Arial"/>
              </a:rPr>
              <a:t>Results </a:t>
            </a:r>
            <a:r>
              <a:rPr dirty="0" sz="2000" spc="-5">
                <a:solidFill>
                  <a:srgbClr val="336500"/>
                </a:solidFill>
                <a:latin typeface="Arial"/>
                <a:cs typeface="Arial"/>
              </a:rPr>
              <a:t>1-5 of the 9  days in the 3 </a:t>
            </a:r>
            <a:r>
              <a:rPr dirty="0" sz="2000" spc="-10">
                <a:solidFill>
                  <a:srgbClr val="336500"/>
                </a:solidFill>
                <a:latin typeface="Arial"/>
                <a:cs typeface="Arial"/>
              </a:rPr>
              <a:t>month  </a:t>
            </a:r>
            <a:r>
              <a:rPr dirty="0" sz="2000" spc="-5">
                <a:solidFill>
                  <a:srgbClr val="336500"/>
                </a:solidFill>
                <a:latin typeface="Arial"/>
                <a:cs typeface="Arial"/>
              </a:rPr>
              <a:t>date in which WSARE  issued an alert with a  Pvalue exceeding 1 in  1000</a:t>
            </a:r>
            <a:endParaRPr sz="2000">
              <a:latin typeface="Arial"/>
              <a:cs typeface="Arial"/>
            </a:endParaRPr>
          </a:p>
          <a:p>
            <a:pPr marL="12700" marR="273050">
              <a:lnSpc>
                <a:spcPct val="100000"/>
              </a:lnSpc>
              <a:spcBef>
                <a:spcPts val="975"/>
              </a:spcBef>
            </a:pPr>
            <a:r>
              <a:rPr dirty="0" sz="1600" spc="-5" i="1">
                <a:solidFill>
                  <a:srgbClr val="336500"/>
                </a:solidFill>
                <a:latin typeface="Arial"/>
                <a:cs typeface="Arial"/>
              </a:rPr>
              <a:t>All </a:t>
            </a:r>
            <a:r>
              <a:rPr dirty="0" sz="1600" i="1">
                <a:solidFill>
                  <a:srgbClr val="336500"/>
                </a:solidFill>
                <a:latin typeface="Arial"/>
                <a:cs typeface="Arial"/>
              </a:rPr>
              <a:t>9 </a:t>
            </a:r>
            <a:r>
              <a:rPr dirty="0" sz="1600" spc="-5" i="1">
                <a:solidFill>
                  <a:srgbClr val="336500"/>
                </a:solidFill>
                <a:latin typeface="Arial"/>
                <a:cs typeface="Arial"/>
              </a:rPr>
              <a:t>were during or just  </a:t>
            </a:r>
            <a:r>
              <a:rPr dirty="0" sz="1600" spc="-5" i="1">
                <a:solidFill>
                  <a:srgbClr val="336500"/>
                </a:solidFill>
                <a:latin typeface="Arial"/>
                <a:cs typeface="Arial"/>
              </a:rPr>
              <a:t>after the outbreak</a:t>
            </a:r>
            <a:r>
              <a:rPr dirty="0" sz="1600" spc="-50" i="1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336500"/>
                </a:solidFill>
                <a:latin typeface="Arial"/>
                <a:cs typeface="Arial"/>
              </a:rPr>
              <a:t>period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2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4902" y="6973316"/>
            <a:ext cx="1917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58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3210" y="730250"/>
            <a:ext cx="1999614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/>
              <a:t>WSARE</a:t>
            </a:r>
            <a:endParaRPr sz="48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786312" y="519112"/>
          <a:ext cx="4767580" cy="1188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295400"/>
                <a:gridCol w="1981200"/>
              </a:tblGrid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  <a:tr h="823722">
                <a:tc>
                  <a:txBody>
                    <a:bodyPr/>
                    <a:lstStyle/>
                    <a:p>
                      <a:pPr marL="92075" marR="1397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month</a:t>
                      </a:r>
                      <a:r>
                        <a:rPr dirty="0" sz="1600" spc="-9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  (includes  Hanover)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62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All data  from  </a:t>
                      </a:r>
                      <a:r>
                        <a:rPr dirty="0" sz="1600" spc="-5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600" spc="-10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600" spc="-5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erywhe</a:t>
                      </a:r>
                      <a:r>
                        <a:rPr dirty="0" sz="1600" spc="-10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600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207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What’s</a:t>
                      </a:r>
                      <a:r>
                        <a:rPr dirty="0" sz="1600" spc="-8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Strange  </a:t>
                      </a:r>
                      <a:r>
                        <a:rPr dirty="0" sz="160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About Recent 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Events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12901" y="1622551"/>
            <a:ext cx="4368165" cy="1003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The most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surprising thing about MAY-26-2000</a:t>
            </a:r>
            <a:r>
              <a:rPr dirty="0" sz="800" spc="1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is: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  <a:spcBef>
                <a:spcPts val="5"/>
              </a:spcBef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Normally 4.9% of records (66/1347) have syndrome =</a:t>
            </a:r>
            <a:r>
              <a:rPr dirty="0" sz="800" spc="-75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gastrointestinal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But recently 22.0% of records (122/554) have syndrome =</a:t>
            </a:r>
            <a:r>
              <a:rPr dirty="0" sz="800" spc="-85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gastrointestinal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Pvalue =</a:t>
            </a:r>
            <a:r>
              <a:rPr dirty="0" sz="800" spc="-2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0.0005</a:t>
            </a:r>
            <a:endParaRPr sz="800">
              <a:latin typeface="Courier New"/>
              <a:cs typeface="Courier New"/>
            </a:endParaRPr>
          </a:p>
          <a:p>
            <a:pPr marL="12700" marR="1090295">
              <a:lnSpc>
                <a:spcPct val="100000"/>
              </a:lnSpc>
              <a:spcBef>
                <a:spcPts val="5"/>
              </a:spcBef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Which means that in a world where nothing changes</a:t>
            </a:r>
            <a:r>
              <a:rPr dirty="0" sz="800" spc="-135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we'd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expect to have a result this significant about once  every 1999 times we ran the</a:t>
            </a:r>
            <a:r>
              <a:rPr dirty="0" sz="800" spc="-7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program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901" y="2722865"/>
            <a:ext cx="4610100" cy="1003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The most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surprising thing about JUN-14-2000</a:t>
            </a:r>
            <a:r>
              <a:rPr dirty="0" sz="800" spc="1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is: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857250" algn="l"/>
              </a:tabLst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Normally	5.0% of records (84/1666) have sendng = W and syndrome =</a:t>
            </a:r>
            <a:r>
              <a:rPr dirty="0" sz="800" spc="-135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other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But recently 13.4% of records (80/597) have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sendng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= W and syndrome = other  Pvalue =</a:t>
            </a:r>
            <a:r>
              <a:rPr dirty="0" sz="800" spc="-2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0.00099975</a:t>
            </a:r>
            <a:endParaRPr sz="800">
              <a:latin typeface="Courier New"/>
              <a:cs typeface="Courier New"/>
            </a:endParaRPr>
          </a:p>
          <a:p>
            <a:pPr marL="12700" marR="1332230">
              <a:lnSpc>
                <a:spcPct val="100000"/>
              </a:lnSpc>
              <a:spcBef>
                <a:spcPts val="15"/>
              </a:spcBef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Which means that in a world where nothing changes</a:t>
            </a:r>
            <a:r>
              <a:rPr dirty="0" sz="800" spc="-135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we'd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expect to have a result this significant about once  every 1000 times we ran the</a:t>
            </a:r>
            <a:r>
              <a:rPr dirty="0" sz="800" spc="-7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program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901" y="3822418"/>
            <a:ext cx="4790440" cy="1003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The most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surprising thing about JUN-15-2000</a:t>
            </a:r>
            <a:r>
              <a:rPr dirty="0" sz="800" spc="5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is: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857250" algn="l"/>
              </a:tabLst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Normally	1.5% of records (28/1818) have sendng = CHES and syndrome =</a:t>
            </a:r>
            <a:r>
              <a:rPr dirty="0" sz="800" spc="-14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other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But recently 8.3% of records (45/544) have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sendng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= CHES and syndrome =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other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Pvalue =</a:t>
            </a:r>
            <a:r>
              <a:rPr dirty="0" sz="800" spc="-2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0.0005</a:t>
            </a:r>
            <a:endParaRPr sz="800">
              <a:latin typeface="Courier New"/>
              <a:cs typeface="Courier New"/>
            </a:endParaRPr>
          </a:p>
          <a:p>
            <a:pPr marL="12700" marR="1512570">
              <a:lnSpc>
                <a:spcPct val="100000"/>
              </a:lnSpc>
              <a:spcBef>
                <a:spcPts val="5"/>
              </a:spcBef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Which means that in a world where nothing changes</a:t>
            </a:r>
            <a:r>
              <a:rPr dirty="0" sz="800" spc="-135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we'd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expect to have a result this significant about once  every 1999 times we ran the</a:t>
            </a:r>
            <a:r>
              <a:rPr dirty="0" sz="800" spc="-7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program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901" y="4922732"/>
            <a:ext cx="4850765" cy="1003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The most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surprising thing about JUN-16-2000</a:t>
            </a:r>
            <a:r>
              <a:rPr dirty="0" sz="800" spc="5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is: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  <a:spcBef>
                <a:spcPts val="5"/>
              </a:spcBef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Normally 0.2% of records (3/1581) have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sendng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= GBHSTO and syndrome =</a:t>
            </a:r>
            <a:r>
              <a:rPr dirty="0" sz="800" spc="-105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other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But recently 4.4% of records (21/478) have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sendng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= GBHSTO and syndrome =</a:t>
            </a:r>
            <a:r>
              <a:rPr dirty="0" sz="800" spc="-11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other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Pvalue =</a:t>
            </a:r>
            <a:r>
              <a:rPr dirty="0" sz="800" spc="-2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0.0005</a:t>
            </a:r>
            <a:endParaRPr sz="800">
              <a:latin typeface="Courier New"/>
              <a:cs typeface="Courier New"/>
            </a:endParaRPr>
          </a:p>
          <a:p>
            <a:pPr marL="12700" marR="1572895">
              <a:lnSpc>
                <a:spcPct val="100000"/>
              </a:lnSpc>
              <a:spcBef>
                <a:spcPts val="5"/>
              </a:spcBef>
            </a:pP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Which means that in a world where nothing changes</a:t>
            </a:r>
            <a:r>
              <a:rPr dirty="0" sz="800" spc="-135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we'd  </a:t>
            </a:r>
            <a:r>
              <a:rPr dirty="0" sz="800" spc="-5" b="1">
                <a:solidFill>
                  <a:srgbClr val="336500"/>
                </a:solidFill>
                <a:latin typeface="Courier New"/>
                <a:cs typeface="Courier New"/>
              </a:rPr>
              <a:t>expect to have a result this significant about once  every 1999 times we ran the</a:t>
            </a:r>
            <a:r>
              <a:rPr dirty="0" sz="800" spc="-70" b="1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dirty="0" sz="800" spc="-10" b="1">
                <a:solidFill>
                  <a:srgbClr val="336500"/>
                </a:solidFill>
                <a:latin typeface="Courier New"/>
                <a:cs typeface="Courier New"/>
              </a:rPr>
              <a:t>program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05728" y="2438400"/>
            <a:ext cx="3395979" cy="2514600"/>
          </a:xfrm>
          <a:custGeom>
            <a:avLst/>
            <a:gdLst/>
            <a:ahLst/>
            <a:cxnLst/>
            <a:rect l="l" t="t" r="r" b="b"/>
            <a:pathLst>
              <a:path w="3395979" h="2514600">
                <a:moveTo>
                  <a:pt x="652272" y="1047750"/>
                </a:moveTo>
                <a:lnTo>
                  <a:pt x="652272" y="419100"/>
                </a:lnTo>
                <a:lnTo>
                  <a:pt x="0" y="474726"/>
                </a:lnTo>
                <a:lnTo>
                  <a:pt x="652272" y="1047750"/>
                </a:lnTo>
                <a:close/>
              </a:path>
              <a:path w="3395979" h="2514600">
                <a:moveTo>
                  <a:pt x="3395472" y="2514600"/>
                </a:moveTo>
                <a:lnTo>
                  <a:pt x="3395472" y="0"/>
                </a:lnTo>
                <a:lnTo>
                  <a:pt x="652272" y="0"/>
                </a:lnTo>
                <a:lnTo>
                  <a:pt x="652272" y="2514600"/>
                </a:lnTo>
                <a:lnTo>
                  <a:pt x="3395472" y="2514600"/>
                </a:lnTo>
                <a:close/>
              </a:path>
            </a:pathLst>
          </a:custGeom>
          <a:solidFill>
            <a:srgbClr val="B3FF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205728" y="2438400"/>
            <a:ext cx="3395979" cy="2514600"/>
          </a:xfrm>
          <a:custGeom>
            <a:avLst/>
            <a:gdLst/>
            <a:ahLst/>
            <a:cxnLst/>
            <a:rect l="l" t="t" r="r" b="b"/>
            <a:pathLst>
              <a:path w="3395979" h="2514600">
                <a:moveTo>
                  <a:pt x="652272" y="0"/>
                </a:moveTo>
                <a:lnTo>
                  <a:pt x="652272" y="419100"/>
                </a:lnTo>
                <a:lnTo>
                  <a:pt x="0" y="474726"/>
                </a:lnTo>
                <a:lnTo>
                  <a:pt x="652272" y="1047750"/>
                </a:lnTo>
                <a:lnTo>
                  <a:pt x="652272" y="2514600"/>
                </a:lnTo>
                <a:lnTo>
                  <a:pt x="3395472" y="2514600"/>
                </a:lnTo>
                <a:lnTo>
                  <a:pt x="3395472" y="0"/>
                </a:lnTo>
                <a:lnTo>
                  <a:pt x="1109472" y="0"/>
                </a:lnTo>
                <a:lnTo>
                  <a:pt x="652272" y="0"/>
                </a:lnTo>
                <a:close/>
              </a:path>
            </a:pathLst>
          </a:custGeom>
          <a:ln w="12700">
            <a:solidFill>
              <a:srgbClr val="33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943597" y="2472182"/>
            <a:ext cx="2510790" cy="2466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solidFill>
                  <a:srgbClr val="336500"/>
                </a:solidFill>
                <a:latin typeface="Arial"/>
                <a:cs typeface="Arial"/>
              </a:rPr>
              <a:t>Results </a:t>
            </a:r>
            <a:r>
              <a:rPr dirty="0" sz="2000" spc="-5">
                <a:solidFill>
                  <a:srgbClr val="336500"/>
                </a:solidFill>
                <a:latin typeface="Arial"/>
                <a:cs typeface="Arial"/>
              </a:rPr>
              <a:t>6-9 of the 9  days in the 3 </a:t>
            </a:r>
            <a:r>
              <a:rPr dirty="0" sz="2000" spc="-10">
                <a:solidFill>
                  <a:srgbClr val="336500"/>
                </a:solidFill>
                <a:latin typeface="Arial"/>
                <a:cs typeface="Arial"/>
              </a:rPr>
              <a:t>month  </a:t>
            </a:r>
            <a:r>
              <a:rPr dirty="0" sz="2000" spc="-5">
                <a:solidFill>
                  <a:srgbClr val="336500"/>
                </a:solidFill>
                <a:latin typeface="Arial"/>
                <a:cs typeface="Arial"/>
              </a:rPr>
              <a:t>date in which WSARE  issued an alert with a  Pvalue exceeding 1 in  1000</a:t>
            </a:r>
            <a:endParaRPr sz="2000">
              <a:latin typeface="Arial"/>
              <a:cs typeface="Arial"/>
            </a:endParaRPr>
          </a:p>
          <a:p>
            <a:pPr marL="12700" marR="273050">
              <a:lnSpc>
                <a:spcPct val="100000"/>
              </a:lnSpc>
              <a:spcBef>
                <a:spcPts val="975"/>
              </a:spcBef>
            </a:pPr>
            <a:r>
              <a:rPr dirty="0" sz="1600" spc="-5" i="1">
                <a:solidFill>
                  <a:srgbClr val="336500"/>
                </a:solidFill>
                <a:latin typeface="Arial"/>
                <a:cs typeface="Arial"/>
              </a:rPr>
              <a:t>All </a:t>
            </a:r>
            <a:r>
              <a:rPr dirty="0" sz="1600" i="1">
                <a:solidFill>
                  <a:srgbClr val="336500"/>
                </a:solidFill>
                <a:latin typeface="Arial"/>
                <a:cs typeface="Arial"/>
              </a:rPr>
              <a:t>9 </a:t>
            </a:r>
            <a:r>
              <a:rPr dirty="0" sz="1600" spc="-5" i="1">
                <a:solidFill>
                  <a:srgbClr val="336500"/>
                </a:solidFill>
                <a:latin typeface="Arial"/>
                <a:cs typeface="Arial"/>
              </a:rPr>
              <a:t>were during or just  </a:t>
            </a:r>
            <a:r>
              <a:rPr dirty="0" sz="1600" spc="-5" i="1">
                <a:solidFill>
                  <a:srgbClr val="336500"/>
                </a:solidFill>
                <a:latin typeface="Arial"/>
                <a:cs typeface="Arial"/>
              </a:rPr>
              <a:t>after the outbreak</a:t>
            </a:r>
            <a:r>
              <a:rPr dirty="0" sz="1600" spc="-50" i="1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336500"/>
                </a:solidFill>
                <a:latin typeface="Arial"/>
                <a:cs typeface="Arial"/>
              </a:rPr>
              <a:t>period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2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07602" y="6985941"/>
            <a:ext cx="16637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200" spc="-5">
                <a:latin typeface="Tahoma"/>
                <a:cs typeface="Tahoma"/>
              </a:rPr>
              <a:t>59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24400" y="3906774"/>
            <a:ext cx="4876799" cy="32514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53210" y="730250"/>
            <a:ext cx="1999614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/>
              <a:t>WSARE</a:t>
            </a:r>
            <a:endParaRPr sz="48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786312" y="519112"/>
          <a:ext cx="4767580" cy="1188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295400"/>
                <a:gridCol w="1981200"/>
              </a:tblGrid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  <a:tr h="823722">
                <a:tc>
                  <a:txBody>
                    <a:bodyPr/>
                    <a:lstStyle/>
                    <a:p>
                      <a:pPr marL="92075" marR="1397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month</a:t>
                      </a:r>
                      <a:r>
                        <a:rPr dirty="0" sz="1600" spc="-9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  (includes  Hanover)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62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All data  from  </a:t>
                      </a:r>
                      <a:r>
                        <a:rPr dirty="0" sz="1600" spc="-5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600" spc="-10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600" spc="-5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erywhe</a:t>
                      </a:r>
                      <a:r>
                        <a:rPr dirty="0" sz="1600" spc="-10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600">
                          <a:solidFill>
                            <a:srgbClr val="FFC9C9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207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What’s</a:t>
                      </a:r>
                      <a:r>
                        <a:rPr dirty="0" sz="1600" spc="-8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Strange  </a:t>
                      </a:r>
                      <a:r>
                        <a:rPr dirty="0" sz="160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About Recent 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Events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12901" y="1622551"/>
            <a:ext cx="3644900" cy="1003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latin typeface="Courier New"/>
                <a:cs typeface="Courier New"/>
              </a:rPr>
              <a:t>The most </a:t>
            </a:r>
            <a:r>
              <a:rPr dirty="0" sz="800" spc="-10" b="1">
                <a:latin typeface="Courier New"/>
                <a:cs typeface="Courier New"/>
              </a:rPr>
              <a:t>surprising thing about MAY-15-2000</a:t>
            </a:r>
            <a:r>
              <a:rPr dirty="0" sz="800" spc="15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is: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857250" algn="l"/>
              </a:tabLst>
            </a:pPr>
            <a:r>
              <a:rPr dirty="0" sz="800" spc="-5" b="1">
                <a:latin typeface="Courier New"/>
                <a:cs typeface="Courier New"/>
              </a:rPr>
              <a:t>Normally	3.1% of records (46/1477) have sendng =</a:t>
            </a:r>
            <a:r>
              <a:rPr dirty="0" sz="800" spc="-120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DURHAM  </a:t>
            </a:r>
            <a:r>
              <a:rPr dirty="0" sz="800" spc="-5" b="1">
                <a:latin typeface="Courier New"/>
                <a:cs typeface="Courier New"/>
              </a:rPr>
              <a:t>But recently 6.9% of records (34/490) have </a:t>
            </a:r>
            <a:r>
              <a:rPr dirty="0" sz="800" spc="-10" b="1">
                <a:latin typeface="Courier New"/>
                <a:cs typeface="Courier New"/>
              </a:rPr>
              <a:t>sendng </a:t>
            </a:r>
            <a:r>
              <a:rPr dirty="0" sz="800" spc="-5" b="1">
                <a:latin typeface="Courier New"/>
                <a:cs typeface="Courier New"/>
              </a:rPr>
              <a:t>= </a:t>
            </a:r>
            <a:r>
              <a:rPr dirty="0" sz="800" spc="-10" b="1">
                <a:latin typeface="Courier New"/>
                <a:cs typeface="Courier New"/>
              </a:rPr>
              <a:t>DURHAM  </a:t>
            </a:r>
            <a:r>
              <a:rPr dirty="0" sz="800" spc="-5" b="1">
                <a:latin typeface="Courier New"/>
                <a:cs typeface="Courier New"/>
              </a:rPr>
              <a:t>Pvalue =</a:t>
            </a:r>
            <a:r>
              <a:rPr dirty="0" sz="800" spc="-20" b="1">
                <a:latin typeface="Courier New"/>
                <a:cs typeface="Courier New"/>
              </a:rPr>
              <a:t> </a:t>
            </a:r>
            <a:r>
              <a:rPr dirty="0" sz="800" spc="-5" b="1">
                <a:latin typeface="Courier New"/>
                <a:cs typeface="Courier New"/>
              </a:rPr>
              <a:t>0.1505</a:t>
            </a:r>
            <a:endParaRPr sz="800">
              <a:latin typeface="Courier New"/>
              <a:cs typeface="Courier New"/>
            </a:endParaRPr>
          </a:p>
          <a:p>
            <a:pPr marL="12700" marR="366395">
              <a:lnSpc>
                <a:spcPct val="100000"/>
              </a:lnSpc>
              <a:spcBef>
                <a:spcPts val="5"/>
              </a:spcBef>
            </a:pPr>
            <a:r>
              <a:rPr dirty="0" sz="800" spc="-5" b="1">
                <a:latin typeface="Courier New"/>
                <a:cs typeface="Courier New"/>
              </a:rPr>
              <a:t>Which means that in a world where nothing changes</a:t>
            </a:r>
            <a:r>
              <a:rPr dirty="0" sz="800" spc="-135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we'd  </a:t>
            </a:r>
            <a:r>
              <a:rPr dirty="0" sz="800" spc="-5" b="1">
                <a:latin typeface="Courier New"/>
                <a:cs typeface="Courier New"/>
              </a:rPr>
              <a:t>expect to have a result this significant about once  every 6 </a:t>
            </a:r>
            <a:r>
              <a:rPr dirty="0" sz="800" spc="-10" b="1">
                <a:latin typeface="Courier New"/>
                <a:cs typeface="Courier New"/>
              </a:rPr>
              <a:t>times </a:t>
            </a:r>
            <a:r>
              <a:rPr dirty="0" sz="800" spc="-5" b="1">
                <a:latin typeface="Courier New"/>
                <a:cs typeface="Courier New"/>
              </a:rPr>
              <a:t>we ran the</a:t>
            </a:r>
            <a:r>
              <a:rPr dirty="0" sz="800" spc="-40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program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901" y="2722865"/>
            <a:ext cx="3464560" cy="1003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latin typeface="Courier New"/>
                <a:cs typeface="Courier New"/>
              </a:rPr>
              <a:t>The most </a:t>
            </a:r>
            <a:r>
              <a:rPr dirty="0" sz="800" spc="-10" b="1">
                <a:latin typeface="Courier New"/>
                <a:cs typeface="Courier New"/>
              </a:rPr>
              <a:t>surprising thing about MAY-16-2000</a:t>
            </a:r>
            <a:r>
              <a:rPr dirty="0" sz="800" spc="20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is: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857250" algn="l"/>
              </a:tabLst>
            </a:pPr>
            <a:r>
              <a:rPr dirty="0" sz="800" spc="-5" b="1">
                <a:latin typeface="Courier New"/>
                <a:cs typeface="Courier New"/>
              </a:rPr>
              <a:t>Normally	0.0% of records (0/1392) have city =</a:t>
            </a:r>
            <a:r>
              <a:rPr dirty="0" sz="800" spc="-130" b="1">
                <a:latin typeface="Courier New"/>
                <a:cs typeface="Courier New"/>
              </a:rPr>
              <a:t> </a:t>
            </a:r>
            <a:r>
              <a:rPr dirty="0" sz="800" spc="-5" b="1">
                <a:latin typeface="Courier New"/>
                <a:cs typeface="Courier New"/>
              </a:rPr>
              <a:t>LONDON  But recently 0.8% of records (4/475) have city = </a:t>
            </a:r>
            <a:r>
              <a:rPr dirty="0" sz="800" spc="-10" b="1">
                <a:latin typeface="Courier New"/>
                <a:cs typeface="Courier New"/>
              </a:rPr>
              <a:t>LONDON  </a:t>
            </a:r>
            <a:r>
              <a:rPr dirty="0" sz="800" spc="-5" b="1">
                <a:latin typeface="Courier New"/>
                <a:cs typeface="Courier New"/>
              </a:rPr>
              <a:t>Pvalue =</a:t>
            </a:r>
            <a:r>
              <a:rPr dirty="0" sz="800" spc="-20" b="1">
                <a:latin typeface="Courier New"/>
                <a:cs typeface="Courier New"/>
              </a:rPr>
              <a:t> </a:t>
            </a:r>
            <a:r>
              <a:rPr dirty="0" sz="800" spc="-5" b="1">
                <a:latin typeface="Courier New"/>
                <a:cs typeface="Courier New"/>
              </a:rPr>
              <a:t>0.5005</a:t>
            </a:r>
            <a:endParaRPr sz="800">
              <a:latin typeface="Courier New"/>
              <a:cs typeface="Courier New"/>
            </a:endParaRPr>
          </a:p>
          <a:p>
            <a:pPr marL="12700" marR="186690">
              <a:lnSpc>
                <a:spcPct val="100000"/>
              </a:lnSpc>
              <a:spcBef>
                <a:spcPts val="15"/>
              </a:spcBef>
            </a:pPr>
            <a:r>
              <a:rPr dirty="0" sz="800" spc="-5" b="1">
                <a:latin typeface="Courier New"/>
                <a:cs typeface="Courier New"/>
              </a:rPr>
              <a:t>Which means that in a world where nothing changes</a:t>
            </a:r>
            <a:r>
              <a:rPr dirty="0" sz="800" spc="-135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we'd  </a:t>
            </a:r>
            <a:r>
              <a:rPr dirty="0" sz="800" spc="-5" b="1">
                <a:latin typeface="Courier New"/>
                <a:cs typeface="Courier New"/>
              </a:rPr>
              <a:t>expect to have a result this significant about once  every 1 </a:t>
            </a:r>
            <a:r>
              <a:rPr dirty="0" sz="800" spc="-10" b="1">
                <a:latin typeface="Courier New"/>
                <a:cs typeface="Courier New"/>
              </a:rPr>
              <a:t>times </a:t>
            </a:r>
            <a:r>
              <a:rPr dirty="0" sz="800" spc="-5" b="1">
                <a:latin typeface="Courier New"/>
                <a:cs typeface="Courier New"/>
              </a:rPr>
              <a:t>we ran the</a:t>
            </a:r>
            <a:r>
              <a:rPr dirty="0" sz="800" spc="-40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program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901" y="3822418"/>
            <a:ext cx="5212715" cy="758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latin typeface="Courier New"/>
                <a:cs typeface="Courier New"/>
              </a:rPr>
              <a:t>The most </a:t>
            </a:r>
            <a:r>
              <a:rPr dirty="0" sz="800" spc="-10" b="1">
                <a:latin typeface="Courier New"/>
                <a:cs typeface="Courier New"/>
              </a:rPr>
              <a:t>surprising thing about MAY-17-2000</a:t>
            </a:r>
            <a:r>
              <a:rPr dirty="0" sz="800" spc="5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is: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796290" algn="l"/>
              </a:tabLst>
            </a:pPr>
            <a:r>
              <a:rPr dirty="0" sz="800" spc="-5" b="1">
                <a:latin typeface="Courier New"/>
                <a:cs typeface="Courier New"/>
              </a:rPr>
              <a:t>Normally	10.8% of records (156/1442) have sendng = KINCARDINE and syndrome =</a:t>
            </a:r>
            <a:r>
              <a:rPr dirty="0" sz="800" spc="-150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other  </a:t>
            </a:r>
            <a:r>
              <a:rPr dirty="0" sz="800" spc="-5" b="1">
                <a:latin typeface="Courier New"/>
                <a:cs typeface="Courier New"/>
              </a:rPr>
              <a:t>But recently 15.4% of records (80/520) have </a:t>
            </a:r>
            <a:r>
              <a:rPr dirty="0" sz="800" spc="-10" b="1">
                <a:latin typeface="Courier New"/>
                <a:cs typeface="Courier New"/>
              </a:rPr>
              <a:t>sendng </a:t>
            </a:r>
            <a:r>
              <a:rPr dirty="0" sz="800" spc="-5" b="1">
                <a:latin typeface="Courier New"/>
                <a:cs typeface="Courier New"/>
              </a:rPr>
              <a:t>= KINCARDINE and syndrome = </a:t>
            </a:r>
            <a:r>
              <a:rPr dirty="0" sz="800" spc="-10" b="1">
                <a:latin typeface="Courier New"/>
                <a:cs typeface="Courier New"/>
              </a:rPr>
              <a:t>other  </a:t>
            </a:r>
            <a:r>
              <a:rPr dirty="0" sz="800" spc="-5" b="1">
                <a:latin typeface="Courier New"/>
                <a:cs typeface="Courier New"/>
              </a:rPr>
              <a:t>Pvalue =</a:t>
            </a:r>
            <a:r>
              <a:rPr dirty="0" sz="800" spc="-20" b="1">
                <a:latin typeface="Courier New"/>
                <a:cs typeface="Courier New"/>
              </a:rPr>
              <a:t> </a:t>
            </a:r>
            <a:r>
              <a:rPr dirty="0" sz="800" spc="-5" b="1">
                <a:latin typeface="Courier New"/>
                <a:cs typeface="Courier New"/>
              </a:rPr>
              <a:t>0.6005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800" spc="-5" b="1">
                <a:latin typeface="Courier New"/>
                <a:cs typeface="Courier New"/>
              </a:rPr>
              <a:t>Which is </a:t>
            </a:r>
            <a:r>
              <a:rPr dirty="0" sz="800" spc="-10" b="1">
                <a:latin typeface="Courier New"/>
                <a:cs typeface="Courier New"/>
              </a:rPr>
              <a:t>thoroughly</a:t>
            </a:r>
            <a:r>
              <a:rPr dirty="0" sz="800" spc="-15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insignificant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16702" y="2362200"/>
            <a:ext cx="3908425" cy="2057400"/>
          </a:xfrm>
          <a:custGeom>
            <a:avLst/>
            <a:gdLst/>
            <a:ahLst/>
            <a:cxnLst/>
            <a:rect l="l" t="t" r="r" b="b"/>
            <a:pathLst>
              <a:path w="3908425" h="2057400">
                <a:moveTo>
                  <a:pt x="1165098" y="857250"/>
                </a:moveTo>
                <a:lnTo>
                  <a:pt x="1165098" y="342900"/>
                </a:lnTo>
                <a:lnTo>
                  <a:pt x="0" y="291846"/>
                </a:lnTo>
                <a:lnTo>
                  <a:pt x="1165098" y="857250"/>
                </a:lnTo>
                <a:close/>
              </a:path>
              <a:path w="3908425" h="2057400">
                <a:moveTo>
                  <a:pt x="3908298" y="2057400"/>
                </a:moveTo>
                <a:lnTo>
                  <a:pt x="3908298" y="0"/>
                </a:lnTo>
                <a:lnTo>
                  <a:pt x="1165098" y="0"/>
                </a:lnTo>
                <a:lnTo>
                  <a:pt x="1165098" y="2057400"/>
                </a:lnTo>
                <a:lnTo>
                  <a:pt x="3908298" y="2057400"/>
                </a:lnTo>
                <a:close/>
              </a:path>
            </a:pathLst>
          </a:custGeom>
          <a:solidFill>
            <a:srgbClr val="B3FF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616702" y="2362200"/>
            <a:ext cx="3908425" cy="2057400"/>
          </a:xfrm>
          <a:custGeom>
            <a:avLst/>
            <a:gdLst/>
            <a:ahLst/>
            <a:cxnLst/>
            <a:rect l="l" t="t" r="r" b="b"/>
            <a:pathLst>
              <a:path w="3908425" h="2057400">
                <a:moveTo>
                  <a:pt x="1165098" y="0"/>
                </a:moveTo>
                <a:lnTo>
                  <a:pt x="1165098" y="342900"/>
                </a:lnTo>
                <a:lnTo>
                  <a:pt x="0" y="291846"/>
                </a:lnTo>
                <a:lnTo>
                  <a:pt x="1165098" y="857250"/>
                </a:lnTo>
                <a:lnTo>
                  <a:pt x="1165098" y="2057400"/>
                </a:lnTo>
                <a:lnTo>
                  <a:pt x="3908298" y="2057400"/>
                </a:lnTo>
                <a:lnTo>
                  <a:pt x="3908298" y="0"/>
                </a:lnTo>
                <a:lnTo>
                  <a:pt x="1622298" y="0"/>
                </a:lnTo>
                <a:lnTo>
                  <a:pt x="1165098" y="0"/>
                </a:lnTo>
                <a:close/>
              </a:path>
            </a:pathLst>
          </a:custGeom>
          <a:ln w="12700">
            <a:solidFill>
              <a:srgbClr val="33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841997" y="2395982"/>
            <a:ext cx="2543175" cy="1854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336500"/>
                </a:solidFill>
                <a:latin typeface="Arial"/>
                <a:cs typeface="Arial"/>
              </a:rPr>
              <a:t>The period leading up  to May 20</a:t>
            </a:r>
            <a:r>
              <a:rPr dirty="0" baseline="25641" sz="1950" spc="-7">
                <a:solidFill>
                  <a:srgbClr val="336500"/>
                </a:solidFill>
                <a:latin typeface="Arial"/>
                <a:cs typeface="Arial"/>
              </a:rPr>
              <a:t>th</a:t>
            </a:r>
            <a:r>
              <a:rPr dirty="0" sz="2000" spc="-5">
                <a:solidFill>
                  <a:srgbClr val="336500"/>
                </a:solidFill>
                <a:latin typeface="Arial"/>
                <a:cs typeface="Arial"/>
              </a:rPr>
              <a:t>. May 18</a:t>
            </a:r>
            <a:r>
              <a:rPr dirty="0" baseline="25641" sz="1950" spc="-7">
                <a:solidFill>
                  <a:srgbClr val="336500"/>
                </a:solidFill>
                <a:latin typeface="Arial"/>
                <a:cs typeface="Arial"/>
              </a:rPr>
              <a:t>th  </a:t>
            </a:r>
            <a:r>
              <a:rPr dirty="0" sz="2000" spc="-5">
                <a:solidFill>
                  <a:srgbClr val="336500"/>
                </a:solidFill>
                <a:latin typeface="Arial"/>
                <a:cs typeface="Arial"/>
              </a:rPr>
              <a:t>is possibly of interest,  </a:t>
            </a:r>
            <a:r>
              <a:rPr dirty="0" sz="2000" spc="-10">
                <a:solidFill>
                  <a:srgbClr val="336500"/>
                </a:solidFill>
                <a:latin typeface="Arial"/>
                <a:cs typeface="Arial"/>
              </a:rPr>
              <a:t>though notice </a:t>
            </a:r>
            <a:r>
              <a:rPr dirty="0" sz="2000" spc="-5">
                <a:solidFill>
                  <a:srgbClr val="336500"/>
                </a:solidFill>
                <a:latin typeface="Arial"/>
                <a:cs typeface="Arial"/>
              </a:rPr>
              <a:t>that it </a:t>
            </a:r>
            <a:r>
              <a:rPr dirty="0" sz="2000" spc="-10">
                <a:solidFill>
                  <a:srgbClr val="336500"/>
                </a:solidFill>
                <a:latin typeface="Arial"/>
                <a:cs typeface="Arial"/>
              </a:rPr>
              <a:t>is  </a:t>
            </a:r>
            <a:r>
              <a:rPr dirty="0" sz="2000" spc="-5">
                <a:solidFill>
                  <a:srgbClr val="336500"/>
                </a:solidFill>
                <a:latin typeface="Arial"/>
                <a:cs typeface="Arial"/>
              </a:rPr>
              <a:t>not </a:t>
            </a:r>
            <a:r>
              <a:rPr dirty="0" sz="2000" spc="-10">
                <a:solidFill>
                  <a:srgbClr val="336500"/>
                </a:solidFill>
                <a:latin typeface="Arial"/>
                <a:cs typeface="Arial"/>
              </a:rPr>
              <a:t>considered  </a:t>
            </a:r>
            <a:r>
              <a:rPr dirty="0" sz="2000" spc="-5">
                <a:solidFill>
                  <a:srgbClr val="336500"/>
                </a:solidFill>
                <a:latin typeface="Arial"/>
                <a:cs typeface="Arial"/>
              </a:rPr>
              <a:t>significant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67000" y="6477000"/>
            <a:ext cx="2133600" cy="533400"/>
          </a:xfrm>
          <a:custGeom>
            <a:avLst/>
            <a:gdLst/>
            <a:ahLst/>
            <a:cxnLst/>
            <a:rect l="l" t="t" r="r" b="b"/>
            <a:pathLst>
              <a:path w="2133600" h="533400">
                <a:moveTo>
                  <a:pt x="1295400" y="533399"/>
                </a:moveTo>
                <a:lnTo>
                  <a:pt x="1295400" y="0"/>
                </a:lnTo>
                <a:lnTo>
                  <a:pt x="0" y="0"/>
                </a:lnTo>
                <a:lnTo>
                  <a:pt x="0" y="533400"/>
                </a:lnTo>
                <a:lnTo>
                  <a:pt x="1295400" y="533399"/>
                </a:lnTo>
                <a:close/>
              </a:path>
              <a:path w="2133600" h="533400">
                <a:moveTo>
                  <a:pt x="2133600" y="61721"/>
                </a:moveTo>
                <a:lnTo>
                  <a:pt x="1295400" y="89153"/>
                </a:lnTo>
                <a:lnTo>
                  <a:pt x="1295400" y="222503"/>
                </a:lnTo>
                <a:lnTo>
                  <a:pt x="2133600" y="61721"/>
                </a:lnTo>
                <a:close/>
              </a:path>
            </a:pathLst>
          </a:custGeom>
          <a:solidFill>
            <a:srgbClr val="FF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67000" y="6477000"/>
            <a:ext cx="2133600" cy="533400"/>
          </a:xfrm>
          <a:custGeom>
            <a:avLst/>
            <a:gdLst/>
            <a:ahLst/>
            <a:cxnLst/>
            <a:rect l="l" t="t" r="r" b="b"/>
            <a:pathLst>
              <a:path w="2133600" h="533400">
                <a:moveTo>
                  <a:pt x="0" y="0"/>
                </a:moveTo>
                <a:lnTo>
                  <a:pt x="0" y="533400"/>
                </a:lnTo>
                <a:lnTo>
                  <a:pt x="1295400" y="533399"/>
                </a:lnTo>
                <a:lnTo>
                  <a:pt x="1295400" y="222503"/>
                </a:lnTo>
                <a:lnTo>
                  <a:pt x="2133600" y="61721"/>
                </a:lnTo>
                <a:lnTo>
                  <a:pt x="1295400" y="89153"/>
                </a:lnTo>
                <a:lnTo>
                  <a:pt x="1295400" y="0"/>
                </a:lnTo>
                <a:lnTo>
                  <a:pt x="755904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3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12901" y="4678133"/>
            <a:ext cx="3764915" cy="2284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b="1">
                <a:latin typeface="Courier New"/>
                <a:cs typeface="Courier New"/>
              </a:rPr>
              <a:t>The most </a:t>
            </a:r>
            <a:r>
              <a:rPr dirty="0" sz="800" spc="-10" b="1">
                <a:latin typeface="Courier New"/>
                <a:cs typeface="Courier New"/>
              </a:rPr>
              <a:t>surprising thing about MAY-18-2000</a:t>
            </a:r>
            <a:r>
              <a:rPr dirty="0" sz="800" spc="15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is: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857250" algn="l"/>
              </a:tabLst>
            </a:pPr>
            <a:r>
              <a:rPr dirty="0" sz="800" spc="-5" b="1">
                <a:latin typeface="Courier New"/>
                <a:cs typeface="Courier New"/>
              </a:rPr>
              <a:t>Normally	8.4% of records (135/1615) have sendng =</a:t>
            </a:r>
            <a:r>
              <a:rPr dirty="0" sz="800" spc="-125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HANOVER  </a:t>
            </a:r>
            <a:r>
              <a:rPr dirty="0" sz="800" spc="-5" b="1">
                <a:latin typeface="Courier New"/>
                <a:cs typeface="Courier New"/>
              </a:rPr>
              <a:t>But recently 12.6% of records (70/555) have </a:t>
            </a:r>
            <a:r>
              <a:rPr dirty="0" sz="800" spc="-10" b="1">
                <a:latin typeface="Courier New"/>
                <a:cs typeface="Courier New"/>
              </a:rPr>
              <a:t>sendng </a:t>
            </a:r>
            <a:r>
              <a:rPr dirty="0" sz="800" spc="-5" b="1">
                <a:latin typeface="Courier New"/>
                <a:cs typeface="Courier New"/>
              </a:rPr>
              <a:t>= </a:t>
            </a:r>
            <a:r>
              <a:rPr dirty="0" sz="800" spc="-10" b="1">
                <a:latin typeface="Courier New"/>
                <a:cs typeface="Courier New"/>
              </a:rPr>
              <a:t>HANOVER  </a:t>
            </a:r>
            <a:r>
              <a:rPr dirty="0" sz="800" spc="-5" b="1">
                <a:latin typeface="Courier New"/>
                <a:cs typeface="Courier New"/>
              </a:rPr>
              <a:t>Pvalue =</a:t>
            </a:r>
            <a:r>
              <a:rPr dirty="0" sz="800" spc="-20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0.308192</a:t>
            </a:r>
            <a:endParaRPr sz="800">
              <a:latin typeface="Courier New"/>
              <a:cs typeface="Courier New"/>
            </a:endParaRPr>
          </a:p>
          <a:p>
            <a:pPr marL="12700" marR="487045">
              <a:lnSpc>
                <a:spcPct val="100000"/>
              </a:lnSpc>
              <a:spcBef>
                <a:spcPts val="5"/>
              </a:spcBef>
            </a:pPr>
            <a:r>
              <a:rPr dirty="0" sz="800" spc="-5" b="1">
                <a:latin typeface="Courier New"/>
                <a:cs typeface="Courier New"/>
              </a:rPr>
              <a:t>Which means that in a world where nothing changes</a:t>
            </a:r>
            <a:r>
              <a:rPr dirty="0" sz="800" spc="-135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we'd  </a:t>
            </a:r>
            <a:r>
              <a:rPr dirty="0" sz="800" spc="-5" b="1">
                <a:latin typeface="Courier New"/>
                <a:cs typeface="Courier New"/>
              </a:rPr>
              <a:t>expect to have a result this significant about once  every 3 </a:t>
            </a:r>
            <a:r>
              <a:rPr dirty="0" sz="800" spc="-10" b="1">
                <a:latin typeface="Courier New"/>
                <a:cs typeface="Courier New"/>
              </a:rPr>
              <a:t>times </a:t>
            </a:r>
            <a:r>
              <a:rPr dirty="0" sz="800" spc="-5" b="1">
                <a:latin typeface="Courier New"/>
                <a:cs typeface="Courier New"/>
              </a:rPr>
              <a:t>we ran the</a:t>
            </a:r>
            <a:r>
              <a:rPr dirty="0" sz="800" spc="-40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program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800" spc="-5" b="1">
                <a:latin typeface="Courier New"/>
                <a:cs typeface="Courier New"/>
              </a:rPr>
              <a:t>The most </a:t>
            </a:r>
            <a:r>
              <a:rPr dirty="0" sz="800" spc="-10" b="1">
                <a:latin typeface="Courier New"/>
                <a:cs typeface="Courier New"/>
              </a:rPr>
              <a:t>surprising thing about MAY-19-2000</a:t>
            </a:r>
            <a:r>
              <a:rPr dirty="0" sz="800" spc="15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is: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857250" algn="l"/>
              </a:tabLst>
            </a:pPr>
            <a:r>
              <a:rPr dirty="0" sz="800" spc="-5" b="1">
                <a:latin typeface="Courier New"/>
                <a:cs typeface="Courier New"/>
              </a:rPr>
              <a:t>Normally	0.0% of records (0/1381) have city =</a:t>
            </a:r>
            <a:r>
              <a:rPr dirty="0" sz="800" spc="-90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MISSISSAUGA  </a:t>
            </a:r>
            <a:r>
              <a:rPr dirty="0" sz="800" spc="-5" b="1">
                <a:latin typeface="Courier New"/>
                <a:cs typeface="Courier New"/>
              </a:rPr>
              <a:t>But recently 0.9% of records (4/460) have city = </a:t>
            </a:r>
            <a:r>
              <a:rPr dirty="0" sz="800" spc="-10" b="1">
                <a:latin typeface="Courier New"/>
                <a:cs typeface="Courier New"/>
              </a:rPr>
              <a:t>MISSISSAUGA  </a:t>
            </a:r>
            <a:r>
              <a:rPr dirty="0" sz="800" spc="-5" b="1">
                <a:latin typeface="Courier New"/>
                <a:cs typeface="Courier New"/>
              </a:rPr>
              <a:t>Pvalue =</a:t>
            </a:r>
            <a:r>
              <a:rPr dirty="0" sz="800" spc="-20" b="1">
                <a:latin typeface="Courier New"/>
                <a:cs typeface="Courier New"/>
              </a:rPr>
              <a:t> </a:t>
            </a:r>
            <a:r>
              <a:rPr dirty="0" sz="800" spc="-5" b="1">
                <a:latin typeface="Courier New"/>
                <a:cs typeface="Courier New"/>
              </a:rPr>
              <a:t>1.0005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5"/>
              </a:lnSpc>
              <a:spcBef>
                <a:spcPts val="10"/>
              </a:spcBef>
            </a:pPr>
            <a:r>
              <a:rPr dirty="0" sz="800" spc="-5" b="1">
                <a:latin typeface="Courier New"/>
                <a:cs typeface="Courier New"/>
              </a:rPr>
              <a:t>Which is </a:t>
            </a:r>
            <a:r>
              <a:rPr dirty="0" sz="800" spc="-10" b="1">
                <a:latin typeface="Courier New"/>
                <a:cs typeface="Courier New"/>
              </a:rPr>
              <a:t>thoroughly</a:t>
            </a:r>
            <a:r>
              <a:rPr dirty="0" sz="800" spc="-15" b="1">
                <a:latin typeface="Courier New"/>
                <a:cs typeface="Courier New"/>
              </a:rPr>
              <a:t> </a:t>
            </a:r>
            <a:r>
              <a:rPr dirty="0" sz="800" spc="-10" b="1">
                <a:latin typeface="Courier New"/>
                <a:cs typeface="Courier New"/>
              </a:rPr>
              <a:t>insignificant</a:t>
            </a:r>
            <a:endParaRPr sz="800">
              <a:latin typeface="Courier New"/>
              <a:cs typeface="Courier New"/>
            </a:endParaRPr>
          </a:p>
          <a:p>
            <a:pPr marL="2152015" marR="558800">
              <a:lnSpc>
                <a:spcPts val="1670"/>
              </a:lnSpc>
              <a:spcBef>
                <a:spcPts val="60"/>
              </a:spcBef>
            </a:pPr>
            <a:r>
              <a:rPr dirty="0" sz="1400" spc="-10">
                <a:solidFill>
                  <a:srgbClr val="336500"/>
                </a:solidFill>
                <a:latin typeface="Arial"/>
                <a:cs typeface="Arial"/>
              </a:rPr>
              <a:t>Hanover  </a:t>
            </a:r>
            <a:r>
              <a:rPr dirty="0" sz="1400" spc="-5">
                <a:solidFill>
                  <a:srgbClr val="336500"/>
                </a:solidFill>
                <a:latin typeface="Arial"/>
                <a:cs typeface="Arial"/>
              </a:rPr>
              <a:t>Gastro</a:t>
            </a:r>
            <a:r>
              <a:rPr dirty="0" sz="1400" spc="-65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336500"/>
                </a:solidFill>
                <a:latin typeface="Arial"/>
                <a:cs typeface="Arial"/>
              </a:rPr>
              <a:t>cases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3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47712" y="671512"/>
          <a:ext cx="8577580" cy="942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4800"/>
                <a:gridCol w="2845435"/>
                <a:gridCol w="2844799"/>
              </a:tblGrid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FF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2075" marR="8147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year data</a:t>
                      </a:r>
                      <a:r>
                        <a:rPr dirty="0" sz="1600" spc="-8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(excludes  Hanover)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3154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GI visits from city</a:t>
                      </a:r>
                      <a:r>
                        <a:rPr dirty="0" sz="1600" spc="-9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of  </a:t>
                      </a:r>
                      <a:r>
                        <a:rPr dirty="0" sz="16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Walkerton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3FF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Standard </a:t>
                      </a:r>
                      <a:r>
                        <a:rPr dirty="0" sz="160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Control</a:t>
                      </a:r>
                      <a:r>
                        <a:rPr dirty="0" sz="1600" spc="-2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Chart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62000" y="1934717"/>
            <a:ext cx="7193280" cy="4796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3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2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994902" y="6973316"/>
            <a:ext cx="1917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60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8220" y="640334"/>
            <a:ext cx="2828290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5"/>
              <a:t>What</a:t>
            </a:r>
            <a:r>
              <a:rPr dirty="0" sz="4400" spc="-70"/>
              <a:t> </a:t>
            </a:r>
            <a:r>
              <a:rPr dirty="0" sz="4400" spc="-5"/>
              <a:t>next?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752594" y="1347477"/>
            <a:ext cx="8434070" cy="491934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68300" indent="-343535">
              <a:lnSpc>
                <a:spcPct val="100000"/>
              </a:lnSpc>
              <a:spcBef>
                <a:spcPts val="535"/>
              </a:spcBef>
              <a:buChar char="•"/>
              <a:tabLst>
                <a:tab pos="367665" algn="l"/>
                <a:tab pos="368935" algn="l"/>
              </a:tabLst>
            </a:pPr>
            <a:r>
              <a:rPr dirty="0" sz="1800" spc="-5">
                <a:latin typeface="Tahoma"/>
                <a:cs typeface="Tahoma"/>
              </a:rPr>
              <a:t>Want to try some other univariate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methods</a:t>
            </a:r>
            <a:endParaRPr sz="1800">
              <a:latin typeface="Tahoma"/>
              <a:cs typeface="Tahoma"/>
            </a:endParaRPr>
          </a:p>
          <a:p>
            <a:pPr marL="368300" indent="-343535">
              <a:lnSpc>
                <a:spcPct val="100000"/>
              </a:lnSpc>
              <a:spcBef>
                <a:spcPts val="440"/>
              </a:spcBef>
              <a:buChar char="•"/>
              <a:tabLst>
                <a:tab pos="367665" algn="l"/>
                <a:tab pos="368935" algn="l"/>
              </a:tabLst>
            </a:pPr>
            <a:r>
              <a:rPr dirty="0" sz="1800" spc="-5">
                <a:latin typeface="Tahoma"/>
                <a:cs typeface="Tahoma"/>
              </a:rPr>
              <a:t>Get better spatial coding of home</a:t>
            </a:r>
            <a:r>
              <a:rPr dirty="0" sz="1800" spc="3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locations?</a:t>
            </a:r>
            <a:endParaRPr sz="1800">
              <a:latin typeface="Tahoma"/>
              <a:cs typeface="Tahoma"/>
            </a:endParaRPr>
          </a:p>
          <a:p>
            <a:pPr marL="368300" marR="831850" indent="-342900">
              <a:lnSpc>
                <a:spcPct val="100000"/>
              </a:lnSpc>
              <a:spcBef>
                <a:spcPts val="445"/>
              </a:spcBef>
              <a:buChar char="•"/>
              <a:tabLst>
                <a:tab pos="367665" algn="l"/>
                <a:tab pos="368935" algn="l"/>
              </a:tabLst>
            </a:pPr>
            <a:r>
              <a:rPr dirty="0" sz="1800" spc="-5">
                <a:latin typeface="Tahoma"/>
                <a:cs typeface="Tahoma"/>
              </a:rPr>
              <a:t>Should </a:t>
            </a:r>
            <a:r>
              <a:rPr dirty="0" sz="1800">
                <a:latin typeface="Tahoma"/>
                <a:cs typeface="Tahoma"/>
              </a:rPr>
              <a:t>do a </a:t>
            </a:r>
            <a:r>
              <a:rPr dirty="0" sz="1800" spc="-5">
                <a:latin typeface="Tahoma"/>
                <a:cs typeface="Tahoma"/>
              </a:rPr>
              <a:t>search for other syndromes/locations with increase early </a:t>
            </a:r>
            <a:r>
              <a:rPr dirty="0" sz="1800">
                <a:latin typeface="Tahoma"/>
                <a:cs typeface="Tahoma"/>
              </a:rPr>
              <a:t>in  </a:t>
            </a:r>
            <a:r>
              <a:rPr dirty="0" sz="1800" spc="-5">
                <a:latin typeface="Tahoma"/>
                <a:cs typeface="Tahoma"/>
              </a:rPr>
              <a:t>outbreak</a:t>
            </a:r>
            <a:endParaRPr sz="1800">
              <a:latin typeface="Tahoma"/>
              <a:cs typeface="Tahoma"/>
            </a:endParaRPr>
          </a:p>
          <a:p>
            <a:pPr marL="368300" indent="-343535">
              <a:lnSpc>
                <a:spcPct val="100000"/>
              </a:lnSpc>
              <a:spcBef>
                <a:spcPts val="434"/>
              </a:spcBef>
              <a:buChar char="•"/>
              <a:tabLst>
                <a:tab pos="367665" algn="l"/>
                <a:tab pos="368935" algn="l"/>
              </a:tabLst>
            </a:pPr>
            <a:r>
              <a:rPr dirty="0" sz="1800" spc="-5">
                <a:latin typeface="Tahoma"/>
                <a:cs typeface="Tahoma"/>
              </a:rPr>
              <a:t>Search </a:t>
            </a:r>
            <a:r>
              <a:rPr dirty="0" sz="1800">
                <a:latin typeface="Tahoma"/>
                <a:cs typeface="Tahoma"/>
              </a:rPr>
              <a:t>on </a:t>
            </a:r>
            <a:r>
              <a:rPr dirty="0" sz="1800" spc="-5">
                <a:latin typeface="Tahoma"/>
                <a:cs typeface="Tahoma"/>
              </a:rPr>
              <a:t>other spatial regions centered </a:t>
            </a:r>
            <a:r>
              <a:rPr dirty="0" sz="1800">
                <a:latin typeface="Tahoma"/>
                <a:cs typeface="Tahoma"/>
              </a:rPr>
              <a:t>on</a:t>
            </a:r>
            <a:r>
              <a:rPr dirty="0" sz="1800" spc="3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Walkerton</a:t>
            </a:r>
            <a:endParaRPr sz="1800">
              <a:latin typeface="Tahoma"/>
              <a:cs typeface="Tahoma"/>
            </a:endParaRPr>
          </a:p>
          <a:p>
            <a:pPr marL="368300" indent="-343535">
              <a:lnSpc>
                <a:spcPct val="100000"/>
              </a:lnSpc>
              <a:spcBef>
                <a:spcPts val="445"/>
              </a:spcBef>
              <a:buChar char="•"/>
              <a:tabLst>
                <a:tab pos="367665" algn="l"/>
                <a:tab pos="368935" algn="l"/>
              </a:tabLst>
            </a:pPr>
            <a:r>
              <a:rPr dirty="0" sz="1800" spc="-5">
                <a:latin typeface="Tahoma"/>
                <a:cs typeface="Tahoma"/>
              </a:rPr>
              <a:t>Run WSARE on data </a:t>
            </a:r>
            <a:r>
              <a:rPr dirty="0" sz="1800">
                <a:latin typeface="Tahoma"/>
                <a:cs typeface="Tahoma"/>
              </a:rPr>
              <a:t>in </a:t>
            </a:r>
            <a:r>
              <a:rPr dirty="0" sz="1800" spc="-5">
                <a:latin typeface="Tahoma"/>
                <a:cs typeface="Tahoma"/>
              </a:rPr>
              <a:t>which all </a:t>
            </a:r>
            <a:r>
              <a:rPr dirty="0" sz="1800" spc="-10">
                <a:latin typeface="Tahoma"/>
                <a:cs typeface="Tahoma"/>
              </a:rPr>
              <a:t>the </a:t>
            </a:r>
            <a:r>
              <a:rPr dirty="0" sz="1800" spc="-5">
                <a:latin typeface="Tahoma"/>
                <a:cs typeface="Tahoma"/>
              </a:rPr>
              <a:t>syndrome==other records are</a:t>
            </a:r>
            <a:r>
              <a:rPr dirty="0" sz="1800" spc="9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removed</a:t>
            </a:r>
            <a:endParaRPr sz="1800">
              <a:latin typeface="Tahoma"/>
              <a:cs typeface="Tahoma"/>
            </a:endParaRPr>
          </a:p>
          <a:p>
            <a:pPr marL="367665" marR="546735" indent="-342900">
              <a:lnSpc>
                <a:spcPct val="100000"/>
              </a:lnSpc>
              <a:spcBef>
                <a:spcPts val="439"/>
              </a:spcBef>
              <a:buChar char="•"/>
              <a:tabLst>
                <a:tab pos="367665" algn="l"/>
                <a:tab pos="368935" algn="l"/>
              </a:tabLst>
            </a:pPr>
            <a:r>
              <a:rPr dirty="0" sz="1800" spc="-5">
                <a:latin typeface="Tahoma"/>
                <a:cs typeface="Tahoma"/>
              </a:rPr>
              <a:t>Analyse the chief complaint strings to see if there was </a:t>
            </a:r>
            <a:r>
              <a:rPr dirty="0" sz="1800">
                <a:latin typeface="Tahoma"/>
                <a:cs typeface="Tahoma"/>
              </a:rPr>
              <a:t>a </a:t>
            </a:r>
            <a:r>
              <a:rPr dirty="0" sz="1800" spc="-5">
                <a:latin typeface="Tahoma"/>
                <a:cs typeface="Tahoma"/>
              </a:rPr>
              <a:t>pattern </a:t>
            </a:r>
            <a:r>
              <a:rPr dirty="0" sz="1800">
                <a:latin typeface="Tahoma"/>
                <a:cs typeface="Tahoma"/>
              </a:rPr>
              <a:t>in </a:t>
            </a:r>
            <a:r>
              <a:rPr dirty="0" sz="1800" spc="-10">
                <a:latin typeface="Tahoma"/>
                <a:cs typeface="Tahoma"/>
              </a:rPr>
              <a:t>those  </a:t>
            </a:r>
            <a:r>
              <a:rPr dirty="0" sz="1800" spc="-5">
                <a:latin typeface="Tahoma"/>
                <a:cs typeface="Tahoma"/>
              </a:rPr>
              <a:t>strings </a:t>
            </a:r>
            <a:r>
              <a:rPr dirty="0" sz="1800">
                <a:latin typeface="Tahoma"/>
                <a:cs typeface="Tahoma"/>
              </a:rPr>
              <a:t>in </a:t>
            </a:r>
            <a:r>
              <a:rPr dirty="0" sz="1800" spc="-5">
                <a:latin typeface="Tahoma"/>
                <a:cs typeface="Tahoma"/>
              </a:rPr>
              <a:t>the days leading </a:t>
            </a:r>
            <a:r>
              <a:rPr dirty="0" sz="1800">
                <a:latin typeface="Tahoma"/>
                <a:cs typeface="Tahoma"/>
              </a:rPr>
              <a:t>up </a:t>
            </a:r>
            <a:r>
              <a:rPr dirty="0" sz="1800" spc="-5">
                <a:latin typeface="Tahoma"/>
                <a:cs typeface="Tahoma"/>
              </a:rPr>
              <a:t>to </a:t>
            </a:r>
            <a:r>
              <a:rPr dirty="0" sz="1800">
                <a:latin typeface="Tahoma"/>
                <a:cs typeface="Tahoma"/>
              </a:rPr>
              <a:t>May </a:t>
            </a:r>
            <a:r>
              <a:rPr dirty="0" sz="1800" spc="-10">
                <a:latin typeface="Tahoma"/>
                <a:cs typeface="Tahoma"/>
              </a:rPr>
              <a:t>19</a:t>
            </a:r>
            <a:r>
              <a:rPr dirty="0" baseline="23148" sz="1800" spc="-15">
                <a:latin typeface="Tahoma"/>
                <a:cs typeface="Tahoma"/>
              </a:rPr>
              <a:t>th </a:t>
            </a:r>
            <a:r>
              <a:rPr dirty="0" sz="1800" spc="-5">
                <a:latin typeface="Tahoma"/>
                <a:cs typeface="Tahoma"/>
              </a:rPr>
              <a:t>that is more specific than the </a:t>
            </a:r>
            <a:r>
              <a:rPr dirty="0" sz="1800" spc="-10">
                <a:latin typeface="Tahoma"/>
                <a:cs typeface="Tahoma"/>
              </a:rPr>
              <a:t>GI  </a:t>
            </a:r>
            <a:r>
              <a:rPr dirty="0" sz="1800" spc="-5">
                <a:latin typeface="Tahoma"/>
                <a:cs typeface="Tahoma"/>
              </a:rPr>
              <a:t>syndrome coded </a:t>
            </a:r>
            <a:r>
              <a:rPr dirty="0" sz="1800">
                <a:latin typeface="Tahoma"/>
                <a:cs typeface="Tahoma"/>
              </a:rPr>
              <a:t>by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CoCo</a:t>
            </a:r>
            <a:endParaRPr sz="1800">
              <a:latin typeface="Tahoma"/>
              <a:cs typeface="Tahoma"/>
            </a:endParaRPr>
          </a:p>
          <a:p>
            <a:pPr marL="368300" marR="175260" indent="-342900">
              <a:lnSpc>
                <a:spcPct val="100000"/>
              </a:lnSpc>
              <a:spcBef>
                <a:spcPts val="440"/>
              </a:spcBef>
              <a:buChar char="•"/>
              <a:tabLst>
                <a:tab pos="367665" algn="l"/>
                <a:tab pos="368935" algn="l"/>
              </a:tabLst>
            </a:pPr>
            <a:r>
              <a:rPr dirty="0" sz="1800" spc="-5">
                <a:latin typeface="Tahoma"/>
                <a:cs typeface="Tahoma"/>
              </a:rPr>
              <a:t>Get </a:t>
            </a:r>
            <a:r>
              <a:rPr dirty="0" sz="1800">
                <a:latin typeface="Tahoma"/>
                <a:cs typeface="Tahoma"/>
              </a:rPr>
              <a:t>hold </a:t>
            </a:r>
            <a:r>
              <a:rPr dirty="0" sz="1800" spc="-5">
                <a:latin typeface="Tahoma"/>
                <a:cs typeface="Tahoma"/>
              </a:rPr>
              <a:t>of data about which three-letter postcodes are </a:t>
            </a:r>
            <a:r>
              <a:rPr dirty="0" sz="1800">
                <a:latin typeface="Tahoma"/>
                <a:cs typeface="Tahoma"/>
              </a:rPr>
              <a:t>in </a:t>
            </a:r>
            <a:r>
              <a:rPr dirty="0" sz="1800" spc="-5">
                <a:latin typeface="Tahoma"/>
                <a:cs typeface="Tahoma"/>
              </a:rPr>
              <a:t>which water supply  regions </a:t>
            </a:r>
            <a:r>
              <a:rPr dirty="0" sz="1800">
                <a:latin typeface="Tahoma"/>
                <a:cs typeface="Tahoma"/>
              </a:rPr>
              <a:t>and allow home-water-region </a:t>
            </a:r>
            <a:r>
              <a:rPr dirty="0" sz="1800" spc="-5">
                <a:latin typeface="Tahoma"/>
                <a:cs typeface="Tahoma"/>
              </a:rPr>
              <a:t>as another </a:t>
            </a:r>
            <a:r>
              <a:rPr dirty="0" sz="1800">
                <a:latin typeface="Tahoma"/>
                <a:cs typeface="Tahoma"/>
              </a:rPr>
              <a:t>feature in </a:t>
            </a:r>
            <a:r>
              <a:rPr dirty="0" sz="1800" spc="-5">
                <a:latin typeface="Tahoma"/>
                <a:cs typeface="Tahoma"/>
              </a:rPr>
              <a:t>the</a:t>
            </a:r>
            <a:r>
              <a:rPr dirty="0" sz="1800" spc="2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data</a:t>
            </a:r>
            <a:endParaRPr sz="1800">
              <a:latin typeface="Tahoma"/>
              <a:cs typeface="Tahoma"/>
            </a:endParaRPr>
          </a:p>
          <a:p>
            <a:pPr marL="368300" marR="702310" indent="-342900">
              <a:lnSpc>
                <a:spcPct val="100000"/>
              </a:lnSpc>
              <a:spcBef>
                <a:spcPts val="445"/>
              </a:spcBef>
              <a:buChar char="•"/>
              <a:tabLst>
                <a:tab pos="367665" algn="l"/>
                <a:tab pos="368935" algn="l"/>
              </a:tabLst>
            </a:pPr>
            <a:r>
              <a:rPr dirty="0" sz="1800" spc="-5">
                <a:latin typeface="Tahoma"/>
                <a:cs typeface="Tahoma"/>
              </a:rPr>
              <a:t>Methods which </a:t>
            </a:r>
            <a:r>
              <a:rPr dirty="0" sz="1800">
                <a:latin typeface="Tahoma"/>
                <a:cs typeface="Tahoma"/>
              </a:rPr>
              <a:t>look </a:t>
            </a:r>
            <a:r>
              <a:rPr dirty="0" sz="1800" spc="-5">
                <a:latin typeface="Tahoma"/>
                <a:cs typeface="Tahoma"/>
              </a:rPr>
              <a:t>at multi-sized time windows (almost everything here  looked one </a:t>
            </a:r>
            <a:r>
              <a:rPr dirty="0" sz="1800">
                <a:latin typeface="Tahoma"/>
                <a:cs typeface="Tahoma"/>
              </a:rPr>
              <a:t>day </a:t>
            </a:r>
            <a:r>
              <a:rPr dirty="0" sz="1800" spc="-5">
                <a:latin typeface="Tahoma"/>
                <a:cs typeface="Tahoma"/>
              </a:rPr>
              <a:t>at </a:t>
            </a:r>
            <a:r>
              <a:rPr dirty="0" sz="1800">
                <a:latin typeface="Tahoma"/>
                <a:cs typeface="Tahoma"/>
              </a:rPr>
              <a:t>a</a:t>
            </a:r>
            <a:r>
              <a:rPr dirty="0" sz="1800" spc="3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time)</a:t>
            </a:r>
            <a:endParaRPr sz="1800">
              <a:latin typeface="Tahoma"/>
              <a:cs typeface="Tahoma"/>
            </a:endParaRPr>
          </a:p>
          <a:p>
            <a:pPr marL="368300" marR="17780" indent="-342900">
              <a:lnSpc>
                <a:spcPct val="100000"/>
              </a:lnSpc>
              <a:spcBef>
                <a:spcPts val="445"/>
              </a:spcBef>
              <a:buChar char="•"/>
              <a:tabLst>
                <a:tab pos="367665" algn="l"/>
                <a:tab pos="368935" algn="l"/>
              </a:tabLst>
            </a:pPr>
            <a:r>
              <a:rPr dirty="0" sz="1800" spc="-5">
                <a:latin typeface="Tahoma"/>
                <a:cs typeface="Tahoma"/>
              </a:rPr>
              <a:t>See how sensitivity increases with multivariate methods that fuse ED with other  data (absenteeism, over-the-counter sales, prescriptions, physician  appointments…)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47712" y="671512"/>
          <a:ext cx="8577580" cy="942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4800"/>
                <a:gridCol w="2845435"/>
                <a:gridCol w="2844799"/>
              </a:tblGrid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FF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2075" marR="8147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year data</a:t>
                      </a:r>
                      <a:r>
                        <a:rPr dirty="0" sz="1600" spc="-8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(excludes  Hanover)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3154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GI visits from city</a:t>
                      </a:r>
                      <a:r>
                        <a:rPr dirty="0" sz="1600" spc="-9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of  </a:t>
                      </a:r>
                      <a:r>
                        <a:rPr dirty="0" sz="16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Walkerton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3FF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Moving Average (7</a:t>
                      </a:r>
                      <a:r>
                        <a:rPr dirty="0" sz="1600" spc="-5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days)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62000" y="2133600"/>
            <a:ext cx="73152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3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47712" y="671512"/>
          <a:ext cx="8577580" cy="942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4800"/>
                <a:gridCol w="2845435"/>
                <a:gridCol w="2844799"/>
              </a:tblGrid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FF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2075" marR="8147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year data</a:t>
                      </a:r>
                      <a:r>
                        <a:rPr dirty="0" sz="1600" spc="-8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(excludes  Hanover)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3154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GI visits from city</a:t>
                      </a:r>
                      <a:r>
                        <a:rPr dirty="0" sz="1600" spc="-9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of  </a:t>
                      </a:r>
                      <a:r>
                        <a:rPr dirty="0" sz="16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Walkerton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3FF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Moving Average (7</a:t>
                      </a:r>
                      <a:r>
                        <a:rPr dirty="0" sz="1600" spc="-5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days)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62000" y="2133600"/>
            <a:ext cx="73152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3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47712" y="671512"/>
          <a:ext cx="8577580" cy="942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4800"/>
                <a:gridCol w="2845435"/>
                <a:gridCol w="2844799"/>
              </a:tblGrid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Tracking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FFB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Method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2075" marR="8147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year data</a:t>
                      </a:r>
                      <a:r>
                        <a:rPr dirty="0" sz="1600" spc="-8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(excludes  Hanover)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3154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GI visits from city</a:t>
                      </a:r>
                      <a:r>
                        <a:rPr dirty="0" sz="1600" spc="-9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of  </a:t>
                      </a:r>
                      <a:r>
                        <a:rPr dirty="0" sz="1600" spc="-5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Walkerton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3FFB3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359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Regression w/ </a:t>
                      </a:r>
                      <a:r>
                        <a:rPr dirty="0" sz="160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DOW</a:t>
                      </a:r>
                      <a:r>
                        <a:rPr dirty="0" sz="1600" spc="-7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+  </a:t>
                      </a:r>
                      <a:r>
                        <a:rPr dirty="0" sz="1600" spc="-5">
                          <a:solidFill>
                            <a:srgbClr val="0065FF"/>
                          </a:solidFill>
                          <a:latin typeface="Tahoma"/>
                          <a:cs typeface="Tahoma"/>
                        </a:rPr>
                        <a:t>Season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BDD8FF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62000" y="2133600"/>
            <a:ext cx="73152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6701" y="7128160"/>
            <a:ext cx="382968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">
                <a:latin typeface="Arial"/>
                <a:cs typeface="Arial"/>
              </a:rPr>
              <a:t>Auton Lab Walkerton Analysis. Proprietary Information.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9ACC"/>
                </a:solidFill>
                <a:latin typeface="Arial"/>
                <a:cs typeface="Arial"/>
                <a:hlinkClick r:id="rId3"/>
              </a:rPr>
              <a:t>www.autonlab.org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awm</dc:creator>
  <dc:title>Microsoft PowerPoint - biosurveillence_example</dc:title>
  <dcterms:created xsi:type="dcterms:W3CDTF">2019-03-23T11:37:35Z</dcterms:created>
  <dcterms:modified xsi:type="dcterms:W3CDTF">2019-03-23T11:37:35Z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2007-05-10T00:00:00Z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2019-03-23T00:00:00Z</vt:filetime>
  </property>
</Properties>
</file>