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docProps/app.xml" ContentType="application/vnd.openxmlformats-officedocument.extended-properties+xml"/>
  <Override PartName="/docProps/core.xml" ContentType="application/vnd.openxmlformats-package.core-properties+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Default Extension="png" ContentType="image/png"/>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Lst>
  <p:sldSz cx="7772400" cy="10058400"/>
  <p:notesSz cx="7772400" cy="10058400"/>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1536" y="-84"/>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theme" Target="theme/theme1.xml"/><Relationship Id="rId3" Type="http://schemas.openxmlformats.org/officeDocument/2006/relationships/viewProps" Target="viewProps.xml"/><Relationship Id="rId4" Type="http://schemas.openxmlformats.org/officeDocument/2006/relationships/presProps" Target="presProps.xml"/><Relationship Id="rId5" Type="http://schemas.openxmlformats.org/officeDocument/2006/relationships/tableStyles" Target="tableStyles.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Relationship Id="rId25" Type="http://schemas.openxmlformats.org/officeDocument/2006/relationships/slide" Target="slides/slide20.xml"/><Relationship Id="rId26" Type="http://schemas.openxmlformats.org/officeDocument/2006/relationships/slide" Target="slides/slide21.xml"/><Relationship Id="rId27" Type="http://schemas.openxmlformats.org/officeDocument/2006/relationships/slide" Target="slides/slide22.xml"/><Relationship Id="rId28" Type="http://schemas.openxmlformats.org/officeDocument/2006/relationships/slide" Target="slides/slide23.xml"/><Relationship Id="rId29" Type="http://schemas.openxmlformats.org/officeDocument/2006/relationships/slide" Target="slides/slide24.xml"/><Relationship Id="rId30" Type="http://schemas.openxmlformats.org/officeDocument/2006/relationships/slide" Target="slides/slide25.xml"/><Relationship Id="rId31" Type="http://schemas.openxmlformats.org/officeDocument/2006/relationships/slide" Target="slides/slide26.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582930" y="3118104"/>
            <a:ext cx="6606540" cy="2112264"/>
          </a:xfrm>
          <a:prstGeom prst="rect">
            <a:avLst/>
          </a:prstGeom>
        </p:spPr>
        <p:txBody>
          <a:bodyPr wrap="square" lIns="0" tIns="0" rIns="0" bIns="0">
            <a:spAutoFit/>
          </a:bodyPr>
          <a:lstStyle>
            <a:lvl1pPr>
              <a:defRPr/>
            </a:lvl1pPr>
          </a:lstStyle>
          <a:p/>
        </p:txBody>
      </p:sp>
      <p:sp>
        <p:nvSpPr>
          <p:cNvPr id="3" name="Holder 3"/>
          <p:cNvSpPr>
            <a:spLocks noGrp="1"/>
          </p:cNvSpPr>
          <p:nvPr>
            <p:ph type="subTitle" idx="4"/>
          </p:nvPr>
        </p:nvSpPr>
        <p:spPr>
          <a:xfrm>
            <a:off x="1165860" y="5632704"/>
            <a:ext cx="5440680" cy="2514600"/>
          </a:xfrm>
          <a:prstGeom prst="rect">
            <a:avLst/>
          </a:prstGeom>
        </p:spPr>
        <p:txBody>
          <a:bodyPr wrap="square" lIns="0" tIns="0" rIns="0" bIns="0">
            <a:spAutoFit/>
          </a:bodyPr>
          <a:lstStyle>
            <a:lvl1pPr>
              <a:defRPr/>
            </a:lvl1pPr>
          </a:lstStyle>
          <a:p/>
        </p:txBody>
      </p:sp>
      <p:sp>
        <p:nvSpPr>
          <p:cNvPr id="4" name="Holder 4"/>
          <p:cNvSpPr>
            <a:spLocks noGrp="1"/>
          </p:cNvSpPr>
          <p:nvPr>
            <p:ph type="ftr" idx="5" sz="quarter"/>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idx="6" sz="half"/>
          </p:nvPr>
        </p:nvSpPr>
        <p:spPr/>
        <p:txBody>
          <a:bodyPr lIns="0" tIns="0" rIns="0" bIns="0"/>
          <a:lstStyle>
            <a:lvl1pPr algn="l">
              <a:defRPr>
                <a:solidFill>
                  <a:schemeClr val="tx1">
                    <a:tint val="75000"/>
                  </a:schemeClr>
                </a:solidFill>
              </a:defRPr>
            </a:lvl1pPr>
          </a:lstStyle>
          <a:p>
            <a:fld id="{1D8BD707-D9CF-40AE-B4C6-C98DA3205C09}" type="datetimeFigureOut">
              <a:rPr lang="en-US"/>
            </a:fld>
          </a:p>
        </p:txBody>
      </p:sp>
      <p:sp>
        <p:nvSpPr>
          <p:cNvPr id="6" name="Holder 6"/>
          <p:cNvSpPr>
            <a:spLocks noGrp="1"/>
          </p:cNvSpPr>
          <p:nvPr>
            <p:ph type="sldNum" idx="7" sz="quarter"/>
          </p:nvPr>
        </p:nvSpPr>
        <p:spPr/>
        <p:txBody>
          <a:bodyPr lIns="0" tIns="0" rIns="0" bIns="0"/>
          <a:lstStyle>
            <a:lvl1pPr>
              <a:defRPr sz="1300" b="0" i="0">
                <a:solidFill>
                  <a:schemeClr val="tx1"/>
                </a:solidFill>
                <a:latin typeface="Arial"/>
                <a:cs typeface="Arial"/>
              </a:defRPr>
            </a:lvl1pPr>
          </a:lstStyle>
          <a:p>
            <a:pPr marL="25400">
              <a:lnSpc>
                <a:spcPts val="1540"/>
              </a:lnSpc>
            </a:pPr>
            <a:fld id="{81D60167-4931-47E6-BA6A-407CBD079E47}" type="slidenum">
              <a:rPr dirty="0"/>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200" b="0" i="0">
                <a:solidFill>
                  <a:srgbClr val="009A00"/>
                </a:solidFill>
                <a:latin typeface="Arial"/>
                <a:cs typeface="Arial"/>
              </a:defRPr>
            </a:lvl1pPr>
          </a:lstStyle>
          <a:p/>
        </p:txBody>
      </p:sp>
      <p:sp>
        <p:nvSpPr>
          <p:cNvPr id="3" name="Holder 3"/>
          <p:cNvSpPr>
            <a:spLocks noGrp="1"/>
          </p:cNvSpPr>
          <p:nvPr>
            <p:ph type="body" idx="1"/>
          </p:nvPr>
        </p:nvSpPr>
        <p:spPr/>
        <p:txBody>
          <a:bodyPr lIns="0" tIns="0" rIns="0" bIns="0"/>
          <a:lstStyle>
            <a:lvl1pPr>
              <a:defRPr sz="800" b="0" i="1">
                <a:solidFill>
                  <a:schemeClr val="tx1"/>
                </a:solidFill>
                <a:latin typeface="Arial"/>
                <a:cs typeface="Arial"/>
              </a:defRPr>
            </a:lvl1pPr>
          </a:lstStyle>
          <a:p/>
        </p:txBody>
      </p:sp>
      <p:sp>
        <p:nvSpPr>
          <p:cNvPr id="4" name="Holder 4"/>
          <p:cNvSpPr>
            <a:spLocks noGrp="1"/>
          </p:cNvSpPr>
          <p:nvPr>
            <p:ph type="ftr" idx="5" sz="quarter"/>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idx="6" sz="half"/>
          </p:nvPr>
        </p:nvSpPr>
        <p:spPr/>
        <p:txBody>
          <a:bodyPr lIns="0" tIns="0" rIns="0" bIns="0"/>
          <a:lstStyle>
            <a:lvl1pPr algn="l">
              <a:defRPr>
                <a:solidFill>
                  <a:schemeClr val="tx1">
                    <a:tint val="75000"/>
                  </a:schemeClr>
                </a:solidFill>
              </a:defRPr>
            </a:lvl1pPr>
          </a:lstStyle>
          <a:p>
            <a:fld id="{1D8BD707-D9CF-40AE-B4C6-C98DA3205C09}" type="datetimeFigureOut">
              <a:rPr lang="en-US"/>
            </a:fld>
          </a:p>
        </p:txBody>
      </p:sp>
      <p:sp>
        <p:nvSpPr>
          <p:cNvPr id="6" name="Holder 6"/>
          <p:cNvSpPr>
            <a:spLocks noGrp="1"/>
          </p:cNvSpPr>
          <p:nvPr>
            <p:ph type="sldNum" idx="7" sz="quarter"/>
          </p:nvPr>
        </p:nvSpPr>
        <p:spPr/>
        <p:txBody>
          <a:bodyPr lIns="0" tIns="0" rIns="0" bIns="0"/>
          <a:lstStyle>
            <a:lvl1pPr>
              <a:defRPr sz="1300" b="0" i="0">
                <a:solidFill>
                  <a:schemeClr val="tx1"/>
                </a:solidFill>
                <a:latin typeface="Arial"/>
                <a:cs typeface="Arial"/>
              </a:defRPr>
            </a:lvl1pPr>
          </a:lstStyle>
          <a:p>
            <a:pPr marL="25400">
              <a:lnSpc>
                <a:spcPts val="1540"/>
              </a:lnSpc>
            </a:pPr>
            <a:fld id="{81D60167-4931-47E6-BA6A-407CBD079E47}" type="slidenum">
              <a:rPr dirty="0"/>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200" b="0" i="0">
                <a:solidFill>
                  <a:srgbClr val="009A00"/>
                </a:solidFill>
                <a:latin typeface="Arial"/>
                <a:cs typeface="Arial"/>
              </a:defRPr>
            </a:lvl1pPr>
          </a:lstStyle>
          <a:p/>
        </p:txBody>
      </p:sp>
      <p:sp>
        <p:nvSpPr>
          <p:cNvPr id="3" name="Holder 3"/>
          <p:cNvSpPr>
            <a:spLocks noGrp="1"/>
          </p:cNvSpPr>
          <p:nvPr>
            <p:ph idx="2" sz="half"/>
          </p:nvPr>
        </p:nvSpPr>
        <p:spPr>
          <a:xfrm>
            <a:off x="388620" y="2313432"/>
            <a:ext cx="3380994" cy="6638544"/>
          </a:xfrm>
          <a:prstGeom prst="rect">
            <a:avLst/>
          </a:prstGeom>
        </p:spPr>
        <p:txBody>
          <a:bodyPr wrap="square" lIns="0" tIns="0" rIns="0" bIns="0">
            <a:spAutoFit/>
          </a:bodyPr>
          <a:lstStyle>
            <a:lvl1pPr>
              <a:defRPr/>
            </a:lvl1pPr>
          </a:lstStyle>
          <a:p/>
        </p:txBody>
      </p:sp>
      <p:sp>
        <p:nvSpPr>
          <p:cNvPr id="4" name="Holder 4"/>
          <p:cNvSpPr>
            <a:spLocks noGrp="1"/>
          </p:cNvSpPr>
          <p:nvPr>
            <p:ph idx="3" sz="half"/>
          </p:nvPr>
        </p:nvSpPr>
        <p:spPr>
          <a:xfrm>
            <a:off x="4002786" y="2313432"/>
            <a:ext cx="3380994" cy="6638544"/>
          </a:xfrm>
          <a:prstGeom prst="rect">
            <a:avLst/>
          </a:prstGeom>
        </p:spPr>
        <p:txBody>
          <a:bodyPr wrap="square" lIns="0" tIns="0" rIns="0" bIns="0">
            <a:spAutoFit/>
          </a:bodyPr>
          <a:lstStyle>
            <a:lvl1pPr>
              <a:defRPr/>
            </a:lvl1pPr>
          </a:lstStyle>
          <a:p/>
        </p:txBody>
      </p:sp>
      <p:sp>
        <p:nvSpPr>
          <p:cNvPr id="5" name="Holder 5"/>
          <p:cNvSpPr>
            <a:spLocks noGrp="1"/>
          </p:cNvSpPr>
          <p:nvPr>
            <p:ph type="ftr" idx="5" sz="quarter"/>
          </p:nvPr>
        </p:nvSpPr>
        <p:spPr/>
        <p:txBody>
          <a:bodyPr lIns="0" tIns="0" rIns="0" bIns="0"/>
          <a:lstStyle>
            <a:lvl1pPr algn="ctr">
              <a:defRPr>
                <a:solidFill>
                  <a:schemeClr val="tx1">
                    <a:tint val="75000"/>
                  </a:schemeClr>
                </a:solidFill>
              </a:defRPr>
            </a:lvl1pPr>
          </a:lstStyle>
          <a:p/>
        </p:txBody>
      </p:sp>
      <p:sp>
        <p:nvSpPr>
          <p:cNvPr id="6" name="Holder 6"/>
          <p:cNvSpPr>
            <a:spLocks noGrp="1"/>
          </p:cNvSpPr>
          <p:nvPr>
            <p:ph type="dt" idx="6" sz="half"/>
          </p:nvPr>
        </p:nvSpPr>
        <p:spPr/>
        <p:txBody>
          <a:bodyPr lIns="0" tIns="0" rIns="0" bIns="0"/>
          <a:lstStyle>
            <a:lvl1pPr algn="l">
              <a:defRPr>
                <a:solidFill>
                  <a:schemeClr val="tx1">
                    <a:tint val="75000"/>
                  </a:schemeClr>
                </a:solidFill>
              </a:defRPr>
            </a:lvl1pPr>
          </a:lstStyle>
          <a:p>
            <a:fld id="{1D8BD707-D9CF-40AE-B4C6-C98DA3205C09}" type="datetimeFigureOut">
              <a:rPr lang="en-US"/>
            </a:fld>
          </a:p>
        </p:txBody>
      </p:sp>
      <p:sp>
        <p:nvSpPr>
          <p:cNvPr id="7" name="Holder 7"/>
          <p:cNvSpPr>
            <a:spLocks noGrp="1"/>
          </p:cNvSpPr>
          <p:nvPr>
            <p:ph type="sldNum" idx="7" sz="quarter"/>
          </p:nvPr>
        </p:nvSpPr>
        <p:spPr/>
        <p:txBody>
          <a:bodyPr lIns="0" tIns="0" rIns="0" bIns="0"/>
          <a:lstStyle>
            <a:lvl1pPr>
              <a:defRPr sz="1300" b="0" i="0">
                <a:solidFill>
                  <a:schemeClr val="tx1"/>
                </a:solidFill>
                <a:latin typeface="Arial"/>
                <a:cs typeface="Arial"/>
              </a:defRPr>
            </a:lvl1pPr>
          </a:lstStyle>
          <a:p>
            <a:pPr marL="25400">
              <a:lnSpc>
                <a:spcPts val="1540"/>
              </a:lnSpc>
            </a:pPr>
            <a:fld id="{81D60167-4931-47E6-BA6A-407CBD079E47}" type="slidenum">
              <a:rPr dirty="0"/>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200" b="0" i="0">
                <a:solidFill>
                  <a:srgbClr val="009A00"/>
                </a:solidFill>
                <a:latin typeface="Arial"/>
                <a:cs typeface="Arial"/>
              </a:defRPr>
            </a:lvl1pPr>
          </a:lstStyle>
          <a:p/>
        </p:txBody>
      </p:sp>
      <p:sp>
        <p:nvSpPr>
          <p:cNvPr id="3" name="Holder 3"/>
          <p:cNvSpPr>
            <a:spLocks noGrp="1"/>
          </p:cNvSpPr>
          <p:nvPr>
            <p:ph type="ftr" idx="5" sz="quarter"/>
          </p:nvPr>
        </p:nvSpPr>
        <p:spPr/>
        <p:txBody>
          <a:bodyPr lIns="0" tIns="0" rIns="0" bIns="0"/>
          <a:lstStyle>
            <a:lvl1pPr algn="ctr">
              <a:defRPr>
                <a:solidFill>
                  <a:schemeClr val="tx1">
                    <a:tint val="75000"/>
                  </a:schemeClr>
                </a:solidFill>
              </a:defRPr>
            </a:lvl1pPr>
          </a:lstStyle>
          <a:p/>
        </p:txBody>
      </p:sp>
      <p:sp>
        <p:nvSpPr>
          <p:cNvPr id="4" name="Holder 4"/>
          <p:cNvSpPr>
            <a:spLocks noGrp="1"/>
          </p:cNvSpPr>
          <p:nvPr>
            <p:ph type="dt" idx="6" sz="half"/>
          </p:nvPr>
        </p:nvSpPr>
        <p:spPr/>
        <p:txBody>
          <a:bodyPr lIns="0" tIns="0" rIns="0" bIns="0"/>
          <a:lstStyle>
            <a:lvl1pPr algn="l">
              <a:defRPr>
                <a:solidFill>
                  <a:schemeClr val="tx1">
                    <a:tint val="75000"/>
                  </a:schemeClr>
                </a:solidFill>
              </a:defRPr>
            </a:lvl1pPr>
          </a:lstStyle>
          <a:p>
            <a:fld id="{1D8BD707-D9CF-40AE-B4C6-C98DA3205C09}" type="datetimeFigureOut">
              <a:rPr lang="en-US"/>
            </a:fld>
          </a:p>
        </p:txBody>
      </p:sp>
      <p:sp>
        <p:nvSpPr>
          <p:cNvPr id="5" name="Holder 5"/>
          <p:cNvSpPr>
            <a:spLocks noGrp="1"/>
          </p:cNvSpPr>
          <p:nvPr>
            <p:ph type="sldNum" idx="7" sz="quarter"/>
          </p:nvPr>
        </p:nvSpPr>
        <p:spPr/>
        <p:txBody>
          <a:bodyPr lIns="0" tIns="0" rIns="0" bIns="0"/>
          <a:lstStyle>
            <a:lvl1pPr>
              <a:defRPr sz="1300" b="0" i="0">
                <a:solidFill>
                  <a:schemeClr val="tx1"/>
                </a:solidFill>
                <a:latin typeface="Arial"/>
                <a:cs typeface="Arial"/>
              </a:defRPr>
            </a:lvl1pPr>
          </a:lstStyle>
          <a:p>
            <a:pPr marL="25400">
              <a:lnSpc>
                <a:spcPts val="1540"/>
              </a:lnSpc>
            </a:pPr>
            <a:fld id="{81D60167-4931-47E6-BA6A-407CBD079E47}" type="slidenum">
              <a:rPr dirty="0"/>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1" name=""/>
        <p:cNvGrpSpPr/>
        <p:nvPr/>
      </p:nvGrpSpPr>
      <p:grpSpPr>
        <a:xfrm>
          <a:off x="0" y="0"/>
          <a:ext cx="0" cy="0"/>
          <a:chOff x="0" y="0"/>
          <a:chExt cx="0" cy="0"/>
        </a:xfrm>
      </p:grpSpPr>
      <p:sp>
        <p:nvSpPr>
          <p:cNvPr id="2" name="Holder 2"/>
          <p:cNvSpPr>
            <a:spLocks noGrp="1"/>
          </p:cNvSpPr>
          <p:nvPr>
            <p:ph type="ftr" idx="5" sz="quarter"/>
          </p:nvPr>
        </p:nvSpPr>
        <p:spPr/>
        <p:txBody>
          <a:bodyPr lIns="0" tIns="0" rIns="0" bIns="0"/>
          <a:lstStyle>
            <a:lvl1pPr algn="ctr">
              <a:defRPr>
                <a:solidFill>
                  <a:schemeClr val="tx1">
                    <a:tint val="75000"/>
                  </a:schemeClr>
                </a:solidFill>
              </a:defRPr>
            </a:lvl1pPr>
          </a:lstStyle>
          <a:p/>
        </p:txBody>
      </p:sp>
      <p:sp>
        <p:nvSpPr>
          <p:cNvPr id="3" name="Holder 3"/>
          <p:cNvSpPr>
            <a:spLocks noGrp="1"/>
          </p:cNvSpPr>
          <p:nvPr>
            <p:ph type="dt" idx="6" sz="half"/>
          </p:nvPr>
        </p:nvSpPr>
        <p:spPr/>
        <p:txBody>
          <a:bodyPr lIns="0" tIns="0" rIns="0" bIns="0"/>
          <a:lstStyle>
            <a:lvl1pPr algn="l">
              <a:defRPr>
                <a:solidFill>
                  <a:schemeClr val="tx1">
                    <a:tint val="75000"/>
                  </a:schemeClr>
                </a:solidFill>
              </a:defRPr>
            </a:lvl1pPr>
          </a:lstStyle>
          <a:p>
            <a:fld id="{1D8BD707-D9CF-40AE-B4C6-C98DA3205C09}" type="datetimeFigureOut">
              <a:rPr lang="en-US"/>
            </a:fld>
          </a:p>
        </p:txBody>
      </p:sp>
      <p:sp>
        <p:nvSpPr>
          <p:cNvPr id="4" name="Holder 4"/>
          <p:cNvSpPr>
            <a:spLocks noGrp="1"/>
          </p:cNvSpPr>
          <p:nvPr>
            <p:ph type="sldNum" idx="7" sz="quarter"/>
          </p:nvPr>
        </p:nvSpPr>
        <p:spPr/>
        <p:txBody>
          <a:bodyPr lIns="0" tIns="0" rIns="0" bIns="0"/>
          <a:lstStyle>
            <a:lvl1pPr>
              <a:defRPr sz="1300" b="0" i="0">
                <a:solidFill>
                  <a:schemeClr val="tx1"/>
                </a:solidFill>
                <a:latin typeface="Arial"/>
                <a:cs typeface="Arial"/>
              </a:defRPr>
            </a:lvl1pPr>
          </a:lstStyle>
          <a:p>
            <a:pPr marL="25400">
              <a:lnSpc>
                <a:spcPts val="1540"/>
              </a:lnSpc>
            </a:pPr>
            <a:fld id="{81D60167-4931-47E6-BA6A-407CBD079E47}" type="slidenum">
              <a:rPr dirty="0"/>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2995676" y="1390902"/>
            <a:ext cx="1781175" cy="361314"/>
          </a:xfrm>
          <a:prstGeom prst="rect">
            <a:avLst/>
          </a:prstGeom>
        </p:spPr>
        <p:txBody>
          <a:bodyPr wrap="square" lIns="0" tIns="0" rIns="0" bIns="0">
            <a:spAutoFit/>
          </a:bodyPr>
          <a:lstStyle>
            <a:lvl1pPr>
              <a:defRPr sz="2200" b="0" i="0">
                <a:solidFill>
                  <a:srgbClr val="009A00"/>
                </a:solidFill>
                <a:latin typeface="Arial"/>
                <a:cs typeface="Arial"/>
              </a:defRPr>
            </a:lvl1pPr>
          </a:lstStyle>
          <a:p/>
        </p:txBody>
      </p:sp>
      <p:sp>
        <p:nvSpPr>
          <p:cNvPr id="3" name="Holder 3"/>
          <p:cNvSpPr>
            <a:spLocks noGrp="1"/>
          </p:cNvSpPr>
          <p:nvPr>
            <p:ph type="body" idx="1"/>
          </p:nvPr>
        </p:nvSpPr>
        <p:spPr>
          <a:xfrm>
            <a:off x="1819274" y="2366264"/>
            <a:ext cx="4133850" cy="2121535"/>
          </a:xfrm>
          <a:prstGeom prst="rect">
            <a:avLst/>
          </a:prstGeom>
        </p:spPr>
        <p:txBody>
          <a:bodyPr wrap="square" lIns="0" tIns="0" rIns="0" bIns="0">
            <a:spAutoFit/>
          </a:bodyPr>
          <a:lstStyle>
            <a:lvl1pPr>
              <a:defRPr sz="800" b="0" i="1">
                <a:solidFill>
                  <a:schemeClr val="tx1"/>
                </a:solidFill>
                <a:latin typeface="Arial"/>
                <a:cs typeface="Arial"/>
              </a:defRPr>
            </a:lvl1pPr>
          </a:lstStyle>
          <a:p/>
        </p:txBody>
      </p:sp>
      <p:sp>
        <p:nvSpPr>
          <p:cNvPr id="4" name="Holder 4"/>
          <p:cNvSpPr>
            <a:spLocks noGrp="1"/>
          </p:cNvSpPr>
          <p:nvPr>
            <p:ph type="ftr" idx="5" sz="quarter"/>
          </p:nvPr>
        </p:nvSpPr>
        <p:spPr>
          <a:xfrm>
            <a:off x="2642616" y="9354312"/>
            <a:ext cx="2487168" cy="502920"/>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5" name="Holder 5"/>
          <p:cNvSpPr>
            <a:spLocks noGrp="1"/>
          </p:cNvSpPr>
          <p:nvPr>
            <p:ph type="dt" idx="6" sz="half"/>
          </p:nvPr>
        </p:nvSpPr>
        <p:spPr>
          <a:xfrm>
            <a:off x="388620" y="9354312"/>
            <a:ext cx="1787652" cy="50292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p>
        </p:txBody>
      </p:sp>
      <p:sp>
        <p:nvSpPr>
          <p:cNvPr id="6" name="Holder 6"/>
          <p:cNvSpPr>
            <a:spLocks noGrp="1"/>
          </p:cNvSpPr>
          <p:nvPr>
            <p:ph type="sldNum" idx="7" sz="quarter"/>
          </p:nvPr>
        </p:nvSpPr>
        <p:spPr>
          <a:xfrm>
            <a:off x="7235697" y="9579778"/>
            <a:ext cx="235584" cy="210184"/>
          </a:xfrm>
          <a:prstGeom prst="rect">
            <a:avLst/>
          </a:prstGeom>
        </p:spPr>
        <p:txBody>
          <a:bodyPr wrap="square" lIns="0" tIns="0" rIns="0" bIns="0">
            <a:spAutoFit/>
          </a:bodyPr>
          <a:lstStyle>
            <a:lvl1pPr>
              <a:defRPr sz="1300" b="0" i="0">
                <a:solidFill>
                  <a:schemeClr val="tx1"/>
                </a:solidFill>
                <a:latin typeface="Arial"/>
                <a:cs typeface="Arial"/>
              </a:defRPr>
            </a:lvl1pPr>
          </a:lstStyle>
          <a:p>
            <a:pPr marL="25400">
              <a:lnSpc>
                <a:spcPts val="1540"/>
              </a:lnSpc>
            </a:pPr>
            <a:fld id="{81D60167-4931-47E6-BA6A-407CBD079E47}" type="slidenum">
              <a:rPr dirty="0"/>
              <a:t>#</a:t>
            </a:fld>
          </a:p>
        </p:txBody>
      </p:sp>
    </p:spTree>
  </p:cSld>
  <p:clrMap folHlink="folHlink" hlink="hlink" accent1="accent1" accent2="accent2" accent3="accent3" accent4="accent4" accent5="accent5" accent6="accent6" tx2="dk2" bg2="lt2" tx1="dk1" bg1="lt1"/>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hyperlink" Target="http://www.cs.cmu.edu/%7Eawm" TargetMode="External"/><Relationship Id="rId3" Type="http://schemas.openxmlformats.org/officeDocument/2006/relationships/hyperlink" Target="mailto:awm@cs.cmu.edu" TargetMode="External"/><Relationship Id="rId4" Type="http://schemas.openxmlformats.org/officeDocument/2006/relationships/hyperlink" Target="http://www.cs.cmu.edu/%7Eawm/tutorials"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4.png"/><Relationship Id="rId3"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6.png"/><Relationship Id="rId3"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8.png"/><Relationship Id="rId3"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cs.cmu.edu/%7Eawm/animations/constraint/9d.html" TargetMode="External"/><Relationship Id="rId3" Type="http://schemas.openxmlformats.org/officeDocument/2006/relationships/hyperlink" Target="http://www.cs.cmu.edu/%7Eawm/animations/constraint/9b.html" TargetMode="External"/><Relationship Id="rId4" Type="http://schemas.openxmlformats.org/officeDocument/2006/relationships/hyperlink" Target="http://www.cs.cmu.edu/%7Eawm/animations/constraint/27b.html"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hyperlink" Target="http://www.cs.cmu.edu/%7Eawm/animations/constraint/27f.html" TargetMode="External"/><Relationship Id="rId3" Type="http://schemas.openxmlformats.org/officeDocument/2006/relationships/hyperlink" Target="http://www.cs.cmu.edu/%7Eawm/animations/constraint/27p.html"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606296" y="1231391"/>
            <a:ext cx="4559300" cy="3416300"/>
          </a:xfrm>
          <a:prstGeom prst="rect">
            <a:avLst/>
          </a:prstGeom>
          <a:ln w="12953">
            <a:solidFill>
              <a:srgbClr val="000000"/>
            </a:solidFill>
          </a:ln>
        </p:spPr>
        <p:txBody>
          <a:bodyPr wrap="square" lIns="0" tIns="160020" rIns="0" bIns="0" rtlCol="0" vert="horz">
            <a:spAutoFit/>
          </a:bodyPr>
          <a:lstStyle/>
          <a:p>
            <a:pPr algn="ctr" marL="1137920" marR="1054735" indent="-635">
              <a:lnSpc>
                <a:spcPct val="100000"/>
              </a:lnSpc>
              <a:spcBef>
                <a:spcPts val="1260"/>
              </a:spcBef>
            </a:pPr>
            <a:r>
              <a:rPr dirty="0" sz="2400" b="1">
                <a:solidFill>
                  <a:srgbClr val="009A00"/>
                </a:solidFill>
                <a:latin typeface="Arial"/>
                <a:cs typeface="Arial"/>
              </a:rPr>
              <a:t>Constraint  Satisfaction</a:t>
            </a:r>
            <a:r>
              <a:rPr dirty="0" sz="2400" spc="-95" b="1">
                <a:solidFill>
                  <a:srgbClr val="009A00"/>
                </a:solidFill>
                <a:latin typeface="Arial"/>
                <a:cs typeface="Arial"/>
              </a:rPr>
              <a:t> </a:t>
            </a:r>
            <a:r>
              <a:rPr dirty="0" sz="2400" b="1">
                <a:solidFill>
                  <a:srgbClr val="009A00"/>
                </a:solidFill>
                <a:latin typeface="Arial"/>
                <a:cs typeface="Arial"/>
              </a:rPr>
              <a:t>and  Scheduling</a:t>
            </a:r>
            <a:endParaRPr sz="2400">
              <a:latin typeface="Arial"/>
              <a:cs typeface="Arial"/>
            </a:endParaRPr>
          </a:p>
          <a:p>
            <a:pPr algn="ctr" marL="1635760" marR="1628775">
              <a:lnSpc>
                <a:spcPct val="105000"/>
              </a:lnSpc>
              <a:spcBef>
                <a:spcPts val="2120"/>
              </a:spcBef>
            </a:pPr>
            <a:r>
              <a:rPr dirty="0" sz="1200" spc="-5" b="1">
                <a:latin typeface="Arial"/>
                <a:cs typeface="Arial"/>
              </a:rPr>
              <a:t>Andrew W.</a:t>
            </a:r>
            <a:r>
              <a:rPr dirty="0" sz="1200" spc="-85" b="1">
                <a:latin typeface="Arial"/>
                <a:cs typeface="Arial"/>
              </a:rPr>
              <a:t> </a:t>
            </a:r>
            <a:r>
              <a:rPr dirty="0" sz="1200" spc="-5" b="1">
                <a:latin typeface="Arial"/>
                <a:cs typeface="Arial"/>
              </a:rPr>
              <a:t>Moore  Professor</a:t>
            </a:r>
            <a:endParaRPr sz="1200">
              <a:latin typeface="Arial"/>
              <a:cs typeface="Arial"/>
            </a:endParaRPr>
          </a:p>
          <a:p>
            <a:pPr algn="ctr" marL="1242695" marR="1235075">
              <a:lnSpc>
                <a:spcPct val="105000"/>
              </a:lnSpc>
            </a:pPr>
            <a:r>
              <a:rPr dirty="0" sz="1200" spc="-5" b="1">
                <a:latin typeface="Arial"/>
                <a:cs typeface="Arial"/>
              </a:rPr>
              <a:t>School of Computer</a:t>
            </a:r>
            <a:r>
              <a:rPr dirty="0" sz="1200" spc="-75" b="1">
                <a:latin typeface="Arial"/>
                <a:cs typeface="Arial"/>
              </a:rPr>
              <a:t> </a:t>
            </a:r>
            <a:r>
              <a:rPr dirty="0" sz="1200" spc="-5" b="1">
                <a:latin typeface="Arial"/>
                <a:cs typeface="Arial"/>
              </a:rPr>
              <a:t>Science  </a:t>
            </a:r>
            <a:r>
              <a:rPr dirty="0" sz="1200" b="1">
                <a:latin typeface="Arial"/>
                <a:cs typeface="Arial"/>
              </a:rPr>
              <a:t>Carnegie Mellon</a:t>
            </a:r>
            <a:r>
              <a:rPr dirty="0" sz="1200" spc="-70" b="1">
                <a:latin typeface="Arial"/>
                <a:cs typeface="Arial"/>
              </a:rPr>
              <a:t> </a:t>
            </a:r>
            <a:r>
              <a:rPr dirty="0" sz="1200" b="1">
                <a:latin typeface="Arial"/>
                <a:cs typeface="Arial"/>
              </a:rPr>
              <a:t>University</a:t>
            </a:r>
            <a:endParaRPr sz="1200">
              <a:latin typeface="Arial"/>
              <a:cs typeface="Arial"/>
            </a:endParaRPr>
          </a:p>
          <a:p>
            <a:pPr algn="ctr" marL="1638935" marR="1630680">
              <a:lnSpc>
                <a:spcPct val="105000"/>
              </a:lnSpc>
              <a:spcBef>
                <a:spcPts val="20"/>
              </a:spcBef>
            </a:pPr>
            <a:r>
              <a:rPr dirty="0" u="sng" sz="900" spc="-5" b="1">
                <a:solidFill>
                  <a:srgbClr val="0033CC"/>
                </a:solidFill>
                <a:uFill>
                  <a:solidFill>
                    <a:srgbClr val="0033CC"/>
                  </a:solidFill>
                </a:uFill>
                <a:latin typeface="Arial"/>
                <a:cs typeface="Arial"/>
                <a:hlinkClick r:id="rId2"/>
              </a:rPr>
              <a:t>ww</a:t>
            </a:r>
            <a:r>
              <a:rPr dirty="0" u="sng" sz="900" spc="10" b="1">
                <a:solidFill>
                  <a:srgbClr val="0033CC"/>
                </a:solidFill>
                <a:uFill>
                  <a:solidFill>
                    <a:srgbClr val="0033CC"/>
                  </a:solidFill>
                </a:uFill>
                <a:latin typeface="Arial"/>
                <a:cs typeface="Arial"/>
                <a:hlinkClick r:id="rId2"/>
              </a:rPr>
              <a:t>w</a:t>
            </a:r>
            <a:r>
              <a:rPr dirty="0" u="sng" sz="900" spc="-5" b="1">
                <a:solidFill>
                  <a:srgbClr val="0033CC"/>
                </a:solidFill>
                <a:uFill>
                  <a:solidFill>
                    <a:srgbClr val="0033CC"/>
                  </a:solidFill>
                </a:uFill>
                <a:latin typeface="Arial"/>
                <a:cs typeface="Arial"/>
                <a:hlinkClick r:id="rId2"/>
              </a:rPr>
              <a:t>.</a:t>
            </a:r>
            <a:r>
              <a:rPr dirty="0" u="sng" sz="900" spc="-10" b="1">
                <a:solidFill>
                  <a:srgbClr val="0033CC"/>
                </a:solidFill>
                <a:uFill>
                  <a:solidFill>
                    <a:srgbClr val="0033CC"/>
                  </a:solidFill>
                </a:uFill>
                <a:latin typeface="Arial"/>
                <a:cs typeface="Arial"/>
                <a:hlinkClick r:id="rId2"/>
              </a:rPr>
              <a:t>c</a:t>
            </a:r>
            <a:r>
              <a:rPr dirty="0" u="sng" sz="900" spc="-5" b="1">
                <a:solidFill>
                  <a:srgbClr val="0033CC"/>
                </a:solidFill>
                <a:uFill>
                  <a:solidFill>
                    <a:srgbClr val="0033CC"/>
                  </a:solidFill>
                </a:uFill>
                <a:latin typeface="Arial"/>
                <a:cs typeface="Arial"/>
                <a:hlinkClick r:id="rId2"/>
              </a:rPr>
              <a:t>s.cm</a:t>
            </a:r>
            <a:r>
              <a:rPr dirty="0" u="sng" sz="900" b="1">
                <a:solidFill>
                  <a:srgbClr val="0033CC"/>
                </a:solidFill>
                <a:uFill>
                  <a:solidFill>
                    <a:srgbClr val="0033CC"/>
                  </a:solidFill>
                </a:uFill>
                <a:latin typeface="Arial"/>
                <a:cs typeface="Arial"/>
                <a:hlinkClick r:id="rId2"/>
              </a:rPr>
              <a:t>u</a:t>
            </a:r>
            <a:r>
              <a:rPr dirty="0" u="sng" sz="900" spc="-5" b="1">
                <a:solidFill>
                  <a:srgbClr val="0033CC"/>
                </a:solidFill>
                <a:uFill>
                  <a:solidFill>
                    <a:srgbClr val="0033CC"/>
                  </a:solidFill>
                </a:uFill>
                <a:latin typeface="Arial"/>
                <a:cs typeface="Arial"/>
                <a:hlinkClick r:id="rId2"/>
              </a:rPr>
              <a:t>.</a:t>
            </a:r>
            <a:r>
              <a:rPr dirty="0" u="sng" sz="900" spc="-5" b="1">
                <a:solidFill>
                  <a:srgbClr val="0033CC"/>
                </a:solidFill>
                <a:uFill>
                  <a:solidFill>
                    <a:srgbClr val="0033CC"/>
                  </a:solidFill>
                </a:uFill>
                <a:latin typeface="Arial"/>
                <a:cs typeface="Arial"/>
                <a:hlinkClick r:id="rId2"/>
              </a:rPr>
              <a:t>e</a:t>
            </a:r>
            <a:r>
              <a:rPr dirty="0" u="sng" sz="900" b="1">
                <a:solidFill>
                  <a:srgbClr val="0033CC"/>
                </a:solidFill>
                <a:uFill>
                  <a:solidFill>
                    <a:srgbClr val="0033CC"/>
                  </a:solidFill>
                </a:uFill>
                <a:latin typeface="Arial"/>
                <a:cs typeface="Arial"/>
                <a:hlinkClick r:id="rId2"/>
              </a:rPr>
              <a:t>d</a:t>
            </a:r>
            <a:r>
              <a:rPr dirty="0" u="sng" sz="900" b="1">
                <a:solidFill>
                  <a:srgbClr val="0033CC"/>
                </a:solidFill>
                <a:uFill>
                  <a:solidFill>
                    <a:srgbClr val="0033CC"/>
                  </a:solidFill>
                </a:uFill>
                <a:latin typeface="Arial"/>
                <a:cs typeface="Arial"/>
                <a:hlinkClick r:id="rId2"/>
              </a:rPr>
              <a:t>u</a:t>
            </a:r>
            <a:r>
              <a:rPr dirty="0" u="sng" sz="900" b="1">
                <a:solidFill>
                  <a:srgbClr val="0033CC"/>
                </a:solidFill>
                <a:uFill>
                  <a:solidFill>
                    <a:srgbClr val="0033CC"/>
                  </a:solidFill>
                </a:uFill>
                <a:latin typeface="Arial"/>
                <a:cs typeface="Arial"/>
                <a:hlinkClick r:id="rId2"/>
              </a:rPr>
              <a:t>/</a:t>
            </a:r>
            <a:r>
              <a:rPr dirty="0" u="sng" sz="900" b="1">
                <a:solidFill>
                  <a:srgbClr val="0033CC"/>
                </a:solidFill>
                <a:uFill>
                  <a:solidFill>
                    <a:srgbClr val="0033CC"/>
                  </a:solidFill>
                </a:uFill>
                <a:latin typeface="Arial"/>
                <a:cs typeface="Arial"/>
                <a:hlinkClick r:id="rId2"/>
              </a:rPr>
              <a:t>~</a:t>
            </a:r>
            <a:r>
              <a:rPr dirty="0" u="sng" sz="900" spc="-20" b="1">
                <a:solidFill>
                  <a:srgbClr val="0033CC"/>
                </a:solidFill>
                <a:uFill>
                  <a:solidFill>
                    <a:srgbClr val="0033CC"/>
                  </a:solidFill>
                </a:uFill>
                <a:latin typeface="Arial"/>
                <a:cs typeface="Arial"/>
                <a:hlinkClick r:id="rId2"/>
              </a:rPr>
              <a:t>a</a:t>
            </a:r>
            <a:r>
              <a:rPr dirty="0" u="sng" sz="900" spc="20" b="1">
                <a:solidFill>
                  <a:srgbClr val="0033CC"/>
                </a:solidFill>
                <a:uFill>
                  <a:solidFill>
                    <a:srgbClr val="0033CC"/>
                  </a:solidFill>
                </a:uFill>
                <a:latin typeface="Arial"/>
                <a:cs typeface="Arial"/>
                <a:hlinkClick r:id="rId2"/>
              </a:rPr>
              <a:t>w</a:t>
            </a:r>
            <a:r>
              <a:rPr dirty="0" u="sng" sz="900" spc="-5" b="1">
                <a:solidFill>
                  <a:srgbClr val="0033CC"/>
                </a:solidFill>
                <a:uFill>
                  <a:solidFill>
                    <a:srgbClr val="0033CC"/>
                  </a:solidFill>
                </a:uFill>
                <a:latin typeface="Arial"/>
                <a:cs typeface="Arial"/>
                <a:hlinkClick r:id="rId2"/>
              </a:rPr>
              <a:t>m </a:t>
            </a:r>
            <a:r>
              <a:rPr dirty="0" sz="900" b="1">
                <a:solidFill>
                  <a:srgbClr val="0033CC"/>
                </a:solidFill>
                <a:latin typeface="Arial"/>
                <a:cs typeface="Arial"/>
              </a:rPr>
              <a:t> </a:t>
            </a:r>
            <a:r>
              <a:rPr dirty="0" u="sng" sz="900" spc="-5" b="1">
                <a:solidFill>
                  <a:srgbClr val="0033CC"/>
                </a:solidFill>
                <a:uFill>
                  <a:solidFill>
                    <a:srgbClr val="0033CC"/>
                  </a:solidFill>
                </a:uFill>
                <a:latin typeface="Arial"/>
                <a:cs typeface="Arial"/>
                <a:hlinkClick r:id="rId3"/>
              </a:rPr>
              <a:t>awm@cs.cmu.edu</a:t>
            </a:r>
            <a:endParaRPr sz="900">
              <a:latin typeface="Arial"/>
              <a:cs typeface="Arial"/>
            </a:endParaRPr>
          </a:p>
          <a:p>
            <a:pPr algn="ctr">
              <a:lnSpc>
                <a:spcPct val="100000"/>
              </a:lnSpc>
              <a:spcBef>
                <a:spcPts val="60"/>
              </a:spcBef>
            </a:pPr>
            <a:r>
              <a:rPr dirty="0" sz="900" spc="-5" b="1">
                <a:latin typeface="Arial"/>
                <a:cs typeface="Arial"/>
              </a:rPr>
              <a:t>412-268-7599</a:t>
            </a:r>
            <a:endParaRPr sz="900">
              <a:latin typeface="Arial"/>
              <a:cs typeface="Arial"/>
            </a:endParaRPr>
          </a:p>
          <a:p>
            <a:pPr>
              <a:lnSpc>
                <a:spcPct val="100000"/>
              </a:lnSpc>
            </a:pPr>
            <a:endParaRPr sz="1000">
              <a:latin typeface="Times New Roman"/>
              <a:cs typeface="Times New Roman"/>
            </a:endParaRPr>
          </a:p>
          <a:p>
            <a:pPr>
              <a:lnSpc>
                <a:spcPct val="100000"/>
              </a:lnSpc>
            </a:pPr>
            <a:endParaRPr sz="1000">
              <a:latin typeface="Times New Roman"/>
              <a:cs typeface="Times New Roman"/>
            </a:endParaRPr>
          </a:p>
          <a:p>
            <a:pPr>
              <a:lnSpc>
                <a:spcPct val="100000"/>
              </a:lnSpc>
              <a:spcBef>
                <a:spcPts val="35"/>
              </a:spcBef>
            </a:pPr>
            <a:endParaRPr sz="750">
              <a:latin typeface="Times New Roman"/>
              <a:cs typeface="Times New Roman"/>
            </a:endParaRPr>
          </a:p>
          <a:p>
            <a:pPr algn="r" marR="260350">
              <a:lnSpc>
                <a:spcPct val="100000"/>
              </a:lnSpc>
              <a:spcBef>
                <a:spcPts val="5"/>
              </a:spcBef>
            </a:pPr>
            <a:r>
              <a:rPr dirty="0" sz="700" spc="-5">
                <a:latin typeface="Arial"/>
                <a:cs typeface="Arial"/>
              </a:rPr>
              <a:t>Slide</a:t>
            </a:r>
            <a:r>
              <a:rPr dirty="0" sz="700" spc="-95">
                <a:latin typeface="Arial"/>
                <a:cs typeface="Arial"/>
              </a:rPr>
              <a:t> </a:t>
            </a:r>
            <a:r>
              <a:rPr dirty="0" sz="700">
                <a:latin typeface="Arial"/>
                <a:cs typeface="Arial"/>
              </a:rPr>
              <a:t>1</a:t>
            </a:r>
            <a:endParaRPr sz="700">
              <a:latin typeface="Arial"/>
              <a:cs typeface="Arial"/>
            </a:endParaRPr>
          </a:p>
        </p:txBody>
      </p:sp>
      <p:sp>
        <p:nvSpPr>
          <p:cNvPr id="3" name="object 3"/>
          <p:cNvSpPr txBox="1"/>
          <p:nvPr/>
        </p:nvSpPr>
        <p:spPr>
          <a:xfrm>
            <a:off x="1714500" y="4158996"/>
            <a:ext cx="3048000" cy="428625"/>
          </a:xfrm>
          <a:prstGeom prst="rect">
            <a:avLst/>
          </a:prstGeom>
          <a:ln w="3175">
            <a:solidFill>
              <a:srgbClr val="010101"/>
            </a:solidFill>
          </a:ln>
        </p:spPr>
        <p:txBody>
          <a:bodyPr wrap="square" lIns="0" tIns="21590" rIns="0" bIns="0" rtlCol="0" vert="horz">
            <a:spAutoFit/>
          </a:bodyPr>
          <a:lstStyle/>
          <a:p>
            <a:pPr marL="46355" marR="40005">
              <a:lnSpc>
                <a:spcPct val="100000"/>
              </a:lnSpc>
              <a:spcBef>
                <a:spcPts val="170"/>
              </a:spcBef>
            </a:pPr>
            <a:r>
              <a:rPr dirty="0" sz="500" spc="-5">
                <a:latin typeface="Arial"/>
                <a:cs typeface="Arial"/>
              </a:rPr>
              <a:t>Note to other teachers and users </a:t>
            </a:r>
            <a:r>
              <a:rPr dirty="0" sz="500" spc="-10">
                <a:latin typeface="Arial"/>
                <a:cs typeface="Arial"/>
              </a:rPr>
              <a:t>of </a:t>
            </a:r>
            <a:r>
              <a:rPr dirty="0" sz="500" spc="-5">
                <a:latin typeface="Arial"/>
                <a:cs typeface="Arial"/>
              </a:rPr>
              <a:t>these slides. Andrew </a:t>
            </a:r>
            <a:r>
              <a:rPr dirty="0" sz="500" spc="-10">
                <a:latin typeface="Arial"/>
                <a:cs typeface="Arial"/>
              </a:rPr>
              <a:t>would </a:t>
            </a:r>
            <a:r>
              <a:rPr dirty="0" sz="500" spc="-5">
                <a:latin typeface="Arial"/>
                <a:cs typeface="Arial"/>
              </a:rPr>
              <a:t>be delighted if </a:t>
            </a:r>
            <a:r>
              <a:rPr dirty="0" sz="500" spc="-10">
                <a:latin typeface="Arial"/>
                <a:cs typeface="Arial"/>
              </a:rPr>
              <a:t>you </a:t>
            </a:r>
            <a:r>
              <a:rPr dirty="0" sz="500" spc="-5">
                <a:latin typeface="Arial"/>
                <a:cs typeface="Arial"/>
              </a:rPr>
              <a:t>found this source  material useful in giving your </a:t>
            </a:r>
            <a:r>
              <a:rPr dirty="0" sz="500" spc="-10">
                <a:latin typeface="Arial"/>
                <a:cs typeface="Arial"/>
              </a:rPr>
              <a:t>own </a:t>
            </a:r>
            <a:r>
              <a:rPr dirty="0" sz="500" spc="-5">
                <a:latin typeface="Arial"/>
                <a:cs typeface="Arial"/>
              </a:rPr>
              <a:t>lectures. Feel free to use these slides verbatim, or to modify them to fit  </a:t>
            </a:r>
            <a:r>
              <a:rPr dirty="0" sz="500" spc="-10">
                <a:latin typeface="Arial"/>
                <a:cs typeface="Arial"/>
              </a:rPr>
              <a:t>your </a:t>
            </a:r>
            <a:r>
              <a:rPr dirty="0" sz="500" spc="-5">
                <a:latin typeface="Arial"/>
                <a:cs typeface="Arial"/>
              </a:rPr>
              <a:t>own needs. PowerPoint originals are available. If </a:t>
            </a:r>
            <a:r>
              <a:rPr dirty="0" sz="500" spc="-10">
                <a:latin typeface="Arial"/>
                <a:cs typeface="Arial"/>
              </a:rPr>
              <a:t>you </a:t>
            </a:r>
            <a:r>
              <a:rPr dirty="0" sz="500">
                <a:latin typeface="Arial"/>
                <a:cs typeface="Arial"/>
              </a:rPr>
              <a:t>make </a:t>
            </a:r>
            <a:r>
              <a:rPr dirty="0" sz="500" spc="-5">
                <a:latin typeface="Arial"/>
                <a:cs typeface="Arial"/>
              </a:rPr>
              <a:t>use </a:t>
            </a:r>
            <a:r>
              <a:rPr dirty="0" sz="500" spc="-10">
                <a:latin typeface="Arial"/>
                <a:cs typeface="Arial"/>
              </a:rPr>
              <a:t>of </a:t>
            </a:r>
            <a:r>
              <a:rPr dirty="0" sz="500" spc="-5">
                <a:latin typeface="Arial"/>
                <a:cs typeface="Arial"/>
              </a:rPr>
              <a:t>a significant portion </a:t>
            </a:r>
            <a:r>
              <a:rPr dirty="0" sz="500" spc="-10">
                <a:latin typeface="Arial"/>
                <a:cs typeface="Arial"/>
              </a:rPr>
              <a:t>of these  </a:t>
            </a:r>
            <a:r>
              <a:rPr dirty="0" sz="500" spc="-5">
                <a:latin typeface="Arial"/>
                <a:cs typeface="Arial"/>
              </a:rPr>
              <a:t>slides in </a:t>
            </a:r>
            <a:r>
              <a:rPr dirty="0" sz="500" spc="-10">
                <a:latin typeface="Arial"/>
                <a:cs typeface="Arial"/>
              </a:rPr>
              <a:t>your </a:t>
            </a:r>
            <a:r>
              <a:rPr dirty="0" sz="500" spc="-5">
                <a:latin typeface="Arial"/>
                <a:cs typeface="Arial"/>
              </a:rPr>
              <a:t>own lecture, please include this message, or the following link to </a:t>
            </a:r>
            <a:r>
              <a:rPr dirty="0" sz="500" spc="-10">
                <a:latin typeface="Arial"/>
                <a:cs typeface="Arial"/>
              </a:rPr>
              <a:t>the </a:t>
            </a:r>
            <a:r>
              <a:rPr dirty="0" sz="500" spc="-5">
                <a:latin typeface="Arial"/>
                <a:cs typeface="Arial"/>
              </a:rPr>
              <a:t>source repository </a:t>
            </a:r>
            <a:r>
              <a:rPr dirty="0" sz="500" spc="-10">
                <a:latin typeface="Arial"/>
                <a:cs typeface="Arial"/>
              </a:rPr>
              <a:t>of  </a:t>
            </a:r>
            <a:r>
              <a:rPr dirty="0" sz="500" spc="-5">
                <a:latin typeface="Arial"/>
                <a:cs typeface="Arial"/>
              </a:rPr>
              <a:t>Andrew’s tutorials: </a:t>
            </a:r>
            <a:r>
              <a:rPr dirty="0" u="sng" sz="500" spc="-5">
                <a:solidFill>
                  <a:srgbClr val="009A9A"/>
                </a:solidFill>
                <a:uFill>
                  <a:solidFill>
                    <a:srgbClr val="009A9A"/>
                  </a:solidFill>
                </a:uFill>
                <a:latin typeface="Arial"/>
                <a:cs typeface="Arial"/>
                <a:hlinkClick r:id="rId4"/>
              </a:rPr>
              <a:t>http://www.cs.cmu.edu/~awm/tutorials</a:t>
            </a:r>
            <a:r>
              <a:rPr dirty="0" sz="500" spc="-5">
                <a:solidFill>
                  <a:srgbClr val="009A9A"/>
                </a:solidFill>
                <a:latin typeface="Arial"/>
                <a:cs typeface="Arial"/>
                <a:hlinkClick r:id="rId4"/>
              </a:rPr>
              <a:t> </a:t>
            </a:r>
            <a:r>
              <a:rPr dirty="0" sz="500" spc="-5">
                <a:latin typeface="Arial"/>
                <a:cs typeface="Arial"/>
              </a:rPr>
              <a:t>. Comments </a:t>
            </a:r>
            <a:r>
              <a:rPr dirty="0" sz="500" spc="-10">
                <a:latin typeface="Arial"/>
                <a:cs typeface="Arial"/>
              </a:rPr>
              <a:t>and </a:t>
            </a:r>
            <a:r>
              <a:rPr dirty="0" sz="500" spc="-5">
                <a:latin typeface="Arial"/>
                <a:cs typeface="Arial"/>
              </a:rPr>
              <a:t>corrections gratefully</a:t>
            </a:r>
            <a:r>
              <a:rPr dirty="0" sz="500" spc="5">
                <a:latin typeface="Arial"/>
                <a:cs typeface="Arial"/>
              </a:rPr>
              <a:t> </a:t>
            </a:r>
            <a:r>
              <a:rPr dirty="0" sz="500" spc="-5">
                <a:latin typeface="Arial"/>
                <a:cs typeface="Arial"/>
              </a:rPr>
              <a:t>received.</a:t>
            </a:r>
            <a:endParaRPr sz="500">
              <a:latin typeface="Arial"/>
              <a:cs typeface="Arial"/>
            </a:endParaRPr>
          </a:p>
        </p:txBody>
      </p:sp>
      <p:sp>
        <p:nvSpPr>
          <p:cNvPr id="5" name="object 5"/>
          <p:cNvSpPr txBox="1">
            <a:spLocks noGrp="1"/>
          </p:cNvSpPr>
          <p:nvPr>
            <p:ph type="sldNum" idx="7" sz="quarter"/>
          </p:nvPr>
        </p:nvSpPr>
        <p:spPr>
          <a:prstGeom prst="rect"/>
        </p:spPr>
        <p:txBody>
          <a:bodyPr wrap="square" lIns="0" tIns="0" rIns="0" bIns="0" rtlCol="0" vert="horz">
            <a:spAutoFit/>
          </a:bodyPr>
          <a:lstStyle/>
          <a:p>
            <a:pPr marL="25400">
              <a:lnSpc>
                <a:spcPts val="1540"/>
              </a:lnSpc>
            </a:pPr>
            <a:fld id="{81D60167-4931-47E6-BA6A-407CBD079E47}" type="slidenum">
              <a:rPr dirty="0"/>
              <a:t>10</a:t>
            </a:fld>
          </a:p>
        </p:txBody>
      </p:sp>
      <p:sp>
        <p:nvSpPr>
          <p:cNvPr id="4" name="object 4"/>
          <p:cNvSpPr txBox="1"/>
          <p:nvPr/>
        </p:nvSpPr>
        <p:spPr>
          <a:xfrm>
            <a:off x="1606296" y="5408676"/>
            <a:ext cx="4559300" cy="3416300"/>
          </a:xfrm>
          <a:prstGeom prst="rect">
            <a:avLst/>
          </a:prstGeom>
          <a:ln w="12953">
            <a:solidFill>
              <a:srgbClr val="000000"/>
            </a:solidFill>
          </a:ln>
        </p:spPr>
        <p:txBody>
          <a:bodyPr wrap="square" lIns="0" tIns="241935" rIns="0" bIns="0" rtlCol="0" vert="horz">
            <a:spAutoFit/>
          </a:bodyPr>
          <a:lstStyle/>
          <a:p>
            <a:pPr algn="ctr">
              <a:lnSpc>
                <a:spcPct val="100000"/>
              </a:lnSpc>
              <a:spcBef>
                <a:spcPts val="1905"/>
              </a:spcBef>
            </a:pPr>
            <a:r>
              <a:rPr dirty="0" sz="2200" spc="-5">
                <a:solidFill>
                  <a:srgbClr val="009A00"/>
                </a:solidFill>
                <a:latin typeface="Arial"/>
                <a:cs typeface="Arial"/>
              </a:rPr>
              <a:t>Overview</a:t>
            </a:r>
            <a:endParaRPr sz="2200">
              <a:latin typeface="Arial"/>
              <a:cs typeface="Arial"/>
            </a:endParaRPr>
          </a:p>
          <a:p>
            <a:pPr marL="439420" indent="-172085">
              <a:lnSpc>
                <a:spcPct val="100000"/>
              </a:lnSpc>
              <a:spcBef>
                <a:spcPts val="50"/>
              </a:spcBef>
              <a:buChar char="•"/>
              <a:tabLst>
                <a:tab pos="440055" algn="l"/>
              </a:tabLst>
            </a:pPr>
            <a:r>
              <a:rPr dirty="0" sz="1200" spc="-5">
                <a:latin typeface="Arial"/>
                <a:cs typeface="Arial"/>
              </a:rPr>
              <a:t>CSPs defined</a:t>
            </a:r>
            <a:endParaRPr sz="1200">
              <a:latin typeface="Arial"/>
              <a:cs typeface="Arial"/>
            </a:endParaRPr>
          </a:p>
          <a:p>
            <a:pPr marL="439420" indent="-172085">
              <a:lnSpc>
                <a:spcPct val="100000"/>
              </a:lnSpc>
              <a:spcBef>
                <a:spcPts val="280"/>
              </a:spcBef>
              <a:buChar char="•"/>
              <a:tabLst>
                <a:tab pos="440055" algn="l"/>
              </a:tabLst>
            </a:pPr>
            <a:r>
              <a:rPr dirty="0" sz="1200" spc="-5">
                <a:latin typeface="Arial"/>
                <a:cs typeface="Arial"/>
              </a:rPr>
              <a:t>Using standard search for</a:t>
            </a:r>
            <a:r>
              <a:rPr dirty="0" sz="1200" spc="10">
                <a:latin typeface="Arial"/>
                <a:cs typeface="Arial"/>
              </a:rPr>
              <a:t> </a:t>
            </a:r>
            <a:r>
              <a:rPr dirty="0" sz="1200" spc="-5">
                <a:latin typeface="Arial"/>
                <a:cs typeface="Arial"/>
              </a:rPr>
              <a:t>CSPs</a:t>
            </a:r>
            <a:endParaRPr sz="1200">
              <a:latin typeface="Arial"/>
              <a:cs typeface="Arial"/>
            </a:endParaRPr>
          </a:p>
          <a:p>
            <a:pPr marL="439420" indent="-172085">
              <a:lnSpc>
                <a:spcPct val="100000"/>
              </a:lnSpc>
              <a:spcBef>
                <a:spcPts val="290"/>
              </a:spcBef>
              <a:buChar char="•"/>
              <a:tabLst>
                <a:tab pos="440055" algn="l"/>
              </a:tabLst>
            </a:pPr>
            <a:r>
              <a:rPr dirty="0" sz="1200" spc="-5">
                <a:latin typeface="Arial"/>
                <a:cs typeface="Arial"/>
              </a:rPr>
              <a:t>Blindingly </a:t>
            </a:r>
            <a:r>
              <a:rPr dirty="0" sz="1200">
                <a:latin typeface="Arial"/>
                <a:cs typeface="Arial"/>
              </a:rPr>
              <a:t>obvious</a:t>
            </a:r>
            <a:r>
              <a:rPr dirty="0" sz="1200" spc="15">
                <a:latin typeface="Arial"/>
                <a:cs typeface="Arial"/>
              </a:rPr>
              <a:t> </a:t>
            </a:r>
            <a:r>
              <a:rPr dirty="0" sz="1200" spc="-5">
                <a:latin typeface="Arial"/>
                <a:cs typeface="Arial"/>
              </a:rPr>
              <a:t>improvements</a:t>
            </a:r>
            <a:endParaRPr sz="1200">
              <a:latin typeface="Arial"/>
              <a:cs typeface="Arial"/>
            </a:endParaRPr>
          </a:p>
          <a:p>
            <a:pPr lvl="1" marL="640080" indent="-143510">
              <a:lnSpc>
                <a:spcPct val="100000"/>
              </a:lnSpc>
              <a:spcBef>
                <a:spcPts val="240"/>
              </a:spcBef>
              <a:buFont typeface="Wingdings"/>
              <a:buChar char=""/>
              <a:tabLst>
                <a:tab pos="640080" algn="l"/>
              </a:tabLst>
            </a:pPr>
            <a:r>
              <a:rPr dirty="0" sz="1000" spc="-5">
                <a:latin typeface="Arial"/>
                <a:cs typeface="Arial"/>
              </a:rPr>
              <a:t>Backtracking</a:t>
            </a:r>
            <a:r>
              <a:rPr dirty="0" sz="1000" spc="-15">
                <a:latin typeface="Arial"/>
                <a:cs typeface="Arial"/>
              </a:rPr>
              <a:t> </a:t>
            </a:r>
            <a:r>
              <a:rPr dirty="0" sz="1000" spc="-5">
                <a:latin typeface="Arial"/>
                <a:cs typeface="Arial"/>
              </a:rPr>
              <a:t>search</a:t>
            </a:r>
            <a:endParaRPr sz="1000">
              <a:latin typeface="Arial"/>
              <a:cs typeface="Arial"/>
            </a:endParaRPr>
          </a:p>
          <a:p>
            <a:pPr lvl="1" marL="640080" indent="-143510">
              <a:lnSpc>
                <a:spcPct val="100000"/>
              </a:lnSpc>
              <a:buFont typeface="Wingdings"/>
              <a:buChar char=""/>
              <a:tabLst>
                <a:tab pos="640080" algn="l"/>
              </a:tabLst>
            </a:pPr>
            <a:r>
              <a:rPr dirty="0" sz="1000" spc="-5">
                <a:latin typeface="Arial"/>
                <a:cs typeface="Arial"/>
              </a:rPr>
              <a:t>Forward</a:t>
            </a:r>
            <a:r>
              <a:rPr dirty="0" sz="1000" spc="-10">
                <a:latin typeface="Arial"/>
                <a:cs typeface="Arial"/>
              </a:rPr>
              <a:t> </a:t>
            </a:r>
            <a:r>
              <a:rPr dirty="0" sz="1000" spc="-5">
                <a:latin typeface="Arial"/>
                <a:cs typeface="Arial"/>
              </a:rPr>
              <a:t>Checking</a:t>
            </a:r>
            <a:endParaRPr sz="1000">
              <a:latin typeface="Arial"/>
              <a:cs typeface="Arial"/>
            </a:endParaRPr>
          </a:p>
          <a:p>
            <a:pPr lvl="1" marL="640080" indent="-143510">
              <a:lnSpc>
                <a:spcPct val="100000"/>
              </a:lnSpc>
              <a:buFont typeface="Wingdings"/>
              <a:buChar char=""/>
              <a:tabLst>
                <a:tab pos="640080" algn="l"/>
              </a:tabLst>
            </a:pPr>
            <a:r>
              <a:rPr dirty="0" sz="1000" spc="-5">
                <a:latin typeface="Arial"/>
                <a:cs typeface="Arial"/>
              </a:rPr>
              <a:t>Constraint</a:t>
            </a:r>
            <a:r>
              <a:rPr dirty="0" sz="1000" spc="-10">
                <a:latin typeface="Arial"/>
                <a:cs typeface="Arial"/>
              </a:rPr>
              <a:t> </a:t>
            </a:r>
            <a:r>
              <a:rPr dirty="0" sz="1000" spc="-5">
                <a:latin typeface="Arial"/>
                <a:cs typeface="Arial"/>
              </a:rPr>
              <a:t>Propagation</a:t>
            </a:r>
            <a:endParaRPr sz="1000">
              <a:latin typeface="Arial"/>
              <a:cs typeface="Arial"/>
            </a:endParaRPr>
          </a:p>
          <a:p>
            <a:pPr marL="439420" indent="-172085">
              <a:lnSpc>
                <a:spcPct val="100000"/>
              </a:lnSpc>
              <a:spcBef>
                <a:spcPts val="280"/>
              </a:spcBef>
              <a:buChar char="•"/>
              <a:tabLst>
                <a:tab pos="440055" algn="l"/>
              </a:tabLst>
            </a:pPr>
            <a:r>
              <a:rPr dirty="0" sz="1200" spc="-5">
                <a:latin typeface="Arial"/>
                <a:cs typeface="Arial"/>
              </a:rPr>
              <a:t>Some example </a:t>
            </a:r>
            <a:r>
              <a:rPr dirty="0" sz="1200">
                <a:latin typeface="Arial"/>
                <a:cs typeface="Arial"/>
              </a:rPr>
              <a:t>CSP</a:t>
            </a:r>
            <a:r>
              <a:rPr dirty="0" sz="1200" spc="10">
                <a:latin typeface="Arial"/>
                <a:cs typeface="Arial"/>
              </a:rPr>
              <a:t> </a:t>
            </a:r>
            <a:r>
              <a:rPr dirty="0" sz="1200" spc="-5">
                <a:latin typeface="Arial"/>
                <a:cs typeface="Arial"/>
              </a:rPr>
              <a:t>applications</a:t>
            </a:r>
            <a:endParaRPr sz="1200">
              <a:latin typeface="Arial"/>
              <a:cs typeface="Arial"/>
            </a:endParaRPr>
          </a:p>
          <a:p>
            <a:pPr lvl="1" marL="640080" indent="-143510">
              <a:lnSpc>
                <a:spcPct val="100000"/>
              </a:lnSpc>
              <a:spcBef>
                <a:spcPts val="244"/>
              </a:spcBef>
              <a:buFont typeface="Wingdings"/>
              <a:buChar char=""/>
              <a:tabLst>
                <a:tab pos="640080" algn="l"/>
              </a:tabLst>
            </a:pPr>
            <a:r>
              <a:rPr dirty="0" sz="1000" spc="-5">
                <a:latin typeface="Arial"/>
                <a:cs typeface="Arial"/>
              </a:rPr>
              <a:t>Overview</a:t>
            </a:r>
            <a:endParaRPr sz="1000">
              <a:latin typeface="Arial"/>
              <a:cs typeface="Arial"/>
            </a:endParaRPr>
          </a:p>
          <a:p>
            <a:pPr lvl="1" marL="640080" indent="-143510">
              <a:lnSpc>
                <a:spcPct val="100000"/>
              </a:lnSpc>
              <a:buFont typeface="Wingdings"/>
              <a:buChar char=""/>
              <a:tabLst>
                <a:tab pos="640080" algn="l"/>
              </a:tabLst>
            </a:pPr>
            <a:r>
              <a:rPr dirty="0" sz="1000" spc="-5">
                <a:latin typeface="Arial"/>
                <a:cs typeface="Arial"/>
              </a:rPr>
              <a:t>Waltz</a:t>
            </a:r>
            <a:r>
              <a:rPr dirty="0" sz="1000" spc="-10">
                <a:latin typeface="Arial"/>
                <a:cs typeface="Arial"/>
              </a:rPr>
              <a:t> </a:t>
            </a:r>
            <a:r>
              <a:rPr dirty="0" sz="1000" spc="-5">
                <a:latin typeface="Arial"/>
                <a:cs typeface="Arial"/>
              </a:rPr>
              <a:t>Algorithm</a:t>
            </a:r>
            <a:endParaRPr sz="1000">
              <a:latin typeface="Arial"/>
              <a:cs typeface="Arial"/>
            </a:endParaRPr>
          </a:p>
          <a:p>
            <a:pPr lvl="1" marL="640080" indent="-143510">
              <a:lnSpc>
                <a:spcPct val="100000"/>
              </a:lnSpc>
              <a:buFont typeface="Wingdings"/>
              <a:buChar char=""/>
              <a:tabLst>
                <a:tab pos="640080" algn="l"/>
              </a:tabLst>
            </a:pPr>
            <a:r>
              <a:rPr dirty="0" sz="1000">
                <a:latin typeface="Arial"/>
                <a:cs typeface="Arial"/>
              </a:rPr>
              <a:t>Job </a:t>
            </a:r>
            <a:r>
              <a:rPr dirty="0" sz="1000" spc="-5">
                <a:latin typeface="Arial"/>
                <a:cs typeface="Arial"/>
              </a:rPr>
              <a:t>Shop</a:t>
            </a:r>
            <a:r>
              <a:rPr dirty="0" sz="1000" spc="-15">
                <a:latin typeface="Arial"/>
                <a:cs typeface="Arial"/>
              </a:rPr>
              <a:t> </a:t>
            </a:r>
            <a:r>
              <a:rPr dirty="0" sz="1000">
                <a:latin typeface="Arial"/>
                <a:cs typeface="Arial"/>
              </a:rPr>
              <a:t>Scheduling</a:t>
            </a:r>
            <a:endParaRPr sz="1000">
              <a:latin typeface="Arial"/>
              <a:cs typeface="Arial"/>
            </a:endParaRPr>
          </a:p>
          <a:p>
            <a:pPr marL="439420" indent="-172085">
              <a:lnSpc>
                <a:spcPct val="100000"/>
              </a:lnSpc>
              <a:spcBef>
                <a:spcPts val="280"/>
              </a:spcBef>
              <a:buChar char="•"/>
              <a:tabLst>
                <a:tab pos="440055" algn="l"/>
              </a:tabLst>
            </a:pPr>
            <a:r>
              <a:rPr dirty="0" sz="1200" spc="-5">
                <a:latin typeface="Arial"/>
                <a:cs typeface="Arial"/>
              </a:rPr>
              <a:t>Variable </a:t>
            </a:r>
            <a:r>
              <a:rPr dirty="0" sz="1200">
                <a:latin typeface="Arial"/>
                <a:cs typeface="Arial"/>
              </a:rPr>
              <a:t>ordering</a:t>
            </a:r>
            <a:endParaRPr sz="1200">
              <a:latin typeface="Arial"/>
              <a:cs typeface="Arial"/>
            </a:endParaRPr>
          </a:p>
          <a:p>
            <a:pPr marL="439420" indent="-172085">
              <a:lnSpc>
                <a:spcPct val="100000"/>
              </a:lnSpc>
              <a:spcBef>
                <a:spcPts val="280"/>
              </a:spcBef>
              <a:buChar char="•"/>
              <a:tabLst>
                <a:tab pos="440055" algn="l"/>
              </a:tabLst>
            </a:pPr>
            <a:r>
              <a:rPr dirty="0" sz="1200" spc="-5">
                <a:latin typeface="Arial"/>
                <a:cs typeface="Arial"/>
              </a:rPr>
              <a:t>Value ordering</a:t>
            </a:r>
            <a:endParaRPr sz="1200">
              <a:latin typeface="Arial"/>
              <a:cs typeface="Arial"/>
            </a:endParaRPr>
          </a:p>
          <a:p>
            <a:pPr marL="439420" indent="-172085">
              <a:lnSpc>
                <a:spcPct val="100000"/>
              </a:lnSpc>
              <a:spcBef>
                <a:spcPts val="290"/>
              </a:spcBef>
              <a:buChar char="•"/>
              <a:tabLst>
                <a:tab pos="440055" algn="l"/>
              </a:tabLst>
            </a:pPr>
            <a:r>
              <a:rPr dirty="0" sz="1200" spc="-5">
                <a:latin typeface="Arial"/>
                <a:cs typeface="Arial"/>
              </a:rPr>
              <a:t>Tedious Discussion</a:t>
            </a:r>
            <a:endParaRPr sz="1200">
              <a:latin typeface="Arial"/>
              <a:cs typeface="Arial"/>
            </a:endParaRPr>
          </a:p>
          <a:p>
            <a:pPr algn="r" marR="260350">
              <a:lnSpc>
                <a:spcPct val="100000"/>
              </a:lnSpc>
              <a:spcBef>
                <a:spcPts val="635"/>
              </a:spcBef>
            </a:pPr>
            <a:r>
              <a:rPr dirty="0" sz="700" spc="-5">
                <a:latin typeface="Arial"/>
                <a:cs typeface="Arial"/>
              </a:rPr>
              <a:t>Slide</a:t>
            </a:r>
            <a:r>
              <a:rPr dirty="0" sz="700" spc="-95">
                <a:latin typeface="Arial"/>
                <a:cs typeface="Arial"/>
              </a:rPr>
              <a:t> </a:t>
            </a:r>
            <a:r>
              <a:rPr dirty="0" sz="700">
                <a:latin typeface="Arial"/>
                <a:cs typeface="Arial"/>
              </a:rPr>
              <a:t>2</a:t>
            </a:r>
            <a:endParaRPr sz="700">
              <a:latin typeface="Arial"/>
              <a:cs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563615" y="4355084"/>
            <a:ext cx="347345" cy="132715"/>
          </a:xfrm>
          <a:prstGeom prst="rect">
            <a:avLst/>
          </a:prstGeom>
        </p:spPr>
        <p:txBody>
          <a:bodyPr wrap="square" lIns="0" tIns="12700" rIns="0" bIns="0" rtlCol="0" vert="horz">
            <a:spAutoFit/>
          </a:bodyPr>
          <a:lstStyle/>
          <a:p>
            <a:pPr marL="12700">
              <a:lnSpc>
                <a:spcPct val="100000"/>
              </a:lnSpc>
              <a:spcBef>
                <a:spcPts val="100"/>
              </a:spcBef>
            </a:pPr>
            <a:r>
              <a:rPr dirty="0" sz="700" spc="-5">
                <a:latin typeface="Arial"/>
                <a:cs typeface="Arial"/>
              </a:rPr>
              <a:t>Slide</a:t>
            </a:r>
            <a:r>
              <a:rPr dirty="0" sz="700" spc="-60">
                <a:latin typeface="Arial"/>
                <a:cs typeface="Arial"/>
              </a:rPr>
              <a:t> </a:t>
            </a:r>
            <a:r>
              <a:rPr dirty="0" sz="700" spc="-5">
                <a:latin typeface="Arial"/>
                <a:cs typeface="Arial"/>
              </a:rPr>
              <a:t>19</a:t>
            </a:r>
            <a:endParaRPr sz="700">
              <a:latin typeface="Arial"/>
              <a:cs typeface="Arial"/>
            </a:endParaRPr>
          </a:p>
        </p:txBody>
      </p:sp>
      <p:sp>
        <p:nvSpPr>
          <p:cNvPr id="3" name="object 3"/>
          <p:cNvSpPr txBox="1"/>
          <p:nvPr/>
        </p:nvSpPr>
        <p:spPr>
          <a:xfrm>
            <a:off x="1861820" y="1476247"/>
            <a:ext cx="3949700" cy="916305"/>
          </a:xfrm>
          <a:prstGeom prst="rect">
            <a:avLst/>
          </a:prstGeom>
        </p:spPr>
        <p:txBody>
          <a:bodyPr wrap="square" lIns="0" tIns="12065" rIns="0" bIns="0" rtlCol="0" vert="horz">
            <a:spAutoFit/>
          </a:bodyPr>
          <a:lstStyle/>
          <a:p>
            <a:pPr marL="109855">
              <a:lnSpc>
                <a:spcPct val="100000"/>
              </a:lnSpc>
              <a:spcBef>
                <a:spcPts val="95"/>
              </a:spcBef>
            </a:pPr>
            <a:r>
              <a:rPr dirty="0" sz="2000" spc="-5">
                <a:solidFill>
                  <a:srgbClr val="009A00"/>
                </a:solidFill>
                <a:latin typeface="Arial"/>
                <a:cs typeface="Arial"/>
              </a:rPr>
              <a:t>Propagate on Semi-magic</a:t>
            </a:r>
            <a:r>
              <a:rPr dirty="0" sz="2000" spc="10">
                <a:solidFill>
                  <a:srgbClr val="009A00"/>
                </a:solidFill>
                <a:latin typeface="Arial"/>
                <a:cs typeface="Arial"/>
              </a:rPr>
              <a:t> </a:t>
            </a:r>
            <a:r>
              <a:rPr dirty="0" sz="2000" spc="-5">
                <a:solidFill>
                  <a:srgbClr val="009A00"/>
                </a:solidFill>
                <a:latin typeface="Arial"/>
                <a:cs typeface="Arial"/>
              </a:rPr>
              <a:t>Square</a:t>
            </a:r>
            <a:endParaRPr sz="2000">
              <a:latin typeface="Arial"/>
              <a:cs typeface="Arial"/>
            </a:endParaRPr>
          </a:p>
          <a:p>
            <a:pPr marL="183515" indent="-171450">
              <a:lnSpc>
                <a:spcPts val="1435"/>
              </a:lnSpc>
              <a:spcBef>
                <a:spcPts val="1745"/>
              </a:spcBef>
              <a:buChar char="•"/>
              <a:tabLst>
                <a:tab pos="184150" algn="l"/>
              </a:tabLst>
            </a:pPr>
            <a:r>
              <a:rPr dirty="0" sz="1200" spc="-5">
                <a:latin typeface="Arial"/>
                <a:cs typeface="Arial"/>
              </a:rPr>
              <a:t>The semi magic</a:t>
            </a:r>
            <a:r>
              <a:rPr dirty="0" sz="1200" spc="5">
                <a:latin typeface="Arial"/>
                <a:cs typeface="Arial"/>
              </a:rPr>
              <a:t> </a:t>
            </a:r>
            <a:r>
              <a:rPr dirty="0" sz="1200" spc="-5">
                <a:latin typeface="Arial"/>
                <a:cs typeface="Arial"/>
              </a:rPr>
              <a:t>square</a:t>
            </a:r>
            <a:endParaRPr sz="1200">
              <a:latin typeface="Arial"/>
              <a:cs typeface="Arial"/>
            </a:endParaRPr>
          </a:p>
          <a:p>
            <a:pPr marL="183515" indent="-171450">
              <a:lnSpc>
                <a:spcPts val="1435"/>
              </a:lnSpc>
              <a:buChar char="•"/>
              <a:tabLst>
                <a:tab pos="184150" algn="l"/>
              </a:tabLst>
            </a:pPr>
            <a:r>
              <a:rPr dirty="0" sz="1200" spc="-5">
                <a:latin typeface="Arial"/>
                <a:cs typeface="Arial"/>
              </a:rPr>
              <a:t>Each variable can have value </a:t>
            </a:r>
            <a:r>
              <a:rPr dirty="0" sz="1200">
                <a:latin typeface="Arial"/>
                <a:cs typeface="Arial"/>
              </a:rPr>
              <a:t>1, </a:t>
            </a:r>
            <a:r>
              <a:rPr dirty="0" sz="1200" spc="-5">
                <a:latin typeface="Arial"/>
                <a:cs typeface="Arial"/>
              </a:rPr>
              <a:t>2 or</a:t>
            </a:r>
            <a:r>
              <a:rPr dirty="0" sz="1200" spc="35">
                <a:latin typeface="Arial"/>
                <a:cs typeface="Arial"/>
              </a:rPr>
              <a:t> </a:t>
            </a:r>
            <a:r>
              <a:rPr dirty="0" sz="1200" spc="-5">
                <a:latin typeface="Arial"/>
                <a:cs typeface="Arial"/>
              </a:rPr>
              <a:t>3</a:t>
            </a:r>
            <a:endParaRPr sz="1200">
              <a:latin typeface="Arial"/>
              <a:cs typeface="Arial"/>
            </a:endParaRPr>
          </a:p>
        </p:txBody>
      </p:sp>
      <p:graphicFrame>
        <p:nvGraphicFramePr>
          <p:cNvPr id="4" name="object 4"/>
          <p:cNvGraphicFramePr>
            <a:graphicFrameLocks noGrp="1"/>
          </p:cNvGraphicFramePr>
          <p:nvPr/>
        </p:nvGraphicFramePr>
        <p:xfrm>
          <a:off x="1935956" y="2704052"/>
          <a:ext cx="3602990" cy="1570355"/>
        </p:xfrm>
        <a:graphic>
          <a:graphicData uri="http://schemas.openxmlformats.org/drawingml/2006/table">
            <a:tbl>
              <a:tblPr firstRow="1" bandRow="1">
                <a:tableStyleId>{2D5ABB26-0587-4C30-8999-92F81FD0307C}</a:tableStyleId>
              </a:tblPr>
              <a:tblGrid>
                <a:gridCol w="838200"/>
                <a:gridCol w="838200"/>
                <a:gridCol w="838200"/>
                <a:gridCol w="1066800"/>
              </a:tblGrid>
              <a:tr h="347472">
                <a:tc>
                  <a:txBody>
                    <a:bodyPr/>
                    <a:lstStyle/>
                    <a:p>
                      <a:pPr marL="45085">
                        <a:lnSpc>
                          <a:spcPct val="100000"/>
                        </a:lnSpc>
                        <a:spcBef>
                          <a:spcPts val="140"/>
                        </a:spcBef>
                      </a:pPr>
                      <a:r>
                        <a:rPr dirty="0" sz="1400">
                          <a:latin typeface="Arial"/>
                          <a:cs typeface="Arial"/>
                        </a:rPr>
                        <a:t>1</a:t>
                      </a:r>
                      <a:endParaRPr sz="1400">
                        <a:latin typeface="Arial"/>
                        <a:cs typeface="Arial"/>
                      </a:endParaRPr>
                    </a:p>
                  </a:txBody>
                  <a:tcPr marL="0" marR="0" marB="0" marT="17780">
                    <a:lnL w="19050">
                      <a:solidFill>
                        <a:srgbClr val="010101"/>
                      </a:solidFill>
                      <a:prstDash val="solid"/>
                    </a:lnL>
                    <a:lnR w="6350">
                      <a:solidFill>
                        <a:srgbClr val="010101"/>
                      </a:solidFill>
                      <a:prstDash val="solid"/>
                    </a:lnR>
                    <a:lnT w="19050">
                      <a:solidFill>
                        <a:srgbClr val="010101"/>
                      </a:solidFill>
                      <a:prstDash val="solid"/>
                    </a:lnT>
                    <a:lnB w="6350">
                      <a:solidFill>
                        <a:srgbClr val="010101"/>
                      </a:solidFill>
                      <a:prstDash val="solid"/>
                    </a:lnB>
                  </a:tcPr>
                </a:tc>
                <a:tc>
                  <a:txBody>
                    <a:bodyPr/>
                    <a:lstStyle/>
                    <a:p>
                      <a:pPr marL="45085">
                        <a:lnSpc>
                          <a:spcPct val="100000"/>
                        </a:lnSpc>
                        <a:spcBef>
                          <a:spcPts val="140"/>
                        </a:spcBef>
                      </a:pPr>
                      <a:r>
                        <a:rPr dirty="0" sz="1400" spc="-5">
                          <a:latin typeface="Arial"/>
                          <a:cs typeface="Arial"/>
                        </a:rPr>
                        <a:t>123</a:t>
                      </a:r>
                      <a:endParaRPr sz="1400">
                        <a:latin typeface="Arial"/>
                        <a:cs typeface="Arial"/>
                      </a:endParaRPr>
                    </a:p>
                  </a:txBody>
                  <a:tcPr marL="0" marR="0" marB="0" marT="17780">
                    <a:lnL w="6350">
                      <a:solidFill>
                        <a:srgbClr val="010101"/>
                      </a:solidFill>
                      <a:prstDash val="solid"/>
                    </a:lnL>
                    <a:lnR w="6350">
                      <a:solidFill>
                        <a:srgbClr val="010101"/>
                      </a:solidFill>
                      <a:prstDash val="solid"/>
                    </a:lnR>
                    <a:lnT w="19050">
                      <a:solidFill>
                        <a:srgbClr val="010101"/>
                      </a:solidFill>
                      <a:prstDash val="solid"/>
                    </a:lnT>
                    <a:lnB w="6350">
                      <a:solidFill>
                        <a:srgbClr val="010101"/>
                      </a:solidFill>
                      <a:prstDash val="solid"/>
                    </a:lnB>
                  </a:tcPr>
                </a:tc>
                <a:tc>
                  <a:txBody>
                    <a:bodyPr/>
                    <a:lstStyle/>
                    <a:p>
                      <a:pPr marL="45720">
                        <a:lnSpc>
                          <a:spcPct val="100000"/>
                        </a:lnSpc>
                        <a:spcBef>
                          <a:spcPts val="140"/>
                        </a:spcBef>
                      </a:pPr>
                      <a:r>
                        <a:rPr dirty="0" sz="1400" spc="-5">
                          <a:latin typeface="Arial"/>
                          <a:cs typeface="Arial"/>
                        </a:rPr>
                        <a:t>123</a:t>
                      </a:r>
                      <a:endParaRPr sz="1400">
                        <a:latin typeface="Arial"/>
                        <a:cs typeface="Arial"/>
                      </a:endParaRPr>
                    </a:p>
                  </a:txBody>
                  <a:tcPr marL="0" marR="0" marB="0" marT="17780">
                    <a:lnL w="6350">
                      <a:solidFill>
                        <a:srgbClr val="010101"/>
                      </a:solidFill>
                      <a:prstDash val="solid"/>
                    </a:lnL>
                    <a:lnR w="6350">
                      <a:solidFill>
                        <a:srgbClr val="010101"/>
                      </a:solidFill>
                      <a:prstDash val="solid"/>
                    </a:lnR>
                    <a:lnT w="19050">
                      <a:solidFill>
                        <a:srgbClr val="010101"/>
                      </a:solidFill>
                      <a:prstDash val="solid"/>
                    </a:lnT>
                    <a:lnB w="6350">
                      <a:solidFill>
                        <a:srgbClr val="010101"/>
                      </a:solidFill>
                      <a:prstDash val="solid"/>
                    </a:lnB>
                  </a:tcPr>
                </a:tc>
                <a:tc>
                  <a:txBody>
                    <a:bodyPr/>
                    <a:lstStyle/>
                    <a:p>
                      <a:pPr algn="r" marR="38735">
                        <a:lnSpc>
                          <a:spcPct val="100000"/>
                        </a:lnSpc>
                        <a:spcBef>
                          <a:spcPts val="155"/>
                        </a:spcBef>
                      </a:pPr>
                      <a:r>
                        <a:rPr dirty="0" sz="900" spc="-5">
                          <a:latin typeface="Arial"/>
                          <a:cs typeface="Arial"/>
                        </a:rPr>
                        <a:t>This row</a:t>
                      </a:r>
                      <a:r>
                        <a:rPr dirty="0" sz="900" spc="-90">
                          <a:latin typeface="Arial"/>
                          <a:cs typeface="Arial"/>
                        </a:rPr>
                        <a:t> </a:t>
                      </a:r>
                      <a:r>
                        <a:rPr dirty="0" sz="900">
                          <a:latin typeface="Arial"/>
                          <a:cs typeface="Arial"/>
                        </a:rPr>
                        <a:t>must</a:t>
                      </a:r>
                      <a:endParaRPr sz="900">
                        <a:latin typeface="Arial"/>
                        <a:cs typeface="Arial"/>
                      </a:endParaRPr>
                    </a:p>
                    <a:p>
                      <a:pPr algn="r" marR="38100">
                        <a:lnSpc>
                          <a:spcPct val="100000"/>
                        </a:lnSpc>
                        <a:spcBef>
                          <a:spcPts val="220"/>
                        </a:spcBef>
                      </a:pPr>
                      <a:r>
                        <a:rPr dirty="0" sz="900" spc="-5">
                          <a:latin typeface="Arial"/>
                          <a:cs typeface="Arial"/>
                        </a:rPr>
                        <a:t>sum to</a:t>
                      </a:r>
                      <a:r>
                        <a:rPr dirty="0" sz="900" spc="-85">
                          <a:latin typeface="Arial"/>
                          <a:cs typeface="Arial"/>
                        </a:rPr>
                        <a:t> </a:t>
                      </a:r>
                      <a:r>
                        <a:rPr dirty="0" sz="900" spc="-5">
                          <a:latin typeface="Arial"/>
                          <a:cs typeface="Arial"/>
                        </a:rPr>
                        <a:t>6</a:t>
                      </a:r>
                      <a:endParaRPr sz="900">
                        <a:latin typeface="Arial"/>
                        <a:cs typeface="Arial"/>
                      </a:endParaRPr>
                    </a:p>
                  </a:txBody>
                  <a:tcPr marL="0" marR="0" marB="0" marT="19685">
                    <a:lnL w="6350">
                      <a:solidFill>
                        <a:srgbClr val="010101"/>
                      </a:solidFill>
                      <a:prstDash val="solid"/>
                    </a:lnL>
                    <a:lnR w="19050">
                      <a:solidFill>
                        <a:srgbClr val="010101"/>
                      </a:solidFill>
                      <a:prstDash val="solid"/>
                    </a:lnR>
                    <a:lnT w="19050">
                      <a:solidFill>
                        <a:srgbClr val="010101"/>
                      </a:solidFill>
                      <a:prstDash val="solid"/>
                    </a:lnT>
                    <a:lnB w="6350">
                      <a:solidFill>
                        <a:srgbClr val="010101"/>
                      </a:solidFill>
                      <a:prstDash val="solid"/>
                    </a:lnB>
                  </a:tcPr>
                </a:tc>
              </a:tr>
              <a:tr h="347472">
                <a:tc>
                  <a:txBody>
                    <a:bodyPr/>
                    <a:lstStyle/>
                    <a:p>
                      <a:pPr marL="45085">
                        <a:lnSpc>
                          <a:spcPct val="100000"/>
                        </a:lnSpc>
                        <a:spcBef>
                          <a:spcPts val="145"/>
                        </a:spcBef>
                      </a:pPr>
                      <a:r>
                        <a:rPr dirty="0" sz="1400" spc="-5">
                          <a:latin typeface="Arial"/>
                          <a:cs typeface="Arial"/>
                        </a:rPr>
                        <a:t>123</a:t>
                      </a:r>
                      <a:endParaRPr sz="1400">
                        <a:latin typeface="Arial"/>
                        <a:cs typeface="Arial"/>
                      </a:endParaRPr>
                    </a:p>
                  </a:txBody>
                  <a:tcPr marL="0" marR="0" marB="0" marT="18415">
                    <a:lnL w="19050">
                      <a:solidFill>
                        <a:srgbClr val="010101"/>
                      </a:solidFill>
                      <a:prstDash val="solid"/>
                    </a:lnL>
                    <a:lnR w="6350">
                      <a:solidFill>
                        <a:srgbClr val="010101"/>
                      </a:solidFill>
                      <a:prstDash val="solid"/>
                    </a:lnR>
                    <a:lnT w="6350">
                      <a:solidFill>
                        <a:srgbClr val="010101"/>
                      </a:solidFill>
                      <a:prstDash val="solid"/>
                    </a:lnT>
                    <a:lnB w="6350">
                      <a:solidFill>
                        <a:srgbClr val="010101"/>
                      </a:solidFill>
                      <a:prstDash val="solid"/>
                    </a:lnB>
                  </a:tcPr>
                </a:tc>
                <a:tc>
                  <a:txBody>
                    <a:bodyPr/>
                    <a:lstStyle/>
                    <a:p>
                      <a:pPr marL="45085">
                        <a:lnSpc>
                          <a:spcPct val="100000"/>
                        </a:lnSpc>
                        <a:spcBef>
                          <a:spcPts val="145"/>
                        </a:spcBef>
                      </a:pPr>
                      <a:r>
                        <a:rPr dirty="0" sz="1400" spc="-5">
                          <a:latin typeface="Arial"/>
                          <a:cs typeface="Arial"/>
                        </a:rPr>
                        <a:t>123</a:t>
                      </a:r>
                      <a:endParaRPr sz="1400">
                        <a:latin typeface="Arial"/>
                        <a:cs typeface="Arial"/>
                      </a:endParaRPr>
                    </a:p>
                  </a:txBody>
                  <a:tcPr marL="0" marR="0" marB="0" marT="18415">
                    <a:lnL w="6350">
                      <a:solidFill>
                        <a:srgbClr val="010101"/>
                      </a:solidFill>
                      <a:prstDash val="solid"/>
                    </a:lnL>
                    <a:lnR w="6350">
                      <a:solidFill>
                        <a:srgbClr val="010101"/>
                      </a:solidFill>
                      <a:prstDash val="solid"/>
                    </a:lnR>
                    <a:lnT w="6350">
                      <a:solidFill>
                        <a:srgbClr val="010101"/>
                      </a:solidFill>
                      <a:prstDash val="solid"/>
                    </a:lnT>
                    <a:lnB w="6350">
                      <a:solidFill>
                        <a:srgbClr val="010101"/>
                      </a:solidFill>
                      <a:prstDash val="solid"/>
                    </a:lnB>
                  </a:tcPr>
                </a:tc>
                <a:tc>
                  <a:txBody>
                    <a:bodyPr/>
                    <a:lstStyle/>
                    <a:p>
                      <a:pPr marL="45720">
                        <a:lnSpc>
                          <a:spcPct val="100000"/>
                        </a:lnSpc>
                        <a:spcBef>
                          <a:spcPts val="145"/>
                        </a:spcBef>
                      </a:pPr>
                      <a:r>
                        <a:rPr dirty="0" sz="1400" spc="-5">
                          <a:latin typeface="Arial"/>
                          <a:cs typeface="Arial"/>
                        </a:rPr>
                        <a:t>123</a:t>
                      </a:r>
                      <a:endParaRPr sz="1400">
                        <a:latin typeface="Arial"/>
                        <a:cs typeface="Arial"/>
                      </a:endParaRPr>
                    </a:p>
                  </a:txBody>
                  <a:tcPr marL="0" marR="0" marB="0" marT="18415">
                    <a:lnL w="6350">
                      <a:solidFill>
                        <a:srgbClr val="010101"/>
                      </a:solidFill>
                      <a:prstDash val="solid"/>
                    </a:lnL>
                    <a:lnR w="6350">
                      <a:solidFill>
                        <a:srgbClr val="010101"/>
                      </a:solidFill>
                      <a:prstDash val="solid"/>
                    </a:lnR>
                    <a:lnT w="6350">
                      <a:solidFill>
                        <a:srgbClr val="010101"/>
                      </a:solidFill>
                      <a:prstDash val="solid"/>
                    </a:lnT>
                    <a:lnB w="6350">
                      <a:solidFill>
                        <a:srgbClr val="010101"/>
                      </a:solidFill>
                      <a:prstDash val="solid"/>
                    </a:lnB>
                  </a:tcPr>
                </a:tc>
                <a:tc>
                  <a:txBody>
                    <a:bodyPr/>
                    <a:lstStyle/>
                    <a:p>
                      <a:pPr algn="r" marR="38735">
                        <a:lnSpc>
                          <a:spcPct val="100000"/>
                        </a:lnSpc>
                        <a:spcBef>
                          <a:spcPts val="160"/>
                        </a:spcBef>
                      </a:pPr>
                      <a:r>
                        <a:rPr dirty="0" sz="900" spc="-5">
                          <a:latin typeface="Arial"/>
                          <a:cs typeface="Arial"/>
                        </a:rPr>
                        <a:t>This row</a:t>
                      </a:r>
                      <a:r>
                        <a:rPr dirty="0" sz="900" spc="-90">
                          <a:latin typeface="Arial"/>
                          <a:cs typeface="Arial"/>
                        </a:rPr>
                        <a:t> </a:t>
                      </a:r>
                      <a:r>
                        <a:rPr dirty="0" sz="900">
                          <a:latin typeface="Arial"/>
                          <a:cs typeface="Arial"/>
                        </a:rPr>
                        <a:t>must</a:t>
                      </a:r>
                      <a:endParaRPr sz="900">
                        <a:latin typeface="Arial"/>
                        <a:cs typeface="Arial"/>
                      </a:endParaRPr>
                    </a:p>
                    <a:p>
                      <a:pPr algn="r" marR="38100">
                        <a:lnSpc>
                          <a:spcPct val="100000"/>
                        </a:lnSpc>
                        <a:spcBef>
                          <a:spcPts val="215"/>
                        </a:spcBef>
                      </a:pPr>
                      <a:r>
                        <a:rPr dirty="0" sz="900" spc="-5">
                          <a:latin typeface="Arial"/>
                          <a:cs typeface="Arial"/>
                        </a:rPr>
                        <a:t>sum to</a:t>
                      </a:r>
                      <a:r>
                        <a:rPr dirty="0" sz="900" spc="-85">
                          <a:latin typeface="Arial"/>
                          <a:cs typeface="Arial"/>
                        </a:rPr>
                        <a:t> </a:t>
                      </a:r>
                      <a:r>
                        <a:rPr dirty="0" sz="900" spc="-5">
                          <a:latin typeface="Arial"/>
                          <a:cs typeface="Arial"/>
                        </a:rPr>
                        <a:t>6</a:t>
                      </a:r>
                      <a:endParaRPr sz="900">
                        <a:latin typeface="Arial"/>
                        <a:cs typeface="Arial"/>
                      </a:endParaRPr>
                    </a:p>
                  </a:txBody>
                  <a:tcPr marL="0" marR="0" marB="0" marT="20320">
                    <a:lnL w="6350">
                      <a:solidFill>
                        <a:srgbClr val="010101"/>
                      </a:solidFill>
                      <a:prstDash val="solid"/>
                    </a:lnL>
                    <a:lnR w="19050">
                      <a:solidFill>
                        <a:srgbClr val="010101"/>
                      </a:solidFill>
                      <a:prstDash val="solid"/>
                    </a:lnR>
                    <a:lnT w="6350">
                      <a:solidFill>
                        <a:srgbClr val="010101"/>
                      </a:solidFill>
                      <a:prstDash val="solid"/>
                    </a:lnT>
                    <a:lnB w="6350">
                      <a:solidFill>
                        <a:srgbClr val="010101"/>
                      </a:solidFill>
                      <a:prstDash val="solid"/>
                    </a:lnB>
                  </a:tcPr>
                </a:tc>
              </a:tr>
              <a:tr h="348233">
                <a:tc>
                  <a:txBody>
                    <a:bodyPr/>
                    <a:lstStyle/>
                    <a:p>
                      <a:pPr marL="45720">
                        <a:lnSpc>
                          <a:spcPct val="100000"/>
                        </a:lnSpc>
                        <a:spcBef>
                          <a:spcPts val="145"/>
                        </a:spcBef>
                      </a:pPr>
                      <a:r>
                        <a:rPr dirty="0" sz="1400" spc="-5">
                          <a:latin typeface="Arial"/>
                          <a:cs typeface="Arial"/>
                        </a:rPr>
                        <a:t>123</a:t>
                      </a:r>
                      <a:endParaRPr sz="1400">
                        <a:latin typeface="Arial"/>
                        <a:cs typeface="Arial"/>
                      </a:endParaRPr>
                    </a:p>
                  </a:txBody>
                  <a:tcPr marL="0" marR="0" marB="0" marT="18415">
                    <a:lnL w="19050">
                      <a:solidFill>
                        <a:srgbClr val="010101"/>
                      </a:solidFill>
                      <a:prstDash val="solid"/>
                    </a:lnL>
                    <a:lnR w="6350">
                      <a:solidFill>
                        <a:srgbClr val="010101"/>
                      </a:solidFill>
                      <a:prstDash val="solid"/>
                    </a:lnR>
                    <a:lnT w="6350">
                      <a:solidFill>
                        <a:srgbClr val="010101"/>
                      </a:solidFill>
                      <a:prstDash val="solid"/>
                    </a:lnT>
                    <a:lnB w="6350">
                      <a:solidFill>
                        <a:srgbClr val="010101"/>
                      </a:solidFill>
                      <a:prstDash val="solid"/>
                    </a:lnB>
                  </a:tcPr>
                </a:tc>
                <a:tc>
                  <a:txBody>
                    <a:bodyPr/>
                    <a:lstStyle/>
                    <a:p>
                      <a:pPr marL="45720">
                        <a:lnSpc>
                          <a:spcPct val="100000"/>
                        </a:lnSpc>
                        <a:spcBef>
                          <a:spcPts val="145"/>
                        </a:spcBef>
                      </a:pPr>
                      <a:r>
                        <a:rPr dirty="0" sz="1400" spc="-5">
                          <a:latin typeface="Arial"/>
                          <a:cs typeface="Arial"/>
                        </a:rPr>
                        <a:t>123</a:t>
                      </a:r>
                      <a:endParaRPr sz="1400">
                        <a:latin typeface="Arial"/>
                        <a:cs typeface="Arial"/>
                      </a:endParaRPr>
                    </a:p>
                  </a:txBody>
                  <a:tcPr marL="0" marR="0" marB="0" marT="18415">
                    <a:lnL w="6350">
                      <a:solidFill>
                        <a:srgbClr val="010101"/>
                      </a:solidFill>
                      <a:prstDash val="solid"/>
                    </a:lnL>
                    <a:lnR w="6350">
                      <a:solidFill>
                        <a:srgbClr val="010101"/>
                      </a:solidFill>
                      <a:prstDash val="solid"/>
                    </a:lnR>
                    <a:lnT w="6350">
                      <a:solidFill>
                        <a:srgbClr val="010101"/>
                      </a:solidFill>
                      <a:prstDash val="solid"/>
                    </a:lnT>
                    <a:lnB w="6350">
                      <a:solidFill>
                        <a:srgbClr val="010101"/>
                      </a:solidFill>
                      <a:prstDash val="solid"/>
                    </a:lnB>
                  </a:tcPr>
                </a:tc>
                <a:tc>
                  <a:txBody>
                    <a:bodyPr/>
                    <a:lstStyle/>
                    <a:p>
                      <a:pPr marL="45720">
                        <a:lnSpc>
                          <a:spcPct val="100000"/>
                        </a:lnSpc>
                        <a:spcBef>
                          <a:spcPts val="145"/>
                        </a:spcBef>
                      </a:pPr>
                      <a:r>
                        <a:rPr dirty="0" sz="1400" spc="-5">
                          <a:latin typeface="Arial"/>
                          <a:cs typeface="Arial"/>
                        </a:rPr>
                        <a:t>123</a:t>
                      </a:r>
                      <a:endParaRPr sz="1400">
                        <a:latin typeface="Arial"/>
                        <a:cs typeface="Arial"/>
                      </a:endParaRPr>
                    </a:p>
                  </a:txBody>
                  <a:tcPr marL="0" marR="0" marB="0" marT="18415">
                    <a:lnL w="6350">
                      <a:solidFill>
                        <a:srgbClr val="010101"/>
                      </a:solidFill>
                      <a:prstDash val="solid"/>
                    </a:lnL>
                    <a:lnR w="6350">
                      <a:solidFill>
                        <a:srgbClr val="010101"/>
                      </a:solidFill>
                      <a:prstDash val="solid"/>
                    </a:lnR>
                    <a:lnT w="6350">
                      <a:solidFill>
                        <a:srgbClr val="010101"/>
                      </a:solidFill>
                      <a:prstDash val="solid"/>
                    </a:lnT>
                    <a:lnB w="6350">
                      <a:solidFill>
                        <a:srgbClr val="010101"/>
                      </a:solidFill>
                      <a:prstDash val="solid"/>
                    </a:lnB>
                  </a:tcPr>
                </a:tc>
                <a:tc>
                  <a:txBody>
                    <a:bodyPr/>
                    <a:lstStyle/>
                    <a:p>
                      <a:pPr algn="r" marR="38735">
                        <a:lnSpc>
                          <a:spcPct val="100000"/>
                        </a:lnSpc>
                        <a:spcBef>
                          <a:spcPts val="160"/>
                        </a:spcBef>
                      </a:pPr>
                      <a:r>
                        <a:rPr dirty="0" sz="900" spc="-5">
                          <a:latin typeface="Arial"/>
                          <a:cs typeface="Arial"/>
                        </a:rPr>
                        <a:t>This row</a:t>
                      </a:r>
                      <a:r>
                        <a:rPr dirty="0" sz="900" spc="-90">
                          <a:latin typeface="Arial"/>
                          <a:cs typeface="Arial"/>
                        </a:rPr>
                        <a:t> </a:t>
                      </a:r>
                      <a:r>
                        <a:rPr dirty="0" sz="900">
                          <a:latin typeface="Arial"/>
                          <a:cs typeface="Arial"/>
                        </a:rPr>
                        <a:t>must</a:t>
                      </a:r>
                      <a:endParaRPr sz="900">
                        <a:latin typeface="Arial"/>
                        <a:cs typeface="Arial"/>
                      </a:endParaRPr>
                    </a:p>
                    <a:p>
                      <a:pPr algn="r" marR="38100">
                        <a:lnSpc>
                          <a:spcPct val="100000"/>
                        </a:lnSpc>
                        <a:spcBef>
                          <a:spcPts val="225"/>
                        </a:spcBef>
                      </a:pPr>
                      <a:r>
                        <a:rPr dirty="0" sz="900" spc="-5">
                          <a:latin typeface="Arial"/>
                          <a:cs typeface="Arial"/>
                        </a:rPr>
                        <a:t>sum to</a:t>
                      </a:r>
                      <a:r>
                        <a:rPr dirty="0" sz="900" spc="-85">
                          <a:latin typeface="Arial"/>
                          <a:cs typeface="Arial"/>
                        </a:rPr>
                        <a:t> </a:t>
                      </a:r>
                      <a:r>
                        <a:rPr dirty="0" sz="900" spc="-5">
                          <a:latin typeface="Arial"/>
                          <a:cs typeface="Arial"/>
                        </a:rPr>
                        <a:t>6</a:t>
                      </a:r>
                      <a:endParaRPr sz="900">
                        <a:latin typeface="Arial"/>
                        <a:cs typeface="Arial"/>
                      </a:endParaRPr>
                    </a:p>
                  </a:txBody>
                  <a:tcPr marL="0" marR="0" marB="0" marT="20320">
                    <a:lnL w="6350">
                      <a:solidFill>
                        <a:srgbClr val="010101"/>
                      </a:solidFill>
                      <a:prstDash val="solid"/>
                    </a:lnL>
                    <a:lnR w="19050">
                      <a:solidFill>
                        <a:srgbClr val="010101"/>
                      </a:solidFill>
                      <a:prstDash val="solid"/>
                    </a:lnR>
                    <a:lnT w="6350">
                      <a:solidFill>
                        <a:srgbClr val="010101"/>
                      </a:solidFill>
                      <a:prstDash val="solid"/>
                    </a:lnT>
                    <a:lnB w="6350">
                      <a:solidFill>
                        <a:srgbClr val="010101"/>
                      </a:solidFill>
                      <a:prstDash val="solid"/>
                    </a:lnB>
                  </a:tcPr>
                </a:tc>
              </a:tr>
              <a:tr h="512825">
                <a:tc>
                  <a:txBody>
                    <a:bodyPr/>
                    <a:lstStyle/>
                    <a:p>
                      <a:pPr>
                        <a:lnSpc>
                          <a:spcPct val="100000"/>
                        </a:lnSpc>
                        <a:spcBef>
                          <a:spcPts val="20"/>
                        </a:spcBef>
                      </a:pPr>
                      <a:endParaRPr sz="1250">
                        <a:latin typeface="Times New Roman"/>
                        <a:cs typeface="Times New Roman"/>
                      </a:endParaRPr>
                    </a:p>
                    <a:p>
                      <a:pPr marL="45085" marR="66040">
                        <a:lnSpc>
                          <a:spcPct val="100000"/>
                        </a:lnSpc>
                      </a:pPr>
                      <a:r>
                        <a:rPr dirty="0" sz="900" spc="-5">
                          <a:latin typeface="Arial"/>
                          <a:cs typeface="Arial"/>
                        </a:rPr>
                        <a:t>This </a:t>
                      </a:r>
                      <a:r>
                        <a:rPr dirty="0" sz="900" spc="-10">
                          <a:latin typeface="Arial"/>
                          <a:cs typeface="Arial"/>
                        </a:rPr>
                        <a:t>column  </a:t>
                      </a:r>
                      <a:r>
                        <a:rPr dirty="0" sz="900">
                          <a:latin typeface="Arial"/>
                          <a:cs typeface="Arial"/>
                        </a:rPr>
                        <a:t>must sum to</a:t>
                      </a:r>
                      <a:r>
                        <a:rPr dirty="0" sz="900" spc="-95">
                          <a:latin typeface="Arial"/>
                          <a:cs typeface="Arial"/>
                        </a:rPr>
                        <a:t> </a:t>
                      </a:r>
                      <a:r>
                        <a:rPr dirty="0" sz="900" spc="-5">
                          <a:latin typeface="Arial"/>
                          <a:cs typeface="Arial"/>
                        </a:rPr>
                        <a:t>6</a:t>
                      </a:r>
                      <a:endParaRPr sz="900">
                        <a:latin typeface="Arial"/>
                        <a:cs typeface="Arial"/>
                      </a:endParaRPr>
                    </a:p>
                  </a:txBody>
                  <a:tcPr marL="0" marR="0" marB="0" marT="2540">
                    <a:lnL w="19050">
                      <a:solidFill>
                        <a:srgbClr val="010101"/>
                      </a:solidFill>
                      <a:prstDash val="solid"/>
                    </a:lnL>
                    <a:lnR w="6350">
                      <a:solidFill>
                        <a:srgbClr val="010101"/>
                      </a:solidFill>
                      <a:prstDash val="solid"/>
                    </a:lnR>
                    <a:lnT w="6350">
                      <a:solidFill>
                        <a:srgbClr val="010101"/>
                      </a:solidFill>
                      <a:prstDash val="solid"/>
                    </a:lnT>
                    <a:lnB w="19050">
                      <a:solidFill>
                        <a:srgbClr val="010101"/>
                      </a:solidFill>
                      <a:prstDash val="solid"/>
                    </a:lnB>
                  </a:tcPr>
                </a:tc>
                <a:tc>
                  <a:txBody>
                    <a:bodyPr/>
                    <a:lstStyle/>
                    <a:p>
                      <a:pPr>
                        <a:lnSpc>
                          <a:spcPct val="100000"/>
                        </a:lnSpc>
                        <a:spcBef>
                          <a:spcPts val="20"/>
                        </a:spcBef>
                      </a:pPr>
                      <a:endParaRPr sz="1250">
                        <a:latin typeface="Times New Roman"/>
                        <a:cs typeface="Times New Roman"/>
                      </a:endParaRPr>
                    </a:p>
                    <a:p>
                      <a:pPr marL="45085" marR="66040">
                        <a:lnSpc>
                          <a:spcPct val="100000"/>
                        </a:lnSpc>
                      </a:pPr>
                      <a:r>
                        <a:rPr dirty="0" sz="900" spc="-5">
                          <a:latin typeface="Arial"/>
                          <a:cs typeface="Arial"/>
                        </a:rPr>
                        <a:t>This </a:t>
                      </a:r>
                      <a:r>
                        <a:rPr dirty="0" sz="900" spc="-10">
                          <a:latin typeface="Arial"/>
                          <a:cs typeface="Arial"/>
                        </a:rPr>
                        <a:t>column  </a:t>
                      </a:r>
                      <a:r>
                        <a:rPr dirty="0" sz="900">
                          <a:latin typeface="Arial"/>
                          <a:cs typeface="Arial"/>
                        </a:rPr>
                        <a:t>must sum to</a:t>
                      </a:r>
                      <a:r>
                        <a:rPr dirty="0" sz="900" spc="-95">
                          <a:latin typeface="Arial"/>
                          <a:cs typeface="Arial"/>
                        </a:rPr>
                        <a:t> </a:t>
                      </a:r>
                      <a:r>
                        <a:rPr dirty="0" sz="900" spc="-5">
                          <a:latin typeface="Arial"/>
                          <a:cs typeface="Arial"/>
                        </a:rPr>
                        <a:t>6</a:t>
                      </a:r>
                      <a:endParaRPr sz="900">
                        <a:latin typeface="Arial"/>
                        <a:cs typeface="Arial"/>
                      </a:endParaRPr>
                    </a:p>
                  </a:txBody>
                  <a:tcPr marL="0" marR="0" marB="0" marT="2540">
                    <a:lnL w="6350">
                      <a:solidFill>
                        <a:srgbClr val="010101"/>
                      </a:solidFill>
                      <a:prstDash val="solid"/>
                    </a:lnL>
                    <a:lnR w="6350">
                      <a:solidFill>
                        <a:srgbClr val="010101"/>
                      </a:solidFill>
                      <a:prstDash val="solid"/>
                    </a:lnR>
                    <a:lnT w="6350">
                      <a:solidFill>
                        <a:srgbClr val="010101"/>
                      </a:solidFill>
                      <a:prstDash val="solid"/>
                    </a:lnT>
                    <a:lnB w="19050">
                      <a:solidFill>
                        <a:srgbClr val="010101"/>
                      </a:solidFill>
                      <a:prstDash val="solid"/>
                    </a:lnB>
                  </a:tcPr>
                </a:tc>
                <a:tc>
                  <a:txBody>
                    <a:bodyPr/>
                    <a:lstStyle/>
                    <a:p>
                      <a:pPr>
                        <a:lnSpc>
                          <a:spcPct val="100000"/>
                        </a:lnSpc>
                        <a:spcBef>
                          <a:spcPts val="20"/>
                        </a:spcBef>
                      </a:pPr>
                      <a:endParaRPr sz="1250">
                        <a:latin typeface="Times New Roman"/>
                        <a:cs typeface="Times New Roman"/>
                      </a:endParaRPr>
                    </a:p>
                    <a:p>
                      <a:pPr marL="45720" marR="66040">
                        <a:lnSpc>
                          <a:spcPct val="100000"/>
                        </a:lnSpc>
                      </a:pPr>
                      <a:r>
                        <a:rPr dirty="0" sz="900" spc="-5">
                          <a:latin typeface="Arial"/>
                          <a:cs typeface="Arial"/>
                        </a:rPr>
                        <a:t>This </a:t>
                      </a:r>
                      <a:r>
                        <a:rPr dirty="0" sz="900" spc="-10">
                          <a:latin typeface="Arial"/>
                          <a:cs typeface="Arial"/>
                        </a:rPr>
                        <a:t>column  </a:t>
                      </a:r>
                      <a:r>
                        <a:rPr dirty="0" sz="900">
                          <a:latin typeface="Arial"/>
                          <a:cs typeface="Arial"/>
                        </a:rPr>
                        <a:t>must sum to</a:t>
                      </a:r>
                      <a:r>
                        <a:rPr dirty="0" sz="900" spc="-95">
                          <a:latin typeface="Arial"/>
                          <a:cs typeface="Arial"/>
                        </a:rPr>
                        <a:t> </a:t>
                      </a:r>
                      <a:r>
                        <a:rPr dirty="0" sz="900" spc="-5">
                          <a:latin typeface="Arial"/>
                          <a:cs typeface="Arial"/>
                        </a:rPr>
                        <a:t>6</a:t>
                      </a:r>
                      <a:endParaRPr sz="900">
                        <a:latin typeface="Arial"/>
                        <a:cs typeface="Arial"/>
                      </a:endParaRPr>
                    </a:p>
                  </a:txBody>
                  <a:tcPr marL="0" marR="0" marB="0" marT="2540">
                    <a:lnL w="6350">
                      <a:solidFill>
                        <a:srgbClr val="010101"/>
                      </a:solidFill>
                      <a:prstDash val="solid"/>
                    </a:lnL>
                    <a:lnR w="6350">
                      <a:solidFill>
                        <a:srgbClr val="010101"/>
                      </a:solidFill>
                      <a:prstDash val="solid"/>
                    </a:lnR>
                    <a:lnT w="6350">
                      <a:solidFill>
                        <a:srgbClr val="010101"/>
                      </a:solidFill>
                      <a:prstDash val="solid"/>
                    </a:lnT>
                    <a:lnB w="19050">
                      <a:solidFill>
                        <a:srgbClr val="010101"/>
                      </a:solidFill>
                      <a:prstDash val="solid"/>
                    </a:lnB>
                  </a:tcPr>
                </a:tc>
                <a:tc>
                  <a:txBody>
                    <a:bodyPr/>
                    <a:lstStyle/>
                    <a:p>
                      <a:pPr>
                        <a:lnSpc>
                          <a:spcPct val="100000"/>
                        </a:lnSpc>
                        <a:spcBef>
                          <a:spcPts val="25"/>
                        </a:spcBef>
                      </a:pPr>
                      <a:endParaRPr sz="1050">
                        <a:latin typeface="Times New Roman"/>
                        <a:cs typeface="Times New Roman"/>
                      </a:endParaRPr>
                    </a:p>
                    <a:p>
                      <a:pPr marL="302260" marR="37465" indent="38735">
                        <a:lnSpc>
                          <a:spcPct val="120600"/>
                        </a:lnSpc>
                      </a:pPr>
                      <a:r>
                        <a:rPr dirty="0" sz="900" spc="-5">
                          <a:latin typeface="Arial"/>
                          <a:cs typeface="Arial"/>
                        </a:rPr>
                        <a:t>This</a:t>
                      </a:r>
                      <a:r>
                        <a:rPr dirty="0" sz="900" spc="-65">
                          <a:latin typeface="Arial"/>
                          <a:cs typeface="Arial"/>
                        </a:rPr>
                        <a:t> </a:t>
                      </a:r>
                      <a:r>
                        <a:rPr dirty="0" sz="900" spc="-5">
                          <a:latin typeface="Arial"/>
                          <a:cs typeface="Arial"/>
                        </a:rPr>
                        <a:t>diagonal  </a:t>
                      </a:r>
                      <a:r>
                        <a:rPr dirty="0" sz="900">
                          <a:latin typeface="Arial"/>
                          <a:cs typeface="Arial"/>
                        </a:rPr>
                        <a:t>must sum to</a:t>
                      </a:r>
                      <a:r>
                        <a:rPr dirty="0" sz="900" spc="-95">
                          <a:latin typeface="Arial"/>
                          <a:cs typeface="Arial"/>
                        </a:rPr>
                        <a:t> </a:t>
                      </a:r>
                      <a:r>
                        <a:rPr dirty="0" sz="900" spc="-5">
                          <a:latin typeface="Arial"/>
                          <a:cs typeface="Arial"/>
                        </a:rPr>
                        <a:t>6</a:t>
                      </a:r>
                      <a:endParaRPr sz="900">
                        <a:latin typeface="Arial"/>
                        <a:cs typeface="Arial"/>
                      </a:endParaRPr>
                    </a:p>
                  </a:txBody>
                  <a:tcPr marL="0" marR="0" marB="0" marT="3175">
                    <a:lnL w="6350">
                      <a:solidFill>
                        <a:srgbClr val="010101"/>
                      </a:solidFill>
                      <a:prstDash val="solid"/>
                    </a:lnL>
                    <a:lnR w="19050">
                      <a:solidFill>
                        <a:srgbClr val="010101"/>
                      </a:solidFill>
                      <a:prstDash val="solid"/>
                    </a:lnR>
                    <a:lnT w="6350">
                      <a:solidFill>
                        <a:srgbClr val="010101"/>
                      </a:solidFill>
                      <a:prstDash val="solid"/>
                    </a:lnT>
                    <a:lnB w="19050">
                      <a:solidFill>
                        <a:srgbClr val="010101"/>
                      </a:solidFill>
                      <a:prstDash val="solid"/>
                    </a:lnB>
                  </a:tcPr>
                </a:tc>
              </a:tr>
            </a:tbl>
          </a:graphicData>
        </a:graphic>
      </p:graphicFrame>
      <p:sp>
        <p:nvSpPr>
          <p:cNvPr id="5" name="object 5"/>
          <p:cNvSpPr/>
          <p:nvPr/>
        </p:nvSpPr>
        <p:spPr>
          <a:xfrm>
            <a:off x="2245518" y="3775614"/>
            <a:ext cx="233362" cy="157162"/>
          </a:xfrm>
          <a:prstGeom prst="rect">
            <a:avLst/>
          </a:prstGeom>
          <a:blipFill>
            <a:blip r:embed="rId2" cstate="print"/>
            <a:stretch>
              <a:fillRect/>
            </a:stretch>
          </a:blipFill>
        </p:spPr>
        <p:txBody>
          <a:bodyPr wrap="square" lIns="0" tIns="0" rIns="0" bIns="0" rtlCol="0"/>
          <a:lstStyle/>
          <a:p/>
        </p:txBody>
      </p:sp>
      <p:sp>
        <p:nvSpPr>
          <p:cNvPr id="6" name="object 6"/>
          <p:cNvSpPr/>
          <p:nvPr/>
        </p:nvSpPr>
        <p:spPr>
          <a:xfrm>
            <a:off x="3921918" y="3775614"/>
            <a:ext cx="233362" cy="157162"/>
          </a:xfrm>
          <a:prstGeom prst="rect">
            <a:avLst/>
          </a:prstGeom>
          <a:blipFill>
            <a:blip r:embed="rId2" cstate="print"/>
            <a:stretch>
              <a:fillRect/>
            </a:stretch>
          </a:blipFill>
        </p:spPr>
        <p:txBody>
          <a:bodyPr wrap="square" lIns="0" tIns="0" rIns="0" bIns="0" rtlCol="0"/>
          <a:lstStyle/>
          <a:p/>
        </p:txBody>
      </p:sp>
      <p:sp>
        <p:nvSpPr>
          <p:cNvPr id="7" name="object 7"/>
          <p:cNvSpPr/>
          <p:nvPr/>
        </p:nvSpPr>
        <p:spPr>
          <a:xfrm>
            <a:off x="3083718" y="3775614"/>
            <a:ext cx="233362" cy="157162"/>
          </a:xfrm>
          <a:prstGeom prst="rect">
            <a:avLst/>
          </a:prstGeom>
          <a:blipFill>
            <a:blip r:embed="rId2" cstate="print"/>
            <a:stretch>
              <a:fillRect/>
            </a:stretch>
          </a:blipFill>
        </p:spPr>
        <p:txBody>
          <a:bodyPr wrap="square" lIns="0" tIns="0" rIns="0" bIns="0" rtlCol="0"/>
          <a:lstStyle/>
          <a:p/>
        </p:txBody>
      </p:sp>
      <p:sp>
        <p:nvSpPr>
          <p:cNvPr id="8" name="object 8"/>
          <p:cNvSpPr/>
          <p:nvPr/>
        </p:nvSpPr>
        <p:spPr>
          <a:xfrm>
            <a:off x="4531518" y="2785014"/>
            <a:ext cx="157162" cy="233362"/>
          </a:xfrm>
          <a:prstGeom prst="rect">
            <a:avLst/>
          </a:prstGeom>
          <a:blipFill>
            <a:blip r:embed="rId3" cstate="print"/>
            <a:stretch>
              <a:fillRect/>
            </a:stretch>
          </a:blipFill>
        </p:spPr>
        <p:txBody>
          <a:bodyPr wrap="square" lIns="0" tIns="0" rIns="0" bIns="0" rtlCol="0"/>
          <a:lstStyle/>
          <a:p/>
        </p:txBody>
      </p:sp>
      <p:sp>
        <p:nvSpPr>
          <p:cNvPr id="9" name="object 9"/>
          <p:cNvSpPr/>
          <p:nvPr/>
        </p:nvSpPr>
        <p:spPr>
          <a:xfrm>
            <a:off x="4531518" y="3470814"/>
            <a:ext cx="157162" cy="233362"/>
          </a:xfrm>
          <a:prstGeom prst="rect">
            <a:avLst/>
          </a:prstGeom>
          <a:blipFill>
            <a:blip r:embed="rId3" cstate="print"/>
            <a:stretch>
              <a:fillRect/>
            </a:stretch>
          </a:blipFill>
        </p:spPr>
        <p:txBody>
          <a:bodyPr wrap="square" lIns="0" tIns="0" rIns="0" bIns="0" rtlCol="0"/>
          <a:lstStyle/>
          <a:p/>
        </p:txBody>
      </p:sp>
      <p:sp>
        <p:nvSpPr>
          <p:cNvPr id="10" name="object 10"/>
          <p:cNvSpPr/>
          <p:nvPr/>
        </p:nvSpPr>
        <p:spPr>
          <a:xfrm>
            <a:off x="4531518" y="3089814"/>
            <a:ext cx="157162" cy="233362"/>
          </a:xfrm>
          <a:prstGeom prst="rect">
            <a:avLst/>
          </a:prstGeom>
          <a:blipFill>
            <a:blip r:embed="rId3" cstate="print"/>
            <a:stretch>
              <a:fillRect/>
            </a:stretch>
          </a:blipFill>
        </p:spPr>
        <p:txBody>
          <a:bodyPr wrap="square" lIns="0" tIns="0" rIns="0" bIns="0" rtlCol="0"/>
          <a:lstStyle/>
          <a:p/>
        </p:txBody>
      </p:sp>
      <p:sp>
        <p:nvSpPr>
          <p:cNvPr id="11" name="object 11"/>
          <p:cNvSpPr/>
          <p:nvPr/>
        </p:nvSpPr>
        <p:spPr>
          <a:xfrm>
            <a:off x="4539138" y="3783234"/>
            <a:ext cx="169354" cy="212026"/>
          </a:xfrm>
          <a:prstGeom prst="rect">
            <a:avLst/>
          </a:prstGeom>
          <a:blipFill>
            <a:blip r:embed="rId4" cstate="print"/>
            <a:stretch>
              <a:fillRect/>
            </a:stretch>
          </a:blipFill>
        </p:spPr>
        <p:txBody>
          <a:bodyPr wrap="square" lIns="0" tIns="0" rIns="0" bIns="0" rtlCol="0"/>
          <a:lstStyle/>
          <a:p/>
        </p:txBody>
      </p:sp>
      <p:sp>
        <p:nvSpPr>
          <p:cNvPr id="12" name="object 12"/>
          <p:cNvSpPr/>
          <p:nvPr/>
        </p:nvSpPr>
        <p:spPr>
          <a:xfrm>
            <a:off x="1606296" y="1231391"/>
            <a:ext cx="4559300" cy="3416300"/>
          </a:xfrm>
          <a:custGeom>
            <a:avLst/>
            <a:gdLst/>
            <a:ahLst/>
            <a:cxnLst/>
            <a:rect l="l" t="t" r="r" b="b"/>
            <a:pathLst>
              <a:path w="4559300" h="3416300">
                <a:moveTo>
                  <a:pt x="4559046" y="0"/>
                </a:moveTo>
                <a:lnTo>
                  <a:pt x="0" y="0"/>
                </a:lnTo>
                <a:lnTo>
                  <a:pt x="0" y="3416046"/>
                </a:lnTo>
                <a:lnTo>
                  <a:pt x="4559046" y="3416046"/>
                </a:lnTo>
                <a:lnTo>
                  <a:pt x="4559046" y="0"/>
                </a:lnTo>
                <a:close/>
              </a:path>
            </a:pathLst>
          </a:custGeom>
          <a:ln w="12954">
            <a:solidFill>
              <a:srgbClr val="000000"/>
            </a:solidFill>
          </a:ln>
        </p:spPr>
        <p:txBody>
          <a:bodyPr wrap="square" lIns="0" tIns="0" rIns="0" bIns="0" rtlCol="0"/>
          <a:lstStyle/>
          <a:p/>
        </p:txBody>
      </p:sp>
      <p:sp>
        <p:nvSpPr>
          <p:cNvPr id="13" name="object 13"/>
          <p:cNvSpPr txBox="1"/>
          <p:nvPr/>
        </p:nvSpPr>
        <p:spPr>
          <a:xfrm>
            <a:off x="5576315" y="8532368"/>
            <a:ext cx="334645" cy="132715"/>
          </a:xfrm>
          <a:prstGeom prst="rect">
            <a:avLst/>
          </a:prstGeom>
        </p:spPr>
        <p:txBody>
          <a:bodyPr wrap="square" lIns="0" tIns="12700" rIns="0" bIns="0" rtlCol="0" vert="horz">
            <a:spAutoFit/>
          </a:bodyPr>
          <a:lstStyle/>
          <a:p>
            <a:pPr>
              <a:lnSpc>
                <a:spcPct val="100000"/>
              </a:lnSpc>
              <a:spcBef>
                <a:spcPts val="100"/>
              </a:spcBef>
            </a:pPr>
            <a:r>
              <a:rPr dirty="0" sz="700" spc="-5">
                <a:latin typeface="Arial"/>
                <a:cs typeface="Arial"/>
              </a:rPr>
              <a:t>Slide</a:t>
            </a:r>
            <a:r>
              <a:rPr dirty="0" sz="700" spc="-60">
                <a:latin typeface="Arial"/>
                <a:cs typeface="Arial"/>
              </a:rPr>
              <a:t> </a:t>
            </a:r>
            <a:r>
              <a:rPr dirty="0" sz="700" spc="-5">
                <a:latin typeface="Arial"/>
                <a:cs typeface="Arial"/>
              </a:rPr>
              <a:t>20</a:t>
            </a:r>
            <a:endParaRPr sz="700">
              <a:latin typeface="Arial"/>
              <a:cs typeface="Arial"/>
            </a:endParaRPr>
          </a:p>
        </p:txBody>
      </p:sp>
      <p:sp>
        <p:nvSpPr>
          <p:cNvPr id="14" name="object 14"/>
          <p:cNvSpPr txBox="1"/>
          <p:nvPr/>
        </p:nvSpPr>
        <p:spPr>
          <a:xfrm>
            <a:off x="1874520" y="6179310"/>
            <a:ext cx="2778760" cy="390525"/>
          </a:xfrm>
          <a:prstGeom prst="rect">
            <a:avLst/>
          </a:prstGeom>
        </p:spPr>
        <p:txBody>
          <a:bodyPr wrap="square" lIns="0" tIns="12700" rIns="0" bIns="0" rtlCol="0" vert="horz">
            <a:spAutoFit/>
          </a:bodyPr>
          <a:lstStyle/>
          <a:p>
            <a:pPr marL="170815" indent="-171450">
              <a:lnSpc>
                <a:spcPts val="1435"/>
              </a:lnSpc>
              <a:spcBef>
                <a:spcPts val="100"/>
              </a:spcBef>
              <a:buChar char="•"/>
              <a:tabLst>
                <a:tab pos="171450" algn="l"/>
              </a:tabLst>
            </a:pPr>
            <a:r>
              <a:rPr dirty="0" sz="1200" spc="-5">
                <a:latin typeface="Arial"/>
                <a:cs typeface="Arial"/>
              </a:rPr>
              <a:t>The semi magic</a:t>
            </a:r>
            <a:r>
              <a:rPr dirty="0" sz="1200" spc="5">
                <a:latin typeface="Arial"/>
                <a:cs typeface="Arial"/>
              </a:rPr>
              <a:t> </a:t>
            </a:r>
            <a:r>
              <a:rPr dirty="0" sz="1200" spc="-5">
                <a:latin typeface="Arial"/>
                <a:cs typeface="Arial"/>
              </a:rPr>
              <a:t>square</a:t>
            </a:r>
            <a:endParaRPr sz="1200">
              <a:latin typeface="Arial"/>
              <a:cs typeface="Arial"/>
            </a:endParaRPr>
          </a:p>
          <a:p>
            <a:pPr marL="170815" indent="-171450">
              <a:lnSpc>
                <a:spcPts val="1435"/>
              </a:lnSpc>
              <a:buChar char="•"/>
              <a:tabLst>
                <a:tab pos="171450" algn="l"/>
              </a:tabLst>
            </a:pPr>
            <a:r>
              <a:rPr dirty="0" sz="1200" spc="-5">
                <a:latin typeface="Arial"/>
                <a:cs typeface="Arial"/>
              </a:rPr>
              <a:t>Each variable can have value </a:t>
            </a:r>
            <a:r>
              <a:rPr dirty="0" sz="1200">
                <a:latin typeface="Arial"/>
                <a:cs typeface="Arial"/>
              </a:rPr>
              <a:t>1, </a:t>
            </a:r>
            <a:r>
              <a:rPr dirty="0" sz="1200" spc="-5">
                <a:latin typeface="Arial"/>
                <a:cs typeface="Arial"/>
              </a:rPr>
              <a:t>2 or</a:t>
            </a:r>
            <a:r>
              <a:rPr dirty="0" sz="1200" spc="55">
                <a:latin typeface="Arial"/>
                <a:cs typeface="Arial"/>
              </a:rPr>
              <a:t> </a:t>
            </a:r>
            <a:r>
              <a:rPr dirty="0" sz="1200" spc="-5">
                <a:latin typeface="Arial"/>
                <a:cs typeface="Arial"/>
              </a:rPr>
              <a:t>3</a:t>
            </a:r>
            <a:endParaRPr sz="1200">
              <a:latin typeface="Arial"/>
              <a:cs typeface="Arial"/>
            </a:endParaRPr>
          </a:p>
        </p:txBody>
      </p:sp>
      <p:sp>
        <p:nvSpPr>
          <p:cNvPr id="15" name="object 15"/>
          <p:cNvSpPr txBox="1"/>
          <p:nvPr/>
        </p:nvSpPr>
        <p:spPr>
          <a:xfrm>
            <a:off x="3665220" y="6894062"/>
            <a:ext cx="309880" cy="934719"/>
          </a:xfrm>
          <a:prstGeom prst="rect">
            <a:avLst/>
          </a:prstGeom>
        </p:spPr>
        <p:txBody>
          <a:bodyPr wrap="square" lIns="0" tIns="12065" rIns="0" bIns="0" rtlCol="0" vert="horz">
            <a:spAutoFit/>
          </a:bodyPr>
          <a:lstStyle/>
          <a:p>
            <a:pPr>
              <a:lnSpc>
                <a:spcPct val="100000"/>
              </a:lnSpc>
              <a:spcBef>
                <a:spcPts val="95"/>
              </a:spcBef>
            </a:pPr>
            <a:r>
              <a:rPr dirty="0" sz="1400" spc="-5">
                <a:latin typeface="Arial"/>
                <a:cs typeface="Arial"/>
              </a:rPr>
              <a:t>123</a:t>
            </a:r>
            <a:endParaRPr sz="1400">
              <a:latin typeface="Arial"/>
              <a:cs typeface="Arial"/>
            </a:endParaRPr>
          </a:p>
          <a:p>
            <a:pPr>
              <a:lnSpc>
                <a:spcPct val="100000"/>
              </a:lnSpc>
              <a:spcBef>
                <a:spcPts val="1065"/>
              </a:spcBef>
            </a:pPr>
            <a:r>
              <a:rPr dirty="0" sz="1400" spc="-5">
                <a:latin typeface="Arial"/>
                <a:cs typeface="Arial"/>
              </a:rPr>
              <a:t>123</a:t>
            </a:r>
            <a:endParaRPr sz="1400">
              <a:latin typeface="Arial"/>
              <a:cs typeface="Arial"/>
            </a:endParaRPr>
          </a:p>
          <a:p>
            <a:pPr>
              <a:lnSpc>
                <a:spcPct val="100000"/>
              </a:lnSpc>
              <a:spcBef>
                <a:spcPts val="1055"/>
              </a:spcBef>
            </a:pPr>
            <a:r>
              <a:rPr dirty="0" sz="1400" spc="-5">
                <a:latin typeface="Arial"/>
                <a:cs typeface="Arial"/>
              </a:rPr>
              <a:t>123</a:t>
            </a:r>
            <a:endParaRPr sz="1400">
              <a:latin typeface="Arial"/>
              <a:cs typeface="Arial"/>
            </a:endParaRPr>
          </a:p>
        </p:txBody>
      </p:sp>
      <p:sp>
        <p:nvSpPr>
          <p:cNvPr id="16" name="object 16"/>
          <p:cNvSpPr txBox="1"/>
          <p:nvPr/>
        </p:nvSpPr>
        <p:spPr>
          <a:xfrm>
            <a:off x="2827020" y="6894062"/>
            <a:ext cx="309880" cy="934719"/>
          </a:xfrm>
          <a:prstGeom prst="rect">
            <a:avLst/>
          </a:prstGeom>
        </p:spPr>
        <p:txBody>
          <a:bodyPr wrap="square" lIns="0" tIns="12065" rIns="0" bIns="0" rtlCol="0" vert="horz">
            <a:spAutoFit/>
          </a:bodyPr>
          <a:lstStyle/>
          <a:p>
            <a:pPr>
              <a:lnSpc>
                <a:spcPct val="100000"/>
              </a:lnSpc>
              <a:spcBef>
                <a:spcPts val="95"/>
              </a:spcBef>
            </a:pPr>
            <a:r>
              <a:rPr dirty="0" sz="1400" spc="-5">
                <a:latin typeface="Arial"/>
                <a:cs typeface="Arial"/>
              </a:rPr>
              <a:t>123</a:t>
            </a:r>
            <a:endParaRPr sz="1400">
              <a:latin typeface="Arial"/>
              <a:cs typeface="Arial"/>
            </a:endParaRPr>
          </a:p>
          <a:p>
            <a:pPr>
              <a:lnSpc>
                <a:spcPct val="100000"/>
              </a:lnSpc>
              <a:spcBef>
                <a:spcPts val="1065"/>
              </a:spcBef>
            </a:pPr>
            <a:r>
              <a:rPr dirty="0" sz="1400" spc="-5">
                <a:latin typeface="Arial"/>
                <a:cs typeface="Arial"/>
              </a:rPr>
              <a:t>123</a:t>
            </a:r>
            <a:endParaRPr sz="1400">
              <a:latin typeface="Arial"/>
              <a:cs typeface="Arial"/>
            </a:endParaRPr>
          </a:p>
          <a:p>
            <a:pPr>
              <a:lnSpc>
                <a:spcPct val="100000"/>
              </a:lnSpc>
              <a:spcBef>
                <a:spcPts val="1055"/>
              </a:spcBef>
            </a:pPr>
            <a:r>
              <a:rPr dirty="0" sz="1400" spc="-5">
                <a:latin typeface="Arial"/>
                <a:cs typeface="Arial"/>
              </a:rPr>
              <a:t>123</a:t>
            </a:r>
            <a:endParaRPr sz="1400">
              <a:latin typeface="Arial"/>
              <a:cs typeface="Arial"/>
            </a:endParaRPr>
          </a:p>
        </p:txBody>
      </p:sp>
      <p:sp>
        <p:nvSpPr>
          <p:cNvPr id="17" name="object 17"/>
          <p:cNvSpPr txBox="1"/>
          <p:nvPr/>
        </p:nvSpPr>
        <p:spPr>
          <a:xfrm>
            <a:off x="1988820" y="8104122"/>
            <a:ext cx="2407920" cy="299720"/>
          </a:xfrm>
          <a:prstGeom prst="rect">
            <a:avLst/>
          </a:prstGeom>
        </p:spPr>
        <p:txBody>
          <a:bodyPr wrap="square" lIns="0" tIns="12700" rIns="0" bIns="0" rtlCol="0" vert="horz">
            <a:spAutoFit/>
          </a:bodyPr>
          <a:lstStyle/>
          <a:p>
            <a:pPr marR="5080">
              <a:lnSpc>
                <a:spcPct val="100000"/>
              </a:lnSpc>
              <a:spcBef>
                <a:spcPts val="100"/>
              </a:spcBef>
              <a:tabLst>
                <a:tab pos="837565" algn="l"/>
                <a:tab pos="1675764" algn="l"/>
              </a:tabLst>
            </a:pPr>
            <a:r>
              <a:rPr dirty="0" sz="900" spc="-5">
                <a:latin typeface="Arial"/>
                <a:cs typeface="Arial"/>
              </a:rPr>
              <a:t>This</a:t>
            </a:r>
            <a:r>
              <a:rPr dirty="0" sz="900" spc="5">
                <a:latin typeface="Arial"/>
                <a:cs typeface="Arial"/>
              </a:rPr>
              <a:t> </a:t>
            </a:r>
            <a:r>
              <a:rPr dirty="0" sz="900" spc="-5">
                <a:latin typeface="Arial"/>
                <a:cs typeface="Arial"/>
              </a:rPr>
              <a:t>column	This</a:t>
            </a:r>
            <a:r>
              <a:rPr dirty="0" sz="900" spc="5">
                <a:latin typeface="Arial"/>
                <a:cs typeface="Arial"/>
              </a:rPr>
              <a:t> </a:t>
            </a:r>
            <a:r>
              <a:rPr dirty="0" sz="900" spc="-5">
                <a:latin typeface="Arial"/>
                <a:cs typeface="Arial"/>
              </a:rPr>
              <a:t>column	This </a:t>
            </a:r>
            <a:r>
              <a:rPr dirty="0" sz="900" spc="-10">
                <a:latin typeface="Arial"/>
                <a:cs typeface="Arial"/>
              </a:rPr>
              <a:t>column  </a:t>
            </a:r>
            <a:r>
              <a:rPr dirty="0" sz="900">
                <a:latin typeface="Arial"/>
                <a:cs typeface="Arial"/>
              </a:rPr>
              <a:t>must sum to </a:t>
            </a:r>
            <a:r>
              <a:rPr dirty="0" sz="900" spc="-5">
                <a:latin typeface="Arial"/>
                <a:cs typeface="Arial"/>
              </a:rPr>
              <a:t>6 </a:t>
            </a:r>
            <a:r>
              <a:rPr dirty="0" sz="900">
                <a:latin typeface="Arial"/>
                <a:cs typeface="Arial"/>
              </a:rPr>
              <a:t>must sum to </a:t>
            </a:r>
            <a:r>
              <a:rPr dirty="0" sz="900" spc="-5">
                <a:latin typeface="Arial"/>
                <a:cs typeface="Arial"/>
              </a:rPr>
              <a:t>6 </a:t>
            </a:r>
            <a:r>
              <a:rPr dirty="0" sz="900">
                <a:latin typeface="Arial"/>
                <a:cs typeface="Arial"/>
              </a:rPr>
              <a:t>must sum to</a:t>
            </a:r>
            <a:r>
              <a:rPr dirty="0" sz="900" spc="-165">
                <a:latin typeface="Arial"/>
                <a:cs typeface="Arial"/>
              </a:rPr>
              <a:t> </a:t>
            </a:r>
            <a:r>
              <a:rPr dirty="0" sz="900" spc="-5">
                <a:latin typeface="Arial"/>
                <a:cs typeface="Arial"/>
              </a:rPr>
              <a:t>6</a:t>
            </a:r>
            <a:endParaRPr sz="900">
              <a:latin typeface="Arial"/>
              <a:cs typeface="Arial"/>
            </a:endParaRPr>
          </a:p>
        </p:txBody>
      </p:sp>
      <p:sp>
        <p:nvSpPr>
          <p:cNvPr id="18" name="object 18"/>
          <p:cNvSpPr txBox="1"/>
          <p:nvPr/>
        </p:nvSpPr>
        <p:spPr>
          <a:xfrm>
            <a:off x="1988820" y="6894062"/>
            <a:ext cx="309880" cy="934719"/>
          </a:xfrm>
          <a:prstGeom prst="rect">
            <a:avLst/>
          </a:prstGeom>
        </p:spPr>
        <p:txBody>
          <a:bodyPr wrap="square" lIns="0" tIns="12065" rIns="0" bIns="0" rtlCol="0" vert="horz">
            <a:spAutoFit/>
          </a:bodyPr>
          <a:lstStyle/>
          <a:p>
            <a:pPr>
              <a:lnSpc>
                <a:spcPct val="100000"/>
              </a:lnSpc>
              <a:spcBef>
                <a:spcPts val="95"/>
              </a:spcBef>
            </a:pPr>
            <a:r>
              <a:rPr dirty="0" sz="1400" spc="-5">
                <a:latin typeface="Arial"/>
                <a:cs typeface="Arial"/>
              </a:rPr>
              <a:t>1</a:t>
            </a:r>
            <a:endParaRPr sz="1400">
              <a:latin typeface="Arial"/>
              <a:cs typeface="Arial"/>
            </a:endParaRPr>
          </a:p>
          <a:p>
            <a:pPr>
              <a:lnSpc>
                <a:spcPct val="100000"/>
              </a:lnSpc>
              <a:spcBef>
                <a:spcPts val="1065"/>
              </a:spcBef>
            </a:pPr>
            <a:r>
              <a:rPr dirty="0" sz="1400" spc="-5">
                <a:latin typeface="Arial"/>
                <a:cs typeface="Arial"/>
              </a:rPr>
              <a:t>123</a:t>
            </a:r>
            <a:endParaRPr sz="1400">
              <a:latin typeface="Arial"/>
              <a:cs typeface="Arial"/>
            </a:endParaRPr>
          </a:p>
          <a:p>
            <a:pPr>
              <a:lnSpc>
                <a:spcPct val="100000"/>
              </a:lnSpc>
              <a:spcBef>
                <a:spcPts val="1055"/>
              </a:spcBef>
            </a:pPr>
            <a:r>
              <a:rPr dirty="0" sz="1400" spc="-5">
                <a:latin typeface="Arial"/>
                <a:cs typeface="Arial"/>
              </a:rPr>
              <a:t>123</a:t>
            </a:r>
            <a:endParaRPr sz="1400">
              <a:latin typeface="Arial"/>
              <a:cs typeface="Arial"/>
            </a:endParaRPr>
          </a:p>
        </p:txBody>
      </p:sp>
      <p:sp>
        <p:nvSpPr>
          <p:cNvPr id="19" name="object 19"/>
          <p:cNvSpPr txBox="1"/>
          <p:nvPr/>
        </p:nvSpPr>
        <p:spPr>
          <a:xfrm>
            <a:off x="4760214" y="8075924"/>
            <a:ext cx="731520" cy="356235"/>
          </a:xfrm>
          <a:prstGeom prst="rect">
            <a:avLst/>
          </a:prstGeom>
        </p:spPr>
        <p:txBody>
          <a:bodyPr wrap="square" lIns="0" tIns="12700" rIns="0" bIns="0" rtlCol="0" vert="horz">
            <a:spAutoFit/>
          </a:bodyPr>
          <a:lstStyle/>
          <a:p>
            <a:pPr marR="5080" indent="38735">
              <a:lnSpc>
                <a:spcPct val="120600"/>
              </a:lnSpc>
              <a:spcBef>
                <a:spcPts val="100"/>
              </a:spcBef>
            </a:pPr>
            <a:r>
              <a:rPr dirty="0" sz="900" spc="-5">
                <a:latin typeface="Arial"/>
                <a:cs typeface="Arial"/>
              </a:rPr>
              <a:t>This</a:t>
            </a:r>
            <a:r>
              <a:rPr dirty="0" sz="900" spc="-65">
                <a:latin typeface="Arial"/>
                <a:cs typeface="Arial"/>
              </a:rPr>
              <a:t> </a:t>
            </a:r>
            <a:r>
              <a:rPr dirty="0" sz="900" spc="-5">
                <a:latin typeface="Arial"/>
                <a:cs typeface="Arial"/>
              </a:rPr>
              <a:t>diagonal  </a:t>
            </a:r>
            <a:r>
              <a:rPr dirty="0" sz="900">
                <a:latin typeface="Arial"/>
                <a:cs typeface="Arial"/>
              </a:rPr>
              <a:t>must sum to</a:t>
            </a:r>
            <a:r>
              <a:rPr dirty="0" sz="900" spc="-95">
                <a:latin typeface="Arial"/>
                <a:cs typeface="Arial"/>
              </a:rPr>
              <a:t> </a:t>
            </a:r>
            <a:r>
              <a:rPr dirty="0" sz="900" spc="-5">
                <a:latin typeface="Arial"/>
                <a:cs typeface="Arial"/>
              </a:rPr>
              <a:t>6</a:t>
            </a:r>
            <a:endParaRPr sz="900">
              <a:latin typeface="Arial"/>
              <a:cs typeface="Arial"/>
            </a:endParaRPr>
          </a:p>
        </p:txBody>
      </p:sp>
      <p:sp>
        <p:nvSpPr>
          <p:cNvPr id="20" name="object 20"/>
          <p:cNvSpPr txBox="1"/>
          <p:nvPr/>
        </p:nvSpPr>
        <p:spPr>
          <a:xfrm>
            <a:off x="4767071" y="6867397"/>
            <a:ext cx="724535" cy="1052195"/>
          </a:xfrm>
          <a:prstGeom prst="rect">
            <a:avLst/>
          </a:prstGeom>
        </p:spPr>
        <p:txBody>
          <a:bodyPr wrap="square" lIns="0" tIns="40640" rIns="0" bIns="0" rtlCol="0" vert="horz">
            <a:spAutoFit/>
          </a:bodyPr>
          <a:lstStyle/>
          <a:p>
            <a:pPr algn="r" marR="5715">
              <a:lnSpc>
                <a:spcPct val="100000"/>
              </a:lnSpc>
              <a:spcBef>
                <a:spcPts val="320"/>
              </a:spcBef>
            </a:pPr>
            <a:r>
              <a:rPr dirty="0" sz="900" spc="-5">
                <a:latin typeface="Arial"/>
                <a:cs typeface="Arial"/>
              </a:rPr>
              <a:t>This row</a:t>
            </a:r>
            <a:r>
              <a:rPr dirty="0" sz="900" spc="-90">
                <a:latin typeface="Arial"/>
                <a:cs typeface="Arial"/>
              </a:rPr>
              <a:t> </a:t>
            </a:r>
            <a:r>
              <a:rPr dirty="0" sz="900">
                <a:latin typeface="Arial"/>
                <a:cs typeface="Arial"/>
              </a:rPr>
              <a:t>must</a:t>
            </a:r>
            <a:endParaRPr sz="900">
              <a:latin typeface="Arial"/>
              <a:cs typeface="Arial"/>
            </a:endParaRPr>
          </a:p>
          <a:p>
            <a:pPr algn="r" marR="5080">
              <a:lnSpc>
                <a:spcPct val="100000"/>
              </a:lnSpc>
              <a:spcBef>
                <a:spcPts val="225"/>
              </a:spcBef>
            </a:pPr>
            <a:r>
              <a:rPr dirty="0" sz="900" spc="-5">
                <a:latin typeface="Arial"/>
                <a:cs typeface="Arial"/>
              </a:rPr>
              <a:t>sum to</a:t>
            </a:r>
            <a:r>
              <a:rPr dirty="0" sz="900" spc="-85">
                <a:latin typeface="Arial"/>
                <a:cs typeface="Arial"/>
              </a:rPr>
              <a:t> </a:t>
            </a:r>
            <a:r>
              <a:rPr dirty="0" sz="900" spc="-5">
                <a:latin typeface="Arial"/>
                <a:cs typeface="Arial"/>
              </a:rPr>
              <a:t>6</a:t>
            </a:r>
            <a:endParaRPr sz="900">
              <a:latin typeface="Arial"/>
              <a:cs typeface="Arial"/>
            </a:endParaRPr>
          </a:p>
          <a:p>
            <a:pPr algn="r" marR="5715">
              <a:lnSpc>
                <a:spcPct val="100000"/>
              </a:lnSpc>
              <a:spcBef>
                <a:spcPts val="359"/>
              </a:spcBef>
            </a:pPr>
            <a:r>
              <a:rPr dirty="0" sz="900" spc="-5">
                <a:latin typeface="Arial"/>
                <a:cs typeface="Arial"/>
              </a:rPr>
              <a:t>This row</a:t>
            </a:r>
            <a:r>
              <a:rPr dirty="0" sz="900" spc="-90">
                <a:latin typeface="Arial"/>
                <a:cs typeface="Arial"/>
              </a:rPr>
              <a:t> </a:t>
            </a:r>
            <a:r>
              <a:rPr dirty="0" sz="900">
                <a:latin typeface="Arial"/>
                <a:cs typeface="Arial"/>
              </a:rPr>
              <a:t>must</a:t>
            </a:r>
            <a:endParaRPr sz="900">
              <a:latin typeface="Arial"/>
              <a:cs typeface="Arial"/>
            </a:endParaRPr>
          </a:p>
          <a:p>
            <a:pPr algn="r" marR="5080">
              <a:lnSpc>
                <a:spcPct val="100000"/>
              </a:lnSpc>
              <a:spcBef>
                <a:spcPts val="215"/>
              </a:spcBef>
            </a:pPr>
            <a:r>
              <a:rPr dirty="0" sz="900" spc="-5">
                <a:latin typeface="Arial"/>
                <a:cs typeface="Arial"/>
              </a:rPr>
              <a:t>sum to</a:t>
            </a:r>
            <a:r>
              <a:rPr dirty="0" sz="900" spc="-85">
                <a:latin typeface="Arial"/>
                <a:cs typeface="Arial"/>
              </a:rPr>
              <a:t> </a:t>
            </a:r>
            <a:r>
              <a:rPr dirty="0" sz="900" spc="-5">
                <a:latin typeface="Arial"/>
                <a:cs typeface="Arial"/>
              </a:rPr>
              <a:t>6</a:t>
            </a:r>
            <a:endParaRPr sz="900">
              <a:latin typeface="Arial"/>
              <a:cs typeface="Arial"/>
            </a:endParaRPr>
          </a:p>
          <a:p>
            <a:pPr algn="r" marR="5715">
              <a:lnSpc>
                <a:spcPct val="100000"/>
              </a:lnSpc>
              <a:spcBef>
                <a:spcPts val="359"/>
              </a:spcBef>
            </a:pPr>
            <a:r>
              <a:rPr dirty="0" sz="900" spc="-5">
                <a:latin typeface="Arial"/>
                <a:cs typeface="Arial"/>
              </a:rPr>
              <a:t>This row</a:t>
            </a:r>
            <a:r>
              <a:rPr dirty="0" sz="900" spc="-90">
                <a:latin typeface="Arial"/>
                <a:cs typeface="Arial"/>
              </a:rPr>
              <a:t> </a:t>
            </a:r>
            <a:r>
              <a:rPr dirty="0" sz="900">
                <a:latin typeface="Arial"/>
                <a:cs typeface="Arial"/>
              </a:rPr>
              <a:t>must</a:t>
            </a:r>
            <a:endParaRPr sz="900">
              <a:latin typeface="Arial"/>
              <a:cs typeface="Arial"/>
            </a:endParaRPr>
          </a:p>
          <a:p>
            <a:pPr algn="r" marR="5080">
              <a:lnSpc>
                <a:spcPct val="100000"/>
              </a:lnSpc>
              <a:spcBef>
                <a:spcPts val="220"/>
              </a:spcBef>
            </a:pPr>
            <a:r>
              <a:rPr dirty="0" sz="900" spc="-5">
                <a:latin typeface="Arial"/>
                <a:cs typeface="Arial"/>
              </a:rPr>
              <a:t>sum to</a:t>
            </a:r>
            <a:r>
              <a:rPr dirty="0" sz="900" spc="-85">
                <a:latin typeface="Arial"/>
                <a:cs typeface="Arial"/>
              </a:rPr>
              <a:t> </a:t>
            </a:r>
            <a:r>
              <a:rPr dirty="0" sz="900" spc="-5">
                <a:latin typeface="Arial"/>
                <a:cs typeface="Arial"/>
              </a:rPr>
              <a:t>6</a:t>
            </a:r>
            <a:endParaRPr sz="900">
              <a:latin typeface="Arial"/>
              <a:cs typeface="Arial"/>
            </a:endParaRPr>
          </a:p>
        </p:txBody>
      </p:sp>
      <p:sp>
        <p:nvSpPr>
          <p:cNvPr id="21" name="object 21"/>
          <p:cNvSpPr/>
          <p:nvPr/>
        </p:nvSpPr>
        <p:spPr>
          <a:xfrm>
            <a:off x="1943100" y="6888480"/>
            <a:ext cx="3581400" cy="0"/>
          </a:xfrm>
          <a:custGeom>
            <a:avLst/>
            <a:gdLst/>
            <a:ahLst/>
            <a:cxnLst/>
            <a:rect l="l" t="t" r="r" b="b"/>
            <a:pathLst>
              <a:path w="3581400" h="0">
                <a:moveTo>
                  <a:pt x="0" y="0"/>
                </a:moveTo>
                <a:lnTo>
                  <a:pt x="3581400" y="0"/>
                </a:lnTo>
              </a:path>
            </a:pathLst>
          </a:custGeom>
          <a:ln w="14287">
            <a:solidFill>
              <a:srgbClr val="010101"/>
            </a:solidFill>
          </a:ln>
        </p:spPr>
        <p:txBody>
          <a:bodyPr wrap="square" lIns="0" tIns="0" rIns="0" bIns="0" rtlCol="0"/>
          <a:lstStyle/>
          <a:p/>
        </p:txBody>
      </p:sp>
      <p:sp>
        <p:nvSpPr>
          <p:cNvPr id="22" name="object 22"/>
          <p:cNvSpPr/>
          <p:nvPr/>
        </p:nvSpPr>
        <p:spPr>
          <a:xfrm>
            <a:off x="1943100" y="7235952"/>
            <a:ext cx="3581400" cy="0"/>
          </a:xfrm>
          <a:custGeom>
            <a:avLst/>
            <a:gdLst/>
            <a:ahLst/>
            <a:cxnLst/>
            <a:rect l="l" t="t" r="r" b="b"/>
            <a:pathLst>
              <a:path w="3581400" h="0">
                <a:moveTo>
                  <a:pt x="0" y="0"/>
                </a:moveTo>
                <a:lnTo>
                  <a:pt x="3581400" y="0"/>
                </a:lnTo>
              </a:path>
            </a:pathLst>
          </a:custGeom>
          <a:ln w="6350">
            <a:solidFill>
              <a:srgbClr val="010101"/>
            </a:solidFill>
          </a:ln>
        </p:spPr>
        <p:txBody>
          <a:bodyPr wrap="square" lIns="0" tIns="0" rIns="0" bIns="0" rtlCol="0"/>
          <a:lstStyle/>
          <a:p/>
        </p:txBody>
      </p:sp>
      <p:sp>
        <p:nvSpPr>
          <p:cNvPr id="23" name="object 23"/>
          <p:cNvSpPr/>
          <p:nvPr/>
        </p:nvSpPr>
        <p:spPr>
          <a:xfrm>
            <a:off x="1943100" y="7583423"/>
            <a:ext cx="3581400" cy="0"/>
          </a:xfrm>
          <a:custGeom>
            <a:avLst/>
            <a:gdLst/>
            <a:ahLst/>
            <a:cxnLst/>
            <a:rect l="l" t="t" r="r" b="b"/>
            <a:pathLst>
              <a:path w="3581400" h="0">
                <a:moveTo>
                  <a:pt x="0" y="0"/>
                </a:moveTo>
                <a:lnTo>
                  <a:pt x="3581400" y="0"/>
                </a:lnTo>
              </a:path>
            </a:pathLst>
          </a:custGeom>
          <a:ln w="6350">
            <a:solidFill>
              <a:srgbClr val="010101"/>
            </a:solidFill>
          </a:ln>
        </p:spPr>
        <p:txBody>
          <a:bodyPr wrap="square" lIns="0" tIns="0" rIns="0" bIns="0" rtlCol="0"/>
          <a:lstStyle/>
          <a:p/>
        </p:txBody>
      </p:sp>
      <p:sp>
        <p:nvSpPr>
          <p:cNvPr id="24" name="object 24"/>
          <p:cNvSpPr/>
          <p:nvPr/>
        </p:nvSpPr>
        <p:spPr>
          <a:xfrm>
            <a:off x="1943100" y="8444483"/>
            <a:ext cx="3581400" cy="0"/>
          </a:xfrm>
          <a:custGeom>
            <a:avLst/>
            <a:gdLst/>
            <a:ahLst/>
            <a:cxnLst/>
            <a:rect l="l" t="t" r="r" b="b"/>
            <a:pathLst>
              <a:path w="3581400" h="0">
                <a:moveTo>
                  <a:pt x="0" y="0"/>
                </a:moveTo>
                <a:lnTo>
                  <a:pt x="3581400" y="0"/>
                </a:lnTo>
              </a:path>
            </a:pathLst>
          </a:custGeom>
          <a:ln w="14287">
            <a:solidFill>
              <a:srgbClr val="010101"/>
            </a:solidFill>
          </a:ln>
        </p:spPr>
        <p:txBody>
          <a:bodyPr wrap="square" lIns="0" tIns="0" rIns="0" bIns="0" rtlCol="0"/>
          <a:lstStyle/>
          <a:p/>
        </p:txBody>
      </p:sp>
      <p:sp>
        <p:nvSpPr>
          <p:cNvPr id="25" name="object 25"/>
          <p:cNvSpPr/>
          <p:nvPr/>
        </p:nvSpPr>
        <p:spPr>
          <a:xfrm>
            <a:off x="1943100" y="6888480"/>
            <a:ext cx="0" cy="1556385"/>
          </a:xfrm>
          <a:custGeom>
            <a:avLst/>
            <a:gdLst/>
            <a:ahLst/>
            <a:cxnLst/>
            <a:rect l="l" t="t" r="r" b="b"/>
            <a:pathLst>
              <a:path w="0" h="1556384">
                <a:moveTo>
                  <a:pt x="0" y="0"/>
                </a:moveTo>
                <a:lnTo>
                  <a:pt x="0" y="1556004"/>
                </a:lnTo>
              </a:path>
            </a:pathLst>
          </a:custGeom>
          <a:ln w="14287">
            <a:solidFill>
              <a:srgbClr val="010101"/>
            </a:solidFill>
          </a:ln>
        </p:spPr>
        <p:txBody>
          <a:bodyPr wrap="square" lIns="0" tIns="0" rIns="0" bIns="0" rtlCol="0"/>
          <a:lstStyle/>
          <a:p/>
        </p:txBody>
      </p:sp>
      <p:sp>
        <p:nvSpPr>
          <p:cNvPr id="26" name="object 26"/>
          <p:cNvSpPr/>
          <p:nvPr/>
        </p:nvSpPr>
        <p:spPr>
          <a:xfrm>
            <a:off x="5524500" y="6888480"/>
            <a:ext cx="0" cy="1556385"/>
          </a:xfrm>
          <a:custGeom>
            <a:avLst/>
            <a:gdLst/>
            <a:ahLst/>
            <a:cxnLst/>
            <a:rect l="l" t="t" r="r" b="b"/>
            <a:pathLst>
              <a:path w="0" h="1556384">
                <a:moveTo>
                  <a:pt x="0" y="0"/>
                </a:moveTo>
                <a:lnTo>
                  <a:pt x="0" y="1556004"/>
                </a:lnTo>
              </a:path>
            </a:pathLst>
          </a:custGeom>
          <a:ln w="14287">
            <a:solidFill>
              <a:srgbClr val="010101"/>
            </a:solidFill>
          </a:ln>
        </p:spPr>
        <p:txBody>
          <a:bodyPr wrap="square" lIns="0" tIns="0" rIns="0" bIns="0" rtlCol="0"/>
          <a:lstStyle/>
          <a:p/>
        </p:txBody>
      </p:sp>
      <p:sp>
        <p:nvSpPr>
          <p:cNvPr id="27" name="object 27"/>
          <p:cNvSpPr/>
          <p:nvPr/>
        </p:nvSpPr>
        <p:spPr>
          <a:xfrm>
            <a:off x="2781300" y="6888480"/>
            <a:ext cx="0" cy="1556385"/>
          </a:xfrm>
          <a:custGeom>
            <a:avLst/>
            <a:gdLst/>
            <a:ahLst/>
            <a:cxnLst/>
            <a:rect l="l" t="t" r="r" b="b"/>
            <a:pathLst>
              <a:path w="0" h="1556384">
                <a:moveTo>
                  <a:pt x="0" y="0"/>
                </a:moveTo>
                <a:lnTo>
                  <a:pt x="0" y="1556004"/>
                </a:lnTo>
              </a:path>
            </a:pathLst>
          </a:custGeom>
          <a:ln w="6350">
            <a:solidFill>
              <a:srgbClr val="010101"/>
            </a:solidFill>
          </a:ln>
        </p:spPr>
        <p:txBody>
          <a:bodyPr wrap="square" lIns="0" tIns="0" rIns="0" bIns="0" rtlCol="0"/>
          <a:lstStyle/>
          <a:p/>
        </p:txBody>
      </p:sp>
      <p:sp>
        <p:nvSpPr>
          <p:cNvPr id="28" name="object 28"/>
          <p:cNvSpPr/>
          <p:nvPr/>
        </p:nvSpPr>
        <p:spPr>
          <a:xfrm>
            <a:off x="3619500" y="6888480"/>
            <a:ext cx="0" cy="1556385"/>
          </a:xfrm>
          <a:custGeom>
            <a:avLst/>
            <a:gdLst/>
            <a:ahLst/>
            <a:cxnLst/>
            <a:rect l="l" t="t" r="r" b="b"/>
            <a:pathLst>
              <a:path w="0" h="1556384">
                <a:moveTo>
                  <a:pt x="0" y="0"/>
                </a:moveTo>
                <a:lnTo>
                  <a:pt x="0" y="1556004"/>
                </a:lnTo>
              </a:path>
            </a:pathLst>
          </a:custGeom>
          <a:ln w="6350">
            <a:solidFill>
              <a:srgbClr val="010101"/>
            </a:solidFill>
          </a:ln>
        </p:spPr>
        <p:txBody>
          <a:bodyPr wrap="square" lIns="0" tIns="0" rIns="0" bIns="0" rtlCol="0"/>
          <a:lstStyle/>
          <a:p/>
        </p:txBody>
      </p:sp>
      <p:sp>
        <p:nvSpPr>
          <p:cNvPr id="29" name="object 29"/>
          <p:cNvSpPr/>
          <p:nvPr/>
        </p:nvSpPr>
        <p:spPr>
          <a:xfrm>
            <a:off x="4457700" y="6888480"/>
            <a:ext cx="0" cy="1556385"/>
          </a:xfrm>
          <a:custGeom>
            <a:avLst/>
            <a:gdLst/>
            <a:ahLst/>
            <a:cxnLst/>
            <a:rect l="l" t="t" r="r" b="b"/>
            <a:pathLst>
              <a:path w="0" h="1556384">
                <a:moveTo>
                  <a:pt x="0" y="0"/>
                </a:moveTo>
                <a:lnTo>
                  <a:pt x="0" y="1556004"/>
                </a:lnTo>
              </a:path>
            </a:pathLst>
          </a:custGeom>
          <a:ln w="6350">
            <a:solidFill>
              <a:srgbClr val="010101"/>
            </a:solidFill>
          </a:ln>
        </p:spPr>
        <p:txBody>
          <a:bodyPr wrap="square" lIns="0" tIns="0" rIns="0" bIns="0" rtlCol="0"/>
          <a:lstStyle/>
          <a:p/>
        </p:txBody>
      </p:sp>
      <p:sp>
        <p:nvSpPr>
          <p:cNvPr id="30" name="object 30"/>
          <p:cNvSpPr/>
          <p:nvPr/>
        </p:nvSpPr>
        <p:spPr>
          <a:xfrm>
            <a:off x="1943100" y="7931657"/>
            <a:ext cx="3581400" cy="0"/>
          </a:xfrm>
          <a:custGeom>
            <a:avLst/>
            <a:gdLst/>
            <a:ahLst/>
            <a:cxnLst/>
            <a:rect l="l" t="t" r="r" b="b"/>
            <a:pathLst>
              <a:path w="3581400" h="0">
                <a:moveTo>
                  <a:pt x="0" y="0"/>
                </a:moveTo>
                <a:lnTo>
                  <a:pt x="3581400" y="0"/>
                </a:lnTo>
              </a:path>
            </a:pathLst>
          </a:custGeom>
          <a:ln w="6350">
            <a:solidFill>
              <a:srgbClr val="010101"/>
            </a:solidFill>
          </a:ln>
        </p:spPr>
        <p:txBody>
          <a:bodyPr wrap="square" lIns="0" tIns="0" rIns="0" bIns="0" rtlCol="0"/>
          <a:lstStyle/>
          <a:p/>
        </p:txBody>
      </p:sp>
      <p:sp>
        <p:nvSpPr>
          <p:cNvPr id="31" name="object 31"/>
          <p:cNvSpPr/>
          <p:nvPr/>
        </p:nvSpPr>
        <p:spPr>
          <a:xfrm>
            <a:off x="2245518" y="7952899"/>
            <a:ext cx="233362" cy="157162"/>
          </a:xfrm>
          <a:prstGeom prst="rect">
            <a:avLst/>
          </a:prstGeom>
          <a:blipFill>
            <a:blip r:embed="rId2" cstate="print"/>
            <a:stretch>
              <a:fillRect/>
            </a:stretch>
          </a:blipFill>
        </p:spPr>
        <p:txBody>
          <a:bodyPr wrap="square" lIns="0" tIns="0" rIns="0" bIns="0" rtlCol="0"/>
          <a:lstStyle/>
          <a:p/>
        </p:txBody>
      </p:sp>
      <p:sp>
        <p:nvSpPr>
          <p:cNvPr id="32" name="object 32"/>
          <p:cNvSpPr/>
          <p:nvPr/>
        </p:nvSpPr>
        <p:spPr>
          <a:xfrm>
            <a:off x="3921918" y="7952899"/>
            <a:ext cx="233362" cy="157162"/>
          </a:xfrm>
          <a:prstGeom prst="rect">
            <a:avLst/>
          </a:prstGeom>
          <a:blipFill>
            <a:blip r:embed="rId2" cstate="print"/>
            <a:stretch>
              <a:fillRect/>
            </a:stretch>
          </a:blipFill>
        </p:spPr>
        <p:txBody>
          <a:bodyPr wrap="square" lIns="0" tIns="0" rIns="0" bIns="0" rtlCol="0"/>
          <a:lstStyle/>
          <a:p/>
        </p:txBody>
      </p:sp>
      <p:sp>
        <p:nvSpPr>
          <p:cNvPr id="33" name="object 33"/>
          <p:cNvSpPr/>
          <p:nvPr/>
        </p:nvSpPr>
        <p:spPr>
          <a:xfrm>
            <a:off x="3083718" y="7952899"/>
            <a:ext cx="233362" cy="157162"/>
          </a:xfrm>
          <a:prstGeom prst="rect">
            <a:avLst/>
          </a:prstGeom>
          <a:blipFill>
            <a:blip r:embed="rId2" cstate="print"/>
            <a:stretch>
              <a:fillRect/>
            </a:stretch>
          </a:blipFill>
        </p:spPr>
        <p:txBody>
          <a:bodyPr wrap="square" lIns="0" tIns="0" rIns="0" bIns="0" rtlCol="0"/>
          <a:lstStyle/>
          <a:p/>
        </p:txBody>
      </p:sp>
      <p:sp>
        <p:nvSpPr>
          <p:cNvPr id="34" name="object 34"/>
          <p:cNvSpPr/>
          <p:nvPr/>
        </p:nvSpPr>
        <p:spPr>
          <a:xfrm>
            <a:off x="4531518" y="6962299"/>
            <a:ext cx="157162" cy="233362"/>
          </a:xfrm>
          <a:prstGeom prst="rect">
            <a:avLst/>
          </a:prstGeom>
          <a:blipFill>
            <a:blip r:embed="rId3" cstate="print"/>
            <a:stretch>
              <a:fillRect/>
            </a:stretch>
          </a:blipFill>
        </p:spPr>
        <p:txBody>
          <a:bodyPr wrap="square" lIns="0" tIns="0" rIns="0" bIns="0" rtlCol="0"/>
          <a:lstStyle/>
          <a:p/>
        </p:txBody>
      </p:sp>
      <p:sp>
        <p:nvSpPr>
          <p:cNvPr id="35" name="object 35"/>
          <p:cNvSpPr/>
          <p:nvPr/>
        </p:nvSpPr>
        <p:spPr>
          <a:xfrm>
            <a:off x="4531518" y="7648099"/>
            <a:ext cx="157162" cy="233362"/>
          </a:xfrm>
          <a:prstGeom prst="rect">
            <a:avLst/>
          </a:prstGeom>
          <a:blipFill>
            <a:blip r:embed="rId3" cstate="print"/>
            <a:stretch>
              <a:fillRect/>
            </a:stretch>
          </a:blipFill>
        </p:spPr>
        <p:txBody>
          <a:bodyPr wrap="square" lIns="0" tIns="0" rIns="0" bIns="0" rtlCol="0"/>
          <a:lstStyle/>
          <a:p/>
        </p:txBody>
      </p:sp>
      <p:sp>
        <p:nvSpPr>
          <p:cNvPr id="36" name="object 36"/>
          <p:cNvSpPr/>
          <p:nvPr/>
        </p:nvSpPr>
        <p:spPr>
          <a:xfrm>
            <a:off x="4531518" y="7267099"/>
            <a:ext cx="157162" cy="233362"/>
          </a:xfrm>
          <a:prstGeom prst="rect">
            <a:avLst/>
          </a:prstGeom>
          <a:blipFill>
            <a:blip r:embed="rId3" cstate="print"/>
            <a:stretch>
              <a:fillRect/>
            </a:stretch>
          </a:blipFill>
        </p:spPr>
        <p:txBody>
          <a:bodyPr wrap="square" lIns="0" tIns="0" rIns="0" bIns="0" rtlCol="0"/>
          <a:lstStyle/>
          <a:p/>
        </p:txBody>
      </p:sp>
      <p:sp>
        <p:nvSpPr>
          <p:cNvPr id="37" name="object 37"/>
          <p:cNvSpPr/>
          <p:nvPr/>
        </p:nvSpPr>
        <p:spPr>
          <a:xfrm>
            <a:off x="4539138" y="7960518"/>
            <a:ext cx="169354" cy="212026"/>
          </a:xfrm>
          <a:prstGeom prst="rect">
            <a:avLst/>
          </a:prstGeom>
          <a:blipFill>
            <a:blip r:embed="rId4" cstate="print"/>
            <a:stretch>
              <a:fillRect/>
            </a:stretch>
          </a:blipFill>
        </p:spPr>
        <p:txBody>
          <a:bodyPr wrap="square" lIns="0" tIns="0" rIns="0" bIns="0" rtlCol="0"/>
          <a:lstStyle/>
          <a:p/>
        </p:txBody>
      </p:sp>
      <p:sp>
        <p:nvSpPr>
          <p:cNvPr id="38" name="object 38"/>
          <p:cNvSpPr/>
          <p:nvPr/>
        </p:nvSpPr>
        <p:spPr>
          <a:xfrm>
            <a:off x="1769364" y="6833150"/>
            <a:ext cx="3983354" cy="513080"/>
          </a:xfrm>
          <a:custGeom>
            <a:avLst/>
            <a:gdLst/>
            <a:ahLst/>
            <a:cxnLst/>
            <a:rect l="l" t="t" r="r" b="b"/>
            <a:pathLst>
              <a:path w="3983354" h="513079">
                <a:moveTo>
                  <a:pt x="755904" y="27897"/>
                </a:moveTo>
                <a:lnTo>
                  <a:pt x="634189" y="40530"/>
                </a:lnTo>
                <a:lnTo>
                  <a:pt x="527242" y="51169"/>
                </a:lnTo>
                <a:lnTo>
                  <a:pt x="434028" y="60069"/>
                </a:lnTo>
                <a:lnTo>
                  <a:pt x="353508" y="67485"/>
                </a:lnTo>
                <a:lnTo>
                  <a:pt x="284646" y="73674"/>
                </a:lnTo>
                <a:lnTo>
                  <a:pt x="226404" y="78890"/>
                </a:lnTo>
                <a:lnTo>
                  <a:pt x="177747" y="83390"/>
                </a:lnTo>
                <a:lnTo>
                  <a:pt x="137636" y="87428"/>
                </a:lnTo>
                <a:lnTo>
                  <a:pt x="78907" y="95145"/>
                </a:lnTo>
                <a:lnTo>
                  <a:pt x="28990" y="109653"/>
                </a:lnTo>
                <a:lnTo>
                  <a:pt x="0" y="133815"/>
                </a:lnTo>
                <a:lnTo>
                  <a:pt x="11334" y="160306"/>
                </a:lnTo>
                <a:lnTo>
                  <a:pt x="27241" y="186298"/>
                </a:lnTo>
                <a:lnTo>
                  <a:pt x="51435" y="212146"/>
                </a:lnTo>
                <a:lnTo>
                  <a:pt x="87630" y="238209"/>
                </a:lnTo>
                <a:lnTo>
                  <a:pt x="97845" y="252485"/>
                </a:lnTo>
                <a:lnTo>
                  <a:pt x="111632" y="266689"/>
                </a:lnTo>
                <a:lnTo>
                  <a:pt x="134564" y="280750"/>
                </a:lnTo>
                <a:lnTo>
                  <a:pt x="172212" y="294597"/>
                </a:lnTo>
                <a:lnTo>
                  <a:pt x="190452" y="312087"/>
                </a:lnTo>
                <a:lnTo>
                  <a:pt x="211264" y="329935"/>
                </a:lnTo>
                <a:lnTo>
                  <a:pt x="245506" y="347639"/>
                </a:lnTo>
                <a:lnTo>
                  <a:pt x="304038" y="364701"/>
                </a:lnTo>
                <a:lnTo>
                  <a:pt x="324945" y="383299"/>
                </a:lnTo>
                <a:lnTo>
                  <a:pt x="407336" y="419351"/>
                </a:lnTo>
                <a:lnTo>
                  <a:pt x="476250" y="437091"/>
                </a:lnTo>
                <a:lnTo>
                  <a:pt x="515683" y="445378"/>
                </a:lnTo>
                <a:lnTo>
                  <a:pt x="560832" y="453093"/>
                </a:lnTo>
                <a:lnTo>
                  <a:pt x="571488" y="455498"/>
                </a:lnTo>
                <a:lnTo>
                  <a:pt x="578072" y="458046"/>
                </a:lnTo>
                <a:lnTo>
                  <a:pt x="587085" y="460594"/>
                </a:lnTo>
                <a:lnTo>
                  <a:pt x="605028" y="462999"/>
                </a:lnTo>
                <a:lnTo>
                  <a:pt x="654842" y="466671"/>
                </a:lnTo>
                <a:lnTo>
                  <a:pt x="704216" y="470450"/>
                </a:lnTo>
                <a:lnTo>
                  <a:pt x="753924" y="474256"/>
                </a:lnTo>
                <a:lnTo>
                  <a:pt x="804738" y="478008"/>
                </a:lnTo>
                <a:lnTo>
                  <a:pt x="857432" y="481627"/>
                </a:lnTo>
                <a:lnTo>
                  <a:pt x="912778" y="485033"/>
                </a:lnTo>
                <a:lnTo>
                  <a:pt x="971550" y="488145"/>
                </a:lnTo>
                <a:lnTo>
                  <a:pt x="1013043" y="489621"/>
                </a:lnTo>
                <a:lnTo>
                  <a:pt x="1057179" y="490812"/>
                </a:lnTo>
                <a:lnTo>
                  <a:pt x="1101744" y="492003"/>
                </a:lnTo>
                <a:lnTo>
                  <a:pt x="1144524" y="493479"/>
                </a:lnTo>
                <a:lnTo>
                  <a:pt x="1193316" y="495016"/>
                </a:lnTo>
                <a:lnTo>
                  <a:pt x="1242253" y="496485"/>
                </a:lnTo>
                <a:lnTo>
                  <a:pt x="1291338" y="497892"/>
                </a:lnTo>
                <a:lnTo>
                  <a:pt x="1340572" y="499242"/>
                </a:lnTo>
                <a:lnTo>
                  <a:pt x="1389958" y="500537"/>
                </a:lnTo>
                <a:lnTo>
                  <a:pt x="1439498" y="501784"/>
                </a:lnTo>
                <a:lnTo>
                  <a:pt x="1489194" y="502985"/>
                </a:lnTo>
                <a:lnTo>
                  <a:pt x="1539049" y="504147"/>
                </a:lnTo>
                <a:lnTo>
                  <a:pt x="1589065" y="505273"/>
                </a:lnTo>
                <a:lnTo>
                  <a:pt x="1639243" y="506367"/>
                </a:lnTo>
                <a:lnTo>
                  <a:pt x="1689587" y="507435"/>
                </a:lnTo>
                <a:lnTo>
                  <a:pt x="1740098" y="508481"/>
                </a:lnTo>
                <a:lnTo>
                  <a:pt x="1790779" y="509508"/>
                </a:lnTo>
                <a:lnTo>
                  <a:pt x="1841631" y="510523"/>
                </a:lnTo>
                <a:lnTo>
                  <a:pt x="1892658" y="511528"/>
                </a:lnTo>
                <a:lnTo>
                  <a:pt x="1943862" y="512529"/>
                </a:lnTo>
                <a:lnTo>
                  <a:pt x="1995533" y="512312"/>
                </a:lnTo>
                <a:lnTo>
                  <a:pt x="2046865" y="512076"/>
                </a:lnTo>
                <a:lnTo>
                  <a:pt x="2097887" y="511822"/>
                </a:lnTo>
                <a:lnTo>
                  <a:pt x="2148628" y="511551"/>
                </a:lnTo>
                <a:lnTo>
                  <a:pt x="2199118" y="511263"/>
                </a:lnTo>
                <a:lnTo>
                  <a:pt x="2249385" y="510957"/>
                </a:lnTo>
                <a:lnTo>
                  <a:pt x="2299459" y="510636"/>
                </a:lnTo>
                <a:lnTo>
                  <a:pt x="2349369" y="510298"/>
                </a:lnTo>
                <a:lnTo>
                  <a:pt x="2399144" y="509946"/>
                </a:lnTo>
                <a:lnTo>
                  <a:pt x="2448814" y="509578"/>
                </a:lnTo>
                <a:lnTo>
                  <a:pt x="2498407" y="509195"/>
                </a:lnTo>
                <a:lnTo>
                  <a:pt x="2547953" y="508799"/>
                </a:lnTo>
                <a:lnTo>
                  <a:pt x="2597481" y="508388"/>
                </a:lnTo>
                <a:lnTo>
                  <a:pt x="2647020" y="507964"/>
                </a:lnTo>
                <a:lnTo>
                  <a:pt x="2696599" y="507528"/>
                </a:lnTo>
                <a:lnTo>
                  <a:pt x="2746248" y="507079"/>
                </a:lnTo>
                <a:lnTo>
                  <a:pt x="2795996" y="506618"/>
                </a:lnTo>
                <a:lnTo>
                  <a:pt x="2845871" y="506145"/>
                </a:lnTo>
                <a:lnTo>
                  <a:pt x="2895904" y="505661"/>
                </a:lnTo>
                <a:lnTo>
                  <a:pt x="2946123" y="505167"/>
                </a:lnTo>
                <a:lnTo>
                  <a:pt x="2996558" y="504662"/>
                </a:lnTo>
                <a:lnTo>
                  <a:pt x="3047238" y="504147"/>
                </a:lnTo>
                <a:lnTo>
                  <a:pt x="3105503" y="502757"/>
                </a:lnTo>
                <a:lnTo>
                  <a:pt x="3164061" y="501257"/>
                </a:lnTo>
                <a:lnTo>
                  <a:pt x="3221376" y="499538"/>
                </a:lnTo>
                <a:lnTo>
                  <a:pt x="3275911" y="497490"/>
                </a:lnTo>
                <a:lnTo>
                  <a:pt x="3326130" y="495003"/>
                </a:lnTo>
                <a:lnTo>
                  <a:pt x="3377053" y="491796"/>
                </a:lnTo>
                <a:lnTo>
                  <a:pt x="3425332" y="488490"/>
                </a:lnTo>
                <a:lnTo>
                  <a:pt x="3471969" y="485131"/>
                </a:lnTo>
                <a:lnTo>
                  <a:pt x="3517963" y="481763"/>
                </a:lnTo>
                <a:lnTo>
                  <a:pt x="3564314" y="478431"/>
                </a:lnTo>
                <a:lnTo>
                  <a:pt x="3612022" y="475179"/>
                </a:lnTo>
                <a:lnTo>
                  <a:pt x="3662088" y="472052"/>
                </a:lnTo>
                <a:lnTo>
                  <a:pt x="3715512" y="469095"/>
                </a:lnTo>
                <a:lnTo>
                  <a:pt x="3747144" y="464461"/>
                </a:lnTo>
                <a:lnTo>
                  <a:pt x="3824478" y="456141"/>
                </a:lnTo>
                <a:lnTo>
                  <a:pt x="3880104" y="447664"/>
                </a:lnTo>
                <a:lnTo>
                  <a:pt x="3904630" y="443175"/>
                </a:lnTo>
                <a:lnTo>
                  <a:pt x="3931158" y="438615"/>
                </a:lnTo>
                <a:lnTo>
                  <a:pt x="3975544" y="415553"/>
                </a:lnTo>
                <a:lnTo>
                  <a:pt x="3983355" y="398705"/>
                </a:lnTo>
                <a:lnTo>
                  <a:pt x="3970591" y="375714"/>
                </a:lnTo>
                <a:lnTo>
                  <a:pt x="3953256" y="334221"/>
                </a:lnTo>
                <a:lnTo>
                  <a:pt x="3965832" y="310349"/>
                </a:lnTo>
                <a:lnTo>
                  <a:pt x="3968276" y="285709"/>
                </a:lnTo>
                <a:lnTo>
                  <a:pt x="3951555" y="260813"/>
                </a:lnTo>
                <a:lnTo>
                  <a:pt x="3906633" y="236173"/>
                </a:lnTo>
                <a:lnTo>
                  <a:pt x="3824478" y="212301"/>
                </a:lnTo>
                <a:lnTo>
                  <a:pt x="3803332" y="191525"/>
                </a:lnTo>
                <a:lnTo>
                  <a:pt x="3769614" y="171248"/>
                </a:lnTo>
                <a:lnTo>
                  <a:pt x="3725037" y="151115"/>
                </a:lnTo>
                <a:lnTo>
                  <a:pt x="3671316" y="130767"/>
                </a:lnTo>
                <a:lnTo>
                  <a:pt x="3667267" y="125612"/>
                </a:lnTo>
                <a:lnTo>
                  <a:pt x="3636495" y="99151"/>
                </a:lnTo>
                <a:lnTo>
                  <a:pt x="3588653" y="78245"/>
                </a:lnTo>
                <a:lnTo>
                  <a:pt x="3510255" y="57716"/>
                </a:lnTo>
                <a:lnTo>
                  <a:pt x="3456290" y="47907"/>
                </a:lnTo>
                <a:lnTo>
                  <a:pt x="3390717" y="38567"/>
                </a:lnTo>
                <a:lnTo>
                  <a:pt x="3312211" y="29823"/>
                </a:lnTo>
                <a:lnTo>
                  <a:pt x="3219450" y="21801"/>
                </a:lnTo>
                <a:lnTo>
                  <a:pt x="3153918" y="19991"/>
                </a:lnTo>
                <a:lnTo>
                  <a:pt x="3110364" y="19122"/>
                </a:lnTo>
                <a:lnTo>
                  <a:pt x="3088386" y="18753"/>
                </a:lnTo>
                <a:lnTo>
                  <a:pt x="3072610" y="17622"/>
                </a:lnTo>
                <a:lnTo>
                  <a:pt x="3025140" y="14943"/>
                </a:lnTo>
                <a:lnTo>
                  <a:pt x="2975086" y="13824"/>
                </a:lnTo>
                <a:lnTo>
                  <a:pt x="2918459" y="12847"/>
                </a:lnTo>
                <a:lnTo>
                  <a:pt x="2872120" y="12157"/>
                </a:lnTo>
                <a:lnTo>
                  <a:pt x="2852928" y="11895"/>
                </a:lnTo>
                <a:lnTo>
                  <a:pt x="2809976" y="10099"/>
                </a:lnTo>
                <a:lnTo>
                  <a:pt x="2763916" y="8668"/>
                </a:lnTo>
                <a:lnTo>
                  <a:pt x="2715500" y="7542"/>
                </a:lnTo>
                <a:lnTo>
                  <a:pt x="2665476" y="6656"/>
                </a:lnTo>
                <a:lnTo>
                  <a:pt x="2614594" y="5949"/>
                </a:lnTo>
                <a:lnTo>
                  <a:pt x="2563606" y="5358"/>
                </a:lnTo>
                <a:lnTo>
                  <a:pt x="2513260" y="4821"/>
                </a:lnTo>
                <a:lnTo>
                  <a:pt x="2464308" y="4275"/>
                </a:lnTo>
                <a:lnTo>
                  <a:pt x="2411981" y="3054"/>
                </a:lnTo>
                <a:lnTo>
                  <a:pt x="2362966" y="2067"/>
                </a:lnTo>
                <a:lnTo>
                  <a:pt x="2316636" y="1296"/>
                </a:lnTo>
                <a:lnTo>
                  <a:pt x="2272364" y="723"/>
                </a:lnTo>
                <a:lnTo>
                  <a:pt x="2229522" y="328"/>
                </a:lnTo>
                <a:lnTo>
                  <a:pt x="2187483" y="93"/>
                </a:lnTo>
                <a:lnTo>
                  <a:pt x="2145620" y="0"/>
                </a:lnTo>
                <a:lnTo>
                  <a:pt x="2103306" y="29"/>
                </a:lnTo>
                <a:lnTo>
                  <a:pt x="2059913" y="163"/>
                </a:lnTo>
                <a:lnTo>
                  <a:pt x="2014814" y="382"/>
                </a:lnTo>
                <a:lnTo>
                  <a:pt x="1967383" y="668"/>
                </a:lnTo>
                <a:lnTo>
                  <a:pt x="1916991" y="1003"/>
                </a:lnTo>
                <a:lnTo>
                  <a:pt x="1863011" y="1367"/>
                </a:lnTo>
                <a:lnTo>
                  <a:pt x="1804818" y="1743"/>
                </a:lnTo>
                <a:lnTo>
                  <a:pt x="1741782" y="2111"/>
                </a:lnTo>
                <a:lnTo>
                  <a:pt x="1673277" y="2453"/>
                </a:lnTo>
                <a:lnTo>
                  <a:pt x="1598676" y="2751"/>
                </a:lnTo>
                <a:lnTo>
                  <a:pt x="1551188" y="3028"/>
                </a:lnTo>
                <a:lnTo>
                  <a:pt x="1499585" y="3409"/>
                </a:lnTo>
                <a:lnTo>
                  <a:pt x="1445056" y="3910"/>
                </a:lnTo>
                <a:lnTo>
                  <a:pt x="1388790" y="4543"/>
                </a:lnTo>
                <a:lnTo>
                  <a:pt x="1331976" y="5323"/>
                </a:lnTo>
                <a:lnTo>
                  <a:pt x="1275801" y="6262"/>
                </a:lnTo>
                <a:lnTo>
                  <a:pt x="1221455" y="7376"/>
                </a:lnTo>
                <a:lnTo>
                  <a:pt x="1170127" y="8676"/>
                </a:lnTo>
                <a:lnTo>
                  <a:pt x="1123005" y="10178"/>
                </a:lnTo>
                <a:lnTo>
                  <a:pt x="1081278" y="11895"/>
                </a:lnTo>
                <a:lnTo>
                  <a:pt x="1032455" y="14169"/>
                </a:lnTo>
                <a:lnTo>
                  <a:pt x="981474" y="16369"/>
                </a:lnTo>
                <a:lnTo>
                  <a:pt x="928920" y="18424"/>
                </a:lnTo>
                <a:lnTo>
                  <a:pt x="875379" y="20259"/>
                </a:lnTo>
                <a:lnTo>
                  <a:pt x="821436" y="21801"/>
                </a:lnTo>
                <a:lnTo>
                  <a:pt x="775636" y="24684"/>
                </a:lnTo>
                <a:lnTo>
                  <a:pt x="727716" y="27129"/>
                </a:lnTo>
                <a:lnTo>
                  <a:pt x="678844" y="29427"/>
                </a:lnTo>
                <a:lnTo>
                  <a:pt x="630192" y="31872"/>
                </a:lnTo>
                <a:lnTo>
                  <a:pt x="582930" y="34755"/>
                </a:lnTo>
              </a:path>
            </a:pathLst>
          </a:custGeom>
          <a:ln w="38100">
            <a:solidFill>
              <a:srgbClr val="FF0101"/>
            </a:solidFill>
          </a:ln>
        </p:spPr>
        <p:txBody>
          <a:bodyPr wrap="square" lIns="0" tIns="0" rIns="0" bIns="0" rtlCol="0"/>
          <a:lstStyle/>
          <a:p/>
        </p:txBody>
      </p:sp>
      <p:sp>
        <p:nvSpPr>
          <p:cNvPr id="39" name="object 39"/>
          <p:cNvSpPr/>
          <p:nvPr/>
        </p:nvSpPr>
        <p:spPr>
          <a:xfrm>
            <a:off x="3848100" y="5478779"/>
            <a:ext cx="2209800" cy="1456690"/>
          </a:xfrm>
          <a:custGeom>
            <a:avLst/>
            <a:gdLst/>
            <a:ahLst/>
            <a:cxnLst/>
            <a:rect l="l" t="t" r="r" b="b"/>
            <a:pathLst>
              <a:path w="2209800" h="1456690">
                <a:moveTo>
                  <a:pt x="920496" y="1181100"/>
                </a:moveTo>
                <a:lnTo>
                  <a:pt x="368046" y="1181100"/>
                </a:lnTo>
                <a:lnTo>
                  <a:pt x="182117" y="1456182"/>
                </a:lnTo>
                <a:lnTo>
                  <a:pt x="920496" y="1181100"/>
                </a:lnTo>
                <a:close/>
              </a:path>
              <a:path w="2209800" h="1456690">
                <a:moveTo>
                  <a:pt x="2209800" y="0"/>
                </a:moveTo>
                <a:lnTo>
                  <a:pt x="0" y="0"/>
                </a:lnTo>
                <a:lnTo>
                  <a:pt x="0" y="1181100"/>
                </a:lnTo>
                <a:lnTo>
                  <a:pt x="2209800" y="1181100"/>
                </a:lnTo>
                <a:lnTo>
                  <a:pt x="2209800" y="0"/>
                </a:lnTo>
                <a:close/>
              </a:path>
            </a:pathLst>
          </a:custGeom>
          <a:solidFill>
            <a:srgbClr val="BBE0E3"/>
          </a:solidFill>
        </p:spPr>
        <p:txBody>
          <a:bodyPr wrap="square" lIns="0" tIns="0" rIns="0" bIns="0" rtlCol="0"/>
          <a:lstStyle/>
          <a:p/>
        </p:txBody>
      </p:sp>
      <p:sp>
        <p:nvSpPr>
          <p:cNvPr id="40" name="object 40"/>
          <p:cNvSpPr/>
          <p:nvPr/>
        </p:nvSpPr>
        <p:spPr>
          <a:xfrm>
            <a:off x="3848100" y="5478779"/>
            <a:ext cx="2209800" cy="1456690"/>
          </a:xfrm>
          <a:custGeom>
            <a:avLst/>
            <a:gdLst/>
            <a:ahLst/>
            <a:cxnLst/>
            <a:rect l="l" t="t" r="r" b="b"/>
            <a:pathLst>
              <a:path w="2209800" h="1456690">
                <a:moveTo>
                  <a:pt x="0" y="0"/>
                </a:moveTo>
                <a:lnTo>
                  <a:pt x="0" y="1181100"/>
                </a:lnTo>
                <a:lnTo>
                  <a:pt x="368046" y="1181100"/>
                </a:lnTo>
                <a:lnTo>
                  <a:pt x="182117" y="1456182"/>
                </a:lnTo>
                <a:lnTo>
                  <a:pt x="920496" y="1181100"/>
                </a:lnTo>
                <a:lnTo>
                  <a:pt x="2209800" y="1181100"/>
                </a:lnTo>
                <a:lnTo>
                  <a:pt x="2209800" y="0"/>
                </a:lnTo>
                <a:lnTo>
                  <a:pt x="368046" y="0"/>
                </a:lnTo>
                <a:lnTo>
                  <a:pt x="0" y="0"/>
                </a:lnTo>
                <a:close/>
              </a:path>
            </a:pathLst>
          </a:custGeom>
          <a:ln w="4762">
            <a:solidFill>
              <a:srgbClr val="010101"/>
            </a:solidFill>
          </a:ln>
        </p:spPr>
        <p:txBody>
          <a:bodyPr wrap="square" lIns="0" tIns="0" rIns="0" bIns="0" rtlCol="0"/>
          <a:lstStyle/>
          <a:p/>
        </p:txBody>
      </p:sp>
      <p:sp>
        <p:nvSpPr>
          <p:cNvPr id="41" name="object 41"/>
          <p:cNvSpPr txBox="1"/>
          <p:nvPr/>
        </p:nvSpPr>
        <p:spPr>
          <a:xfrm>
            <a:off x="4286758" y="5488940"/>
            <a:ext cx="1345565" cy="299720"/>
          </a:xfrm>
          <a:prstGeom prst="rect">
            <a:avLst/>
          </a:prstGeom>
        </p:spPr>
        <p:txBody>
          <a:bodyPr wrap="square" lIns="0" tIns="12700" rIns="0" bIns="0" rtlCol="0" vert="horz">
            <a:spAutoFit/>
          </a:bodyPr>
          <a:lstStyle/>
          <a:p>
            <a:pPr marL="501650" marR="30480" indent="-476250">
              <a:lnSpc>
                <a:spcPct val="100000"/>
              </a:lnSpc>
              <a:spcBef>
                <a:spcPts val="100"/>
              </a:spcBef>
            </a:pPr>
            <a:r>
              <a:rPr dirty="0" sz="900" spc="-5">
                <a:latin typeface="Arial"/>
                <a:cs typeface="Arial"/>
              </a:rPr>
              <a:t>(V</a:t>
            </a:r>
            <a:r>
              <a:rPr dirty="0" baseline="-23148" sz="900" spc="-7">
                <a:latin typeface="Arial"/>
                <a:cs typeface="Arial"/>
              </a:rPr>
              <a:t>1</a:t>
            </a:r>
            <a:r>
              <a:rPr dirty="0" sz="900" spc="-5">
                <a:latin typeface="Arial"/>
                <a:cs typeface="Arial"/>
              </a:rPr>
              <a:t>,V</a:t>
            </a:r>
            <a:r>
              <a:rPr dirty="0" baseline="-23148" sz="900" spc="-7">
                <a:latin typeface="Arial"/>
                <a:cs typeface="Arial"/>
              </a:rPr>
              <a:t>2</a:t>
            </a:r>
            <a:r>
              <a:rPr dirty="0" sz="900" spc="-5">
                <a:latin typeface="Arial"/>
                <a:cs typeface="Arial"/>
              </a:rPr>
              <a:t>,V</a:t>
            </a:r>
            <a:r>
              <a:rPr dirty="0" baseline="-23148" sz="900" spc="-7">
                <a:latin typeface="Arial"/>
                <a:cs typeface="Arial"/>
              </a:rPr>
              <a:t>3</a:t>
            </a:r>
            <a:r>
              <a:rPr dirty="0" sz="900" spc="-5">
                <a:latin typeface="Arial"/>
                <a:cs typeface="Arial"/>
              </a:rPr>
              <a:t>) must be one of  (1,2,3)</a:t>
            </a:r>
            <a:endParaRPr sz="900">
              <a:latin typeface="Arial"/>
              <a:cs typeface="Arial"/>
            </a:endParaRPr>
          </a:p>
        </p:txBody>
      </p:sp>
      <p:sp>
        <p:nvSpPr>
          <p:cNvPr id="42" name="object 42"/>
          <p:cNvSpPr txBox="1"/>
          <p:nvPr/>
        </p:nvSpPr>
        <p:spPr>
          <a:xfrm>
            <a:off x="1946655" y="5653532"/>
            <a:ext cx="3890010" cy="330200"/>
          </a:xfrm>
          <a:prstGeom prst="rect">
            <a:avLst/>
          </a:prstGeom>
        </p:spPr>
        <p:txBody>
          <a:bodyPr wrap="square" lIns="0" tIns="12065" rIns="0" bIns="0" rtlCol="0" vert="horz">
            <a:spAutoFit/>
          </a:bodyPr>
          <a:lstStyle/>
          <a:p>
            <a:pPr marL="25400">
              <a:lnSpc>
                <a:spcPct val="100000"/>
              </a:lnSpc>
              <a:spcBef>
                <a:spcPts val="95"/>
              </a:spcBef>
            </a:pPr>
            <a:r>
              <a:rPr dirty="0" sz="2000" spc="-5">
                <a:solidFill>
                  <a:srgbClr val="009A00"/>
                </a:solidFill>
                <a:latin typeface="Arial"/>
                <a:cs typeface="Arial"/>
              </a:rPr>
              <a:t>Propagate</a:t>
            </a:r>
            <a:r>
              <a:rPr dirty="0" sz="2000" spc="-5">
                <a:solidFill>
                  <a:srgbClr val="009A00"/>
                </a:solidFill>
                <a:latin typeface="Arial"/>
                <a:cs typeface="Arial"/>
              </a:rPr>
              <a:t> </a:t>
            </a:r>
            <a:r>
              <a:rPr dirty="0" sz="2000" spc="-5">
                <a:solidFill>
                  <a:srgbClr val="009A00"/>
                </a:solidFill>
                <a:latin typeface="Arial"/>
                <a:cs typeface="Arial"/>
              </a:rPr>
              <a:t>on</a:t>
            </a:r>
            <a:r>
              <a:rPr dirty="0" sz="2000" spc="-5">
                <a:solidFill>
                  <a:srgbClr val="009A00"/>
                </a:solidFill>
                <a:latin typeface="Arial"/>
                <a:cs typeface="Arial"/>
              </a:rPr>
              <a:t> </a:t>
            </a:r>
            <a:r>
              <a:rPr dirty="0" sz="2000" spc="-5">
                <a:solidFill>
                  <a:srgbClr val="009A00"/>
                </a:solidFill>
                <a:latin typeface="Arial"/>
                <a:cs typeface="Arial"/>
              </a:rPr>
              <a:t>Semi-magi</a:t>
            </a:r>
            <a:r>
              <a:rPr dirty="0" sz="2000" spc="-955">
                <a:solidFill>
                  <a:srgbClr val="009A00"/>
                </a:solidFill>
                <a:latin typeface="Arial"/>
                <a:cs typeface="Arial"/>
              </a:rPr>
              <a:t>c</a:t>
            </a:r>
            <a:r>
              <a:rPr dirty="0" baseline="15432" sz="1350" spc="-7">
                <a:latin typeface="Arial"/>
                <a:cs typeface="Arial"/>
              </a:rPr>
              <a:t>(1,</a:t>
            </a:r>
            <a:r>
              <a:rPr dirty="0" baseline="15432" sz="1350" spc="-75">
                <a:latin typeface="Arial"/>
                <a:cs typeface="Arial"/>
              </a:rPr>
              <a:t>3</a:t>
            </a:r>
            <a:r>
              <a:rPr dirty="0" sz="2000" spc="-1295">
                <a:solidFill>
                  <a:srgbClr val="009A00"/>
                </a:solidFill>
                <a:latin typeface="Arial"/>
                <a:cs typeface="Arial"/>
              </a:rPr>
              <a:t>S</a:t>
            </a:r>
            <a:r>
              <a:rPr dirty="0" baseline="15432" sz="1350">
                <a:latin typeface="Arial"/>
                <a:cs typeface="Arial"/>
              </a:rPr>
              <a:t>,2)</a:t>
            </a:r>
            <a:r>
              <a:rPr dirty="0" baseline="15432" sz="1350" spc="-15">
                <a:latin typeface="Arial"/>
                <a:cs typeface="Arial"/>
              </a:rPr>
              <a:t> </a:t>
            </a:r>
            <a:r>
              <a:rPr dirty="0" sz="2000" spc="-5">
                <a:solidFill>
                  <a:srgbClr val="009A00"/>
                </a:solidFill>
                <a:latin typeface="Arial"/>
                <a:cs typeface="Arial"/>
              </a:rPr>
              <a:t>quare</a:t>
            </a:r>
            <a:endParaRPr sz="2000">
              <a:latin typeface="Arial"/>
              <a:cs typeface="Arial"/>
            </a:endParaRPr>
          </a:p>
        </p:txBody>
      </p:sp>
      <p:sp>
        <p:nvSpPr>
          <p:cNvPr id="43" name="object 43"/>
          <p:cNvSpPr txBox="1"/>
          <p:nvPr/>
        </p:nvSpPr>
        <p:spPr>
          <a:xfrm>
            <a:off x="4788411" y="5900420"/>
            <a:ext cx="342900" cy="712470"/>
          </a:xfrm>
          <a:prstGeom prst="rect">
            <a:avLst/>
          </a:prstGeom>
        </p:spPr>
        <p:txBody>
          <a:bodyPr wrap="square" lIns="0" tIns="12700" rIns="0" bIns="0" rtlCol="0" vert="horz">
            <a:spAutoFit/>
          </a:bodyPr>
          <a:lstStyle/>
          <a:p>
            <a:pPr>
              <a:lnSpc>
                <a:spcPct val="100000"/>
              </a:lnSpc>
              <a:spcBef>
                <a:spcPts val="100"/>
              </a:spcBef>
            </a:pPr>
            <a:r>
              <a:rPr dirty="0" sz="900" spc="-5">
                <a:latin typeface="Arial"/>
                <a:cs typeface="Arial"/>
              </a:rPr>
              <a:t>(2,1,3)</a:t>
            </a:r>
            <a:endParaRPr sz="900">
              <a:latin typeface="Arial"/>
              <a:cs typeface="Arial"/>
            </a:endParaRPr>
          </a:p>
          <a:p>
            <a:pPr>
              <a:lnSpc>
                <a:spcPct val="100000"/>
              </a:lnSpc>
            </a:pPr>
            <a:r>
              <a:rPr dirty="0" sz="900" spc="-5">
                <a:latin typeface="Arial"/>
                <a:cs typeface="Arial"/>
              </a:rPr>
              <a:t>(2,2,2)</a:t>
            </a:r>
            <a:endParaRPr sz="900">
              <a:latin typeface="Arial"/>
              <a:cs typeface="Arial"/>
            </a:endParaRPr>
          </a:p>
          <a:p>
            <a:pPr>
              <a:lnSpc>
                <a:spcPct val="100000"/>
              </a:lnSpc>
              <a:spcBef>
                <a:spcPts val="5"/>
              </a:spcBef>
            </a:pPr>
            <a:r>
              <a:rPr dirty="0" sz="900" spc="-5">
                <a:latin typeface="Arial"/>
                <a:cs typeface="Arial"/>
              </a:rPr>
              <a:t>(2,3,1)</a:t>
            </a:r>
            <a:endParaRPr sz="900">
              <a:latin typeface="Arial"/>
              <a:cs typeface="Arial"/>
            </a:endParaRPr>
          </a:p>
          <a:p>
            <a:pPr>
              <a:lnSpc>
                <a:spcPct val="100000"/>
              </a:lnSpc>
            </a:pPr>
            <a:r>
              <a:rPr dirty="0" sz="900" spc="-5">
                <a:latin typeface="Arial"/>
                <a:cs typeface="Arial"/>
              </a:rPr>
              <a:t>(3,1,2)</a:t>
            </a:r>
            <a:endParaRPr sz="900">
              <a:latin typeface="Arial"/>
              <a:cs typeface="Arial"/>
            </a:endParaRPr>
          </a:p>
          <a:p>
            <a:pPr>
              <a:lnSpc>
                <a:spcPct val="100000"/>
              </a:lnSpc>
            </a:pPr>
            <a:r>
              <a:rPr dirty="0" sz="900" spc="-5">
                <a:latin typeface="Arial"/>
                <a:cs typeface="Arial"/>
              </a:rPr>
              <a:t>(3,2,1)</a:t>
            </a:r>
            <a:endParaRPr sz="900">
              <a:latin typeface="Arial"/>
              <a:cs typeface="Arial"/>
            </a:endParaRPr>
          </a:p>
        </p:txBody>
      </p:sp>
      <p:sp>
        <p:nvSpPr>
          <p:cNvPr id="44" name="object 44"/>
          <p:cNvSpPr/>
          <p:nvPr/>
        </p:nvSpPr>
        <p:spPr>
          <a:xfrm>
            <a:off x="1606296" y="5408676"/>
            <a:ext cx="4559300" cy="3416300"/>
          </a:xfrm>
          <a:custGeom>
            <a:avLst/>
            <a:gdLst/>
            <a:ahLst/>
            <a:cxnLst/>
            <a:rect l="l" t="t" r="r" b="b"/>
            <a:pathLst>
              <a:path w="4559300" h="3416300">
                <a:moveTo>
                  <a:pt x="4559046" y="0"/>
                </a:moveTo>
                <a:lnTo>
                  <a:pt x="0" y="0"/>
                </a:lnTo>
                <a:lnTo>
                  <a:pt x="0" y="3416046"/>
                </a:lnTo>
                <a:lnTo>
                  <a:pt x="4559046" y="3416046"/>
                </a:lnTo>
                <a:lnTo>
                  <a:pt x="4559046" y="0"/>
                </a:lnTo>
                <a:close/>
              </a:path>
            </a:pathLst>
          </a:custGeom>
          <a:ln w="12954">
            <a:solidFill>
              <a:srgbClr val="000000"/>
            </a:solidFill>
          </a:ln>
        </p:spPr>
        <p:txBody>
          <a:bodyPr wrap="square" lIns="0" tIns="0" rIns="0" bIns="0" rtlCol="0"/>
          <a:lstStyle/>
          <a:p/>
        </p:txBody>
      </p:sp>
      <p:sp>
        <p:nvSpPr>
          <p:cNvPr id="45" name="object 45"/>
          <p:cNvSpPr txBox="1">
            <a:spLocks noGrp="1"/>
          </p:cNvSpPr>
          <p:nvPr>
            <p:ph type="sldNum" idx="7" sz="quarter"/>
          </p:nvPr>
        </p:nvSpPr>
        <p:spPr>
          <a:prstGeom prst="rect"/>
        </p:spPr>
        <p:txBody>
          <a:bodyPr wrap="square" lIns="0" tIns="0" rIns="0" bIns="0" rtlCol="0" vert="horz">
            <a:spAutoFit/>
          </a:bodyPr>
          <a:lstStyle/>
          <a:p>
            <a:pPr marL="25400">
              <a:lnSpc>
                <a:spcPts val="1540"/>
              </a:lnSpc>
            </a:pPr>
            <a:fld id="{81D60167-4931-47E6-BA6A-407CBD079E47}" type="slidenum">
              <a:rPr dirty="0"/>
              <a:t>10</a:t>
            </a:fld>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576315" y="4355084"/>
            <a:ext cx="334645" cy="132715"/>
          </a:xfrm>
          <a:prstGeom prst="rect">
            <a:avLst/>
          </a:prstGeom>
        </p:spPr>
        <p:txBody>
          <a:bodyPr wrap="square" lIns="0" tIns="12700" rIns="0" bIns="0" rtlCol="0" vert="horz">
            <a:spAutoFit/>
          </a:bodyPr>
          <a:lstStyle/>
          <a:p>
            <a:pPr>
              <a:lnSpc>
                <a:spcPct val="100000"/>
              </a:lnSpc>
              <a:spcBef>
                <a:spcPts val="100"/>
              </a:spcBef>
            </a:pPr>
            <a:r>
              <a:rPr dirty="0" sz="700" spc="-5">
                <a:latin typeface="Arial"/>
                <a:cs typeface="Arial"/>
              </a:rPr>
              <a:t>Slide</a:t>
            </a:r>
            <a:r>
              <a:rPr dirty="0" sz="700" spc="-60">
                <a:latin typeface="Arial"/>
                <a:cs typeface="Arial"/>
              </a:rPr>
              <a:t> </a:t>
            </a:r>
            <a:r>
              <a:rPr dirty="0" sz="700" spc="-5">
                <a:latin typeface="Arial"/>
                <a:cs typeface="Arial"/>
              </a:rPr>
              <a:t>21</a:t>
            </a:r>
            <a:endParaRPr sz="700">
              <a:latin typeface="Arial"/>
              <a:cs typeface="Arial"/>
            </a:endParaRPr>
          </a:p>
        </p:txBody>
      </p:sp>
      <p:sp>
        <p:nvSpPr>
          <p:cNvPr id="3" name="object 3"/>
          <p:cNvSpPr txBox="1"/>
          <p:nvPr/>
        </p:nvSpPr>
        <p:spPr>
          <a:xfrm>
            <a:off x="3665220" y="2716778"/>
            <a:ext cx="309880" cy="934719"/>
          </a:xfrm>
          <a:prstGeom prst="rect">
            <a:avLst/>
          </a:prstGeom>
        </p:spPr>
        <p:txBody>
          <a:bodyPr wrap="square" lIns="0" tIns="12065" rIns="0" bIns="0" rtlCol="0" vert="horz">
            <a:spAutoFit/>
          </a:bodyPr>
          <a:lstStyle/>
          <a:p>
            <a:pPr>
              <a:lnSpc>
                <a:spcPct val="100000"/>
              </a:lnSpc>
              <a:spcBef>
                <a:spcPts val="95"/>
              </a:spcBef>
            </a:pPr>
            <a:r>
              <a:rPr dirty="0" sz="1400" spc="-5">
                <a:latin typeface="Arial"/>
                <a:cs typeface="Arial"/>
              </a:rPr>
              <a:t>123</a:t>
            </a:r>
            <a:endParaRPr sz="1400">
              <a:latin typeface="Arial"/>
              <a:cs typeface="Arial"/>
            </a:endParaRPr>
          </a:p>
          <a:p>
            <a:pPr>
              <a:lnSpc>
                <a:spcPct val="100000"/>
              </a:lnSpc>
              <a:spcBef>
                <a:spcPts val="1065"/>
              </a:spcBef>
            </a:pPr>
            <a:r>
              <a:rPr dirty="0" sz="1400" spc="-5">
                <a:latin typeface="Arial"/>
                <a:cs typeface="Arial"/>
              </a:rPr>
              <a:t>123</a:t>
            </a:r>
            <a:endParaRPr sz="1400">
              <a:latin typeface="Arial"/>
              <a:cs typeface="Arial"/>
            </a:endParaRPr>
          </a:p>
          <a:p>
            <a:pPr>
              <a:lnSpc>
                <a:spcPct val="100000"/>
              </a:lnSpc>
              <a:spcBef>
                <a:spcPts val="1055"/>
              </a:spcBef>
            </a:pPr>
            <a:r>
              <a:rPr dirty="0" sz="1400" spc="-5">
                <a:latin typeface="Arial"/>
                <a:cs typeface="Arial"/>
              </a:rPr>
              <a:t>123</a:t>
            </a:r>
            <a:endParaRPr sz="1400">
              <a:latin typeface="Arial"/>
              <a:cs typeface="Arial"/>
            </a:endParaRPr>
          </a:p>
        </p:txBody>
      </p:sp>
      <p:sp>
        <p:nvSpPr>
          <p:cNvPr id="4" name="object 4"/>
          <p:cNvSpPr txBox="1"/>
          <p:nvPr/>
        </p:nvSpPr>
        <p:spPr>
          <a:xfrm>
            <a:off x="2827020" y="2716778"/>
            <a:ext cx="309880" cy="934719"/>
          </a:xfrm>
          <a:prstGeom prst="rect">
            <a:avLst/>
          </a:prstGeom>
        </p:spPr>
        <p:txBody>
          <a:bodyPr wrap="square" lIns="0" tIns="12065" rIns="0" bIns="0" rtlCol="0" vert="horz">
            <a:spAutoFit/>
          </a:bodyPr>
          <a:lstStyle/>
          <a:p>
            <a:pPr>
              <a:lnSpc>
                <a:spcPct val="100000"/>
              </a:lnSpc>
              <a:spcBef>
                <a:spcPts val="95"/>
              </a:spcBef>
            </a:pPr>
            <a:r>
              <a:rPr dirty="0" sz="1400" spc="-5">
                <a:latin typeface="Arial"/>
                <a:cs typeface="Arial"/>
              </a:rPr>
              <a:t>123</a:t>
            </a:r>
            <a:endParaRPr sz="1400">
              <a:latin typeface="Arial"/>
              <a:cs typeface="Arial"/>
            </a:endParaRPr>
          </a:p>
          <a:p>
            <a:pPr>
              <a:lnSpc>
                <a:spcPct val="100000"/>
              </a:lnSpc>
              <a:spcBef>
                <a:spcPts val="1065"/>
              </a:spcBef>
            </a:pPr>
            <a:r>
              <a:rPr dirty="0" sz="1400" spc="-5">
                <a:latin typeface="Arial"/>
                <a:cs typeface="Arial"/>
              </a:rPr>
              <a:t>123</a:t>
            </a:r>
            <a:endParaRPr sz="1400">
              <a:latin typeface="Arial"/>
              <a:cs typeface="Arial"/>
            </a:endParaRPr>
          </a:p>
          <a:p>
            <a:pPr>
              <a:lnSpc>
                <a:spcPct val="100000"/>
              </a:lnSpc>
              <a:spcBef>
                <a:spcPts val="1055"/>
              </a:spcBef>
            </a:pPr>
            <a:r>
              <a:rPr dirty="0" sz="1400" spc="-5">
                <a:latin typeface="Arial"/>
                <a:cs typeface="Arial"/>
              </a:rPr>
              <a:t>123</a:t>
            </a:r>
            <a:endParaRPr sz="1400">
              <a:latin typeface="Arial"/>
              <a:cs typeface="Arial"/>
            </a:endParaRPr>
          </a:p>
        </p:txBody>
      </p:sp>
      <p:sp>
        <p:nvSpPr>
          <p:cNvPr id="5" name="object 5"/>
          <p:cNvSpPr txBox="1"/>
          <p:nvPr/>
        </p:nvSpPr>
        <p:spPr>
          <a:xfrm>
            <a:off x="1988820" y="3926840"/>
            <a:ext cx="2407920" cy="299720"/>
          </a:xfrm>
          <a:prstGeom prst="rect">
            <a:avLst/>
          </a:prstGeom>
        </p:spPr>
        <p:txBody>
          <a:bodyPr wrap="square" lIns="0" tIns="12700" rIns="0" bIns="0" rtlCol="0" vert="horz">
            <a:spAutoFit/>
          </a:bodyPr>
          <a:lstStyle/>
          <a:p>
            <a:pPr marR="5080">
              <a:lnSpc>
                <a:spcPct val="100000"/>
              </a:lnSpc>
              <a:spcBef>
                <a:spcPts val="100"/>
              </a:spcBef>
              <a:tabLst>
                <a:tab pos="837565" algn="l"/>
                <a:tab pos="1675764" algn="l"/>
              </a:tabLst>
            </a:pPr>
            <a:r>
              <a:rPr dirty="0" sz="900" spc="-5">
                <a:latin typeface="Arial"/>
                <a:cs typeface="Arial"/>
              </a:rPr>
              <a:t>This</a:t>
            </a:r>
            <a:r>
              <a:rPr dirty="0" sz="900" spc="5">
                <a:latin typeface="Arial"/>
                <a:cs typeface="Arial"/>
              </a:rPr>
              <a:t> </a:t>
            </a:r>
            <a:r>
              <a:rPr dirty="0" sz="900" spc="-5">
                <a:latin typeface="Arial"/>
                <a:cs typeface="Arial"/>
              </a:rPr>
              <a:t>column	This</a:t>
            </a:r>
            <a:r>
              <a:rPr dirty="0" sz="900" spc="5">
                <a:latin typeface="Arial"/>
                <a:cs typeface="Arial"/>
              </a:rPr>
              <a:t> </a:t>
            </a:r>
            <a:r>
              <a:rPr dirty="0" sz="900" spc="-5">
                <a:latin typeface="Arial"/>
                <a:cs typeface="Arial"/>
              </a:rPr>
              <a:t>column	This </a:t>
            </a:r>
            <a:r>
              <a:rPr dirty="0" sz="900" spc="-10">
                <a:latin typeface="Arial"/>
                <a:cs typeface="Arial"/>
              </a:rPr>
              <a:t>column  </a:t>
            </a:r>
            <a:r>
              <a:rPr dirty="0" sz="900">
                <a:latin typeface="Arial"/>
                <a:cs typeface="Arial"/>
              </a:rPr>
              <a:t>must sum to </a:t>
            </a:r>
            <a:r>
              <a:rPr dirty="0" sz="900" spc="-5">
                <a:latin typeface="Arial"/>
                <a:cs typeface="Arial"/>
              </a:rPr>
              <a:t>6 </a:t>
            </a:r>
            <a:r>
              <a:rPr dirty="0" sz="900">
                <a:latin typeface="Arial"/>
                <a:cs typeface="Arial"/>
              </a:rPr>
              <a:t>must sum to </a:t>
            </a:r>
            <a:r>
              <a:rPr dirty="0" sz="900" spc="-5">
                <a:latin typeface="Arial"/>
                <a:cs typeface="Arial"/>
              </a:rPr>
              <a:t>6 </a:t>
            </a:r>
            <a:r>
              <a:rPr dirty="0" sz="900">
                <a:latin typeface="Arial"/>
                <a:cs typeface="Arial"/>
              </a:rPr>
              <a:t>must sum to</a:t>
            </a:r>
            <a:r>
              <a:rPr dirty="0" sz="900" spc="-165">
                <a:latin typeface="Arial"/>
                <a:cs typeface="Arial"/>
              </a:rPr>
              <a:t> </a:t>
            </a:r>
            <a:r>
              <a:rPr dirty="0" sz="900" spc="-5">
                <a:latin typeface="Arial"/>
                <a:cs typeface="Arial"/>
              </a:rPr>
              <a:t>6</a:t>
            </a:r>
            <a:endParaRPr sz="900">
              <a:latin typeface="Arial"/>
              <a:cs typeface="Arial"/>
            </a:endParaRPr>
          </a:p>
        </p:txBody>
      </p:sp>
      <p:sp>
        <p:nvSpPr>
          <p:cNvPr id="6" name="object 6"/>
          <p:cNvSpPr txBox="1"/>
          <p:nvPr/>
        </p:nvSpPr>
        <p:spPr>
          <a:xfrm>
            <a:off x="1988820" y="2716778"/>
            <a:ext cx="309880" cy="934719"/>
          </a:xfrm>
          <a:prstGeom prst="rect">
            <a:avLst/>
          </a:prstGeom>
        </p:spPr>
        <p:txBody>
          <a:bodyPr wrap="square" lIns="0" tIns="12065" rIns="0" bIns="0" rtlCol="0" vert="horz">
            <a:spAutoFit/>
          </a:bodyPr>
          <a:lstStyle/>
          <a:p>
            <a:pPr>
              <a:lnSpc>
                <a:spcPct val="100000"/>
              </a:lnSpc>
              <a:spcBef>
                <a:spcPts val="95"/>
              </a:spcBef>
            </a:pPr>
            <a:r>
              <a:rPr dirty="0" sz="1400" spc="-5">
                <a:latin typeface="Arial"/>
                <a:cs typeface="Arial"/>
              </a:rPr>
              <a:t>1</a:t>
            </a:r>
            <a:endParaRPr sz="1400">
              <a:latin typeface="Arial"/>
              <a:cs typeface="Arial"/>
            </a:endParaRPr>
          </a:p>
          <a:p>
            <a:pPr>
              <a:lnSpc>
                <a:spcPct val="100000"/>
              </a:lnSpc>
              <a:spcBef>
                <a:spcPts val="1065"/>
              </a:spcBef>
            </a:pPr>
            <a:r>
              <a:rPr dirty="0" sz="1400" spc="-5">
                <a:latin typeface="Arial"/>
                <a:cs typeface="Arial"/>
              </a:rPr>
              <a:t>123</a:t>
            </a:r>
            <a:endParaRPr sz="1400">
              <a:latin typeface="Arial"/>
              <a:cs typeface="Arial"/>
            </a:endParaRPr>
          </a:p>
          <a:p>
            <a:pPr>
              <a:lnSpc>
                <a:spcPct val="100000"/>
              </a:lnSpc>
              <a:spcBef>
                <a:spcPts val="1055"/>
              </a:spcBef>
            </a:pPr>
            <a:r>
              <a:rPr dirty="0" sz="1400" spc="-5">
                <a:latin typeface="Arial"/>
                <a:cs typeface="Arial"/>
              </a:rPr>
              <a:t>123</a:t>
            </a:r>
            <a:endParaRPr sz="1400">
              <a:latin typeface="Arial"/>
              <a:cs typeface="Arial"/>
            </a:endParaRPr>
          </a:p>
        </p:txBody>
      </p:sp>
      <p:sp>
        <p:nvSpPr>
          <p:cNvPr id="7" name="object 7"/>
          <p:cNvSpPr txBox="1"/>
          <p:nvPr/>
        </p:nvSpPr>
        <p:spPr>
          <a:xfrm>
            <a:off x="4760214" y="3898642"/>
            <a:ext cx="731520" cy="356235"/>
          </a:xfrm>
          <a:prstGeom prst="rect">
            <a:avLst/>
          </a:prstGeom>
        </p:spPr>
        <p:txBody>
          <a:bodyPr wrap="square" lIns="0" tIns="12700" rIns="0" bIns="0" rtlCol="0" vert="horz">
            <a:spAutoFit/>
          </a:bodyPr>
          <a:lstStyle/>
          <a:p>
            <a:pPr marR="5080" indent="38735">
              <a:lnSpc>
                <a:spcPct val="120600"/>
              </a:lnSpc>
              <a:spcBef>
                <a:spcPts val="100"/>
              </a:spcBef>
            </a:pPr>
            <a:r>
              <a:rPr dirty="0" sz="900" spc="-5">
                <a:latin typeface="Arial"/>
                <a:cs typeface="Arial"/>
              </a:rPr>
              <a:t>This</a:t>
            </a:r>
            <a:r>
              <a:rPr dirty="0" sz="900" spc="-65">
                <a:latin typeface="Arial"/>
                <a:cs typeface="Arial"/>
              </a:rPr>
              <a:t> </a:t>
            </a:r>
            <a:r>
              <a:rPr dirty="0" sz="900" spc="-5">
                <a:latin typeface="Arial"/>
                <a:cs typeface="Arial"/>
              </a:rPr>
              <a:t>diagonal  </a:t>
            </a:r>
            <a:r>
              <a:rPr dirty="0" sz="900">
                <a:latin typeface="Arial"/>
                <a:cs typeface="Arial"/>
              </a:rPr>
              <a:t>must sum to</a:t>
            </a:r>
            <a:r>
              <a:rPr dirty="0" sz="900" spc="-95">
                <a:latin typeface="Arial"/>
                <a:cs typeface="Arial"/>
              </a:rPr>
              <a:t> </a:t>
            </a:r>
            <a:r>
              <a:rPr dirty="0" sz="900" spc="-5">
                <a:latin typeface="Arial"/>
                <a:cs typeface="Arial"/>
              </a:rPr>
              <a:t>6</a:t>
            </a:r>
            <a:endParaRPr sz="900">
              <a:latin typeface="Arial"/>
              <a:cs typeface="Arial"/>
            </a:endParaRPr>
          </a:p>
        </p:txBody>
      </p:sp>
      <p:sp>
        <p:nvSpPr>
          <p:cNvPr id="8" name="object 8"/>
          <p:cNvSpPr txBox="1"/>
          <p:nvPr/>
        </p:nvSpPr>
        <p:spPr>
          <a:xfrm>
            <a:off x="4767071" y="2690113"/>
            <a:ext cx="724535" cy="1052195"/>
          </a:xfrm>
          <a:prstGeom prst="rect">
            <a:avLst/>
          </a:prstGeom>
        </p:spPr>
        <p:txBody>
          <a:bodyPr wrap="square" lIns="0" tIns="40640" rIns="0" bIns="0" rtlCol="0" vert="horz">
            <a:spAutoFit/>
          </a:bodyPr>
          <a:lstStyle/>
          <a:p>
            <a:pPr algn="r" marR="5715">
              <a:lnSpc>
                <a:spcPct val="100000"/>
              </a:lnSpc>
              <a:spcBef>
                <a:spcPts val="320"/>
              </a:spcBef>
            </a:pPr>
            <a:r>
              <a:rPr dirty="0" sz="900" spc="-5">
                <a:latin typeface="Arial"/>
                <a:cs typeface="Arial"/>
              </a:rPr>
              <a:t>This row</a:t>
            </a:r>
            <a:r>
              <a:rPr dirty="0" sz="900" spc="-90">
                <a:latin typeface="Arial"/>
                <a:cs typeface="Arial"/>
              </a:rPr>
              <a:t> </a:t>
            </a:r>
            <a:r>
              <a:rPr dirty="0" sz="900">
                <a:latin typeface="Arial"/>
                <a:cs typeface="Arial"/>
              </a:rPr>
              <a:t>must</a:t>
            </a:r>
            <a:endParaRPr sz="900">
              <a:latin typeface="Arial"/>
              <a:cs typeface="Arial"/>
            </a:endParaRPr>
          </a:p>
          <a:p>
            <a:pPr algn="r" marR="5080">
              <a:lnSpc>
                <a:spcPct val="100000"/>
              </a:lnSpc>
              <a:spcBef>
                <a:spcPts val="225"/>
              </a:spcBef>
            </a:pPr>
            <a:r>
              <a:rPr dirty="0" sz="900" spc="-5">
                <a:latin typeface="Arial"/>
                <a:cs typeface="Arial"/>
              </a:rPr>
              <a:t>sum to</a:t>
            </a:r>
            <a:r>
              <a:rPr dirty="0" sz="900" spc="-85">
                <a:latin typeface="Arial"/>
                <a:cs typeface="Arial"/>
              </a:rPr>
              <a:t> </a:t>
            </a:r>
            <a:r>
              <a:rPr dirty="0" sz="900" spc="-5">
                <a:latin typeface="Arial"/>
                <a:cs typeface="Arial"/>
              </a:rPr>
              <a:t>6</a:t>
            </a:r>
            <a:endParaRPr sz="900">
              <a:latin typeface="Arial"/>
              <a:cs typeface="Arial"/>
            </a:endParaRPr>
          </a:p>
          <a:p>
            <a:pPr algn="r" marR="5715">
              <a:lnSpc>
                <a:spcPct val="100000"/>
              </a:lnSpc>
              <a:spcBef>
                <a:spcPts val="359"/>
              </a:spcBef>
            </a:pPr>
            <a:r>
              <a:rPr dirty="0" sz="900" spc="-5">
                <a:latin typeface="Arial"/>
                <a:cs typeface="Arial"/>
              </a:rPr>
              <a:t>This row</a:t>
            </a:r>
            <a:r>
              <a:rPr dirty="0" sz="900" spc="-90">
                <a:latin typeface="Arial"/>
                <a:cs typeface="Arial"/>
              </a:rPr>
              <a:t> </a:t>
            </a:r>
            <a:r>
              <a:rPr dirty="0" sz="900">
                <a:latin typeface="Arial"/>
                <a:cs typeface="Arial"/>
              </a:rPr>
              <a:t>must</a:t>
            </a:r>
            <a:endParaRPr sz="900">
              <a:latin typeface="Arial"/>
              <a:cs typeface="Arial"/>
            </a:endParaRPr>
          </a:p>
          <a:p>
            <a:pPr algn="r" marR="5080">
              <a:lnSpc>
                <a:spcPct val="100000"/>
              </a:lnSpc>
              <a:spcBef>
                <a:spcPts val="215"/>
              </a:spcBef>
            </a:pPr>
            <a:r>
              <a:rPr dirty="0" sz="900" spc="-5">
                <a:latin typeface="Arial"/>
                <a:cs typeface="Arial"/>
              </a:rPr>
              <a:t>sum to</a:t>
            </a:r>
            <a:r>
              <a:rPr dirty="0" sz="900" spc="-85">
                <a:latin typeface="Arial"/>
                <a:cs typeface="Arial"/>
              </a:rPr>
              <a:t> </a:t>
            </a:r>
            <a:r>
              <a:rPr dirty="0" sz="900" spc="-5">
                <a:latin typeface="Arial"/>
                <a:cs typeface="Arial"/>
              </a:rPr>
              <a:t>6</a:t>
            </a:r>
            <a:endParaRPr sz="900">
              <a:latin typeface="Arial"/>
              <a:cs typeface="Arial"/>
            </a:endParaRPr>
          </a:p>
          <a:p>
            <a:pPr algn="r" marR="5715">
              <a:lnSpc>
                <a:spcPct val="100000"/>
              </a:lnSpc>
              <a:spcBef>
                <a:spcPts val="359"/>
              </a:spcBef>
            </a:pPr>
            <a:r>
              <a:rPr dirty="0" sz="900" spc="-5">
                <a:latin typeface="Arial"/>
                <a:cs typeface="Arial"/>
              </a:rPr>
              <a:t>This row</a:t>
            </a:r>
            <a:r>
              <a:rPr dirty="0" sz="900" spc="-90">
                <a:latin typeface="Arial"/>
                <a:cs typeface="Arial"/>
              </a:rPr>
              <a:t> </a:t>
            </a:r>
            <a:r>
              <a:rPr dirty="0" sz="900">
                <a:latin typeface="Arial"/>
                <a:cs typeface="Arial"/>
              </a:rPr>
              <a:t>must</a:t>
            </a:r>
            <a:endParaRPr sz="900">
              <a:latin typeface="Arial"/>
              <a:cs typeface="Arial"/>
            </a:endParaRPr>
          </a:p>
          <a:p>
            <a:pPr algn="r" marR="5080">
              <a:lnSpc>
                <a:spcPct val="100000"/>
              </a:lnSpc>
              <a:spcBef>
                <a:spcPts val="220"/>
              </a:spcBef>
            </a:pPr>
            <a:r>
              <a:rPr dirty="0" sz="900" spc="-5">
                <a:latin typeface="Arial"/>
                <a:cs typeface="Arial"/>
              </a:rPr>
              <a:t>sum to</a:t>
            </a:r>
            <a:r>
              <a:rPr dirty="0" sz="900" spc="-85">
                <a:latin typeface="Arial"/>
                <a:cs typeface="Arial"/>
              </a:rPr>
              <a:t> </a:t>
            </a:r>
            <a:r>
              <a:rPr dirty="0" sz="900" spc="-5">
                <a:latin typeface="Arial"/>
                <a:cs typeface="Arial"/>
              </a:rPr>
              <a:t>6</a:t>
            </a:r>
            <a:endParaRPr sz="900">
              <a:latin typeface="Arial"/>
              <a:cs typeface="Arial"/>
            </a:endParaRPr>
          </a:p>
        </p:txBody>
      </p:sp>
      <p:sp>
        <p:nvSpPr>
          <p:cNvPr id="9" name="object 9"/>
          <p:cNvSpPr/>
          <p:nvPr/>
        </p:nvSpPr>
        <p:spPr>
          <a:xfrm>
            <a:off x="1943100" y="2711195"/>
            <a:ext cx="3581400" cy="0"/>
          </a:xfrm>
          <a:custGeom>
            <a:avLst/>
            <a:gdLst/>
            <a:ahLst/>
            <a:cxnLst/>
            <a:rect l="l" t="t" r="r" b="b"/>
            <a:pathLst>
              <a:path w="3581400" h="0">
                <a:moveTo>
                  <a:pt x="0" y="0"/>
                </a:moveTo>
                <a:lnTo>
                  <a:pt x="3581400" y="0"/>
                </a:lnTo>
              </a:path>
            </a:pathLst>
          </a:custGeom>
          <a:ln w="14287">
            <a:solidFill>
              <a:srgbClr val="010101"/>
            </a:solidFill>
          </a:ln>
        </p:spPr>
        <p:txBody>
          <a:bodyPr wrap="square" lIns="0" tIns="0" rIns="0" bIns="0" rtlCol="0"/>
          <a:lstStyle/>
          <a:p/>
        </p:txBody>
      </p:sp>
      <p:sp>
        <p:nvSpPr>
          <p:cNvPr id="10" name="object 10"/>
          <p:cNvSpPr/>
          <p:nvPr/>
        </p:nvSpPr>
        <p:spPr>
          <a:xfrm>
            <a:off x="1943100" y="3058667"/>
            <a:ext cx="3581400" cy="0"/>
          </a:xfrm>
          <a:custGeom>
            <a:avLst/>
            <a:gdLst/>
            <a:ahLst/>
            <a:cxnLst/>
            <a:rect l="l" t="t" r="r" b="b"/>
            <a:pathLst>
              <a:path w="3581400" h="0">
                <a:moveTo>
                  <a:pt x="0" y="0"/>
                </a:moveTo>
                <a:lnTo>
                  <a:pt x="3581400" y="0"/>
                </a:lnTo>
              </a:path>
            </a:pathLst>
          </a:custGeom>
          <a:ln w="6350">
            <a:solidFill>
              <a:srgbClr val="010101"/>
            </a:solidFill>
          </a:ln>
        </p:spPr>
        <p:txBody>
          <a:bodyPr wrap="square" lIns="0" tIns="0" rIns="0" bIns="0" rtlCol="0"/>
          <a:lstStyle/>
          <a:p/>
        </p:txBody>
      </p:sp>
      <p:sp>
        <p:nvSpPr>
          <p:cNvPr id="11" name="object 11"/>
          <p:cNvSpPr/>
          <p:nvPr/>
        </p:nvSpPr>
        <p:spPr>
          <a:xfrm>
            <a:off x="1943100" y="3406140"/>
            <a:ext cx="3581400" cy="0"/>
          </a:xfrm>
          <a:custGeom>
            <a:avLst/>
            <a:gdLst/>
            <a:ahLst/>
            <a:cxnLst/>
            <a:rect l="l" t="t" r="r" b="b"/>
            <a:pathLst>
              <a:path w="3581400" h="0">
                <a:moveTo>
                  <a:pt x="0" y="0"/>
                </a:moveTo>
                <a:lnTo>
                  <a:pt x="3581400" y="0"/>
                </a:lnTo>
              </a:path>
            </a:pathLst>
          </a:custGeom>
          <a:ln w="6350">
            <a:solidFill>
              <a:srgbClr val="010101"/>
            </a:solidFill>
          </a:ln>
        </p:spPr>
        <p:txBody>
          <a:bodyPr wrap="square" lIns="0" tIns="0" rIns="0" bIns="0" rtlCol="0"/>
          <a:lstStyle/>
          <a:p/>
        </p:txBody>
      </p:sp>
      <p:sp>
        <p:nvSpPr>
          <p:cNvPr id="12" name="object 12"/>
          <p:cNvSpPr/>
          <p:nvPr/>
        </p:nvSpPr>
        <p:spPr>
          <a:xfrm>
            <a:off x="1943100" y="4267200"/>
            <a:ext cx="3581400" cy="0"/>
          </a:xfrm>
          <a:custGeom>
            <a:avLst/>
            <a:gdLst/>
            <a:ahLst/>
            <a:cxnLst/>
            <a:rect l="l" t="t" r="r" b="b"/>
            <a:pathLst>
              <a:path w="3581400" h="0">
                <a:moveTo>
                  <a:pt x="0" y="0"/>
                </a:moveTo>
                <a:lnTo>
                  <a:pt x="3581400" y="0"/>
                </a:lnTo>
              </a:path>
            </a:pathLst>
          </a:custGeom>
          <a:ln w="14287">
            <a:solidFill>
              <a:srgbClr val="010101"/>
            </a:solidFill>
          </a:ln>
        </p:spPr>
        <p:txBody>
          <a:bodyPr wrap="square" lIns="0" tIns="0" rIns="0" bIns="0" rtlCol="0"/>
          <a:lstStyle/>
          <a:p/>
        </p:txBody>
      </p:sp>
      <p:sp>
        <p:nvSpPr>
          <p:cNvPr id="13" name="object 13"/>
          <p:cNvSpPr/>
          <p:nvPr/>
        </p:nvSpPr>
        <p:spPr>
          <a:xfrm>
            <a:off x="1943100" y="2711195"/>
            <a:ext cx="0" cy="1556385"/>
          </a:xfrm>
          <a:custGeom>
            <a:avLst/>
            <a:gdLst/>
            <a:ahLst/>
            <a:cxnLst/>
            <a:rect l="l" t="t" r="r" b="b"/>
            <a:pathLst>
              <a:path w="0" h="1556385">
                <a:moveTo>
                  <a:pt x="0" y="0"/>
                </a:moveTo>
                <a:lnTo>
                  <a:pt x="0" y="1556003"/>
                </a:lnTo>
              </a:path>
            </a:pathLst>
          </a:custGeom>
          <a:ln w="14287">
            <a:solidFill>
              <a:srgbClr val="010101"/>
            </a:solidFill>
          </a:ln>
        </p:spPr>
        <p:txBody>
          <a:bodyPr wrap="square" lIns="0" tIns="0" rIns="0" bIns="0" rtlCol="0"/>
          <a:lstStyle/>
          <a:p/>
        </p:txBody>
      </p:sp>
      <p:sp>
        <p:nvSpPr>
          <p:cNvPr id="14" name="object 14"/>
          <p:cNvSpPr/>
          <p:nvPr/>
        </p:nvSpPr>
        <p:spPr>
          <a:xfrm>
            <a:off x="5524500" y="2711195"/>
            <a:ext cx="0" cy="1556385"/>
          </a:xfrm>
          <a:custGeom>
            <a:avLst/>
            <a:gdLst/>
            <a:ahLst/>
            <a:cxnLst/>
            <a:rect l="l" t="t" r="r" b="b"/>
            <a:pathLst>
              <a:path w="0" h="1556385">
                <a:moveTo>
                  <a:pt x="0" y="0"/>
                </a:moveTo>
                <a:lnTo>
                  <a:pt x="0" y="1556003"/>
                </a:lnTo>
              </a:path>
            </a:pathLst>
          </a:custGeom>
          <a:ln w="14287">
            <a:solidFill>
              <a:srgbClr val="010101"/>
            </a:solidFill>
          </a:ln>
        </p:spPr>
        <p:txBody>
          <a:bodyPr wrap="square" lIns="0" tIns="0" rIns="0" bIns="0" rtlCol="0"/>
          <a:lstStyle/>
          <a:p/>
        </p:txBody>
      </p:sp>
      <p:sp>
        <p:nvSpPr>
          <p:cNvPr id="15" name="object 15"/>
          <p:cNvSpPr/>
          <p:nvPr/>
        </p:nvSpPr>
        <p:spPr>
          <a:xfrm>
            <a:off x="2781300" y="2711195"/>
            <a:ext cx="0" cy="1556385"/>
          </a:xfrm>
          <a:custGeom>
            <a:avLst/>
            <a:gdLst/>
            <a:ahLst/>
            <a:cxnLst/>
            <a:rect l="l" t="t" r="r" b="b"/>
            <a:pathLst>
              <a:path w="0" h="1556385">
                <a:moveTo>
                  <a:pt x="0" y="0"/>
                </a:moveTo>
                <a:lnTo>
                  <a:pt x="0" y="1556003"/>
                </a:lnTo>
              </a:path>
            </a:pathLst>
          </a:custGeom>
          <a:ln w="6350">
            <a:solidFill>
              <a:srgbClr val="010101"/>
            </a:solidFill>
          </a:ln>
        </p:spPr>
        <p:txBody>
          <a:bodyPr wrap="square" lIns="0" tIns="0" rIns="0" bIns="0" rtlCol="0"/>
          <a:lstStyle/>
          <a:p/>
        </p:txBody>
      </p:sp>
      <p:sp>
        <p:nvSpPr>
          <p:cNvPr id="16" name="object 16"/>
          <p:cNvSpPr/>
          <p:nvPr/>
        </p:nvSpPr>
        <p:spPr>
          <a:xfrm>
            <a:off x="3619500" y="2711195"/>
            <a:ext cx="0" cy="1556385"/>
          </a:xfrm>
          <a:custGeom>
            <a:avLst/>
            <a:gdLst/>
            <a:ahLst/>
            <a:cxnLst/>
            <a:rect l="l" t="t" r="r" b="b"/>
            <a:pathLst>
              <a:path w="0" h="1556385">
                <a:moveTo>
                  <a:pt x="0" y="0"/>
                </a:moveTo>
                <a:lnTo>
                  <a:pt x="0" y="1556003"/>
                </a:lnTo>
              </a:path>
            </a:pathLst>
          </a:custGeom>
          <a:ln w="6350">
            <a:solidFill>
              <a:srgbClr val="010101"/>
            </a:solidFill>
          </a:ln>
        </p:spPr>
        <p:txBody>
          <a:bodyPr wrap="square" lIns="0" tIns="0" rIns="0" bIns="0" rtlCol="0"/>
          <a:lstStyle/>
          <a:p/>
        </p:txBody>
      </p:sp>
      <p:sp>
        <p:nvSpPr>
          <p:cNvPr id="17" name="object 17"/>
          <p:cNvSpPr/>
          <p:nvPr/>
        </p:nvSpPr>
        <p:spPr>
          <a:xfrm>
            <a:off x="4457700" y="2711195"/>
            <a:ext cx="0" cy="1556385"/>
          </a:xfrm>
          <a:custGeom>
            <a:avLst/>
            <a:gdLst/>
            <a:ahLst/>
            <a:cxnLst/>
            <a:rect l="l" t="t" r="r" b="b"/>
            <a:pathLst>
              <a:path w="0" h="1556385">
                <a:moveTo>
                  <a:pt x="0" y="0"/>
                </a:moveTo>
                <a:lnTo>
                  <a:pt x="0" y="1556003"/>
                </a:lnTo>
              </a:path>
            </a:pathLst>
          </a:custGeom>
          <a:ln w="6350">
            <a:solidFill>
              <a:srgbClr val="010101"/>
            </a:solidFill>
          </a:ln>
        </p:spPr>
        <p:txBody>
          <a:bodyPr wrap="square" lIns="0" tIns="0" rIns="0" bIns="0" rtlCol="0"/>
          <a:lstStyle/>
          <a:p/>
        </p:txBody>
      </p:sp>
      <p:sp>
        <p:nvSpPr>
          <p:cNvPr id="18" name="object 18"/>
          <p:cNvSpPr/>
          <p:nvPr/>
        </p:nvSpPr>
        <p:spPr>
          <a:xfrm>
            <a:off x="1943100" y="3754373"/>
            <a:ext cx="3581400" cy="0"/>
          </a:xfrm>
          <a:custGeom>
            <a:avLst/>
            <a:gdLst/>
            <a:ahLst/>
            <a:cxnLst/>
            <a:rect l="l" t="t" r="r" b="b"/>
            <a:pathLst>
              <a:path w="3581400" h="0">
                <a:moveTo>
                  <a:pt x="0" y="0"/>
                </a:moveTo>
                <a:lnTo>
                  <a:pt x="3581400" y="0"/>
                </a:lnTo>
              </a:path>
            </a:pathLst>
          </a:custGeom>
          <a:ln w="6350">
            <a:solidFill>
              <a:srgbClr val="010101"/>
            </a:solidFill>
          </a:ln>
        </p:spPr>
        <p:txBody>
          <a:bodyPr wrap="square" lIns="0" tIns="0" rIns="0" bIns="0" rtlCol="0"/>
          <a:lstStyle/>
          <a:p/>
        </p:txBody>
      </p:sp>
      <p:sp>
        <p:nvSpPr>
          <p:cNvPr id="19" name="object 19"/>
          <p:cNvSpPr/>
          <p:nvPr/>
        </p:nvSpPr>
        <p:spPr>
          <a:xfrm>
            <a:off x="2245518" y="3775614"/>
            <a:ext cx="233362" cy="157162"/>
          </a:xfrm>
          <a:prstGeom prst="rect">
            <a:avLst/>
          </a:prstGeom>
          <a:blipFill>
            <a:blip r:embed="rId2" cstate="print"/>
            <a:stretch>
              <a:fillRect/>
            </a:stretch>
          </a:blipFill>
        </p:spPr>
        <p:txBody>
          <a:bodyPr wrap="square" lIns="0" tIns="0" rIns="0" bIns="0" rtlCol="0"/>
          <a:lstStyle/>
          <a:p/>
        </p:txBody>
      </p:sp>
      <p:sp>
        <p:nvSpPr>
          <p:cNvPr id="20" name="object 20"/>
          <p:cNvSpPr/>
          <p:nvPr/>
        </p:nvSpPr>
        <p:spPr>
          <a:xfrm>
            <a:off x="3921918" y="3775614"/>
            <a:ext cx="233362" cy="157162"/>
          </a:xfrm>
          <a:prstGeom prst="rect">
            <a:avLst/>
          </a:prstGeom>
          <a:blipFill>
            <a:blip r:embed="rId2" cstate="print"/>
            <a:stretch>
              <a:fillRect/>
            </a:stretch>
          </a:blipFill>
        </p:spPr>
        <p:txBody>
          <a:bodyPr wrap="square" lIns="0" tIns="0" rIns="0" bIns="0" rtlCol="0"/>
          <a:lstStyle/>
          <a:p/>
        </p:txBody>
      </p:sp>
      <p:sp>
        <p:nvSpPr>
          <p:cNvPr id="21" name="object 21"/>
          <p:cNvSpPr/>
          <p:nvPr/>
        </p:nvSpPr>
        <p:spPr>
          <a:xfrm>
            <a:off x="3083718" y="3775614"/>
            <a:ext cx="233362" cy="157162"/>
          </a:xfrm>
          <a:prstGeom prst="rect">
            <a:avLst/>
          </a:prstGeom>
          <a:blipFill>
            <a:blip r:embed="rId2" cstate="print"/>
            <a:stretch>
              <a:fillRect/>
            </a:stretch>
          </a:blipFill>
        </p:spPr>
        <p:txBody>
          <a:bodyPr wrap="square" lIns="0" tIns="0" rIns="0" bIns="0" rtlCol="0"/>
          <a:lstStyle/>
          <a:p/>
        </p:txBody>
      </p:sp>
      <p:sp>
        <p:nvSpPr>
          <p:cNvPr id="22" name="object 22"/>
          <p:cNvSpPr/>
          <p:nvPr/>
        </p:nvSpPr>
        <p:spPr>
          <a:xfrm>
            <a:off x="4531518" y="2785014"/>
            <a:ext cx="157162" cy="233362"/>
          </a:xfrm>
          <a:prstGeom prst="rect">
            <a:avLst/>
          </a:prstGeom>
          <a:blipFill>
            <a:blip r:embed="rId3" cstate="print"/>
            <a:stretch>
              <a:fillRect/>
            </a:stretch>
          </a:blipFill>
        </p:spPr>
        <p:txBody>
          <a:bodyPr wrap="square" lIns="0" tIns="0" rIns="0" bIns="0" rtlCol="0"/>
          <a:lstStyle/>
          <a:p/>
        </p:txBody>
      </p:sp>
      <p:sp>
        <p:nvSpPr>
          <p:cNvPr id="23" name="object 23"/>
          <p:cNvSpPr/>
          <p:nvPr/>
        </p:nvSpPr>
        <p:spPr>
          <a:xfrm>
            <a:off x="4531518" y="3470814"/>
            <a:ext cx="157162" cy="233362"/>
          </a:xfrm>
          <a:prstGeom prst="rect">
            <a:avLst/>
          </a:prstGeom>
          <a:blipFill>
            <a:blip r:embed="rId3" cstate="print"/>
            <a:stretch>
              <a:fillRect/>
            </a:stretch>
          </a:blipFill>
        </p:spPr>
        <p:txBody>
          <a:bodyPr wrap="square" lIns="0" tIns="0" rIns="0" bIns="0" rtlCol="0"/>
          <a:lstStyle/>
          <a:p/>
        </p:txBody>
      </p:sp>
      <p:sp>
        <p:nvSpPr>
          <p:cNvPr id="24" name="object 24"/>
          <p:cNvSpPr/>
          <p:nvPr/>
        </p:nvSpPr>
        <p:spPr>
          <a:xfrm>
            <a:off x="4531518" y="3089814"/>
            <a:ext cx="157162" cy="233362"/>
          </a:xfrm>
          <a:prstGeom prst="rect">
            <a:avLst/>
          </a:prstGeom>
          <a:blipFill>
            <a:blip r:embed="rId3" cstate="print"/>
            <a:stretch>
              <a:fillRect/>
            </a:stretch>
          </a:blipFill>
        </p:spPr>
        <p:txBody>
          <a:bodyPr wrap="square" lIns="0" tIns="0" rIns="0" bIns="0" rtlCol="0"/>
          <a:lstStyle/>
          <a:p/>
        </p:txBody>
      </p:sp>
      <p:sp>
        <p:nvSpPr>
          <p:cNvPr id="25" name="object 25"/>
          <p:cNvSpPr/>
          <p:nvPr/>
        </p:nvSpPr>
        <p:spPr>
          <a:xfrm>
            <a:off x="4539138" y="3783234"/>
            <a:ext cx="169354" cy="212026"/>
          </a:xfrm>
          <a:prstGeom prst="rect">
            <a:avLst/>
          </a:prstGeom>
          <a:blipFill>
            <a:blip r:embed="rId4" cstate="print"/>
            <a:stretch>
              <a:fillRect/>
            </a:stretch>
          </a:blipFill>
        </p:spPr>
        <p:txBody>
          <a:bodyPr wrap="square" lIns="0" tIns="0" rIns="0" bIns="0" rtlCol="0"/>
          <a:lstStyle/>
          <a:p/>
        </p:txBody>
      </p:sp>
      <p:sp>
        <p:nvSpPr>
          <p:cNvPr id="26" name="object 26"/>
          <p:cNvSpPr/>
          <p:nvPr/>
        </p:nvSpPr>
        <p:spPr>
          <a:xfrm>
            <a:off x="1769364" y="2655866"/>
            <a:ext cx="3983354" cy="513080"/>
          </a:xfrm>
          <a:custGeom>
            <a:avLst/>
            <a:gdLst/>
            <a:ahLst/>
            <a:cxnLst/>
            <a:rect l="l" t="t" r="r" b="b"/>
            <a:pathLst>
              <a:path w="3983354" h="513080">
                <a:moveTo>
                  <a:pt x="755904" y="27897"/>
                </a:moveTo>
                <a:lnTo>
                  <a:pt x="634189" y="40530"/>
                </a:lnTo>
                <a:lnTo>
                  <a:pt x="527242" y="51169"/>
                </a:lnTo>
                <a:lnTo>
                  <a:pt x="434028" y="60069"/>
                </a:lnTo>
                <a:lnTo>
                  <a:pt x="353508" y="67485"/>
                </a:lnTo>
                <a:lnTo>
                  <a:pt x="284646" y="73674"/>
                </a:lnTo>
                <a:lnTo>
                  <a:pt x="226404" y="78890"/>
                </a:lnTo>
                <a:lnTo>
                  <a:pt x="177747" y="83390"/>
                </a:lnTo>
                <a:lnTo>
                  <a:pt x="137636" y="87428"/>
                </a:lnTo>
                <a:lnTo>
                  <a:pt x="78907" y="95145"/>
                </a:lnTo>
                <a:lnTo>
                  <a:pt x="28990" y="109653"/>
                </a:lnTo>
                <a:lnTo>
                  <a:pt x="0" y="133815"/>
                </a:lnTo>
                <a:lnTo>
                  <a:pt x="11334" y="160306"/>
                </a:lnTo>
                <a:lnTo>
                  <a:pt x="27241" y="186298"/>
                </a:lnTo>
                <a:lnTo>
                  <a:pt x="51435" y="212146"/>
                </a:lnTo>
                <a:lnTo>
                  <a:pt x="87630" y="238209"/>
                </a:lnTo>
                <a:lnTo>
                  <a:pt x="97845" y="252485"/>
                </a:lnTo>
                <a:lnTo>
                  <a:pt x="111632" y="266689"/>
                </a:lnTo>
                <a:lnTo>
                  <a:pt x="134564" y="280750"/>
                </a:lnTo>
                <a:lnTo>
                  <a:pt x="172212" y="294597"/>
                </a:lnTo>
                <a:lnTo>
                  <a:pt x="190452" y="312087"/>
                </a:lnTo>
                <a:lnTo>
                  <a:pt x="211264" y="329935"/>
                </a:lnTo>
                <a:lnTo>
                  <a:pt x="245506" y="347639"/>
                </a:lnTo>
                <a:lnTo>
                  <a:pt x="304038" y="364701"/>
                </a:lnTo>
                <a:lnTo>
                  <a:pt x="324945" y="383299"/>
                </a:lnTo>
                <a:lnTo>
                  <a:pt x="407336" y="419351"/>
                </a:lnTo>
                <a:lnTo>
                  <a:pt x="476250" y="437091"/>
                </a:lnTo>
                <a:lnTo>
                  <a:pt x="515683" y="445378"/>
                </a:lnTo>
                <a:lnTo>
                  <a:pt x="560832" y="453093"/>
                </a:lnTo>
                <a:lnTo>
                  <a:pt x="571488" y="455498"/>
                </a:lnTo>
                <a:lnTo>
                  <a:pt x="578072" y="458046"/>
                </a:lnTo>
                <a:lnTo>
                  <a:pt x="587085" y="460594"/>
                </a:lnTo>
                <a:lnTo>
                  <a:pt x="605028" y="462999"/>
                </a:lnTo>
                <a:lnTo>
                  <a:pt x="654842" y="466671"/>
                </a:lnTo>
                <a:lnTo>
                  <a:pt x="704216" y="470450"/>
                </a:lnTo>
                <a:lnTo>
                  <a:pt x="753924" y="474256"/>
                </a:lnTo>
                <a:lnTo>
                  <a:pt x="804738" y="478008"/>
                </a:lnTo>
                <a:lnTo>
                  <a:pt x="857432" y="481627"/>
                </a:lnTo>
                <a:lnTo>
                  <a:pt x="912778" y="485033"/>
                </a:lnTo>
                <a:lnTo>
                  <a:pt x="971550" y="488145"/>
                </a:lnTo>
                <a:lnTo>
                  <a:pt x="1013043" y="489621"/>
                </a:lnTo>
                <a:lnTo>
                  <a:pt x="1057179" y="490812"/>
                </a:lnTo>
                <a:lnTo>
                  <a:pt x="1101744" y="492003"/>
                </a:lnTo>
                <a:lnTo>
                  <a:pt x="1144524" y="493479"/>
                </a:lnTo>
                <a:lnTo>
                  <a:pt x="1193316" y="495016"/>
                </a:lnTo>
                <a:lnTo>
                  <a:pt x="1242253" y="496485"/>
                </a:lnTo>
                <a:lnTo>
                  <a:pt x="1291338" y="497892"/>
                </a:lnTo>
                <a:lnTo>
                  <a:pt x="1340572" y="499242"/>
                </a:lnTo>
                <a:lnTo>
                  <a:pt x="1389958" y="500537"/>
                </a:lnTo>
                <a:lnTo>
                  <a:pt x="1439498" y="501784"/>
                </a:lnTo>
                <a:lnTo>
                  <a:pt x="1489194" y="502985"/>
                </a:lnTo>
                <a:lnTo>
                  <a:pt x="1539049" y="504147"/>
                </a:lnTo>
                <a:lnTo>
                  <a:pt x="1589065" y="505273"/>
                </a:lnTo>
                <a:lnTo>
                  <a:pt x="1639243" y="506367"/>
                </a:lnTo>
                <a:lnTo>
                  <a:pt x="1689587" y="507435"/>
                </a:lnTo>
                <a:lnTo>
                  <a:pt x="1740098" y="508481"/>
                </a:lnTo>
                <a:lnTo>
                  <a:pt x="1790779" y="509508"/>
                </a:lnTo>
                <a:lnTo>
                  <a:pt x="1841631" y="510523"/>
                </a:lnTo>
                <a:lnTo>
                  <a:pt x="1892658" y="511528"/>
                </a:lnTo>
                <a:lnTo>
                  <a:pt x="1943862" y="512529"/>
                </a:lnTo>
                <a:lnTo>
                  <a:pt x="1995533" y="512312"/>
                </a:lnTo>
                <a:lnTo>
                  <a:pt x="2046865" y="512076"/>
                </a:lnTo>
                <a:lnTo>
                  <a:pt x="2097887" y="511822"/>
                </a:lnTo>
                <a:lnTo>
                  <a:pt x="2148628" y="511551"/>
                </a:lnTo>
                <a:lnTo>
                  <a:pt x="2199118" y="511263"/>
                </a:lnTo>
                <a:lnTo>
                  <a:pt x="2249385" y="510957"/>
                </a:lnTo>
                <a:lnTo>
                  <a:pt x="2299459" y="510636"/>
                </a:lnTo>
                <a:lnTo>
                  <a:pt x="2349369" y="510298"/>
                </a:lnTo>
                <a:lnTo>
                  <a:pt x="2399144" y="509946"/>
                </a:lnTo>
                <a:lnTo>
                  <a:pt x="2448814" y="509578"/>
                </a:lnTo>
                <a:lnTo>
                  <a:pt x="2498407" y="509195"/>
                </a:lnTo>
                <a:lnTo>
                  <a:pt x="2547953" y="508799"/>
                </a:lnTo>
                <a:lnTo>
                  <a:pt x="2597481" y="508388"/>
                </a:lnTo>
                <a:lnTo>
                  <a:pt x="2647020" y="507964"/>
                </a:lnTo>
                <a:lnTo>
                  <a:pt x="2696599" y="507528"/>
                </a:lnTo>
                <a:lnTo>
                  <a:pt x="2746248" y="507079"/>
                </a:lnTo>
                <a:lnTo>
                  <a:pt x="2795996" y="506618"/>
                </a:lnTo>
                <a:lnTo>
                  <a:pt x="2845871" y="506145"/>
                </a:lnTo>
                <a:lnTo>
                  <a:pt x="2895904" y="505661"/>
                </a:lnTo>
                <a:lnTo>
                  <a:pt x="2946123" y="505167"/>
                </a:lnTo>
                <a:lnTo>
                  <a:pt x="2996558" y="504662"/>
                </a:lnTo>
                <a:lnTo>
                  <a:pt x="3047238" y="504147"/>
                </a:lnTo>
                <a:lnTo>
                  <a:pt x="3105503" y="502757"/>
                </a:lnTo>
                <a:lnTo>
                  <a:pt x="3164061" y="501257"/>
                </a:lnTo>
                <a:lnTo>
                  <a:pt x="3221376" y="499538"/>
                </a:lnTo>
                <a:lnTo>
                  <a:pt x="3275911" y="497490"/>
                </a:lnTo>
                <a:lnTo>
                  <a:pt x="3326130" y="495003"/>
                </a:lnTo>
                <a:lnTo>
                  <a:pt x="3377053" y="491796"/>
                </a:lnTo>
                <a:lnTo>
                  <a:pt x="3425332" y="488490"/>
                </a:lnTo>
                <a:lnTo>
                  <a:pt x="3471969" y="485131"/>
                </a:lnTo>
                <a:lnTo>
                  <a:pt x="3517963" y="481763"/>
                </a:lnTo>
                <a:lnTo>
                  <a:pt x="3564314" y="478431"/>
                </a:lnTo>
                <a:lnTo>
                  <a:pt x="3612022" y="475179"/>
                </a:lnTo>
                <a:lnTo>
                  <a:pt x="3662088" y="472052"/>
                </a:lnTo>
                <a:lnTo>
                  <a:pt x="3715512" y="469095"/>
                </a:lnTo>
                <a:lnTo>
                  <a:pt x="3747144" y="464461"/>
                </a:lnTo>
                <a:lnTo>
                  <a:pt x="3824478" y="456141"/>
                </a:lnTo>
                <a:lnTo>
                  <a:pt x="3880104" y="447664"/>
                </a:lnTo>
                <a:lnTo>
                  <a:pt x="3904630" y="443175"/>
                </a:lnTo>
                <a:lnTo>
                  <a:pt x="3931158" y="438615"/>
                </a:lnTo>
                <a:lnTo>
                  <a:pt x="3975544" y="415553"/>
                </a:lnTo>
                <a:lnTo>
                  <a:pt x="3983355" y="398705"/>
                </a:lnTo>
                <a:lnTo>
                  <a:pt x="3970591" y="375714"/>
                </a:lnTo>
                <a:lnTo>
                  <a:pt x="3953256" y="334221"/>
                </a:lnTo>
                <a:lnTo>
                  <a:pt x="3965832" y="310349"/>
                </a:lnTo>
                <a:lnTo>
                  <a:pt x="3968276" y="285709"/>
                </a:lnTo>
                <a:lnTo>
                  <a:pt x="3951555" y="260813"/>
                </a:lnTo>
                <a:lnTo>
                  <a:pt x="3906633" y="236173"/>
                </a:lnTo>
                <a:lnTo>
                  <a:pt x="3824478" y="212301"/>
                </a:lnTo>
                <a:lnTo>
                  <a:pt x="3803332" y="191525"/>
                </a:lnTo>
                <a:lnTo>
                  <a:pt x="3769614" y="171248"/>
                </a:lnTo>
                <a:lnTo>
                  <a:pt x="3725037" y="151115"/>
                </a:lnTo>
                <a:lnTo>
                  <a:pt x="3671316" y="130767"/>
                </a:lnTo>
                <a:lnTo>
                  <a:pt x="3667267" y="125612"/>
                </a:lnTo>
                <a:lnTo>
                  <a:pt x="3636495" y="99151"/>
                </a:lnTo>
                <a:lnTo>
                  <a:pt x="3588653" y="78245"/>
                </a:lnTo>
                <a:lnTo>
                  <a:pt x="3510255" y="57716"/>
                </a:lnTo>
                <a:lnTo>
                  <a:pt x="3456290" y="47907"/>
                </a:lnTo>
                <a:lnTo>
                  <a:pt x="3390717" y="38567"/>
                </a:lnTo>
                <a:lnTo>
                  <a:pt x="3312211" y="29823"/>
                </a:lnTo>
                <a:lnTo>
                  <a:pt x="3219450" y="21801"/>
                </a:lnTo>
                <a:lnTo>
                  <a:pt x="3153918" y="19991"/>
                </a:lnTo>
                <a:lnTo>
                  <a:pt x="3110364" y="19122"/>
                </a:lnTo>
                <a:lnTo>
                  <a:pt x="3088386" y="18753"/>
                </a:lnTo>
                <a:lnTo>
                  <a:pt x="3072610" y="17622"/>
                </a:lnTo>
                <a:lnTo>
                  <a:pt x="3025140" y="14943"/>
                </a:lnTo>
                <a:lnTo>
                  <a:pt x="2975086" y="13824"/>
                </a:lnTo>
                <a:lnTo>
                  <a:pt x="2918459" y="12847"/>
                </a:lnTo>
                <a:lnTo>
                  <a:pt x="2872120" y="12157"/>
                </a:lnTo>
                <a:lnTo>
                  <a:pt x="2852928" y="11895"/>
                </a:lnTo>
                <a:lnTo>
                  <a:pt x="2809976" y="10099"/>
                </a:lnTo>
                <a:lnTo>
                  <a:pt x="2763916" y="8668"/>
                </a:lnTo>
                <a:lnTo>
                  <a:pt x="2715500" y="7542"/>
                </a:lnTo>
                <a:lnTo>
                  <a:pt x="2665476" y="6656"/>
                </a:lnTo>
                <a:lnTo>
                  <a:pt x="2614594" y="5949"/>
                </a:lnTo>
                <a:lnTo>
                  <a:pt x="2563606" y="5358"/>
                </a:lnTo>
                <a:lnTo>
                  <a:pt x="2513260" y="4821"/>
                </a:lnTo>
                <a:lnTo>
                  <a:pt x="2464308" y="4275"/>
                </a:lnTo>
                <a:lnTo>
                  <a:pt x="2411981" y="3054"/>
                </a:lnTo>
                <a:lnTo>
                  <a:pt x="2362966" y="2067"/>
                </a:lnTo>
                <a:lnTo>
                  <a:pt x="2316636" y="1296"/>
                </a:lnTo>
                <a:lnTo>
                  <a:pt x="2272364" y="723"/>
                </a:lnTo>
                <a:lnTo>
                  <a:pt x="2229522" y="328"/>
                </a:lnTo>
                <a:lnTo>
                  <a:pt x="2187483" y="93"/>
                </a:lnTo>
                <a:lnTo>
                  <a:pt x="2145620" y="0"/>
                </a:lnTo>
                <a:lnTo>
                  <a:pt x="2103306" y="29"/>
                </a:lnTo>
                <a:lnTo>
                  <a:pt x="2059913" y="163"/>
                </a:lnTo>
                <a:lnTo>
                  <a:pt x="2014814" y="382"/>
                </a:lnTo>
                <a:lnTo>
                  <a:pt x="1967383" y="668"/>
                </a:lnTo>
                <a:lnTo>
                  <a:pt x="1916991" y="1003"/>
                </a:lnTo>
                <a:lnTo>
                  <a:pt x="1863011" y="1367"/>
                </a:lnTo>
                <a:lnTo>
                  <a:pt x="1804818" y="1743"/>
                </a:lnTo>
                <a:lnTo>
                  <a:pt x="1741782" y="2111"/>
                </a:lnTo>
                <a:lnTo>
                  <a:pt x="1673277" y="2453"/>
                </a:lnTo>
                <a:lnTo>
                  <a:pt x="1598676" y="2751"/>
                </a:lnTo>
                <a:lnTo>
                  <a:pt x="1551188" y="3028"/>
                </a:lnTo>
                <a:lnTo>
                  <a:pt x="1499585" y="3409"/>
                </a:lnTo>
                <a:lnTo>
                  <a:pt x="1445056" y="3910"/>
                </a:lnTo>
                <a:lnTo>
                  <a:pt x="1388790" y="4543"/>
                </a:lnTo>
                <a:lnTo>
                  <a:pt x="1331976" y="5323"/>
                </a:lnTo>
                <a:lnTo>
                  <a:pt x="1275801" y="6262"/>
                </a:lnTo>
                <a:lnTo>
                  <a:pt x="1221455" y="7376"/>
                </a:lnTo>
                <a:lnTo>
                  <a:pt x="1170127" y="8676"/>
                </a:lnTo>
                <a:lnTo>
                  <a:pt x="1123005" y="10178"/>
                </a:lnTo>
                <a:lnTo>
                  <a:pt x="1081278" y="11895"/>
                </a:lnTo>
                <a:lnTo>
                  <a:pt x="1032455" y="14169"/>
                </a:lnTo>
                <a:lnTo>
                  <a:pt x="981474" y="16369"/>
                </a:lnTo>
                <a:lnTo>
                  <a:pt x="928920" y="18424"/>
                </a:lnTo>
                <a:lnTo>
                  <a:pt x="875379" y="20259"/>
                </a:lnTo>
                <a:lnTo>
                  <a:pt x="821436" y="21801"/>
                </a:lnTo>
                <a:lnTo>
                  <a:pt x="775636" y="24684"/>
                </a:lnTo>
                <a:lnTo>
                  <a:pt x="727716" y="27129"/>
                </a:lnTo>
                <a:lnTo>
                  <a:pt x="678844" y="29427"/>
                </a:lnTo>
                <a:lnTo>
                  <a:pt x="630192" y="31872"/>
                </a:lnTo>
                <a:lnTo>
                  <a:pt x="582930" y="34755"/>
                </a:lnTo>
              </a:path>
            </a:pathLst>
          </a:custGeom>
          <a:ln w="38100">
            <a:solidFill>
              <a:srgbClr val="FF0101"/>
            </a:solidFill>
          </a:ln>
        </p:spPr>
        <p:txBody>
          <a:bodyPr wrap="square" lIns="0" tIns="0" rIns="0" bIns="0" rtlCol="0"/>
          <a:lstStyle/>
          <a:p/>
        </p:txBody>
      </p:sp>
      <p:sp>
        <p:nvSpPr>
          <p:cNvPr id="27" name="object 27"/>
          <p:cNvSpPr/>
          <p:nvPr/>
        </p:nvSpPr>
        <p:spPr>
          <a:xfrm>
            <a:off x="3848100" y="1301496"/>
            <a:ext cx="2209800" cy="1456690"/>
          </a:xfrm>
          <a:custGeom>
            <a:avLst/>
            <a:gdLst/>
            <a:ahLst/>
            <a:cxnLst/>
            <a:rect l="l" t="t" r="r" b="b"/>
            <a:pathLst>
              <a:path w="2209800" h="1456689">
                <a:moveTo>
                  <a:pt x="920496" y="1181100"/>
                </a:moveTo>
                <a:lnTo>
                  <a:pt x="368046" y="1181100"/>
                </a:lnTo>
                <a:lnTo>
                  <a:pt x="182117" y="1456181"/>
                </a:lnTo>
                <a:lnTo>
                  <a:pt x="920496" y="1181100"/>
                </a:lnTo>
                <a:close/>
              </a:path>
              <a:path w="2209800" h="1456689">
                <a:moveTo>
                  <a:pt x="2209800" y="0"/>
                </a:moveTo>
                <a:lnTo>
                  <a:pt x="0" y="0"/>
                </a:lnTo>
                <a:lnTo>
                  <a:pt x="0" y="1181100"/>
                </a:lnTo>
                <a:lnTo>
                  <a:pt x="2209800" y="1181100"/>
                </a:lnTo>
                <a:lnTo>
                  <a:pt x="2209800" y="0"/>
                </a:lnTo>
                <a:close/>
              </a:path>
            </a:pathLst>
          </a:custGeom>
          <a:solidFill>
            <a:srgbClr val="BBE0E3"/>
          </a:solidFill>
        </p:spPr>
        <p:txBody>
          <a:bodyPr wrap="square" lIns="0" tIns="0" rIns="0" bIns="0" rtlCol="0"/>
          <a:lstStyle/>
          <a:p/>
        </p:txBody>
      </p:sp>
      <p:sp>
        <p:nvSpPr>
          <p:cNvPr id="28" name="object 28"/>
          <p:cNvSpPr/>
          <p:nvPr/>
        </p:nvSpPr>
        <p:spPr>
          <a:xfrm>
            <a:off x="3848100" y="1301496"/>
            <a:ext cx="2209800" cy="1456690"/>
          </a:xfrm>
          <a:custGeom>
            <a:avLst/>
            <a:gdLst/>
            <a:ahLst/>
            <a:cxnLst/>
            <a:rect l="l" t="t" r="r" b="b"/>
            <a:pathLst>
              <a:path w="2209800" h="1456689">
                <a:moveTo>
                  <a:pt x="0" y="0"/>
                </a:moveTo>
                <a:lnTo>
                  <a:pt x="0" y="1181100"/>
                </a:lnTo>
                <a:lnTo>
                  <a:pt x="368046" y="1181100"/>
                </a:lnTo>
                <a:lnTo>
                  <a:pt x="182117" y="1456181"/>
                </a:lnTo>
                <a:lnTo>
                  <a:pt x="920496" y="1181100"/>
                </a:lnTo>
                <a:lnTo>
                  <a:pt x="2209800" y="1181100"/>
                </a:lnTo>
                <a:lnTo>
                  <a:pt x="2209800" y="0"/>
                </a:lnTo>
                <a:lnTo>
                  <a:pt x="368046" y="0"/>
                </a:lnTo>
                <a:lnTo>
                  <a:pt x="0" y="0"/>
                </a:lnTo>
                <a:close/>
              </a:path>
            </a:pathLst>
          </a:custGeom>
          <a:ln w="4762">
            <a:solidFill>
              <a:srgbClr val="010101"/>
            </a:solidFill>
          </a:ln>
        </p:spPr>
        <p:txBody>
          <a:bodyPr wrap="square" lIns="0" tIns="0" rIns="0" bIns="0" rtlCol="0"/>
          <a:lstStyle/>
          <a:p/>
        </p:txBody>
      </p:sp>
      <p:sp>
        <p:nvSpPr>
          <p:cNvPr id="29" name="object 29"/>
          <p:cNvSpPr txBox="1"/>
          <p:nvPr/>
        </p:nvSpPr>
        <p:spPr>
          <a:xfrm>
            <a:off x="1946655" y="1476247"/>
            <a:ext cx="3890010" cy="330200"/>
          </a:xfrm>
          <a:prstGeom prst="rect">
            <a:avLst/>
          </a:prstGeom>
        </p:spPr>
        <p:txBody>
          <a:bodyPr wrap="square" lIns="0" tIns="12065" rIns="0" bIns="0" rtlCol="0" vert="horz">
            <a:spAutoFit/>
          </a:bodyPr>
          <a:lstStyle/>
          <a:p>
            <a:pPr marL="25400">
              <a:lnSpc>
                <a:spcPct val="100000"/>
              </a:lnSpc>
              <a:spcBef>
                <a:spcPts val="95"/>
              </a:spcBef>
            </a:pPr>
            <a:r>
              <a:rPr dirty="0" sz="2000" spc="-5">
                <a:solidFill>
                  <a:srgbClr val="009A00"/>
                </a:solidFill>
                <a:latin typeface="Arial"/>
                <a:cs typeface="Arial"/>
              </a:rPr>
              <a:t>Propagate</a:t>
            </a:r>
            <a:r>
              <a:rPr dirty="0" sz="2000" spc="-5">
                <a:solidFill>
                  <a:srgbClr val="009A00"/>
                </a:solidFill>
                <a:latin typeface="Arial"/>
                <a:cs typeface="Arial"/>
              </a:rPr>
              <a:t> </a:t>
            </a:r>
            <a:r>
              <a:rPr dirty="0" sz="2000" spc="-5">
                <a:solidFill>
                  <a:srgbClr val="009A00"/>
                </a:solidFill>
                <a:latin typeface="Arial"/>
                <a:cs typeface="Arial"/>
              </a:rPr>
              <a:t>on</a:t>
            </a:r>
            <a:r>
              <a:rPr dirty="0" sz="2000" spc="-5">
                <a:solidFill>
                  <a:srgbClr val="009A00"/>
                </a:solidFill>
                <a:latin typeface="Arial"/>
                <a:cs typeface="Arial"/>
              </a:rPr>
              <a:t> </a:t>
            </a:r>
            <a:r>
              <a:rPr dirty="0" sz="2000" spc="-5">
                <a:solidFill>
                  <a:srgbClr val="009A00"/>
                </a:solidFill>
                <a:latin typeface="Arial"/>
                <a:cs typeface="Arial"/>
              </a:rPr>
              <a:t>Semi-magi</a:t>
            </a:r>
            <a:r>
              <a:rPr dirty="0" sz="2000" spc="-955">
                <a:solidFill>
                  <a:srgbClr val="009A00"/>
                </a:solidFill>
                <a:latin typeface="Arial"/>
                <a:cs typeface="Arial"/>
              </a:rPr>
              <a:t>c</a:t>
            </a:r>
            <a:r>
              <a:rPr dirty="0" baseline="15432" sz="1350" spc="-7">
                <a:latin typeface="Arial"/>
                <a:cs typeface="Arial"/>
              </a:rPr>
              <a:t>(1,</a:t>
            </a:r>
            <a:r>
              <a:rPr dirty="0" baseline="15432" sz="1350" spc="-75">
                <a:latin typeface="Arial"/>
                <a:cs typeface="Arial"/>
              </a:rPr>
              <a:t>3</a:t>
            </a:r>
            <a:r>
              <a:rPr dirty="0" sz="2000" spc="-1295">
                <a:solidFill>
                  <a:srgbClr val="009A00"/>
                </a:solidFill>
                <a:latin typeface="Arial"/>
                <a:cs typeface="Arial"/>
              </a:rPr>
              <a:t>S</a:t>
            </a:r>
            <a:r>
              <a:rPr dirty="0" baseline="15432" sz="1350">
                <a:latin typeface="Arial"/>
                <a:cs typeface="Arial"/>
              </a:rPr>
              <a:t>,2)</a:t>
            </a:r>
            <a:r>
              <a:rPr dirty="0" baseline="15432" sz="1350" spc="-15">
                <a:latin typeface="Arial"/>
                <a:cs typeface="Arial"/>
              </a:rPr>
              <a:t> </a:t>
            </a:r>
            <a:r>
              <a:rPr dirty="0" sz="2000" spc="-5">
                <a:solidFill>
                  <a:srgbClr val="009A00"/>
                </a:solidFill>
                <a:latin typeface="Arial"/>
                <a:cs typeface="Arial"/>
              </a:rPr>
              <a:t>quare</a:t>
            </a:r>
            <a:endParaRPr sz="2000">
              <a:latin typeface="Arial"/>
              <a:cs typeface="Arial"/>
            </a:endParaRPr>
          </a:p>
        </p:txBody>
      </p:sp>
      <p:sp>
        <p:nvSpPr>
          <p:cNvPr id="30" name="object 30"/>
          <p:cNvSpPr txBox="1"/>
          <p:nvPr/>
        </p:nvSpPr>
        <p:spPr>
          <a:xfrm>
            <a:off x="4788411" y="1723135"/>
            <a:ext cx="342900" cy="712470"/>
          </a:xfrm>
          <a:prstGeom prst="rect">
            <a:avLst/>
          </a:prstGeom>
        </p:spPr>
        <p:txBody>
          <a:bodyPr wrap="square" lIns="0" tIns="12700" rIns="0" bIns="0" rtlCol="0" vert="horz">
            <a:spAutoFit/>
          </a:bodyPr>
          <a:lstStyle/>
          <a:p>
            <a:pPr>
              <a:lnSpc>
                <a:spcPct val="100000"/>
              </a:lnSpc>
              <a:spcBef>
                <a:spcPts val="100"/>
              </a:spcBef>
            </a:pPr>
            <a:r>
              <a:rPr dirty="0" sz="900" spc="-5">
                <a:latin typeface="Arial"/>
                <a:cs typeface="Arial"/>
              </a:rPr>
              <a:t>(2,1,3)</a:t>
            </a:r>
            <a:endParaRPr sz="900">
              <a:latin typeface="Arial"/>
              <a:cs typeface="Arial"/>
            </a:endParaRPr>
          </a:p>
          <a:p>
            <a:pPr>
              <a:lnSpc>
                <a:spcPct val="100000"/>
              </a:lnSpc>
            </a:pPr>
            <a:r>
              <a:rPr dirty="0" sz="900" spc="-5">
                <a:latin typeface="Arial"/>
                <a:cs typeface="Arial"/>
              </a:rPr>
              <a:t>(2,2,2)</a:t>
            </a:r>
            <a:endParaRPr sz="900">
              <a:latin typeface="Arial"/>
              <a:cs typeface="Arial"/>
            </a:endParaRPr>
          </a:p>
          <a:p>
            <a:pPr>
              <a:lnSpc>
                <a:spcPct val="100000"/>
              </a:lnSpc>
              <a:spcBef>
                <a:spcPts val="5"/>
              </a:spcBef>
            </a:pPr>
            <a:r>
              <a:rPr dirty="0" sz="900" spc="-5">
                <a:latin typeface="Arial"/>
                <a:cs typeface="Arial"/>
              </a:rPr>
              <a:t>(2,3,1)</a:t>
            </a:r>
            <a:endParaRPr sz="900">
              <a:latin typeface="Arial"/>
              <a:cs typeface="Arial"/>
            </a:endParaRPr>
          </a:p>
          <a:p>
            <a:pPr>
              <a:lnSpc>
                <a:spcPct val="100000"/>
              </a:lnSpc>
            </a:pPr>
            <a:r>
              <a:rPr dirty="0" sz="900" spc="-5">
                <a:latin typeface="Arial"/>
                <a:cs typeface="Arial"/>
              </a:rPr>
              <a:t>(3,1,2)</a:t>
            </a:r>
            <a:endParaRPr sz="900">
              <a:latin typeface="Arial"/>
              <a:cs typeface="Arial"/>
            </a:endParaRPr>
          </a:p>
          <a:p>
            <a:pPr>
              <a:lnSpc>
                <a:spcPct val="100000"/>
              </a:lnSpc>
            </a:pPr>
            <a:r>
              <a:rPr dirty="0" sz="900" spc="-5">
                <a:latin typeface="Arial"/>
                <a:cs typeface="Arial"/>
              </a:rPr>
              <a:t>(3,2,1)</a:t>
            </a:r>
            <a:endParaRPr sz="900">
              <a:latin typeface="Arial"/>
              <a:cs typeface="Arial"/>
            </a:endParaRPr>
          </a:p>
        </p:txBody>
      </p:sp>
      <p:sp>
        <p:nvSpPr>
          <p:cNvPr id="31" name="object 31"/>
          <p:cNvSpPr/>
          <p:nvPr/>
        </p:nvSpPr>
        <p:spPr>
          <a:xfrm>
            <a:off x="1752600" y="1720595"/>
            <a:ext cx="1676400" cy="1102995"/>
          </a:xfrm>
          <a:custGeom>
            <a:avLst/>
            <a:gdLst/>
            <a:ahLst/>
            <a:cxnLst/>
            <a:rect l="l" t="t" r="r" b="b"/>
            <a:pathLst>
              <a:path w="1676400" h="1102995">
                <a:moveTo>
                  <a:pt x="1396745" y="533400"/>
                </a:moveTo>
                <a:lnTo>
                  <a:pt x="977645" y="533400"/>
                </a:lnTo>
                <a:lnTo>
                  <a:pt x="838200" y="1102613"/>
                </a:lnTo>
                <a:lnTo>
                  <a:pt x="1396745" y="533400"/>
                </a:lnTo>
                <a:close/>
              </a:path>
              <a:path w="1676400" h="1102995">
                <a:moveTo>
                  <a:pt x="1676400" y="0"/>
                </a:moveTo>
                <a:lnTo>
                  <a:pt x="0" y="0"/>
                </a:lnTo>
                <a:lnTo>
                  <a:pt x="0" y="533400"/>
                </a:lnTo>
                <a:lnTo>
                  <a:pt x="1676400" y="533400"/>
                </a:lnTo>
                <a:lnTo>
                  <a:pt x="1676400" y="0"/>
                </a:lnTo>
                <a:close/>
              </a:path>
            </a:pathLst>
          </a:custGeom>
          <a:solidFill>
            <a:srgbClr val="FFA1A1"/>
          </a:solidFill>
        </p:spPr>
        <p:txBody>
          <a:bodyPr wrap="square" lIns="0" tIns="0" rIns="0" bIns="0" rtlCol="0"/>
          <a:lstStyle/>
          <a:p/>
        </p:txBody>
      </p:sp>
      <p:sp>
        <p:nvSpPr>
          <p:cNvPr id="32" name="object 32"/>
          <p:cNvSpPr/>
          <p:nvPr/>
        </p:nvSpPr>
        <p:spPr>
          <a:xfrm>
            <a:off x="1752600" y="1720595"/>
            <a:ext cx="1676400" cy="1102995"/>
          </a:xfrm>
          <a:custGeom>
            <a:avLst/>
            <a:gdLst/>
            <a:ahLst/>
            <a:cxnLst/>
            <a:rect l="l" t="t" r="r" b="b"/>
            <a:pathLst>
              <a:path w="1676400" h="1102995">
                <a:moveTo>
                  <a:pt x="0" y="0"/>
                </a:moveTo>
                <a:lnTo>
                  <a:pt x="0" y="533400"/>
                </a:lnTo>
                <a:lnTo>
                  <a:pt x="977645" y="533400"/>
                </a:lnTo>
                <a:lnTo>
                  <a:pt x="838200" y="1102613"/>
                </a:lnTo>
                <a:lnTo>
                  <a:pt x="1396745" y="533400"/>
                </a:lnTo>
                <a:lnTo>
                  <a:pt x="1676400" y="533400"/>
                </a:lnTo>
                <a:lnTo>
                  <a:pt x="1676400" y="0"/>
                </a:lnTo>
                <a:lnTo>
                  <a:pt x="977645" y="0"/>
                </a:lnTo>
                <a:lnTo>
                  <a:pt x="0" y="0"/>
                </a:lnTo>
                <a:close/>
              </a:path>
            </a:pathLst>
          </a:custGeom>
          <a:ln w="4762">
            <a:solidFill>
              <a:srgbClr val="010101"/>
            </a:solidFill>
          </a:ln>
        </p:spPr>
        <p:txBody>
          <a:bodyPr wrap="square" lIns="0" tIns="0" rIns="0" bIns="0" rtlCol="0"/>
          <a:lstStyle/>
          <a:p/>
        </p:txBody>
      </p:sp>
      <p:sp>
        <p:nvSpPr>
          <p:cNvPr id="33" name="object 33"/>
          <p:cNvSpPr txBox="1"/>
          <p:nvPr/>
        </p:nvSpPr>
        <p:spPr>
          <a:xfrm>
            <a:off x="1775967" y="1730756"/>
            <a:ext cx="971550" cy="162560"/>
          </a:xfrm>
          <a:prstGeom prst="rect">
            <a:avLst/>
          </a:prstGeom>
        </p:spPr>
        <p:txBody>
          <a:bodyPr wrap="square" lIns="0" tIns="12700" rIns="0" bIns="0" rtlCol="0" vert="horz">
            <a:spAutoFit/>
          </a:bodyPr>
          <a:lstStyle/>
          <a:p>
            <a:pPr marL="137795" indent="-113030">
              <a:lnSpc>
                <a:spcPct val="100000"/>
              </a:lnSpc>
              <a:spcBef>
                <a:spcPts val="100"/>
              </a:spcBef>
              <a:buChar char="•"/>
              <a:tabLst>
                <a:tab pos="138430" algn="l"/>
              </a:tabLst>
            </a:pPr>
            <a:r>
              <a:rPr dirty="0" sz="900" spc="-5">
                <a:latin typeface="Arial"/>
                <a:cs typeface="Arial"/>
              </a:rPr>
              <a:t>NewAL</a:t>
            </a:r>
            <a:r>
              <a:rPr dirty="0" baseline="-23148" sz="900" spc="-7">
                <a:latin typeface="Arial"/>
                <a:cs typeface="Arial"/>
              </a:rPr>
              <a:t>V1 </a:t>
            </a:r>
            <a:r>
              <a:rPr dirty="0" sz="900">
                <a:latin typeface="Arial"/>
                <a:cs typeface="Arial"/>
              </a:rPr>
              <a:t>= { </a:t>
            </a:r>
            <a:r>
              <a:rPr dirty="0" sz="900" spc="-5">
                <a:latin typeface="Arial"/>
                <a:cs typeface="Arial"/>
              </a:rPr>
              <a:t>1</a:t>
            </a:r>
            <a:r>
              <a:rPr dirty="0" sz="900" spc="-145">
                <a:latin typeface="Arial"/>
                <a:cs typeface="Arial"/>
              </a:rPr>
              <a:t> </a:t>
            </a:r>
            <a:r>
              <a:rPr dirty="0" sz="900">
                <a:latin typeface="Arial"/>
                <a:cs typeface="Arial"/>
              </a:rPr>
              <a:t>}</a:t>
            </a:r>
            <a:endParaRPr sz="900">
              <a:latin typeface="Arial"/>
              <a:cs typeface="Arial"/>
            </a:endParaRPr>
          </a:p>
        </p:txBody>
      </p:sp>
      <p:sp>
        <p:nvSpPr>
          <p:cNvPr id="34" name="object 34"/>
          <p:cNvSpPr txBox="1"/>
          <p:nvPr/>
        </p:nvSpPr>
        <p:spPr>
          <a:xfrm>
            <a:off x="1775967" y="1311656"/>
            <a:ext cx="3856354" cy="1080770"/>
          </a:xfrm>
          <a:prstGeom prst="rect">
            <a:avLst/>
          </a:prstGeom>
        </p:spPr>
        <p:txBody>
          <a:bodyPr wrap="square" lIns="0" tIns="12700" rIns="0" bIns="0" rtlCol="0" vert="horz">
            <a:spAutoFit/>
          </a:bodyPr>
          <a:lstStyle/>
          <a:p>
            <a:pPr marL="3012440" marR="30480" indent="-476250">
              <a:lnSpc>
                <a:spcPct val="100000"/>
              </a:lnSpc>
              <a:spcBef>
                <a:spcPts val="100"/>
              </a:spcBef>
            </a:pPr>
            <a:r>
              <a:rPr dirty="0" sz="900" spc="-5">
                <a:latin typeface="Arial"/>
                <a:cs typeface="Arial"/>
              </a:rPr>
              <a:t>(V</a:t>
            </a:r>
            <a:r>
              <a:rPr dirty="0" baseline="-23148" sz="900" spc="-7">
                <a:latin typeface="Arial"/>
                <a:cs typeface="Arial"/>
              </a:rPr>
              <a:t>1</a:t>
            </a:r>
            <a:r>
              <a:rPr dirty="0" sz="900" spc="-5">
                <a:latin typeface="Arial"/>
                <a:cs typeface="Arial"/>
              </a:rPr>
              <a:t>,V</a:t>
            </a:r>
            <a:r>
              <a:rPr dirty="0" baseline="-23148" sz="900" spc="-7">
                <a:latin typeface="Arial"/>
                <a:cs typeface="Arial"/>
              </a:rPr>
              <a:t>2</a:t>
            </a:r>
            <a:r>
              <a:rPr dirty="0" sz="900" spc="-5">
                <a:latin typeface="Arial"/>
                <a:cs typeface="Arial"/>
              </a:rPr>
              <a:t>,V</a:t>
            </a:r>
            <a:r>
              <a:rPr dirty="0" baseline="-23148" sz="900" spc="-7">
                <a:latin typeface="Arial"/>
                <a:cs typeface="Arial"/>
              </a:rPr>
              <a:t>3</a:t>
            </a:r>
            <a:r>
              <a:rPr dirty="0" sz="900" spc="-5">
                <a:latin typeface="Arial"/>
                <a:cs typeface="Arial"/>
              </a:rPr>
              <a:t>) must be one of  (1,2,3)</a:t>
            </a:r>
            <a:endParaRPr sz="900">
              <a:latin typeface="Arial"/>
              <a:cs typeface="Arial"/>
            </a:endParaRPr>
          </a:p>
          <a:p>
            <a:pPr>
              <a:lnSpc>
                <a:spcPct val="100000"/>
              </a:lnSpc>
            </a:pPr>
            <a:endParaRPr sz="1000">
              <a:latin typeface="Times New Roman"/>
              <a:cs typeface="Times New Roman"/>
            </a:endParaRPr>
          </a:p>
          <a:p>
            <a:pPr>
              <a:lnSpc>
                <a:spcPct val="100000"/>
              </a:lnSpc>
              <a:spcBef>
                <a:spcPts val="35"/>
              </a:spcBef>
            </a:pPr>
            <a:endParaRPr sz="900">
              <a:latin typeface="Times New Roman"/>
              <a:cs typeface="Times New Roman"/>
            </a:endParaRPr>
          </a:p>
          <a:p>
            <a:pPr marL="137795" indent="-113030">
              <a:lnSpc>
                <a:spcPts val="1070"/>
              </a:lnSpc>
              <a:buChar char="•"/>
              <a:tabLst>
                <a:tab pos="138430" algn="l"/>
              </a:tabLst>
            </a:pPr>
            <a:r>
              <a:rPr dirty="0" sz="900" spc="-5">
                <a:latin typeface="Arial"/>
                <a:cs typeface="Arial"/>
              </a:rPr>
              <a:t>NewAL</a:t>
            </a:r>
            <a:r>
              <a:rPr dirty="0" baseline="-23148" sz="900" spc="-7">
                <a:latin typeface="Arial"/>
                <a:cs typeface="Arial"/>
              </a:rPr>
              <a:t>V2 </a:t>
            </a:r>
            <a:r>
              <a:rPr dirty="0" sz="900">
                <a:latin typeface="Arial"/>
                <a:cs typeface="Arial"/>
              </a:rPr>
              <a:t>= { </a:t>
            </a:r>
            <a:r>
              <a:rPr dirty="0" sz="900" spc="-5">
                <a:latin typeface="Arial"/>
                <a:cs typeface="Arial"/>
              </a:rPr>
              <a:t>2 </a:t>
            </a:r>
            <a:r>
              <a:rPr dirty="0" sz="900">
                <a:latin typeface="Arial"/>
                <a:cs typeface="Arial"/>
              </a:rPr>
              <a:t>, </a:t>
            </a:r>
            <a:r>
              <a:rPr dirty="0" sz="900" spc="-5">
                <a:latin typeface="Arial"/>
                <a:cs typeface="Arial"/>
              </a:rPr>
              <a:t>3</a:t>
            </a:r>
            <a:r>
              <a:rPr dirty="0" sz="900" spc="-80">
                <a:latin typeface="Arial"/>
                <a:cs typeface="Arial"/>
              </a:rPr>
              <a:t> </a:t>
            </a:r>
            <a:r>
              <a:rPr dirty="0" sz="900">
                <a:latin typeface="Arial"/>
                <a:cs typeface="Arial"/>
              </a:rPr>
              <a:t>}</a:t>
            </a:r>
            <a:endParaRPr sz="900">
              <a:latin typeface="Arial"/>
              <a:cs typeface="Arial"/>
            </a:endParaRPr>
          </a:p>
          <a:p>
            <a:pPr marL="98425" indent="-73660">
              <a:lnSpc>
                <a:spcPts val="1425"/>
              </a:lnSpc>
              <a:buSzPct val="75000"/>
              <a:buChar char="•"/>
              <a:tabLst>
                <a:tab pos="99060" algn="l"/>
              </a:tabLst>
            </a:pPr>
            <a:r>
              <a:rPr dirty="0" sz="1200" spc="-200">
                <a:latin typeface="Arial"/>
                <a:cs typeface="Arial"/>
              </a:rPr>
              <a:t>•</a:t>
            </a:r>
            <a:r>
              <a:rPr dirty="0" baseline="18518" sz="1350" spc="-300">
                <a:latin typeface="Arial"/>
                <a:cs typeface="Arial"/>
              </a:rPr>
              <a:t>Ne</a:t>
            </a:r>
            <a:r>
              <a:rPr dirty="0" sz="1200" spc="-200">
                <a:latin typeface="Arial"/>
                <a:cs typeface="Arial"/>
              </a:rPr>
              <a:t>T</a:t>
            </a:r>
            <a:r>
              <a:rPr dirty="0" baseline="18518" sz="1350" spc="-300">
                <a:latin typeface="Arial"/>
                <a:cs typeface="Arial"/>
              </a:rPr>
              <a:t>wA</a:t>
            </a:r>
            <a:r>
              <a:rPr dirty="0" sz="1200" spc="-200">
                <a:latin typeface="Arial"/>
                <a:cs typeface="Arial"/>
              </a:rPr>
              <a:t>h</a:t>
            </a:r>
            <a:r>
              <a:rPr dirty="0" baseline="18518" sz="1350" spc="-300">
                <a:latin typeface="Arial"/>
                <a:cs typeface="Arial"/>
              </a:rPr>
              <a:t>L</a:t>
            </a:r>
            <a:r>
              <a:rPr dirty="0" sz="1200" spc="-200">
                <a:latin typeface="Arial"/>
                <a:cs typeface="Arial"/>
              </a:rPr>
              <a:t>e</a:t>
            </a:r>
            <a:r>
              <a:rPr dirty="0" sz="600" spc="-200">
                <a:latin typeface="Arial"/>
                <a:cs typeface="Arial"/>
              </a:rPr>
              <a:t>V3</a:t>
            </a:r>
            <a:r>
              <a:rPr dirty="0" sz="1200" spc="-200">
                <a:latin typeface="Arial"/>
                <a:cs typeface="Arial"/>
              </a:rPr>
              <a:t>s</a:t>
            </a:r>
            <a:r>
              <a:rPr dirty="0" baseline="18518" sz="1350" spc="-300">
                <a:latin typeface="Arial"/>
                <a:cs typeface="Arial"/>
              </a:rPr>
              <a:t>=</a:t>
            </a:r>
            <a:r>
              <a:rPr dirty="0" sz="1200" spc="-200">
                <a:latin typeface="Arial"/>
                <a:cs typeface="Arial"/>
              </a:rPr>
              <a:t>e</a:t>
            </a:r>
            <a:r>
              <a:rPr dirty="0" baseline="18518" sz="1350" spc="-300">
                <a:latin typeface="Arial"/>
                <a:cs typeface="Arial"/>
              </a:rPr>
              <a:t>{</a:t>
            </a:r>
            <a:r>
              <a:rPr dirty="0" sz="1200" spc="-200">
                <a:latin typeface="Arial"/>
                <a:cs typeface="Arial"/>
              </a:rPr>
              <a:t>m</a:t>
            </a:r>
            <a:r>
              <a:rPr dirty="0" baseline="18518" sz="1350" spc="-300">
                <a:latin typeface="Arial"/>
                <a:cs typeface="Arial"/>
              </a:rPr>
              <a:t>2</a:t>
            </a:r>
            <a:r>
              <a:rPr dirty="0" sz="1200" spc="-200">
                <a:latin typeface="Arial"/>
                <a:cs typeface="Arial"/>
              </a:rPr>
              <a:t>i</a:t>
            </a:r>
            <a:r>
              <a:rPr dirty="0" baseline="18518" sz="1350" spc="-300">
                <a:latin typeface="Arial"/>
                <a:cs typeface="Arial"/>
              </a:rPr>
              <a:t>, </a:t>
            </a:r>
            <a:r>
              <a:rPr dirty="0" sz="1200" spc="-430">
                <a:latin typeface="Arial"/>
                <a:cs typeface="Arial"/>
              </a:rPr>
              <a:t>m</a:t>
            </a:r>
            <a:r>
              <a:rPr dirty="0" baseline="18518" sz="1350" spc="-644">
                <a:latin typeface="Arial"/>
                <a:cs typeface="Arial"/>
              </a:rPr>
              <a:t>3</a:t>
            </a:r>
            <a:r>
              <a:rPr dirty="0" baseline="18518" sz="1350">
                <a:latin typeface="Arial"/>
                <a:cs typeface="Arial"/>
              </a:rPr>
              <a:t> </a:t>
            </a:r>
            <a:r>
              <a:rPr dirty="0" baseline="18518" sz="1350" spc="-67">
                <a:latin typeface="Arial"/>
                <a:cs typeface="Arial"/>
              </a:rPr>
              <a:t>}</a:t>
            </a:r>
            <a:r>
              <a:rPr dirty="0" sz="1200" spc="-45">
                <a:latin typeface="Arial"/>
                <a:cs typeface="Arial"/>
              </a:rPr>
              <a:t>agic</a:t>
            </a:r>
            <a:r>
              <a:rPr dirty="0" sz="1200">
                <a:latin typeface="Arial"/>
                <a:cs typeface="Arial"/>
              </a:rPr>
              <a:t> </a:t>
            </a:r>
            <a:r>
              <a:rPr dirty="0" sz="1200" spc="-5">
                <a:latin typeface="Arial"/>
                <a:cs typeface="Arial"/>
              </a:rPr>
              <a:t>square</a:t>
            </a:r>
            <a:endParaRPr sz="1200">
              <a:latin typeface="Arial"/>
              <a:cs typeface="Arial"/>
            </a:endParaRPr>
          </a:p>
          <a:p>
            <a:pPr lvl="1" marL="269875" indent="-172085">
              <a:lnSpc>
                <a:spcPts val="1435"/>
              </a:lnSpc>
              <a:buChar char="•"/>
              <a:tabLst>
                <a:tab pos="270510" algn="l"/>
              </a:tabLst>
            </a:pPr>
            <a:r>
              <a:rPr dirty="0" sz="1200" spc="-5">
                <a:latin typeface="Arial"/>
                <a:cs typeface="Arial"/>
              </a:rPr>
              <a:t>Each variable can have value </a:t>
            </a:r>
            <a:r>
              <a:rPr dirty="0" sz="1200">
                <a:latin typeface="Arial"/>
                <a:cs typeface="Arial"/>
              </a:rPr>
              <a:t>1, </a:t>
            </a:r>
            <a:r>
              <a:rPr dirty="0" sz="1200" spc="-5">
                <a:latin typeface="Arial"/>
                <a:cs typeface="Arial"/>
              </a:rPr>
              <a:t>2 or</a:t>
            </a:r>
            <a:r>
              <a:rPr dirty="0" sz="1200" spc="35">
                <a:latin typeface="Arial"/>
                <a:cs typeface="Arial"/>
              </a:rPr>
              <a:t> </a:t>
            </a:r>
            <a:r>
              <a:rPr dirty="0" sz="1200" spc="-5">
                <a:latin typeface="Arial"/>
                <a:cs typeface="Arial"/>
              </a:rPr>
              <a:t>3</a:t>
            </a:r>
            <a:endParaRPr sz="1200">
              <a:latin typeface="Arial"/>
              <a:cs typeface="Arial"/>
            </a:endParaRPr>
          </a:p>
        </p:txBody>
      </p:sp>
      <p:sp>
        <p:nvSpPr>
          <p:cNvPr id="35" name="object 35"/>
          <p:cNvSpPr/>
          <p:nvPr/>
        </p:nvSpPr>
        <p:spPr>
          <a:xfrm>
            <a:off x="1606296" y="1231391"/>
            <a:ext cx="4559300" cy="3416300"/>
          </a:xfrm>
          <a:custGeom>
            <a:avLst/>
            <a:gdLst/>
            <a:ahLst/>
            <a:cxnLst/>
            <a:rect l="l" t="t" r="r" b="b"/>
            <a:pathLst>
              <a:path w="4559300" h="3416300">
                <a:moveTo>
                  <a:pt x="4559046" y="0"/>
                </a:moveTo>
                <a:lnTo>
                  <a:pt x="0" y="0"/>
                </a:lnTo>
                <a:lnTo>
                  <a:pt x="0" y="3416046"/>
                </a:lnTo>
                <a:lnTo>
                  <a:pt x="4559046" y="3416046"/>
                </a:lnTo>
                <a:lnTo>
                  <a:pt x="4559046" y="0"/>
                </a:lnTo>
                <a:close/>
              </a:path>
            </a:pathLst>
          </a:custGeom>
          <a:ln w="12954">
            <a:solidFill>
              <a:srgbClr val="000000"/>
            </a:solidFill>
          </a:ln>
        </p:spPr>
        <p:txBody>
          <a:bodyPr wrap="square" lIns="0" tIns="0" rIns="0" bIns="0" rtlCol="0"/>
          <a:lstStyle/>
          <a:p/>
        </p:txBody>
      </p:sp>
      <p:sp>
        <p:nvSpPr>
          <p:cNvPr id="36" name="object 36"/>
          <p:cNvSpPr txBox="1"/>
          <p:nvPr/>
        </p:nvSpPr>
        <p:spPr>
          <a:xfrm>
            <a:off x="5563615" y="8532368"/>
            <a:ext cx="347345" cy="132715"/>
          </a:xfrm>
          <a:prstGeom prst="rect">
            <a:avLst/>
          </a:prstGeom>
        </p:spPr>
        <p:txBody>
          <a:bodyPr wrap="square" lIns="0" tIns="12700" rIns="0" bIns="0" rtlCol="0" vert="horz">
            <a:spAutoFit/>
          </a:bodyPr>
          <a:lstStyle/>
          <a:p>
            <a:pPr marL="12700">
              <a:lnSpc>
                <a:spcPct val="100000"/>
              </a:lnSpc>
              <a:spcBef>
                <a:spcPts val="100"/>
              </a:spcBef>
            </a:pPr>
            <a:r>
              <a:rPr dirty="0" sz="700" spc="-5">
                <a:latin typeface="Arial"/>
                <a:cs typeface="Arial"/>
              </a:rPr>
              <a:t>Slide</a:t>
            </a:r>
            <a:r>
              <a:rPr dirty="0" sz="700" spc="-60">
                <a:latin typeface="Arial"/>
                <a:cs typeface="Arial"/>
              </a:rPr>
              <a:t> </a:t>
            </a:r>
            <a:r>
              <a:rPr dirty="0" sz="700" spc="-5">
                <a:latin typeface="Arial"/>
                <a:cs typeface="Arial"/>
              </a:rPr>
              <a:t>22</a:t>
            </a:r>
            <a:endParaRPr sz="700">
              <a:latin typeface="Arial"/>
              <a:cs typeface="Arial"/>
            </a:endParaRPr>
          </a:p>
        </p:txBody>
      </p:sp>
      <p:sp>
        <p:nvSpPr>
          <p:cNvPr id="37" name="object 37"/>
          <p:cNvSpPr txBox="1"/>
          <p:nvPr/>
        </p:nvSpPr>
        <p:spPr>
          <a:xfrm>
            <a:off x="1883917" y="5637530"/>
            <a:ext cx="4003040" cy="361315"/>
          </a:xfrm>
          <a:prstGeom prst="rect">
            <a:avLst/>
          </a:prstGeom>
        </p:spPr>
        <p:txBody>
          <a:bodyPr wrap="square" lIns="0" tIns="12700" rIns="0" bIns="0" rtlCol="0" vert="horz">
            <a:spAutoFit/>
          </a:bodyPr>
          <a:lstStyle/>
          <a:p>
            <a:pPr marL="12700">
              <a:lnSpc>
                <a:spcPct val="100000"/>
              </a:lnSpc>
              <a:spcBef>
                <a:spcPts val="100"/>
              </a:spcBef>
            </a:pPr>
            <a:r>
              <a:rPr dirty="0" sz="2200" spc="-5">
                <a:solidFill>
                  <a:srgbClr val="009A00"/>
                </a:solidFill>
                <a:latin typeface="Arial"/>
                <a:cs typeface="Arial"/>
              </a:rPr>
              <a:t>After doing first row</a:t>
            </a:r>
            <a:r>
              <a:rPr dirty="0" sz="2200" spc="-40">
                <a:solidFill>
                  <a:srgbClr val="009A00"/>
                </a:solidFill>
                <a:latin typeface="Arial"/>
                <a:cs typeface="Arial"/>
              </a:rPr>
              <a:t> </a:t>
            </a:r>
            <a:r>
              <a:rPr dirty="0" sz="2200" spc="-5">
                <a:solidFill>
                  <a:srgbClr val="009A00"/>
                </a:solidFill>
                <a:latin typeface="Arial"/>
                <a:cs typeface="Arial"/>
              </a:rPr>
              <a:t>constraint…</a:t>
            </a:r>
            <a:endParaRPr sz="2200">
              <a:latin typeface="Arial"/>
              <a:cs typeface="Arial"/>
            </a:endParaRPr>
          </a:p>
        </p:txBody>
      </p:sp>
      <p:graphicFrame>
        <p:nvGraphicFramePr>
          <p:cNvPr id="38" name="object 38"/>
          <p:cNvGraphicFramePr>
            <a:graphicFrameLocks noGrp="1"/>
          </p:cNvGraphicFramePr>
          <p:nvPr/>
        </p:nvGraphicFramePr>
        <p:xfrm>
          <a:off x="1935956" y="6881336"/>
          <a:ext cx="3602990" cy="1570355"/>
        </p:xfrm>
        <a:graphic>
          <a:graphicData uri="http://schemas.openxmlformats.org/drawingml/2006/table">
            <a:tbl>
              <a:tblPr firstRow="1" bandRow="1">
                <a:tableStyleId>{2D5ABB26-0587-4C30-8999-92F81FD0307C}</a:tableStyleId>
              </a:tblPr>
              <a:tblGrid>
                <a:gridCol w="838200"/>
                <a:gridCol w="838200"/>
                <a:gridCol w="838200"/>
                <a:gridCol w="1066800"/>
              </a:tblGrid>
              <a:tr h="347471">
                <a:tc>
                  <a:txBody>
                    <a:bodyPr/>
                    <a:lstStyle/>
                    <a:p>
                      <a:pPr marL="45085">
                        <a:lnSpc>
                          <a:spcPct val="100000"/>
                        </a:lnSpc>
                        <a:spcBef>
                          <a:spcPts val="140"/>
                        </a:spcBef>
                      </a:pPr>
                      <a:r>
                        <a:rPr dirty="0" sz="1400">
                          <a:latin typeface="Arial"/>
                          <a:cs typeface="Arial"/>
                        </a:rPr>
                        <a:t>1</a:t>
                      </a:r>
                      <a:endParaRPr sz="1400">
                        <a:latin typeface="Arial"/>
                        <a:cs typeface="Arial"/>
                      </a:endParaRPr>
                    </a:p>
                  </a:txBody>
                  <a:tcPr marL="0" marR="0" marB="0" marT="17780">
                    <a:lnL w="19050">
                      <a:solidFill>
                        <a:srgbClr val="010101"/>
                      </a:solidFill>
                      <a:prstDash val="solid"/>
                    </a:lnL>
                    <a:lnR w="6350">
                      <a:solidFill>
                        <a:srgbClr val="010101"/>
                      </a:solidFill>
                      <a:prstDash val="solid"/>
                    </a:lnR>
                    <a:lnT w="19050">
                      <a:solidFill>
                        <a:srgbClr val="010101"/>
                      </a:solidFill>
                      <a:prstDash val="solid"/>
                    </a:lnT>
                    <a:lnB w="6350">
                      <a:solidFill>
                        <a:srgbClr val="010101"/>
                      </a:solidFill>
                      <a:prstDash val="solid"/>
                    </a:lnB>
                  </a:tcPr>
                </a:tc>
                <a:tc>
                  <a:txBody>
                    <a:bodyPr/>
                    <a:lstStyle/>
                    <a:p>
                      <a:pPr marL="45085">
                        <a:lnSpc>
                          <a:spcPct val="100000"/>
                        </a:lnSpc>
                        <a:spcBef>
                          <a:spcPts val="140"/>
                        </a:spcBef>
                      </a:pPr>
                      <a:r>
                        <a:rPr dirty="0" sz="1400" spc="-5">
                          <a:latin typeface="Arial"/>
                          <a:cs typeface="Arial"/>
                        </a:rPr>
                        <a:t>23</a:t>
                      </a:r>
                      <a:endParaRPr sz="1400">
                        <a:latin typeface="Arial"/>
                        <a:cs typeface="Arial"/>
                      </a:endParaRPr>
                    </a:p>
                  </a:txBody>
                  <a:tcPr marL="0" marR="0" marB="0" marT="17780">
                    <a:lnL w="6350">
                      <a:solidFill>
                        <a:srgbClr val="010101"/>
                      </a:solidFill>
                      <a:prstDash val="solid"/>
                    </a:lnL>
                    <a:lnR w="6350">
                      <a:solidFill>
                        <a:srgbClr val="010101"/>
                      </a:solidFill>
                      <a:prstDash val="solid"/>
                    </a:lnR>
                    <a:lnT w="19050">
                      <a:solidFill>
                        <a:srgbClr val="010101"/>
                      </a:solidFill>
                      <a:prstDash val="solid"/>
                    </a:lnT>
                    <a:lnB w="6350">
                      <a:solidFill>
                        <a:srgbClr val="010101"/>
                      </a:solidFill>
                      <a:prstDash val="solid"/>
                    </a:lnB>
                  </a:tcPr>
                </a:tc>
                <a:tc>
                  <a:txBody>
                    <a:bodyPr/>
                    <a:lstStyle/>
                    <a:p>
                      <a:pPr marL="45720">
                        <a:lnSpc>
                          <a:spcPct val="100000"/>
                        </a:lnSpc>
                        <a:spcBef>
                          <a:spcPts val="140"/>
                        </a:spcBef>
                      </a:pPr>
                      <a:r>
                        <a:rPr dirty="0" sz="1400" spc="-5">
                          <a:latin typeface="Arial"/>
                          <a:cs typeface="Arial"/>
                        </a:rPr>
                        <a:t>23</a:t>
                      </a:r>
                      <a:endParaRPr sz="1400">
                        <a:latin typeface="Arial"/>
                        <a:cs typeface="Arial"/>
                      </a:endParaRPr>
                    </a:p>
                  </a:txBody>
                  <a:tcPr marL="0" marR="0" marB="0" marT="17780">
                    <a:lnL w="6350">
                      <a:solidFill>
                        <a:srgbClr val="010101"/>
                      </a:solidFill>
                      <a:prstDash val="solid"/>
                    </a:lnL>
                    <a:lnR w="6350">
                      <a:solidFill>
                        <a:srgbClr val="010101"/>
                      </a:solidFill>
                      <a:prstDash val="solid"/>
                    </a:lnR>
                    <a:lnT w="19050">
                      <a:solidFill>
                        <a:srgbClr val="010101"/>
                      </a:solidFill>
                      <a:prstDash val="solid"/>
                    </a:lnT>
                    <a:lnB w="6350">
                      <a:solidFill>
                        <a:srgbClr val="010101"/>
                      </a:solidFill>
                      <a:prstDash val="solid"/>
                    </a:lnB>
                  </a:tcPr>
                </a:tc>
                <a:tc>
                  <a:txBody>
                    <a:bodyPr/>
                    <a:lstStyle/>
                    <a:p>
                      <a:pPr algn="r" marR="38735">
                        <a:lnSpc>
                          <a:spcPct val="100000"/>
                        </a:lnSpc>
                        <a:spcBef>
                          <a:spcPts val="155"/>
                        </a:spcBef>
                      </a:pPr>
                      <a:r>
                        <a:rPr dirty="0" sz="900" spc="-5">
                          <a:latin typeface="Arial"/>
                          <a:cs typeface="Arial"/>
                        </a:rPr>
                        <a:t>This row</a:t>
                      </a:r>
                      <a:r>
                        <a:rPr dirty="0" sz="900" spc="-90">
                          <a:latin typeface="Arial"/>
                          <a:cs typeface="Arial"/>
                        </a:rPr>
                        <a:t> </a:t>
                      </a:r>
                      <a:r>
                        <a:rPr dirty="0" sz="900">
                          <a:latin typeface="Arial"/>
                          <a:cs typeface="Arial"/>
                        </a:rPr>
                        <a:t>must</a:t>
                      </a:r>
                      <a:endParaRPr sz="900">
                        <a:latin typeface="Arial"/>
                        <a:cs typeface="Arial"/>
                      </a:endParaRPr>
                    </a:p>
                    <a:p>
                      <a:pPr algn="r" marR="38100">
                        <a:lnSpc>
                          <a:spcPct val="100000"/>
                        </a:lnSpc>
                        <a:spcBef>
                          <a:spcPts val="220"/>
                        </a:spcBef>
                      </a:pPr>
                      <a:r>
                        <a:rPr dirty="0" sz="900" spc="-5">
                          <a:latin typeface="Arial"/>
                          <a:cs typeface="Arial"/>
                        </a:rPr>
                        <a:t>sum to</a:t>
                      </a:r>
                      <a:r>
                        <a:rPr dirty="0" sz="900" spc="-85">
                          <a:latin typeface="Arial"/>
                          <a:cs typeface="Arial"/>
                        </a:rPr>
                        <a:t> </a:t>
                      </a:r>
                      <a:r>
                        <a:rPr dirty="0" sz="900" spc="-5">
                          <a:latin typeface="Arial"/>
                          <a:cs typeface="Arial"/>
                        </a:rPr>
                        <a:t>6</a:t>
                      </a:r>
                      <a:endParaRPr sz="900">
                        <a:latin typeface="Arial"/>
                        <a:cs typeface="Arial"/>
                      </a:endParaRPr>
                    </a:p>
                  </a:txBody>
                  <a:tcPr marL="0" marR="0" marB="0" marT="19685">
                    <a:lnL w="6350">
                      <a:solidFill>
                        <a:srgbClr val="010101"/>
                      </a:solidFill>
                      <a:prstDash val="solid"/>
                    </a:lnL>
                    <a:lnR w="19050">
                      <a:solidFill>
                        <a:srgbClr val="010101"/>
                      </a:solidFill>
                      <a:prstDash val="solid"/>
                    </a:lnR>
                    <a:lnT w="19050">
                      <a:solidFill>
                        <a:srgbClr val="010101"/>
                      </a:solidFill>
                      <a:prstDash val="solid"/>
                    </a:lnT>
                    <a:lnB w="6350">
                      <a:solidFill>
                        <a:srgbClr val="010101"/>
                      </a:solidFill>
                      <a:prstDash val="solid"/>
                    </a:lnB>
                  </a:tcPr>
                </a:tc>
              </a:tr>
              <a:tr h="347472">
                <a:tc>
                  <a:txBody>
                    <a:bodyPr/>
                    <a:lstStyle/>
                    <a:p>
                      <a:pPr marL="45085">
                        <a:lnSpc>
                          <a:spcPct val="100000"/>
                        </a:lnSpc>
                        <a:spcBef>
                          <a:spcPts val="145"/>
                        </a:spcBef>
                      </a:pPr>
                      <a:r>
                        <a:rPr dirty="0" sz="1400" spc="-5">
                          <a:latin typeface="Arial"/>
                          <a:cs typeface="Arial"/>
                        </a:rPr>
                        <a:t>123</a:t>
                      </a:r>
                      <a:endParaRPr sz="1400">
                        <a:latin typeface="Arial"/>
                        <a:cs typeface="Arial"/>
                      </a:endParaRPr>
                    </a:p>
                  </a:txBody>
                  <a:tcPr marL="0" marR="0" marB="0" marT="18415">
                    <a:lnL w="19050">
                      <a:solidFill>
                        <a:srgbClr val="010101"/>
                      </a:solidFill>
                      <a:prstDash val="solid"/>
                    </a:lnL>
                    <a:lnR w="6350">
                      <a:solidFill>
                        <a:srgbClr val="010101"/>
                      </a:solidFill>
                      <a:prstDash val="solid"/>
                    </a:lnR>
                    <a:lnT w="6350">
                      <a:solidFill>
                        <a:srgbClr val="010101"/>
                      </a:solidFill>
                      <a:prstDash val="solid"/>
                    </a:lnT>
                    <a:lnB w="6350">
                      <a:solidFill>
                        <a:srgbClr val="010101"/>
                      </a:solidFill>
                      <a:prstDash val="solid"/>
                    </a:lnB>
                  </a:tcPr>
                </a:tc>
                <a:tc>
                  <a:txBody>
                    <a:bodyPr/>
                    <a:lstStyle/>
                    <a:p>
                      <a:pPr marL="45085">
                        <a:lnSpc>
                          <a:spcPct val="100000"/>
                        </a:lnSpc>
                        <a:spcBef>
                          <a:spcPts val="145"/>
                        </a:spcBef>
                      </a:pPr>
                      <a:r>
                        <a:rPr dirty="0" sz="1400" spc="-5">
                          <a:latin typeface="Arial"/>
                          <a:cs typeface="Arial"/>
                        </a:rPr>
                        <a:t>123</a:t>
                      </a:r>
                      <a:endParaRPr sz="1400">
                        <a:latin typeface="Arial"/>
                        <a:cs typeface="Arial"/>
                      </a:endParaRPr>
                    </a:p>
                  </a:txBody>
                  <a:tcPr marL="0" marR="0" marB="0" marT="18415">
                    <a:lnL w="6350">
                      <a:solidFill>
                        <a:srgbClr val="010101"/>
                      </a:solidFill>
                      <a:prstDash val="solid"/>
                    </a:lnL>
                    <a:lnR w="6350">
                      <a:solidFill>
                        <a:srgbClr val="010101"/>
                      </a:solidFill>
                      <a:prstDash val="solid"/>
                    </a:lnR>
                    <a:lnT w="6350">
                      <a:solidFill>
                        <a:srgbClr val="010101"/>
                      </a:solidFill>
                      <a:prstDash val="solid"/>
                    </a:lnT>
                    <a:lnB w="6350">
                      <a:solidFill>
                        <a:srgbClr val="010101"/>
                      </a:solidFill>
                      <a:prstDash val="solid"/>
                    </a:lnB>
                  </a:tcPr>
                </a:tc>
                <a:tc>
                  <a:txBody>
                    <a:bodyPr/>
                    <a:lstStyle/>
                    <a:p>
                      <a:pPr marL="45720">
                        <a:lnSpc>
                          <a:spcPct val="100000"/>
                        </a:lnSpc>
                        <a:spcBef>
                          <a:spcPts val="145"/>
                        </a:spcBef>
                      </a:pPr>
                      <a:r>
                        <a:rPr dirty="0" sz="1400" spc="-5">
                          <a:latin typeface="Arial"/>
                          <a:cs typeface="Arial"/>
                        </a:rPr>
                        <a:t>123</a:t>
                      </a:r>
                      <a:endParaRPr sz="1400">
                        <a:latin typeface="Arial"/>
                        <a:cs typeface="Arial"/>
                      </a:endParaRPr>
                    </a:p>
                  </a:txBody>
                  <a:tcPr marL="0" marR="0" marB="0" marT="18415">
                    <a:lnL w="6350">
                      <a:solidFill>
                        <a:srgbClr val="010101"/>
                      </a:solidFill>
                      <a:prstDash val="solid"/>
                    </a:lnL>
                    <a:lnR w="6350">
                      <a:solidFill>
                        <a:srgbClr val="010101"/>
                      </a:solidFill>
                      <a:prstDash val="solid"/>
                    </a:lnR>
                    <a:lnT w="6350">
                      <a:solidFill>
                        <a:srgbClr val="010101"/>
                      </a:solidFill>
                      <a:prstDash val="solid"/>
                    </a:lnT>
                    <a:lnB w="6350">
                      <a:solidFill>
                        <a:srgbClr val="010101"/>
                      </a:solidFill>
                      <a:prstDash val="solid"/>
                    </a:lnB>
                  </a:tcPr>
                </a:tc>
                <a:tc>
                  <a:txBody>
                    <a:bodyPr/>
                    <a:lstStyle/>
                    <a:p>
                      <a:pPr algn="r" marR="38735">
                        <a:lnSpc>
                          <a:spcPct val="100000"/>
                        </a:lnSpc>
                        <a:spcBef>
                          <a:spcPts val="160"/>
                        </a:spcBef>
                      </a:pPr>
                      <a:r>
                        <a:rPr dirty="0" sz="900" spc="-5">
                          <a:latin typeface="Arial"/>
                          <a:cs typeface="Arial"/>
                        </a:rPr>
                        <a:t>This row</a:t>
                      </a:r>
                      <a:r>
                        <a:rPr dirty="0" sz="900" spc="-90">
                          <a:latin typeface="Arial"/>
                          <a:cs typeface="Arial"/>
                        </a:rPr>
                        <a:t> </a:t>
                      </a:r>
                      <a:r>
                        <a:rPr dirty="0" sz="900">
                          <a:latin typeface="Arial"/>
                          <a:cs typeface="Arial"/>
                        </a:rPr>
                        <a:t>must</a:t>
                      </a:r>
                      <a:endParaRPr sz="900">
                        <a:latin typeface="Arial"/>
                        <a:cs typeface="Arial"/>
                      </a:endParaRPr>
                    </a:p>
                    <a:p>
                      <a:pPr algn="r" marR="38100">
                        <a:lnSpc>
                          <a:spcPct val="100000"/>
                        </a:lnSpc>
                        <a:spcBef>
                          <a:spcPts val="215"/>
                        </a:spcBef>
                      </a:pPr>
                      <a:r>
                        <a:rPr dirty="0" sz="900" spc="-5">
                          <a:latin typeface="Arial"/>
                          <a:cs typeface="Arial"/>
                        </a:rPr>
                        <a:t>sum to</a:t>
                      </a:r>
                      <a:r>
                        <a:rPr dirty="0" sz="900" spc="-85">
                          <a:latin typeface="Arial"/>
                          <a:cs typeface="Arial"/>
                        </a:rPr>
                        <a:t> </a:t>
                      </a:r>
                      <a:r>
                        <a:rPr dirty="0" sz="900" spc="-5">
                          <a:latin typeface="Arial"/>
                          <a:cs typeface="Arial"/>
                        </a:rPr>
                        <a:t>6</a:t>
                      </a:r>
                      <a:endParaRPr sz="900">
                        <a:latin typeface="Arial"/>
                        <a:cs typeface="Arial"/>
                      </a:endParaRPr>
                    </a:p>
                  </a:txBody>
                  <a:tcPr marL="0" marR="0" marB="0" marT="20320">
                    <a:lnL w="6350">
                      <a:solidFill>
                        <a:srgbClr val="010101"/>
                      </a:solidFill>
                      <a:prstDash val="solid"/>
                    </a:lnL>
                    <a:lnR w="19050">
                      <a:solidFill>
                        <a:srgbClr val="010101"/>
                      </a:solidFill>
                      <a:prstDash val="solid"/>
                    </a:lnR>
                    <a:lnT w="6350">
                      <a:solidFill>
                        <a:srgbClr val="010101"/>
                      </a:solidFill>
                      <a:prstDash val="solid"/>
                    </a:lnT>
                    <a:lnB w="6350">
                      <a:solidFill>
                        <a:srgbClr val="010101"/>
                      </a:solidFill>
                      <a:prstDash val="solid"/>
                    </a:lnB>
                  </a:tcPr>
                </a:tc>
              </a:tr>
              <a:tr h="348233">
                <a:tc>
                  <a:txBody>
                    <a:bodyPr/>
                    <a:lstStyle/>
                    <a:p>
                      <a:pPr marL="45720">
                        <a:lnSpc>
                          <a:spcPct val="100000"/>
                        </a:lnSpc>
                        <a:spcBef>
                          <a:spcPts val="145"/>
                        </a:spcBef>
                      </a:pPr>
                      <a:r>
                        <a:rPr dirty="0" sz="1400" spc="-5">
                          <a:latin typeface="Arial"/>
                          <a:cs typeface="Arial"/>
                        </a:rPr>
                        <a:t>123</a:t>
                      </a:r>
                      <a:endParaRPr sz="1400">
                        <a:latin typeface="Arial"/>
                        <a:cs typeface="Arial"/>
                      </a:endParaRPr>
                    </a:p>
                  </a:txBody>
                  <a:tcPr marL="0" marR="0" marB="0" marT="18415">
                    <a:lnL w="19050">
                      <a:solidFill>
                        <a:srgbClr val="010101"/>
                      </a:solidFill>
                      <a:prstDash val="solid"/>
                    </a:lnL>
                    <a:lnR w="6350">
                      <a:solidFill>
                        <a:srgbClr val="010101"/>
                      </a:solidFill>
                      <a:prstDash val="solid"/>
                    </a:lnR>
                    <a:lnT w="6350">
                      <a:solidFill>
                        <a:srgbClr val="010101"/>
                      </a:solidFill>
                      <a:prstDash val="solid"/>
                    </a:lnT>
                    <a:lnB w="6350">
                      <a:solidFill>
                        <a:srgbClr val="010101"/>
                      </a:solidFill>
                      <a:prstDash val="solid"/>
                    </a:lnB>
                  </a:tcPr>
                </a:tc>
                <a:tc>
                  <a:txBody>
                    <a:bodyPr/>
                    <a:lstStyle/>
                    <a:p>
                      <a:pPr marL="45720">
                        <a:lnSpc>
                          <a:spcPct val="100000"/>
                        </a:lnSpc>
                        <a:spcBef>
                          <a:spcPts val="145"/>
                        </a:spcBef>
                      </a:pPr>
                      <a:r>
                        <a:rPr dirty="0" sz="1400" spc="-5">
                          <a:latin typeface="Arial"/>
                          <a:cs typeface="Arial"/>
                        </a:rPr>
                        <a:t>123</a:t>
                      </a:r>
                      <a:endParaRPr sz="1400">
                        <a:latin typeface="Arial"/>
                        <a:cs typeface="Arial"/>
                      </a:endParaRPr>
                    </a:p>
                  </a:txBody>
                  <a:tcPr marL="0" marR="0" marB="0" marT="18415">
                    <a:lnL w="6350">
                      <a:solidFill>
                        <a:srgbClr val="010101"/>
                      </a:solidFill>
                      <a:prstDash val="solid"/>
                    </a:lnL>
                    <a:lnR w="6350">
                      <a:solidFill>
                        <a:srgbClr val="010101"/>
                      </a:solidFill>
                      <a:prstDash val="solid"/>
                    </a:lnR>
                    <a:lnT w="6350">
                      <a:solidFill>
                        <a:srgbClr val="010101"/>
                      </a:solidFill>
                      <a:prstDash val="solid"/>
                    </a:lnT>
                    <a:lnB w="6350">
                      <a:solidFill>
                        <a:srgbClr val="010101"/>
                      </a:solidFill>
                      <a:prstDash val="solid"/>
                    </a:lnB>
                  </a:tcPr>
                </a:tc>
                <a:tc>
                  <a:txBody>
                    <a:bodyPr/>
                    <a:lstStyle/>
                    <a:p>
                      <a:pPr marL="45720">
                        <a:lnSpc>
                          <a:spcPct val="100000"/>
                        </a:lnSpc>
                        <a:spcBef>
                          <a:spcPts val="145"/>
                        </a:spcBef>
                      </a:pPr>
                      <a:r>
                        <a:rPr dirty="0" sz="1400" spc="-5">
                          <a:latin typeface="Arial"/>
                          <a:cs typeface="Arial"/>
                        </a:rPr>
                        <a:t>123</a:t>
                      </a:r>
                      <a:endParaRPr sz="1400">
                        <a:latin typeface="Arial"/>
                        <a:cs typeface="Arial"/>
                      </a:endParaRPr>
                    </a:p>
                  </a:txBody>
                  <a:tcPr marL="0" marR="0" marB="0" marT="18415">
                    <a:lnL w="6350">
                      <a:solidFill>
                        <a:srgbClr val="010101"/>
                      </a:solidFill>
                      <a:prstDash val="solid"/>
                    </a:lnL>
                    <a:lnR w="6350">
                      <a:solidFill>
                        <a:srgbClr val="010101"/>
                      </a:solidFill>
                      <a:prstDash val="solid"/>
                    </a:lnR>
                    <a:lnT w="6350">
                      <a:solidFill>
                        <a:srgbClr val="010101"/>
                      </a:solidFill>
                      <a:prstDash val="solid"/>
                    </a:lnT>
                    <a:lnB w="6350">
                      <a:solidFill>
                        <a:srgbClr val="010101"/>
                      </a:solidFill>
                      <a:prstDash val="solid"/>
                    </a:lnB>
                  </a:tcPr>
                </a:tc>
                <a:tc>
                  <a:txBody>
                    <a:bodyPr/>
                    <a:lstStyle/>
                    <a:p>
                      <a:pPr algn="r" marR="38735">
                        <a:lnSpc>
                          <a:spcPct val="100000"/>
                        </a:lnSpc>
                        <a:spcBef>
                          <a:spcPts val="160"/>
                        </a:spcBef>
                      </a:pPr>
                      <a:r>
                        <a:rPr dirty="0" sz="900" spc="-5">
                          <a:latin typeface="Arial"/>
                          <a:cs typeface="Arial"/>
                        </a:rPr>
                        <a:t>This row</a:t>
                      </a:r>
                      <a:r>
                        <a:rPr dirty="0" sz="900" spc="-90">
                          <a:latin typeface="Arial"/>
                          <a:cs typeface="Arial"/>
                        </a:rPr>
                        <a:t> </a:t>
                      </a:r>
                      <a:r>
                        <a:rPr dirty="0" sz="900">
                          <a:latin typeface="Arial"/>
                          <a:cs typeface="Arial"/>
                        </a:rPr>
                        <a:t>must</a:t>
                      </a:r>
                      <a:endParaRPr sz="900">
                        <a:latin typeface="Arial"/>
                        <a:cs typeface="Arial"/>
                      </a:endParaRPr>
                    </a:p>
                    <a:p>
                      <a:pPr algn="r" marR="38100">
                        <a:lnSpc>
                          <a:spcPct val="100000"/>
                        </a:lnSpc>
                        <a:spcBef>
                          <a:spcPts val="225"/>
                        </a:spcBef>
                      </a:pPr>
                      <a:r>
                        <a:rPr dirty="0" sz="900" spc="-5">
                          <a:latin typeface="Arial"/>
                          <a:cs typeface="Arial"/>
                        </a:rPr>
                        <a:t>sum to</a:t>
                      </a:r>
                      <a:r>
                        <a:rPr dirty="0" sz="900" spc="-85">
                          <a:latin typeface="Arial"/>
                          <a:cs typeface="Arial"/>
                        </a:rPr>
                        <a:t> </a:t>
                      </a:r>
                      <a:r>
                        <a:rPr dirty="0" sz="900" spc="-5">
                          <a:latin typeface="Arial"/>
                          <a:cs typeface="Arial"/>
                        </a:rPr>
                        <a:t>6</a:t>
                      </a:r>
                      <a:endParaRPr sz="900">
                        <a:latin typeface="Arial"/>
                        <a:cs typeface="Arial"/>
                      </a:endParaRPr>
                    </a:p>
                  </a:txBody>
                  <a:tcPr marL="0" marR="0" marB="0" marT="20320">
                    <a:lnL w="6350">
                      <a:solidFill>
                        <a:srgbClr val="010101"/>
                      </a:solidFill>
                      <a:prstDash val="solid"/>
                    </a:lnL>
                    <a:lnR w="19050">
                      <a:solidFill>
                        <a:srgbClr val="010101"/>
                      </a:solidFill>
                      <a:prstDash val="solid"/>
                    </a:lnR>
                    <a:lnT w="6350">
                      <a:solidFill>
                        <a:srgbClr val="010101"/>
                      </a:solidFill>
                      <a:prstDash val="solid"/>
                    </a:lnT>
                    <a:lnB w="6350">
                      <a:solidFill>
                        <a:srgbClr val="010101"/>
                      </a:solidFill>
                      <a:prstDash val="solid"/>
                    </a:lnB>
                  </a:tcPr>
                </a:tc>
              </a:tr>
              <a:tr h="512826">
                <a:tc>
                  <a:txBody>
                    <a:bodyPr/>
                    <a:lstStyle/>
                    <a:p>
                      <a:pPr>
                        <a:lnSpc>
                          <a:spcPct val="100000"/>
                        </a:lnSpc>
                        <a:spcBef>
                          <a:spcPts val="20"/>
                        </a:spcBef>
                      </a:pPr>
                      <a:endParaRPr sz="1250">
                        <a:latin typeface="Times New Roman"/>
                        <a:cs typeface="Times New Roman"/>
                      </a:endParaRPr>
                    </a:p>
                    <a:p>
                      <a:pPr marL="45085" marR="66040">
                        <a:lnSpc>
                          <a:spcPct val="100000"/>
                        </a:lnSpc>
                      </a:pPr>
                      <a:r>
                        <a:rPr dirty="0" sz="900" spc="-5">
                          <a:latin typeface="Arial"/>
                          <a:cs typeface="Arial"/>
                        </a:rPr>
                        <a:t>This </a:t>
                      </a:r>
                      <a:r>
                        <a:rPr dirty="0" sz="900" spc="-10">
                          <a:latin typeface="Arial"/>
                          <a:cs typeface="Arial"/>
                        </a:rPr>
                        <a:t>column  </a:t>
                      </a:r>
                      <a:r>
                        <a:rPr dirty="0" sz="900">
                          <a:latin typeface="Arial"/>
                          <a:cs typeface="Arial"/>
                        </a:rPr>
                        <a:t>must sum to</a:t>
                      </a:r>
                      <a:r>
                        <a:rPr dirty="0" sz="900" spc="-95">
                          <a:latin typeface="Arial"/>
                          <a:cs typeface="Arial"/>
                        </a:rPr>
                        <a:t> </a:t>
                      </a:r>
                      <a:r>
                        <a:rPr dirty="0" sz="900" spc="-5">
                          <a:latin typeface="Arial"/>
                          <a:cs typeface="Arial"/>
                        </a:rPr>
                        <a:t>6</a:t>
                      </a:r>
                      <a:endParaRPr sz="900">
                        <a:latin typeface="Arial"/>
                        <a:cs typeface="Arial"/>
                      </a:endParaRPr>
                    </a:p>
                  </a:txBody>
                  <a:tcPr marL="0" marR="0" marB="0" marT="2540">
                    <a:lnL w="19050">
                      <a:solidFill>
                        <a:srgbClr val="010101"/>
                      </a:solidFill>
                      <a:prstDash val="solid"/>
                    </a:lnL>
                    <a:lnR w="6350">
                      <a:solidFill>
                        <a:srgbClr val="010101"/>
                      </a:solidFill>
                      <a:prstDash val="solid"/>
                    </a:lnR>
                    <a:lnT w="6350">
                      <a:solidFill>
                        <a:srgbClr val="010101"/>
                      </a:solidFill>
                      <a:prstDash val="solid"/>
                    </a:lnT>
                    <a:lnB w="19050">
                      <a:solidFill>
                        <a:srgbClr val="010101"/>
                      </a:solidFill>
                      <a:prstDash val="solid"/>
                    </a:lnB>
                  </a:tcPr>
                </a:tc>
                <a:tc>
                  <a:txBody>
                    <a:bodyPr/>
                    <a:lstStyle/>
                    <a:p>
                      <a:pPr>
                        <a:lnSpc>
                          <a:spcPct val="100000"/>
                        </a:lnSpc>
                        <a:spcBef>
                          <a:spcPts val="20"/>
                        </a:spcBef>
                      </a:pPr>
                      <a:endParaRPr sz="1250">
                        <a:latin typeface="Times New Roman"/>
                        <a:cs typeface="Times New Roman"/>
                      </a:endParaRPr>
                    </a:p>
                    <a:p>
                      <a:pPr marL="45085" marR="66040">
                        <a:lnSpc>
                          <a:spcPct val="100000"/>
                        </a:lnSpc>
                      </a:pPr>
                      <a:r>
                        <a:rPr dirty="0" sz="900" spc="-5">
                          <a:latin typeface="Arial"/>
                          <a:cs typeface="Arial"/>
                        </a:rPr>
                        <a:t>This </a:t>
                      </a:r>
                      <a:r>
                        <a:rPr dirty="0" sz="900" spc="-10">
                          <a:latin typeface="Arial"/>
                          <a:cs typeface="Arial"/>
                        </a:rPr>
                        <a:t>column  </a:t>
                      </a:r>
                      <a:r>
                        <a:rPr dirty="0" sz="900">
                          <a:latin typeface="Arial"/>
                          <a:cs typeface="Arial"/>
                        </a:rPr>
                        <a:t>must sum to</a:t>
                      </a:r>
                      <a:r>
                        <a:rPr dirty="0" sz="900" spc="-95">
                          <a:latin typeface="Arial"/>
                          <a:cs typeface="Arial"/>
                        </a:rPr>
                        <a:t> </a:t>
                      </a:r>
                      <a:r>
                        <a:rPr dirty="0" sz="900" spc="-5">
                          <a:latin typeface="Arial"/>
                          <a:cs typeface="Arial"/>
                        </a:rPr>
                        <a:t>6</a:t>
                      </a:r>
                      <a:endParaRPr sz="900">
                        <a:latin typeface="Arial"/>
                        <a:cs typeface="Arial"/>
                      </a:endParaRPr>
                    </a:p>
                  </a:txBody>
                  <a:tcPr marL="0" marR="0" marB="0" marT="2540">
                    <a:lnL w="6350">
                      <a:solidFill>
                        <a:srgbClr val="010101"/>
                      </a:solidFill>
                      <a:prstDash val="solid"/>
                    </a:lnL>
                    <a:lnR w="6350">
                      <a:solidFill>
                        <a:srgbClr val="010101"/>
                      </a:solidFill>
                      <a:prstDash val="solid"/>
                    </a:lnR>
                    <a:lnT w="6350">
                      <a:solidFill>
                        <a:srgbClr val="010101"/>
                      </a:solidFill>
                      <a:prstDash val="solid"/>
                    </a:lnT>
                    <a:lnB w="19050">
                      <a:solidFill>
                        <a:srgbClr val="010101"/>
                      </a:solidFill>
                      <a:prstDash val="solid"/>
                    </a:lnB>
                  </a:tcPr>
                </a:tc>
                <a:tc>
                  <a:txBody>
                    <a:bodyPr/>
                    <a:lstStyle/>
                    <a:p>
                      <a:pPr>
                        <a:lnSpc>
                          <a:spcPct val="100000"/>
                        </a:lnSpc>
                        <a:spcBef>
                          <a:spcPts val="20"/>
                        </a:spcBef>
                      </a:pPr>
                      <a:endParaRPr sz="1250">
                        <a:latin typeface="Times New Roman"/>
                        <a:cs typeface="Times New Roman"/>
                      </a:endParaRPr>
                    </a:p>
                    <a:p>
                      <a:pPr marL="45720" marR="66040">
                        <a:lnSpc>
                          <a:spcPct val="100000"/>
                        </a:lnSpc>
                      </a:pPr>
                      <a:r>
                        <a:rPr dirty="0" sz="900" spc="-5">
                          <a:latin typeface="Arial"/>
                          <a:cs typeface="Arial"/>
                        </a:rPr>
                        <a:t>This </a:t>
                      </a:r>
                      <a:r>
                        <a:rPr dirty="0" sz="900" spc="-10">
                          <a:latin typeface="Arial"/>
                          <a:cs typeface="Arial"/>
                        </a:rPr>
                        <a:t>column  </a:t>
                      </a:r>
                      <a:r>
                        <a:rPr dirty="0" sz="900">
                          <a:latin typeface="Arial"/>
                          <a:cs typeface="Arial"/>
                        </a:rPr>
                        <a:t>must sum to</a:t>
                      </a:r>
                      <a:r>
                        <a:rPr dirty="0" sz="900" spc="-95">
                          <a:latin typeface="Arial"/>
                          <a:cs typeface="Arial"/>
                        </a:rPr>
                        <a:t> </a:t>
                      </a:r>
                      <a:r>
                        <a:rPr dirty="0" sz="900" spc="-5">
                          <a:latin typeface="Arial"/>
                          <a:cs typeface="Arial"/>
                        </a:rPr>
                        <a:t>6</a:t>
                      </a:r>
                      <a:endParaRPr sz="900">
                        <a:latin typeface="Arial"/>
                        <a:cs typeface="Arial"/>
                      </a:endParaRPr>
                    </a:p>
                  </a:txBody>
                  <a:tcPr marL="0" marR="0" marB="0" marT="2540">
                    <a:lnL w="6350">
                      <a:solidFill>
                        <a:srgbClr val="010101"/>
                      </a:solidFill>
                      <a:prstDash val="solid"/>
                    </a:lnL>
                    <a:lnR w="6350">
                      <a:solidFill>
                        <a:srgbClr val="010101"/>
                      </a:solidFill>
                      <a:prstDash val="solid"/>
                    </a:lnR>
                    <a:lnT w="6350">
                      <a:solidFill>
                        <a:srgbClr val="010101"/>
                      </a:solidFill>
                      <a:prstDash val="solid"/>
                    </a:lnT>
                    <a:lnB w="19050">
                      <a:solidFill>
                        <a:srgbClr val="010101"/>
                      </a:solidFill>
                      <a:prstDash val="solid"/>
                    </a:lnB>
                  </a:tcPr>
                </a:tc>
                <a:tc>
                  <a:txBody>
                    <a:bodyPr/>
                    <a:lstStyle/>
                    <a:p>
                      <a:pPr>
                        <a:lnSpc>
                          <a:spcPct val="100000"/>
                        </a:lnSpc>
                        <a:spcBef>
                          <a:spcPts val="25"/>
                        </a:spcBef>
                      </a:pPr>
                      <a:endParaRPr sz="1050">
                        <a:latin typeface="Times New Roman"/>
                        <a:cs typeface="Times New Roman"/>
                      </a:endParaRPr>
                    </a:p>
                    <a:p>
                      <a:pPr marL="302260" marR="37465" indent="38735">
                        <a:lnSpc>
                          <a:spcPct val="120600"/>
                        </a:lnSpc>
                      </a:pPr>
                      <a:r>
                        <a:rPr dirty="0" sz="900" spc="-5">
                          <a:latin typeface="Arial"/>
                          <a:cs typeface="Arial"/>
                        </a:rPr>
                        <a:t>This</a:t>
                      </a:r>
                      <a:r>
                        <a:rPr dirty="0" sz="900" spc="-65">
                          <a:latin typeface="Arial"/>
                          <a:cs typeface="Arial"/>
                        </a:rPr>
                        <a:t> </a:t>
                      </a:r>
                      <a:r>
                        <a:rPr dirty="0" sz="900" spc="-5">
                          <a:latin typeface="Arial"/>
                          <a:cs typeface="Arial"/>
                        </a:rPr>
                        <a:t>diagonal  </a:t>
                      </a:r>
                      <a:r>
                        <a:rPr dirty="0" sz="900">
                          <a:latin typeface="Arial"/>
                          <a:cs typeface="Arial"/>
                        </a:rPr>
                        <a:t>must sum to</a:t>
                      </a:r>
                      <a:r>
                        <a:rPr dirty="0" sz="900" spc="-95">
                          <a:latin typeface="Arial"/>
                          <a:cs typeface="Arial"/>
                        </a:rPr>
                        <a:t> </a:t>
                      </a:r>
                      <a:r>
                        <a:rPr dirty="0" sz="900" spc="-5">
                          <a:latin typeface="Arial"/>
                          <a:cs typeface="Arial"/>
                        </a:rPr>
                        <a:t>6</a:t>
                      </a:r>
                      <a:endParaRPr sz="900">
                        <a:latin typeface="Arial"/>
                        <a:cs typeface="Arial"/>
                      </a:endParaRPr>
                    </a:p>
                  </a:txBody>
                  <a:tcPr marL="0" marR="0" marB="0" marT="3175">
                    <a:lnL w="6350">
                      <a:solidFill>
                        <a:srgbClr val="010101"/>
                      </a:solidFill>
                      <a:prstDash val="solid"/>
                    </a:lnL>
                    <a:lnR w="19050">
                      <a:solidFill>
                        <a:srgbClr val="010101"/>
                      </a:solidFill>
                      <a:prstDash val="solid"/>
                    </a:lnR>
                    <a:lnT w="6350">
                      <a:solidFill>
                        <a:srgbClr val="010101"/>
                      </a:solidFill>
                      <a:prstDash val="solid"/>
                    </a:lnT>
                    <a:lnB w="19050">
                      <a:solidFill>
                        <a:srgbClr val="010101"/>
                      </a:solidFill>
                      <a:prstDash val="solid"/>
                    </a:lnB>
                  </a:tcPr>
                </a:tc>
              </a:tr>
            </a:tbl>
          </a:graphicData>
        </a:graphic>
      </p:graphicFrame>
      <p:sp>
        <p:nvSpPr>
          <p:cNvPr id="39" name="object 39"/>
          <p:cNvSpPr/>
          <p:nvPr/>
        </p:nvSpPr>
        <p:spPr>
          <a:xfrm>
            <a:off x="2245518" y="7952899"/>
            <a:ext cx="233362" cy="157162"/>
          </a:xfrm>
          <a:prstGeom prst="rect">
            <a:avLst/>
          </a:prstGeom>
          <a:blipFill>
            <a:blip r:embed="rId2" cstate="print"/>
            <a:stretch>
              <a:fillRect/>
            </a:stretch>
          </a:blipFill>
        </p:spPr>
        <p:txBody>
          <a:bodyPr wrap="square" lIns="0" tIns="0" rIns="0" bIns="0" rtlCol="0"/>
          <a:lstStyle/>
          <a:p/>
        </p:txBody>
      </p:sp>
      <p:sp>
        <p:nvSpPr>
          <p:cNvPr id="40" name="object 40"/>
          <p:cNvSpPr/>
          <p:nvPr/>
        </p:nvSpPr>
        <p:spPr>
          <a:xfrm>
            <a:off x="3921918" y="7952899"/>
            <a:ext cx="233362" cy="157162"/>
          </a:xfrm>
          <a:prstGeom prst="rect">
            <a:avLst/>
          </a:prstGeom>
          <a:blipFill>
            <a:blip r:embed="rId2" cstate="print"/>
            <a:stretch>
              <a:fillRect/>
            </a:stretch>
          </a:blipFill>
        </p:spPr>
        <p:txBody>
          <a:bodyPr wrap="square" lIns="0" tIns="0" rIns="0" bIns="0" rtlCol="0"/>
          <a:lstStyle/>
          <a:p/>
        </p:txBody>
      </p:sp>
      <p:sp>
        <p:nvSpPr>
          <p:cNvPr id="41" name="object 41"/>
          <p:cNvSpPr/>
          <p:nvPr/>
        </p:nvSpPr>
        <p:spPr>
          <a:xfrm>
            <a:off x="3083718" y="7952899"/>
            <a:ext cx="233362" cy="157162"/>
          </a:xfrm>
          <a:prstGeom prst="rect">
            <a:avLst/>
          </a:prstGeom>
          <a:blipFill>
            <a:blip r:embed="rId2" cstate="print"/>
            <a:stretch>
              <a:fillRect/>
            </a:stretch>
          </a:blipFill>
        </p:spPr>
        <p:txBody>
          <a:bodyPr wrap="square" lIns="0" tIns="0" rIns="0" bIns="0" rtlCol="0"/>
          <a:lstStyle/>
          <a:p/>
        </p:txBody>
      </p:sp>
      <p:sp>
        <p:nvSpPr>
          <p:cNvPr id="42" name="object 42"/>
          <p:cNvSpPr/>
          <p:nvPr/>
        </p:nvSpPr>
        <p:spPr>
          <a:xfrm>
            <a:off x="4531518" y="6962299"/>
            <a:ext cx="157162" cy="233362"/>
          </a:xfrm>
          <a:prstGeom prst="rect">
            <a:avLst/>
          </a:prstGeom>
          <a:blipFill>
            <a:blip r:embed="rId3" cstate="print"/>
            <a:stretch>
              <a:fillRect/>
            </a:stretch>
          </a:blipFill>
        </p:spPr>
        <p:txBody>
          <a:bodyPr wrap="square" lIns="0" tIns="0" rIns="0" bIns="0" rtlCol="0"/>
          <a:lstStyle/>
          <a:p/>
        </p:txBody>
      </p:sp>
      <p:sp>
        <p:nvSpPr>
          <p:cNvPr id="43" name="object 43"/>
          <p:cNvSpPr/>
          <p:nvPr/>
        </p:nvSpPr>
        <p:spPr>
          <a:xfrm>
            <a:off x="4531518" y="7648099"/>
            <a:ext cx="157162" cy="233362"/>
          </a:xfrm>
          <a:prstGeom prst="rect">
            <a:avLst/>
          </a:prstGeom>
          <a:blipFill>
            <a:blip r:embed="rId3" cstate="print"/>
            <a:stretch>
              <a:fillRect/>
            </a:stretch>
          </a:blipFill>
        </p:spPr>
        <p:txBody>
          <a:bodyPr wrap="square" lIns="0" tIns="0" rIns="0" bIns="0" rtlCol="0"/>
          <a:lstStyle/>
          <a:p/>
        </p:txBody>
      </p:sp>
      <p:sp>
        <p:nvSpPr>
          <p:cNvPr id="44" name="object 44"/>
          <p:cNvSpPr/>
          <p:nvPr/>
        </p:nvSpPr>
        <p:spPr>
          <a:xfrm>
            <a:off x="4531518" y="7267099"/>
            <a:ext cx="157162" cy="233362"/>
          </a:xfrm>
          <a:prstGeom prst="rect">
            <a:avLst/>
          </a:prstGeom>
          <a:blipFill>
            <a:blip r:embed="rId3" cstate="print"/>
            <a:stretch>
              <a:fillRect/>
            </a:stretch>
          </a:blipFill>
        </p:spPr>
        <p:txBody>
          <a:bodyPr wrap="square" lIns="0" tIns="0" rIns="0" bIns="0" rtlCol="0"/>
          <a:lstStyle/>
          <a:p/>
        </p:txBody>
      </p:sp>
      <p:sp>
        <p:nvSpPr>
          <p:cNvPr id="45" name="object 45"/>
          <p:cNvSpPr/>
          <p:nvPr/>
        </p:nvSpPr>
        <p:spPr>
          <a:xfrm>
            <a:off x="4539138" y="7960518"/>
            <a:ext cx="169354" cy="212026"/>
          </a:xfrm>
          <a:prstGeom prst="rect">
            <a:avLst/>
          </a:prstGeom>
          <a:blipFill>
            <a:blip r:embed="rId4" cstate="print"/>
            <a:stretch>
              <a:fillRect/>
            </a:stretch>
          </a:blipFill>
        </p:spPr>
        <p:txBody>
          <a:bodyPr wrap="square" lIns="0" tIns="0" rIns="0" bIns="0" rtlCol="0"/>
          <a:lstStyle/>
          <a:p/>
        </p:txBody>
      </p:sp>
      <p:sp>
        <p:nvSpPr>
          <p:cNvPr id="46" name="object 46"/>
          <p:cNvSpPr/>
          <p:nvPr/>
        </p:nvSpPr>
        <p:spPr>
          <a:xfrm>
            <a:off x="1606296" y="5408676"/>
            <a:ext cx="4559300" cy="3416300"/>
          </a:xfrm>
          <a:custGeom>
            <a:avLst/>
            <a:gdLst/>
            <a:ahLst/>
            <a:cxnLst/>
            <a:rect l="l" t="t" r="r" b="b"/>
            <a:pathLst>
              <a:path w="4559300" h="3416300">
                <a:moveTo>
                  <a:pt x="4559046" y="0"/>
                </a:moveTo>
                <a:lnTo>
                  <a:pt x="0" y="0"/>
                </a:lnTo>
                <a:lnTo>
                  <a:pt x="0" y="3416046"/>
                </a:lnTo>
                <a:lnTo>
                  <a:pt x="4559046" y="3416046"/>
                </a:lnTo>
                <a:lnTo>
                  <a:pt x="4559046" y="0"/>
                </a:lnTo>
                <a:close/>
              </a:path>
            </a:pathLst>
          </a:custGeom>
          <a:ln w="12954">
            <a:solidFill>
              <a:srgbClr val="000000"/>
            </a:solidFill>
          </a:ln>
        </p:spPr>
        <p:txBody>
          <a:bodyPr wrap="square" lIns="0" tIns="0" rIns="0" bIns="0" rtlCol="0"/>
          <a:lstStyle/>
          <a:p/>
        </p:txBody>
      </p:sp>
      <p:sp>
        <p:nvSpPr>
          <p:cNvPr id="47" name="object 47"/>
          <p:cNvSpPr txBox="1">
            <a:spLocks noGrp="1"/>
          </p:cNvSpPr>
          <p:nvPr>
            <p:ph type="sldNum" idx="7" sz="quarter"/>
          </p:nvPr>
        </p:nvSpPr>
        <p:spPr>
          <a:prstGeom prst="rect"/>
        </p:spPr>
        <p:txBody>
          <a:bodyPr wrap="square" lIns="0" tIns="0" rIns="0" bIns="0" rtlCol="0" vert="horz">
            <a:spAutoFit/>
          </a:bodyPr>
          <a:lstStyle/>
          <a:p>
            <a:pPr marL="25400">
              <a:lnSpc>
                <a:spcPts val="1540"/>
              </a:lnSpc>
            </a:pPr>
            <a:fld id="{81D60167-4931-47E6-BA6A-407CBD079E47}" type="slidenum">
              <a:rPr dirty="0"/>
              <a:t>10</a:t>
            </a:fld>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563615" y="4355084"/>
            <a:ext cx="347345" cy="132715"/>
          </a:xfrm>
          <a:prstGeom prst="rect">
            <a:avLst/>
          </a:prstGeom>
        </p:spPr>
        <p:txBody>
          <a:bodyPr wrap="square" lIns="0" tIns="12700" rIns="0" bIns="0" rtlCol="0" vert="horz">
            <a:spAutoFit/>
          </a:bodyPr>
          <a:lstStyle/>
          <a:p>
            <a:pPr marL="12700">
              <a:lnSpc>
                <a:spcPct val="100000"/>
              </a:lnSpc>
              <a:spcBef>
                <a:spcPts val="100"/>
              </a:spcBef>
            </a:pPr>
            <a:r>
              <a:rPr dirty="0" sz="700" spc="-5">
                <a:latin typeface="Arial"/>
                <a:cs typeface="Arial"/>
              </a:rPr>
              <a:t>Slide</a:t>
            </a:r>
            <a:r>
              <a:rPr dirty="0" sz="700" spc="-60">
                <a:latin typeface="Arial"/>
                <a:cs typeface="Arial"/>
              </a:rPr>
              <a:t> </a:t>
            </a:r>
            <a:r>
              <a:rPr dirty="0" sz="700" spc="-5">
                <a:latin typeface="Arial"/>
                <a:cs typeface="Arial"/>
              </a:rPr>
              <a:t>23</a:t>
            </a:r>
            <a:endParaRPr sz="700">
              <a:latin typeface="Arial"/>
              <a:cs typeface="Arial"/>
            </a:endParaRPr>
          </a:p>
        </p:txBody>
      </p:sp>
      <p:sp>
        <p:nvSpPr>
          <p:cNvPr id="3" name="object 3"/>
          <p:cNvSpPr txBox="1"/>
          <p:nvPr/>
        </p:nvSpPr>
        <p:spPr>
          <a:xfrm>
            <a:off x="1959355" y="1323847"/>
            <a:ext cx="3851275" cy="635000"/>
          </a:xfrm>
          <a:prstGeom prst="rect">
            <a:avLst/>
          </a:prstGeom>
        </p:spPr>
        <p:txBody>
          <a:bodyPr wrap="square" lIns="0" tIns="12065" rIns="0" bIns="0" rtlCol="0" vert="horz">
            <a:spAutoFit/>
          </a:bodyPr>
          <a:lstStyle/>
          <a:p>
            <a:pPr marL="740410" marR="5080" indent="-728345">
              <a:lnSpc>
                <a:spcPct val="100000"/>
              </a:lnSpc>
              <a:spcBef>
                <a:spcPts val="95"/>
              </a:spcBef>
            </a:pPr>
            <a:r>
              <a:rPr dirty="0" sz="2000" spc="-5">
                <a:solidFill>
                  <a:srgbClr val="009A00"/>
                </a:solidFill>
                <a:latin typeface="Arial"/>
                <a:cs typeface="Arial"/>
              </a:rPr>
              <a:t>After doing all row constraints and  column constraints…</a:t>
            </a:r>
            <a:endParaRPr sz="2000">
              <a:latin typeface="Arial"/>
              <a:cs typeface="Arial"/>
            </a:endParaRPr>
          </a:p>
        </p:txBody>
      </p:sp>
      <p:graphicFrame>
        <p:nvGraphicFramePr>
          <p:cNvPr id="4" name="object 4"/>
          <p:cNvGraphicFramePr>
            <a:graphicFrameLocks noGrp="1"/>
          </p:cNvGraphicFramePr>
          <p:nvPr/>
        </p:nvGraphicFramePr>
        <p:xfrm>
          <a:off x="1935956" y="2704052"/>
          <a:ext cx="3602990" cy="1570355"/>
        </p:xfrm>
        <a:graphic>
          <a:graphicData uri="http://schemas.openxmlformats.org/drawingml/2006/table">
            <a:tbl>
              <a:tblPr firstRow="1" bandRow="1">
                <a:tableStyleId>{2D5ABB26-0587-4C30-8999-92F81FD0307C}</a:tableStyleId>
              </a:tblPr>
              <a:tblGrid>
                <a:gridCol w="838200"/>
                <a:gridCol w="838200"/>
                <a:gridCol w="838200"/>
                <a:gridCol w="1066800"/>
              </a:tblGrid>
              <a:tr h="347472">
                <a:tc>
                  <a:txBody>
                    <a:bodyPr/>
                    <a:lstStyle/>
                    <a:p>
                      <a:pPr marL="45085">
                        <a:lnSpc>
                          <a:spcPct val="100000"/>
                        </a:lnSpc>
                        <a:spcBef>
                          <a:spcPts val="140"/>
                        </a:spcBef>
                      </a:pPr>
                      <a:r>
                        <a:rPr dirty="0" sz="1400">
                          <a:latin typeface="Arial"/>
                          <a:cs typeface="Arial"/>
                        </a:rPr>
                        <a:t>1</a:t>
                      </a:r>
                      <a:endParaRPr sz="1400">
                        <a:latin typeface="Arial"/>
                        <a:cs typeface="Arial"/>
                      </a:endParaRPr>
                    </a:p>
                  </a:txBody>
                  <a:tcPr marL="0" marR="0" marB="0" marT="17780">
                    <a:lnL w="19050">
                      <a:solidFill>
                        <a:srgbClr val="010101"/>
                      </a:solidFill>
                      <a:prstDash val="solid"/>
                    </a:lnL>
                    <a:lnR w="6350">
                      <a:solidFill>
                        <a:srgbClr val="010101"/>
                      </a:solidFill>
                      <a:prstDash val="solid"/>
                    </a:lnR>
                    <a:lnT w="19050">
                      <a:solidFill>
                        <a:srgbClr val="010101"/>
                      </a:solidFill>
                      <a:prstDash val="solid"/>
                    </a:lnT>
                    <a:lnB w="6350">
                      <a:solidFill>
                        <a:srgbClr val="010101"/>
                      </a:solidFill>
                      <a:prstDash val="solid"/>
                    </a:lnB>
                  </a:tcPr>
                </a:tc>
                <a:tc>
                  <a:txBody>
                    <a:bodyPr/>
                    <a:lstStyle/>
                    <a:p>
                      <a:pPr marL="45085">
                        <a:lnSpc>
                          <a:spcPct val="100000"/>
                        </a:lnSpc>
                        <a:spcBef>
                          <a:spcPts val="140"/>
                        </a:spcBef>
                      </a:pPr>
                      <a:r>
                        <a:rPr dirty="0" sz="1400" spc="-5">
                          <a:latin typeface="Arial"/>
                          <a:cs typeface="Arial"/>
                        </a:rPr>
                        <a:t>23</a:t>
                      </a:r>
                      <a:endParaRPr sz="1400">
                        <a:latin typeface="Arial"/>
                        <a:cs typeface="Arial"/>
                      </a:endParaRPr>
                    </a:p>
                  </a:txBody>
                  <a:tcPr marL="0" marR="0" marB="0" marT="17780">
                    <a:lnL w="6350">
                      <a:solidFill>
                        <a:srgbClr val="010101"/>
                      </a:solidFill>
                      <a:prstDash val="solid"/>
                    </a:lnL>
                    <a:lnR w="6350">
                      <a:solidFill>
                        <a:srgbClr val="010101"/>
                      </a:solidFill>
                      <a:prstDash val="solid"/>
                    </a:lnR>
                    <a:lnT w="19050">
                      <a:solidFill>
                        <a:srgbClr val="010101"/>
                      </a:solidFill>
                      <a:prstDash val="solid"/>
                    </a:lnT>
                    <a:lnB w="6350">
                      <a:solidFill>
                        <a:srgbClr val="010101"/>
                      </a:solidFill>
                      <a:prstDash val="solid"/>
                    </a:lnB>
                  </a:tcPr>
                </a:tc>
                <a:tc>
                  <a:txBody>
                    <a:bodyPr/>
                    <a:lstStyle/>
                    <a:p>
                      <a:pPr marL="45720">
                        <a:lnSpc>
                          <a:spcPct val="100000"/>
                        </a:lnSpc>
                        <a:spcBef>
                          <a:spcPts val="140"/>
                        </a:spcBef>
                      </a:pPr>
                      <a:r>
                        <a:rPr dirty="0" sz="1400" spc="-5">
                          <a:latin typeface="Arial"/>
                          <a:cs typeface="Arial"/>
                        </a:rPr>
                        <a:t>23</a:t>
                      </a:r>
                      <a:endParaRPr sz="1400">
                        <a:latin typeface="Arial"/>
                        <a:cs typeface="Arial"/>
                      </a:endParaRPr>
                    </a:p>
                  </a:txBody>
                  <a:tcPr marL="0" marR="0" marB="0" marT="17780">
                    <a:lnL w="6350">
                      <a:solidFill>
                        <a:srgbClr val="010101"/>
                      </a:solidFill>
                      <a:prstDash val="solid"/>
                    </a:lnL>
                    <a:lnR w="6350">
                      <a:solidFill>
                        <a:srgbClr val="010101"/>
                      </a:solidFill>
                      <a:prstDash val="solid"/>
                    </a:lnR>
                    <a:lnT w="19050">
                      <a:solidFill>
                        <a:srgbClr val="010101"/>
                      </a:solidFill>
                      <a:prstDash val="solid"/>
                    </a:lnT>
                    <a:lnB w="6350">
                      <a:solidFill>
                        <a:srgbClr val="010101"/>
                      </a:solidFill>
                      <a:prstDash val="solid"/>
                    </a:lnB>
                  </a:tcPr>
                </a:tc>
                <a:tc>
                  <a:txBody>
                    <a:bodyPr/>
                    <a:lstStyle/>
                    <a:p>
                      <a:pPr algn="r" marR="38735">
                        <a:lnSpc>
                          <a:spcPct val="100000"/>
                        </a:lnSpc>
                        <a:spcBef>
                          <a:spcPts val="155"/>
                        </a:spcBef>
                      </a:pPr>
                      <a:r>
                        <a:rPr dirty="0" sz="900" spc="-5">
                          <a:latin typeface="Arial"/>
                          <a:cs typeface="Arial"/>
                        </a:rPr>
                        <a:t>This row</a:t>
                      </a:r>
                      <a:r>
                        <a:rPr dirty="0" sz="900" spc="-90">
                          <a:latin typeface="Arial"/>
                          <a:cs typeface="Arial"/>
                        </a:rPr>
                        <a:t> </a:t>
                      </a:r>
                      <a:r>
                        <a:rPr dirty="0" sz="900">
                          <a:latin typeface="Arial"/>
                          <a:cs typeface="Arial"/>
                        </a:rPr>
                        <a:t>must</a:t>
                      </a:r>
                      <a:endParaRPr sz="900">
                        <a:latin typeface="Arial"/>
                        <a:cs typeface="Arial"/>
                      </a:endParaRPr>
                    </a:p>
                    <a:p>
                      <a:pPr algn="r" marR="38100">
                        <a:lnSpc>
                          <a:spcPct val="100000"/>
                        </a:lnSpc>
                        <a:spcBef>
                          <a:spcPts val="220"/>
                        </a:spcBef>
                      </a:pPr>
                      <a:r>
                        <a:rPr dirty="0" sz="900" spc="-5">
                          <a:latin typeface="Arial"/>
                          <a:cs typeface="Arial"/>
                        </a:rPr>
                        <a:t>sum to</a:t>
                      </a:r>
                      <a:r>
                        <a:rPr dirty="0" sz="900" spc="-85">
                          <a:latin typeface="Arial"/>
                          <a:cs typeface="Arial"/>
                        </a:rPr>
                        <a:t> </a:t>
                      </a:r>
                      <a:r>
                        <a:rPr dirty="0" sz="900" spc="-5">
                          <a:latin typeface="Arial"/>
                          <a:cs typeface="Arial"/>
                        </a:rPr>
                        <a:t>6</a:t>
                      </a:r>
                      <a:endParaRPr sz="900">
                        <a:latin typeface="Arial"/>
                        <a:cs typeface="Arial"/>
                      </a:endParaRPr>
                    </a:p>
                  </a:txBody>
                  <a:tcPr marL="0" marR="0" marB="0" marT="19685">
                    <a:lnL w="6350">
                      <a:solidFill>
                        <a:srgbClr val="010101"/>
                      </a:solidFill>
                      <a:prstDash val="solid"/>
                    </a:lnL>
                    <a:lnR w="19050">
                      <a:solidFill>
                        <a:srgbClr val="010101"/>
                      </a:solidFill>
                      <a:prstDash val="solid"/>
                    </a:lnR>
                    <a:lnT w="19050">
                      <a:solidFill>
                        <a:srgbClr val="010101"/>
                      </a:solidFill>
                      <a:prstDash val="solid"/>
                    </a:lnT>
                    <a:lnB w="6350">
                      <a:solidFill>
                        <a:srgbClr val="010101"/>
                      </a:solidFill>
                      <a:prstDash val="solid"/>
                    </a:lnB>
                  </a:tcPr>
                </a:tc>
              </a:tr>
              <a:tr h="347472">
                <a:tc>
                  <a:txBody>
                    <a:bodyPr/>
                    <a:lstStyle/>
                    <a:p>
                      <a:pPr marL="45085">
                        <a:lnSpc>
                          <a:spcPct val="100000"/>
                        </a:lnSpc>
                        <a:spcBef>
                          <a:spcPts val="145"/>
                        </a:spcBef>
                      </a:pPr>
                      <a:r>
                        <a:rPr dirty="0" sz="1400" spc="-5">
                          <a:latin typeface="Arial"/>
                          <a:cs typeface="Arial"/>
                        </a:rPr>
                        <a:t>23</a:t>
                      </a:r>
                      <a:endParaRPr sz="1400">
                        <a:latin typeface="Arial"/>
                        <a:cs typeface="Arial"/>
                      </a:endParaRPr>
                    </a:p>
                  </a:txBody>
                  <a:tcPr marL="0" marR="0" marB="0" marT="18415">
                    <a:lnL w="19050">
                      <a:solidFill>
                        <a:srgbClr val="010101"/>
                      </a:solidFill>
                      <a:prstDash val="solid"/>
                    </a:lnL>
                    <a:lnR w="6350">
                      <a:solidFill>
                        <a:srgbClr val="010101"/>
                      </a:solidFill>
                      <a:prstDash val="solid"/>
                    </a:lnR>
                    <a:lnT w="6350">
                      <a:solidFill>
                        <a:srgbClr val="010101"/>
                      </a:solidFill>
                      <a:prstDash val="solid"/>
                    </a:lnT>
                    <a:lnB w="6350">
                      <a:solidFill>
                        <a:srgbClr val="010101"/>
                      </a:solidFill>
                      <a:prstDash val="solid"/>
                    </a:lnB>
                  </a:tcPr>
                </a:tc>
                <a:tc>
                  <a:txBody>
                    <a:bodyPr/>
                    <a:lstStyle/>
                    <a:p>
                      <a:pPr marL="45085">
                        <a:lnSpc>
                          <a:spcPct val="100000"/>
                        </a:lnSpc>
                        <a:spcBef>
                          <a:spcPts val="145"/>
                        </a:spcBef>
                      </a:pPr>
                      <a:r>
                        <a:rPr dirty="0" sz="1400" spc="-5">
                          <a:latin typeface="Arial"/>
                          <a:cs typeface="Arial"/>
                        </a:rPr>
                        <a:t>123</a:t>
                      </a:r>
                      <a:endParaRPr sz="1400">
                        <a:latin typeface="Arial"/>
                        <a:cs typeface="Arial"/>
                      </a:endParaRPr>
                    </a:p>
                  </a:txBody>
                  <a:tcPr marL="0" marR="0" marB="0" marT="18415">
                    <a:lnL w="6350">
                      <a:solidFill>
                        <a:srgbClr val="010101"/>
                      </a:solidFill>
                      <a:prstDash val="solid"/>
                    </a:lnL>
                    <a:lnR w="6350">
                      <a:solidFill>
                        <a:srgbClr val="010101"/>
                      </a:solidFill>
                      <a:prstDash val="solid"/>
                    </a:lnR>
                    <a:lnT w="6350">
                      <a:solidFill>
                        <a:srgbClr val="010101"/>
                      </a:solidFill>
                      <a:prstDash val="solid"/>
                    </a:lnT>
                    <a:lnB w="6350">
                      <a:solidFill>
                        <a:srgbClr val="010101"/>
                      </a:solidFill>
                      <a:prstDash val="solid"/>
                    </a:lnB>
                  </a:tcPr>
                </a:tc>
                <a:tc>
                  <a:txBody>
                    <a:bodyPr/>
                    <a:lstStyle/>
                    <a:p>
                      <a:pPr marL="45720">
                        <a:lnSpc>
                          <a:spcPct val="100000"/>
                        </a:lnSpc>
                        <a:spcBef>
                          <a:spcPts val="145"/>
                        </a:spcBef>
                      </a:pPr>
                      <a:r>
                        <a:rPr dirty="0" sz="1400" spc="-5">
                          <a:latin typeface="Arial"/>
                          <a:cs typeface="Arial"/>
                        </a:rPr>
                        <a:t>123</a:t>
                      </a:r>
                      <a:endParaRPr sz="1400">
                        <a:latin typeface="Arial"/>
                        <a:cs typeface="Arial"/>
                      </a:endParaRPr>
                    </a:p>
                  </a:txBody>
                  <a:tcPr marL="0" marR="0" marB="0" marT="18415">
                    <a:lnL w="6350">
                      <a:solidFill>
                        <a:srgbClr val="010101"/>
                      </a:solidFill>
                      <a:prstDash val="solid"/>
                    </a:lnL>
                    <a:lnR w="6350">
                      <a:solidFill>
                        <a:srgbClr val="010101"/>
                      </a:solidFill>
                      <a:prstDash val="solid"/>
                    </a:lnR>
                    <a:lnT w="6350">
                      <a:solidFill>
                        <a:srgbClr val="010101"/>
                      </a:solidFill>
                      <a:prstDash val="solid"/>
                    </a:lnT>
                    <a:lnB w="6350">
                      <a:solidFill>
                        <a:srgbClr val="010101"/>
                      </a:solidFill>
                      <a:prstDash val="solid"/>
                    </a:lnB>
                  </a:tcPr>
                </a:tc>
                <a:tc>
                  <a:txBody>
                    <a:bodyPr/>
                    <a:lstStyle/>
                    <a:p>
                      <a:pPr algn="r" marR="38735">
                        <a:lnSpc>
                          <a:spcPct val="100000"/>
                        </a:lnSpc>
                        <a:spcBef>
                          <a:spcPts val="160"/>
                        </a:spcBef>
                      </a:pPr>
                      <a:r>
                        <a:rPr dirty="0" sz="900" spc="-5">
                          <a:latin typeface="Arial"/>
                          <a:cs typeface="Arial"/>
                        </a:rPr>
                        <a:t>This row</a:t>
                      </a:r>
                      <a:r>
                        <a:rPr dirty="0" sz="900" spc="-90">
                          <a:latin typeface="Arial"/>
                          <a:cs typeface="Arial"/>
                        </a:rPr>
                        <a:t> </a:t>
                      </a:r>
                      <a:r>
                        <a:rPr dirty="0" sz="900">
                          <a:latin typeface="Arial"/>
                          <a:cs typeface="Arial"/>
                        </a:rPr>
                        <a:t>must</a:t>
                      </a:r>
                      <a:endParaRPr sz="900">
                        <a:latin typeface="Arial"/>
                        <a:cs typeface="Arial"/>
                      </a:endParaRPr>
                    </a:p>
                    <a:p>
                      <a:pPr algn="r" marR="38100">
                        <a:lnSpc>
                          <a:spcPct val="100000"/>
                        </a:lnSpc>
                        <a:spcBef>
                          <a:spcPts val="215"/>
                        </a:spcBef>
                      </a:pPr>
                      <a:r>
                        <a:rPr dirty="0" sz="900" spc="-5">
                          <a:latin typeface="Arial"/>
                          <a:cs typeface="Arial"/>
                        </a:rPr>
                        <a:t>sum to</a:t>
                      </a:r>
                      <a:r>
                        <a:rPr dirty="0" sz="900" spc="-85">
                          <a:latin typeface="Arial"/>
                          <a:cs typeface="Arial"/>
                        </a:rPr>
                        <a:t> </a:t>
                      </a:r>
                      <a:r>
                        <a:rPr dirty="0" sz="900" spc="-5">
                          <a:latin typeface="Arial"/>
                          <a:cs typeface="Arial"/>
                        </a:rPr>
                        <a:t>6</a:t>
                      </a:r>
                      <a:endParaRPr sz="900">
                        <a:latin typeface="Arial"/>
                        <a:cs typeface="Arial"/>
                      </a:endParaRPr>
                    </a:p>
                  </a:txBody>
                  <a:tcPr marL="0" marR="0" marB="0" marT="20320">
                    <a:lnL w="6350">
                      <a:solidFill>
                        <a:srgbClr val="010101"/>
                      </a:solidFill>
                      <a:prstDash val="solid"/>
                    </a:lnL>
                    <a:lnR w="19050">
                      <a:solidFill>
                        <a:srgbClr val="010101"/>
                      </a:solidFill>
                      <a:prstDash val="solid"/>
                    </a:lnR>
                    <a:lnT w="6350">
                      <a:solidFill>
                        <a:srgbClr val="010101"/>
                      </a:solidFill>
                      <a:prstDash val="solid"/>
                    </a:lnT>
                    <a:lnB w="6350">
                      <a:solidFill>
                        <a:srgbClr val="010101"/>
                      </a:solidFill>
                      <a:prstDash val="solid"/>
                    </a:lnB>
                  </a:tcPr>
                </a:tc>
              </a:tr>
              <a:tr h="348233">
                <a:tc>
                  <a:txBody>
                    <a:bodyPr/>
                    <a:lstStyle/>
                    <a:p>
                      <a:pPr marL="45720">
                        <a:lnSpc>
                          <a:spcPct val="100000"/>
                        </a:lnSpc>
                        <a:spcBef>
                          <a:spcPts val="145"/>
                        </a:spcBef>
                      </a:pPr>
                      <a:r>
                        <a:rPr dirty="0" sz="1400" spc="-5">
                          <a:latin typeface="Arial"/>
                          <a:cs typeface="Arial"/>
                        </a:rPr>
                        <a:t>23</a:t>
                      </a:r>
                      <a:endParaRPr sz="1400">
                        <a:latin typeface="Arial"/>
                        <a:cs typeface="Arial"/>
                      </a:endParaRPr>
                    </a:p>
                  </a:txBody>
                  <a:tcPr marL="0" marR="0" marB="0" marT="18415">
                    <a:lnL w="19050">
                      <a:solidFill>
                        <a:srgbClr val="010101"/>
                      </a:solidFill>
                      <a:prstDash val="solid"/>
                    </a:lnL>
                    <a:lnR w="6350">
                      <a:solidFill>
                        <a:srgbClr val="010101"/>
                      </a:solidFill>
                      <a:prstDash val="solid"/>
                    </a:lnR>
                    <a:lnT w="6350">
                      <a:solidFill>
                        <a:srgbClr val="010101"/>
                      </a:solidFill>
                      <a:prstDash val="solid"/>
                    </a:lnT>
                    <a:lnB w="6350">
                      <a:solidFill>
                        <a:srgbClr val="010101"/>
                      </a:solidFill>
                      <a:prstDash val="solid"/>
                    </a:lnB>
                  </a:tcPr>
                </a:tc>
                <a:tc>
                  <a:txBody>
                    <a:bodyPr/>
                    <a:lstStyle/>
                    <a:p>
                      <a:pPr marL="45720">
                        <a:lnSpc>
                          <a:spcPct val="100000"/>
                        </a:lnSpc>
                        <a:spcBef>
                          <a:spcPts val="145"/>
                        </a:spcBef>
                      </a:pPr>
                      <a:r>
                        <a:rPr dirty="0" sz="1400" spc="-5">
                          <a:latin typeface="Arial"/>
                          <a:cs typeface="Arial"/>
                        </a:rPr>
                        <a:t>123</a:t>
                      </a:r>
                      <a:endParaRPr sz="1400">
                        <a:latin typeface="Arial"/>
                        <a:cs typeface="Arial"/>
                      </a:endParaRPr>
                    </a:p>
                  </a:txBody>
                  <a:tcPr marL="0" marR="0" marB="0" marT="18415">
                    <a:lnL w="6350">
                      <a:solidFill>
                        <a:srgbClr val="010101"/>
                      </a:solidFill>
                      <a:prstDash val="solid"/>
                    </a:lnL>
                    <a:lnR w="6350">
                      <a:solidFill>
                        <a:srgbClr val="010101"/>
                      </a:solidFill>
                      <a:prstDash val="solid"/>
                    </a:lnR>
                    <a:lnT w="6350">
                      <a:solidFill>
                        <a:srgbClr val="010101"/>
                      </a:solidFill>
                      <a:prstDash val="solid"/>
                    </a:lnT>
                    <a:lnB w="6350">
                      <a:solidFill>
                        <a:srgbClr val="010101"/>
                      </a:solidFill>
                      <a:prstDash val="solid"/>
                    </a:lnB>
                  </a:tcPr>
                </a:tc>
                <a:tc>
                  <a:txBody>
                    <a:bodyPr/>
                    <a:lstStyle/>
                    <a:p>
                      <a:pPr marL="45720">
                        <a:lnSpc>
                          <a:spcPct val="100000"/>
                        </a:lnSpc>
                        <a:spcBef>
                          <a:spcPts val="145"/>
                        </a:spcBef>
                      </a:pPr>
                      <a:r>
                        <a:rPr dirty="0" sz="1400" spc="-5">
                          <a:latin typeface="Arial"/>
                          <a:cs typeface="Arial"/>
                        </a:rPr>
                        <a:t>123</a:t>
                      </a:r>
                      <a:endParaRPr sz="1400">
                        <a:latin typeface="Arial"/>
                        <a:cs typeface="Arial"/>
                      </a:endParaRPr>
                    </a:p>
                  </a:txBody>
                  <a:tcPr marL="0" marR="0" marB="0" marT="18415">
                    <a:lnL w="6350">
                      <a:solidFill>
                        <a:srgbClr val="010101"/>
                      </a:solidFill>
                      <a:prstDash val="solid"/>
                    </a:lnL>
                    <a:lnR w="6350">
                      <a:solidFill>
                        <a:srgbClr val="010101"/>
                      </a:solidFill>
                      <a:prstDash val="solid"/>
                    </a:lnR>
                    <a:lnT w="6350">
                      <a:solidFill>
                        <a:srgbClr val="010101"/>
                      </a:solidFill>
                      <a:prstDash val="solid"/>
                    </a:lnT>
                    <a:lnB w="6350">
                      <a:solidFill>
                        <a:srgbClr val="010101"/>
                      </a:solidFill>
                      <a:prstDash val="solid"/>
                    </a:lnB>
                  </a:tcPr>
                </a:tc>
                <a:tc>
                  <a:txBody>
                    <a:bodyPr/>
                    <a:lstStyle/>
                    <a:p>
                      <a:pPr algn="r" marR="38735">
                        <a:lnSpc>
                          <a:spcPct val="100000"/>
                        </a:lnSpc>
                        <a:spcBef>
                          <a:spcPts val="160"/>
                        </a:spcBef>
                      </a:pPr>
                      <a:r>
                        <a:rPr dirty="0" sz="900" spc="-5">
                          <a:latin typeface="Arial"/>
                          <a:cs typeface="Arial"/>
                        </a:rPr>
                        <a:t>This row</a:t>
                      </a:r>
                      <a:r>
                        <a:rPr dirty="0" sz="900" spc="-90">
                          <a:latin typeface="Arial"/>
                          <a:cs typeface="Arial"/>
                        </a:rPr>
                        <a:t> </a:t>
                      </a:r>
                      <a:r>
                        <a:rPr dirty="0" sz="900">
                          <a:latin typeface="Arial"/>
                          <a:cs typeface="Arial"/>
                        </a:rPr>
                        <a:t>must</a:t>
                      </a:r>
                      <a:endParaRPr sz="900">
                        <a:latin typeface="Arial"/>
                        <a:cs typeface="Arial"/>
                      </a:endParaRPr>
                    </a:p>
                    <a:p>
                      <a:pPr algn="r" marR="38100">
                        <a:lnSpc>
                          <a:spcPct val="100000"/>
                        </a:lnSpc>
                        <a:spcBef>
                          <a:spcPts val="225"/>
                        </a:spcBef>
                      </a:pPr>
                      <a:r>
                        <a:rPr dirty="0" sz="900" spc="-5">
                          <a:latin typeface="Arial"/>
                          <a:cs typeface="Arial"/>
                        </a:rPr>
                        <a:t>sum to</a:t>
                      </a:r>
                      <a:r>
                        <a:rPr dirty="0" sz="900" spc="-85">
                          <a:latin typeface="Arial"/>
                          <a:cs typeface="Arial"/>
                        </a:rPr>
                        <a:t> </a:t>
                      </a:r>
                      <a:r>
                        <a:rPr dirty="0" sz="900" spc="-5">
                          <a:latin typeface="Arial"/>
                          <a:cs typeface="Arial"/>
                        </a:rPr>
                        <a:t>6</a:t>
                      </a:r>
                      <a:endParaRPr sz="900">
                        <a:latin typeface="Arial"/>
                        <a:cs typeface="Arial"/>
                      </a:endParaRPr>
                    </a:p>
                  </a:txBody>
                  <a:tcPr marL="0" marR="0" marB="0" marT="20320">
                    <a:lnL w="6350">
                      <a:solidFill>
                        <a:srgbClr val="010101"/>
                      </a:solidFill>
                      <a:prstDash val="solid"/>
                    </a:lnL>
                    <a:lnR w="19050">
                      <a:solidFill>
                        <a:srgbClr val="010101"/>
                      </a:solidFill>
                      <a:prstDash val="solid"/>
                    </a:lnR>
                    <a:lnT w="6350">
                      <a:solidFill>
                        <a:srgbClr val="010101"/>
                      </a:solidFill>
                      <a:prstDash val="solid"/>
                    </a:lnT>
                    <a:lnB w="6350">
                      <a:solidFill>
                        <a:srgbClr val="010101"/>
                      </a:solidFill>
                      <a:prstDash val="solid"/>
                    </a:lnB>
                  </a:tcPr>
                </a:tc>
              </a:tr>
              <a:tr h="512825">
                <a:tc>
                  <a:txBody>
                    <a:bodyPr/>
                    <a:lstStyle/>
                    <a:p>
                      <a:pPr>
                        <a:lnSpc>
                          <a:spcPct val="100000"/>
                        </a:lnSpc>
                        <a:spcBef>
                          <a:spcPts val="20"/>
                        </a:spcBef>
                      </a:pPr>
                      <a:endParaRPr sz="1250">
                        <a:latin typeface="Times New Roman"/>
                        <a:cs typeface="Times New Roman"/>
                      </a:endParaRPr>
                    </a:p>
                    <a:p>
                      <a:pPr marL="45085" marR="66040">
                        <a:lnSpc>
                          <a:spcPct val="100000"/>
                        </a:lnSpc>
                      </a:pPr>
                      <a:r>
                        <a:rPr dirty="0" sz="900" spc="-5">
                          <a:latin typeface="Arial"/>
                          <a:cs typeface="Arial"/>
                        </a:rPr>
                        <a:t>This </a:t>
                      </a:r>
                      <a:r>
                        <a:rPr dirty="0" sz="900" spc="-10">
                          <a:latin typeface="Arial"/>
                          <a:cs typeface="Arial"/>
                        </a:rPr>
                        <a:t>column  </a:t>
                      </a:r>
                      <a:r>
                        <a:rPr dirty="0" sz="900">
                          <a:latin typeface="Arial"/>
                          <a:cs typeface="Arial"/>
                        </a:rPr>
                        <a:t>must sum to</a:t>
                      </a:r>
                      <a:r>
                        <a:rPr dirty="0" sz="900" spc="-95">
                          <a:latin typeface="Arial"/>
                          <a:cs typeface="Arial"/>
                        </a:rPr>
                        <a:t> </a:t>
                      </a:r>
                      <a:r>
                        <a:rPr dirty="0" sz="900" spc="-5">
                          <a:latin typeface="Arial"/>
                          <a:cs typeface="Arial"/>
                        </a:rPr>
                        <a:t>6</a:t>
                      </a:r>
                      <a:endParaRPr sz="900">
                        <a:latin typeface="Arial"/>
                        <a:cs typeface="Arial"/>
                      </a:endParaRPr>
                    </a:p>
                  </a:txBody>
                  <a:tcPr marL="0" marR="0" marB="0" marT="2540">
                    <a:lnL w="19050">
                      <a:solidFill>
                        <a:srgbClr val="010101"/>
                      </a:solidFill>
                      <a:prstDash val="solid"/>
                    </a:lnL>
                    <a:lnR w="6350">
                      <a:solidFill>
                        <a:srgbClr val="010101"/>
                      </a:solidFill>
                      <a:prstDash val="solid"/>
                    </a:lnR>
                    <a:lnT w="6350">
                      <a:solidFill>
                        <a:srgbClr val="010101"/>
                      </a:solidFill>
                      <a:prstDash val="solid"/>
                    </a:lnT>
                    <a:lnB w="19050">
                      <a:solidFill>
                        <a:srgbClr val="010101"/>
                      </a:solidFill>
                      <a:prstDash val="solid"/>
                    </a:lnB>
                  </a:tcPr>
                </a:tc>
                <a:tc>
                  <a:txBody>
                    <a:bodyPr/>
                    <a:lstStyle/>
                    <a:p>
                      <a:pPr>
                        <a:lnSpc>
                          <a:spcPct val="100000"/>
                        </a:lnSpc>
                        <a:spcBef>
                          <a:spcPts val="20"/>
                        </a:spcBef>
                      </a:pPr>
                      <a:endParaRPr sz="1250">
                        <a:latin typeface="Times New Roman"/>
                        <a:cs typeface="Times New Roman"/>
                      </a:endParaRPr>
                    </a:p>
                    <a:p>
                      <a:pPr marL="45085" marR="66040">
                        <a:lnSpc>
                          <a:spcPct val="100000"/>
                        </a:lnSpc>
                      </a:pPr>
                      <a:r>
                        <a:rPr dirty="0" sz="900" spc="-5">
                          <a:latin typeface="Arial"/>
                          <a:cs typeface="Arial"/>
                        </a:rPr>
                        <a:t>This </a:t>
                      </a:r>
                      <a:r>
                        <a:rPr dirty="0" sz="900" spc="-10">
                          <a:latin typeface="Arial"/>
                          <a:cs typeface="Arial"/>
                        </a:rPr>
                        <a:t>column  </a:t>
                      </a:r>
                      <a:r>
                        <a:rPr dirty="0" sz="900">
                          <a:latin typeface="Arial"/>
                          <a:cs typeface="Arial"/>
                        </a:rPr>
                        <a:t>must sum to</a:t>
                      </a:r>
                      <a:r>
                        <a:rPr dirty="0" sz="900" spc="-95">
                          <a:latin typeface="Arial"/>
                          <a:cs typeface="Arial"/>
                        </a:rPr>
                        <a:t> </a:t>
                      </a:r>
                      <a:r>
                        <a:rPr dirty="0" sz="900" spc="-5">
                          <a:latin typeface="Arial"/>
                          <a:cs typeface="Arial"/>
                        </a:rPr>
                        <a:t>6</a:t>
                      </a:r>
                      <a:endParaRPr sz="900">
                        <a:latin typeface="Arial"/>
                        <a:cs typeface="Arial"/>
                      </a:endParaRPr>
                    </a:p>
                  </a:txBody>
                  <a:tcPr marL="0" marR="0" marB="0" marT="2540">
                    <a:lnL w="6350">
                      <a:solidFill>
                        <a:srgbClr val="010101"/>
                      </a:solidFill>
                      <a:prstDash val="solid"/>
                    </a:lnL>
                    <a:lnR w="6350">
                      <a:solidFill>
                        <a:srgbClr val="010101"/>
                      </a:solidFill>
                      <a:prstDash val="solid"/>
                    </a:lnR>
                    <a:lnT w="6350">
                      <a:solidFill>
                        <a:srgbClr val="010101"/>
                      </a:solidFill>
                      <a:prstDash val="solid"/>
                    </a:lnT>
                    <a:lnB w="19050">
                      <a:solidFill>
                        <a:srgbClr val="010101"/>
                      </a:solidFill>
                      <a:prstDash val="solid"/>
                    </a:lnB>
                  </a:tcPr>
                </a:tc>
                <a:tc>
                  <a:txBody>
                    <a:bodyPr/>
                    <a:lstStyle/>
                    <a:p>
                      <a:pPr>
                        <a:lnSpc>
                          <a:spcPct val="100000"/>
                        </a:lnSpc>
                        <a:spcBef>
                          <a:spcPts val="20"/>
                        </a:spcBef>
                      </a:pPr>
                      <a:endParaRPr sz="1250">
                        <a:latin typeface="Times New Roman"/>
                        <a:cs typeface="Times New Roman"/>
                      </a:endParaRPr>
                    </a:p>
                    <a:p>
                      <a:pPr marL="45720" marR="66040">
                        <a:lnSpc>
                          <a:spcPct val="100000"/>
                        </a:lnSpc>
                      </a:pPr>
                      <a:r>
                        <a:rPr dirty="0" sz="900" spc="-5">
                          <a:latin typeface="Arial"/>
                          <a:cs typeface="Arial"/>
                        </a:rPr>
                        <a:t>This </a:t>
                      </a:r>
                      <a:r>
                        <a:rPr dirty="0" sz="900" spc="-10">
                          <a:latin typeface="Arial"/>
                          <a:cs typeface="Arial"/>
                        </a:rPr>
                        <a:t>column  </a:t>
                      </a:r>
                      <a:r>
                        <a:rPr dirty="0" sz="900">
                          <a:latin typeface="Arial"/>
                          <a:cs typeface="Arial"/>
                        </a:rPr>
                        <a:t>must sum to</a:t>
                      </a:r>
                      <a:r>
                        <a:rPr dirty="0" sz="900" spc="-95">
                          <a:latin typeface="Arial"/>
                          <a:cs typeface="Arial"/>
                        </a:rPr>
                        <a:t> </a:t>
                      </a:r>
                      <a:r>
                        <a:rPr dirty="0" sz="900" spc="-5">
                          <a:latin typeface="Arial"/>
                          <a:cs typeface="Arial"/>
                        </a:rPr>
                        <a:t>6</a:t>
                      </a:r>
                      <a:endParaRPr sz="900">
                        <a:latin typeface="Arial"/>
                        <a:cs typeface="Arial"/>
                      </a:endParaRPr>
                    </a:p>
                  </a:txBody>
                  <a:tcPr marL="0" marR="0" marB="0" marT="2540">
                    <a:lnL w="6350">
                      <a:solidFill>
                        <a:srgbClr val="010101"/>
                      </a:solidFill>
                      <a:prstDash val="solid"/>
                    </a:lnL>
                    <a:lnR w="6350">
                      <a:solidFill>
                        <a:srgbClr val="010101"/>
                      </a:solidFill>
                      <a:prstDash val="solid"/>
                    </a:lnR>
                    <a:lnT w="6350">
                      <a:solidFill>
                        <a:srgbClr val="010101"/>
                      </a:solidFill>
                      <a:prstDash val="solid"/>
                    </a:lnT>
                    <a:lnB w="19050">
                      <a:solidFill>
                        <a:srgbClr val="010101"/>
                      </a:solidFill>
                      <a:prstDash val="solid"/>
                    </a:lnB>
                  </a:tcPr>
                </a:tc>
                <a:tc>
                  <a:txBody>
                    <a:bodyPr/>
                    <a:lstStyle/>
                    <a:p>
                      <a:pPr>
                        <a:lnSpc>
                          <a:spcPct val="100000"/>
                        </a:lnSpc>
                        <a:spcBef>
                          <a:spcPts val="25"/>
                        </a:spcBef>
                      </a:pPr>
                      <a:endParaRPr sz="1050">
                        <a:latin typeface="Times New Roman"/>
                        <a:cs typeface="Times New Roman"/>
                      </a:endParaRPr>
                    </a:p>
                    <a:p>
                      <a:pPr marL="302260" marR="37465" indent="38735">
                        <a:lnSpc>
                          <a:spcPct val="120600"/>
                        </a:lnSpc>
                      </a:pPr>
                      <a:r>
                        <a:rPr dirty="0" sz="900" spc="-5">
                          <a:latin typeface="Arial"/>
                          <a:cs typeface="Arial"/>
                        </a:rPr>
                        <a:t>This</a:t>
                      </a:r>
                      <a:r>
                        <a:rPr dirty="0" sz="900" spc="-65">
                          <a:latin typeface="Arial"/>
                          <a:cs typeface="Arial"/>
                        </a:rPr>
                        <a:t> </a:t>
                      </a:r>
                      <a:r>
                        <a:rPr dirty="0" sz="900" spc="-5">
                          <a:latin typeface="Arial"/>
                          <a:cs typeface="Arial"/>
                        </a:rPr>
                        <a:t>diagonal  </a:t>
                      </a:r>
                      <a:r>
                        <a:rPr dirty="0" sz="900">
                          <a:latin typeface="Arial"/>
                          <a:cs typeface="Arial"/>
                        </a:rPr>
                        <a:t>must sum to</a:t>
                      </a:r>
                      <a:r>
                        <a:rPr dirty="0" sz="900" spc="-95">
                          <a:latin typeface="Arial"/>
                          <a:cs typeface="Arial"/>
                        </a:rPr>
                        <a:t> </a:t>
                      </a:r>
                      <a:r>
                        <a:rPr dirty="0" sz="900" spc="-5">
                          <a:latin typeface="Arial"/>
                          <a:cs typeface="Arial"/>
                        </a:rPr>
                        <a:t>6</a:t>
                      </a:r>
                      <a:endParaRPr sz="900">
                        <a:latin typeface="Arial"/>
                        <a:cs typeface="Arial"/>
                      </a:endParaRPr>
                    </a:p>
                  </a:txBody>
                  <a:tcPr marL="0" marR="0" marB="0" marT="3175">
                    <a:lnL w="6350">
                      <a:solidFill>
                        <a:srgbClr val="010101"/>
                      </a:solidFill>
                      <a:prstDash val="solid"/>
                    </a:lnL>
                    <a:lnR w="19050">
                      <a:solidFill>
                        <a:srgbClr val="010101"/>
                      </a:solidFill>
                      <a:prstDash val="solid"/>
                    </a:lnR>
                    <a:lnT w="6350">
                      <a:solidFill>
                        <a:srgbClr val="010101"/>
                      </a:solidFill>
                      <a:prstDash val="solid"/>
                    </a:lnT>
                    <a:lnB w="19050">
                      <a:solidFill>
                        <a:srgbClr val="010101"/>
                      </a:solidFill>
                      <a:prstDash val="solid"/>
                    </a:lnB>
                  </a:tcPr>
                </a:tc>
              </a:tr>
            </a:tbl>
          </a:graphicData>
        </a:graphic>
      </p:graphicFrame>
      <p:sp>
        <p:nvSpPr>
          <p:cNvPr id="5" name="object 5"/>
          <p:cNvSpPr/>
          <p:nvPr/>
        </p:nvSpPr>
        <p:spPr>
          <a:xfrm>
            <a:off x="2245518" y="3775614"/>
            <a:ext cx="233362" cy="157162"/>
          </a:xfrm>
          <a:prstGeom prst="rect">
            <a:avLst/>
          </a:prstGeom>
          <a:blipFill>
            <a:blip r:embed="rId2" cstate="print"/>
            <a:stretch>
              <a:fillRect/>
            </a:stretch>
          </a:blipFill>
        </p:spPr>
        <p:txBody>
          <a:bodyPr wrap="square" lIns="0" tIns="0" rIns="0" bIns="0" rtlCol="0"/>
          <a:lstStyle/>
          <a:p/>
        </p:txBody>
      </p:sp>
      <p:sp>
        <p:nvSpPr>
          <p:cNvPr id="6" name="object 6"/>
          <p:cNvSpPr/>
          <p:nvPr/>
        </p:nvSpPr>
        <p:spPr>
          <a:xfrm>
            <a:off x="3921918" y="3775614"/>
            <a:ext cx="233362" cy="157162"/>
          </a:xfrm>
          <a:prstGeom prst="rect">
            <a:avLst/>
          </a:prstGeom>
          <a:blipFill>
            <a:blip r:embed="rId2" cstate="print"/>
            <a:stretch>
              <a:fillRect/>
            </a:stretch>
          </a:blipFill>
        </p:spPr>
        <p:txBody>
          <a:bodyPr wrap="square" lIns="0" tIns="0" rIns="0" bIns="0" rtlCol="0"/>
          <a:lstStyle/>
          <a:p/>
        </p:txBody>
      </p:sp>
      <p:sp>
        <p:nvSpPr>
          <p:cNvPr id="7" name="object 7"/>
          <p:cNvSpPr/>
          <p:nvPr/>
        </p:nvSpPr>
        <p:spPr>
          <a:xfrm>
            <a:off x="3083718" y="3775614"/>
            <a:ext cx="233362" cy="157162"/>
          </a:xfrm>
          <a:prstGeom prst="rect">
            <a:avLst/>
          </a:prstGeom>
          <a:blipFill>
            <a:blip r:embed="rId2" cstate="print"/>
            <a:stretch>
              <a:fillRect/>
            </a:stretch>
          </a:blipFill>
        </p:spPr>
        <p:txBody>
          <a:bodyPr wrap="square" lIns="0" tIns="0" rIns="0" bIns="0" rtlCol="0"/>
          <a:lstStyle/>
          <a:p/>
        </p:txBody>
      </p:sp>
      <p:sp>
        <p:nvSpPr>
          <p:cNvPr id="8" name="object 8"/>
          <p:cNvSpPr/>
          <p:nvPr/>
        </p:nvSpPr>
        <p:spPr>
          <a:xfrm>
            <a:off x="4531518" y="2785014"/>
            <a:ext cx="157162" cy="233362"/>
          </a:xfrm>
          <a:prstGeom prst="rect">
            <a:avLst/>
          </a:prstGeom>
          <a:blipFill>
            <a:blip r:embed="rId3" cstate="print"/>
            <a:stretch>
              <a:fillRect/>
            </a:stretch>
          </a:blipFill>
        </p:spPr>
        <p:txBody>
          <a:bodyPr wrap="square" lIns="0" tIns="0" rIns="0" bIns="0" rtlCol="0"/>
          <a:lstStyle/>
          <a:p/>
        </p:txBody>
      </p:sp>
      <p:sp>
        <p:nvSpPr>
          <p:cNvPr id="9" name="object 9"/>
          <p:cNvSpPr/>
          <p:nvPr/>
        </p:nvSpPr>
        <p:spPr>
          <a:xfrm>
            <a:off x="4531518" y="3470814"/>
            <a:ext cx="157162" cy="233362"/>
          </a:xfrm>
          <a:prstGeom prst="rect">
            <a:avLst/>
          </a:prstGeom>
          <a:blipFill>
            <a:blip r:embed="rId3" cstate="print"/>
            <a:stretch>
              <a:fillRect/>
            </a:stretch>
          </a:blipFill>
        </p:spPr>
        <p:txBody>
          <a:bodyPr wrap="square" lIns="0" tIns="0" rIns="0" bIns="0" rtlCol="0"/>
          <a:lstStyle/>
          <a:p/>
        </p:txBody>
      </p:sp>
      <p:sp>
        <p:nvSpPr>
          <p:cNvPr id="10" name="object 10"/>
          <p:cNvSpPr/>
          <p:nvPr/>
        </p:nvSpPr>
        <p:spPr>
          <a:xfrm>
            <a:off x="4531518" y="3089814"/>
            <a:ext cx="157162" cy="233362"/>
          </a:xfrm>
          <a:prstGeom prst="rect">
            <a:avLst/>
          </a:prstGeom>
          <a:blipFill>
            <a:blip r:embed="rId3" cstate="print"/>
            <a:stretch>
              <a:fillRect/>
            </a:stretch>
          </a:blipFill>
        </p:spPr>
        <p:txBody>
          <a:bodyPr wrap="square" lIns="0" tIns="0" rIns="0" bIns="0" rtlCol="0"/>
          <a:lstStyle/>
          <a:p/>
        </p:txBody>
      </p:sp>
      <p:sp>
        <p:nvSpPr>
          <p:cNvPr id="11" name="object 11"/>
          <p:cNvSpPr/>
          <p:nvPr/>
        </p:nvSpPr>
        <p:spPr>
          <a:xfrm>
            <a:off x="4539138" y="3783234"/>
            <a:ext cx="169354" cy="212026"/>
          </a:xfrm>
          <a:prstGeom prst="rect">
            <a:avLst/>
          </a:prstGeom>
          <a:blipFill>
            <a:blip r:embed="rId4" cstate="print"/>
            <a:stretch>
              <a:fillRect/>
            </a:stretch>
          </a:blipFill>
        </p:spPr>
        <p:txBody>
          <a:bodyPr wrap="square" lIns="0" tIns="0" rIns="0" bIns="0" rtlCol="0"/>
          <a:lstStyle/>
          <a:p/>
        </p:txBody>
      </p:sp>
      <p:sp>
        <p:nvSpPr>
          <p:cNvPr id="12" name="object 12"/>
          <p:cNvSpPr/>
          <p:nvPr/>
        </p:nvSpPr>
        <p:spPr>
          <a:xfrm>
            <a:off x="1606296" y="1231391"/>
            <a:ext cx="4559300" cy="3416300"/>
          </a:xfrm>
          <a:custGeom>
            <a:avLst/>
            <a:gdLst/>
            <a:ahLst/>
            <a:cxnLst/>
            <a:rect l="l" t="t" r="r" b="b"/>
            <a:pathLst>
              <a:path w="4559300" h="3416300">
                <a:moveTo>
                  <a:pt x="4559046" y="0"/>
                </a:moveTo>
                <a:lnTo>
                  <a:pt x="0" y="0"/>
                </a:lnTo>
                <a:lnTo>
                  <a:pt x="0" y="3416046"/>
                </a:lnTo>
                <a:lnTo>
                  <a:pt x="4559046" y="3416046"/>
                </a:lnTo>
                <a:lnTo>
                  <a:pt x="4559046" y="0"/>
                </a:lnTo>
                <a:close/>
              </a:path>
            </a:pathLst>
          </a:custGeom>
          <a:ln w="12954">
            <a:solidFill>
              <a:srgbClr val="000000"/>
            </a:solidFill>
          </a:ln>
        </p:spPr>
        <p:txBody>
          <a:bodyPr wrap="square" lIns="0" tIns="0" rIns="0" bIns="0" rtlCol="0"/>
          <a:lstStyle/>
          <a:p/>
        </p:txBody>
      </p:sp>
      <p:sp>
        <p:nvSpPr>
          <p:cNvPr id="13" name="object 13"/>
          <p:cNvSpPr txBox="1"/>
          <p:nvPr/>
        </p:nvSpPr>
        <p:spPr>
          <a:xfrm>
            <a:off x="5563615" y="8532368"/>
            <a:ext cx="347345" cy="132715"/>
          </a:xfrm>
          <a:prstGeom prst="rect">
            <a:avLst/>
          </a:prstGeom>
        </p:spPr>
        <p:txBody>
          <a:bodyPr wrap="square" lIns="0" tIns="12700" rIns="0" bIns="0" rtlCol="0" vert="horz">
            <a:spAutoFit/>
          </a:bodyPr>
          <a:lstStyle/>
          <a:p>
            <a:pPr marL="12700">
              <a:lnSpc>
                <a:spcPct val="100000"/>
              </a:lnSpc>
              <a:spcBef>
                <a:spcPts val="100"/>
              </a:spcBef>
            </a:pPr>
            <a:r>
              <a:rPr dirty="0" sz="700" spc="-5">
                <a:latin typeface="Arial"/>
                <a:cs typeface="Arial"/>
              </a:rPr>
              <a:t>Slide</a:t>
            </a:r>
            <a:r>
              <a:rPr dirty="0" sz="700" spc="-60">
                <a:latin typeface="Arial"/>
                <a:cs typeface="Arial"/>
              </a:rPr>
              <a:t> </a:t>
            </a:r>
            <a:r>
              <a:rPr dirty="0" sz="700" spc="-5">
                <a:latin typeface="Arial"/>
                <a:cs typeface="Arial"/>
              </a:rPr>
              <a:t>24</a:t>
            </a:r>
            <a:endParaRPr sz="700">
              <a:latin typeface="Arial"/>
              <a:cs typeface="Arial"/>
            </a:endParaRPr>
          </a:p>
        </p:txBody>
      </p:sp>
      <p:sp>
        <p:nvSpPr>
          <p:cNvPr id="14" name="object 14"/>
          <p:cNvSpPr txBox="1"/>
          <p:nvPr/>
        </p:nvSpPr>
        <p:spPr>
          <a:xfrm>
            <a:off x="2495804" y="5501132"/>
            <a:ext cx="2778760" cy="635000"/>
          </a:xfrm>
          <a:prstGeom prst="rect">
            <a:avLst/>
          </a:prstGeom>
        </p:spPr>
        <p:txBody>
          <a:bodyPr wrap="square" lIns="0" tIns="12065" rIns="0" bIns="0" rtlCol="0" vert="horz">
            <a:spAutoFit/>
          </a:bodyPr>
          <a:lstStyle/>
          <a:p>
            <a:pPr marL="711835" marR="5080" indent="-699770">
              <a:lnSpc>
                <a:spcPct val="100000"/>
              </a:lnSpc>
              <a:spcBef>
                <a:spcPts val="95"/>
              </a:spcBef>
            </a:pPr>
            <a:r>
              <a:rPr dirty="0" sz="2000" spc="-5">
                <a:solidFill>
                  <a:srgbClr val="009A00"/>
                </a:solidFill>
                <a:latin typeface="Arial"/>
                <a:cs typeface="Arial"/>
              </a:rPr>
              <a:t>And after doing diagonal  constraint…</a:t>
            </a:r>
            <a:endParaRPr sz="2000">
              <a:latin typeface="Arial"/>
              <a:cs typeface="Arial"/>
            </a:endParaRPr>
          </a:p>
        </p:txBody>
      </p:sp>
      <p:graphicFrame>
        <p:nvGraphicFramePr>
          <p:cNvPr id="15" name="object 15"/>
          <p:cNvGraphicFramePr>
            <a:graphicFrameLocks noGrp="1"/>
          </p:cNvGraphicFramePr>
          <p:nvPr/>
        </p:nvGraphicFramePr>
        <p:xfrm>
          <a:off x="1935956" y="6233636"/>
          <a:ext cx="3602990" cy="1570355"/>
        </p:xfrm>
        <a:graphic>
          <a:graphicData uri="http://schemas.openxmlformats.org/drawingml/2006/table">
            <a:tbl>
              <a:tblPr firstRow="1" bandRow="1">
                <a:tableStyleId>{2D5ABB26-0587-4C30-8999-92F81FD0307C}</a:tableStyleId>
              </a:tblPr>
              <a:tblGrid>
                <a:gridCol w="838200"/>
                <a:gridCol w="838200"/>
                <a:gridCol w="838200"/>
                <a:gridCol w="1066800"/>
              </a:tblGrid>
              <a:tr h="347472">
                <a:tc>
                  <a:txBody>
                    <a:bodyPr/>
                    <a:lstStyle/>
                    <a:p>
                      <a:pPr marL="45085">
                        <a:lnSpc>
                          <a:spcPct val="100000"/>
                        </a:lnSpc>
                        <a:spcBef>
                          <a:spcPts val="140"/>
                        </a:spcBef>
                      </a:pPr>
                      <a:r>
                        <a:rPr dirty="0" sz="1400">
                          <a:latin typeface="Arial"/>
                          <a:cs typeface="Arial"/>
                        </a:rPr>
                        <a:t>1</a:t>
                      </a:r>
                      <a:endParaRPr sz="1400">
                        <a:latin typeface="Arial"/>
                        <a:cs typeface="Arial"/>
                      </a:endParaRPr>
                    </a:p>
                  </a:txBody>
                  <a:tcPr marL="0" marR="0" marB="0" marT="17780">
                    <a:lnL w="19050">
                      <a:solidFill>
                        <a:srgbClr val="010101"/>
                      </a:solidFill>
                      <a:prstDash val="solid"/>
                    </a:lnL>
                    <a:lnR w="6350">
                      <a:solidFill>
                        <a:srgbClr val="010101"/>
                      </a:solidFill>
                      <a:prstDash val="solid"/>
                    </a:lnR>
                    <a:lnT w="19050">
                      <a:solidFill>
                        <a:srgbClr val="010101"/>
                      </a:solidFill>
                      <a:prstDash val="solid"/>
                    </a:lnT>
                    <a:lnB w="6350">
                      <a:solidFill>
                        <a:srgbClr val="010101"/>
                      </a:solidFill>
                      <a:prstDash val="solid"/>
                    </a:lnB>
                  </a:tcPr>
                </a:tc>
                <a:tc>
                  <a:txBody>
                    <a:bodyPr/>
                    <a:lstStyle/>
                    <a:p>
                      <a:pPr marL="45085">
                        <a:lnSpc>
                          <a:spcPct val="100000"/>
                        </a:lnSpc>
                        <a:spcBef>
                          <a:spcPts val="140"/>
                        </a:spcBef>
                      </a:pPr>
                      <a:r>
                        <a:rPr dirty="0" sz="1400" spc="-5">
                          <a:latin typeface="Arial"/>
                          <a:cs typeface="Arial"/>
                        </a:rPr>
                        <a:t>23</a:t>
                      </a:r>
                      <a:endParaRPr sz="1400">
                        <a:latin typeface="Arial"/>
                        <a:cs typeface="Arial"/>
                      </a:endParaRPr>
                    </a:p>
                  </a:txBody>
                  <a:tcPr marL="0" marR="0" marB="0" marT="17780">
                    <a:lnL w="6350">
                      <a:solidFill>
                        <a:srgbClr val="010101"/>
                      </a:solidFill>
                      <a:prstDash val="solid"/>
                    </a:lnL>
                    <a:lnR w="6350">
                      <a:solidFill>
                        <a:srgbClr val="010101"/>
                      </a:solidFill>
                      <a:prstDash val="solid"/>
                    </a:lnR>
                    <a:lnT w="19050">
                      <a:solidFill>
                        <a:srgbClr val="010101"/>
                      </a:solidFill>
                      <a:prstDash val="solid"/>
                    </a:lnT>
                    <a:lnB w="6350">
                      <a:solidFill>
                        <a:srgbClr val="010101"/>
                      </a:solidFill>
                      <a:prstDash val="solid"/>
                    </a:lnB>
                  </a:tcPr>
                </a:tc>
                <a:tc>
                  <a:txBody>
                    <a:bodyPr/>
                    <a:lstStyle/>
                    <a:p>
                      <a:pPr marL="45720">
                        <a:lnSpc>
                          <a:spcPct val="100000"/>
                        </a:lnSpc>
                        <a:spcBef>
                          <a:spcPts val="140"/>
                        </a:spcBef>
                      </a:pPr>
                      <a:r>
                        <a:rPr dirty="0" sz="1400" spc="-5">
                          <a:latin typeface="Arial"/>
                          <a:cs typeface="Arial"/>
                        </a:rPr>
                        <a:t>23</a:t>
                      </a:r>
                      <a:endParaRPr sz="1400">
                        <a:latin typeface="Arial"/>
                        <a:cs typeface="Arial"/>
                      </a:endParaRPr>
                    </a:p>
                  </a:txBody>
                  <a:tcPr marL="0" marR="0" marB="0" marT="17780">
                    <a:lnL w="6350">
                      <a:solidFill>
                        <a:srgbClr val="010101"/>
                      </a:solidFill>
                      <a:prstDash val="solid"/>
                    </a:lnL>
                    <a:lnR w="6350">
                      <a:solidFill>
                        <a:srgbClr val="010101"/>
                      </a:solidFill>
                      <a:prstDash val="solid"/>
                    </a:lnR>
                    <a:lnT w="19050">
                      <a:solidFill>
                        <a:srgbClr val="010101"/>
                      </a:solidFill>
                      <a:prstDash val="solid"/>
                    </a:lnT>
                    <a:lnB w="6350">
                      <a:solidFill>
                        <a:srgbClr val="010101"/>
                      </a:solidFill>
                      <a:prstDash val="solid"/>
                    </a:lnB>
                  </a:tcPr>
                </a:tc>
                <a:tc>
                  <a:txBody>
                    <a:bodyPr/>
                    <a:lstStyle/>
                    <a:p>
                      <a:pPr algn="r" marR="38735">
                        <a:lnSpc>
                          <a:spcPct val="100000"/>
                        </a:lnSpc>
                        <a:spcBef>
                          <a:spcPts val="155"/>
                        </a:spcBef>
                      </a:pPr>
                      <a:r>
                        <a:rPr dirty="0" sz="900" spc="-5">
                          <a:latin typeface="Arial"/>
                          <a:cs typeface="Arial"/>
                        </a:rPr>
                        <a:t>This row</a:t>
                      </a:r>
                      <a:r>
                        <a:rPr dirty="0" sz="900" spc="-90">
                          <a:latin typeface="Arial"/>
                          <a:cs typeface="Arial"/>
                        </a:rPr>
                        <a:t> </a:t>
                      </a:r>
                      <a:r>
                        <a:rPr dirty="0" sz="900">
                          <a:latin typeface="Arial"/>
                          <a:cs typeface="Arial"/>
                        </a:rPr>
                        <a:t>must</a:t>
                      </a:r>
                      <a:endParaRPr sz="900">
                        <a:latin typeface="Arial"/>
                        <a:cs typeface="Arial"/>
                      </a:endParaRPr>
                    </a:p>
                    <a:p>
                      <a:pPr algn="r" marR="38100">
                        <a:lnSpc>
                          <a:spcPct val="100000"/>
                        </a:lnSpc>
                        <a:spcBef>
                          <a:spcPts val="220"/>
                        </a:spcBef>
                      </a:pPr>
                      <a:r>
                        <a:rPr dirty="0" sz="900" spc="-5">
                          <a:latin typeface="Arial"/>
                          <a:cs typeface="Arial"/>
                        </a:rPr>
                        <a:t>sum to</a:t>
                      </a:r>
                      <a:r>
                        <a:rPr dirty="0" sz="900" spc="-85">
                          <a:latin typeface="Arial"/>
                          <a:cs typeface="Arial"/>
                        </a:rPr>
                        <a:t> </a:t>
                      </a:r>
                      <a:r>
                        <a:rPr dirty="0" sz="900" spc="-5">
                          <a:latin typeface="Arial"/>
                          <a:cs typeface="Arial"/>
                        </a:rPr>
                        <a:t>6</a:t>
                      </a:r>
                      <a:endParaRPr sz="900">
                        <a:latin typeface="Arial"/>
                        <a:cs typeface="Arial"/>
                      </a:endParaRPr>
                    </a:p>
                  </a:txBody>
                  <a:tcPr marL="0" marR="0" marB="0" marT="19685">
                    <a:lnL w="6350">
                      <a:solidFill>
                        <a:srgbClr val="010101"/>
                      </a:solidFill>
                      <a:prstDash val="solid"/>
                    </a:lnL>
                    <a:lnR w="19050">
                      <a:solidFill>
                        <a:srgbClr val="010101"/>
                      </a:solidFill>
                      <a:prstDash val="solid"/>
                    </a:lnR>
                    <a:lnT w="19050">
                      <a:solidFill>
                        <a:srgbClr val="010101"/>
                      </a:solidFill>
                      <a:prstDash val="solid"/>
                    </a:lnT>
                    <a:lnB w="6350">
                      <a:solidFill>
                        <a:srgbClr val="010101"/>
                      </a:solidFill>
                      <a:prstDash val="solid"/>
                    </a:lnB>
                  </a:tcPr>
                </a:tc>
              </a:tr>
              <a:tr h="347472">
                <a:tc>
                  <a:txBody>
                    <a:bodyPr/>
                    <a:lstStyle/>
                    <a:p>
                      <a:pPr marL="45085">
                        <a:lnSpc>
                          <a:spcPct val="100000"/>
                        </a:lnSpc>
                        <a:spcBef>
                          <a:spcPts val="145"/>
                        </a:spcBef>
                      </a:pPr>
                      <a:r>
                        <a:rPr dirty="0" sz="1400" spc="-5">
                          <a:latin typeface="Arial"/>
                          <a:cs typeface="Arial"/>
                        </a:rPr>
                        <a:t>23</a:t>
                      </a:r>
                      <a:endParaRPr sz="1400">
                        <a:latin typeface="Arial"/>
                        <a:cs typeface="Arial"/>
                      </a:endParaRPr>
                    </a:p>
                  </a:txBody>
                  <a:tcPr marL="0" marR="0" marB="0" marT="18415">
                    <a:lnL w="19050">
                      <a:solidFill>
                        <a:srgbClr val="010101"/>
                      </a:solidFill>
                      <a:prstDash val="solid"/>
                    </a:lnL>
                    <a:lnR w="6350">
                      <a:solidFill>
                        <a:srgbClr val="010101"/>
                      </a:solidFill>
                      <a:prstDash val="solid"/>
                    </a:lnR>
                    <a:lnT w="6350">
                      <a:solidFill>
                        <a:srgbClr val="010101"/>
                      </a:solidFill>
                      <a:prstDash val="solid"/>
                    </a:lnT>
                    <a:lnB w="6350">
                      <a:solidFill>
                        <a:srgbClr val="010101"/>
                      </a:solidFill>
                      <a:prstDash val="solid"/>
                    </a:lnB>
                  </a:tcPr>
                </a:tc>
                <a:tc>
                  <a:txBody>
                    <a:bodyPr/>
                    <a:lstStyle/>
                    <a:p>
                      <a:pPr marL="45085">
                        <a:lnSpc>
                          <a:spcPct val="100000"/>
                        </a:lnSpc>
                        <a:spcBef>
                          <a:spcPts val="145"/>
                        </a:spcBef>
                      </a:pPr>
                      <a:r>
                        <a:rPr dirty="0" sz="1400" spc="-5">
                          <a:latin typeface="Arial"/>
                          <a:cs typeface="Arial"/>
                        </a:rPr>
                        <a:t>23</a:t>
                      </a:r>
                      <a:endParaRPr sz="1400">
                        <a:latin typeface="Arial"/>
                        <a:cs typeface="Arial"/>
                      </a:endParaRPr>
                    </a:p>
                  </a:txBody>
                  <a:tcPr marL="0" marR="0" marB="0" marT="18415">
                    <a:lnL w="6350">
                      <a:solidFill>
                        <a:srgbClr val="010101"/>
                      </a:solidFill>
                      <a:prstDash val="solid"/>
                    </a:lnL>
                    <a:lnR w="6350">
                      <a:solidFill>
                        <a:srgbClr val="010101"/>
                      </a:solidFill>
                      <a:prstDash val="solid"/>
                    </a:lnR>
                    <a:lnT w="6350">
                      <a:solidFill>
                        <a:srgbClr val="010101"/>
                      </a:solidFill>
                      <a:prstDash val="solid"/>
                    </a:lnT>
                    <a:lnB w="6350">
                      <a:solidFill>
                        <a:srgbClr val="010101"/>
                      </a:solidFill>
                      <a:prstDash val="solid"/>
                    </a:lnB>
                  </a:tcPr>
                </a:tc>
                <a:tc>
                  <a:txBody>
                    <a:bodyPr/>
                    <a:lstStyle/>
                    <a:p>
                      <a:pPr marL="45720">
                        <a:lnSpc>
                          <a:spcPct val="100000"/>
                        </a:lnSpc>
                        <a:spcBef>
                          <a:spcPts val="145"/>
                        </a:spcBef>
                      </a:pPr>
                      <a:r>
                        <a:rPr dirty="0" sz="1400" spc="-5">
                          <a:latin typeface="Arial"/>
                          <a:cs typeface="Arial"/>
                        </a:rPr>
                        <a:t>123</a:t>
                      </a:r>
                      <a:endParaRPr sz="1400">
                        <a:latin typeface="Arial"/>
                        <a:cs typeface="Arial"/>
                      </a:endParaRPr>
                    </a:p>
                  </a:txBody>
                  <a:tcPr marL="0" marR="0" marB="0" marT="18415">
                    <a:lnL w="6350">
                      <a:solidFill>
                        <a:srgbClr val="010101"/>
                      </a:solidFill>
                      <a:prstDash val="solid"/>
                    </a:lnL>
                    <a:lnR w="6350">
                      <a:solidFill>
                        <a:srgbClr val="010101"/>
                      </a:solidFill>
                      <a:prstDash val="solid"/>
                    </a:lnR>
                    <a:lnT w="6350">
                      <a:solidFill>
                        <a:srgbClr val="010101"/>
                      </a:solidFill>
                      <a:prstDash val="solid"/>
                    </a:lnT>
                    <a:lnB w="6350">
                      <a:solidFill>
                        <a:srgbClr val="010101"/>
                      </a:solidFill>
                      <a:prstDash val="solid"/>
                    </a:lnB>
                  </a:tcPr>
                </a:tc>
                <a:tc>
                  <a:txBody>
                    <a:bodyPr/>
                    <a:lstStyle/>
                    <a:p>
                      <a:pPr algn="r" marR="38735">
                        <a:lnSpc>
                          <a:spcPct val="100000"/>
                        </a:lnSpc>
                        <a:spcBef>
                          <a:spcPts val="160"/>
                        </a:spcBef>
                      </a:pPr>
                      <a:r>
                        <a:rPr dirty="0" sz="900" spc="-5">
                          <a:latin typeface="Arial"/>
                          <a:cs typeface="Arial"/>
                        </a:rPr>
                        <a:t>This row</a:t>
                      </a:r>
                      <a:r>
                        <a:rPr dirty="0" sz="900" spc="-90">
                          <a:latin typeface="Arial"/>
                          <a:cs typeface="Arial"/>
                        </a:rPr>
                        <a:t> </a:t>
                      </a:r>
                      <a:r>
                        <a:rPr dirty="0" sz="900">
                          <a:latin typeface="Arial"/>
                          <a:cs typeface="Arial"/>
                        </a:rPr>
                        <a:t>must</a:t>
                      </a:r>
                      <a:endParaRPr sz="900">
                        <a:latin typeface="Arial"/>
                        <a:cs typeface="Arial"/>
                      </a:endParaRPr>
                    </a:p>
                    <a:p>
                      <a:pPr algn="r" marR="38100">
                        <a:lnSpc>
                          <a:spcPct val="100000"/>
                        </a:lnSpc>
                        <a:spcBef>
                          <a:spcPts val="215"/>
                        </a:spcBef>
                      </a:pPr>
                      <a:r>
                        <a:rPr dirty="0" sz="900" spc="-5">
                          <a:latin typeface="Arial"/>
                          <a:cs typeface="Arial"/>
                        </a:rPr>
                        <a:t>sum to</a:t>
                      </a:r>
                      <a:r>
                        <a:rPr dirty="0" sz="900" spc="-85">
                          <a:latin typeface="Arial"/>
                          <a:cs typeface="Arial"/>
                        </a:rPr>
                        <a:t> </a:t>
                      </a:r>
                      <a:r>
                        <a:rPr dirty="0" sz="900" spc="-5">
                          <a:latin typeface="Arial"/>
                          <a:cs typeface="Arial"/>
                        </a:rPr>
                        <a:t>6</a:t>
                      </a:r>
                      <a:endParaRPr sz="900">
                        <a:latin typeface="Arial"/>
                        <a:cs typeface="Arial"/>
                      </a:endParaRPr>
                    </a:p>
                  </a:txBody>
                  <a:tcPr marL="0" marR="0" marB="0" marT="20320">
                    <a:lnL w="6350">
                      <a:solidFill>
                        <a:srgbClr val="010101"/>
                      </a:solidFill>
                      <a:prstDash val="solid"/>
                    </a:lnL>
                    <a:lnR w="19050">
                      <a:solidFill>
                        <a:srgbClr val="010101"/>
                      </a:solidFill>
                      <a:prstDash val="solid"/>
                    </a:lnR>
                    <a:lnT w="6350">
                      <a:solidFill>
                        <a:srgbClr val="010101"/>
                      </a:solidFill>
                      <a:prstDash val="solid"/>
                    </a:lnT>
                    <a:lnB w="6350">
                      <a:solidFill>
                        <a:srgbClr val="010101"/>
                      </a:solidFill>
                      <a:prstDash val="solid"/>
                    </a:lnB>
                  </a:tcPr>
                </a:tc>
              </a:tr>
              <a:tr h="348233">
                <a:tc>
                  <a:txBody>
                    <a:bodyPr/>
                    <a:lstStyle/>
                    <a:p>
                      <a:pPr marL="45720">
                        <a:lnSpc>
                          <a:spcPct val="100000"/>
                        </a:lnSpc>
                        <a:spcBef>
                          <a:spcPts val="145"/>
                        </a:spcBef>
                      </a:pPr>
                      <a:r>
                        <a:rPr dirty="0" sz="1400" spc="-5">
                          <a:latin typeface="Arial"/>
                          <a:cs typeface="Arial"/>
                        </a:rPr>
                        <a:t>23</a:t>
                      </a:r>
                      <a:endParaRPr sz="1400">
                        <a:latin typeface="Arial"/>
                        <a:cs typeface="Arial"/>
                      </a:endParaRPr>
                    </a:p>
                  </a:txBody>
                  <a:tcPr marL="0" marR="0" marB="0" marT="18415">
                    <a:lnL w="19050">
                      <a:solidFill>
                        <a:srgbClr val="010101"/>
                      </a:solidFill>
                      <a:prstDash val="solid"/>
                    </a:lnL>
                    <a:lnR w="6350">
                      <a:solidFill>
                        <a:srgbClr val="010101"/>
                      </a:solidFill>
                      <a:prstDash val="solid"/>
                    </a:lnR>
                    <a:lnT w="6350">
                      <a:solidFill>
                        <a:srgbClr val="010101"/>
                      </a:solidFill>
                      <a:prstDash val="solid"/>
                    </a:lnT>
                    <a:lnB w="6350">
                      <a:solidFill>
                        <a:srgbClr val="010101"/>
                      </a:solidFill>
                      <a:prstDash val="solid"/>
                    </a:lnB>
                  </a:tcPr>
                </a:tc>
                <a:tc>
                  <a:txBody>
                    <a:bodyPr/>
                    <a:lstStyle/>
                    <a:p>
                      <a:pPr marL="45720">
                        <a:lnSpc>
                          <a:spcPct val="100000"/>
                        </a:lnSpc>
                        <a:spcBef>
                          <a:spcPts val="145"/>
                        </a:spcBef>
                      </a:pPr>
                      <a:r>
                        <a:rPr dirty="0" sz="1400" spc="-5">
                          <a:latin typeface="Arial"/>
                          <a:cs typeface="Arial"/>
                        </a:rPr>
                        <a:t>123</a:t>
                      </a:r>
                      <a:endParaRPr sz="1400">
                        <a:latin typeface="Arial"/>
                        <a:cs typeface="Arial"/>
                      </a:endParaRPr>
                    </a:p>
                  </a:txBody>
                  <a:tcPr marL="0" marR="0" marB="0" marT="18415">
                    <a:lnL w="6350">
                      <a:solidFill>
                        <a:srgbClr val="010101"/>
                      </a:solidFill>
                      <a:prstDash val="solid"/>
                    </a:lnL>
                    <a:lnR w="6350">
                      <a:solidFill>
                        <a:srgbClr val="010101"/>
                      </a:solidFill>
                      <a:prstDash val="solid"/>
                    </a:lnR>
                    <a:lnT w="6350">
                      <a:solidFill>
                        <a:srgbClr val="010101"/>
                      </a:solidFill>
                      <a:prstDash val="solid"/>
                    </a:lnT>
                    <a:lnB w="6350">
                      <a:solidFill>
                        <a:srgbClr val="010101"/>
                      </a:solidFill>
                      <a:prstDash val="solid"/>
                    </a:lnB>
                  </a:tcPr>
                </a:tc>
                <a:tc>
                  <a:txBody>
                    <a:bodyPr/>
                    <a:lstStyle/>
                    <a:p>
                      <a:pPr marL="45720">
                        <a:lnSpc>
                          <a:spcPct val="100000"/>
                        </a:lnSpc>
                        <a:spcBef>
                          <a:spcPts val="145"/>
                        </a:spcBef>
                      </a:pPr>
                      <a:r>
                        <a:rPr dirty="0" sz="1400" spc="-5">
                          <a:latin typeface="Arial"/>
                          <a:cs typeface="Arial"/>
                        </a:rPr>
                        <a:t>23</a:t>
                      </a:r>
                      <a:endParaRPr sz="1400">
                        <a:latin typeface="Arial"/>
                        <a:cs typeface="Arial"/>
                      </a:endParaRPr>
                    </a:p>
                  </a:txBody>
                  <a:tcPr marL="0" marR="0" marB="0" marT="18415">
                    <a:lnL w="6350">
                      <a:solidFill>
                        <a:srgbClr val="010101"/>
                      </a:solidFill>
                      <a:prstDash val="solid"/>
                    </a:lnL>
                    <a:lnR w="6350">
                      <a:solidFill>
                        <a:srgbClr val="010101"/>
                      </a:solidFill>
                      <a:prstDash val="solid"/>
                    </a:lnR>
                    <a:lnT w="6350">
                      <a:solidFill>
                        <a:srgbClr val="010101"/>
                      </a:solidFill>
                      <a:prstDash val="solid"/>
                    </a:lnT>
                    <a:lnB w="6350">
                      <a:solidFill>
                        <a:srgbClr val="010101"/>
                      </a:solidFill>
                      <a:prstDash val="solid"/>
                    </a:lnB>
                  </a:tcPr>
                </a:tc>
                <a:tc>
                  <a:txBody>
                    <a:bodyPr/>
                    <a:lstStyle/>
                    <a:p>
                      <a:pPr algn="r" marR="38735">
                        <a:lnSpc>
                          <a:spcPct val="100000"/>
                        </a:lnSpc>
                        <a:spcBef>
                          <a:spcPts val="160"/>
                        </a:spcBef>
                      </a:pPr>
                      <a:r>
                        <a:rPr dirty="0" sz="900" spc="-5">
                          <a:latin typeface="Arial"/>
                          <a:cs typeface="Arial"/>
                        </a:rPr>
                        <a:t>This row</a:t>
                      </a:r>
                      <a:r>
                        <a:rPr dirty="0" sz="900" spc="-90">
                          <a:latin typeface="Arial"/>
                          <a:cs typeface="Arial"/>
                        </a:rPr>
                        <a:t> </a:t>
                      </a:r>
                      <a:r>
                        <a:rPr dirty="0" sz="900">
                          <a:latin typeface="Arial"/>
                          <a:cs typeface="Arial"/>
                        </a:rPr>
                        <a:t>must</a:t>
                      </a:r>
                      <a:endParaRPr sz="900">
                        <a:latin typeface="Arial"/>
                        <a:cs typeface="Arial"/>
                      </a:endParaRPr>
                    </a:p>
                    <a:p>
                      <a:pPr algn="r" marR="38100">
                        <a:lnSpc>
                          <a:spcPct val="100000"/>
                        </a:lnSpc>
                        <a:spcBef>
                          <a:spcPts val="225"/>
                        </a:spcBef>
                      </a:pPr>
                      <a:r>
                        <a:rPr dirty="0" sz="900" spc="-5">
                          <a:latin typeface="Arial"/>
                          <a:cs typeface="Arial"/>
                        </a:rPr>
                        <a:t>sum to</a:t>
                      </a:r>
                      <a:r>
                        <a:rPr dirty="0" sz="900" spc="-85">
                          <a:latin typeface="Arial"/>
                          <a:cs typeface="Arial"/>
                        </a:rPr>
                        <a:t> </a:t>
                      </a:r>
                      <a:r>
                        <a:rPr dirty="0" sz="900" spc="-5">
                          <a:latin typeface="Arial"/>
                          <a:cs typeface="Arial"/>
                        </a:rPr>
                        <a:t>6</a:t>
                      </a:r>
                      <a:endParaRPr sz="900">
                        <a:latin typeface="Arial"/>
                        <a:cs typeface="Arial"/>
                      </a:endParaRPr>
                    </a:p>
                  </a:txBody>
                  <a:tcPr marL="0" marR="0" marB="0" marT="20320">
                    <a:lnL w="6350">
                      <a:solidFill>
                        <a:srgbClr val="010101"/>
                      </a:solidFill>
                      <a:prstDash val="solid"/>
                    </a:lnL>
                    <a:lnR w="19050">
                      <a:solidFill>
                        <a:srgbClr val="010101"/>
                      </a:solidFill>
                      <a:prstDash val="solid"/>
                    </a:lnR>
                    <a:lnT w="6350">
                      <a:solidFill>
                        <a:srgbClr val="010101"/>
                      </a:solidFill>
                      <a:prstDash val="solid"/>
                    </a:lnT>
                    <a:lnB w="6350">
                      <a:solidFill>
                        <a:srgbClr val="010101"/>
                      </a:solidFill>
                      <a:prstDash val="solid"/>
                    </a:lnB>
                  </a:tcPr>
                </a:tc>
              </a:tr>
              <a:tr h="512825">
                <a:tc>
                  <a:txBody>
                    <a:bodyPr/>
                    <a:lstStyle/>
                    <a:p>
                      <a:pPr>
                        <a:lnSpc>
                          <a:spcPct val="100000"/>
                        </a:lnSpc>
                        <a:spcBef>
                          <a:spcPts val="20"/>
                        </a:spcBef>
                      </a:pPr>
                      <a:endParaRPr sz="1250">
                        <a:latin typeface="Times New Roman"/>
                        <a:cs typeface="Times New Roman"/>
                      </a:endParaRPr>
                    </a:p>
                    <a:p>
                      <a:pPr marL="45085" marR="66040">
                        <a:lnSpc>
                          <a:spcPct val="100000"/>
                        </a:lnSpc>
                      </a:pPr>
                      <a:r>
                        <a:rPr dirty="0" sz="900" spc="-5">
                          <a:latin typeface="Arial"/>
                          <a:cs typeface="Arial"/>
                        </a:rPr>
                        <a:t>This </a:t>
                      </a:r>
                      <a:r>
                        <a:rPr dirty="0" sz="900" spc="-10">
                          <a:latin typeface="Arial"/>
                          <a:cs typeface="Arial"/>
                        </a:rPr>
                        <a:t>column  </a:t>
                      </a:r>
                      <a:r>
                        <a:rPr dirty="0" sz="900">
                          <a:latin typeface="Arial"/>
                          <a:cs typeface="Arial"/>
                        </a:rPr>
                        <a:t>must sum to</a:t>
                      </a:r>
                      <a:r>
                        <a:rPr dirty="0" sz="900" spc="-95">
                          <a:latin typeface="Arial"/>
                          <a:cs typeface="Arial"/>
                        </a:rPr>
                        <a:t> </a:t>
                      </a:r>
                      <a:r>
                        <a:rPr dirty="0" sz="900" spc="-5">
                          <a:latin typeface="Arial"/>
                          <a:cs typeface="Arial"/>
                        </a:rPr>
                        <a:t>6</a:t>
                      </a:r>
                      <a:endParaRPr sz="900">
                        <a:latin typeface="Arial"/>
                        <a:cs typeface="Arial"/>
                      </a:endParaRPr>
                    </a:p>
                  </a:txBody>
                  <a:tcPr marL="0" marR="0" marB="0" marT="2540">
                    <a:lnL w="19050">
                      <a:solidFill>
                        <a:srgbClr val="010101"/>
                      </a:solidFill>
                      <a:prstDash val="solid"/>
                    </a:lnL>
                    <a:lnR w="6350">
                      <a:solidFill>
                        <a:srgbClr val="010101"/>
                      </a:solidFill>
                      <a:prstDash val="solid"/>
                    </a:lnR>
                    <a:lnT w="6350">
                      <a:solidFill>
                        <a:srgbClr val="010101"/>
                      </a:solidFill>
                      <a:prstDash val="solid"/>
                    </a:lnT>
                    <a:lnB w="19050">
                      <a:solidFill>
                        <a:srgbClr val="010101"/>
                      </a:solidFill>
                      <a:prstDash val="solid"/>
                    </a:lnB>
                  </a:tcPr>
                </a:tc>
                <a:tc>
                  <a:txBody>
                    <a:bodyPr/>
                    <a:lstStyle/>
                    <a:p>
                      <a:pPr>
                        <a:lnSpc>
                          <a:spcPct val="100000"/>
                        </a:lnSpc>
                        <a:spcBef>
                          <a:spcPts val="20"/>
                        </a:spcBef>
                      </a:pPr>
                      <a:endParaRPr sz="1250">
                        <a:latin typeface="Times New Roman"/>
                        <a:cs typeface="Times New Roman"/>
                      </a:endParaRPr>
                    </a:p>
                    <a:p>
                      <a:pPr marL="45085" marR="66040">
                        <a:lnSpc>
                          <a:spcPct val="100000"/>
                        </a:lnSpc>
                      </a:pPr>
                      <a:r>
                        <a:rPr dirty="0" sz="900" spc="-5">
                          <a:latin typeface="Arial"/>
                          <a:cs typeface="Arial"/>
                        </a:rPr>
                        <a:t>This </a:t>
                      </a:r>
                      <a:r>
                        <a:rPr dirty="0" sz="900" spc="-10">
                          <a:latin typeface="Arial"/>
                          <a:cs typeface="Arial"/>
                        </a:rPr>
                        <a:t>column  </a:t>
                      </a:r>
                      <a:r>
                        <a:rPr dirty="0" sz="900">
                          <a:latin typeface="Arial"/>
                          <a:cs typeface="Arial"/>
                        </a:rPr>
                        <a:t>must sum to</a:t>
                      </a:r>
                      <a:r>
                        <a:rPr dirty="0" sz="900" spc="-95">
                          <a:latin typeface="Arial"/>
                          <a:cs typeface="Arial"/>
                        </a:rPr>
                        <a:t> </a:t>
                      </a:r>
                      <a:r>
                        <a:rPr dirty="0" sz="900" spc="-5">
                          <a:latin typeface="Arial"/>
                          <a:cs typeface="Arial"/>
                        </a:rPr>
                        <a:t>6</a:t>
                      </a:r>
                      <a:endParaRPr sz="900">
                        <a:latin typeface="Arial"/>
                        <a:cs typeface="Arial"/>
                      </a:endParaRPr>
                    </a:p>
                  </a:txBody>
                  <a:tcPr marL="0" marR="0" marB="0" marT="2540">
                    <a:lnL w="6350">
                      <a:solidFill>
                        <a:srgbClr val="010101"/>
                      </a:solidFill>
                      <a:prstDash val="solid"/>
                    </a:lnL>
                    <a:lnR w="6350">
                      <a:solidFill>
                        <a:srgbClr val="010101"/>
                      </a:solidFill>
                      <a:prstDash val="solid"/>
                    </a:lnR>
                    <a:lnT w="6350">
                      <a:solidFill>
                        <a:srgbClr val="010101"/>
                      </a:solidFill>
                      <a:prstDash val="solid"/>
                    </a:lnT>
                    <a:lnB w="19050">
                      <a:solidFill>
                        <a:srgbClr val="010101"/>
                      </a:solidFill>
                      <a:prstDash val="solid"/>
                    </a:lnB>
                  </a:tcPr>
                </a:tc>
                <a:tc>
                  <a:txBody>
                    <a:bodyPr/>
                    <a:lstStyle/>
                    <a:p>
                      <a:pPr>
                        <a:lnSpc>
                          <a:spcPct val="100000"/>
                        </a:lnSpc>
                        <a:spcBef>
                          <a:spcPts val="20"/>
                        </a:spcBef>
                      </a:pPr>
                      <a:endParaRPr sz="1250">
                        <a:latin typeface="Times New Roman"/>
                        <a:cs typeface="Times New Roman"/>
                      </a:endParaRPr>
                    </a:p>
                    <a:p>
                      <a:pPr marL="45720" marR="66040">
                        <a:lnSpc>
                          <a:spcPct val="100000"/>
                        </a:lnSpc>
                      </a:pPr>
                      <a:r>
                        <a:rPr dirty="0" sz="900" spc="-5">
                          <a:latin typeface="Arial"/>
                          <a:cs typeface="Arial"/>
                        </a:rPr>
                        <a:t>This </a:t>
                      </a:r>
                      <a:r>
                        <a:rPr dirty="0" sz="900" spc="-10">
                          <a:latin typeface="Arial"/>
                          <a:cs typeface="Arial"/>
                        </a:rPr>
                        <a:t>column  </a:t>
                      </a:r>
                      <a:r>
                        <a:rPr dirty="0" sz="900">
                          <a:latin typeface="Arial"/>
                          <a:cs typeface="Arial"/>
                        </a:rPr>
                        <a:t>must sum to</a:t>
                      </a:r>
                      <a:r>
                        <a:rPr dirty="0" sz="900" spc="-95">
                          <a:latin typeface="Arial"/>
                          <a:cs typeface="Arial"/>
                        </a:rPr>
                        <a:t> </a:t>
                      </a:r>
                      <a:r>
                        <a:rPr dirty="0" sz="900" spc="-5">
                          <a:latin typeface="Arial"/>
                          <a:cs typeface="Arial"/>
                        </a:rPr>
                        <a:t>6</a:t>
                      </a:r>
                      <a:endParaRPr sz="900">
                        <a:latin typeface="Arial"/>
                        <a:cs typeface="Arial"/>
                      </a:endParaRPr>
                    </a:p>
                  </a:txBody>
                  <a:tcPr marL="0" marR="0" marB="0" marT="2540">
                    <a:lnL w="6350">
                      <a:solidFill>
                        <a:srgbClr val="010101"/>
                      </a:solidFill>
                      <a:prstDash val="solid"/>
                    </a:lnL>
                    <a:lnR w="6350">
                      <a:solidFill>
                        <a:srgbClr val="010101"/>
                      </a:solidFill>
                      <a:prstDash val="solid"/>
                    </a:lnR>
                    <a:lnT w="6350">
                      <a:solidFill>
                        <a:srgbClr val="010101"/>
                      </a:solidFill>
                      <a:prstDash val="solid"/>
                    </a:lnT>
                    <a:lnB w="19050">
                      <a:solidFill>
                        <a:srgbClr val="010101"/>
                      </a:solidFill>
                      <a:prstDash val="solid"/>
                    </a:lnB>
                  </a:tcPr>
                </a:tc>
                <a:tc>
                  <a:txBody>
                    <a:bodyPr/>
                    <a:lstStyle/>
                    <a:p>
                      <a:pPr>
                        <a:lnSpc>
                          <a:spcPct val="100000"/>
                        </a:lnSpc>
                        <a:spcBef>
                          <a:spcPts val="25"/>
                        </a:spcBef>
                      </a:pPr>
                      <a:endParaRPr sz="1050">
                        <a:latin typeface="Times New Roman"/>
                        <a:cs typeface="Times New Roman"/>
                      </a:endParaRPr>
                    </a:p>
                    <a:p>
                      <a:pPr marL="302260" marR="37465" indent="38735">
                        <a:lnSpc>
                          <a:spcPct val="120600"/>
                        </a:lnSpc>
                      </a:pPr>
                      <a:r>
                        <a:rPr dirty="0" sz="900" spc="-5">
                          <a:latin typeface="Arial"/>
                          <a:cs typeface="Arial"/>
                        </a:rPr>
                        <a:t>This</a:t>
                      </a:r>
                      <a:r>
                        <a:rPr dirty="0" sz="900" spc="-65">
                          <a:latin typeface="Arial"/>
                          <a:cs typeface="Arial"/>
                        </a:rPr>
                        <a:t> </a:t>
                      </a:r>
                      <a:r>
                        <a:rPr dirty="0" sz="900" spc="-5">
                          <a:latin typeface="Arial"/>
                          <a:cs typeface="Arial"/>
                        </a:rPr>
                        <a:t>diagonal  </a:t>
                      </a:r>
                      <a:r>
                        <a:rPr dirty="0" sz="900">
                          <a:latin typeface="Arial"/>
                          <a:cs typeface="Arial"/>
                        </a:rPr>
                        <a:t>must sum to</a:t>
                      </a:r>
                      <a:r>
                        <a:rPr dirty="0" sz="900" spc="-95">
                          <a:latin typeface="Arial"/>
                          <a:cs typeface="Arial"/>
                        </a:rPr>
                        <a:t> </a:t>
                      </a:r>
                      <a:r>
                        <a:rPr dirty="0" sz="900" spc="-5">
                          <a:latin typeface="Arial"/>
                          <a:cs typeface="Arial"/>
                        </a:rPr>
                        <a:t>6</a:t>
                      </a:r>
                      <a:endParaRPr sz="900">
                        <a:latin typeface="Arial"/>
                        <a:cs typeface="Arial"/>
                      </a:endParaRPr>
                    </a:p>
                  </a:txBody>
                  <a:tcPr marL="0" marR="0" marB="0" marT="3175">
                    <a:lnL w="6350">
                      <a:solidFill>
                        <a:srgbClr val="010101"/>
                      </a:solidFill>
                      <a:prstDash val="solid"/>
                    </a:lnL>
                    <a:lnR w="19050">
                      <a:solidFill>
                        <a:srgbClr val="010101"/>
                      </a:solidFill>
                      <a:prstDash val="solid"/>
                    </a:lnR>
                    <a:lnT w="6350">
                      <a:solidFill>
                        <a:srgbClr val="010101"/>
                      </a:solidFill>
                      <a:prstDash val="solid"/>
                    </a:lnT>
                    <a:lnB w="19050">
                      <a:solidFill>
                        <a:srgbClr val="010101"/>
                      </a:solidFill>
                      <a:prstDash val="solid"/>
                    </a:lnB>
                  </a:tcPr>
                </a:tc>
              </a:tr>
            </a:tbl>
          </a:graphicData>
        </a:graphic>
      </p:graphicFrame>
      <p:sp>
        <p:nvSpPr>
          <p:cNvPr id="16" name="object 16"/>
          <p:cNvSpPr/>
          <p:nvPr/>
        </p:nvSpPr>
        <p:spPr>
          <a:xfrm>
            <a:off x="2245518" y="7305199"/>
            <a:ext cx="233362" cy="157162"/>
          </a:xfrm>
          <a:prstGeom prst="rect">
            <a:avLst/>
          </a:prstGeom>
          <a:blipFill>
            <a:blip r:embed="rId2" cstate="print"/>
            <a:stretch>
              <a:fillRect/>
            </a:stretch>
          </a:blipFill>
        </p:spPr>
        <p:txBody>
          <a:bodyPr wrap="square" lIns="0" tIns="0" rIns="0" bIns="0" rtlCol="0"/>
          <a:lstStyle/>
          <a:p/>
        </p:txBody>
      </p:sp>
      <p:sp>
        <p:nvSpPr>
          <p:cNvPr id="17" name="object 17"/>
          <p:cNvSpPr/>
          <p:nvPr/>
        </p:nvSpPr>
        <p:spPr>
          <a:xfrm>
            <a:off x="3921918" y="7305199"/>
            <a:ext cx="233362" cy="157162"/>
          </a:xfrm>
          <a:prstGeom prst="rect">
            <a:avLst/>
          </a:prstGeom>
          <a:blipFill>
            <a:blip r:embed="rId2" cstate="print"/>
            <a:stretch>
              <a:fillRect/>
            </a:stretch>
          </a:blipFill>
        </p:spPr>
        <p:txBody>
          <a:bodyPr wrap="square" lIns="0" tIns="0" rIns="0" bIns="0" rtlCol="0"/>
          <a:lstStyle/>
          <a:p/>
        </p:txBody>
      </p:sp>
      <p:sp>
        <p:nvSpPr>
          <p:cNvPr id="18" name="object 18"/>
          <p:cNvSpPr/>
          <p:nvPr/>
        </p:nvSpPr>
        <p:spPr>
          <a:xfrm>
            <a:off x="3083718" y="7305199"/>
            <a:ext cx="233362" cy="157162"/>
          </a:xfrm>
          <a:prstGeom prst="rect">
            <a:avLst/>
          </a:prstGeom>
          <a:blipFill>
            <a:blip r:embed="rId2" cstate="print"/>
            <a:stretch>
              <a:fillRect/>
            </a:stretch>
          </a:blipFill>
        </p:spPr>
        <p:txBody>
          <a:bodyPr wrap="square" lIns="0" tIns="0" rIns="0" bIns="0" rtlCol="0"/>
          <a:lstStyle/>
          <a:p/>
        </p:txBody>
      </p:sp>
      <p:sp>
        <p:nvSpPr>
          <p:cNvPr id="19" name="object 19"/>
          <p:cNvSpPr/>
          <p:nvPr/>
        </p:nvSpPr>
        <p:spPr>
          <a:xfrm>
            <a:off x="4531518" y="6314598"/>
            <a:ext cx="157162" cy="233362"/>
          </a:xfrm>
          <a:prstGeom prst="rect">
            <a:avLst/>
          </a:prstGeom>
          <a:blipFill>
            <a:blip r:embed="rId3" cstate="print"/>
            <a:stretch>
              <a:fillRect/>
            </a:stretch>
          </a:blipFill>
        </p:spPr>
        <p:txBody>
          <a:bodyPr wrap="square" lIns="0" tIns="0" rIns="0" bIns="0" rtlCol="0"/>
          <a:lstStyle/>
          <a:p/>
        </p:txBody>
      </p:sp>
      <p:sp>
        <p:nvSpPr>
          <p:cNvPr id="20" name="object 20"/>
          <p:cNvSpPr/>
          <p:nvPr/>
        </p:nvSpPr>
        <p:spPr>
          <a:xfrm>
            <a:off x="4531518" y="7000399"/>
            <a:ext cx="157162" cy="233362"/>
          </a:xfrm>
          <a:prstGeom prst="rect">
            <a:avLst/>
          </a:prstGeom>
          <a:blipFill>
            <a:blip r:embed="rId3" cstate="print"/>
            <a:stretch>
              <a:fillRect/>
            </a:stretch>
          </a:blipFill>
        </p:spPr>
        <p:txBody>
          <a:bodyPr wrap="square" lIns="0" tIns="0" rIns="0" bIns="0" rtlCol="0"/>
          <a:lstStyle/>
          <a:p/>
        </p:txBody>
      </p:sp>
      <p:sp>
        <p:nvSpPr>
          <p:cNvPr id="21" name="object 21"/>
          <p:cNvSpPr/>
          <p:nvPr/>
        </p:nvSpPr>
        <p:spPr>
          <a:xfrm>
            <a:off x="4531518" y="6619399"/>
            <a:ext cx="157162" cy="233362"/>
          </a:xfrm>
          <a:prstGeom prst="rect">
            <a:avLst/>
          </a:prstGeom>
          <a:blipFill>
            <a:blip r:embed="rId3" cstate="print"/>
            <a:stretch>
              <a:fillRect/>
            </a:stretch>
          </a:blipFill>
        </p:spPr>
        <p:txBody>
          <a:bodyPr wrap="square" lIns="0" tIns="0" rIns="0" bIns="0" rtlCol="0"/>
          <a:lstStyle/>
          <a:p/>
        </p:txBody>
      </p:sp>
      <p:sp>
        <p:nvSpPr>
          <p:cNvPr id="22" name="object 22"/>
          <p:cNvSpPr/>
          <p:nvPr/>
        </p:nvSpPr>
        <p:spPr>
          <a:xfrm>
            <a:off x="4539138" y="7312818"/>
            <a:ext cx="169354" cy="212026"/>
          </a:xfrm>
          <a:prstGeom prst="rect">
            <a:avLst/>
          </a:prstGeom>
          <a:blipFill>
            <a:blip r:embed="rId4" cstate="print"/>
            <a:stretch>
              <a:fillRect/>
            </a:stretch>
          </a:blipFill>
        </p:spPr>
        <p:txBody>
          <a:bodyPr wrap="square" lIns="0" tIns="0" rIns="0" bIns="0" rtlCol="0"/>
          <a:lstStyle/>
          <a:p/>
        </p:txBody>
      </p:sp>
      <p:sp>
        <p:nvSpPr>
          <p:cNvPr id="23" name="object 23"/>
          <p:cNvSpPr txBox="1"/>
          <p:nvPr/>
        </p:nvSpPr>
        <p:spPr>
          <a:xfrm>
            <a:off x="1790700" y="7993380"/>
            <a:ext cx="3619500" cy="598170"/>
          </a:xfrm>
          <a:prstGeom prst="rect">
            <a:avLst/>
          </a:prstGeom>
          <a:ln w="4762">
            <a:solidFill>
              <a:srgbClr val="FF0101"/>
            </a:solidFill>
          </a:ln>
        </p:spPr>
        <p:txBody>
          <a:bodyPr wrap="square" lIns="0" tIns="20320" rIns="0" bIns="0" rtlCol="0" vert="horz">
            <a:spAutoFit/>
          </a:bodyPr>
          <a:lstStyle/>
          <a:p>
            <a:pPr marL="48260" marR="241935">
              <a:lnSpc>
                <a:spcPct val="100000"/>
              </a:lnSpc>
              <a:spcBef>
                <a:spcPts val="160"/>
              </a:spcBef>
            </a:pPr>
            <a:r>
              <a:rPr dirty="0" sz="1200" spc="-5">
                <a:solidFill>
                  <a:srgbClr val="FF0000"/>
                </a:solidFill>
                <a:latin typeface="Arial"/>
                <a:cs typeface="Arial"/>
              </a:rPr>
              <a:t>CP has now iterated through all constraints </a:t>
            </a:r>
            <a:r>
              <a:rPr dirty="0" sz="1200" spc="-10">
                <a:solidFill>
                  <a:srgbClr val="FF0000"/>
                </a:solidFill>
                <a:latin typeface="Arial"/>
                <a:cs typeface="Arial"/>
              </a:rPr>
              <a:t>once.  </a:t>
            </a:r>
            <a:r>
              <a:rPr dirty="0" sz="1200" spc="-5">
                <a:solidFill>
                  <a:srgbClr val="FF0000"/>
                </a:solidFill>
                <a:latin typeface="Arial"/>
                <a:cs typeface="Arial"/>
              </a:rPr>
              <a:t>But does it make further progress when it tries  iterating through </a:t>
            </a:r>
            <a:r>
              <a:rPr dirty="0" sz="1200">
                <a:solidFill>
                  <a:srgbClr val="FF0000"/>
                </a:solidFill>
                <a:latin typeface="Arial"/>
                <a:cs typeface="Arial"/>
              </a:rPr>
              <a:t>them</a:t>
            </a:r>
            <a:r>
              <a:rPr dirty="0" sz="1200" spc="-5">
                <a:solidFill>
                  <a:srgbClr val="FF0000"/>
                </a:solidFill>
                <a:latin typeface="Arial"/>
                <a:cs typeface="Arial"/>
              </a:rPr>
              <a:t> again?</a:t>
            </a:r>
            <a:endParaRPr sz="1200">
              <a:latin typeface="Arial"/>
              <a:cs typeface="Arial"/>
            </a:endParaRPr>
          </a:p>
        </p:txBody>
      </p:sp>
      <p:sp>
        <p:nvSpPr>
          <p:cNvPr id="24" name="object 24"/>
          <p:cNvSpPr/>
          <p:nvPr/>
        </p:nvSpPr>
        <p:spPr>
          <a:xfrm>
            <a:off x="1606296" y="5408676"/>
            <a:ext cx="4559300" cy="3416300"/>
          </a:xfrm>
          <a:custGeom>
            <a:avLst/>
            <a:gdLst/>
            <a:ahLst/>
            <a:cxnLst/>
            <a:rect l="l" t="t" r="r" b="b"/>
            <a:pathLst>
              <a:path w="4559300" h="3416300">
                <a:moveTo>
                  <a:pt x="4559046" y="0"/>
                </a:moveTo>
                <a:lnTo>
                  <a:pt x="0" y="0"/>
                </a:lnTo>
                <a:lnTo>
                  <a:pt x="0" y="3416046"/>
                </a:lnTo>
                <a:lnTo>
                  <a:pt x="4559046" y="3416046"/>
                </a:lnTo>
                <a:lnTo>
                  <a:pt x="4559046" y="0"/>
                </a:lnTo>
                <a:close/>
              </a:path>
            </a:pathLst>
          </a:custGeom>
          <a:ln w="12954">
            <a:solidFill>
              <a:srgbClr val="000000"/>
            </a:solidFill>
          </a:ln>
        </p:spPr>
        <p:txBody>
          <a:bodyPr wrap="square" lIns="0" tIns="0" rIns="0" bIns="0" rtlCol="0"/>
          <a:lstStyle/>
          <a:p/>
        </p:txBody>
      </p:sp>
      <p:sp>
        <p:nvSpPr>
          <p:cNvPr id="25" name="object 25"/>
          <p:cNvSpPr txBox="1">
            <a:spLocks noGrp="1"/>
          </p:cNvSpPr>
          <p:nvPr>
            <p:ph type="sldNum" idx="7" sz="quarter"/>
          </p:nvPr>
        </p:nvSpPr>
        <p:spPr>
          <a:prstGeom prst="rect"/>
        </p:spPr>
        <p:txBody>
          <a:bodyPr wrap="square" lIns="0" tIns="0" rIns="0" bIns="0" rtlCol="0" vert="horz">
            <a:spAutoFit/>
          </a:bodyPr>
          <a:lstStyle/>
          <a:p>
            <a:pPr marL="25400">
              <a:lnSpc>
                <a:spcPts val="1540"/>
              </a:lnSpc>
            </a:pPr>
            <a:fld id="{81D60167-4931-47E6-BA6A-407CBD079E47}" type="slidenum">
              <a:rPr dirty="0"/>
              <a:t>10</a:t>
            </a:fld>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563615" y="4355084"/>
            <a:ext cx="347345" cy="132715"/>
          </a:xfrm>
          <a:prstGeom prst="rect">
            <a:avLst/>
          </a:prstGeom>
        </p:spPr>
        <p:txBody>
          <a:bodyPr wrap="square" lIns="0" tIns="12700" rIns="0" bIns="0" rtlCol="0" vert="horz">
            <a:spAutoFit/>
          </a:bodyPr>
          <a:lstStyle/>
          <a:p>
            <a:pPr marL="12700">
              <a:lnSpc>
                <a:spcPct val="100000"/>
              </a:lnSpc>
              <a:spcBef>
                <a:spcPts val="100"/>
              </a:spcBef>
            </a:pPr>
            <a:r>
              <a:rPr dirty="0" sz="700" spc="-5">
                <a:latin typeface="Arial"/>
                <a:cs typeface="Arial"/>
              </a:rPr>
              <a:t>Slide</a:t>
            </a:r>
            <a:r>
              <a:rPr dirty="0" sz="700" spc="-60">
                <a:latin typeface="Arial"/>
                <a:cs typeface="Arial"/>
              </a:rPr>
              <a:t> </a:t>
            </a:r>
            <a:r>
              <a:rPr dirty="0" sz="700" spc="-5">
                <a:latin typeface="Arial"/>
                <a:cs typeface="Arial"/>
              </a:rPr>
              <a:t>25</a:t>
            </a:r>
            <a:endParaRPr sz="700">
              <a:latin typeface="Arial"/>
              <a:cs typeface="Arial"/>
            </a:endParaRPr>
          </a:p>
        </p:txBody>
      </p:sp>
      <p:sp>
        <p:nvSpPr>
          <p:cNvPr id="3" name="object 3"/>
          <p:cNvSpPr txBox="1"/>
          <p:nvPr/>
        </p:nvSpPr>
        <p:spPr>
          <a:xfrm>
            <a:off x="2043176" y="1323847"/>
            <a:ext cx="3683635" cy="635000"/>
          </a:xfrm>
          <a:prstGeom prst="rect">
            <a:avLst/>
          </a:prstGeom>
        </p:spPr>
        <p:txBody>
          <a:bodyPr wrap="square" lIns="0" tIns="12065" rIns="0" bIns="0" rtlCol="0" vert="horz">
            <a:spAutoFit/>
          </a:bodyPr>
          <a:lstStyle/>
          <a:p>
            <a:pPr marL="1101090" marR="5080" indent="-1089025">
              <a:lnSpc>
                <a:spcPct val="100000"/>
              </a:lnSpc>
              <a:spcBef>
                <a:spcPts val="95"/>
              </a:spcBef>
            </a:pPr>
            <a:r>
              <a:rPr dirty="0" sz="2000" spc="-5">
                <a:solidFill>
                  <a:srgbClr val="009A00"/>
                </a:solidFill>
                <a:latin typeface="Arial"/>
                <a:cs typeface="Arial"/>
              </a:rPr>
              <a:t>And after doing another round of  constraints…</a:t>
            </a:r>
            <a:endParaRPr sz="2000">
              <a:latin typeface="Arial"/>
              <a:cs typeface="Arial"/>
            </a:endParaRPr>
          </a:p>
        </p:txBody>
      </p:sp>
      <p:graphicFrame>
        <p:nvGraphicFramePr>
          <p:cNvPr id="4" name="object 4"/>
          <p:cNvGraphicFramePr>
            <a:graphicFrameLocks noGrp="1"/>
          </p:cNvGraphicFramePr>
          <p:nvPr/>
        </p:nvGraphicFramePr>
        <p:xfrm>
          <a:off x="1935956" y="2056352"/>
          <a:ext cx="3602990" cy="1570355"/>
        </p:xfrm>
        <a:graphic>
          <a:graphicData uri="http://schemas.openxmlformats.org/drawingml/2006/table">
            <a:tbl>
              <a:tblPr firstRow="1" bandRow="1">
                <a:tableStyleId>{2D5ABB26-0587-4C30-8999-92F81FD0307C}</a:tableStyleId>
              </a:tblPr>
              <a:tblGrid>
                <a:gridCol w="838200"/>
                <a:gridCol w="838200"/>
                <a:gridCol w="838200"/>
                <a:gridCol w="1066800"/>
              </a:tblGrid>
              <a:tr h="347472">
                <a:tc>
                  <a:txBody>
                    <a:bodyPr/>
                    <a:lstStyle/>
                    <a:p>
                      <a:pPr marL="45085">
                        <a:lnSpc>
                          <a:spcPct val="100000"/>
                        </a:lnSpc>
                        <a:spcBef>
                          <a:spcPts val="140"/>
                        </a:spcBef>
                      </a:pPr>
                      <a:r>
                        <a:rPr dirty="0" sz="1400">
                          <a:latin typeface="Arial"/>
                          <a:cs typeface="Arial"/>
                        </a:rPr>
                        <a:t>1</a:t>
                      </a:r>
                      <a:endParaRPr sz="1400">
                        <a:latin typeface="Arial"/>
                        <a:cs typeface="Arial"/>
                      </a:endParaRPr>
                    </a:p>
                  </a:txBody>
                  <a:tcPr marL="0" marR="0" marB="0" marT="17780">
                    <a:lnL w="19050">
                      <a:solidFill>
                        <a:srgbClr val="010101"/>
                      </a:solidFill>
                      <a:prstDash val="solid"/>
                    </a:lnL>
                    <a:lnR w="6350">
                      <a:solidFill>
                        <a:srgbClr val="010101"/>
                      </a:solidFill>
                      <a:prstDash val="solid"/>
                    </a:lnR>
                    <a:lnT w="19050">
                      <a:solidFill>
                        <a:srgbClr val="010101"/>
                      </a:solidFill>
                      <a:prstDash val="solid"/>
                    </a:lnT>
                    <a:lnB w="6350">
                      <a:solidFill>
                        <a:srgbClr val="010101"/>
                      </a:solidFill>
                      <a:prstDash val="solid"/>
                    </a:lnB>
                  </a:tcPr>
                </a:tc>
                <a:tc>
                  <a:txBody>
                    <a:bodyPr/>
                    <a:lstStyle/>
                    <a:p>
                      <a:pPr marL="45085">
                        <a:lnSpc>
                          <a:spcPct val="100000"/>
                        </a:lnSpc>
                        <a:spcBef>
                          <a:spcPts val="140"/>
                        </a:spcBef>
                      </a:pPr>
                      <a:r>
                        <a:rPr dirty="0" sz="1400" spc="-5">
                          <a:latin typeface="Arial"/>
                          <a:cs typeface="Arial"/>
                        </a:rPr>
                        <a:t>23</a:t>
                      </a:r>
                      <a:endParaRPr sz="1400">
                        <a:latin typeface="Arial"/>
                        <a:cs typeface="Arial"/>
                      </a:endParaRPr>
                    </a:p>
                  </a:txBody>
                  <a:tcPr marL="0" marR="0" marB="0" marT="17780">
                    <a:lnL w="6350">
                      <a:solidFill>
                        <a:srgbClr val="010101"/>
                      </a:solidFill>
                      <a:prstDash val="solid"/>
                    </a:lnL>
                    <a:lnR w="6350">
                      <a:solidFill>
                        <a:srgbClr val="010101"/>
                      </a:solidFill>
                      <a:prstDash val="solid"/>
                    </a:lnR>
                    <a:lnT w="19050">
                      <a:solidFill>
                        <a:srgbClr val="010101"/>
                      </a:solidFill>
                      <a:prstDash val="solid"/>
                    </a:lnT>
                    <a:lnB w="6350">
                      <a:solidFill>
                        <a:srgbClr val="010101"/>
                      </a:solidFill>
                      <a:prstDash val="solid"/>
                    </a:lnB>
                  </a:tcPr>
                </a:tc>
                <a:tc>
                  <a:txBody>
                    <a:bodyPr/>
                    <a:lstStyle/>
                    <a:p>
                      <a:pPr marL="45720">
                        <a:lnSpc>
                          <a:spcPct val="100000"/>
                        </a:lnSpc>
                        <a:spcBef>
                          <a:spcPts val="140"/>
                        </a:spcBef>
                      </a:pPr>
                      <a:r>
                        <a:rPr dirty="0" sz="1400" spc="-5">
                          <a:latin typeface="Arial"/>
                          <a:cs typeface="Arial"/>
                        </a:rPr>
                        <a:t>23</a:t>
                      </a:r>
                      <a:endParaRPr sz="1400">
                        <a:latin typeface="Arial"/>
                        <a:cs typeface="Arial"/>
                      </a:endParaRPr>
                    </a:p>
                  </a:txBody>
                  <a:tcPr marL="0" marR="0" marB="0" marT="17780">
                    <a:lnL w="6350">
                      <a:solidFill>
                        <a:srgbClr val="010101"/>
                      </a:solidFill>
                      <a:prstDash val="solid"/>
                    </a:lnL>
                    <a:lnR w="6350">
                      <a:solidFill>
                        <a:srgbClr val="010101"/>
                      </a:solidFill>
                      <a:prstDash val="solid"/>
                    </a:lnR>
                    <a:lnT w="19050">
                      <a:solidFill>
                        <a:srgbClr val="010101"/>
                      </a:solidFill>
                      <a:prstDash val="solid"/>
                    </a:lnT>
                    <a:lnB w="6350">
                      <a:solidFill>
                        <a:srgbClr val="010101"/>
                      </a:solidFill>
                      <a:prstDash val="solid"/>
                    </a:lnB>
                  </a:tcPr>
                </a:tc>
                <a:tc>
                  <a:txBody>
                    <a:bodyPr/>
                    <a:lstStyle/>
                    <a:p>
                      <a:pPr algn="r" marR="38735">
                        <a:lnSpc>
                          <a:spcPct val="100000"/>
                        </a:lnSpc>
                        <a:spcBef>
                          <a:spcPts val="155"/>
                        </a:spcBef>
                      </a:pPr>
                      <a:r>
                        <a:rPr dirty="0" sz="900" spc="-5">
                          <a:latin typeface="Arial"/>
                          <a:cs typeface="Arial"/>
                        </a:rPr>
                        <a:t>This row</a:t>
                      </a:r>
                      <a:r>
                        <a:rPr dirty="0" sz="900" spc="-90">
                          <a:latin typeface="Arial"/>
                          <a:cs typeface="Arial"/>
                        </a:rPr>
                        <a:t> </a:t>
                      </a:r>
                      <a:r>
                        <a:rPr dirty="0" sz="900">
                          <a:latin typeface="Arial"/>
                          <a:cs typeface="Arial"/>
                        </a:rPr>
                        <a:t>must</a:t>
                      </a:r>
                      <a:endParaRPr sz="900">
                        <a:latin typeface="Arial"/>
                        <a:cs typeface="Arial"/>
                      </a:endParaRPr>
                    </a:p>
                    <a:p>
                      <a:pPr algn="r" marR="38100">
                        <a:lnSpc>
                          <a:spcPct val="100000"/>
                        </a:lnSpc>
                        <a:spcBef>
                          <a:spcPts val="220"/>
                        </a:spcBef>
                      </a:pPr>
                      <a:r>
                        <a:rPr dirty="0" sz="900" spc="-5">
                          <a:latin typeface="Arial"/>
                          <a:cs typeface="Arial"/>
                        </a:rPr>
                        <a:t>sum to</a:t>
                      </a:r>
                      <a:r>
                        <a:rPr dirty="0" sz="900" spc="-85">
                          <a:latin typeface="Arial"/>
                          <a:cs typeface="Arial"/>
                        </a:rPr>
                        <a:t> </a:t>
                      </a:r>
                      <a:r>
                        <a:rPr dirty="0" sz="900" spc="-5">
                          <a:latin typeface="Arial"/>
                          <a:cs typeface="Arial"/>
                        </a:rPr>
                        <a:t>6</a:t>
                      </a:r>
                      <a:endParaRPr sz="900">
                        <a:latin typeface="Arial"/>
                        <a:cs typeface="Arial"/>
                      </a:endParaRPr>
                    </a:p>
                  </a:txBody>
                  <a:tcPr marL="0" marR="0" marB="0" marT="19685">
                    <a:lnL w="6350">
                      <a:solidFill>
                        <a:srgbClr val="010101"/>
                      </a:solidFill>
                      <a:prstDash val="solid"/>
                    </a:lnL>
                    <a:lnR w="19050">
                      <a:solidFill>
                        <a:srgbClr val="010101"/>
                      </a:solidFill>
                      <a:prstDash val="solid"/>
                    </a:lnR>
                    <a:lnT w="19050">
                      <a:solidFill>
                        <a:srgbClr val="010101"/>
                      </a:solidFill>
                      <a:prstDash val="solid"/>
                    </a:lnT>
                    <a:lnB w="6350">
                      <a:solidFill>
                        <a:srgbClr val="010101"/>
                      </a:solidFill>
                      <a:prstDash val="solid"/>
                    </a:lnB>
                  </a:tcPr>
                </a:tc>
              </a:tr>
              <a:tr h="347472">
                <a:tc>
                  <a:txBody>
                    <a:bodyPr/>
                    <a:lstStyle/>
                    <a:p>
                      <a:pPr marL="45085">
                        <a:lnSpc>
                          <a:spcPct val="100000"/>
                        </a:lnSpc>
                        <a:spcBef>
                          <a:spcPts val="145"/>
                        </a:spcBef>
                      </a:pPr>
                      <a:r>
                        <a:rPr dirty="0" sz="1400" spc="-5">
                          <a:latin typeface="Arial"/>
                          <a:cs typeface="Arial"/>
                        </a:rPr>
                        <a:t>23</a:t>
                      </a:r>
                      <a:endParaRPr sz="1400">
                        <a:latin typeface="Arial"/>
                        <a:cs typeface="Arial"/>
                      </a:endParaRPr>
                    </a:p>
                  </a:txBody>
                  <a:tcPr marL="0" marR="0" marB="0" marT="18415">
                    <a:lnL w="19050">
                      <a:solidFill>
                        <a:srgbClr val="010101"/>
                      </a:solidFill>
                      <a:prstDash val="solid"/>
                    </a:lnL>
                    <a:lnR w="6350">
                      <a:solidFill>
                        <a:srgbClr val="010101"/>
                      </a:solidFill>
                      <a:prstDash val="solid"/>
                    </a:lnR>
                    <a:lnT w="6350">
                      <a:solidFill>
                        <a:srgbClr val="010101"/>
                      </a:solidFill>
                      <a:prstDash val="solid"/>
                    </a:lnT>
                    <a:lnB w="6350">
                      <a:solidFill>
                        <a:srgbClr val="010101"/>
                      </a:solidFill>
                      <a:prstDash val="solid"/>
                    </a:lnB>
                  </a:tcPr>
                </a:tc>
                <a:tc>
                  <a:txBody>
                    <a:bodyPr/>
                    <a:lstStyle/>
                    <a:p>
                      <a:pPr marL="45085">
                        <a:lnSpc>
                          <a:spcPct val="100000"/>
                        </a:lnSpc>
                        <a:spcBef>
                          <a:spcPts val="145"/>
                        </a:spcBef>
                      </a:pPr>
                      <a:r>
                        <a:rPr dirty="0" sz="1400" spc="-5">
                          <a:latin typeface="Arial"/>
                          <a:cs typeface="Arial"/>
                        </a:rPr>
                        <a:t>23</a:t>
                      </a:r>
                      <a:endParaRPr sz="1400">
                        <a:latin typeface="Arial"/>
                        <a:cs typeface="Arial"/>
                      </a:endParaRPr>
                    </a:p>
                  </a:txBody>
                  <a:tcPr marL="0" marR="0" marB="0" marT="18415">
                    <a:lnL w="6350">
                      <a:solidFill>
                        <a:srgbClr val="010101"/>
                      </a:solidFill>
                      <a:prstDash val="solid"/>
                    </a:lnL>
                    <a:lnR w="6350">
                      <a:solidFill>
                        <a:srgbClr val="010101"/>
                      </a:solidFill>
                      <a:prstDash val="solid"/>
                    </a:lnR>
                    <a:lnT w="6350">
                      <a:solidFill>
                        <a:srgbClr val="010101"/>
                      </a:solidFill>
                      <a:prstDash val="solid"/>
                    </a:lnT>
                    <a:lnB w="6350">
                      <a:solidFill>
                        <a:srgbClr val="010101"/>
                      </a:solidFill>
                      <a:prstDash val="solid"/>
                    </a:lnB>
                  </a:tcPr>
                </a:tc>
                <a:tc>
                  <a:txBody>
                    <a:bodyPr/>
                    <a:lstStyle/>
                    <a:p>
                      <a:pPr marL="45720">
                        <a:lnSpc>
                          <a:spcPct val="100000"/>
                        </a:lnSpc>
                        <a:spcBef>
                          <a:spcPts val="145"/>
                        </a:spcBef>
                      </a:pPr>
                      <a:r>
                        <a:rPr dirty="0" sz="1400" spc="-5">
                          <a:latin typeface="Arial"/>
                          <a:cs typeface="Arial"/>
                        </a:rPr>
                        <a:t>12</a:t>
                      </a:r>
                      <a:endParaRPr sz="1400">
                        <a:latin typeface="Arial"/>
                        <a:cs typeface="Arial"/>
                      </a:endParaRPr>
                    </a:p>
                  </a:txBody>
                  <a:tcPr marL="0" marR="0" marB="0" marT="18415">
                    <a:lnL w="6350">
                      <a:solidFill>
                        <a:srgbClr val="010101"/>
                      </a:solidFill>
                      <a:prstDash val="solid"/>
                    </a:lnL>
                    <a:lnR w="6350">
                      <a:solidFill>
                        <a:srgbClr val="010101"/>
                      </a:solidFill>
                      <a:prstDash val="solid"/>
                    </a:lnR>
                    <a:lnT w="6350">
                      <a:solidFill>
                        <a:srgbClr val="010101"/>
                      </a:solidFill>
                      <a:prstDash val="solid"/>
                    </a:lnT>
                    <a:lnB w="6350">
                      <a:solidFill>
                        <a:srgbClr val="010101"/>
                      </a:solidFill>
                      <a:prstDash val="solid"/>
                    </a:lnB>
                  </a:tcPr>
                </a:tc>
                <a:tc>
                  <a:txBody>
                    <a:bodyPr/>
                    <a:lstStyle/>
                    <a:p>
                      <a:pPr algn="r" marR="38735">
                        <a:lnSpc>
                          <a:spcPct val="100000"/>
                        </a:lnSpc>
                        <a:spcBef>
                          <a:spcPts val="160"/>
                        </a:spcBef>
                      </a:pPr>
                      <a:r>
                        <a:rPr dirty="0" sz="900" spc="-5">
                          <a:latin typeface="Arial"/>
                          <a:cs typeface="Arial"/>
                        </a:rPr>
                        <a:t>This row</a:t>
                      </a:r>
                      <a:r>
                        <a:rPr dirty="0" sz="900" spc="-90">
                          <a:latin typeface="Arial"/>
                          <a:cs typeface="Arial"/>
                        </a:rPr>
                        <a:t> </a:t>
                      </a:r>
                      <a:r>
                        <a:rPr dirty="0" sz="900">
                          <a:latin typeface="Arial"/>
                          <a:cs typeface="Arial"/>
                        </a:rPr>
                        <a:t>must</a:t>
                      </a:r>
                      <a:endParaRPr sz="900">
                        <a:latin typeface="Arial"/>
                        <a:cs typeface="Arial"/>
                      </a:endParaRPr>
                    </a:p>
                    <a:p>
                      <a:pPr algn="r" marR="38100">
                        <a:lnSpc>
                          <a:spcPct val="100000"/>
                        </a:lnSpc>
                        <a:spcBef>
                          <a:spcPts val="215"/>
                        </a:spcBef>
                      </a:pPr>
                      <a:r>
                        <a:rPr dirty="0" sz="900" spc="-5">
                          <a:latin typeface="Arial"/>
                          <a:cs typeface="Arial"/>
                        </a:rPr>
                        <a:t>sum to</a:t>
                      </a:r>
                      <a:r>
                        <a:rPr dirty="0" sz="900" spc="-85">
                          <a:latin typeface="Arial"/>
                          <a:cs typeface="Arial"/>
                        </a:rPr>
                        <a:t> </a:t>
                      </a:r>
                      <a:r>
                        <a:rPr dirty="0" sz="900" spc="-5">
                          <a:latin typeface="Arial"/>
                          <a:cs typeface="Arial"/>
                        </a:rPr>
                        <a:t>6</a:t>
                      </a:r>
                      <a:endParaRPr sz="900">
                        <a:latin typeface="Arial"/>
                        <a:cs typeface="Arial"/>
                      </a:endParaRPr>
                    </a:p>
                  </a:txBody>
                  <a:tcPr marL="0" marR="0" marB="0" marT="20320">
                    <a:lnL w="6350">
                      <a:solidFill>
                        <a:srgbClr val="010101"/>
                      </a:solidFill>
                      <a:prstDash val="solid"/>
                    </a:lnL>
                    <a:lnR w="19050">
                      <a:solidFill>
                        <a:srgbClr val="010101"/>
                      </a:solidFill>
                      <a:prstDash val="solid"/>
                    </a:lnR>
                    <a:lnT w="6350">
                      <a:solidFill>
                        <a:srgbClr val="010101"/>
                      </a:solidFill>
                      <a:prstDash val="solid"/>
                    </a:lnT>
                    <a:lnB w="6350">
                      <a:solidFill>
                        <a:srgbClr val="010101"/>
                      </a:solidFill>
                      <a:prstDash val="solid"/>
                    </a:lnB>
                  </a:tcPr>
                </a:tc>
              </a:tr>
              <a:tr h="348233">
                <a:tc>
                  <a:txBody>
                    <a:bodyPr/>
                    <a:lstStyle/>
                    <a:p>
                      <a:pPr marL="45720">
                        <a:lnSpc>
                          <a:spcPct val="100000"/>
                        </a:lnSpc>
                        <a:spcBef>
                          <a:spcPts val="145"/>
                        </a:spcBef>
                      </a:pPr>
                      <a:r>
                        <a:rPr dirty="0" sz="1400" spc="-5">
                          <a:latin typeface="Arial"/>
                          <a:cs typeface="Arial"/>
                        </a:rPr>
                        <a:t>23</a:t>
                      </a:r>
                      <a:endParaRPr sz="1400">
                        <a:latin typeface="Arial"/>
                        <a:cs typeface="Arial"/>
                      </a:endParaRPr>
                    </a:p>
                  </a:txBody>
                  <a:tcPr marL="0" marR="0" marB="0" marT="18415">
                    <a:lnL w="19050">
                      <a:solidFill>
                        <a:srgbClr val="010101"/>
                      </a:solidFill>
                      <a:prstDash val="solid"/>
                    </a:lnL>
                    <a:lnR w="6350">
                      <a:solidFill>
                        <a:srgbClr val="010101"/>
                      </a:solidFill>
                      <a:prstDash val="solid"/>
                    </a:lnR>
                    <a:lnT w="6350">
                      <a:solidFill>
                        <a:srgbClr val="010101"/>
                      </a:solidFill>
                      <a:prstDash val="solid"/>
                    </a:lnT>
                    <a:lnB w="6350">
                      <a:solidFill>
                        <a:srgbClr val="010101"/>
                      </a:solidFill>
                      <a:prstDash val="solid"/>
                    </a:lnB>
                  </a:tcPr>
                </a:tc>
                <a:tc>
                  <a:txBody>
                    <a:bodyPr/>
                    <a:lstStyle/>
                    <a:p>
                      <a:pPr marL="45720">
                        <a:lnSpc>
                          <a:spcPct val="100000"/>
                        </a:lnSpc>
                        <a:spcBef>
                          <a:spcPts val="145"/>
                        </a:spcBef>
                      </a:pPr>
                      <a:r>
                        <a:rPr dirty="0" sz="1400" spc="-5">
                          <a:latin typeface="Arial"/>
                          <a:cs typeface="Arial"/>
                        </a:rPr>
                        <a:t>12</a:t>
                      </a:r>
                      <a:endParaRPr sz="1400">
                        <a:latin typeface="Arial"/>
                        <a:cs typeface="Arial"/>
                      </a:endParaRPr>
                    </a:p>
                  </a:txBody>
                  <a:tcPr marL="0" marR="0" marB="0" marT="18415">
                    <a:lnL w="6350">
                      <a:solidFill>
                        <a:srgbClr val="010101"/>
                      </a:solidFill>
                      <a:prstDash val="solid"/>
                    </a:lnL>
                    <a:lnR w="6350">
                      <a:solidFill>
                        <a:srgbClr val="010101"/>
                      </a:solidFill>
                      <a:prstDash val="solid"/>
                    </a:lnR>
                    <a:lnT w="6350">
                      <a:solidFill>
                        <a:srgbClr val="010101"/>
                      </a:solidFill>
                      <a:prstDash val="solid"/>
                    </a:lnT>
                    <a:lnB w="6350">
                      <a:solidFill>
                        <a:srgbClr val="010101"/>
                      </a:solidFill>
                      <a:prstDash val="solid"/>
                    </a:lnB>
                  </a:tcPr>
                </a:tc>
                <a:tc>
                  <a:txBody>
                    <a:bodyPr/>
                    <a:lstStyle/>
                    <a:p>
                      <a:pPr marL="45720">
                        <a:lnSpc>
                          <a:spcPct val="100000"/>
                        </a:lnSpc>
                        <a:spcBef>
                          <a:spcPts val="145"/>
                        </a:spcBef>
                      </a:pPr>
                      <a:r>
                        <a:rPr dirty="0" sz="1400" spc="-5">
                          <a:latin typeface="Arial"/>
                          <a:cs typeface="Arial"/>
                        </a:rPr>
                        <a:t>23</a:t>
                      </a:r>
                      <a:endParaRPr sz="1400">
                        <a:latin typeface="Arial"/>
                        <a:cs typeface="Arial"/>
                      </a:endParaRPr>
                    </a:p>
                  </a:txBody>
                  <a:tcPr marL="0" marR="0" marB="0" marT="18415">
                    <a:lnL w="6350">
                      <a:solidFill>
                        <a:srgbClr val="010101"/>
                      </a:solidFill>
                      <a:prstDash val="solid"/>
                    </a:lnL>
                    <a:lnR w="6350">
                      <a:solidFill>
                        <a:srgbClr val="010101"/>
                      </a:solidFill>
                      <a:prstDash val="solid"/>
                    </a:lnR>
                    <a:lnT w="6350">
                      <a:solidFill>
                        <a:srgbClr val="010101"/>
                      </a:solidFill>
                      <a:prstDash val="solid"/>
                    </a:lnT>
                    <a:lnB w="6350">
                      <a:solidFill>
                        <a:srgbClr val="010101"/>
                      </a:solidFill>
                      <a:prstDash val="solid"/>
                    </a:lnB>
                  </a:tcPr>
                </a:tc>
                <a:tc>
                  <a:txBody>
                    <a:bodyPr/>
                    <a:lstStyle/>
                    <a:p>
                      <a:pPr algn="r" marR="38735">
                        <a:lnSpc>
                          <a:spcPct val="100000"/>
                        </a:lnSpc>
                        <a:spcBef>
                          <a:spcPts val="160"/>
                        </a:spcBef>
                      </a:pPr>
                      <a:r>
                        <a:rPr dirty="0" sz="900" spc="-5">
                          <a:latin typeface="Arial"/>
                          <a:cs typeface="Arial"/>
                        </a:rPr>
                        <a:t>This row</a:t>
                      </a:r>
                      <a:r>
                        <a:rPr dirty="0" sz="900" spc="-90">
                          <a:latin typeface="Arial"/>
                          <a:cs typeface="Arial"/>
                        </a:rPr>
                        <a:t> </a:t>
                      </a:r>
                      <a:r>
                        <a:rPr dirty="0" sz="900">
                          <a:latin typeface="Arial"/>
                          <a:cs typeface="Arial"/>
                        </a:rPr>
                        <a:t>must</a:t>
                      </a:r>
                      <a:endParaRPr sz="900">
                        <a:latin typeface="Arial"/>
                        <a:cs typeface="Arial"/>
                      </a:endParaRPr>
                    </a:p>
                    <a:p>
                      <a:pPr algn="r" marR="38100">
                        <a:lnSpc>
                          <a:spcPct val="100000"/>
                        </a:lnSpc>
                        <a:spcBef>
                          <a:spcPts val="225"/>
                        </a:spcBef>
                      </a:pPr>
                      <a:r>
                        <a:rPr dirty="0" sz="900" spc="-5">
                          <a:latin typeface="Arial"/>
                          <a:cs typeface="Arial"/>
                        </a:rPr>
                        <a:t>sum to</a:t>
                      </a:r>
                      <a:r>
                        <a:rPr dirty="0" sz="900" spc="-85">
                          <a:latin typeface="Arial"/>
                          <a:cs typeface="Arial"/>
                        </a:rPr>
                        <a:t> </a:t>
                      </a:r>
                      <a:r>
                        <a:rPr dirty="0" sz="900" spc="-5">
                          <a:latin typeface="Arial"/>
                          <a:cs typeface="Arial"/>
                        </a:rPr>
                        <a:t>6</a:t>
                      </a:r>
                      <a:endParaRPr sz="900">
                        <a:latin typeface="Arial"/>
                        <a:cs typeface="Arial"/>
                      </a:endParaRPr>
                    </a:p>
                  </a:txBody>
                  <a:tcPr marL="0" marR="0" marB="0" marT="20320">
                    <a:lnL w="6350">
                      <a:solidFill>
                        <a:srgbClr val="010101"/>
                      </a:solidFill>
                      <a:prstDash val="solid"/>
                    </a:lnL>
                    <a:lnR w="19050">
                      <a:solidFill>
                        <a:srgbClr val="010101"/>
                      </a:solidFill>
                      <a:prstDash val="solid"/>
                    </a:lnR>
                    <a:lnT w="6350">
                      <a:solidFill>
                        <a:srgbClr val="010101"/>
                      </a:solidFill>
                      <a:prstDash val="solid"/>
                    </a:lnT>
                    <a:lnB w="6350">
                      <a:solidFill>
                        <a:srgbClr val="010101"/>
                      </a:solidFill>
                      <a:prstDash val="solid"/>
                    </a:lnB>
                  </a:tcPr>
                </a:tc>
              </a:tr>
              <a:tr h="512825">
                <a:tc>
                  <a:txBody>
                    <a:bodyPr/>
                    <a:lstStyle/>
                    <a:p>
                      <a:pPr>
                        <a:lnSpc>
                          <a:spcPct val="100000"/>
                        </a:lnSpc>
                        <a:spcBef>
                          <a:spcPts val="20"/>
                        </a:spcBef>
                      </a:pPr>
                      <a:endParaRPr sz="1250">
                        <a:latin typeface="Times New Roman"/>
                        <a:cs typeface="Times New Roman"/>
                      </a:endParaRPr>
                    </a:p>
                    <a:p>
                      <a:pPr marL="45085" marR="66040">
                        <a:lnSpc>
                          <a:spcPct val="100000"/>
                        </a:lnSpc>
                      </a:pPr>
                      <a:r>
                        <a:rPr dirty="0" sz="900" spc="-5">
                          <a:latin typeface="Arial"/>
                          <a:cs typeface="Arial"/>
                        </a:rPr>
                        <a:t>This </a:t>
                      </a:r>
                      <a:r>
                        <a:rPr dirty="0" sz="900" spc="-10">
                          <a:latin typeface="Arial"/>
                          <a:cs typeface="Arial"/>
                        </a:rPr>
                        <a:t>column  </a:t>
                      </a:r>
                      <a:r>
                        <a:rPr dirty="0" sz="900">
                          <a:latin typeface="Arial"/>
                          <a:cs typeface="Arial"/>
                        </a:rPr>
                        <a:t>must sum to</a:t>
                      </a:r>
                      <a:r>
                        <a:rPr dirty="0" sz="900" spc="-95">
                          <a:latin typeface="Arial"/>
                          <a:cs typeface="Arial"/>
                        </a:rPr>
                        <a:t> </a:t>
                      </a:r>
                      <a:r>
                        <a:rPr dirty="0" sz="900" spc="-5">
                          <a:latin typeface="Arial"/>
                          <a:cs typeface="Arial"/>
                        </a:rPr>
                        <a:t>6</a:t>
                      </a:r>
                      <a:endParaRPr sz="900">
                        <a:latin typeface="Arial"/>
                        <a:cs typeface="Arial"/>
                      </a:endParaRPr>
                    </a:p>
                  </a:txBody>
                  <a:tcPr marL="0" marR="0" marB="0" marT="2540">
                    <a:lnL w="19050">
                      <a:solidFill>
                        <a:srgbClr val="010101"/>
                      </a:solidFill>
                      <a:prstDash val="solid"/>
                    </a:lnL>
                    <a:lnR w="6350">
                      <a:solidFill>
                        <a:srgbClr val="010101"/>
                      </a:solidFill>
                      <a:prstDash val="solid"/>
                    </a:lnR>
                    <a:lnT w="6350">
                      <a:solidFill>
                        <a:srgbClr val="010101"/>
                      </a:solidFill>
                      <a:prstDash val="solid"/>
                    </a:lnT>
                    <a:lnB w="19050">
                      <a:solidFill>
                        <a:srgbClr val="010101"/>
                      </a:solidFill>
                      <a:prstDash val="solid"/>
                    </a:lnB>
                  </a:tcPr>
                </a:tc>
                <a:tc>
                  <a:txBody>
                    <a:bodyPr/>
                    <a:lstStyle/>
                    <a:p>
                      <a:pPr>
                        <a:lnSpc>
                          <a:spcPct val="100000"/>
                        </a:lnSpc>
                        <a:spcBef>
                          <a:spcPts val="20"/>
                        </a:spcBef>
                      </a:pPr>
                      <a:endParaRPr sz="1250">
                        <a:latin typeface="Times New Roman"/>
                        <a:cs typeface="Times New Roman"/>
                      </a:endParaRPr>
                    </a:p>
                    <a:p>
                      <a:pPr marL="45085" marR="66040">
                        <a:lnSpc>
                          <a:spcPct val="100000"/>
                        </a:lnSpc>
                      </a:pPr>
                      <a:r>
                        <a:rPr dirty="0" sz="900" spc="-5">
                          <a:latin typeface="Arial"/>
                          <a:cs typeface="Arial"/>
                        </a:rPr>
                        <a:t>This </a:t>
                      </a:r>
                      <a:r>
                        <a:rPr dirty="0" sz="900" spc="-10">
                          <a:latin typeface="Arial"/>
                          <a:cs typeface="Arial"/>
                        </a:rPr>
                        <a:t>column  </a:t>
                      </a:r>
                      <a:r>
                        <a:rPr dirty="0" sz="900">
                          <a:latin typeface="Arial"/>
                          <a:cs typeface="Arial"/>
                        </a:rPr>
                        <a:t>must sum to</a:t>
                      </a:r>
                      <a:r>
                        <a:rPr dirty="0" sz="900" spc="-95">
                          <a:latin typeface="Arial"/>
                          <a:cs typeface="Arial"/>
                        </a:rPr>
                        <a:t> </a:t>
                      </a:r>
                      <a:r>
                        <a:rPr dirty="0" sz="900" spc="-5">
                          <a:latin typeface="Arial"/>
                          <a:cs typeface="Arial"/>
                        </a:rPr>
                        <a:t>6</a:t>
                      </a:r>
                      <a:endParaRPr sz="900">
                        <a:latin typeface="Arial"/>
                        <a:cs typeface="Arial"/>
                      </a:endParaRPr>
                    </a:p>
                  </a:txBody>
                  <a:tcPr marL="0" marR="0" marB="0" marT="2540">
                    <a:lnL w="6350">
                      <a:solidFill>
                        <a:srgbClr val="010101"/>
                      </a:solidFill>
                      <a:prstDash val="solid"/>
                    </a:lnL>
                    <a:lnR w="6350">
                      <a:solidFill>
                        <a:srgbClr val="010101"/>
                      </a:solidFill>
                      <a:prstDash val="solid"/>
                    </a:lnR>
                    <a:lnT w="6350">
                      <a:solidFill>
                        <a:srgbClr val="010101"/>
                      </a:solidFill>
                      <a:prstDash val="solid"/>
                    </a:lnT>
                    <a:lnB w="19050">
                      <a:solidFill>
                        <a:srgbClr val="010101"/>
                      </a:solidFill>
                      <a:prstDash val="solid"/>
                    </a:lnB>
                  </a:tcPr>
                </a:tc>
                <a:tc>
                  <a:txBody>
                    <a:bodyPr/>
                    <a:lstStyle/>
                    <a:p>
                      <a:pPr>
                        <a:lnSpc>
                          <a:spcPct val="100000"/>
                        </a:lnSpc>
                        <a:spcBef>
                          <a:spcPts val="20"/>
                        </a:spcBef>
                      </a:pPr>
                      <a:endParaRPr sz="1250">
                        <a:latin typeface="Times New Roman"/>
                        <a:cs typeface="Times New Roman"/>
                      </a:endParaRPr>
                    </a:p>
                    <a:p>
                      <a:pPr marL="45720" marR="66040">
                        <a:lnSpc>
                          <a:spcPct val="100000"/>
                        </a:lnSpc>
                      </a:pPr>
                      <a:r>
                        <a:rPr dirty="0" sz="900" spc="-5">
                          <a:latin typeface="Arial"/>
                          <a:cs typeface="Arial"/>
                        </a:rPr>
                        <a:t>This </a:t>
                      </a:r>
                      <a:r>
                        <a:rPr dirty="0" sz="900" spc="-10">
                          <a:latin typeface="Arial"/>
                          <a:cs typeface="Arial"/>
                        </a:rPr>
                        <a:t>column  </a:t>
                      </a:r>
                      <a:r>
                        <a:rPr dirty="0" sz="900">
                          <a:latin typeface="Arial"/>
                          <a:cs typeface="Arial"/>
                        </a:rPr>
                        <a:t>must sum to</a:t>
                      </a:r>
                      <a:r>
                        <a:rPr dirty="0" sz="900" spc="-95">
                          <a:latin typeface="Arial"/>
                          <a:cs typeface="Arial"/>
                        </a:rPr>
                        <a:t> </a:t>
                      </a:r>
                      <a:r>
                        <a:rPr dirty="0" sz="900" spc="-5">
                          <a:latin typeface="Arial"/>
                          <a:cs typeface="Arial"/>
                        </a:rPr>
                        <a:t>6</a:t>
                      </a:r>
                      <a:endParaRPr sz="900">
                        <a:latin typeface="Arial"/>
                        <a:cs typeface="Arial"/>
                      </a:endParaRPr>
                    </a:p>
                  </a:txBody>
                  <a:tcPr marL="0" marR="0" marB="0" marT="2540">
                    <a:lnL w="6350">
                      <a:solidFill>
                        <a:srgbClr val="010101"/>
                      </a:solidFill>
                      <a:prstDash val="solid"/>
                    </a:lnL>
                    <a:lnR w="6350">
                      <a:solidFill>
                        <a:srgbClr val="010101"/>
                      </a:solidFill>
                      <a:prstDash val="solid"/>
                    </a:lnR>
                    <a:lnT w="6350">
                      <a:solidFill>
                        <a:srgbClr val="010101"/>
                      </a:solidFill>
                      <a:prstDash val="solid"/>
                    </a:lnT>
                    <a:lnB w="19050">
                      <a:solidFill>
                        <a:srgbClr val="010101"/>
                      </a:solidFill>
                      <a:prstDash val="solid"/>
                    </a:lnB>
                  </a:tcPr>
                </a:tc>
                <a:tc>
                  <a:txBody>
                    <a:bodyPr/>
                    <a:lstStyle/>
                    <a:p>
                      <a:pPr>
                        <a:lnSpc>
                          <a:spcPct val="100000"/>
                        </a:lnSpc>
                        <a:spcBef>
                          <a:spcPts val="25"/>
                        </a:spcBef>
                      </a:pPr>
                      <a:endParaRPr sz="1050">
                        <a:latin typeface="Times New Roman"/>
                        <a:cs typeface="Times New Roman"/>
                      </a:endParaRPr>
                    </a:p>
                    <a:p>
                      <a:pPr marL="302260" marR="37465" indent="38735">
                        <a:lnSpc>
                          <a:spcPct val="120600"/>
                        </a:lnSpc>
                      </a:pPr>
                      <a:r>
                        <a:rPr dirty="0" sz="900" spc="-5">
                          <a:latin typeface="Arial"/>
                          <a:cs typeface="Arial"/>
                        </a:rPr>
                        <a:t>This</a:t>
                      </a:r>
                      <a:r>
                        <a:rPr dirty="0" sz="900" spc="-65">
                          <a:latin typeface="Arial"/>
                          <a:cs typeface="Arial"/>
                        </a:rPr>
                        <a:t> </a:t>
                      </a:r>
                      <a:r>
                        <a:rPr dirty="0" sz="900" spc="-5">
                          <a:latin typeface="Arial"/>
                          <a:cs typeface="Arial"/>
                        </a:rPr>
                        <a:t>diagonal  </a:t>
                      </a:r>
                      <a:r>
                        <a:rPr dirty="0" sz="900">
                          <a:latin typeface="Arial"/>
                          <a:cs typeface="Arial"/>
                        </a:rPr>
                        <a:t>must sum to</a:t>
                      </a:r>
                      <a:r>
                        <a:rPr dirty="0" sz="900" spc="-95">
                          <a:latin typeface="Arial"/>
                          <a:cs typeface="Arial"/>
                        </a:rPr>
                        <a:t> </a:t>
                      </a:r>
                      <a:r>
                        <a:rPr dirty="0" sz="900" spc="-5">
                          <a:latin typeface="Arial"/>
                          <a:cs typeface="Arial"/>
                        </a:rPr>
                        <a:t>6</a:t>
                      </a:r>
                      <a:endParaRPr sz="900">
                        <a:latin typeface="Arial"/>
                        <a:cs typeface="Arial"/>
                      </a:endParaRPr>
                    </a:p>
                  </a:txBody>
                  <a:tcPr marL="0" marR="0" marB="0" marT="3175">
                    <a:lnL w="6350">
                      <a:solidFill>
                        <a:srgbClr val="010101"/>
                      </a:solidFill>
                      <a:prstDash val="solid"/>
                    </a:lnL>
                    <a:lnR w="19050">
                      <a:solidFill>
                        <a:srgbClr val="010101"/>
                      </a:solidFill>
                      <a:prstDash val="solid"/>
                    </a:lnR>
                    <a:lnT w="6350">
                      <a:solidFill>
                        <a:srgbClr val="010101"/>
                      </a:solidFill>
                      <a:prstDash val="solid"/>
                    </a:lnT>
                    <a:lnB w="19050">
                      <a:solidFill>
                        <a:srgbClr val="010101"/>
                      </a:solidFill>
                      <a:prstDash val="solid"/>
                    </a:lnB>
                  </a:tcPr>
                </a:tc>
              </a:tr>
            </a:tbl>
          </a:graphicData>
        </a:graphic>
      </p:graphicFrame>
      <p:sp>
        <p:nvSpPr>
          <p:cNvPr id="5" name="object 5"/>
          <p:cNvSpPr/>
          <p:nvPr/>
        </p:nvSpPr>
        <p:spPr>
          <a:xfrm>
            <a:off x="2245518" y="3127914"/>
            <a:ext cx="233362" cy="157162"/>
          </a:xfrm>
          <a:prstGeom prst="rect">
            <a:avLst/>
          </a:prstGeom>
          <a:blipFill>
            <a:blip r:embed="rId2" cstate="print"/>
            <a:stretch>
              <a:fillRect/>
            </a:stretch>
          </a:blipFill>
        </p:spPr>
        <p:txBody>
          <a:bodyPr wrap="square" lIns="0" tIns="0" rIns="0" bIns="0" rtlCol="0"/>
          <a:lstStyle/>
          <a:p/>
        </p:txBody>
      </p:sp>
      <p:sp>
        <p:nvSpPr>
          <p:cNvPr id="6" name="object 6"/>
          <p:cNvSpPr/>
          <p:nvPr/>
        </p:nvSpPr>
        <p:spPr>
          <a:xfrm>
            <a:off x="3921918" y="3127914"/>
            <a:ext cx="233362" cy="157162"/>
          </a:xfrm>
          <a:prstGeom prst="rect">
            <a:avLst/>
          </a:prstGeom>
          <a:blipFill>
            <a:blip r:embed="rId2" cstate="print"/>
            <a:stretch>
              <a:fillRect/>
            </a:stretch>
          </a:blipFill>
        </p:spPr>
        <p:txBody>
          <a:bodyPr wrap="square" lIns="0" tIns="0" rIns="0" bIns="0" rtlCol="0"/>
          <a:lstStyle/>
          <a:p/>
        </p:txBody>
      </p:sp>
      <p:sp>
        <p:nvSpPr>
          <p:cNvPr id="7" name="object 7"/>
          <p:cNvSpPr/>
          <p:nvPr/>
        </p:nvSpPr>
        <p:spPr>
          <a:xfrm>
            <a:off x="3083718" y="3127914"/>
            <a:ext cx="233362" cy="157162"/>
          </a:xfrm>
          <a:prstGeom prst="rect">
            <a:avLst/>
          </a:prstGeom>
          <a:blipFill>
            <a:blip r:embed="rId2" cstate="print"/>
            <a:stretch>
              <a:fillRect/>
            </a:stretch>
          </a:blipFill>
        </p:spPr>
        <p:txBody>
          <a:bodyPr wrap="square" lIns="0" tIns="0" rIns="0" bIns="0" rtlCol="0"/>
          <a:lstStyle/>
          <a:p/>
        </p:txBody>
      </p:sp>
      <p:sp>
        <p:nvSpPr>
          <p:cNvPr id="8" name="object 8"/>
          <p:cNvSpPr/>
          <p:nvPr/>
        </p:nvSpPr>
        <p:spPr>
          <a:xfrm>
            <a:off x="4531518" y="2137314"/>
            <a:ext cx="157162" cy="233362"/>
          </a:xfrm>
          <a:prstGeom prst="rect">
            <a:avLst/>
          </a:prstGeom>
          <a:blipFill>
            <a:blip r:embed="rId3" cstate="print"/>
            <a:stretch>
              <a:fillRect/>
            </a:stretch>
          </a:blipFill>
        </p:spPr>
        <p:txBody>
          <a:bodyPr wrap="square" lIns="0" tIns="0" rIns="0" bIns="0" rtlCol="0"/>
          <a:lstStyle/>
          <a:p/>
        </p:txBody>
      </p:sp>
      <p:sp>
        <p:nvSpPr>
          <p:cNvPr id="9" name="object 9"/>
          <p:cNvSpPr/>
          <p:nvPr/>
        </p:nvSpPr>
        <p:spPr>
          <a:xfrm>
            <a:off x="4531518" y="2823114"/>
            <a:ext cx="157162" cy="233362"/>
          </a:xfrm>
          <a:prstGeom prst="rect">
            <a:avLst/>
          </a:prstGeom>
          <a:blipFill>
            <a:blip r:embed="rId3" cstate="print"/>
            <a:stretch>
              <a:fillRect/>
            </a:stretch>
          </a:blipFill>
        </p:spPr>
        <p:txBody>
          <a:bodyPr wrap="square" lIns="0" tIns="0" rIns="0" bIns="0" rtlCol="0"/>
          <a:lstStyle/>
          <a:p/>
        </p:txBody>
      </p:sp>
      <p:sp>
        <p:nvSpPr>
          <p:cNvPr id="10" name="object 10"/>
          <p:cNvSpPr/>
          <p:nvPr/>
        </p:nvSpPr>
        <p:spPr>
          <a:xfrm>
            <a:off x="4531518" y="2442114"/>
            <a:ext cx="157162" cy="233362"/>
          </a:xfrm>
          <a:prstGeom prst="rect">
            <a:avLst/>
          </a:prstGeom>
          <a:blipFill>
            <a:blip r:embed="rId3" cstate="print"/>
            <a:stretch>
              <a:fillRect/>
            </a:stretch>
          </a:blipFill>
        </p:spPr>
        <p:txBody>
          <a:bodyPr wrap="square" lIns="0" tIns="0" rIns="0" bIns="0" rtlCol="0"/>
          <a:lstStyle/>
          <a:p/>
        </p:txBody>
      </p:sp>
      <p:sp>
        <p:nvSpPr>
          <p:cNvPr id="11" name="object 11"/>
          <p:cNvSpPr/>
          <p:nvPr/>
        </p:nvSpPr>
        <p:spPr>
          <a:xfrm>
            <a:off x="4539138" y="3135534"/>
            <a:ext cx="169354" cy="212026"/>
          </a:xfrm>
          <a:prstGeom prst="rect">
            <a:avLst/>
          </a:prstGeom>
          <a:blipFill>
            <a:blip r:embed="rId4" cstate="print"/>
            <a:stretch>
              <a:fillRect/>
            </a:stretch>
          </a:blipFill>
        </p:spPr>
        <p:txBody>
          <a:bodyPr wrap="square" lIns="0" tIns="0" rIns="0" bIns="0" rtlCol="0"/>
          <a:lstStyle/>
          <a:p/>
        </p:txBody>
      </p:sp>
      <p:sp>
        <p:nvSpPr>
          <p:cNvPr id="12" name="object 12"/>
          <p:cNvSpPr txBox="1"/>
          <p:nvPr/>
        </p:nvSpPr>
        <p:spPr>
          <a:xfrm>
            <a:off x="1714500" y="3739896"/>
            <a:ext cx="2705100" cy="781050"/>
          </a:xfrm>
          <a:prstGeom prst="rect">
            <a:avLst/>
          </a:prstGeom>
          <a:ln w="4762">
            <a:solidFill>
              <a:srgbClr val="FF0101"/>
            </a:solidFill>
          </a:ln>
        </p:spPr>
        <p:txBody>
          <a:bodyPr wrap="square" lIns="0" tIns="20320" rIns="0" bIns="0" rtlCol="0" vert="horz">
            <a:spAutoFit/>
          </a:bodyPr>
          <a:lstStyle/>
          <a:p>
            <a:pPr marL="48260" marR="45085">
              <a:lnSpc>
                <a:spcPct val="100000"/>
              </a:lnSpc>
              <a:spcBef>
                <a:spcPts val="160"/>
              </a:spcBef>
            </a:pPr>
            <a:r>
              <a:rPr dirty="0" sz="1200" spc="-5">
                <a:solidFill>
                  <a:srgbClr val="FF0000"/>
                </a:solidFill>
                <a:latin typeface="Arial"/>
                <a:cs typeface="Arial"/>
              </a:rPr>
              <a:t>YES! And this showed a case of a  constraint applying even when none of  the variables involved was down to a  unique value.</a:t>
            </a:r>
            <a:endParaRPr sz="1200">
              <a:latin typeface="Arial"/>
              <a:cs typeface="Arial"/>
            </a:endParaRPr>
          </a:p>
        </p:txBody>
      </p:sp>
      <p:sp>
        <p:nvSpPr>
          <p:cNvPr id="13" name="object 13"/>
          <p:cNvSpPr/>
          <p:nvPr/>
        </p:nvSpPr>
        <p:spPr>
          <a:xfrm>
            <a:off x="2714244" y="2759964"/>
            <a:ext cx="421005" cy="243840"/>
          </a:xfrm>
          <a:custGeom>
            <a:avLst/>
            <a:gdLst/>
            <a:ahLst/>
            <a:cxnLst/>
            <a:rect l="l" t="t" r="r" b="b"/>
            <a:pathLst>
              <a:path w="421005" h="243839">
                <a:moveTo>
                  <a:pt x="188213" y="0"/>
                </a:moveTo>
                <a:lnTo>
                  <a:pt x="169795" y="6179"/>
                </a:lnTo>
                <a:lnTo>
                  <a:pt x="151161" y="12287"/>
                </a:lnTo>
                <a:lnTo>
                  <a:pt x="132385" y="18538"/>
                </a:lnTo>
                <a:lnTo>
                  <a:pt x="113537" y="25145"/>
                </a:lnTo>
                <a:lnTo>
                  <a:pt x="103834" y="30241"/>
                </a:lnTo>
                <a:lnTo>
                  <a:pt x="94773" y="37337"/>
                </a:lnTo>
                <a:lnTo>
                  <a:pt x="85570" y="44434"/>
                </a:lnTo>
                <a:lnTo>
                  <a:pt x="75437" y="49529"/>
                </a:lnTo>
                <a:lnTo>
                  <a:pt x="60948" y="55709"/>
                </a:lnTo>
                <a:lnTo>
                  <a:pt x="47529" y="62388"/>
                </a:lnTo>
                <a:lnTo>
                  <a:pt x="33968" y="68925"/>
                </a:lnTo>
                <a:lnTo>
                  <a:pt x="19050" y="74675"/>
                </a:lnTo>
                <a:lnTo>
                  <a:pt x="14358" y="84367"/>
                </a:lnTo>
                <a:lnTo>
                  <a:pt x="8381" y="93344"/>
                </a:lnTo>
                <a:lnTo>
                  <a:pt x="2976" y="102322"/>
                </a:lnTo>
                <a:lnTo>
                  <a:pt x="0" y="112013"/>
                </a:lnTo>
                <a:lnTo>
                  <a:pt x="4916" y="160064"/>
                </a:lnTo>
                <a:lnTo>
                  <a:pt x="25614" y="194198"/>
                </a:lnTo>
                <a:lnTo>
                  <a:pt x="58283" y="216923"/>
                </a:lnTo>
                <a:lnTo>
                  <a:pt x="99108" y="230743"/>
                </a:lnTo>
                <a:lnTo>
                  <a:pt x="144280" y="238166"/>
                </a:lnTo>
                <a:lnTo>
                  <a:pt x="189984" y="241696"/>
                </a:lnTo>
                <a:lnTo>
                  <a:pt x="232410" y="243839"/>
                </a:lnTo>
                <a:lnTo>
                  <a:pt x="277284" y="243339"/>
                </a:lnTo>
                <a:lnTo>
                  <a:pt x="318801" y="242696"/>
                </a:lnTo>
                <a:lnTo>
                  <a:pt x="357889" y="236339"/>
                </a:lnTo>
                <a:lnTo>
                  <a:pt x="395478" y="218693"/>
                </a:lnTo>
                <a:lnTo>
                  <a:pt x="399288" y="212597"/>
                </a:lnTo>
                <a:lnTo>
                  <a:pt x="404622" y="206501"/>
                </a:lnTo>
                <a:lnTo>
                  <a:pt x="419350" y="166544"/>
                </a:lnTo>
                <a:lnTo>
                  <a:pt x="420624" y="162305"/>
                </a:lnTo>
                <a:lnTo>
                  <a:pt x="417968" y="142077"/>
                </a:lnTo>
                <a:lnTo>
                  <a:pt x="409801" y="94476"/>
                </a:lnTo>
                <a:lnTo>
                  <a:pt x="367117" y="43052"/>
                </a:lnTo>
                <a:lnTo>
                  <a:pt x="321373" y="25717"/>
                </a:lnTo>
                <a:lnTo>
                  <a:pt x="271914" y="17240"/>
                </a:lnTo>
                <a:lnTo>
                  <a:pt x="226313" y="12191"/>
                </a:lnTo>
                <a:lnTo>
                  <a:pt x="203299" y="7072"/>
                </a:lnTo>
                <a:lnTo>
                  <a:pt x="179927" y="3238"/>
                </a:lnTo>
                <a:lnTo>
                  <a:pt x="156126" y="833"/>
                </a:lnTo>
                <a:lnTo>
                  <a:pt x="131825" y="0"/>
                </a:lnTo>
              </a:path>
            </a:pathLst>
          </a:custGeom>
          <a:ln w="4762">
            <a:solidFill>
              <a:srgbClr val="010101"/>
            </a:solidFill>
          </a:ln>
        </p:spPr>
        <p:txBody>
          <a:bodyPr wrap="square" lIns="0" tIns="0" rIns="0" bIns="0" rtlCol="0"/>
          <a:lstStyle/>
          <a:p/>
        </p:txBody>
      </p:sp>
      <p:sp>
        <p:nvSpPr>
          <p:cNvPr id="14" name="object 14"/>
          <p:cNvSpPr/>
          <p:nvPr/>
        </p:nvSpPr>
        <p:spPr>
          <a:xfrm>
            <a:off x="3580638" y="2406395"/>
            <a:ext cx="420370" cy="245110"/>
          </a:xfrm>
          <a:custGeom>
            <a:avLst/>
            <a:gdLst/>
            <a:ahLst/>
            <a:cxnLst/>
            <a:rect l="l" t="t" r="r" b="b"/>
            <a:pathLst>
              <a:path w="420370" h="245110">
                <a:moveTo>
                  <a:pt x="188213" y="0"/>
                </a:moveTo>
                <a:lnTo>
                  <a:pt x="169687" y="6286"/>
                </a:lnTo>
                <a:lnTo>
                  <a:pt x="150875" y="12573"/>
                </a:lnTo>
                <a:lnTo>
                  <a:pt x="132064" y="18859"/>
                </a:lnTo>
                <a:lnTo>
                  <a:pt x="113537" y="25146"/>
                </a:lnTo>
                <a:lnTo>
                  <a:pt x="103512" y="30575"/>
                </a:lnTo>
                <a:lnTo>
                  <a:pt x="94487" y="37719"/>
                </a:lnTo>
                <a:lnTo>
                  <a:pt x="85463" y="44862"/>
                </a:lnTo>
                <a:lnTo>
                  <a:pt x="75437" y="50292"/>
                </a:lnTo>
                <a:lnTo>
                  <a:pt x="60840" y="56149"/>
                </a:lnTo>
                <a:lnTo>
                  <a:pt x="47243" y="62864"/>
                </a:lnTo>
                <a:lnTo>
                  <a:pt x="33647" y="69580"/>
                </a:lnTo>
                <a:lnTo>
                  <a:pt x="19050" y="75437"/>
                </a:lnTo>
                <a:lnTo>
                  <a:pt x="14251" y="85022"/>
                </a:lnTo>
                <a:lnTo>
                  <a:pt x="8096" y="93821"/>
                </a:lnTo>
                <a:lnTo>
                  <a:pt x="2655" y="102762"/>
                </a:lnTo>
                <a:lnTo>
                  <a:pt x="0" y="112775"/>
                </a:lnTo>
                <a:lnTo>
                  <a:pt x="4634" y="160826"/>
                </a:lnTo>
                <a:lnTo>
                  <a:pt x="25130" y="194960"/>
                </a:lnTo>
                <a:lnTo>
                  <a:pt x="57663" y="217685"/>
                </a:lnTo>
                <a:lnTo>
                  <a:pt x="98406" y="231505"/>
                </a:lnTo>
                <a:lnTo>
                  <a:pt x="143535" y="238928"/>
                </a:lnTo>
                <a:lnTo>
                  <a:pt x="189224" y="242458"/>
                </a:lnTo>
                <a:lnTo>
                  <a:pt x="231648" y="244601"/>
                </a:lnTo>
                <a:lnTo>
                  <a:pt x="276534" y="243982"/>
                </a:lnTo>
                <a:lnTo>
                  <a:pt x="318135" y="243077"/>
                </a:lnTo>
                <a:lnTo>
                  <a:pt x="357449" y="236458"/>
                </a:lnTo>
                <a:lnTo>
                  <a:pt x="395477" y="218694"/>
                </a:lnTo>
                <a:lnTo>
                  <a:pt x="399288" y="212598"/>
                </a:lnTo>
                <a:lnTo>
                  <a:pt x="403860" y="207263"/>
                </a:lnTo>
                <a:lnTo>
                  <a:pt x="418695" y="167306"/>
                </a:lnTo>
                <a:lnTo>
                  <a:pt x="419862" y="163068"/>
                </a:lnTo>
                <a:lnTo>
                  <a:pt x="417635" y="142410"/>
                </a:lnTo>
                <a:lnTo>
                  <a:pt x="409467" y="94809"/>
                </a:lnTo>
                <a:lnTo>
                  <a:pt x="366474" y="43386"/>
                </a:lnTo>
                <a:lnTo>
                  <a:pt x="320992" y="25907"/>
                </a:lnTo>
                <a:lnTo>
                  <a:pt x="271795" y="17573"/>
                </a:lnTo>
                <a:lnTo>
                  <a:pt x="226313" y="12953"/>
                </a:lnTo>
                <a:lnTo>
                  <a:pt x="202977" y="7393"/>
                </a:lnTo>
                <a:lnTo>
                  <a:pt x="179641" y="3333"/>
                </a:lnTo>
                <a:lnTo>
                  <a:pt x="156019" y="845"/>
                </a:lnTo>
                <a:lnTo>
                  <a:pt x="131825" y="0"/>
                </a:lnTo>
              </a:path>
            </a:pathLst>
          </a:custGeom>
          <a:ln w="4762">
            <a:solidFill>
              <a:srgbClr val="010101"/>
            </a:solidFill>
          </a:ln>
        </p:spPr>
        <p:txBody>
          <a:bodyPr wrap="square" lIns="0" tIns="0" rIns="0" bIns="0" rtlCol="0"/>
          <a:lstStyle/>
          <a:p/>
        </p:txBody>
      </p:sp>
      <p:sp>
        <p:nvSpPr>
          <p:cNvPr id="15" name="object 15"/>
          <p:cNvSpPr/>
          <p:nvPr/>
        </p:nvSpPr>
        <p:spPr>
          <a:xfrm>
            <a:off x="4517897" y="3724655"/>
            <a:ext cx="1555750" cy="700405"/>
          </a:xfrm>
          <a:custGeom>
            <a:avLst/>
            <a:gdLst/>
            <a:ahLst/>
            <a:cxnLst/>
            <a:rect l="l" t="t" r="r" b="b"/>
            <a:pathLst>
              <a:path w="1555750" h="700404">
                <a:moveTo>
                  <a:pt x="1473707" y="0"/>
                </a:moveTo>
                <a:lnTo>
                  <a:pt x="0" y="390906"/>
                </a:lnTo>
                <a:lnTo>
                  <a:pt x="82296" y="700278"/>
                </a:lnTo>
                <a:lnTo>
                  <a:pt x="1555241" y="309372"/>
                </a:lnTo>
                <a:lnTo>
                  <a:pt x="1473707" y="0"/>
                </a:lnTo>
                <a:close/>
              </a:path>
            </a:pathLst>
          </a:custGeom>
          <a:solidFill>
            <a:srgbClr val="016F01"/>
          </a:solidFill>
        </p:spPr>
        <p:txBody>
          <a:bodyPr wrap="square" lIns="0" tIns="0" rIns="0" bIns="0" rtlCol="0"/>
          <a:lstStyle/>
          <a:p/>
        </p:txBody>
      </p:sp>
      <p:sp>
        <p:nvSpPr>
          <p:cNvPr id="16" name="object 16"/>
          <p:cNvSpPr/>
          <p:nvPr/>
        </p:nvSpPr>
        <p:spPr>
          <a:xfrm>
            <a:off x="4818888" y="4273296"/>
            <a:ext cx="212090" cy="64135"/>
          </a:xfrm>
          <a:custGeom>
            <a:avLst/>
            <a:gdLst/>
            <a:ahLst/>
            <a:cxnLst/>
            <a:rect l="l" t="t" r="r" b="b"/>
            <a:pathLst>
              <a:path w="212089" h="64135">
                <a:moveTo>
                  <a:pt x="209550" y="0"/>
                </a:moveTo>
                <a:lnTo>
                  <a:pt x="0" y="55625"/>
                </a:lnTo>
                <a:lnTo>
                  <a:pt x="2286" y="64007"/>
                </a:lnTo>
                <a:lnTo>
                  <a:pt x="211836" y="8381"/>
                </a:lnTo>
                <a:lnTo>
                  <a:pt x="209550" y="0"/>
                </a:lnTo>
                <a:close/>
              </a:path>
            </a:pathLst>
          </a:custGeom>
          <a:solidFill>
            <a:srgbClr val="ECFBC5"/>
          </a:solidFill>
        </p:spPr>
        <p:txBody>
          <a:bodyPr wrap="square" lIns="0" tIns="0" rIns="0" bIns="0" rtlCol="0"/>
          <a:lstStyle/>
          <a:p/>
        </p:txBody>
      </p:sp>
      <p:sp>
        <p:nvSpPr>
          <p:cNvPr id="17" name="object 17"/>
          <p:cNvSpPr txBox="1"/>
          <p:nvPr/>
        </p:nvSpPr>
        <p:spPr>
          <a:xfrm rot="20760000">
            <a:off x="4561612" y="3967057"/>
            <a:ext cx="1340287" cy="114300"/>
          </a:xfrm>
          <a:prstGeom prst="rect">
            <a:avLst/>
          </a:prstGeom>
        </p:spPr>
        <p:txBody>
          <a:bodyPr wrap="square" lIns="0" tIns="0" rIns="0" bIns="0" rtlCol="0" vert="horz">
            <a:spAutoFit/>
          </a:bodyPr>
          <a:lstStyle/>
          <a:p>
            <a:pPr>
              <a:lnSpc>
                <a:spcPts val="900"/>
              </a:lnSpc>
            </a:pPr>
            <a:r>
              <a:rPr dirty="0" sz="900" spc="-15">
                <a:solidFill>
                  <a:srgbClr val="ECFBC5"/>
                </a:solidFill>
                <a:latin typeface="Arial"/>
                <a:cs typeface="Arial"/>
              </a:rPr>
              <a:t>So.. </a:t>
            </a:r>
            <a:r>
              <a:rPr dirty="0" baseline="3086" sz="1350" spc="-22">
                <a:solidFill>
                  <a:srgbClr val="ECFBC5"/>
                </a:solidFill>
                <a:latin typeface="Arial"/>
                <a:cs typeface="Arial"/>
              </a:rPr>
              <a:t>any more </a:t>
            </a:r>
            <a:r>
              <a:rPr dirty="0" baseline="6172" sz="1350" spc="-30">
                <a:solidFill>
                  <a:srgbClr val="ECFBC5"/>
                </a:solidFill>
                <a:latin typeface="Arial"/>
                <a:cs typeface="Arial"/>
              </a:rPr>
              <a:t>changes</a:t>
            </a:r>
            <a:r>
              <a:rPr dirty="0" baseline="6172" sz="1350" spc="-67">
                <a:solidFill>
                  <a:srgbClr val="ECFBC5"/>
                </a:solidFill>
                <a:latin typeface="Arial"/>
                <a:cs typeface="Arial"/>
              </a:rPr>
              <a:t> </a:t>
            </a:r>
            <a:r>
              <a:rPr dirty="0" baseline="9259" sz="1350" spc="-22">
                <a:solidFill>
                  <a:srgbClr val="ECFBC5"/>
                </a:solidFill>
                <a:latin typeface="Arial"/>
                <a:cs typeface="Arial"/>
              </a:rPr>
              <a:t>on</a:t>
            </a:r>
            <a:endParaRPr baseline="9259" sz="1350">
              <a:latin typeface="Arial"/>
              <a:cs typeface="Arial"/>
            </a:endParaRPr>
          </a:p>
        </p:txBody>
      </p:sp>
      <p:sp>
        <p:nvSpPr>
          <p:cNvPr id="18" name="object 18"/>
          <p:cNvSpPr txBox="1"/>
          <p:nvPr/>
        </p:nvSpPr>
        <p:spPr>
          <a:xfrm rot="20760000">
            <a:off x="4602561" y="4154131"/>
            <a:ext cx="915845" cy="114300"/>
          </a:xfrm>
          <a:prstGeom prst="rect">
            <a:avLst/>
          </a:prstGeom>
        </p:spPr>
        <p:txBody>
          <a:bodyPr wrap="square" lIns="0" tIns="0" rIns="0" bIns="0" rtlCol="0" vert="horz">
            <a:spAutoFit/>
          </a:bodyPr>
          <a:lstStyle/>
          <a:p>
            <a:pPr>
              <a:lnSpc>
                <a:spcPts val="900"/>
              </a:lnSpc>
            </a:pPr>
            <a:r>
              <a:rPr dirty="0" sz="900" spc="-10">
                <a:solidFill>
                  <a:srgbClr val="ECFBC5"/>
                </a:solidFill>
                <a:latin typeface="Arial"/>
                <a:cs typeface="Arial"/>
              </a:rPr>
              <a:t>the </a:t>
            </a:r>
            <a:r>
              <a:rPr dirty="0" sz="900" spc="-15" i="1">
                <a:solidFill>
                  <a:srgbClr val="ECFBC5"/>
                </a:solidFill>
                <a:latin typeface="Arial"/>
                <a:cs typeface="Arial"/>
              </a:rPr>
              <a:t>ne</a:t>
            </a:r>
            <a:r>
              <a:rPr dirty="0" baseline="3086" sz="1350" spc="-22" i="1">
                <a:solidFill>
                  <a:srgbClr val="ECFBC5"/>
                </a:solidFill>
                <a:latin typeface="Arial"/>
                <a:cs typeface="Arial"/>
              </a:rPr>
              <a:t>xt</a:t>
            </a:r>
            <a:r>
              <a:rPr dirty="0" baseline="3086" sz="1350" spc="-89" i="1">
                <a:solidFill>
                  <a:srgbClr val="ECFBC5"/>
                </a:solidFill>
                <a:latin typeface="Arial"/>
                <a:cs typeface="Arial"/>
              </a:rPr>
              <a:t> </a:t>
            </a:r>
            <a:r>
              <a:rPr dirty="0" baseline="3086" sz="1350" spc="-30">
                <a:solidFill>
                  <a:srgbClr val="ECFBC5"/>
                </a:solidFill>
                <a:latin typeface="Arial"/>
                <a:cs typeface="Arial"/>
              </a:rPr>
              <a:t>iterat</a:t>
            </a:r>
            <a:r>
              <a:rPr dirty="0" baseline="6172" sz="1350" spc="-30">
                <a:solidFill>
                  <a:srgbClr val="ECFBC5"/>
                </a:solidFill>
                <a:latin typeface="Arial"/>
                <a:cs typeface="Arial"/>
              </a:rPr>
              <a:t>ion?</a:t>
            </a:r>
            <a:endParaRPr baseline="6172" sz="1350">
              <a:latin typeface="Arial"/>
              <a:cs typeface="Arial"/>
            </a:endParaRPr>
          </a:p>
        </p:txBody>
      </p:sp>
      <p:sp>
        <p:nvSpPr>
          <p:cNvPr id="19" name="object 19"/>
          <p:cNvSpPr/>
          <p:nvPr/>
        </p:nvSpPr>
        <p:spPr>
          <a:xfrm>
            <a:off x="1606296" y="1231391"/>
            <a:ext cx="4559300" cy="3416300"/>
          </a:xfrm>
          <a:custGeom>
            <a:avLst/>
            <a:gdLst/>
            <a:ahLst/>
            <a:cxnLst/>
            <a:rect l="l" t="t" r="r" b="b"/>
            <a:pathLst>
              <a:path w="4559300" h="3416300">
                <a:moveTo>
                  <a:pt x="4559046" y="0"/>
                </a:moveTo>
                <a:lnTo>
                  <a:pt x="0" y="0"/>
                </a:lnTo>
                <a:lnTo>
                  <a:pt x="0" y="3416046"/>
                </a:lnTo>
                <a:lnTo>
                  <a:pt x="4559046" y="3416046"/>
                </a:lnTo>
                <a:lnTo>
                  <a:pt x="4559046" y="0"/>
                </a:lnTo>
                <a:close/>
              </a:path>
            </a:pathLst>
          </a:custGeom>
          <a:ln w="12954">
            <a:solidFill>
              <a:srgbClr val="000000"/>
            </a:solidFill>
          </a:ln>
        </p:spPr>
        <p:txBody>
          <a:bodyPr wrap="square" lIns="0" tIns="0" rIns="0" bIns="0" rtlCol="0"/>
          <a:lstStyle/>
          <a:p/>
        </p:txBody>
      </p:sp>
      <p:sp>
        <p:nvSpPr>
          <p:cNvPr id="20" name="object 20"/>
          <p:cNvSpPr txBox="1"/>
          <p:nvPr/>
        </p:nvSpPr>
        <p:spPr>
          <a:xfrm>
            <a:off x="1606296" y="5408676"/>
            <a:ext cx="4559300" cy="3416300"/>
          </a:xfrm>
          <a:prstGeom prst="rect">
            <a:avLst/>
          </a:prstGeom>
          <a:ln w="12953">
            <a:solidFill>
              <a:srgbClr val="000000"/>
            </a:solidFill>
          </a:ln>
        </p:spPr>
        <p:txBody>
          <a:bodyPr wrap="square" lIns="0" tIns="83820" rIns="0" bIns="0" rtlCol="0" vert="horz">
            <a:spAutoFit/>
          </a:bodyPr>
          <a:lstStyle/>
          <a:p>
            <a:pPr algn="ctr">
              <a:lnSpc>
                <a:spcPct val="100000"/>
              </a:lnSpc>
              <a:spcBef>
                <a:spcPts val="660"/>
              </a:spcBef>
            </a:pPr>
            <a:r>
              <a:rPr dirty="0" sz="1400" spc="-5">
                <a:solidFill>
                  <a:srgbClr val="009A00"/>
                </a:solidFill>
                <a:latin typeface="Arial"/>
                <a:cs typeface="Arial"/>
              </a:rPr>
              <a:t>CSP Search with Constraint</a:t>
            </a:r>
            <a:r>
              <a:rPr dirty="0" sz="1400" spc="20">
                <a:solidFill>
                  <a:srgbClr val="009A00"/>
                </a:solidFill>
                <a:latin typeface="Arial"/>
                <a:cs typeface="Arial"/>
              </a:rPr>
              <a:t> </a:t>
            </a:r>
            <a:r>
              <a:rPr dirty="0" sz="1400" spc="-5">
                <a:solidFill>
                  <a:srgbClr val="009A00"/>
                </a:solidFill>
                <a:latin typeface="Arial"/>
                <a:cs typeface="Arial"/>
              </a:rPr>
              <a:t>Propagation</a:t>
            </a:r>
            <a:endParaRPr sz="1400">
              <a:latin typeface="Arial"/>
              <a:cs typeface="Arial"/>
            </a:endParaRPr>
          </a:p>
          <a:p>
            <a:pPr>
              <a:lnSpc>
                <a:spcPct val="100000"/>
              </a:lnSpc>
            </a:pPr>
            <a:endParaRPr sz="1500">
              <a:latin typeface="Times New Roman"/>
              <a:cs typeface="Times New Roman"/>
            </a:endParaRPr>
          </a:p>
          <a:p>
            <a:pPr>
              <a:lnSpc>
                <a:spcPct val="100000"/>
              </a:lnSpc>
              <a:spcBef>
                <a:spcPts val="10"/>
              </a:spcBef>
            </a:pPr>
            <a:endParaRPr sz="2200">
              <a:latin typeface="Times New Roman"/>
              <a:cs typeface="Times New Roman"/>
            </a:endParaRPr>
          </a:p>
          <a:p>
            <a:pPr marL="115570">
              <a:lnSpc>
                <a:spcPct val="100000"/>
              </a:lnSpc>
            </a:pPr>
            <a:r>
              <a:rPr dirty="0" sz="1000" spc="-5">
                <a:latin typeface="Arial"/>
                <a:cs typeface="Arial"/>
              </a:rPr>
              <a:t>CPSearch(</a:t>
            </a:r>
            <a:r>
              <a:rPr dirty="0" sz="1000" spc="-5" i="1">
                <a:latin typeface="Arial"/>
                <a:cs typeface="Arial"/>
              </a:rPr>
              <a:t>A</a:t>
            </a:r>
            <a:r>
              <a:rPr dirty="0" baseline="-21367" sz="975" spc="-7">
                <a:latin typeface="Arial"/>
                <a:cs typeface="Arial"/>
              </a:rPr>
              <a:t>1</a:t>
            </a:r>
            <a:r>
              <a:rPr dirty="0" sz="1000" spc="-5" i="1">
                <a:latin typeface="Arial"/>
                <a:cs typeface="Arial"/>
              </a:rPr>
              <a:t>, A</a:t>
            </a:r>
            <a:r>
              <a:rPr dirty="0" baseline="-21367" sz="975" spc="-7">
                <a:latin typeface="Arial"/>
                <a:cs typeface="Arial"/>
              </a:rPr>
              <a:t>2 </a:t>
            </a:r>
            <a:r>
              <a:rPr dirty="0" sz="1000" spc="-5" i="1">
                <a:latin typeface="Arial"/>
                <a:cs typeface="Arial"/>
              </a:rPr>
              <a:t>,…</a:t>
            </a:r>
            <a:r>
              <a:rPr dirty="0" sz="1000" spc="-10" i="1">
                <a:latin typeface="Arial"/>
                <a:cs typeface="Arial"/>
              </a:rPr>
              <a:t> </a:t>
            </a:r>
            <a:r>
              <a:rPr dirty="0" sz="1000" spc="-5" i="1">
                <a:latin typeface="Arial"/>
                <a:cs typeface="Arial"/>
              </a:rPr>
              <a:t>A</a:t>
            </a:r>
            <a:r>
              <a:rPr dirty="0" baseline="-21367" sz="975" spc="-7">
                <a:latin typeface="Arial"/>
                <a:cs typeface="Arial"/>
              </a:rPr>
              <a:t>n</a:t>
            </a:r>
            <a:r>
              <a:rPr dirty="0" sz="1000" spc="-5">
                <a:latin typeface="Arial"/>
                <a:cs typeface="Arial"/>
              </a:rPr>
              <a:t>)</a:t>
            </a:r>
            <a:endParaRPr sz="1000">
              <a:latin typeface="Arial"/>
              <a:cs typeface="Arial"/>
            </a:endParaRPr>
          </a:p>
          <a:p>
            <a:pPr marL="344170" marR="1018540">
              <a:lnSpc>
                <a:spcPct val="110000"/>
              </a:lnSpc>
            </a:pPr>
            <a:r>
              <a:rPr dirty="0" sz="1000">
                <a:latin typeface="Arial"/>
                <a:cs typeface="Arial"/>
              </a:rPr>
              <a:t>Let i = </a:t>
            </a:r>
            <a:r>
              <a:rPr dirty="0" sz="1000" spc="-5">
                <a:latin typeface="Arial"/>
                <a:cs typeface="Arial"/>
              </a:rPr>
              <a:t>lowest </a:t>
            </a:r>
            <a:r>
              <a:rPr dirty="0" sz="1000">
                <a:latin typeface="Arial"/>
                <a:cs typeface="Arial"/>
              </a:rPr>
              <a:t>index </a:t>
            </a:r>
            <a:r>
              <a:rPr dirty="0" sz="1000" spc="-5">
                <a:latin typeface="Arial"/>
                <a:cs typeface="Arial"/>
              </a:rPr>
              <a:t>such that </a:t>
            </a:r>
            <a:r>
              <a:rPr dirty="0" sz="1000" spc="-5" i="1">
                <a:latin typeface="Arial"/>
                <a:cs typeface="Arial"/>
              </a:rPr>
              <a:t>A</a:t>
            </a:r>
            <a:r>
              <a:rPr dirty="0" baseline="-21367" sz="975" spc="-7">
                <a:latin typeface="Arial"/>
                <a:cs typeface="Arial"/>
              </a:rPr>
              <a:t>i </a:t>
            </a:r>
            <a:r>
              <a:rPr dirty="0" sz="1000" spc="-5">
                <a:latin typeface="Arial"/>
                <a:cs typeface="Arial"/>
              </a:rPr>
              <a:t>has more than one </a:t>
            </a:r>
            <a:r>
              <a:rPr dirty="0" sz="1000" spc="-10">
                <a:latin typeface="Arial"/>
                <a:cs typeface="Arial"/>
              </a:rPr>
              <a:t>value  </a:t>
            </a:r>
            <a:r>
              <a:rPr dirty="0" sz="1000" spc="-5">
                <a:latin typeface="Arial"/>
                <a:cs typeface="Arial"/>
              </a:rPr>
              <a:t>foreach available value </a:t>
            </a:r>
            <a:r>
              <a:rPr dirty="0" sz="1000">
                <a:latin typeface="Arial"/>
                <a:cs typeface="Arial"/>
              </a:rPr>
              <a:t>x </a:t>
            </a:r>
            <a:r>
              <a:rPr dirty="0" sz="1000" spc="-5">
                <a:latin typeface="Arial"/>
                <a:cs typeface="Arial"/>
              </a:rPr>
              <a:t>in</a:t>
            </a:r>
            <a:r>
              <a:rPr dirty="0" sz="1000" spc="-15">
                <a:latin typeface="Arial"/>
                <a:cs typeface="Arial"/>
              </a:rPr>
              <a:t> </a:t>
            </a:r>
            <a:r>
              <a:rPr dirty="0" sz="1000" spc="-5" i="1">
                <a:latin typeface="Arial"/>
                <a:cs typeface="Arial"/>
              </a:rPr>
              <a:t>A</a:t>
            </a:r>
            <a:r>
              <a:rPr dirty="0" baseline="-21367" sz="975" spc="-7">
                <a:latin typeface="Arial"/>
                <a:cs typeface="Arial"/>
              </a:rPr>
              <a:t>i</a:t>
            </a:r>
            <a:endParaRPr baseline="-21367" sz="975">
              <a:latin typeface="Arial"/>
              <a:cs typeface="Arial"/>
            </a:endParaRPr>
          </a:p>
          <a:p>
            <a:pPr marL="801370" marR="2865755" indent="-228600">
              <a:lnSpc>
                <a:spcPct val="110000"/>
              </a:lnSpc>
            </a:pPr>
            <a:r>
              <a:rPr dirty="0" sz="1000" spc="-5">
                <a:latin typeface="Arial"/>
                <a:cs typeface="Arial"/>
              </a:rPr>
              <a:t>foreach </a:t>
            </a:r>
            <a:r>
              <a:rPr dirty="0" sz="1000">
                <a:latin typeface="Arial"/>
                <a:cs typeface="Arial"/>
              </a:rPr>
              <a:t>k </a:t>
            </a:r>
            <a:r>
              <a:rPr dirty="0" sz="1000" spc="-5">
                <a:latin typeface="Arial"/>
                <a:cs typeface="Arial"/>
              </a:rPr>
              <a:t>in 1, 2.. </a:t>
            </a:r>
            <a:r>
              <a:rPr dirty="0" sz="1000">
                <a:latin typeface="Arial"/>
                <a:cs typeface="Arial"/>
              </a:rPr>
              <a:t>n  Define </a:t>
            </a:r>
            <a:r>
              <a:rPr dirty="0" sz="1000" spc="-5" i="1">
                <a:latin typeface="Arial"/>
                <a:cs typeface="Arial"/>
              </a:rPr>
              <a:t>A’</a:t>
            </a:r>
            <a:r>
              <a:rPr dirty="0" baseline="-21367" sz="975" spc="-7">
                <a:latin typeface="Arial"/>
                <a:cs typeface="Arial"/>
              </a:rPr>
              <a:t>k </a:t>
            </a:r>
            <a:r>
              <a:rPr dirty="0" sz="1000" spc="-5">
                <a:latin typeface="Arial"/>
                <a:cs typeface="Arial"/>
              </a:rPr>
              <a:t>:=</a:t>
            </a:r>
            <a:r>
              <a:rPr dirty="0" sz="1000" spc="-85">
                <a:latin typeface="Arial"/>
                <a:cs typeface="Arial"/>
              </a:rPr>
              <a:t> </a:t>
            </a:r>
            <a:r>
              <a:rPr dirty="0" sz="1000" spc="-5" i="1">
                <a:latin typeface="Arial"/>
                <a:cs typeface="Arial"/>
              </a:rPr>
              <a:t>A</a:t>
            </a:r>
            <a:r>
              <a:rPr dirty="0" baseline="-21367" sz="975" spc="-7">
                <a:latin typeface="Arial"/>
                <a:cs typeface="Arial"/>
              </a:rPr>
              <a:t>k</a:t>
            </a:r>
            <a:endParaRPr baseline="-21367" sz="975">
              <a:latin typeface="Arial"/>
              <a:cs typeface="Arial"/>
            </a:endParaRPr>
          </a:p>
          <a:p>
            <a:pPr marL="572770">
              <a:lnSpc>
                <a:spcPct val="100000"/>
              </a:lnSpc>
              <a:spcBef>
                <a:spcPts val="114"/>
              </a:spcBef>
            </a:pPr>
            <a:r>
              <a:rPr dirty="0" sz="1000" spc="-5" i="1">
                <a:latin typeface="Arial"/>
                <a:cs typeface="Arial"/>
              </a:rPr>
              <a:t>A’</a:t>
            </a:r>
            <a:r>
              <a:rPr dirty="0" baseline="-21367" sz="975" spc="-7">
                <a:latin typeface="Arial"/>
                <a:cs typeface="Arial"/>
              </a:rPr>
              <a:t>i </a:t>
            </a:r>
            <a:r>
              <a:rPr dirty="0" sz="1000" spc="-5">
                <a:latin typeface="Arial"/>
                <a:cs typeface="Arial"/>
              </a:rPr>
              <a:t>:= </a:t>
            </a:r>
            <a:r>
              <a:rPr dirty="0" sz="1000">
                <a:latin typeface="Arial"/>
                <a:cs typeface="Arial"/>
              </a:rPr>
              <a:t>{ x</a:t>
            </a:r>
            <a:r>
              <a:rPr dirty="0" sz="1000" spc="-15">
                <a:latin typeface="Arial"/>
                <a:cs typeface="Arial"/>
              </a:rPr>
              <a:t> </a:t>
            </a:r>
            <a:r>
              <a:rPr dirty="0" sz="1000">
                <a:latin typeface="Arial"/>
                <a:cs typeface="Arial"/>
              </a:rPr>
              <a:t>}</a:t>
            </a:r>
            <a:endParaRPr sz="1000">
              <a:latin typeface="Arial"/>
              <a:cs typeface="Arial"/>
            </a:endParaRPr>
          </a:p>
          <a:p>
            <a:pPr marL="572770" marR="2286000">
              <a:lnSpc>
                <a:spcPct val="110000"/>
              </a:lnSpc>
            </a:pPr>
            <a:r>
              <a:rPr dirty="0" sz="1000">
                <a:latin typeface="Arial"/>
                <a:cs typeface="Arial"/>
              </a:rPr>
              <a:t>Call </a:t>
            </a:r>
            <a:r>
              <a:rPr dirty="0" sz="1000" spc="-5">
                <a:latin typeface="Arial"/>
                <a:cs typeface="Arial"/>
              </a:rPr>
              <a:t>Propagate(</a:t>
            </a:r>
            <a:r>
              <a:rPr dirty="0" sz="1000" spc="-5" i="1">
                <a:latin typeface="Arial"/>
                <a:cs typeface="Arial"/>
              </a:rPr>
              <a:t>A’</a:t>
            </a:r>
            <a:r>
              <a:rPr dirty="0" baseline="-21367" sz="975" spc="-7">
                <a:latin typeface="Arial"/>
                <a:cs typeface="Arial"/>
              </a:rPr>
              <a:t>1</a:t>
            </a:r>
            <a:r>
              <a:rPr dirty="0" sz="1000" spc="-5" i="1">
                <a:latin typeface="Arial"/>
                <a:cs typeface="Arial"/>
              </a:rPr>
              <a:t>, A’</a:t>
            </a:r>
            <a:r>
              <a:rPr dirty="0" baseline="-21367" sz="975" spc="-7">
                <a:latin typeface="Arial"/>
                <a:cs typeface="Arial"/>
              </a:rPr>
              <a:t>2 </a:t>
            </a:r>
            <a:r>
              <a:rPr dirty="0" sz="1000" spc="-5" i="1">
                <a:latin typeface="Arial"/>
                <a:cs typeface="Arial"/>
              </a:rPr>
              <a:t>,… A’</a:t>
            </a:r>
            <a:r>
              <a:rPr dirty="0" baseline="-21367" sz="975" spc="-7">
                <a:latin typeface="Arial"/>
                <a:cs typeface="Arial"/>
              </a:rPr>
              <a:t>n</a:t>
            </a:r>
            <a:r>
              <a:rPr dirty="0" sz="1000" spc="-5">
                <a:latin typeface="Arial"/>
                <a:cs typeface="Arial"/>
              </a:rPr>
              <a:t>)  </a:t>
            </a:r>
            <a:r>
              <a:rPr dirty="0" sz="1000">
                <a:latin typeface="Arial"/>
                <a:cs typeface="Arial"/>
              </a:rPr>
              <a:t>If no </a:t>
            </a:r>
            <a:r>
              <a:rPr dirty="0" sz="1000" spc="-5">
                <a:latin typeface="Arial"/>
                <a:cs typeface="Arial"/>
              </a:rPr>
              <a:t>“Backtrack”</a:t>
            </a:r>
            <a:r>
              <a:rPr dirty="0" sz="1000" spc="-40">
                <a:latin typeface="Arial"/>
                <a:cs typeface="Arial"/>
              </a:rPr>
              <a:t> </a:t>
            </a:r>
            <a:r>
              <a:rPr dirty="0" sz="1000">
                <a:latin typeface="Arial"/>
                <a:cs typeface="Arial"/>
              </a:rPr>
              <a:t>signal</a:t>
            </a:r>
            <a:endParaRPr sz="1000">
              <a:latin typeface="Arial"/>
              <a:cs typeface="Arial"/>
            </a:endParaRPr>
          </a:p>
          <a:p>
            <a:pPr marL="801370" marR="1371600" indent="-635">
              <a:lnSpc>
                <a:spcPct val="110000"/>
              </a:lnSpc>
            </a:pPr>
            <a:r>
              <a:rPr dirty="0" sz="1000" spc="-5">
                <a:latin typeface="Arial"/>
                <a:cs typeface="Arial"/>
              </a:rPr>
              <a:t>If </a:t>
            </a:r>
            <a:r>
              <a:rPr dirty="0" sz="1000" spc="-5" i="1">
                <a:latin typeface="Arial"/>
                <a:cs typeface="Arial"/>
              </a:rPr>
              <a:t>A’</a:t>
            </a:r>
            <a:r>
              <a:rPr dirty="0" baseline="-21367" sz="975" spc="-7">
                <a:latin typeface="Arial"/>
                <a:cs typeface="Arial"/>
              </a:rPr>
              <a:t>1</a:t>
            </a:r>
            <a:r>
              <a:rPr dirty="0" sz="1000" spc="-5" i="1">
                <a:latin typeface="Arial"/>
                <a:cs typeface="Arial"/>
              </a:rPr>
              <a:t>, A’</a:t>
            </a:r>
            <a:r>
              <a:rPr dirty="0" baseline="-21367" sz="975" spc="-7">
                <a:latin typeface="Arial"/>
                <a:cs typeface="Arial"/>
              </a:rPr>
              <a:t>2 </a:t>
            </a:r>
            <a:r>
              <a:rPr dirty="0" sz="1000" spc="-5" i="1">
                <a:latin typeface="Arial"/>
                <a:cs typeface="Arial"/>
              </a:rPr>
              <a:t>,… A’</a:t>
            </a:r>
            <a:r>
              <a:rPr dirty="0" baseline="-21367" sz="975" spc="-7">
                <a:latin typeface="Arial"/>
                <a:cs typeface="Arial"/>
              </a:rPr>
              <a:t>n </a:t>
            </a:r>
            <a:r>
              <a:rPr dirty="0" sz="1000">
                <a:latin typeface="Arial"/>
                <a:cs typeface="Arial"/>
              </a:rPr>
              <a:t>are all unique we’re </a:t>
            </a:r>
            <a:r>
              <a:rPr dirty="0" sz="1000" spc="-5">
                <a:latin typeface="Arial"/>
                <a:cs typeface="Arial"/>
              </a:rPr>
              <a:t>done!  Recursively Call CPSearch(</a:t>
            </a:r>
            <a:r>
              <a:rPr dirty="0" sz="1000" spc="-5" i="1">
                <a:latin typeface="Arial"/>
                <a:cs typeface="Arial"/>
              </a:rPr>
              <a:t>A’</a:t>
            </a:r>
            <a:r>
              <a:rPr dirty="0" baseline="-21367" sz="975" spc="-7">
                <a:latin typeface="Arial"/>
                <a:cs typeface="Arial"/>
              </a:rPr>
              <a:t>1</a:t>
            </a:r>
            <a:r>
              <a:rPr dirty="0" sz="1000" spc="-5" i="1">
                <a:latin typeface="Arial"/>
                <a:cs typeface="Arial"/>
              </a:rPr>
              <a:t>, A’</a:t>
            </a:r>
            <a:r>
              <a:rPr dirty="0" baseline="-21367" sz="975" spc="-7">
                <a:latin typeface="Arial"/>
                <a:cs typeface="Arial"/>
              </a:rPr>
              <a:t>2 </a:t>
            </a:r>
            <a:r>
              <a:rPr dirty="0" sz="1000" spc="-5" i="1">
                <a:latin typeface="Arial"/>
                <a:cs typeface="Arial"/>
              </a:rPr>
              <a:t>,…</a:t>
            </a:r>
            <a:r>
              <a:rPr dirty="0" sz="1000" spc="-25" i="1">
                <a:latin typeface="Arial"/>
                <a:cs typeface="Arial"/>
              </a:rPr>
              <a:t> </a:t>
            </a:r>
            <a:r>
              <a:rPr dirty="0" sz="1000" spc="-5" i="1">
                <a:latin typeface="Arial"/>
                <a:cs typeface="Arial"/>
              </a:rPr>
              <a:t>A’</a:t>
            </a:r>
            <a:r>
              <a:rPr dirty="0" baseline="-21367" sz="975" spc="-7">
                <a:latin typeface="Arial"/>
                <a:cs typeface="Arial"/>
              </a:rPr>
              <a:t>n</a:t>
            </a:r>
            <a:r>
              <a:rPr dirty="0" sz="1000" spc="-5">
                <a:latin typeface="Arial"/>
                <a:cs typeface="Arial"/>
              </a:rPr>
              <a:t>)</a:t>
            </a:r>
            <a:endParaRPr sz="1000">
              <a:latin typeface="Arial"/>
              <a:cs typeface="Arial"/>
            </a:endParaRPr>
          </a:p>
          <a:p>
            <a:pPr>
              <a:lnSpc>
                <a:spcPct val="100000"/>
              </a:lnSpc>
            </a:pPr>
            <a:endParaRPr sz="1300">
              <a:latin typeface="Times New Roman"/>
              <a:cs typeface="Times New Roman"/>
            </a:endParaRPr>
          </a:p>
          <a:p>
            <a:pPr>
              <a:lnSpc>
                <a:spcPct val="100000"/>
              </a:lnSpc>
            </a:pPr>
            <a:endParaRPr sz="1300">
              <a:latin typeface="Times New Roman"/>
              <a:cs typeface="Times New Roman"/>
            </a:endParaRPr>
          </a:p>
          <a:p>
            <a:pPr>
              <a:lnSpc>
                <a:spcPct val="100000"/>
              </a:lnSpc>
              <a:spcBef>
                <a:spcPts val="15"/>
              </a:spcBef>
            </a:pPr>
            <a:endParaRPr sz="1750">
              <a:latin typeface="Times New Roman"/>
              <a:cs typeface="Times New Roman"/>
            </a:endParaRPr>
          </a:p>
          <a:p>
            <a:pPr algn="r" marR="259715">
              <a:lnSpc>
                <a:spcPct val="100000"/>
              </a:lnSpc>
            </a:pPr>
            <a:r>
              <a:rPr dirty="0" sz="700" spc="-5">
                <a:latin typeface="Arial"/>
                <a:cs typeface="Arial"/>
              </a:rPr>
              <a:t>Slide</a:t>
            </a:r>
            <a:r>
              <a:rPr dirty="0" sz="700" spc="-95">
                <a:latin typeface="Arial"/>
                <a:cs typeface="Arial"/>
              </a:rPr>
              <a:t> </a:t>
            </a:r>
            <a:r>
              <a:rPr dirty="0" sz="700" spc="-5">
                <a:latin typeface="Arial"/>
                <a:cs typeface="Arial"/>
              </a:rPr>
              <a:t>26</a:t>
            </a:r>
            <a:endParaRPr sz="700">
              <a:latin typeface="Arial"/>
              <a:cs typeface="Arial"/>
            </a:endParaRPr>
          </a:p>
        </p:txBody>
      </p:sp>
      <p:sp>
        <p:nvSpPr>
          <p:cNvPr id="21" name="object 21"/>
          <p:cNvSpPr/>
          <p:nvPr/>
        </p:nvSpPr>
        <p:spPr>
          <a:xfrm>
            <a:off x="4212335" y="7425690"/>
            <a:ext cx="1786255" cy="1171575"/>
          </a:xfrm>
          <a:custGeom>
            <a:avLst/>
            <a:gdLst/>
            <a:ahLst/>
            <a:cxnLst/>
            <a:rect l="l" t="t" r="r" b="b"/>
            <a:pathLst>
              <a:path w="1786254" h="1171575">
                <a:moveTo>
                  <a:pt x="1655826" y="0"/>
                </a:moveTo>
                <a:lnTo>
                  <a:pt x="0" y="941069"/>
                </a:lnTo>
                <a:lnTo>
                  <a:pt x="130301" y="1171193"/>
                </a:lnTo>
                <a:lnTo>
                  <a:pt x="1786127" y="229361"/>
                </a:lnTo>
                <a:lnTo>
                  <a:pt x="1655826" y="0"/>
                </a:lnTo>
                <a:close/>
              </a:path>
            </a:pathLst>
          </a:custGeom>
          <a:solidFill>
            <a:srgbClr val="99CC01"/>
          </a:solidFill>
        </p:spPr>
        <p:txBody>
          <a:bodyPr wrap="square" lIns="0" tIns="0" rIns="0" bIns="0" rtlCol="0"/>
          <a:lstStyle/>
          <a:p/>
        </p:txBody>
      </p:sp>
      <p:sp>
        <p:nvSpPr>
          <p:cNvPr id="22" name="object 22"/>
          <p:cNvSpPr/>
          <p:nvPr/>
        </p:nvSpPr>
        <p:spPr>
          <a:xfrm>
            <a:off x="4212335" y="7425690"/>
            <a:ext cx="1786255" cy="1171575"/>
          </a:xfrm>
          <a:custGeom>
            <a:avLst/>
            <a:gdLst/>
            <a:ahLst/>
            <a:cxnLst/>
            <a:rect l="l" t="t" r="r" b="b"/>
            <a:pathLst>
              <a:path w="1786254" h="1171575">
                <a:moveTo>
                  <a:pt x="0" y="941069"/>
                </a:moveTo>
                <a:lnTo>
                  <a:pt x="130301" y="1171193"/>
                </a:lnTo>
                <a:lnTo>
                  <a:pt x="1786127" y="229361"/>
                </a:lnTo>
                <a:lnTo>
                  <a:pt x="1655826" y="0"/>
                </a:lnTo>
                <a:lnTo>
                  <a:pt x="0" y="941069"/>
                </a:lnTo>
                <a:close/>
              </a:path>
            </a:pathLst>
          </a:custGeom>
          <a:ln w="4762">
            <a:solidFill>
              <a:srgbClr val="016F01"/>
            </a:solidFill>
          </a:ln>
        </p:spPr>
        <p:txBody>
          <a:bodyPr wrap="square" lIns="0" tIns="0" rIns="0" bIns="0" rtlCol="0"/>
          <a:lstStyle/>
          <a:p/>
        </p:txBody>
      </p:sp>
      <p:sp>
        <p:nvSpPr>
          <p:cNvPr id="23" name="object 23"/>
          <p:cNvSpPr txBox="1"/>
          <p:nvPr/>
        </p:nvSpPr>
        <p:spPr>
          <a:xfrm rot="19860000">
            <a:off x="4212205" y="7979560"/>
            <a:ext cx="1604998" cy="177800"/>
          </a:xfrm>
          <a:prstGeom prst="rect">
            <a:avLst/>
          </a:prstGeom>
        </p:spPr>
        <p:txBody>
          <a:bodyPr wrap="square" lIns="0" tIns="0" rIns="0" bIns="0" rtlCol="0" vert="horz">
            <a:spAutoFit/>
          </a:bodyPr>
          <a:lstStyle/>
          <a:p>
            <a:pPr>
              <a:lnSpc>
                <a:spcPts val="1400"/>
              </a:lnSpc>
            </a:pPr>
            <a:r>
              <a:rPr dirty="0" sz="1400" spc="-15">
                <a:solidFill>
                  <a:srgbClr val="006E00"/>
                </a:solidFill>
                <a:latin typeface="Arial"/>
                <a:cs typeface="Arial"/>
              </a:rPr>
              <a:t>Deta</a:t>
            </a:r>
            <a:r>
              <a:rPr dirty="0" baseline="1984" sz="2100" spc="-22">
                <a:solidFill>
                  <a:srgbClr val="006E00"/>
                </a:solidFill>
                <a:latin typeface="Arial"/>
                <a:cs typeface="Arial"/>
              </a:rPr>
              <a:t>ils </a:t>
            </a:r>
            <a:r>
              <a:rPr dirty="0" baseline="1984" sz="2100" spc="-15">
                <a:solidFill>
                  <a:srgbClr val="006E00"/>
                </a:solidFill>
                <a:latin typeface="Arial"/>
                <a:cs typeface="Arial"/>
              </a:rPr>
              <a:t>on </a:t>
            </a:r>
            <a:r>
              <a:rPr dirty="0" baseline="1984" sz="2100" spc="-22">
                <a:solidFill>
                  <a:srgbClr val="006E00"/>
                </a:solidFill>
                <a:latin typeface="Arial"/>
                <a:cs typeface="Arial"/>
              </a:rPr>
              <a:t>ne</a:t>
            </a:r>
            <a:r>
              <a:rPr dirty="0" baseline="3968" sz="2100" spc="-22">
                <a:solidFill>
                  <a:srgbClr val="006E00"/>
                </a:solidFill>
                <a:latin typeface="Arial"/>
                <a:cs typeface="Arial"/>
              </a:rPr>
              <a:t>xt</a:t>
            </a:r>
            <a:r>
              <a:rPr dirty="0" baseline="3968" sz="2100" spc="-127">
                <a:solidFill>
                  <a:srgbClr val="006E00"/>
                </a:solidFill>
                <a:latin typeface="Arial"/>
                <a:cs typeface="Arial"/>
              </a:rPr>
              <a:t> </a:t>
            </a:r>
            <a:r>
              <a:rPr dirty="0" baseline="3968" sz="2100" spc="-22">
                <a:solidFill>
                  <a:srgbClr val="006E00"/>
                </a:solidFill>
                <a:latin typeface="Arial"/>
                <a:cs typeface="Arial"/>
              </a:rPr>
              <a:t>slid</a:t>
            </a:r>
            <a:r>
              <a:rPr dirty="0" baseline="5952" sz="2100" spc="-22">
                <a:solidFill>
                  <a:srgbClr val="006E00"/>
                </a:solidFill>
                <a:latin typeface="Arial"/>
                <a:cs typeface="Arial"/>
              </a:rPr>
              <a:t>e</a:t>
            </a:r>
            <a:endParaRPr baseline="5952" sz="2100">
              <a:latin typeface="Arial"/>
              <a:cs typeface="Arial"/>
            </a:endParaRPr>
          </a:p>
        </p:txBody>
      </p:sp>
      <p:sp>
        <p:nvSpPr>
          <p:cNvPr id="24" name="object 24"/>
          <p:cNvSpPr txBox="1">
            <a:spLocks noGrp="1"/>
          </p:cNvSpPr>
          <p:nvPr>
            <p:ph type="sldNum" idx="7" sz="quarter"/>
          </p:nvPr>
        </p:nvSpPr>
        <p:spPr>
          <a:prstGeom prst="rect"/>
        </p:spPr>
        <p:txBody>
          <a:bodyPr wrap="square" lIns="0" tIns="0" rIns="0" bIns="0" rtlCol="0" vert="horz">
            <a:spAutoFit/>
          </a:bodyPr>
          <a:lstStyle/>
          <a:p>
            <a:pPr marL="25400">
              <a:lnSpc>
                <a:spcPts val="1540"/>
              </a:lnSpc>
            </a:pPr>
            <a:fld id="{81D60167-4931-47E6-BA6A-407CBD079E47}" type="slidenum">
              <a:rPr dirty="0"/>
              <a:t>10</a:t>
            </a:fld>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576315" y="4355084"/>
            <a:ext cx="334645" cy="132715"/>
          </a:xfrm>
          <a:prstGeom prst="rect">
            <a:avLst/>
          </a:prstGeom>
        </p:spPr>
        <p:txBody>
          <a:bodyPr wrap="square" lIns="0" tIns="12700" rIns="0" bIns="0" rtlCol="0" vert="horz">
            <a:spAutoFit/>
          </a:bodyPr>
          <a:lstStyle/>
          <a:p>
            <a:pPr>
              <a:lnSpc>
                <a:spcPct val="100000"/>
              </a:lnSpc>
              <a:spcBef>
                <a:spcPts val="100"/>
              </a:spcBef>
            </a:pPr>
            <a:r>
              <a:rPr dirty="0" sz="700" spc="-5">
                <a:latin typeface="Arial"/>
                <a:cs typeface="Arial"/>
              </a:rPr>
              <a:t>Slide</a:t>
            </a:r>
            <a:r>
              <a:rPr dirty="0" sz="700" spc="-60">
                <a:latin typeface="Arial"/>
                <a:cs typeface="Arial"/>
              </a:rPr>
              <a:t> </a:t>
            </a:r>
            <a:r>
              <a:rPr dirty="0" sz="700" spc="-5">
                <a:latin typeface="Arial"/>
                <a:cs typeface="Arial"/>
              </a:rPr>
              <a:t>27</a:t>
            </a:r>
            <a:endParaRPr sz="700">
              <a:latin typeface="Arial"/>
              <a:cs typeface="Arial"/>
            </a:endParaRPr>
          </a:p>
        </p:txBody>
      </p:sp>
      <p:sp>
        <p:nvSpPr>
          <p:cNvPr id="3" name="object 3"/>
          <p:cNvSpPr txBox="1"/>
          <p:nvPr/>
        </p:nvSpPr>
        <p:spPr>
          <a:xfrm>
            <a:off x="1925322" y="2378007"/>
            <a:ext cx="1984375" cy="1030605"/>
          </a:xfrm>
          <a:prstGeom prst="rect">
            <a:avLst/>
          </a:prstGeom>
        </p:spPr>
        <p:txBody>
          <a:bodyPr wrap="square" lIns="0" tIns="27939" rIns="0" bIns="0" rtlCol="0" vert="horz">
            <a:spAutoFit/>
          </a:bodyPr>
          <a:lstStyle/>
          <a:p>
            <a:pPr marL="25400">
              <a:lnSpc>
                <a:spcPct val="100000"/>
              </a:lnSpc>
              <a:spcBef>
                <a:spcPts val="219"/>
              </a:spcBef>
            </a:pPr>
            <a:r>
              <a:rPr dirty="0" sz="1000" spc="-5">
                <a:latin typeface="Arial"/>
                <a:cs typeface="Arial"/>
              </a:rPr>
              <a:t>foreach available value </a:t>
            </a:r>
            <a:r>
              <a:rPr dirty="0" sz="1000">
                <a:latin typeface="Arial"/>
                <a:cs typeface="Arial"/>
              </a:rPr>
              <a:t>x </a:t>
            </a:r>
            <a:r>
              <a:rPr dirty="0" sz="1000" spc="-5">
                <a:latin typeface="Arial"/>
                <a:cs typeface="Arial"/>
              </a:rPr>
              <a:t>in</a:t>
            </a:r>
            <a:r>
              <a:rPr dirty="0" sz="1000" spc="-25">
                <a:latin typeface="Arial"/>
                <a:cs typeface="Arial"/>
              </a:rPr>
              <a:t> </a:t>
            </a:r>
            <a:r>
              <a:rPr dirty="0" sz="1000" spc="-5" i="1">
                <a:latin typeface="Arial"/>
                <a:cs typeface="Arial"/>
              </a:rPr>
              <a:t>A</a:t>
            </a:r>
            <a:r>
              <a:rPr dirty="0" baseline="-21367" sz="975" spc="-7">
                <a:latin typeface="Arial"/>
                <a:cs typeface="Arial"/>
              </a:rPr>
              <a:t>i</a:t>
            </a:r>
            <a:endParaRPr baseline="-21367" sz="975">
              <a:latin typeface="Arial"/>
              <a:cs typeface="Arial"/>
            </a:endParaRPr>
          </a:p>
          <a:p>
            <a:pPr marL="481965" marR="608965" indent="-228600">
              <a:lnSpc>
                <a:spcPct val="110000"/>
              </a:lnSpc>
            </a:pPr>
            <a:r>
              <a:rPr dirty="0" sz="1000" spc="-5">
                <a:latin typeface="Arial"/>
                <a:cs typeface="Arial"/>
              </a:rPr>
              <a:t>foreach </a:t>
            </a:r>
            <a:r>
              <a:rPr dirty="0" sz="1000">
                <a:latin typeface="Arial"/>
                <a:cs typeface="Arial"/>
              </a:rPr>
              <a:t>k </a:t>
            </a:r>
            <a:r>
              <a:rPr dirty="0" sz="1000" spc="-5">
                <a:latin typeface="Arial"/>
                <a:cs typeface="Arial"/>
              </a:rPr>
              <a:t>in 1, 2.. </a:t>
            </a:r>
            <a:r>
              <a:rPr dirty="0" sz="1000">
                <a:latin typeface="Arial"/>
                <a:cs typeface="Arial"/>
              </a:rPr>
              <a:t>n  Define </a:t>
            </a:r>
            <a:r>
              <a:rPr dirty="0" sz="1000" spc="-5" i="1">
                <a:latin typeface="Arial"/>
                <a:cs typeface="Arial"/>
              </a:rPr>
              <a:t>A’</a:t>
            </a:r>
            <a:r>
              <a:rPr dirty="0" baseline="-21367" sz="975" spc="-7">
                <a:latin typeface="Arial"/>
                <a:cs typeface="Arial"/>
              </a:rPr>
              <a:t>k </a:t>
            </a:r>
            <a:r>
              <a:rPr dirty="0" sz="1000" spc="-5">
                <a:latin typeface="Arial"/>
                <a:cs typeface="Arial"/>
              </a:rPr>
              <a:t>:=</a:t>
            </a:r>
            <a:r>
              <a:rPr dirty="0" sz="1000" spc="-85">
                <a:latin typeface="Arial"/>
                <a:cs typeface="Arial"/>
              </a:rPr>
              <a:t> </a:t>
            </a:r>
            <a:r>
              <a:rPr dirty="0" sz="1000" spc="-5" i="1">
                <a:latin typeface="Arial"/>
                <a:cs typeface="Arial"/>
              </a:rPr>
              <a:t>A</a:t>
            </a:r>
            <a:r>
              <a:rPr dirty="0" baseline="-21367" sz="975" spc="-7">
                <a:latin typeface="Arial"/>
                <a:cs typeface="Arial"/>
              </a:rPr>
              <a:t>k</a:t>
            </a:r>
            <a:endParaRPr baseline="-21367" sz="975">
              <a:latin typeface="Arial"/>
              <a:cs typeface="Arial"/>
            </a:endParaRPr>
          </a:p>
          <a:p>
            <a:pPr marL="253365">
              <a:lnSpc>
                <a:spcPct val="100000"/>
              </a:lnSpc>
              <a:spcBef>
                <a:spcPts val="110"/>
              </a:spcBef>
            </a:pPr>
            <a:r>
              <a:rPr dirty="0" sz="1000" spc="-5" i="1">
                <a:latin typeface="Arial"/>
                <a:cs typeface="Arial"/>
              </a:rPr>
              <a:t>A’</a:t>
            </a:r>
            <a:r>
              <a:rPr dirty="0" baseline="-21367" sz="975" spc="-7">
                <a:latin typeface="Arial"/>
                <a:cs typeface="Arial"/>
              </a:rPr>
              <a:t>i </a:t>
            </a:r>
            <a:r>
              <a:rPr dirty="0" sz="1000" spc="-5">
                <a:latin typeface="Arial"/>
                <a:cs typeface="Arial"/>
              </a:rPr>
              <a:t>:= </a:t>
            </a:r>
            <a:r>
              <a:rPr dirty="0" sz="1000">
                <a:latin typeface="Arial"/>
                <a:cs typeface="Arial"/>
              </a:rPr>
              <a:t>{ x</a:t>
            </a:r>
            <a:r>
              <a:rPr dirty="0" sz="1000" spc="-20">
                <a:latin typeface="Arial"/>
                <a:cs typeface="Arial"/>
              </a:rPr>
              <a:t> </a:t>
            </a:r>
            <a:r>
              <a:rPr dirty="0" sz="1000">
                <a:latin typeface="Arial"/>
                <a:cs typeface="Arial"/>
              </a:rPr>
              <a:t>}</a:t>
            </a:r>
            <a:endParaRPr sz="1000">
              <a:latin typeface="Arial"/>
              <a:cs typeface="Arial"/>
            </a:endParaRPr>
          </a:p>
          <a:p>
            <a:pPr marL="253365" marR="30480">
              <a:lnSpc>
                <a:spcPct val="110000"/>
              </a:lnSpc>
            </a:pPr>
            <a:r>
              <a:rPr dirty="0" sz="1000">
                <a:latin typeface="Arial"/>
                <a:cs typeface="Arial"/>
              </a:rPr>
              <a:t>Call </a:t>
            </a:r>
            <a:r>
              <a:rPr dirty="0" sz="1000" spc="-5">
                <a:latin typeface="Arial"/>
                <a:cs typeface="Arial"/>
              </a:rPr>
              <a:t>Propagate(</a:t>
            </a:r>
            <a:r>
              <a:rPr dirty="0" sz="1000" spc="-5" i="1">
                <a:latin typeface="Arial"/>
                <a:cs typeface="Arial"/>
              </a:rPr>
              <a:t>A’</a:t>
            </a:r>
            <a:r>
              <a:rPr dirty="0" baseline="-21367" sz="975" spc="-7">
                <a:latin typeface="Arial"/>
                <a:cs typeface="Arial"/>
              </a:rPr>
              <a:t>1</a:t>
            </a:r>
            <a:r>
              <a:rPr dirty="0" sz="1000" spc="-5" i="1">
                <a:latin typeface="Arial"/>
                <a:cs typeface="Arial"/>
              </a:rPr>
              <a:t>, A’</a:t>
            </a:r>
            <a:r>
              <a:rPr dirty="0" baseline="-21367" sz="975" spc="-7">
                <a:latin typeface="Arial"/>
                <a:cs typeface="Arial"/>
              </a:rPr>
              <a:t>2 </a:t>
            </a:r>
            <a:r>
              <a:rPr dirty="0" sz="1000" spc="-5" i="1">
                <a:latin typeface="Arial"/>
                <a:cs typeface="Arial"/>
              </a:rPr>
              <a:t>,… A’</a:t>
            </a:r>
            <a:r>
              <a:rPr dirty="0" baseline="-21367" sz="975" spc="-7">
                <a:latin typeface="Arial"/>
                <a:cs typeface="Arial"/>
              </a:rPr>
              <a:t>n</a:t>
            </a:r>
            <a:r>
              <a:rPr dirty="0" sz="1000" spc="-5">
                <a:latin typeface="Arial"/>
                <a:cs typeface="Arial"/>
              </a:rPr>
              <a:t>)  </a:t>
            </a:r>
            <a:r>
              <a:rPr dirty="0" sz="1000">
                <a:latin typeface="Arial"/>
                <a:cs typeface="Arial"/>
              </a:rPr>
              <a:t>If no </a:t>
            </a:r>
            <a:r>
              <a:rPr dirty="0" sz="1000" spc="-5">
                <a:latin typeface="Arial"/>
                <a:cs typeface="Arial"/>
              </a:rPr>
              <a:t>“Backtrack”</a:t>
            </a:r>
            <a:r>
              <a:rPr dirty="0" sz="1000" spc="-40">
                <a:latin typeface="Arial"/>
                <a:cs typeface="Arial"/>
              </a:rPr>
              <a:t> </a:t>
            </a:r>
            <a:r>
              <a:rPr dirty="0" sz="1000">
                <a:latin typeface="Arial"/>
                <a:cs typeface="Arial"/>
              </a:rPr>
              <a:t>signal</a:t>
            </a:r>
            <a:endParaRPr sz="1000">
              <a:latin typeface="Arial"/>
              <a:cs typeface="Arial"/>
            </a:endParaRPr>
          </a:p>
        </p:txBody>
      </p:sp>
      <p:sp>
        <p:nvSpPr>
          <p:cNvPr id="4" name="object 4"/>
          <p:cNvSpPr txBox="1"/>
          <p:nvPr/>
        </p:nvSpPr>
        <p:spPr>
          <a:xfrm>
            <a:off x="2382515" y="3383086"/>
            <a:ext cx="2441575" cy="360680"/>
          </a:xfrm>
          <a:prstGeom prst="rect">
            <a:avLst/>
          </a:prstGeom>
        </p:spPr>
        <p:txBody>
          <a:bodyPr wrap="square" lIns="0" tIns="12700" rIns="0" bIns="0" rtlCol="0" vert="horz">
            <a:spAutoFit/>
          </a:bodyPr>
          <a:lstStyle/>
          <a:p>
            <a:pPr marL="25400" marR="30480" indent="-635">
              <a:lnSpc>
                <a:spcPct val="110000"/>
              </a:lnSpc>
              <a:spcBef>
                <a:spcPts val="100"/>
              </a:spcBef>
            </a:pPr>
            <a:r>
              <a:rPr dirty="0" sz="1000" spc="-5">
                <a:latin typeface="Arial"/>
                <a:cs typeface="Arial"/>
              </a:rPr>
              <a:t>If </a:t>
            </a:r>
            <a:r>
              <a:rPr dirty="0" sz="1000" spc="-5" i="1">
                <a:latin typeface="Arial"/>
                <a:cs typeface="Arial"/>
              </a:rPr>
              <a:t>A’</a:t>
            </a:r>
            <a:r>
              <a:rPr dirty="0" baseline="-21367" sz="975" spc="-7">
                <a:latin typeface="Arial"/>
                <a:cs typeface="Arial"/>
              </a:rPr>
              <a:t>1</a:t>
            </a:r>
            <a:r>
              <a:rPr dirty="0" sz="1000" spc="-5" i="1">
                <a:latin typeface="Arial"/>
                <a:cs typeface="Arial"/>
              </a:rPr>
              <a:t>, A’</a:t>
            </a:r>
            <a:r>
              <a:rPr dirty="0" baseline="-21367" sz="975" spc="-7">
                <a:latin typeface="Arial"/>
                <a:cs typeface="Arial"/>
              </a:rPr>
              <a:t>2 </a:t>
            </a:r>
            <a:r>
              <a:rPr dirty="0" sz="1000" spc="-5" i="1">
                <a:latin typeface="Arial"/>
                <a:cs typeface="Arial"/>
              </a:rPr>
              <a:t>,… A’</a:t>
            </a:r>
            <a:r>
              <a:rPr dirty="0" baseline="-21367" sz="975" spc="-7">
                <a:latin typeface="Arial"/>
                <a:cs typeface="Arial"/>
              </a:rPr>
              <a:t>n </a:t>
            </a:r>
            <a:r>
              <a:rPr dirty="0" sz="1000">
                <a:latin typeface="Arial"/>
                <a:cs typeface="Arial"/>
              </a:rPr>
              <a:t>are all unique we’re </a:t>
            </a:r>
            <a:r>
              <a:rPr dirty="0" sz="1000" spc="-5">
                <a:latin typeface="Arial"/>
                <a:cs typeface="Arial"/>
              </a:rPr>
              <a:t>done!  Recursively Call CPSearch(</a:t>
            </a:r>
            <a:r>
              <a:rPr dirty="0" sz="1000" spc="-5" i="1">
                <a:latin typeface="Arial"/>
                <a:cs typeface="Arial"/>
              </a:rPr>
              <a:t>A’</a:t>
            </a:r>
            <a:r>
              <a:rPr dirty="0" baseline="-21367" sz="975" spc="-7">
                <a:latin typeface="Arial"/>
                <a:cs typeface="Arial"/>
              </a:rPr>
              <a:t>1</a:t>
            </a:r>
            <a:r>
              <a:rPr dirty="0" sz="1000" spc="-5" i="1">
                <a:latin typeface="Arial"/>
                <a:cs typeface="Arial"/>
              </a:rPr>
              <a:t>, A’</a:t>
            </a:r>
            <a:r>
              <a:rPr dirty="0" baseline="-21367" sz="975" spc="-7">
                <a:latin typeface="Arial"/>
                <a:cs typeface="Arial"/>
              </a:rPr>
              <a:t>2 </a:t>
            </a:r>
            <a:r>
              <a:rPr dirty="0" sz="1000" spc="-5" i="1">
                <a:latin typeface="Arial"/>
                <a:cs typeface="Arial"/>
              </a:rPr>
              <a:t>,…</a:t>
            </a:r>
            <a:r>
              <a:rPr dirty="0" sz="1000" spc="-25" i="1">
                <a:latin typeface="Arial"/>
                <a:cs typeface="Arial"/>
              </a:rPr>
              <a:t> </a:t>
            </a:r>
            <a:r>
              <a:rPr dirty="0" sz="1000" spc="-5" i="1">
                <a:latin typeface="Arial"/>
                <a:cs typeface="Arial"/>
              </a:rPr>
              <a:t>A’</a:t>
            </a:r>
            <a:r>
              <a:rPr dirty="0" baseline="-21367" sz="975" spc="-7">
                <a:latin typeface="Arial"/>
                <a:cs typeface="Arial"/>
              </a:rPr>
              <a:t>n</a:t>
            </a:r>
            <a:r>
              <a:rPr dirty="0" sz="1000" spc="-5">
                <a:latin typeface="Arial"/>
                <a:cs typeface="Arial"/>
              </a:rPr>
              <a:t>)</a:t>
            </a:r>
            <a:endParaRPr sz="1000">
              <a:latin typeface="Arial"/>
              <a:cs typeface="Arial"/>
            </a:endParaRPr>
          </a:p>
        </p:txBody>
      </p:sp>
      <p:sp>
        <p:nvSpPr>
          <p:cNvPr id="5" name="object 5"/>
          <p:cNvSpPr/>
          <p:nvPr/>
        </p:nvSpPr>
        <p:spPr>
          <a:xfrm>
            <a:off x="2185416" y="1339596"/>
            <a:ext cx="2539365" cy="731520"/>
          </a:xfrm>
          <a:custGeom>
            <a:avLst/>
            <a:gdLst/>
            <a:ahLst/>
            <a:cxnLst/>
            <a:rect l="l" t="t" r="r" b="b"/>
            <a:pathLst>
              <a:path w="2539365" h="731519">
                <a:moveTo>
                  <a:pt x="2538984" y="0"/>
                </a:moveTo>
                <a:lnTo>
                  <a:pt x="786383" y="0"/>
                </a:lnTo>
                <a:lnTo>
                  <a:pt x="786383" y="422148"/>
                </a:lnTo>
                <a:lnTo>
                  <a:pt x="0" y="731520"/>
                </a:lnTo>
                <a:lnTo>
                  <a:pt x="786383" y="603503"/>
                </a:lnTo>
                <a:lnTo>
                  <a:pt x="2538984" y="603503"/>
                </a:lnTo>
                <a:lnTo>
                  <a:pt x="2538984" y="0"/>
                </a:lnTo>
                <a:close/>
              </a:path>
              <a:path w="2539365" h="731519">
                <a:moveTo>
                  <a:pt x="2538984" y="603503"/>
                </a:moveTo>
                <a:lnTo>
                  <a:pt x="786383" y="603503"/>
                </a:lnTo>
                <a:lnTo>
                  <a:pt x="786383" y="723900"/>
                </a:lnTo>
                <a:lnTo>
                  <a:pt x="2538984" y="723900"/>
                </a:lnTo>
                <a:lnTo>
                  <a:pt x="2538984" y="603503"/>
                </a:lnTo>
                <a:close/>
              </a:path>
            </a:pathLst>
          </a:custGeom>
          <a:solidFill>
            <a:srgbClr val="EAF7A7"/>
          </a:solidFill>
        </p:spPr>
        <p:txBody>
          <a:bodyPr wrap="square" lIns="0" tIns="0" rIns="0" bIns="0" rtlCol="0"/>
          <a:lstStyle/>
          <a:p/>
        </p:txBody>
      </p:sp>
      <p:sp>
        <p:nvSpPr>
          <p:cNvPr id="6" name="object 6"/>
          <p:cNvSpPr/>
          <p:nvPr/>
        </p:nvSpPr>
        <p:spPr>
          <a:xfrm>
            <a:off x="2185416" y="1339596"/>
            <a:ext cx="2539365" cy="731520"/>
          </a:xfrm>
          <a:custGeom>
            <a:avLst/>
            <a:gdLst/>
            <a:ahLst/>
            <a:cxnLst/>
            <a:rect l="l" t="t" r="r" b="b"/>
            <a:pathLst>
              <a:path w="2539365" h="731519">
                <a:moveTo>
                  <a:pt x="786383" y="0"/>
                </a:moveTo>
                <a:lnTo>
                  <a:pt x="786383" y="422148"/>
                </a:lnTo>
                <a:lnTo>
                  <a:pt x="0" y="731520"/>
                </a:lnTo>
                <a:lnTo>
                  <a:pt x="786383" y="603503"/>
                </a:lnTo>
                <a:lnTo>
                  <a:pt x="786383" y="723900"/>
                </a:lnTo>
                <a:lnTo>
                  <a:pt x="2538984" y="723900"/>
                </a:lnTo>
                <a:lnTo>
                  <a:pt x="2538984" y="0"/>
                </a:lnTo>
                <a:lnTo>
                  <a:pt x="1078230" y="0"/>
                </a:lnTo>
                <a:lnTo>
                  <a:pt x="786383" y="0"/>
                </a:lnTo>
                <a:close/>
              </a:path>
            </a:pathLst>
          </a:custGeom>
          <a:ln w="4762">
            <a:solidFill>
              <a:srgbClr val="010101"/>
            </a:solidFill>
          </a:ln>
        </p:spPr>
        <p:txBody>
          <a:bodyPr wrap="square" lIns="0" tIns="0" rIns="0" bIns="0" rtlCol="0"/>
          <a:lstStyle/>
          <a:p/>
        </p:txBody>
      </p:sp>
      <p:sp>
        <p:nvSpPr>
          <p:cNvPr id="7" name="object 7"/>
          <p:cNvSpPr txBox="1"/>
          <p:nvPr/>
        </p:nvSpPr>
        <p:spPr>
          <a:xfrm>
            <a:off x="1696720" y="1303273"/>
            <a:ext cx="3834765" cy="1100455"/>
          </a:xfrm>
          <a:prstGeom prst="rect">
            <a:avLst/>
          </a:prstGeom>
        </p:spPr>
        <p:txBody>
          <a:bodyPr wrap="square" lIns="0" tIns="12065" rIns="0" bIns="0" rtlCol="0" vert="horz">
            <a:spAutoFit/>
          </a:bodyPr>
          <a:lstStyle/>
          <a:p>
            <a:pPr marL="580390">
              <a:lnSpc>
                <a:spcPts val="1565"/>
              </a:lnSpc>
              <a:spcBef>
                <a:spcPts val="95"/>
              </a:spcBef>
            </a:pPr>
            <a:r>
              <a:rPr dirty="0" sz="1400" spc="-5">
                <a:solidFill>
                  <a:srgbClr val="009A00"/>
                </a:solidFill>
                <a:latin typeface="Arial"/>
                <a:cs typeface="Arial"/>
              </a:rPr>
              <a:t>CSP</a:t>
            </a:r>
            <a:r>
              <a:rPr dirty="0" sz="1400" spc="55">
                <a:solidFill>
                  <a:srgbClr val="009A00"/>
                </a:solidFill>
                <a:latin typeface="Arial"/>
                <a:cs typeface="Arial"/>
              </a:rPr>
              <a:t> </a:t>
            </a:r>
            <a:r>
              <a:rPr dirty="0" sz="1400" spc="-220">
                <a:solidFill>
                  <a:srgbClr val="009A00"/>
                </a:solidFill>
                <a:latin typeface="Arial"/>
                <a:cs typeface="Arial"/>
              </a:rPr>
              <a:t>Sear</a:t>
            </a:r>
            <a:r>
              <a:rPr dirty="0" baseline="9259" sz="1350" spc="-330">
                <a:latin typeface="Arial"/>
                <a:cs typeface="Arial"/>
              </a:rPr>
              <a:t>S</a:t>
            </a:r>
            <a:r>
              <a:rPr dirty="0" sz="1400" spc="-220">
                <a:solidFill>
                  <a:srgbClr val="009A00"/>
                </a:solidFill>
                <a:latin typeface="Arial"/>
                <a:cs typeface="Arial"/>
              </a:rPr>
              <a:t>c</a:t>
            </a:r>
            <a:r>
              <a:rPr dirty="0" baseline="9259" sz="1350" spc="-330">
                <a:latin typeface="Arial"/>
                <a:cs typeface="Arial"/>
              </a:rPr>
              <a:t>p</a:t>
            </a:r>
            <a:r>
              <a:rPr dirty="0" sz="1400" spc="-220">
                <a:solidFill>
                  <a:srgbClr val="009A00"/>
                </a:solidFill>
                <a:latin typeface="Arial"/>
                <a:cs typeface="Arial"/>
              </a:rPr>
              <a:t>h</a:t>
            </a:r>
            <a:r>
              <a:rPr dirty="0" baseline="9259" sz="1350" spc="-330">
                <a:latin typeface="Arial"/>
                <a:cs typeface="Arial"/>
              </a:rPr>
              <a:t>ecif</a:t>
            </a:r>
            <a:r>
              <a:rPr dirty="0" sz="1400" spc="-220">
                <a:solidFill>
                  <a:srgbClr val="009A00"/>
                </a:solidFill>
                <a:latin typeface="Arial"/>
                <a:cs typeface="Arial"/>
              </a:rPr>
              <a:t>w</a:t>
            </a:r>
            <a:r>
              <a:rPr dirty="0" baseline="9259" sz="1350" spc="-330">
                <a:latin typeface="Arial"/>
                <a:cs typeface="Arial"/>
              </a:rPr>
              <a:t>ica</a:t>
            </a:r>
            <a:r>
              <a:rPr dirty="0" sz="1400" spc="-220">
                <a:solidFill>
                  <a:srgbClr val="009A00"/>
                </a:solidFill>
                <a:latin typeface="Arial"/>
                <a:cs typeface="Arial"/>
              </a:rPr>
              <a:t>it</a:t>
            </a:r>
            <a:r>
              <a:rPr dirty="0" baseline="9259" sz="1350" spc="-330">
                <a:latin typeface="Arial"/>
                <a:cs typeface="Arial"/>
              </a:rPr>
              <a:t>ti</a:t>
            </a:r>
            <a:r>
              <a:rPr dirty="0" sz="1400" spc="-220">
                <a:solidFill>
                  <a:srgbClr val="009A00"/>
                </a:solidFill>
                <a:latin typeface="Arial"/>
                <a:cs typeface="Arial"/>
              </a:rPr>
              <a:t>h</a:t>
            </a:r>
            <a:r>
              <a:rPr dirty="0" baseline="9259" sz="1350" spc="-330">
                <a:latin typeface="Arial"/>
                <a:cs typeface="Arial"/>
              </a:rPr>
              <a:t>on:</a:t>
            </a:r>
            <a:r>
              <a:rPr dirty="0" sz="1400" spc="-220">
                <a:solidFill>
                  <a:srgbClr val="009A00"/>
                </a:solidFill>
                <a:latin typeface="Arial"/>
                <a:cs typeface="Arial"/>
              </a:rPr>
              <a:t>C</a:t>
            </a:r>
            <a:r>
              <a:rPr dirty="0" baseline="9259" sz="1350" spc="-330">
                <a:latin typeface="Arial"/>
                <a:cs typeface="Arial"/>
              </a:rPr>
              <a:t>F</a:t>
            </a:r>
            <a:r>
              <a:rPr dirty="0" sz="1400" spc="-220">
                <a:solidFill>
                  <a:srgbClr val="009A00"/>
                </a:solidFill>
                <a:latin typeface="Arial"/>
                <a:cs typeface="Arial"/>
              </a:rPr>
              <a:t>o</a:t>
            </a:r>
            <a:r>
              <a:rPr dirty="0" baseline="9259" sz="1350" spc="-330">
                <a:latin typeface="Arial"/>
                <a:cs typeface="Arial"/>
              </a:rPr>
              <a:t>ind</a:t>
            </a:r>
            <a:r>
              <a:rPr dirty="0" sz="1400" spc="-220">
                <a:solidFill>
                  <a:srgbClr val="009A00"/>
                </a:solidFill>
                <a:latin typeface="Arial"/>
                <a:cs typeface="Arial"/>
              </a:rPr>
              <a:t>n</a:t>
            </a:r>
            <a:r>
              <a:rPr dirty="0" baseline="9259" sz="1350" spc="-330">
                <a:latin typeface="Arial"/>
                <a:cs typeface="Arial"/>
              </a:rPr>
              <a:t>o</a:t>
            </a:r>
            <a:r>
              <a:rPr dirty="0" sz="1400" spc="-220">
                <a:solidFill>
                  <a:srgbClr val="009A00"/>
                </a:solidFill>
                <a:latin typeface="Arial"/>
                <a:cs typeface="Arial"/>
              </a:rPr>
              <a:t>s</a:t>
            </a:r>
            <a:r>
              <a:rPr dirty="0" baseline="9259" sz="1350" spc="-330">
                <a:latin typeface="Arial"/>
                <a:cs typeface="Arial"/>
              </a:rPr>
              <a:t>u</a:t>
            </a:r>
            <a:r>
              <a:rPr dirty="0" sz="1400" spc="-220">
                <a:solidFill>
                  <a:srgbClr val="009A00"/>
                </a:solidFill>
                <a:latin typeface="Arial"/>
                <a:cs typeface="Arial"/>
              </a:rPr>
              <a:t>t</a:t>
            </a:r>
            <a:r>
              <a:rPr dirty="0" baseline="9259" sz="1350" spc="-330">
                <a:latin typeface="Arial"/>
                <a:cs typeface="Arial"/>
              </a:rPr>
              <a:t>t</a:t>
            </a:r>
            <a:r>
              <a:rPr dirty="0" sz="1400" spc="-220">
                <a:solidFill>
                  <a:srgbClr val="009A00"/>
                </a:solidFill>
                <a:latin typeface="Arial"/>
                <a:cs typeface="Arial"/>
              </a:rPr>
              <a:t>r</a:t>
            </a:r>
            <a:r>
              <a:rPr dirty="0" baseline="9259" sz="1350" spc="-330">
                <a:latin typeface="Arial"/>
                <a:cs typeface="Arial"/>
              </a:rPr>
              <a:t>i</a:t>
            </a:r>
            <a:r>
              <a:rPr dirty="0" sz="1400" spc="-220">
                <a:solidFill>
                  <a:srgbClr val="009A00"/>
                </a:solidFill>
                <a:latin typeface="Arial"/>
                <a:cs typeface="Arial"/>
              </a:rPr>
              <a:t>a</a:t>
            </a:r>
            <a:r>
              <a:rPr dirty="0" baseline="9259" sz="1350" spc="-330">
                <a:latin typeface="Arial"/>
                <a:cs typeface="Arial"/>
              </a:rPr>
              <a:t>f </a:t>
            </a:r>
            <a:r>
              <a:rPr dirty="0" baseline="9259" sz="1350" spc="-337">
                <a:latin typeface="Arial"/>
                <a:cs typeface="Arial"/>
              </a:rPr>
              <a:t>t</a:t>
            </a:r>
            <a:r>
              <a:rPr dirty="0" sz="1400" spc="-225">
                <a:solidFill>
                  <a:srgbClr val="009A00"/>
                </a:solidFill>
                <a:latin typeface="Arial"/>
                <a:cs typeface="Arial"/>
              </a:rPr>
              <a:t>i</a:t>
            </a:r>
            <a:r>
              <a:rPr dirty="0" baseline="9259" sz="1350" spc="-337">
                <a:latin typeface="Arial"/>
                <a:cs typeface="Arial"/>
              </a:rPr>
              <a:t>h</a:t>
            </a:r>
            <a:r>
              <a:rPr dirty="0" sz="1400" spc="-225">
                <a:solidFill>
                  <a:srgbClr val="009A00"/>
                </a:solidFill>
                <a:latin typeface="Arial"/>
                <a:cs typeface="Arial"/>
              </a:rPr>
              <a:t>n</a:t>
            </a:r>
            <a:r>
              <a:rPr dirty="0" baseline="9259" sz="1350" spc="-337">
                <a:latin typeface="Arial"/>
                <a:cs typeface="Arial"/>
              </a:rPr>
              <a:t>er</a:t>
            </a:r>
            <a:r>
              <a:rPr dirty="0" sz="1400" spc="-225">
                <a:solidFill>
                  <a:srgbClr val="009A00"/>
                </a:solidFill>
                <a:latin typeface="Arial"/>
                <a:cs typeface="Arial"/>
              </a:rPr>
              <a:t>t</a:t>
            </a:r>
            <a:r>
              <a:rPr dirty="0" baseline="9259" sz="1350" spc="-337">
                <a:latin typeface="Arial"/>
                <a:cs typeface="Arial"/>
              </a:rPr>
              <a:t>e’</a:t>
            </a:r>
            <a:r>
              <a:rPr dirty="0" sz="1400" spc="-225">
                <a:solidFill>
                  <a:srgbClr val="009A00"/>
                </a:solidFill>
                <a:latin typeface="Arial"/>
                <a:cs typeface="Arial"/>
              </a:rPr>
              <a:t>P</a:t>
            </a:r>
            <a:r>
              <a:rPr dirty="0" baseline="9259" sz="1350" spc="-337">
                <a:latin typeface="Arial"/>
                <a:cs typeface="Arial"/>
              </a:rPr>
              <a:t>s </a:t>
            </a:r>
            <a:r>
              <a:rPr dirty="0" sz="1400" spc="-5">
                <a:solidFill>
                  <a:srgbClr val="009A00"/>
                </a:solidFill>
                <a:latin typeface="Arial"/>
                <a:cs typeface="Arial"/>
              </a:rPr>
              <a:t>ropagation</a:t>
            </a:r>
            <a:endParaRPr sz="1400">
              <a:latin typeface="Arial"/>
              <a:cs typeface="Arial"/>
            </a:endParaRPr>
          </a:p>
          <a:p>
            <a:pPr marL="1323340">
              <a:lnSpc>
                <a:spcPts val="965"/>
              </a:lnSpc>
            </a:pPr>
            <a:r>
              <a:rPr dirty="0" sz="900" spc="-5">
                <a:latin typeface="Arial"/>
                <a:cs typeface="Arial"/>
              </a:rPr>
              <a:t>any combination of values in</a:t>
            </a:r>
            <a:r>
              <a:rPr dirty="0" sz="900">
                <a:latin typeface="Arial"/>
                <a:cs typeface="Arial"/>
              </a:rPr>
              <a:t> </a:t>
            </a:r>
            <a:r>
              <a:rPr dirty="0" sz="900" spc="-5">
                <a:latin typeface="Arial"/>
                <a:cs typeface="Arial"/>
              </a:rPr>
              <a:t>the</a:t>
            </a:r>
            <a:endParaRPr sz="900">
              <a:latin typeface="Arial"/>
              <a:cs typeface="Arial"/>
            </a:endParaRPr>
          </a:p>
          <a:p>
            <a:pPr marL="1323340" marR="934085">
              <a:lnSpc>
                <a:spcPct val="100000"/>
              </a:lnSpc>
            </a:pPr>
            <a:r>
              <a:rPr dirty="0" sz="900" spc="-5">
                <a:latin typeface="Arial"/>
                <a:cs typeface="Arial"/>
              </a:rPr>
              <a:t>combination of the </a:t>
            </a:r>
            <a:r>
              <a:rPr dirty="0" sz="900" spc="-10">
                <a:latin typeface="Arial"/>
                <a:cs typeface="Arial"/>
              </a:rPr>
              <a:t>given  </a:t>
            </a:r>
            <a:r>
              <a:rPr dirty="0" sz="900" spc="-5">
                <a:latin typeface="Arial"/>
                <a:cs typeface="Arial"/>
              </a:rPr>
              <a:t>availability lists that satisifes </a:t>
            </a:r>
            <a:r>
              <a:rPr dirty="0" sz="900" spc="-10">
                <a:latin typeface="Arial"/>
                <a:cs typeface="Arial"/>
              </a:rPr>
              <a:t>all  </a:t>
            </a:r>
            <a:r>
              <a:rPr dirty="0" sz="900" spc="-5">
                <a:latin typeface="Arial"/>
                <a:cs typeface="Arial"/>
              </a:rPr>
              <a:t>constraints.</a:t>
            </a:r>
            <a:endParaRPr sz="900">
              <a:latin typeface="Arial"/>
              <a:cs typeface="Arial"/>
            </a:endParaRPr>
          </a:p>
          <a:p>
            <a:pPr marL="25400">
              <a:lnSpc>
                <a:spcPct val="100000"/>
              </a:lnSpc>
              <a:spcBef>
                <a:spcPts val="175"/>
              </a:spcBef>
            </a:pPr>
            <a:r>
              <a:rPr dirty="0" sz="1000" spc="-5">
                <a:latin typeface="Arial"/>
                <a:cs typeface="Arial"/>
              </a:rPr>
              <a:t>CPSearch(</a:t>
            </a:r>
            <a:r>
              <a:rPr dirty="0" sz="1000" spc="-5" i="1">
                <a:latin typeface="Arial"/>
                <a:cs typeface="Arial"/>
              </a:rPr>
              <a:t>A</a:t>
            </a:r>
            <a:r>
              <a:rPr dirty="0" baseline="-21367" sz="975" spc="-7">
                <a:latin typeface="Arial"/>
                <a:cs typeface="Arial"/>
              </a:rPr>
              <a:t>1</a:t>
            </a:r>
            <a:r>
              <a:rPr dirty="0" sz="1000" spc="-5" i="1">
                <a:latin typeface="Arial"/>
                <a:cs typeface="Arial"/>
              </a:rPr>
              <a:t>, A</a:t>
            </a:r>
            <a:r>
              <a:rPr dirty="0" baseline="-21367" sz="975" spc="-7">
                <a:latin typeface="Arial"/>
                <a:cs typeface="Arial"/>
              </a:rPr>
              <a:t>2 </a:t>
            </a:r>
            <a:r>
              <a:rPr dirty="0" sz="1000" spc="-5" i="1">
                <a:latin typeface="Arial"/>
                <a:cs typeface="Arial"/>
              </a:rPr>
              <a:t>,…</a:t>
            </a:r>
            <a:r>
              <a:rPr dirty="0" sz="1000" spc="-10" i="1">
                <a:latin typeface="Arial"/>
                <a:cs typeface="Arial"/>
              </a:rPr>
              <a:t> </a:t>
            </a:r>
            <a:r>
              <a:rPr dirty="0" sz="1000" spc="-5" i="1">
                <a:latin typeface="Arial"/>
                <a:cs typeface="Arial"/>
              </a:rPr>
              <a:t>A</a:t>
            </a:r>
            <a:r>
              <a:rPr dirty="0" baseline="-21367" sz="975" spc="-7">
                <a:latin typeface="Arial"/>
                <a:cs typeface="Arial"/>
              </a:rPr>
              <a:t>n</a:t>
            </a:r>
            <a:r>
              <a:rPr dirty="0" sz="1000" spc="-5">
                <a:latin typeface="Arial"/>
                <a:cs typeface="Arial"/>
              </a:rPr>
              <a:t>)</a:t>
            </a:r>
            <a:endParaRPr sz="1000">
              <a:latin typeface="Arial"/>
              <a:cs typeface="Arial"/>
            </a:endParaRPr>
          </a:p>
          <a:p>
            <a:pPr marL="254000">
              <a:lnSpc>
                <a:spcPct val="100000"/>
              </a:lnSpc>
              <a:spcBef>
                <a:spcPts val="125"/>
              </a:spcBef>
            </a:pPr>
            <a:r>
              <a:rPr dirty="0" sz="1000">
                <a:latin typeface="Arial"/>
                <a:cs typeface="Arial"/>
              </a:rPr>
              <a:t>Let i = </a:t>
            </a:r>
            <a:r>
              <a:rPr dirty="0" sz="1000" spc="-5">
                <a:latin typeface="Arial"/>
                <a:cs typeface="Arial"/>
              </a:rPr>
              <a:t>lowest </a:t>
            </a:r>
            <a:r>
              <a:rPr dirty="0" sz="1000">
                <a:latin typeface="Arial"/>
                <a:cs typeface="Arial"/>
              </a:rPr>
              <a:t>index </a:t>
            </a:r>
            <a:r>
              <a:rPr dirty="0" sz="1000" spc="-5">
                <a:latin typeface="Arial"/>
                <a:cs typeface="Arial"/>
              </a:rPr>
              <a:t>such that </a:t>
            </a:r>
            <a:r>
              <a:rPr dirty="0" sz="1000" spc="-5" i="1">
                <a:latin typeface="Arial"/>
                <a:cs typeface="Arial"/>
              </a:rPr>
              <a:t>A</a:t>
            </a:r>
            <a:r>
              <a:rPr dirty="0" baseline="-21367" sz="975" spc="-7">
                <a:latin typeface="Arial"/>
                <a:cs typeface="Arial"/>
              </a:rPr>
              <a:t>i </a:t>
            </a:r>
            <a:r>
              <a:rPr dirty="0" sz="1000" spc="-5">
                <a:latin typeface="Arial"/>
                <a:cs typeface="Arial"/>
              </a:rPr>
              <a:t>has more than one</a:t>
            </a:r>
            <a:r>
              <a:rPr dirty="0" sz="1000" spc="-40">
                <a:latin typeface="Arial"/>
                <a:cs typeface="Arial"/>
              </a:rPr>
              <a:t> </a:t>
            </a:r>
            <a:r>
              <a:rPr dirty="0" sz="1000" spc="-10">
                <a:latin typeface="Arial"/>
                <a:cs typeface="Arial"/>
              </a:rPr>
              <a:t>value</a:t>
            </a:r>
            <a:endParaRPr sz="1000">
              <a:latin typeface="Arial"/>
              <a:cs typeface="Arial"/>
            </a:endParaRPr>
          </a:p>
        </p:txBody>
      </p:sp>
      <p:sp>
        <p:nvSpPr>
          <p:cNvPr id="8" name="object 8"/>
          <p:cNvSpPr/>
          <p:nvPr/>
        </p:nvSpPr>
        <p:spPr>
          <a:xfrm>
            <a:off x="2731007" y="2406395"/>
            <a:ext cx="3060700" cy="662305"/>
          </a:xfrm>
          <a:custGeom>
            <a:avLst/>
            <a:gdLst/>
            <a:ahLst/>
            <a:cxnLst/>
            <a:rect l="l" t="t" r="r" b="b"/>
            <a:pathLst>
              <a:path w="3060700" h="662305">
                <a:moveTo>
                  <a:pt x="3060192" y="0"/>
                </a:moveTo>
                <a:lnTo>
                  <a:pt x="1117092" y="0"/>
                </a:lnTo>
                <a:lnTo>
                  <a:pt x="1117092" y="266700"/>
                </a:lnTo>
                <a:lnTo>
                  <a:pt x="0" y="662177"/>
                </a:lnTo>
                <a:lnTo>
                  <a:pt x="1117092" y="381000"/>
                </a:lnTo>
                <a:lnTo>
                  <a:pt x="3060192" y="381000"/>
                </a:lnTo>
                <a:lnTo>
                  <a:pt x="3060192" y="0"/>
                </a:lnTo>
                <a:close/>
              </a:path>
              <a:path w="3060700" h="662305">
                <a:moveTo>
                  <a:pt x="3060192" y="381000"/>
                </a:moveTo>
                <a:lnTo>
                  <a:pt x="1117092" y="381000"/>
                </a:lnTo>
                <a:lnTo>
                  <a:pt x="1117092" y="457200"/>
                </a:lnTo>
                <a:lnTo>
                  <a:pt x="3060192" y="457200"/>
                </a:lnTo>
                <a:lnTo>
                  <a:pt x="3060192" y="381000"/>
                </a:lnTo>
                <a:close/>
              </a:path>
            </a:pathLst>
          </a:custGeom>
          <a:solidFill>
            <a:srgbClr val="BBE0E3"/>
          </a:solidFill>
        </p:spPr>
        <p:txBody>
          <a:bodyPr wrap="square" lIns="0" tIns="0" rIns="0" bIns="0" rtlCol="0"/>
          <a:lstStyle/>
          <a:p/>
        </p:txBody>
      </p:sp>
      <p:sp>
        <p:nvSpPr>
          <p:cNvPr id="9" name="object 9"/>
          <p:cNvSpPr/>
          <p:nvPr/>
        </p:nvSpPr>
        <p:spPr>
          <a:xfrm>
            <a:off x="2731007" y="2406395"/>
            <a:ext cx="3060700" cy="662305"/>
          </a:xfrm>
          <a:custGeom>
            <a:avLst/>
            <a:gdLst/>
            <a:ahLst/>
            <a:cxnLst/>
            <a:rect l="l" t="t" r="r" b="b"/>
            <a:pathLst>
              <a:path w="3060700" h="662305">
                <a:moveTo>
                  <a:pt x="1117092" y="0"/>
                </a:moveTo>
                <a:lnTo>
                  <a:pt x="1117092" y="266700"/>
                </a:lnTo>
                <a:lnTo>
                  <a:pt x="0" y="662177"/>
                </a:lnTo>
                <a:lnTo>
                  <a:pt x="1117092" y="381000"/>
                </a:lnTo>
                <a:lnTo>
                  <a:pt x="1117092" y="457200"/>
                </a:lnTo>
                <a:lnTo>
                  <a:pt x="3060192" y="457200"/>
                </a:lnTo>
                <a:lnTo>
                  <a:pt x="3060192" y="0"/>
                </a:lnTo>
                <a:lnTo>
                  <a:pt x="1440942" y="0"/>
                </a:lnTo>
                <a:lnTo>
                  <a:pt x="1117092" y="0"/>
                </a:lnTo>
                <a:close/>
              </a:path>
            </a:pathLst>
          </a:custGeom>
          <a:ln w="4762">
            <a:solidFill>
              <a:srgbClr val="010101"/>
            </a:solidFill>
          </a:ln>
        </p:spPr>
        <p:txBody>
          <a:bodyPr wrap="square" lIns="0" tIns="0" rIns="0" bIns="0" rtlCol="0"/>
          <a:lstStyle/>
          <a:p/>
        </p:txBody>
      </p:sp>
      <p:sp>
        <p:nvSpPr>
          <p:cNvPr id="10" name="object 10"/>
          <p:cNvSpPr/>
          <p:nvPr/>
        </p:nvSpPr>
        <p:spPr>
          <a:xfrm>
            <a:off x="3884676" y="2939795"/>
            <a:ext cx="2173605" cy="457200"/>
          </a:xfrm>
          <a:custGeom>
            <a:avLst/>
            <a:gdLst/>
            <a:ahLst/>
            <a:cxnLst/>
            <a:rect l="l" t="t" r="r" b="b"/>
            <a:pathLst>
              <a:path w="2173604" h="457200">
                <a:moveTo>
                  <a:pt x="2173224" y="190500"/>
                </a:moveTo>
                <a:lnTo>
                  <a:pt x="725424" y="190500"/>
                </a:lnTo>
                <a:lnTo>
                  <a:pt x="725424" y="457200"/>
                </a:lnTo>
                <a:lnTo>
                  <a:pt x="2173224" y="457200"/>
                </a:lnTo>
                <a:lnTo>
                  <a:pt x="2173224" y="190500"/>
                </a:lnTo>
                <a:close/>
              </a:path>
              <a:path w="2173604" h="457200">
                <a:moveTo>
                  <a:pt x="2173224" y="0"/>
                </a:moveTo>
                <a:lnTo>
                  <a:pt x="725424" y="0"/>
                </a:lnTo>
                <a:lnTo>
                  <a:pt x="725424" y="76200"/>
                </a:lnTo>
                <a:lnTo>
                  <a:pt x="0" y="211074"/>
                </a:lnTo>
                <a:lnTo>
                  <a:pt x="725424" y="190500"/>
                </a:lnTo>
                <a:lnTo>
                  <a:pt x="2173224" y="190500"/>
                </a:lnTo>
                <a:lnTo>
                  <a:pt x="2173224" y="0"/>
                </a:lnTo>
                <a:close/>
              </a:path>
            </a:pathLst>
          </a:custGeom>
          <a:solidFill>
            <a:srgbClr val="BBE0E3"/>
          </a:solidFill>
        </p:spPr>
        <p:txBody>
          <a:bodyPr wrap="square" lIns="0" tIns="0" rIns="0" bIns="0" rtlCol="0"/>
          <a:lstStyle/>
          <a:p/>
        </p:txBody>
      </p:sp>
      <p:sp>
        <p:nvSpPr>
          <p:cNvPr id="11" name="object 11"/>
          <p:cNvSpPr/>
          <p:nvPr/>
        </p:nvSpPr>
        <p:spPr>
          <a:xfrm>
            <a:off x="3884676" y="2939795"/>
            <a:ext cx="2173605" cy="457200"/>
          </a:xfrm>
          <a:custGeom>
            <a:avLst/>
            <a:gdLst/>
            <a:ahLst/>
            <a:cxnLst/>
            <a:rect l="l" t="t" r="r" b="b"/>
            <a:pathLst>
              <a:path w="2173604" h="457200">
                <a:moveTo>
                  <a:pt x="725424" y="0"/>
                </a:moveTo>
                <a:lnTo>
                  <a:pt x="725424" y="76200"/>
                </a:lnTo>
                <a:lnTo>
                  <a:pt x="0" y="211074"/>
                </a:lnTo>
                <a:lnTo>
                  <a:pt x="725424" y="190500"/>
                </a:lnTo>
                <a:lnTo>
                  <a:pt x="725424" y="457200"/>
                </a:lnTo>
                <a:lnTo>
                  <a:pt x="2173224" y="457200"/>
                </a:lnTo>
                <a:lnTo>
                  <a:pt x="2173224" y="0"/>
                </a:lnTo>
                <a:lnTo>
                  <a:pt x="966977" y="0"/>
                </a:lnTo>
                <a:lnTo>
                  <a:pt x="725424" y="0"/>
                </a:lnTo>
                <a:close/>
              </a:path>
            </a:pathLst>
          </a:custGeom>
          <a:ln w="4762">
            <a:solidFill>
              <a:srgbClr val="010101"/>
            </a:solidFill>
          </a:ln>
        </p:spPr>
        <p:txBody>
          <a:bodyPr wrap="square" lIns="0" tIns="0" rIns="0" bIns="0" rtlCol="0"/>
          <a:lstStyle/>
          <a:p/>
        </p:txBody>
      </p:sp>
      <p:sp>
        <p:nvSpPr>
          <p:cNvPr id="12" name="object 12"/>
          <p:cNvSpPr txBox="1"/>
          <p:nvPr/>
        </p:nvSpPr>
        <p:spPr>
          <a:xfrm>
            <a:off x="3871467" y="2416556"/>
            <a:ext cx="2139315" cy="970280"/>
          </a:xfrm>
          <a:prstGeom prst="rect">
            <a:avLst/>
          </a:prstGeom>
        </p:spPr>
        <p:txBody>
          <a:bodyPr wrap="square" lIns="0" tIns="12700" rIns="0" bIns="0" rtlCol="0" vert="horz">
            <a:spAutoFit/>
          </a:bodyPr>
          <a:lstStyle/>
          <a:p>
            <a:pPr algn="just" marL="25400" marR="263525">
              <a:lnSpc>
                <a:spcPct val="100000"/>
              </a:lnSpc>
              <a:spcBef>
                <a:spcPts val="100"/>
              </a:spcBef>
            </a:pPr>
            <a:r>
              <a:rPr dirty="0" sz="900" spc="-5">
                <a:latin typeface="Arial"/>
                <a:cs typeface="Arial"/>
              </a:rPr>
              <a:t>At this point the A-primes are a copy  of the original availability lists except  </a:t>
            </a:r>
            <a:r>
              <a:rPr dirty="0" sz="900" spc="-5" i="1">
                <a:latin typeface="Arial"/>
                <a:cs typeface="Arial"/>
              </a:rPr>
              <a:t>A’</a:t>
            </a:r>
            <a:r>
              <a:rPr dirty="0" baseline="-23148" sz="900" spc="-7">
                <a:latin typeface="Arial"/>
                <a:cs typeface="Arial"/>
              </a:rPr>
              <a:t>i </a:t>
            </a:r>
            <a:r>
              <a:rPr dirty="0" sz="900" spc="-5">
                <a:latin typeface="Arial"/>
                <a:cs typeface="Arial"/>
              </a:rPr>
              <a:t>has committed to value</a:t>
            </a:r>
            <a:r>
              <a:rPr dirty="0" sz="900" spc="-70">
                <a:latin typeface="Arial"/>
                <a:cs typeface="Arial"/>
              </a:rPr>
              <a:t> </a:t>
            </a:r>
            <a:r>
              <a:rPr dirty="0" sz="900" spc="-5">
                <a:latin typeface="Arial"/>
                <a:cs typeface="Arial"/>
              </a:rPr>
              <a:t>x.</a:t>
            </a:r>
            <a:endParaRPr sz="900">
              <a:latin typeface="Arial"/>
              <a:cs typeface="Arial"/>
            </a:endParaRPr>
          </a:p>
          <a:p>
            <a:pPr marL="787400" marR="30480">
              <a:lnSpc>
                <a:spcPct val="100000"/>
              </a:lnSpc>
              <a:spcBef>
                <a:spcPts val="960"/>
              </a:spcBef>
            </a:pPr>
            <a:r>
              <a:rPr dirty="0" sz="900" spc="-5">
                <a:latin typeface="Arial"/>
                <a:cs typeface="Arial"/>
              </a:rPr>
              <a:t>This call may prune away  some values in some of  the copied availability</a:t>
            </a:r>
            <a:r>
              <a:rPr dirty="0" sz="900" spc="-55">
                <a:latin typeface="Arial"/>
                <a:cs typeface="Arial"/>
              </a:rPr>
              <a:t> </a:t>
            </a:r>
            <a:r>
              <a:rPr dirty="0" sz="900" spc="-5">
                <a:latin typeface="Arial"/>
                <a:cs typeface="Arial"/>
              </a:rPr>
              <a:t>lists</a:t>
            </a:r>
            <a:endParaRPr sz="900">
              <a:latin typeface="Arial"/>
              <a:cs typeface="Arial"/>
            </a:endParaRPr>
          </a:p>
        </p:txBody>
      </p:sp>
      <p:sp>
        <p:nvSpPr>
          <p:cNvPr id="13" name="object 13"/>
          <p:cNvSpPr/>
          <p:nvPr/>
        </p:nvSpPr>
        <p:spPr>
          <a:xfrm>
            <a:off x="1828800" y="3771900"/>
            <a:ext cx="3581400" cy="768350"/>
          </a:xfrm>
          <a:custGeom>
            <a:avLst/>
            <a:gdLst/>
            <a:ahLst/>
            <a:cxnLst/>
            <a:rect l="l" t="t" r="r" b="b"/>
            <a:pathLst>
              <a:path w="3581400" h="768350">
                <a:moveTo>
                  <a:pt x="3581400" y="310896"/>
                </a:moveTo>
                <a:lnTo>
                  <a:pt x="0" y="310896"/>
                </a:lnTo>
                <a:lnTo>
                  <a:pt x="0" y="768096"/>
                </a:lnTo>
                <a:lnTo>
                  <a:pt x="3581400" y="768096"/>
                </a:lnTo>
                <a:lnTo>
                  <a:pt x="3581400" y="310896"/>
                </a:lnTo>
                <a:close/>
              </a:path>
              <a:path w="3581400" h="768350">
                <a:moveTo>
                  <a:pt x="1392936" y="0"/>
                </a:moveTo>
                <a:lnTo>
                  <a:pt x="596645" y="310896"/>
                </a:lnTo>
                <a:lnTo>
                  <a:pt x="1491996" y="310896"/>
                </a:lnTo>
                <a:lnTo>
                  <a:pt x="1392936" y="0"/>
                </a:lnTo>
                <a:close/>
              </a:path>
            </a:pathLst>
          </a:custGeom>
          <a:solidFill>
            <a:srgbClr val="BBE0E3"/>
          </a:solidFill>
        </p:spPr>
        <p:txBody>
          <a:bodyPr wrap="square" lIns="0" tIns="0" rIns="0" bIns="0" rtlCol="0"/>
          <a:lstStyle/>
          <a:p/>
        </p:txBody>
      </p:sp>
      <p:sp>
        <p:nvSpPr>
          <p:cNvPr id="14" name="object 14"/>
          <p:cNvSpPr/>
          <p:nvPr/>
        </p:nvSpPr>
        <p:spPr>
          <a:xfrm>
            <a:off x="1828800" y="3771900"/>
            <a:ext cx="3581400" cy="768350"/>
          </a:xfrm>
          <a:custGeom>
            <a:avLst/>
            <a:gdLst/>
            <a:ahLst/>
            <a:cxnLst/>
            <a:rect l="l" t="t" r="r" b="b"/>
            <a:pathLst>
              <a:path w="3581400" h="768350">
                <a:moveTo>
                  <a:pt x="0" y="310896"/>
                </a:moveTo>
                <a:lnTo>
                  <a:pt x="0" y="768096"/>
                </a:lnTo>
                <a:lnTo>
                  <a:pt x="3581400" y="768096"/>
                </a:lnTo>
                <a:lnTo>
                  <a:pt x="3581400" y="310896"/>
                </a:lnTo>
                <a:lnTo>
                  <a:pt x="1491996" y="310896"/>
                </a:lnTo>
                <a:lnTo>
                  <a:pt x="1392936" y="0"/>
                </a:lnTo>
                <a:lnTo>
                  <a:pt x="596645" y="310896"/>
                </a:lnTo>
                <a:lnTo>
                  <a:pt x="0" y="310896"/>
                </a:lnTo>
                <a:close/>
              </a:path>
            </a:pathLst>
          </a:custGeom>
          <a:ln w="4762">
            <a:solidFill>
              <a:srgbClr val="010101"/>
            </a:solidFill>
          </a:ln>
        </p:spPr>
        <p:txBody>
          <a:bodyPr wrap="square" lIns="0" tIns="0" rIns="0" bIns="0" rtlCol="0"/>
          <a:lstStyle/>
          <a:p/>
        </p:txBody>
      </p:sp>
      <p:sp>
        <p:nvSpPr>
          <p:cNvPr id="15" name="object 15"/>
          <p:cNvSpPr txBox="1"/>
          <p:nvPr/>
        </p:nvSpPr>
        <p:spPr>
          <a:xfrm>
            <a:off x="1877567" y="4092955"/>
            <a:ext cx="3099435" cy="436880"/>
          </a:xfrm>
          <a:prstGeom prst="rect">
            <a:avLst/>
          </a:prstGeom>
        </p:spPr>
        <p:txBody>
          <a:bodyPr wrap="square" lIns="0" tIns="12700" rIns="0" bIns="0" rtlCol="0" vert="horz">
            <a:spAutoFit/>
          </a:bodyPr>
          <a:lstStyle/>
          <a:p>
            <a:pPr algn="just" marR="5080">
              <a:lnSpc>
                <a:spcPct val="100000"/>
              </a:lnSpc>
              <a:spcBef>
                <a:spcPts val="100"/>
              </a:spcBef>
            </a:pPr>
            <a:r>
              <a:rPr dirty="0" sz="900" spc="-5">
                <a:latin typeface="Arial"/>
                <a:cs typeface="Arial"/>
              </a:rPr>
              <a:t>Assuming that </a:t>
            </a:r>
            <a:r>
              <a:rPr dirty="0" sz="900" spc="-10">
                <a:latin typeface="Arial"/>
                <a:cs typeface="Arial"/>
              </a:rPr>
              <a:t>we </a:t>
            </a:r>
            <a:r>
              <a:rPr dirty="0" sz="900" spc="-5">
                <a:latin typeface="Arial"/>
                <a:cs typeface="Arial"/>
              </a:rPr>
              <a:t>terminate deep in the recursion if </a:t>
            </a:r>
            <a:r>
              <a:rPr dirty="0" sz="900" spc="-10">
                <a:latin typeface="Arial"/>
                <a:cs typeface="Arial"/>
              </a:rPr>
              <a:t>we </a:t>
            </a:r>
            <a:r>
              <a:rPr dirty="0" sz="900" spc="-5">
                <a:latin typeface="Arial"/>
                <a:cs typeface="Arial"/>
              </a:rPr>
              <a:t>find a  solution, the CPSeach function only terminates normally if </a:t>
            </a:r>
            <a:r>
              <a:rPr dirty="0" sz="900" spc="-10">
                <a:latin typeface="Arial"/>
                <a:cs typeface="Arial"/>
              </a:rPr>
              <a:t>no  </a:t>
            </a:r>
            <a:r>
              <a:rPr dirty="0" sz="900" spc="-5">
                <a:latin typeface="Arial"/>
                <a:cs typeface="Arial"/>
              </a:rPr>
              <a:t>solution is</a:t>
            </a:r>
            <a:r>
              <a:rPr dirty="0" sz="900">
                <a:latin typeface="Arial"/>
                <a:cs typeface="Arial"/>
              </a:rPr>
              <a:t> </a:t>
            </a:r>
            <a:r>
              <a:rPr dirty="0" sz="900" spc="-5">
                <a:latin typeface="Arial"/>
                <a:cs typeface="Arial"/>
              </a:rPr>
              <a:t>found.</a:t>
            </a:r>
            <a:endParaRPr sz="900">
              <a:latin typeface="Arial"/>
              <a:cs typeface="Arial"/>
            </a:endParaRPr>
          </a:p>
        </p:txBody>
      </p:sp>
      <p:sp>
        <p:nvSpPr>
          <p:cNvPr id="16" name="object 16"/>
          <p:cNvSpPr/>
          <p:nvPr/>
        </p:nvSpPr>
        <p:spPr>
          <a:xfrm>
            <a:off x="1606296" y="1231391"/>
            <a:ext cx="4559300" cy="3416300"/>
          </a:xfrm>
          <a:custGeom>
            <a:avLst/>
            <a:gdLst/>
            <a:ahLst/>
            <a:cxnLst/>
            <a:rect l="l" t="t" r="r" b="b"/>
            <a:pathLst>
              <a:path w="4559300" h="3416300">
                <a:moveTo>
                  <a:pt x="4559046" y="0"/>
                </a:moveTo>
                <a:lnTo>
                  <a:pt x="0" y="0"/>
                </a:lnTo>
                <a:lnTo>
                  <a:pt x="0" y="3416046"/>
                </a:lnTo>
                <a:lnTo>
                  <a:pt x="4559046" y="3416046"/>
                </a:lnTo>
                <a:lnTo>
                  <a:pt x="4559046" y="0"/>
                </a:lnTo>
                <a:close/>
              </a:path>
            </a:pathLst>
          </a:custGeom>
          <a:ln w="12954">
            <a:solidFill>
              <a:srgbClr val="000000"/>
            </a:solidFill>
          </a:ln>
        </p:spPr>
        <p:txBody>
          <a:bodyPr wrap="square" lIns="0" tIns="0" rIns="0" bIns="0" rtlCol="0"/>
          <a:lstStyle/>
          <a:p/>
        </p:txBody>
      </p:sp>
      <p:sp>
        <p:nvSpPr>
          <p:cNvPr id="17" name="object 17"/>
          <p:cNvSpPr txBox="1"/>
          <p:nvPr/>
        </p:nvSpPr>
        <p:spPr>
          <a:xfrm>
            <a:off x="1606296" y="5408676"/>
            <a:ext cx="4559300" cy="3416300"/>
          </a:xfrm>
          <a:prstGeom prst="rect">
            <a:avLst/>
          </a:prstGeom>
          <a:ln w="12953">
            <a:solidFill>
              <a:srgbClr val="000000"/>
            </a:solidFill>
          </a:ln>
        </p:spPr>
        <p:txBody>
          <a:bodyPr wrap="square" lIns="0" tIns="83820" rIns="0" bIns="0" rtlCol="0" vert="horz">
            <a:spAutoFit/>
          </a:bodyPr>
          <a:lstStyle/>
          <a:p>
            <a:pPr algn="ctr">
              <a:lnSpc>
                <a:spcPct val="100000"/>
              </a:lnSpc>
              <a:spcBef>
                <a:spcPts val="660"/>
              </a:spcBef>
            </a:pPr>
            <a:r>
              <a:rPr dirty="0" sz="1400" spc="-5">
                <a:solidFill>
                  <a:srgbClr val="009A00"/>
                </a:solidFill>
                <a:latin typeface="Arial"/>
                <a:cs typeface="Arial"/>
              </a:rPr>
              <a:t>CSP Search with Constraint</a:t>
            </a:r>
            <a:r>
              <a:rPr dirty="0" sz="1400" spc="20">
                <a:solidFill>
                  <a:srgbClr val="009A00"/>
                </a:solidFill>
                <a:latin typeface="Arial"/>
                <a:cs typeface="Arial"/>
              </a:rPr>
              <a:t> </a:t>
            </a:r>
            <a:r>
              <a:rPr dirty="0" sz="1400" spc="-5">
                <a:solidFill>
                  <a:srgbClr val="009A00"/>
                </a:solidFill>
                <a:latin typeface="Arial"/>
                <a:cs typeface="Arial"/>
              </a:rPr>
              <a:t>Propagation</a:t>
            </a:r>
            <a:endParaRPr sz="1400">
              <a:latin typeface="Arial"/>
              <a:cs typeface="Arial"/>
            </a:endParaRPr>
          </a:p>
          <a:p>
            <a:pPr>
              <a:lnSpc>
                <a:spcPct val="100000"/>
              </a:lnSpc>
            </a:pPr>
            <a:endParaRPr sz="1500">
              <a:latin typeface="Times New Roman"/>
              <a:cs typeface="Times New Roman"/>
            </a:endParaRPr>
          </a:p>
          <a:p>
            <a:pPr>
              <a:lnSpc>
                <a:spcPct val="100000"/>
              </a:lnSpc>
              <a:spcBef>
                <a:spcPts val="10"/>
              </a:spcBef>
            </a:pPr>
            <a:endParaRPr sz="2200">
              <a:latin typeface="Times New Roman"/>
              <a:cs typeface="Times New Roman"/>
            </a:endParaRPr>
          </a:p>
          <a:p>
            <a:pPr marL="115570">
              <a:lnSpc>
                <a:spcPct val="100000"/>
              </a:lnSpc>
            </a:pPr>
            <a:r>
              <a:rPr dirty="0" sz="1000" spc="-5">
                <a:latin typeface="Arial"/>
                <a:cs typeface="Arial"/>
              </a:rPr>
              <a:t>CPSearch(</a:t>
            </a:r>
            <a:r>
              <a:rPr dirty="0" sz="1000" spc="-5" i="1">
                <a:latin typeface="Arial"/>
                <a:cs typeface="Arial"/>
              </a:rPr>
              <a:t>A</a:t>
            </a:r>
            <a:r>
              <a:rPr dirty="0" baseline="-21367" sz="975" spc="-7">
                <a:latin typeface="Arial"/>
                <a:cs typeface="Arial"/>
              </a:rPr>
              <a:t>1</a:t>
            </a:r>
            <a:r>
              <a:rPr dirty="0" sz="1000" spc="-5" i="1">
                <a:latin typeface="Arial"/>
                <a:cs typeface="Arial"/>
              </a:rPr>
              <a:t>, A</a:t>
            </a:r>
            <a:r>
              <a:rPr dirty="0" baseline="-21367" sz="975" spc="-7">
                <a:latin typeface="Arial"/>
                <a:cs typeface="Arial"/>
              </a:rPr>
              <a:t>2 </a:t>
            </a:r>
            <a:r>
              <a:rPr dirty="0" sz="1000" spc="-5" i="1">
                <a:latin typeface="Arial"/>
                <a:cs typeface="Arial"/>
              </a:rPr>
              <a:t>,…</a:t>
            </a:r>
            <a:r>
              <a:rPr dirty="0" sz="1000" spc="-10" i="1">
                <a:latin typeface="Arial"/>
                <a:cs typeface="Arial"/>
              </a:rPr>
              <a:t> </a:t>
            </a:r>
            <a:r>
              <a:rPr dirty="0" sz="1000" spc="-5" i="1">
                <a:latin typeface="Arial"/>
                <a:cs typeface="Arial"/>
              </a:rPr>
              <a:t>A</a:t>
            </a:r>
            <a:r>
              <a:rPr dirty="0" baseline="-21367" sz="975" spc="-7">
                <a:latin typeface="Arial"/>
                <a:cs typeface="Arial"/>
              </a:rPr>
              <a:t>n</a:t>
            </a:r>
            <a:r>
              <a:rPr dirty="0" sz="1000" spc="-5">
                <a:latin typeface="Arial"/>
                <a:cs typeface="Arial"/>
              </a:rPr>
              <a:t>)</a:t>
            </a:r>
            <a:endParaRPr sz="1000">
              <a:latin typeface="Arial"/>
              <a:cs typeface="Arial"/>
            </a:endParaRPr>
          </a:p>
          <a:p>
            <a:pPr marL="344170" marR="1018540">
              <a:lnSpc>
                <a:spcPct val="110000"/>
              </a:lnSpc>
            </a:pPr>
            <a:r>
              <a:rPr dirty="0" sz="1000">
                <a:latin typeface="Arial"/>
                <a:cs typeface="Arial"/>
              </a:rPr>
              <a:t>Let i = </a:t>
            </a:r>
            <a:r>
              <a:rPr dirty="0" sz="1000" spc="-5">
                <a:latin typeface="Arial"/>
                <a:cs typeface="Arial"/>
              </a:rPr>
              <a:t>lowest </a:t>
            </a:r>
            <a:r>
              <a:rPr dirty="0" sz="1000">
                <a:latin typeface="Arial"/>
                <a:cs typeface="Arial"/>
              </a:rPr>
              <a:t>index </a:t>
            </a:r>
            <a:r>
              <a:rPr dirty="0" sz="1000" spc="-5">
                <a:latin typeface="Arial"/>
                <a:cs typeface="Arial"/>
              </a:rPr>
              <a:t>such that </a:t>
            </a:r>
            <a:r>
              <a:rPr dirty="0" sz="1000" spc="-5" i="1">
                <a:latin typeface="Arial"/>
                <a:cs typeface="Arial"/>
              </a:rPr>
              <a:t>A</a:t>
            </a:r>
            <a:r>
              <a:rPr dirty="0" baseline="-21367" sz="975" spc="-7">
                <a:latin typeface="Arial"/>
                <a:cs typeface="Arial"/>
              </a:rPr>
              <a:t>i </a:t>
            </a:r>
            <a:r>
              <a:rPr dirty="0" sz="1000" spc="-5">
                <a:latin typeface="Arial"/>
                <a:cs typeface="Arial"/>
              </a:rPr>
              <a:t>has more than one </a:t>
            </a:r>
            <a:r>
              <a:rPr dirty="0" sz="1000" spc="-10">
                <a:latin typeface="Arial"/>
                <a:cs typeface="Arial"/>
              </a:rPr>
              <a:t>value  </a:t>
            </a:r>
            <a:r>
              <a:rPr dirty="0" sz="1000" spc="-5">
                <a:latin typeface="Arial"/>
                <a:cs typeface="Arial"/>
              </a:rPr>
              <a:t>foreach available value </a:t>
            </a:r>
            <a:r>
              <a:rPr dirty="0" sz="1000">
                <a:latin typeface="Arial"/>
                <a:cs typeface="Arial"/>
              </a:rPr>
              <a:t>x </a:t>
            </a:r>
            <a:r>
              <a:rPr dirty="0" sz="1000" spc="-5">
                <a:latin typeface="Arial"/>
                <a:cs typeface="Arial"/>
              </a:rPr>
              <a:t>in</a:t>
            </a:r>
            <a:r>
              <a:rPr dirty="0" sz="1000" spc="-15">
                <a:latin typeface="Arial"/>
                <a:cs typeface="Arial"/>
              </a:rPr>
              <a:t> </a:t>
            </a:r>
            <a:r>
              <a:rPr dirty="0" sz="1000" spc="-5" i="1">
                <a:latin typeface="Arial"/>
                <a:cs typeface="Arial"/>
              </a:rPr>
              <a:t>A</a:t>
            </a:r>
            <a:r>
              <a:rPr dirty="0" baseline="-21367" sz="975" spc="-7">
                <a:latin typeface="Arial"/>
                <a:cs typeface="Arial"/>
              </a:rPr>
              <a:t>i</a:t>
            </a:r>
            <a:endParaRPr baseline="-21367" sz="975">
              <a:latin typeface="Arial"/>
              <a:cs typeface="Arial"/>
            </a:endParaRPr>
          </a:p>
          <a:p>
            <a:pPr marL="801370" marR="2865755" indent="-228600">
              <a:lnSpc>
                <a:spcPct val="110000"/>
              </a:lnSpc>
            </a:pPr>
            <a:r>
              <a:rPr dirty="0" sz="1000" spc="-5">
                <a:latin typeface="Arial"/>
                <a:cs typeface="Arial"/>
              </a:rPr>
              <a:t>foreach </a:t>
            </a:r>
            <a:r>
              <a:rPr dirty="0" sz="1000">
                <a:latin typeface="Arial"/>
                <a:cs typeface="Arial"/>
              </a:rPr>
              <a:t>k </a:t>
            </a:r>
            <a:r>
              <a:rPr dirty="0" sz="1000" spc="-5">
                <a:latin typeface="Arial"/>
                <a:cs typeface="Arial"/>
              </a:rPr>
              <a:t>in 1, 2.. </a:t>
            </a:r>
            <a:r>
              <a:rPr dirty="0" sz="1000">
                <a:latin typeface="Arial"/>
                <a:cs typeface="Arial"/>
              </a:rPr>
              <a:t>n  Define </a:t>
            </a:r>
            <a:r>
              <a:rPr dirty="0" sz="1000" spc="-5" i="1">
                <a:latin typeface="Arial"/>
                <a:cs typeface="Arial"/>
              </a:rPr>
              <a:t>A’</a:t>
            </a:r>
            <a:r>
              <a:rPr dirty="0" baseline="-21367" sz="975" spc="-7">
                <a:latin typeface="Arial"/>
                <a:cs typeface="Arial"/>
              </a:rPr>
              <a:t>k </a:t>
            </a:r>
            <a:r>
              <a:rPr dirty="0" sz="1000" spc="-5">
                <a:latin typeface="Arial"/>
                <a:cs typeface="Arial"/>
              </a:rPr>
              <a:t>:=</a:t>
            </a:r>
            <a:r>
              <a:rPr dirty="0" sz="1000" spc="-85">
                <a:latin typeface="Arial"/>
                <a:cs typeface="Arial"/>
              </a:rPr>
              <a:t> </a:t>
            </a:r>
            <a:r>
              <a:rPr dirty="0" sz="1000" spc="-5" i="1">
                <a:latin typeface="Arial"/>
                <a:cs typeface="Arial"/>
              </a:rPr>
              <a:t>A</a:t>
            </a:r>
            <a:r>
              <a:rPr dirty="0" baseline="-21367" sz="975" spc="-7">
                <a:latin typeface="Arial"/>
                <a:cs typeface="Arial"/>
              </a:rPr>
              <a:t>k</a:t>
            </a:r>
            <a:endParaRPr baseline="-21367" sz="975">
              <a:latin typeface="Arial"/>
              <a:cs typeface="Arial"/>
            </a:endParaRPr>
          </a:p>
          <a:p>
            <a:pPr marL="572770">
              <a:lnSpc>
                <a:spcPct val="100000"/>
              </a:lnSpc>
              <a:spcBef>
                <a:spcPts val="114"/>
              </a:spcBef>
            </a:pPr>
            <a:r>
              <a:rPr dirty="0" sz="1000" spc="-5" i="1">
                <a:latin typeface="Arial"/>
                <a:cs typeface="Arial"/>
              </a:rPr>
              <a:t>A’</a:t>
            </a:r>
            <a:r>
              <a:rPr dirty="0" baseline="-21367" sz="975" spc="-7">
                <a:latin typeface="Arial"/>
                <a:cs typeface="Arial"/>
              </a:rPr>
              <a:t>i </a:t>
            </a:r>
            <a:r>
              <a:rPr dirty="0" sz="1000" spc="-5">
                <a:latin typeface="Arial"/>
                <a:cs typeface="Arial"/>
              </a:rPr>
              <a:t>:= </a:t>
            </a:r>
            <a:r>
              <a:rPr dirty="0" sz="1000">
                <a:latin typeface="Arial"/>
                <a:cs typeface="Arial"/>
              </a:rPr>
              <a:t>{ x</a:t>
            </a:r>
            <a:r>
              <a:rPr dirty="0" sz="1000" spc="-15">
                <a:latin typeface="Arial"/>
                <a:cs typeface="Arial"/>
              </a:rPr>
              <a:t> </a:t>
            </a:r>
            <a:r>
              <a:rPr dirty="0" sz="1000">
                <a:latin typeface="Arial"/>
                <a:cs typeface="Arial"/>
              </a:rPr>
              <a:t>}</a:t>
            </a:r>
            <a:endParaRPr sz="1000">
              <a:latin typeface="Arial"/>
              <a:cs typeface="Arial"/>
            </a:endParaRPr>
          </a:p>
          <a:p>
            <a:pPr marL="572770" marR="2286000">
              <a:lnSpc>
                <a:spcPct val="110000"/>
              </a:lnSpc>
            </a:pPr>
            <a:r>
              <a:rPr dirty="0" sz="1000">
                <a:latin typeface="Arial"/>
                <a:cs typeface="Arial"/>
              </a:rPr>
              <a:t>Call </a:t>
            </a:r>
            <a:r>
              <a:rPr dirty="0" sz="1000" spc="-5">
                <a:latin typeface="Arial"/>
                <a:cs typeface="Arial"/>
              </a:rPr>
              <a:t>Propagate(</a:t>
            </a:r>
            <a:r>
              <a:rPr dirty="0" sz="1000" spc="-5" i="1">
                <a:latin typeface="Arial"/>
                <a:cs typeface="Arial"/>
              </a:rPr>
              <a:t>A’</a:t>
            </a:r>
            <a:r>
              <a:rPr dirty="0" baseline="-21367" sz="975" spc="-7">
                <a:latin typeface="Arial"/>
                <a:cs typeface="Arial"/>
              </a:rPr>
              <a:t>1</a:t>
            </a:r>
            <a:r>
              <a:rPr dirty="0" sz="1000" spc="-5" i="1">
                <a:latin typeface="Arial"/>
                <a:cs typeface="Arial"/>
              </a:rPr>
              <a:t>, A’</a:t>
            </a:r>
            <a:r>
              <a:rPr dirty="0" baseline="-21367" sz="975" spc="-7">
                <a:latin typeface="Arial"/>
                <a:cs typeface="Arial"/>
              </a:rPr>
              <a:t>2 </a:t>
            </a:r>
            <a:r>
              <a:rPr dirty="0" sz="1000" spc="-5" i="1">
                <a:latin typeface="Arial"/>
                <a:cs typeface="Arial"/>
              </a:rPr>
              <a:t>,… A’</a:t>
            </a:r>
            <a:r>
              <a:rPr dirty="0" baseline="-21367" sz="975" spc="-7">
                <a:latin typeface="Arial"/>
                <a:cs typeface="Arial"/>
              </a:rPr>
              <a:t>n</a:t>
            </a:r>
            <a:r>
              <a:rPr dirty="0" sz="1000" spc="-5">
                <a:latin typeface="Arial"/>
                <a:cs typeface="Arial"/>
              </a:rPr>
              <a:t>)  </a:t>
            </a:r>
            <a:r>
              <a:rPr dirty="0" sz="1000">
                <a:latin typeface="Arial"/>
                <a:cs typeface="Arial"/>
              </a:rPr>
              <a:t>If no </a:t>
            </a:r>
            <a:r>
              <a:rPr dirty="0" sz="1000" spc="-5">
                <a:latin typeface="Arial"/>
                <a:cs typeface="Arial"/>
              </a:rPr>
              <a:t>“Backtrack”</a:t>
            </a:r>
            <a:r>
              <a:rPr dirty="0" sz="1000" spc="-40">
                <a:latin typeface="Arial"/>
                <a:cs typeface="Arial"/>
              </a:rPr>
              <a:t> </a:t>
            </a:r>
            <a:r>
              <a:rPr dirty="0" sz="1000">
                <a:latin typeface="Arial"/>
                <a:cs typeface="Arial"/>
              </a:rPr>
              <a:t>signal</a:t>
            </a:r>
            <a:endParaRPr sz="1000">
              <a:latin typeface="Arial"/>
              <a:cs typeface="Arial"/>
            </a:endParaRPr>
          </a:p>
          <a:p>
            <a:pPr marL="801370" marR="1371600" indent="-635">
              <a:lnSpc>
                <a:spcPct val="110000"/>
              </a:lnSpc>
            </a:pPr>
            <a:r>
              <a:rPr dirty="0" sz="1000" spc="-5">
                <a:latin typeface="Arial"/>
                <a:cs typeface="Arial"/>
              </a:rPr>
              <a:t>If </a:t>
            </a:r>
            <a:r>
              <a:rPr dirty="0" sz="1000" spc="-5" i="1">
                <a:latin typeface="Arial"/>
                <a:cs typeface="Arial"/>
              </a:rPr>
              <a:t>A’</a:t>
            </a:r>
            <a:r>
              <a:rPr dirty="0" baseline="-21367" sz="975" spc="-7">
                <a:latin typeface="Arial"/>
                <a:cs typeface="Arial"/>
              </a:rPr>
              <a:t>1</a:t>
            </a:r>
            <a:r>
              <a:rPr dirty="0" sz="1000" spc="-5" i="1">
                <a:latin typeface="Arial"/>
                <a:cs typeface="Arial"/>
              </a:rPr>
              <a:t>, A’</a:t>
            </a:r>
            <a:r>
              <a:rPr dirty="0" baseline="-21367" sz="975" spc="-7">
                <a:latin typeface="Arial"/>
                <a:cs typeface="Arial"/>
              </a:rPr>
              <a:t>2 </a:t>
            </a:r>
            <a:r>
              <a:rPr dirty="0" sz="1000" spc="-5" i="1">
                <a:latin typeface="Arial"/>
                <a:cs typeface="Arial"/>
              </a:rPr>
              <a:t>,… A’</a:t>
            </a:r>
            <a:r>
              <a:rPr dirty="0" baseline="-21367" sz="975" spc="-7">
                <a:latin typeface="Arial"/>
                <a:cs typeface="Arial"/>
              </a:rPr>
              <a:t>n </a:t>
            </a:r>
            <a:r>
              <a:rPr dirty="0" sz="1000">
                <a:latin typeface="Arial"/>
                <a:cs typeface="Arial"/>
              </a:rPr>
              <a:t>are all unique we’re </a:t>
            </a:r>
            <a:r>
              <a:rPr dirty="0" sz="1000" spc="-5">
                <a:latin typeface="Arial"/>
                <a:cs typeface="Arial"/>
              </a:rPr>
              <a:t>done!  Recursively Call CPSearch(</a:t>
            </a:r>
            <a:r>
              <a:rPr dirty="0" sz="1000" spc="-5" i="1">
                <a:latin typeface="Arial"/>
                <a:cs typeface="Arial"/>
              </a:rPr>
              <a:t>A’</a:t>
            </a:r>
            <a:r>
              <a:rPr dirty="0" baseline="-21367" sz="975" spc="-7">
                <a:latin typeface="Arial"/>
                <a:cs typeface="Arial"/>
              </a:rPr>
              <a:t>1</a:t>
            </a:r>
            <a:r>
              <a:rPr dirty="0" sz="1000" spc="-5" i="1">
                <a:latin typeface="Arial"/>
                <a:cs typeface="Arial"/>
              </a:rPr>
              <a:t>, A’</a:t>
            </a:r>
            <a:r>
              <a:rPr dirty="0" baseline="-21367" sz="975" spc="-7">
                <a:latin typeface="Arial"/>
                <a:cs typeface="Arial"/>
              </a:rPr>
              <a:t>2 </a:t>
            </a:r>
            <a:r>
              <a:rPr dirty="0" sz="1000" spc="-5" i="1">
                <a:latin typeface="Arial"/>
                <a:cs typeface="Arial"/>
              </a:rPr>
              <a:t>,…</a:t>
            </a:r>
            <a:r>
              <a:rPr dirty="0" sz="1000" spc="-25" i="1">
                <a:latin typeface="Arial"/>
                <a:cs typeface="Arial"/>
              </a:rPr>
              <a:t> </a:t>
            </a:r>
            <a:r>
              <a:rPr dirty="0" sz="1000" spc="-5" i="1">
                <a:latin typeface="Arial"/>
                <a:cs typeface="Arial"/>
              </a:rPr>
              <a:t>A’</a:t>
            </a:r>
            <a:r>
              <a:rPr dirty="0" baseline="-21367" sz="975" spc="-7">
                <a:latin typeface="Arial"/>
                <a:cs typeface="Arial"/>
              </a:rPr>
              <a:t>n</a:t>
            </a:r>
            <a:r>
              <a:rPr dirty="0" sz="1000" spc="-5">
                <a:latin typeface="Arial"/>
                <a:cs typeface="Arial"/>
              </a:rPr>
              <a:t>)</a:t>
            </a:r>
            <a:endParaRPr sz="1000">
              <a:latin typeface="Arial"/>
              <a:cs typeface="Arial"/>
            </a:endParaRPr>
          </a:p>
          <a:p>
            <a:pPr>
              <a:lnSpc>
                <a:spcPct val="100000"/>
              </a:lnSpc>
            </a:pPr>
            <a:endParaRPr sz="1300">
              <a:latin typeface="Times New Roman"/>
              <a:cs typeface="Times New Roman"/>
            </a:endParaRPr>
          </a:p>
          <a:p>
            <a:pPr>
              <a:lnSpc>
                <a:spcPct val="100000"/>
              </a:lnSpc>
            </a:pPr>
            <a:endParaRPr sz="1300">
              <a:latin typeface="Times New Roman"/>
              <a:cs typeface="Times New Roman"/>
            </a:endParaRPr>
          </a:p>
          <a:p>
            <a:pPr>
              <a:lnSpc>
                <a:spcPct val="100000"/>
              </a:lnSpc>
              <a:spcBef>
                <a:spcPts val="15"/>
              </a:spcBef>
            </a:pPr>
            <a:endParaRPr sz="1750">
              <a:latin typeface="Times New Roman"/>
              <a:cs typeface="Times New Roman"/>
            </a:endParaRPr>
          </a:p>
          <a:p>
            <a:pPr algn="r" marR="259715">
              <a:lnSpc>
                <a:spcPct val="100000"/>
              </a:lnSpc>
            </a:pPr>
            <a:r>
              <a:rPr dirty="0" sz="700" spc="-5">
                <a:latin typeface="Arial"/>
                <a:cs typeface="Arial"/>
              </a:rPr>
              <a:t>Slide</a:t>
            </a:r>
            <a:r>
              <a:rPr dirty="0" sz="700" spc="-95">
                <a:latin typeface="Arial"/>
                <a:cs typeface="Arial"/>
              </a:rPr>
              <a:t> </a:t>
            </a:r>
            <a:r>
              <a:rPr dirty="0" sz="700" spc="-5">
                <a:latin typeface="Arial"/>
                <a:cs typeface="Arial"/>
              </a:rPr>
              <a:t>28</a:t>
            </a:r>
            <a:endParaRPr sz="700">
              <a:latin typeface="Arial"/>
              <a:cs typeface="Arial"/>
            </a:endParaRPr>
          </a:p>
        </p:txBody>
      </p:sp>
      <p:sp>
        <p:nvSpPr>
          <p:cNvPr id="19" name="object 19"/>
          <p:cNvSpPr txBox="1">
            <a:spLocks noGrp="1"/>
          </p:cNvSpPr>
          <p:nvPr>
            <p:ph type="sldNum" idx="7" sz="quarter"/>
          </p:nvPr>
        </p:nvSpPr>
        <p:spPr>
          <a:prstGeom prst="rect"/>
        </p:spPr>
        <p:txBody>
          <a:bodyPr wrap="square" lIns="0" tIns="0" rIns="0" bIns="0" rtlCol="0" vert="horz">
            <a:spAutoFit/>
          </a:bodyPr>
          <a:lstStyle/>
          <a:p>
            <a:pPr marL="25400">
              <a:lnSpc>
                <a:spcPts val="1540"/>
              </a:lnSpc>
            </a:pPr>
            <a:fld id="{81D60167-4931-47E6-BA6A-407CBD079E47}" type="slidenum">
              <a:rPr dirty="0"/>
              <a:t>10</a:t>
            </a:fld>
          </a:p>
        </p:txBody>
      </p:sp>
      <p:sp>
        <p:nvSpPr>
          <p:cNvPr id="18" name="object 18"/>
          <p:cNvSpPr txBox="1"/>
          <p:nvPr/>
        </p:nvSpPr>
        <p:spPr>
          <a:xfrm>
            <a:off x="1828800" y="8031480"/>
            <a:ext cx="3962400" cy="508000"/>
          </a:xfrm>
          <a:prstGeom prst="rect">
            <a:avLst/>
          </a:prstGeom>
          <a:solidFill>
            <a:srgbClr val="C9FFC9"/>
          </a:solidFill>
          <a:ln w="4762">
            <a:solidFill>
              <a:srgbClr val="016F01"/>
            </a:solidFill>
          </a:ln>
        </p:spPr>
        <p:txBody>
          <a:bodyPr wrap="square" lIns="0" tIns="20320" rIns="0" bIns="0" rtlCol="0" vert="horz">
            <a:spAutoFit/>
          </a:bodyPr>
          <a:lstStyle/>
          <a:p>
            <a:pPr marL="48260">
              <a:lnSpc>
                <a:spcPct val="100000"/>
              </a:lnSpc>
              <a:spcBef>
                <a:spcPts val="160"/>
              </a:spcBef>
            </a:pPr>
            <a:r>
              <a:rPr dirty="0" sz="1200" spc="-5">
                <a:solidFill>
                  <a:srgbClr val="006E00"/>
                </a:solidFill>
                <a:latin typeface="Arial"/>
                <a:cs typeface="Arial"/>
              </a:rPr>
              <a:t>What’s the top-level</a:t>
            </a:r>
            <a:r>
              <a:rPr dirty="0" sz="1200" spc="5">
                <a:solidFill>
                  <a:srgbClr val="006E00"/>
                </a:solidFill>
                <a:latin typeface="Arial"/>
                <a:cs typeface="Arial"/>
              </a:rPr>
              <a:t> </a:t>
            </a:r>
            <a:r>
              <a:rPr dirty="0" sz="1200" spc="-10">
                <a:solidFill>
                  <a:srgbClr val="006E00"/>
                </a:solidFill>
                <a:latin typeface="Arial"/>
                <a:cs typeface="Arial"/>
              </a:rPr>
              <a:t>call?</a:t>
            </a:r>
            <a:endParaRPr sz="1200">
              <a:latin typeface="Arial"/>
              <a:cs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606296" y="1231391"/>
            <a:ext cx="4559300" cy="3416300"/>
          </a:xfrm>
          <a:prstGeom prst="rect">
            <a:avLst/>
          </a:prstGeom>
          <a:ln w="12953">
            <a:solidFill>
              <a:srgbClr val="000000"/>
            </a:solidFill>
          </a:ln>
        </p:spPr>
        <p:txBody>
          <a:bodyPr wrap="square" lIns="0" tIns="83820" rIns="0" bIns="0" rtlCol="0" vert="horz">
            <a:spAutoFit/>
          </a:bodyPr>
          <a:lstStyle/>
          <a:p>
            <a:pPr algn="ctr">
              <a:lnSpc>
                <a:spcPct val="100000"/>
              </a:lnSpc>
              <a:spcBef>
                <a:spcPts val="660"/>
              </a:spcBef>
            </a:pPr>
            <a:r>
              <a:rPr dirty="0" sz="1400" spc="-5">
                <a:solidFill>
                  <a:srgbClr val="009A00"/>
                </a:solidFill>
                <a:latin typeface="Arial"/>
                <a:cs typeface="Arial"/>
              </a:rPr>
              <a:t>CSP Search with Constraint</a:t>
            </a:r>
            <a:r>
              <a:rPr dirty="0" sz="1400" spc="20">
                <a:solidFill>
                  <a:srgbClr val="009A00"/>
                </a:solidFill>
                <a:latin typeface="Arial"/>
                <a:cs typeface="Arial"/>
              </a:rPr>
              <a:t> </a:t>
            </a:r>
            <a:r>
              <a:rPr dirty="0" sz="1400" spc="-5">
                <a:solidFill>
                  <a:srgbClr val="009A00"/>
                </a:solidFill>
                <a:latin typeface="Arial"/>
                <a:cs typeface="Arial"/>
              </a:rPr>
              <a:t>Propagation</a:t>
            </a:r>
            <a:endParaRPr sz="1400">
              <a:latin typeface="Arial"/>
              <a:cs typeface="Arial"/>
            </a:endParaRPr>
          </a:p>
          <a:p>
            <a:pPr>
              <a:lnSpc>
                <a:spcPct val="100000"/>
              </a:lnSpc>
            </a:pPr>
            <a:endParaRPr sz="1500">
              <a:latin typeface="Times New Roman"/>
              <a:cs typeface="Times New Roman"/>
            </a:endParaRPr>
          </a:p>
          <a:p>
            <a:pPr>
              <a:lnSpc>
                <a:spcPct val="100000"/>
              </a:lnSpc>
              <a:spcBef>
                <a:spcPts val="10"/>
              </a:spcBef>
            </a:pPr>
            <a:endParaRPr sz="2200">
              <a:latin typeface="Times New Roman"/>
              <a:cs typeface="Times New Roman"/>
            </a:endParaRPr>
          </a:p>
          <a:p>
            <a:pPr marL="115570">
              <a:lnSpc>
                <a:spcPct val="100000"/>
              </a:lnSpc>
            </a:pPr>
            <a:r>
              <a:rPr dirty="0" sz="1000" spc="-5">
                <a:latin typeface="Arial"/>
                <a:cs typeface="Arial"/>
              </a:rPr>
              <a:t>CPSearch(</a:t>
            </a:r>
            <a:r>
              <a:rPr dirty="0" sz="1000" spc="-5" i="1">
                <a:latin typeface="Arial"/>
                <a:cs typeface="Arial"/>
              </a:rPr>
              <a:t>A</a:t>
            </a:r>
            <a:r>
              <a:rPr dirty="0" baseline="-21367" sz="975" spc="-7">
                <a:latin typeface="Arial"/>
                <a:cs typeface="Arial"/>
              </a:rPr>
              <a:t>1</a:t>
            </a:r>
            <a:r>
              <a:rPr dirty="0" sz="1000" spc="-5" i="1">
                <a:latin typeface="Arial"/>
                <a:cs typeface="Arial"/>
              </a:rPr>
              <a:t>, A</a:t>
            </a:r>
            <a:r>
              <a:rPr dirty="0" baseline="-21367" sz="975" spc="-7">
                <a:latin typeface="Arial"/>
                <a:cs typeface="Arial"/>
              </a:rPr>
              <a:t>2 </a:t>
            </a:r>
            <a:r>
              <a:rPr dirty="0" sz="1000" spc="-5" i="1">
                <a:latin typeface="Arial"/>
                <a:cs typeface="Arial"/>
              </a:rPr>
              <a:t>,…</a:t>
            </a:r>
            <a:r>
              <a:rPr dirty="0" sz="1000" spc="-10" i="1">
                <a:latin typeface="Arial"/>
                <a:cs typeface="Arial"/>
              </a:rPr>
              <a:t> </a:t>
            </a:r>
            <a:r>
              <a:rPr dirty="0" sz="1000" spc="-5" i="1">
                <a:latin typeface="Arial"/>
                <a:cs typeface="Arial"/>
              </a:rPr>
              <a:t>A</a:t>
            </a:r>
            <a:r>
              <a:rPr dirty="0" baseline="-21367" sz="975" spc="-7">
                <a:latin typeface="Arial"/>
                <a:cs typeface="Arial"/>
              </a:rPr>
              <a:t>n</a:t>
            </a:r>
            <a:r>
              <a:rPr dirty="0" sz="1000" spc="-5">
                <a:latin typeface="Arial"/>
                <a:cs typeface="Arial"/>
              </a:rPr>
              <a:t>)</a:t>
            </a:r>
            <a:endParaRPr sz="1000">
              <a:latin typeface="Arial"/>
              <a:cs typeface="Arial"/>
            </a:endParaRPr>
          </a:p>
          <a:p>
            <a:pPr marL="344170" marR="1018540">
              <a:lnSpc>
                <a:spcPct val="110000"/>
              </a:lnSpc>
            </a:pPr>
            <a:r>
              <a:rPr dirty="0" sz="1000">
                <a:latin typeface="Arial"/>
                <a:cs typeface="Arial"/>
              </a:rPr>
              <a:t>Let i = </a:t>
            </a:r>
            <a:r>
              <a:rPr dirty="0" sz="1000" spc="-5">
                <a:latin typeface="Arial"/>
                <a:cs typeface="Arial"/>
              </a:rPr>
              <a:t>lowest </a:t>
            </a:r>
            <a:r>
              <a:rPr dirty="0" sz="1000">
                <a:latin typeface="Arial"/>
                <a:cs typeface="Arial"/>
              </a:rPr>
              <a:t>index </a:t>
            </a:r>
            <a:r>
              <a:rPr dirty="0" sz="1000" spc="-5">
                <a:latin typeface="Arial"/>
                <a:cs typeface="Arial"/>
              </a:rPr>
              <a:t>such that </a:t>
            </a:r>
            <a:r>
              <a:rPr dirty="0" sz="1000" spc="-5" i="1">
                <a:latin typeface="Arial"/>
                <a:cs typeface="Arial"/>
              </a:rPr>
              <a:t>A</a:t>
            </a:r>
            <a:r>
              <a:rPr dirty="0" baseline="-21367" sz="975" spc="-7">
                <a:latin typeface="Arial"/>
                <a:cs typeface="Arial"/>
              </a:rPr>
              <a:t>i </a:t>
            </a:r>
            <a:r>
              <a:rPr dirty="0" sz="1000" spc="-5">
                <a:latin typeface="Arial"/>
                <a:cs typeface="Arial"/>
              </a:rPr>
              <a:t>has more than one </a:t>
            </a:r>
            <a:r>
              <a:rPr dirty="0" sz="1000" spc="-10">
                <a:latin typeface="Arial"/>
                <a:cs typeface="Arial"/>
              </a:rPr>
              <a:t>value  </a:t>
            </a:r>
            <a:r>
              <a:rPr dirty="0" sz="1000" spc="-5">
                <a:latin typeface="Arial"/>
                <a:cs typeface="Arial"/>
              </a:rPr>
              <a:t>foreach available value </a:t>
            </a:r>
            <a:r>
              <a:rPr dirty="0" sz="1000">
                <a:latin typeface="Arial"/>
                <a:cs typeface="Arial"/>
              </a:rPr>
              <a:t>x </a:t>
            </a:r>
            <a:r>
              <a:rPr dirty="0" sz="1000" spc="-5">
                <a:latin typeface="Arial"/>
                <a:cs typeface="Arial"/>
              </a:rPr>
              <a:t>in</a:t>
            </a:r>
            <a:r>
              <a:rPr dirty="0" sz="1000" spc="-15">
                <a:latin typeface="Arial"/>
                <a:cs typeface="Arial"/>
              </a:rPr>
              <a:t> </a:t>
            </a:r>
            <a:r>
              <a:rPr dirty="0" sz="1000" spc="-5" i="1">
                <a:latin typeface="Arial"/>
                <a:cs typeface="Arial"/>
              </a:rPr>
              <a:t>A</a:t>
            </a:r>
            <a:r>
              <a:rPr dirty="0" baseline="-21367" sz="975" spc="-7">
                <a:latin typeface="Arial"/>
                <a:cs typeface="Arial"/>
              </a:rPr>
              <a:t>i</a:t>
            </a:r>
            <a:endParaRPr baseline="-21367" sz="975">
              <a:latin typeface="Arial"/>
              <a:cs typeface="Arial"/>
            </a:endParaRPr>
          </a:p>
          <a:p>
            <a:pPr marL="801370" marR="2865755" indent="-228600">
              <a:lnSpc>
                <a:spcPct val="110000"/>
              </a:lnSpc>
            </a:pPr>
            <a:r>
              <a:rPr dirty="0" sz="1000" spc="-5">
                <a:latin typeface="Arial"/>
                <a:cs typeface="Arial"/>
              </a:rPr>
              <a:t>foreach </a:t>
            </a:r>
            <a:r>
              <a:rPr dirty="0" sz="1000">
                <a:latin typeface="Arial"/>
                <a:cs typeface="Arial"/>
              </a:rPr>
              <a:t>k </a:t>
            </a:r>
            <a:r>
              <a:rPr dirty="0" sz="1000" spc="-5">
                <a:latin typeface="Arial"/>
                <a:cs typeface="Arial"/>
              </a:rPr>
              <a:t>in 1, 2.. </a:t>
            </a:r>
            <a:r>
              <a:rPr dirty="0" sz="1000">
                <a:latin typeface="Arial"/>
                <a:cs typeface="Arial"/>
              </a:rPr>
              <a:t>n  Define </a:t>
            </a:r>
            <a:r>
              <a:rPr dirty="0" sz="1000" spc="-5" i="1">
                <a:latin typeface="Arial"/>
                <a:cs typeface="Arial"/>
              </a:rPr>
              <a:t>A’</a:t>
            </a:r>
            <a:r>
              <a:rPr dirty="0" baseline="-21367" sz="975" spc="-7">
                <a:latin typeface="Arial"/>
                <a:cs typeface="Arial"/>
              </a:rPr>
              <a:t>k </a:t>
            </a:r>
            <a:r>
              <a:rPr dirty="0" sz="1000" spc="-5">
                <a:latin typeface="Arial"/>
                <a:cs typeface="Arial"/>
              </a:rPr>
              <a:t>:=</a:t>
            </a:r>
            <a:r>
              <a:rPr dirty="0" sz="1000" spc="-85">
                <a:latin typeface="Arial"/>
                <a:cs typeface="Arial"/>
              </a:rPr>
              <a:t> </a:t>
            </a:r>
            <a:r>
              <a:rPr dirty="0" sz="1000" spc="-5" i="1">
                <a:latin typeface="Arial"/>
                <a:cs typeface="Arial"/>
              </a:rPr>
              <a:t>A</a:t>
            </a:r>
            <a:r>
              <a:rPr dirty="0" baseline="-21367" sz="975" spc="-7">
                <a:latin typeface="Arial"/>
                <a:cs typeface="Arial"/>
              </a:rPr>
              <a:t>k</a:t>
            </a:r>
            <a:endParaRPr baseline="-21367" sz="975">
              <a:latin typeface="Arial"/>
              <a:cs typeface="Arial"/>
            </a:endParaRPr>
          </a:p>
          <a:p>
            <a:pPr marL="572770">
              <a:lnSpc>
                <a:spcPct val="100000"/>
              </a:lnSpc>
              <a:spcBef>
                <a:spcPts val="114"/>
              </a:spcBef>
            </a:pPr>
            <a:r>
              <a:rPr dirty="0" sz="1000" spc="-5" i="1">
                <a:latin typeface="Arial"/>
                <a:cs typeface="Arial"/>
              </a:rPr>
              <a:t>A’</a:t>
            </a:r>
            <a:r>
              <a:rPr dirty="0" baseline="-21367" sz="975" spc="-7">
                <a:latin typeface="Arial"/>
                <a:cs typeface="Arial"/>
              </a:rPr>
              <a:t>i </a:t>
            </a:r>
            <a:r>
              <a:rPr dirty="0" sz="1000" spc="-5">
                <a:latin typeface="Arial"/>
                <a:cs typeface="Arial"/>
              </a:rPr>
              <a:t>:= </a:t>
            </a:r>
            <a:r>
              <a:rPr dirty="0" sz="1000">
                <a:latin typeface="Arial"/>
                <a:cs typeface="Arial"/>
              </a:rPr>
              <a:t>{ x</a:t>
            </a:r>
            <a:r>
              <a:rPr dirty="0" sz="1000" spc="-15">
                <a:latin typeface="Arial"/>
                <a:cs typeface="Arial"/>
              </a:rPr>
              <a:t> </a:t>
            </a:r>
            <a:r>
              <a:rPr dirty="0" sz="1000">
                <a:latin typeface="Arial"/>
                <a:cs typeface="Arial"/>
              </a:rPr>
              <a:t>}</a:t>
            </a:r>
            <a:endParaRPr sz="1000">
              <a:latin typeface="Arial"/>
              <a:cs typeface="Arial"/>
            </a:endParaRPr>
          </a:p>
          <a:p>
            <a:pPr marL="572770" marR="2286000">
              <a:lnSpc>
                <a:spcPct val="110000"/>
              </a:lnSpc>
            </a:pPr>
            <a:r>
              <a:rPr dirty="0" sz="1000">
                <a:latin typeface="Arial"/>
                <a:cs typeface="Arial"/>
              </a:rPr>
              <a:t>Call </a:t>
            </a:r>
            <a:r>
              <a:rPr dirty="0" sz="1000" spc="-5">
                <a:latin typeface="Arial"/>
                <a:cs typeface="Arial"/>
              </a:rPr>
              <a:t>Propagate(</a:t>
            </a:r>
            <a:r>
              <a:rPr dirty="0" sz="1000" spc="-5" i="1">
                <a:latin typeface="Arial"/>
                <a:cs typeface="Arial"/>
              </a:rPr>
              <a:t>A’</a:t>
            </a:r>
            <a:r>
              <a:rPr dirty="0" baseline="-21367" sz="975" spc="-7">
                <a:latin typeface="Arial"/>
                <a:cs typeface="Arial"/>
              </a:rPr>
              <a:t>1</a:t>
            </a:r>
            <a:r>
              <a:rPr dirty="0" sz="1000" spc="-5" i="1">
                <a:latin typeface="Arial"/>
                <a:cs typeface="Arial"/>
              </a:rPr>
              <a:t>, A’</a:t>
            </a:r>
            <a:r>
              <a:rPr dirty="0" baseline="-21367" sz="975" spc="-7">
                <a:latin typeface="Arial"/>
                <a:cs typeface="Arial"/>
              </a:rPr>
              <a:t>2 </a:t>
            </a:r>
            <a:r>
              <a:rPr dirty="0" sz="1000" spc="-5" i="1">
                <a:latin typeface="Arial"/>
                <a:cs typeface="Arial"/>
              </a:rPr>
              <a:t>,… A’</a:t>
            </a:r>
            <a:r>
              <a:rPr dirty="0" baseline="-21367" sz="975" spc="-7">
                <a:latin typeface="Arial"/>
                <a:cs typeface="Arial"/>
              </a:rPr>
              <a:t>n</a:t>
            </a:r>
            <a:r>
              <a:rPr dirty="0" sz="1000" spc="-5">
                <a:latin typeface="Arial"/>
                <a:cs typeface="Arial"/>
              </a:rPr>
              <a:t>)  </a:t>
            </a:r>
            <a:r>
              <a:rPr dirty="0" sz="1000">
                <a:latin typeface="Arial"/>
                <a:cs typeface="Arial"/>
              </a:rPr>
              <a:t>If no </a:t>
            </a:r>
            <a:r>
              <a:rPr dirty="0" sz="1000" spc="-5">
                <a:latin typeface="Arial"/>
                <a:cs typeface="Arial"/>
              </a:rPr>
              <a:t>“Backtrack”</a:t>
            </a:r>
            <a:r>
              <a:rPr dirty="0" sz="1000" spc="-40">
                <a:latin typeface="Arial"/>
                <a:cs typeface="Arial"/>
              </a:rPr>
              <a:t> </a:t>
            </a:r>
            <a:r>
              <a:rPr dirty="0" sz="1000">
                <a:latin typeface="Arial"/>
                <a:cs typeface="Arial"/>
              </a:rPr>
              <a:t>signal</a:t>
            </a:r>
            <a:endParaRPr sz="1000">
              <a:latin typeface="Arial"/>
              <a:cs typeface="Arial"/>
            </a:endParaRPr>
          </a:p>
          <a:p>
            <a:pPr marL="801370" marR="1371600" indent="-635">
              <a:lnSpc>
                <a:spcPct val="110000"/>
              </a:lnSpc>
            </a:pPr>
            <a:r>
              <a:rPr dirty="0" sz="1000" spc="-5">
                <a:latin typeface="Arial"/>
                <a:cs typeface="Arial"/>
              </a:rPr>
              <a:t>If </a:t>
            </a:r>
            <a:r>
              <a:rPr dirty="0" sz="1000" spc="-5" i="1">
                <a:latin typeface="Arial"/>
                <a:cs typeface="Arial"/>
              </a:rPr>
              <a:t>A’</a:t>
            </a:r>
            <a:r>
              <a:rPr dirty="0" baseline="-21367" sz="975" spc="-7">
                <a:latin typeface="Arial"/>
                <a:cs typeface="Arial"/>
              </a:rPr>
              <a:t>1</a:t>
            </a:r>
            <a:r>
              <a:rPr dirty="0" sz="1000" spc="-5" i="1">
                <a:latin typeface="Arial"/>
                <a:cs typeface="Arial"/>
              </a:rPr>
              <a:t>, A’</a:t>
            </a:r>
            <a:r>
              <a:rPr dirty="0" baseline="-21367" sz="975" spc="-7">
                <a:latin typeface="Arial"/>
                <a:cs typeface="Arial"/>
              </a:rPr>
              <a:t>2 </a:t>
            </a:r>
            <a:r>
              <a:rPr dirty="0" sz="1000" spc="-5" i="1">
                <a:latin typeface="Arial"/>
                <a:cs typeface="Arial"/>
              </a:rPr>
              <a:t>,… A’</a:t>
            </a:r>
            <a:r>
              <a:rPr dirty="0" baseline="-21367" sz="975" spc="-7">
                <a:latin typeface="Arial"/>
                <a:cs typeface="Arial"/>
              </a:rPr>
              <a:t>n </a:t>
            </a:r>
            <a:r>
              <a:rPr dirty="0" sz="1000">
                <a:latin typeface="Arial"/>
                <a:cs typeface="Arial"/>
              </a:rPr>
              <a:t>are all unique we’re </a:t>
            </a:r>
            <a:r>
              <a:rPr dirty="0" sz="1000" spc="-5">
                <a:latin typeface="Arial"/>
                <a:cs typeface="Arial"/>
              </a:rPr>
              <a:t>done!  Recursively Call CPSearch(</a:t>
            </a:r>
            <a:r>
              <a:rPr dirty="0" sz="1000" spc="-5" i="1">
                <a:latin typeface="Arial"/>
                <a:cs typeface="Arial"/>
              </a:rPr>
              <a:t>A’</a:t>
            </a:r>
            <a:r>
              <a:rPr dirty="0" baseline="-21367" sz="975" spc="-7">
                <a:latin typeface="Arial"/>
                <a:cs typeface="Arial"/>
              </a:rPr>
              <a:t>1</a:t>
            </a:r>
            <a:r>
              <a:rPr dirty="0" sz="1000" spc="-5" i="1">
                <a:latin typeface="Arial"/>
                <a:cs typeface="Arial"/>
              </a:rPr>
              <a:t>, A’</a:t>
            </a:r>
            <a:r>
              <a:rPr dirty="0" baseline="-21367" sz="975" spc="-7">
                <a:latin typeface="Arial"/>
                <a:cs typeface="Arial"/>
              </a:rPr>
              <a:t>2 </a:t>
            </a:r>
            <a:r>
              <a:rPr dirty="0" sz="1000" spc="-5" i="1">
                <a:latin typeface="Arial"/>
                <a:cs typeface="Arial"/>
              </a:rPr>
              <a:t>,…</a:t>
            </a:r>
            <a:r>
              <a:rPr dirty="0" sz="1000" spc="-25" i="1">
                <a:latin typeface="Arial"/>
                <a:cs typeface="Arial"/>
              </a:rPr>
              <a:t> </a:t>
            </a:r>
            <a:r>
              <a:rPr dirty="0" sz="1000" spc="-5" i="1">
                <a:latin typeface="Arial"/>
                <a:cs typeface="Arial"/>
              </a:rPr>
              <a:t>A’</a:t>
            </a:r>
            <a:r>
              <a:rPr dirty="0" baseline="-21367" sz="975" spc="-7">
                <a:latin typeface="Arial"/>
                <a:cs typeface="Arial"/>
              </a:rPr>
              <a:t>n</a:t>
            </a:r>
            <a:r>
              <a:rPr dirty="0" sz="1000" spc="-5">
                <a:latin typeface="Arial"/>
                <a:cs typeface="Arial"/>
              </a:rPr>
              <a:t>)</a:t>
            </a:r>
            <a:endParaRPr sz="1000">
              <a:latin typeface="Arial"/>
              <a:cs typeface="Arial"/>
            </a:endParaRPr>
          </a:p>
          <a:p>
            <a:pPr>
              <a:lnSpc>
                <a:spcPct val="100000"/>
              </a:lnSpc>
            </a:pPr>
            <a:endParaRPr sz="1300">
              <a:latin typeface="Times New Roman"/>
              <a:cs typeface="Times New Roman"/>
            </a:endParaRPr>
          </a:p>
          <a:p>
            <a:pPr>
              <a:lnSpc>
                <a:spcPct val="100000"/>
              </a:lnSpc>
            </a:pPr>
            <a:endParaRPr sz="1300">
              <a:latin typeface="Times New Roman"/>
              <a:cs typeface="Times New Roman"/>
            </a:endParaRPr>
          </a:p>
          <a:p>
            <a:pPr>
              <a:lnSpc>
                <a:spcPct val="100000"/>
              </a:lnSpc>
              <a:spcBef>
                <a:spcPts val="15"/>
              </a:spcBef>
            </a:pPr>
            <a:endParaRPr sz="1750">
              <a:latin typeface="Times New Roman"/>
              <a:cs typeface="Times New Roman"/>
            </a:endParaRPr>
          </a:p>
          <a:p>
            <a:pPr algn="r" marR="259715">
              <a:lnSpc>
                <a:spcPct val="100000"/>
              </a:lnSpc>
            </a:pPr>
            <a:r>
              <a:rPr dirty="0" sz="700" spc="-5">
                <a:latin typeface="Arial"/>
                <a:cs typeface="Arial"/>
              </a:rPr>
              <a:t>Slide</a:t>
            </a:r>
            <a:r>
              <a:rPr dirty="0" sz="700" spc="-95">
                <a:latin typeface="Arial"/>
                <a:cs typeface="Arial"/>
              </a:rPr>
              <a:t> </a:t>
            </a:r>
            <a:r>
              <a:rPr dirty="0" sz="700" spc="-5">
                <a:latin typeface="Arial"/>
                <a:cs typeface="Arial"/>
              </a:rPr>
              <a:t>29</a:t>
            </a:r>
            <a:endParaRPr sz="700">
              <a:latin typeface="Arial"/>
              <a:cs typeface="Arial"/>
            </a:endParaRPr>
          </a:p>
        </p:txBody>
      </p:sp>
      <p:sp>
        <p:nvSpPr>
          <p:cNvPr id="3" name="object 3"/>
          <p:cNvSpPr txBox="1"/>
          <p:nvPr/>
        </p:nvSpPr>
        <p:spPr>
          <a:xfrm>
            <a:off x="1828800" y="3854196"/>
            <a:ext cx="3962400" cy="508000"/>
          </a:xfrm>
          <a:prstGeom prst="rect">
            <a:avLst/>
          </a:prstGeom>
          <a:solidFill>
            <a:srgbClr val="C9FFC9"/>
          </a:solidFill>
          <a:ln w="4762">
            <a:solidFill>
              <a:srgbClr val="016F01"/>
            </a:solidFill>
          </a:ln>
        </p:spPr>
        <p:txBody>
          <a:bodyPr wrap="square" lIns="0" tIns="20320" rIns="0" bIns="0" rtlCol="0" vert="horz">
            <a:spAutoFit/>
          </a:bodyPr>
          <a:lstStyle/>
          <a:p>
            <a:pPr marL="48260">
              <a:lnSpc>
                <a:spcPct val="100000"/>
              </a:lnSpc>
              <a:spcBef>
                <a:spcPts val="160"/>
              </a:spcBef>
            </a:pPr>
            <a:r>
              <a:rPr dirty="0" sz="1200" spc="-5">
                <a:solidFill>
                  <a:srgbClr val="006E00"/>
                </a:solidFill>
                <a:latin typeface="Arial"/>
                <a:cs typeface="Arial"/>
              </a:rPr>
              <a:t>What’s the top-level</a:t>
            </a:r>
            <a:r>
              <a:rPr dirty="0" sz="1200" spc="5">
                <a:solidFill>
                  <a:srgbClr val="006E00"/>
                </a:solidFill>
                <a:latin typeface="Arial"/>
                <a:cs typeface="Arial"/>
              </a:rPr>
              <a:t> </a:t>
            </a:r>
            <a:r>
              <a:rPr dirty="0" sz="1200" spc="-10">
                <a:solidFill>
                  <a:srgbClr val="006E00"/>
                </a:solidFill>
                <a:latin typeface="Arial"/>
                <a:cs typeface="Arial"/>
              </a:rPr>
              <a:t>call?</a:t>
            </a:r>
            <a:endParaRPr sz="1200">
              <a:latin typeface="Arial"/>
              <a:cs typeface="Arial"/>
            </a:endParaRPr>
          </a:p>
          <a:p>
            <a:pPr marL="48260">
              <a:lnSpc>
                <a:spcPct val="100000"/>
              </a:lnSpc>
              <a:spcBef>
                <a:spcPts val="715"/>
              </a:spcBef>
            </a:pPr>
            <a:r>
              <a:rPr dirty="0" sz="1200" spc="-5">
                <a:solidFill>
                  <a:srgbClr val="FF0000"/>
                </a:solidFill>
                <a:latin typeface="Arial"/>
                <a:cs typeface="Arial"/>
              </a:rPr>
              <a:t>Call with that </a:t>
            </a:r>
            <a:r>
              <a:rPr dirty="0" sz="1200" spc="-10" i="1">
                <a:solidFill>
                  <a:srgbClr val="FF0000"/>
                </a:solidFill>
                <a:latin typeface="Arial"/>
                <a:cs typeface="Arial"/>
              </a:rPr>
              <a:t>A</a:t>
            </a:r>
            <a:r>
              <a:rPr dirty="0" baseline="-20833" sz="1200" spc="-15">
                <a:solidFill>
                  <a:srgbClr val="FF0000"/>
                </a:solidFill>
                <a:latin typeface="Arial"/>
                <a:cs typeface="Arial"/>
              </a:rPr>
              <a:t>i </a:t>
            </a:r>
            <a:r>
              <a:rPr dirty="0" sz="1200">
                <a:solidFill>
                  <a:srgbClr val="FF0000"/>
                </a:solidFill>
                <a:latin typeface="Arial"/>
                <a:cs typeface="Arial"/>
              </a:rPr>
              <a:t>= </a:t>
            </a:r>
            <a:r>
              <a:rPr dirty="0" sz="1200" spc="-5">
                <a:solidFill>
                  <a:srgbClr val="FF0000"/>
                </a:solidFill>
                <a:latin typeface="Arial"/>
                <a:cs typeface="Arial"/>
              </a:rPr>
              <a:t>complete set of possible values for </a:t>
            </a:r>
            <a:r>
              <a:rPr dirty="0" sz="1200" spc="-10" i="1">
                <a:solidFill>
                  <a:srgbClr val="FF0000"/>
                </a:solidFill>
                <a:latin typeface="Arial"/>
                <a:cs typeface="Arial"/>
              </a:rPr>
              <a:t>V</a:t>
            </a:r>
            <a:r>
              <a:rPr dirty="0" baseline="-20833" sz="1200" spc="-15">
                <a:solidFill>
                  <a:srgbClr val="FF0000"/>
                </a:solidFill>
                <a:latin typeface="Arial"/>
                <a:cs typeface="Arial"/>
              </a:rPr>
              <a:t>i</a:t>
            </a:r>
            <a:r>
              <a:rPr dirty="0" baseline="-20833" sz="1200" spc="-82">
                <a:solidFill>
                  <a:srgbClr val="FF0000"/>
                </a:solidFill>
                <a:latin typeface="Arial"/>
                <a:cs typeface="Arial"/>
              </a:rPr>
              <a:t> </a:t>
            </a:r>
            <a:r>
              <a:rPr dirty="0" sz="1200">
                <a:solidFill>
                  <a:srgbClr val="FF0000"/>
                </a:solidFill>
                <a:latin typeface="Arial"/>
                <a:cs typeface="Arial"/>
              </a:rPr>
              <a:t>.</a:t>
            </a:r>
            <a:endParaRPr sz="1200">
              <a:latin typeface="Arial"/>
              <a:cs typeface="Arial"/>
            </a:endParaRPr>
          </a:p>
        </p:txBody>
      </p:sp>
      <p:sp>
        <p:nvSpPr>
          <p:cNvPr id="4" name="object 4"/>
          <p:cNvSpPr txBox="1"/>
          <p:nvPr/>
        </p:nvSpPr>
        <p:spPr>
          <a:xfrm>
            <a:off x="5563615" y="8532368"/>
            <a:ext cx="347345" cy="132715"/>
          </a:xfrm>
          <a:prstGeom prst="rect">
            <a:avLst/>
          </a:prstGeom>
        </p:spPr>
        <p:txBody>
          <a:bodyPr wrap="square" lIns="0" tIns="12700" rIns="0" bIns="0" rtlCol="0" vert="horz">
            <a:spAutoFit/>
          </a:bodyPr>
          <a:lstStyle/>
          <a:p>
            <a:pPr marL="12700">
              <a:lnSpc>
                <a:spcPct val="100000"/>
              </a:lnSpc>
              <a:spcBef>
                <a:spcPts val="100"/>
              </a:spcBef>
            </a:pPr>
            <a:r>
              <a:rPr dirty="0" sz="700" spc="-5">
                <a:latin typeface="Arial"/>
                <a:cs typeface="Arial"/>
              </a:rPr>
              <a:t>Slide</a:t>
            </a:r>
            <a:r>
              <a:rPr dirty="0" sz="700" spc="-60">
                <a:latin typeface="Arial"/>
                <a:cs typeface="Arial"/>
              </a:rPr>
              <a:t> </a:t>
            </a:r>
            <a:r>
              <a:rPr dirty="0" sz="700" spc="-5">
                <a:latin typeface="Arial"/>
                <a:cs typeface="Arial"/>
              </a:rPr>
              <a:t>30</a:t>
            </a:r>
            <a:endParaRPr sz="700">
              <a:latin typeface="Arial"/>
              <a:cs typeface="Arial"/>
            </a:endParaRPr>
          </a:p>
        </p:txBody>
      </p:sp>
      <p:sp>
        <p:nvSpPr>
          <p:cNvPr id="5" name="object 5"/>
          <p:cNvSpPr txBox="1"/>
          <p:nvPr/>
        </p:nvSpPr>
        <p:spPr>
          <a:xfrm>
            <a:off x="1704848" y="5528564"/>
            <a:ext cx="1809114" cy="513715"/>
          </a:xfrm>
          <a:prstGeom prst="rect">
            <a:avLst/>
          </a:prstGeom>
        </p:spPr>
        <p:txBody>
          <a:bodyPr wrap="square" lIns="0" tIns="12700" rIns="0" bIns="0" rtlCol="0" vert="horz">
            <a:spAutoFit/>
          </a:bodyPr>
          <a:lstStyle/>
          <a:p>
            <a:pPr marL="204470" marR="5080" indent="-192405">
              <a:lnSpc>
                <a:spcPct val="100000"/>
              </a:lnSpc>
              <a:spcBef>
                <a:spcPts val="100"/>
              </a:spcBef>
            </a:pPr>
            <a:r>
              <a:rPr dirty="0" sz="1600" spc="-5">
                <a:solidFill>
                  <a:srgbClr val="009A00"/>
                </a:solidFill>
                <a:latin typeface="Arial"/>
                <a:cs typeface="Arial"/>
              </a:rPr>
              <a:t>Semi-magic</a:t>
            </a:r>
            <a:r>
              <a:rPr dirty="0" sz="1600" spc="-75">
                <a:solidFill>
                  <a:srgbClr val="009A00"/>
                </a:solidFill>
                <a:latin typeface="Arial"/>
                <a:cs typeface="Arial"/>
              </a:rPr>
              <a:t> </a:t>
            </a:r>
            <a:r>
              <a:rPr dirty="0" sz="1600" spc="-5">
                <a:solidFill>
                  <a:srgbClr val="009A00"/>
                </a:solidFill>
                <a:latin typeface="Arial"/>
                <a:cs typeface="Arial"/>
              </a:rPr>
              <a:t>Square  CPSearch</a:t>
            </a:r>
            <a:r>
              <a:rPr dirty="0" sz="1600" spc="-25">
                <a:solidFill>
                  <a:srgbClr val="009A00"/>
                </a:solidFill>
                <a:latin typeface="Arial"/>
                <a:cs typeface="Arial"/>
              </a:rPr>
              <a:t> </a:t>
            </a:r>
            <a:r>
              <a:rPr dirty="0" sz="1600" spc="-5">
                <a:solidFill>
                  <a:srgbClr val="009A00"/>
                </a:solidFill>
                <a:latin typeface="Arial"/>
                <a:cs typeface="Arial"/>
              </a:rPr>
              <a:t>Tree</a:t>
            </a:r>
            <a:endParaRPr sz="1600">
              <a:latin typeface="Arial"/>
              <a:cs typeface="Arial"/>
            </a:endParaRPr>
          </a:p>
        </p:txBody>
      </p:sp>
      <p:sp>
        <p:nvSpPr>
          <p:cNvPr id="6" name="object 6"/>
          <p:cNvSpPr/>
          <p:nvPr/>
        </p:nvSpPr>
        <p:spPr>
          <a:xfrm>
            <a:off x="3581400" y="5633465"/>
            <a:ext cx="0" cy="683895"/>
          </a:xfrm>
          <a:custGeom>
            <a:avLst/>
            <a:gdLst/>
            <a:ahLst/>
            <a:cxnLst/>
            <a:rect l="l" t="t" r="r" b="b"/>
            <a:pathLst>
              <a:path w="0" h="683895">
                <a:moveTo>
                  <a:pt x="0" y="0"/>
                </a:moveTo>
                <a:lnTo>
                  <a:pt x="0" y="683513"/>
                </a:lnTo>
              </a:path>
            </a:pathLst>
          </a:custGeom>
          <a:ln w="14287">
            <a:solidFill>
              <a:srgbClr val="010101"/>
            </a:solidFill>
          </a:ln>
        </p:spPr>
        <p:txBody>
          <a:bodyPr wrap="square" lIns="0" tIns="0" rIns="0" bIns="0" rtlCol="0"/>
          <a:lstStyle/>
          <a:p/>
        </p:txBody>
      </p:sp>
      <p:graphicFrame>
        <p:nvGraphicFramePr>
          <p:cNvPr id="7" name="object 7"/>
          <p:cNvGraphicFramePr>
            <a:graphicFrameLocks noGrp="1"/>
          </p:cNvGraphicFramePr>
          <p:nvPr/>
        </p:nvGraphicFramePr>
        <p:xfrm>
          <a:off x="2202656" y="6578822"/>
          <a:ext cx="1126490" cy="697865"/>
        </p:xfrm>
        <a:graphic>
          <a:graphicData uri="http://schemas.openxmlformats.org/drawingml/2006/table">
            <a:tbl>
              <a:tblPr firstRow="1" bandRow="1">
                <a:tableStyleId>{2D5ABB26-0587-4C30-8999-92F81FD0307C}</a:tableStyleId>
              </a:tblPr>
              <a:tblGrid>
                <a:gridCol w="368300"/>
                <a:gridCol w="368934"/>
                <a:gridCol w="368300"/>
              </a:tblGrid>
              <a:tr h="227838">
                <a:tc>
                  <a:txBody>
                    <a:bodyPr/>
                    <a:lstStyle/>
                    <a:p>
                      <a:pPr marL="45720">
                        <a:lnSpc>
                          <a:spcPct val="100000"/>
                        </a:lnSpc>
                        <a:spcBef>
                          <a:spcPts val="140"/>
                        </a:spcBef>
                      </a:pPr>
                      <a:r>
                        <a:rPr dirty="0" sz="1200">
                          <a:solidFill>
                            <a:srgbClr val="FF0000"/>
                          </a:solidFill>
                          <a:latin typeface="Arial"/>
                          <a:cs typeface="Arial"/>
                        </a:rPr>
                        <a:t>1</a:t>
                      </a:r>
                      <a:endParaRPr sz="1200">
                        <a:latin typeface="Arial"/>
                        <a:cs typeface="Arial"/>
                      </a:endParaRPr>
                    </a:p>
                  </a:txBody>
                  <a:tcPr marL="0" marR="0" marB="0" marT="17780">
                    <a:lnL w="19050">
                      <a:solidFill>
                        <a:srgbClr val="010101"/>
                      </a:solidFill>
                      <a:prstDash val="solid"/>
                    </a:lnL>
                    <a:lnR w="6350">
                      <a:solidFill>
                        <a:srgbClr val="010101"/>
                      </a:solidFill>
                      <a:prstDash val="solid"/>
                    </a:lnR>
                    <a:lnT w="19050">
                      <a:solidFill>
                        <a:srgbClr val="010101"/>
                      </a:solidFill>
                      <a:prstDash val="solid"/>
                    </a:lnT>
                    <a:lnB w="6350">
                      <a:solidFill>
                        <a:srgbClr val="010101"/>
                      </a:solidFill>
                      <a:prstDash val="solid"/>
                    </a:lnB>
                  </a:tcPr>
                </a:tc>
                <a:tc>
                  <a:txBody>
                    <a:bodyPr/>
                    <a:lstStyle/>
                    <a:p>
                      <a:pPr marL="46355">
                        <a:lnSpc>
                          <a:spcPct val="100000"/>
                        </a:lnSpc>
                        <a:spcBef>
                          <a:spcPts val="140"/>
                        </a:spcBef>
                      </a:pPr>
                      <a:r>
                        <a:rPr dirty="0" sz="1200" spc="-10">
                          <a:latin typeface="Arial"/>
                          <a:cs typeface="Arial"/>
                        </a:rPr>
                        <a:t>23</a:t>
                      </a:r>
                      <a:endParaRPr sz="1200">
                        <a:latin typeface="Arial"/>
                        <a:cs typeface="Arial"/>
                      </a:endParaRPr>
                    </a:p>
                  </a:txBody>
                  <a:tcPr marL="0" marR="0" marB="0" marT="17780">
                    <a:lnL w="6350">
                      <a:solidFill>
                        <a:srgbClr val="010101"/>
                      </a:solidFill>
                      <a:prstDash val="solid"/>
                    </a:lnL>
                    <a:lnR w="6350">
                      <a:solidFill>
                        <a:srgbClr val="010101"/>
                      </a:solidFill>
                      <a:prstDash val="solid"/>
                    </a:lnR>
                    <a:lnT w="19050">
                      <a:solidFill>
                        <a:srgbClr val="010101"/>
                      </a:solidFill>
                      <a:prstDash val="solid"/>
                    </a:lnT>
                    <a:lnB w="6350">
                      <a:solidFill>
                        <a:srgbClr val="010101"/>
                      </a:solidFill>
                      <a:prstDash val="solid"/>
                    </a:lnB>
                  </a:tcPr>
                </a:tc>
                <a:tc>
                  <a:txBody>
                    <a:bodyPr/>
                    <a:lstStyle/>
                    <a:p>
                      <a:pPr marL="45085">
                        <a:lnSpc>
                          <a:spcPct val="100000"/>
                        </a:lnSpc>
                        <a:spcBef>
                          <a:spcPts val="140"/>
                        </a:spcBef>
                      </a:pPr>
                      <a:r>
                        <a:rPr dirty="0" sz="1200" spc="-10">
                          <a:latin typeface="Arial"/>
                          <a:cs typeface="Arial"/>
                        </a:rPr>
                        <a:t>23</a:t>
                      </a:r>
                      <a:endParaRPr sz="1200">
                        <a:latin typeface="Arial"/>
                        <a:cs typeface="Arial"/>
                      </a:endParaRPr>
                    </a:p>
                  </a:txBody>
                  <a:tcPr marL="0" marR="0" marB="0" marT="17780">
                    <a:lnL w="6350">
                      <a:solidFill>
                        <a:srgbClr val="010101"/>
                      </a:solidFill>
                      <a:prstDash val="solid"/>
                    </a:lnL>
                    <a:lnR w="19050">
                      <a:solidFill>
                        <a:srgbClr val="010101"/>
                      </a:solidFill>
                      <a:prstDash val="solid"/>
                    </a:lnR>
                    <a:lnT w="19050">
                      <a:solidFill>
                        <a:srgbClr val="010101"/>
                      </a:solidFill>
                      <a:prstDash val="solid"/>
                    </a:lnT>
                    <a:lnB w="6350">
                      <a:solidFill>
                        <a:srgbClr val="010101"/>
                      </a:solidFill>
                      <a:prstDash val="solid"/>
                    </a:lnB>
                  </a:tcPr>
                </a:tc>
              </a:tr>
              <a:tr h="227837">
                <a:tc>
                  <a:txBody>
                    <a:bodyPr/>
                    <a:lstStyle/>
                    <a:p>
                      <a:pPr marL="45720">
                        <a:lnSpc>
                          <a:spcPct val="100000"/>
                        </a:lnSpc>
                        <a:spcBef>
                          <a:spcPts val="140"/>
                        </a:spcBef>
                      </a:pPr>
                      <a:r>
                        <a:rPr dirty="0" sz="1200" spc="-10">
                          <a:latin typeface="Arial"/>
                          <a:cs typeface="Arial"/>
                        </a:rPr>
                        <a:t>23</a:t>
                      </a:r>
                      <a:endParaRPr sz="1200">
                        <a:latin typeface="Arial"/>
                        <a:cs typeface="Arial"/>
                      </a:endParaRPr>
                    </a:p>
                  </a:txBody>
                  <a:tcPr marL="0" marR="0" marB="0" marT="17780">
                    <a:lnL w="19050">
                      <a:solidFill>
                        <a:srgbClr val="010101"/>
                      </a:solidFill>
                      <a:prstDash val="solid"/>
                    </a:lnL>
                    <a:lnR w="6350">
                      <a:solidFill>
                        <a:srgbClr val="010101"/>
                      </a:solidFill>
                      <a:prstDash val="solid"/>
                    </a:lnR>
                    <a:lnT w="6350">
                      <a:solidFill>
                        <a:srgbClr val="010101"/>
                      </a:solidFill>
                      <a:prstDash val="solid"/>
                    </a:lnT>
                    <a:lnB w="6350">
                      <a:solidFill>
                        <a:srgbClr val="010101"/>
                      </a:solidFill>
                      <a:prstDash val="solid"/>
                    </a:lnB>
                  </a:tcPr>
                </a:tc>
                <a:tc>
                  <a:txBody>
                    <a:bodyPr/>
                    <a:lstStyle/>
                    <a:p>
                      <a:pPr marL="46355">
                        <a:lnSpc>
                          <a:spcPct val="100000"/>
                        </a:lnSpc>
                        <a:spcBef>
                          <a:spcPts val="140"/>
                        </a:spcBef>
                      </a:pPr>
                      <a:r>
                        <a:rPr dirty="0" sz="1200" spc="-10">
                          <a:latin typeface="Arial"/>
                          <a:cs typeface="Arial"/>
                        </a:rPr>
                        <a:t>23</a:t>
                      </a:r>
                      <a:endParaRPr sz="1200">
                        <a:latin typeface="Arial"/>
                        <a:cs typeface="Arial"/>
                      </a:endParaRPr>
                    </a:p>
                  </a:txBody>
                  <a:tcPr marL="0" marR="0" marB="0" marT="17780">
                    <a:lnL w="6350">
                      <a:solidFill>
                        <a:srgbClr val="010101"/>
                      </a:solidFill>
                      <a:prstDash val="solid"/>
                    </a:lnL>
                    <a:lnR w="6350">
                      <a:solidFill>
                        <a:srgbClr val="010101"/>
                      </a:solidFill>
                      <a:prstDash val="solid"/>
                    </a:lnR>
                    <a:lnT w="6350">
                      <a:solidFill>
                        <a:srgbClr val="010101"/>
                      </a:solidFill>
                      <a:prstDash val="solid"/>
                    </a:lnT>
                    <a:lnB w="6350">
                      <a:solidFill>
                        <a:srgbClr val="010101"/>
                      </a:solidFill>
                      <a:prstDash val="solid"/>
                    </a:lnB>
                  </a:tcPr>
                </a:tc>
                <a:tc>
                  <a:txBody>
                    <a:bodyPr/>
                    <a:lstStyle/>
                    <a:p>
                      <a:pPr marL="45085">
                        <a:lnSpc>
                          <a:spcPct val="100000"/>
                        </a:lnSpc>
                        <a:spcBef>
                          <a:spcPts val="140"/>
                        </a:spcBef>
                      </a:pPr>
                      <a:r>
                        <a:rPr dirty="0" sz="1200" spc="-10">
                          <a:latin typeface="Arial"/>
                          <a:cs typeface="Arial"/>
                        </a:rPr>
                        <a:t>12</a:t>
                      </a:r>
                      <a:endParaRPr sz="1200">
                        <a:latin typeface="Arial"/>
                        <a:cs typeface="Arial"/>
                      </a:endParaRPr>
                    </a:p>
                  </a:txBody>
                  <a:tcPr marL="0" marR="0" marB="0" marT="17780">
                    <a:lnL w="6350">
                      <a:solidFill>
                        <a:srgbClr val="010101"/>
                      </a:solidFill>
                      <a:prstDash val="solid"/>
                    </a:lnL>
                    <a:lnR w="19050">
                      <a:solidFill>
                        <a:srgbClr val="010101"/>
                      </a:solidFill>
                      <a:prstDash val="solid"/>
                    </a:lnR>
                    <a:lnT w="6350">
                      <a:solidFill>
                        <a:srgbClr val="010101"/>
                      </a:solidFill>
                      <a:prstDash val="solid"/>
                    </a:lnT>
                    <a:lnB w="6350">
                      <a:solidFill>
                        <a:srgbClr val="010101"/>
                      </a:solidFill>
                      <a:prstDash val="solid"/>
                    </a:lnB>
                  </a:tcPr>
                </a:tc>
              </a:tr>
              <a:tr h="227837">
                <a:tc>
                  <a:txBody>
                    <a:bodyPr/>
                    <a:lstStyle/>
                    <a:p>
                      <a:pPr marL="45720">
                        <a:lnSpc>
                          <a:spcPct val="100000"/>
                        </a:lnSpc>
                        <a:spcBef>
                          <a:spcPts val="140"/>
                        </a:spcBef>
                      </a:pPr>
                      <a:r>
                        <a:rPr dirty="0" sz="1200" spc="-10">
                          <a:latin typeface="Arial"/>
                          <a:cs typeface="Arial"/>
                        </a:rPr>
                        <a:t>23</a:t>
                      </a:r>
                      <a:endParaRPr sz="1200">
                        <a:latin typeface="Arial"/>
                        <a:cs typeface="Arial"/>
                      </a:endParaRPr>
                    </a:p>
                  </a:txBody>
                  <a:tcPr marL="0" marR="0" marB="0" marT="17780">
                    <a:lnL w="19050">
                      <a:solidFill>
                        <a:srgbClr val="010101"/>
                      </a:solidFill>
                      <a:prstDash val="solid"/>
                    </a:lnL>
                    <a:lnR w="6350">
                      <a:solidFill>
                        <a:srgbClr val="010101"/>
                      </a:solidFill>
                      <a:prstDash val="solid"/>
                    </a:lnR>
                    <a:lnT w="6350">
                      <a:solidFill>
                        <a:srgbClr val="010101"/>
                      </a:solidFill>
                      <a:prstDash val="solid"/>
                    </a:lnT>
                    <a:lnB w="19050">
                      <a:solidFill>
                        <a:srgbClr val="010101"/>
                      </a:solidFill>
                      <a:prstDash val="solid"/>
                    </a:lnB>
                  </a:tcPr>
                </a:tc>
                <a:tc>
                  <a:txBody>
                    <a:bodyPr/>
                    <a:lstStyle/>
                    <a:p>
                      <a:pPr marL="46355">
                        <a:lnSpc>
                          <a:spcPct val="100000"/>
                        </a:lnSpc>
                        <a:spcBef>
                          <a:spcPts val="140"/>
                        </a:spcBef>
                      </a:pPr>
                      <a:r>
                        <a:rPr dirty="0" sz="1200" spc="-10">
                          <a:latin typeface="Arial"/>
                          <a:cs typeface="Arial"/>
                        </a:rPr>
                        <a:t>12</a:t>
                      </a:r>
                      <a:endParaRPr sz="1200">
                        <a:latin typeface="Arial"/>
                        <a:cs typeface="Arial"/>
                      </a:endParaRPr>
                    </a:p>
                  </a:txBody>
                  <a:tcPr marL="0" marR="0" marB="0" marT="17780">
                    <a:lnL w="6350">
                      <a:solidFill>
                        <a:srgbClr val="010101"/>
                      </a:solidFill>
                      <a:prstDash val="solid"/>
                    </a:lnL>
                    <a:lnR w="6350">
                      <a:solidFill>
                        <a:srgbClr val="010101"/>
                      </a:solidFill>
                      <a:prstDash val="solid"/>
                    </a:lnR>
                    <a:lnT w="6350">
                      <a:solidFill>
                        <a:srgbClr val="010101"/>
                      </a:solidFill>
                      <a:prstDash val="solid"/>
                    </a:lnT>
                    <a:lnB w="19050">
                      <a:solidFill>
                        <a:srgbClr val="010101"/>
                      </a:solidFill>
                      <a:prstDash val="solid"/>
                    </a:lnB>
                  </a:tcPr>
                </a:tc>
                <a:tc>
                  <a:txBody>
                    <a:bodyPr/>
                    <a:lstStyle/>
                    <a:p>
                      <a:pPr marL="45085">
                        <a:lnSpc>
                          <a:spcPct val="100000"/>
                        </a:lnSpc>
                        <a:spcBef>
                          <a:spcPts val="140"/>
                        </a:spcBef>
                      </a:pPr>
                      <a:r>
                        <a:rPr dirty="0" sz="1200" spc="-10">
                          <a:latin typeface="Arial"/>
                          <a:cs typeface="Arial"/>
                        </a:rPr>
                        <a:t>23</a:t>
                      </a:r>
                      <a:endParaRPr sz="1200">
                        <a:latin typeface="Arial"/>
                        <a:cs typeface="Arial"/>
                      </a:endParaRPr>
                    </a:p>
                  </a:txBody>
                  <a:tcPr marL="0" marR="0" marB="0" marT="17780">
                    <a:lnL w="6350">
                      <a:solidFill>
                        <a:srgbClr val="010101"/>
                      </a:solidFill>
                      <a:prstDash val="solid"/>
                    </a:lnL>
                    <a:lnR w="19050">
                      <a:solidFill>
                        <a:srgbClr val="010101"/>
                      </a:solidFill>
                      <a:prstDash val="solid"/>
                    </a:lnR>
                    <a:lnT w="6350">
                      <a:solidFill>
                        <a:srgbClr val="010101"/>
                      </a:solidFill>
                      <a:prstDash val="solid"/>
                    </a:lnT>
                    <a:lnB w="19050">
                      <a:solidFill>
                        <a:srgbClr val="010101"/>
                      </a:solidFill>
                      <a:prstDash val="solid"/>
                    </a:lnB>
                  </a:tcPr>
                </a:tc>
              </a:tr>
            </a:tbl>
          </a:graphicData>
        </a:graphic>
      </p:graphicFrame>
      <p:graphicFrame>
        <p:nvGraphicFramePr>
          <p:cNvPr id="8" name="object 8"/>
          <p:cNvGraphicFramePr>
            <a:graphicFrameLocks noGrp="1"/>
          </p:cNvGraphicFramePr>
          <p:nvPr/>
        </p:nvGraphicFramePr>
        <p:xfrm>
          <a:off x="4945856" y="6578822"/>
          <a:ext cx="1126490" cy="697865"/>
        </p:xfrm>
        <a:graphic>
          <a:graphicData uri="http://schemas.openxmlformats.org/drawingml/2006/table">
            <a:tbl>
              <a:tblPr firstRow="1" bandRow="1">
                <a:tableStyleId>{2D5ABB26-0587-4C30-8999-92F81FD0307C}</a:tableStyleId>
              </a:tblPr>
              <a:tblGrid>
                <a:gridCol w="368300"/>
                <a:gridCol w="368934"/>
                <a:gridCol w="368300"/>
              </a:tblGrid>
              <a:tr h="227838">
                <a:tc>
                  <a:txBody>
                    <a:bodyPr/>
                    <a:lstStyle/>
                    <a:p>
                      <a:pPr marL="45085">
                        <a:lnSpc>
                          <a:spcPct val="100000"/>
                        </a:lnSpc>
                        <a:spcBef>
                          <a:spcPts val="140"/>
                        </a:spcBef>
                      </a:pPr>
                      <a:r>
                        <a:rPr dirty="0" sz="1200">
                          <a:solidFill>
                            <a:srgbClr val="FF0000"/>
                          </a:solidFill>
                          <a:latin typeface="Arial"/>
                          <a:cs typeface="Arial"/>
                        </a:rPr>
                        <a:t>3</a:t>
                      </a:r>
                      <a:endParaRPr sz="1200">
                        <a:latin typeface="Arial"/>
                        <a:cs typeface="Arial"/>
                      </a:endParaRPr>
                    </a:p>
                  </a:txBody>
                  <a:tcPr marL="0" marR="0" marB="0" marT="17780">
                    <a:lnL w="19050">
                      <a:solidFill>
                        <a:srgbClr val="010101"/>
                      </a:solidFill>
                      <a:prstDash val="solid"/>
                    </a:lnL>
                    <a:lnR w="6350">
                      <a:solidFill>
                        <a:srgbClr val="010101"/>
                      </a:solidFill>
                      <a:prstDash val="solid"/>
                    </a:lnR>
                    <a:lnT w="19050">
                      <a:solidFill>
                        <a:srgbClr val="010101"/>
                      </a:solidFill>
                      <a:prstDash val="solid"/>
                    </a:lnT>
                    <a:lnB w="6350">
                      <a:solidFill>
                        <a:srgbClr val="010101"/>
                      </a:solidFill>
                      <a:prstDash val="solid"/>
                    </a:lnB>
                  </a:tcPr>
                </a:tc>
                <a:tc>
                  <a:txBody>
                    <a:bodyPr/>
                    <a:lstStyle/>
                    <a:p>
                      <a:pPr marL="46355">
                        <a:lnSpc>
                          <a:spcPct val="100000"/>
                        </a:lnSpc>
                        <a:spcBef>
                          <a:spcPts val="140"/>
                        </a:spcBef>
                      </a:pPr>
                      <a:r>
                        <a:rPr dirty="0" sz="1200" spc="-10">
                          <a:latin typeface="Arial"/>
                          <a:cs typeface="Arial"/>
                        </a:rPr>
                        <a:t>12</a:t>
                      </a:r>
                      <a:endParaRPr sz="1200">
                        <a:latin typeface="Arial"/>
                        <a:cs typeface="Arial"/>
                      </a:endParaRPr>
                    </a:p>
                  </a:txBody>
                  <a:tcPr marL="0" marR="0" marB="0" marT="17780">
                    <a:lnL w="6350">
                      <a:solidFill>
                        <a:srgbClr val="010101"/>
                      </a:solidFill>
                      <a:prstDash val="solid"/>
                    </a:lnL>
                    <a:lnR w="6350">
                      <a:solidFill>
                        <a:srgbClr val="010101"/>
                      </a:solidFill>
                      <a:prstDash val="solid"/>
                    </a:lnR>
                    <a:lnT w="19050">
                      <a:solidFill>
                        <a:srgbClr val="010101"/>
                      </a:solidFill>
                      <a:prstDash val="solid"/>
                    </a:lnT>
                    <a:lnB w="6350">
                      <a:solidFill>
                        <a:srgbClr val="010101"/>
                      </a:solidFill>
                      <a:prstDash val="solid"/>
                    </a:lnB>
                  </a:tcPr>
                </a:tc>
                <a:tc>
                  <a:txBody>
                    <a:bodyPr/>
                    <a:lstStyle/>
                    <a:p>
                      <a:pPr marL="45085">
                        <a:lnSpc>
                          <a:spcPct val="100000"/>
                        </a:lnSpc>
                        <a:spcBef>
                          <a:spcPts val="140"/>
                        </a:spcBef>
                      </a:pPr>
                      <a:r>
                        <a:rPr dirty="0" sz="1200" spc="-10">
                          <a:latin typeface="Arial"/>
                          <a:cs typeface="Arial"/>
                        </a:rPr>
                        <a:t>12</a:t>
                      </a:r>
                      <a:endParaRPr sz="1200">
                        <a:latin typeface="Arial"/>
                        <a:cs typeface="Arial"/>
                      </a:endParaRPr>
                    </a:p>
                  </a:txBody>
                  <a:tcPr marL="0" marR="0" marB="0" marT="17780">
                    <a:lnL w="6350">
                      <a:solidFill>
                        <a:srgbClr val="010101"/>
                      </a:solidFill>
                      <a:prstDash val="solid"/>
                    </a:lnL>
                    <a:lnR w="19050">
                      <a:solidFill>
                        <a:srgbClr val="010101"/>
                      </a:solidFill>
                      <a:prstDash val="solid"/>
                    </a:lnR>
                    <a:lnT w="19050">
                      <a:solidFill>
                        <a:srgbClr val="010101"/>
                      </a:solidFill>
                      <a:prstDash val="solid"/>
                    </a:lnT>
                    <a:lnB w="6350">
                      <a:solidFill>
                        <a:srgbClr val="010101"/>
                      </a:solidFill>
                      <a:prstDash val="solid"/>
                    </a:lnB>
                  </a:tcPr>
                </a:tc>
              </a:tr>
              <a:tr h="227837">
                <a:tc>
                  <a:txBody>
                    <a:bodyPr/>
                    <a:lstStyle/>
                    <a:p>
                      <a:pPr marL="45085">
                        <a:lnSpc>
                          <a:spcPct val="100000"/>
                        </a:lnSpc>
                        <a:spcBef>
                          <a:spcPts val="140"/>
                        </a:spcBef>
                      </a:pPr>
                      <a:r>
                        <a:rPr dirty="0" sz="1200" spc="-10">
                          <a:latin typeface="Arial"/>
                          <a:cs typeface="Arial"/>
                        </a:rPr>
                        <a:t>12</a:t>
                      </a:r>
                      <a:endParaRPr sz="1200">
                        <a:latin typeface="Arial"/>
                        <a:cs typeface="Arial"/>
                      </a:endParaRPr>
                    </a:p>
                  </a:txBody>
                  <a:tcPr marL="0" marR="0" marB="0" marT="17780">
                    <a:lnL w="19050">
                      <a:solidFill>
                        <a:srgbClr val="010101"/>
                      </a:solidFill>
                      <a:prstDash val="solid"/>
                    </a:lnL>
                    <a:lnR w="6350">
                      <a:solidFill>
                        <a:srgbClr val="010101"/>
                      </a:solidFill>
                      <a:prstDash val="solid"/>
                    </a:lnR>
                    <a:lnT w="6350">
                      <a:solidFill>
                        <a:srgbClr val="010101"/>
                      </a:solidFill>
                      <a:prstDash val="solid"/>
                    </a:lnT>
                    <a:lnB w="6350">
                      <a:solidFill>
                        <a:srgbClr val="010101"/>
                      </a:solidFill>
                      <a:prstDash val="solid"/>
                    </a:lnB>
                  </a:tcPr>
                </a:tc>
                <a:tc>
                  <a:txBody>
                    <a:bodyPr/>
                    <a:lstStyle/>
                    <a:p>
                      <a:pPr marL="46355">
                        <a:lnSpc>
                          <a:spcPct val="100000"/>
                        </a:lnSpc>
                        <a:spcBef>
                          <a:spcPts val="140"/>
                        </a:spcBef>
                      </a:pPr>
                      <a:r>
                        <a:rPr dirty="0" sz="1200" spc="-10">
                          <a:latin typeface="Arial"/>
                          <a:cs typeface="Arial"/>
                        </a:rPr>
                        <a:t>12</a:t>
                      </a:r>
                      <a:endParaRPr sz="1200">
                        <a:latin typeface="Arial"/>
                        <a:cs typeface="Arial"/>
                      </a:endParaRPr>
                    </a:p>
                  </a:txBody>
                  <a:tcPr marL="0" marR="0" marB="0" marT="17780">
                    <a:lnL w="6350">
                      <a:solidFill>
                        <a:srgbClr val="010101"/>
                      </a:solidFill>
                      <a:prstDash val="solid"/>
                    </a:lnL>
                    <a:lnR w="6350">
                      <a:solidFill>
                        <a:srgbClr val="010101"/>
                      </a:solidFill>
                      <a:prstDash val="solid"/>
                    </a:lnR>
                    <a:lnT w="6350">
                      <a:solidFill>
                        <a:srgbClr val="010101"/>
                      </a:solidFill>
                      <a:prstDash val="solid"/>
                    </a:lnT>
                    <a:lnB w="6350">
                      <a:solidFill>
                        <a:srgbClr val="010101"/>
                      </a:solidFill>
                      <a:prstDash val="solid"/>
                    </a:lnB>
                  </a:tcPr>
                </a:tc>
                <a:tc>
                  <a:txBody>
                    <a:bodyPr/>
                    <a:lstStyle/>
                    <a:p>
                      <a:pPr marL="45085">
                        <a:lnSpc>
                          <a:spcPct val="100000"/>
                        </a:lnSpc>
                        <a:spcBef>
                          <a:spcPts val="140"/>
                        </a:spcBef>
                      </a:pPr>
                      <a:r>
                        <a:rPr dirty="0" sz="1200" spc="-10">
                          <a:latin typeface="Arial"/>
                          <a:cs typeface="Arial"/>
                        </a:rPr>
                        <a:t>23</a:t>
                      </a:r>
                      <a:endParaRPr sz="1200">
                        <a:latin typeface="Arial"/>
                        <a:cs typeface="Arial"/>
                      </a:endParaRPr>
                    </a:p>
                  </a:txBody>
                  <a:tcPr marL="0" marR="0" marB="0" marT="17780">
                    <a:lnL w="6350">
                      <a:solidFill>
                        <a:srgbClr val="010101"/>
                      </a:solidFill>
                      <a:prstDash val="solid"/>
                    </a:lnL>
                    <a:lnR w="19050">
                      <a:solidFill>
                        <a:srgbClr val="010101"/>
                      </a:solidFill>
                      <a:prstDash val="solid"/>
                    </a:lnR>
                    <a:lnT w="6350">
                      <a:solidFill>
                        <a:srgbClr val="010101"/>
                      </a:solidFill>
                      <a:prstDash val="solid"/>
                    </a:lnT>
                    <a:lnB w="6350">
                      <a:solidFill>
                        <a:srgbClr val="010101"/>
                      </a:solidFill>
                      <a:prstDash val="solid"/>
                    </a:lnB>
                  </a:tcPr>
                </a:tc>
              </a:tr>
              <a:tr h="227837">
                <a:tc>
                  <a:txBody>
                    <a:bodyPr/>
                    <a:lstStyle/>
                    <a:p>
                      <a:pPr marL="45085">
                        <a:lnSpc>
                          <a:spcPct val="100000"/>
                        </a:lnSpc>
                        <a:spcBef>
                          <a:spcPts val="140"/>
                        </a:spcBef>
                      </a:pPr>
                      <a:r>
                        <a:rPr dirty="0" sz="1200" spc="-10">
                          <a:latin typeface="Arial"/>
                          <a:cs typeface="Arial"/>
                        </a:rPr>
                        <a:t>12</a:t>
                      </a:r>
                      <a:endParaRPr sz="1200">
                        <a:latin typeface="Arial"/>
                        <a:cs typeface="Arial"/>
                      </a:endParaRPr>
                    </a:p>
                  </a:txBody>
                  <a:tcPr marL="0" marR="0" marB="0" marT="17780">
                    <a:lnL w="19050">
                      <a:solidFill>
                        <a:srgbClr val="010101"/>
                      </a:solidFill>
                      <a:prstDash val="solid"/>
                    </a:lnL>
                    <a:lnR w="6350">
                      <a:solidFill>
                        <a:srgbClr val="010101"/>
                      </a:solidFill>
                      <a:prstDash val="solid"/>
                    </a:lnR>
                    <a:lnT w="6350">
                      <a:solidFill>
                        <a:srgbClr val="010101"/>
                      </a:solidFill>
                      <a:prstDash val="solid"/>
                    </a:lnT>
                    <a:lnB w="19050">
                      <a:solidFill>
                        <a:srgbClr val="010101"/>
                      </a:solidFill>
                      <a:prstDash val="solid"/>
                    </a:lnB>
                  </a:tcPr>
                </a:tc>
                <a:tc>
                  <a:txBody>
                    <a:bodyPr/>
                    <a:lstStyle/>
                    <a:p>
                      <a:pPr marL="46355">
                        <a:lnSpc>
                          <a:spcPct val="100000"/>
                        </a:lnSpc>
                        <a:spcBef>
                          <a:spcPts val="140"/>
                        </a:spcBef>
                      </a:pPr>
                      <a:r>
                        <a:rPr dirty="0" sz="1200" spc="-10">
                          <a:latin typeface="Arial"/>
                          <a:cs typeface="Arial"/>
                        </a:rPr>
                        <a:t>23</a:t>
                      </a:r>
                      <a:endParaRPr sz="1200">
                        <a:latin typeface="Arial"/>
                        <a:cs typeface="Arial"/>
                      </a:endParaRPr>
                    </a:p>
                  </a:txBody>
                  <a:tcPr marL="0" marR="0" marB="0" marT="17780">
                    <a:lnL w="6350">
                      <a:solidFill>
                        <a:srgbClr val="010101"/>
                      </a:solidFill>
                      <a:prstDash val="solid"/>
                    </a:lnL>
                    <a:lnR w="6350">
                      <a:solidFill>
                        <a:srgbClr val="010101"/>
                      </a:solidFill>
                      <a:prstDash val="solid"/>
                    </a:lnR>
                    <a:lnT w="6350">
                      <a:solidFill>
                        <a:srgbClr val="010101"/>
                      </a:solidFill>
                      <a:prstDash val="solid"/>
                    </a:lnT>
                    <a:lnB w="19050">
                      <a:solidFill>
                        <a:srgbClr val="010101"/>
                      </a:solidFill>
                      <a:prstDash val="solid"/>
                    </a:lnB>
                  </a:tcPr>
                </a:tc>
                <a:tc>
                  <a:txBody>
                    <a:bodyPr/>
                    <a:lstStyle/>
                    <a:p>
                      <a:pPr marL="45720">
                        <a:lnSpc>
                          <a:spcPct val="100000"/>
                        </a:lnSpc>
                        <a:spcBef>
                          <a:spcPts val="140"/>
                        </a:spcBef>
                      </a:pPr>
                      <a:r>
                        <a:rPr dirty="0" sz="1200" spc="-10">
                          <a:latin typeface="Arial"/>
                          <a:cs typeface="Arial"/>
                        </a:rPr>
                        <a:t>12</a:t>
                      </a:r>
                      <a:endParaRPr sz="1200">
                        <a:latin typeface="Arial"/>
                        <a:cs typeface="Arial"/>
                      </a:endParaRPr>
                    </a:p>
                  </a:txBody>
                  <a:tcPr marL="0" marR="0" marB="0" marT="17780">
                    <a:lnL w="6350">
                      <a:solidFill>
                        <a:srgbClr val="010101"/>
                      </a:solidFill>
                      <a:prstDash val="solid"/>
                    </a:lnL>
                    <a:lnR w="19050">
                      <a:solidFill>
                        <a:srgbClr val="010101"/>
                      </a:solidFill>
                      <a:prstDash val="solid"/>
                    </a:lnR>
                    <a:lnT w="6350">
                      <a:solidFill>
                        <a:srgbClr val="010101"/>
                      </a:solidFill>
                      <a:prstDash val="solid"/>
                    </a:lnT>
                    <a:lnB w="19050">
                      <a:solidFill>
                        <a:srgbClr val="010101"/>
                      </a:solidFill>
                      <a:prstDash val="solid"/>
                    </a:lnB>
                  </a:tcPr>
                </a:tc>
              </a:tr>
            </a:tbl>
          </a:graphicData>
        </a:graphic>
      </p:graphicFrame>
      <p:sp>
        <p:nvSpPr>
          <p:cNvPr id="9" name="object 9"/>
          <p:cNvSpPr/>
          <p:nvPr/>
        </p:nvSpPr>
        <p:spPr>
          <a:xfrm>
            <a:off x="3581400" y="6585966"/>
            <a:ext cx="0" cy="683895"/>
          </a:xfrm>
          <a:custGeom>
            <a:avLst/>
            <a:gdLst/>
            <a:ahLst/>
            <a:cxnLst/>
            <a:rect l="l" t="t" r="r" b="b"/>
            <a:pathLst>
              <a:path w="0" h="683895">
                <a:moveTo>
                  <a:pt x="0" y="0"/>
                </a:moveTo>
                <a:lnTo>
                  <a:pt x="0" y="683514"/>
                </a:lnTo>
              </a:path>
            </a:pathLst>
          </a:custGeom>
          <a:ln w="14287">
            <a:solidFill>
              <a:srgbClr val="010101"/>
            </a:solidFill>
          </a:ln>
        </p:spPr>
        <p:txBody>
          <a:bodyPr wrap="square" lIns="0" tIns="0" rIns="0" bIns="0" rtlCol="0"/>
          <a:lstStyle/>
          <a:p/>
        </p:txBody>
      </p:sp>
      <p:graphicFrame>
        <p:nvGraphicFramePr>
          <p:cNvPr id="10" name="object 10"/>
          <p:cNvGraphicFramePr>
            <a:graphicFrameLocks noGrp="1"/>
          </p:cNvGraphicFramePr>
          <p:nvPr/>
        </p:nvGraphicFramePr>
        <p:xfrm>
          <a:off x="3581400" y="5633465"/>
          <a:ext cx="1112520" cy="1650364"/>
        </p:xfrm>
        <a:graphic>
          <a:graphicData uri="http://schemas.openxmlformats.org/drawingml/2006/table">
            <a:tbl>
              <a:tblPr firstRow="1" bandRow="1">
                <a:tableStyleId>{2D5ABB26-0587-4C30-8999-92F81FD0307C}</a:tableStyleId>
              </a:tblPr>
              <a:tblGrid>
                <a:gridCol w="368300"/>
                <a:gridCol w="368934"/>
                <a:gridCol w="368300"/>
              </a:tblGrid>
              <a:tr h="227837">
                <a:tc>
                  <a:txBody>
                    <a:bodyPr/>
                    <a:lstStyle/>
                    <a:p>
                      <a:pPr marL="45085">
                        <a:lnSpc>
                          <a:spcPct val="100000"/>
                        </a:lnSpc>
                        <a:spcBef>
                          <a:spcPts val="140"/>
                        </a:spcBef>
                      </a:pPr>
                      <a:r>
                        <a:rPr dirty="0" sz="1200" spc="-10">
                          <a:latin typeface="Arial"/>
                          <a:cs typeface="Arial"/>
                        </a:rPr>
                        <a:t>123</a:t>
                      </a:r>
                      <a:endParaRPr sz="1200">
                        <a:latin typeface="Arial"/>
                        <a:cs typeface="Arial"/>
                      </a:endParaRPr>
                    </a:p>
                  </a:txBody>
                  <a:tcPr marL="0" marR="0" marB="0" marT="17780">
                    <a:lnR w="6350">
                      <a:solidFill>
                        <a:srgbClr val="010101"/>
                      </a:solidFill>
                      <a:prstDash val="solid"/>
                    </a:lnR>
                    <a:lnT w="19050">
                      <a:solidFill>
                        <a:srgbClr val="010101"/>
                      </a:solidFill>
                      <a:prstDash val="solid"/>
                    </a:lnT>
                    <a:lnB w="6350">
                      <a:solidFill>
                        <a:srgbClr val="010101"/>
                      </a:solidFill>
                      <a:prstDash val="solid"/>
                    </a:lnB>
                  </a:tcPr>
                </a:tc>
                <a:tc>
                  <a:txBody>
                    <a:bodyPr/>
                    <a:lstStyle/>
                    <a:p>
                      <a:pPr algn="ctr" marR="13970">
                        <a:lnSpc>
                          <a:spcPct val="100000"/>
                        </a:lnSpc>
                        <a:spcBef>
                          <a:spcPts val="140"/>
                        </a:spcBef>
                      </a:pPr>
                      <a:r>
                        <a:rPr dirty="0" sz="1200" spc="-10">
                          <a:latin typeface="Arial"/>
                          <a:cs typeface="Arial"/>
                        </a:rPr>
                        <a:t>123</a:t>
                      </a:r>
                      <a:endParaRPr sz="1200">
                        <a:latin typeface="Arial"/>
                        <a:cs typeface="Arial"/>
                      </a:endParaRPr>
                    </a:p>
                  </a:txBody>
                  <a:tcPr marL="0" marR="0" marB="0" marT="17780">
                    <a:lnL w="6350">
                      <a:solidFill>
                        <a:srgbClr val="010101"/>
                      </a:solidFill>
                      <a:prstDash val="solid"/>
                    </a:lnL>
                    <a:lnR w="6350">
                      <a:solidFill>
                        <a:srgbClr val="010101"/>
                      </a:solidFill>
                      <a:prstDash val="solid"/>
                    </a:lnR>
                    <a:lnT w="19050">
                      <a:solidFill>
                        <a:srgbClr val="010101"/>
                      </a:solidFill>
                      <a:prstDash val="solid"/>
                    </a:lnT>
                    <a:lnB w="6350">
                      <a:solidFill>
                        <a:srgbClr val="010101"/>
                      </a:solidFill>
                      <a:prstDash val="solid"/>
                    </a:lnB>
                  </a:tcPr>
                </a:tc>
                <a:tc>
                  <a:txBody>
                    <a:bodyPr/>
                    <a:lstStyle/>
                    <a:p>
                      <a:pPr algn="ctr" marR="15240">
                        <a:lnSpc>
                          <a:spcPct val="100000"/>
                        </a:lnSpc>
                        <a:spcBef>
                          <a:spcPts val="140"/>
                        </a:spcBef>
                      </a:pPr>
                      <a:r>
                        <a:rPr dirty="0" sz="1200" spc="-10">
                          <a:latin typeface="Arial"/>
                          <a:cs typeface="Arial"/>
                        </a:rPr>
                        <a:t>123</a:t>
                      </a:r>
                      <a:endParaRPr sz="1200">
                        <a:latin typeface="Arial"/>
                        <a:cs typeface="Arial"/>
                      </a:endParaRPr>
                    </a:p>
                  </a:txBody>
                  <a:tcPr marL="0" marR="0" marB="0" marT="17780">
                    <a:lnL w="6350">
                      <a:solidFill>
                        <a:srgbClr val="010101"/>
                      </a:solidFill>
                      <a:prstDash val="solid"/>
                    </a:lnL>
                    <a:lnR w="19050">
                      <a:solidFill>
                        <a:srgbClr val="010101"/>
                      </a:solidFill>
                      <a:prstDash val="solid"/>
                    </a:lnR>
                    <a:lnT w="19050">
                      <a:solidFill>
                        <a:srgbClr val="010101"/>
                      </a:solidFill>
                      <a:prstDash val="solid"/>
                    </a:lnT>
                    <a:lnB w="6350">
                      <a:solidFill>
                        <a:srgbClr val="010101"/>
                      </a:solidFill>
                      <a:prstDash val="solid"/>
                    </a:lnB>
                  </a:tcPr>
                </a:tc>
              </a:tr>
              <a:tr h="227837">
                <a:tc>
                  <a:txBody>
                    <a:bodyPr/>
                    <a:lstStyle/>
                    <a:p>
                      <a:pPr marL="45085">
                        <a:lnSpc>
                          <a:spcPct val="100000"/>
                        </a:lnSpc>
                        <a:spcBef>
                          <a:spcPts val="140"/>
                        </a:spcBef>
                      </a:pPr>
                      <a:r>
                        <a:rPr dirty="0" sz="1200" spc="-10">
                          <a:latin typeface="Arial"/>
                          <a:cs typeface="Arial"/>
                        </a:rPr>
                        <a:t>123</a:t>
                      </a:r>
                      <a:endParaRPr sz="1200">
                        <a:latin typeface="Arial"/>
                        <a:cs typeface="Arial"/>
                      </a:endParaRPr>
                    </a:p>
                  </a:txBody>
                  <a:tcPr marL="0" marR="0" marB="0" marT="17780">
                    <a:lnR w="6350">
                      <a:solidFill>
                        <a:srgbClr val="010101"/>
                      </a:solidFill>
                      <a:prstDash val="solid"/>
                    </a:lnR>
                    <a:lnT w="6350">
                      <a:solidFill>
                        <a:srgbClr val="010101"/>
                      </a:solidFill>
                      <a:prstDash val="solid"/>
                    </a:lnT>
                    <a:lnB w="6350">
                      <a:solidFill>
                        <a:srgbClr val="010101"/>
                      </a:solidFill>
                      <a:prstDash val="solid"/>
                    </a:lnB>
                  </a:tcPr>
                </a:tc>
                <a:tc>
                  <a:txBody>
                    <a:bodyPr/>
                    <a:lstStyle/>
                    <a:p>
                      <a:pPr algn="ctr" marR="13970">
                        <a:lnSpc>
                          <a:spcPct val="100000"/>
                        </a:lnSpc>
                        <a:spcBef>
                          <a:spcPts val="140"/>
                        </a:spcBef>
                      </a:pPr>
                      <a:r>
                        <a:rPr dirty="0" sz="1200" spc="-10">
                          <a:latin typeface="Arial"/>
                          <a:cs typeface="Arial"/>
                        </a:rPr>
                        <a:t>123</a:t>
                      </a:r>
                      <a:endParaRPr sz="1200">
                        <a:latin typeface="Arial"/>
                        <a:cs typeface="Arial"/>
                      </a:endParaRPr>
                    </a:p>
                  </a:txBody>
                  <a:tcPr marL="0" marR="0" marB="0" marT="17780">
                    <a:lnL w="6350">
                      <a:solidFill>
                        <a:srgbClr val="010101"/>
                      </a:solidFill>
                      <a:prstDash val="solid"/>
                    </a:lnL>
                    <a:lnR w="6350">
                      <a:solidFill>
                        <a:srgbClr val="010101"/>
                      </a:solidFill>
                      <a:prstDash val="solid"/>
                    </a:lnR>
                    <a:lnT w="6350">
                      <a:solidFill>
                        <a:srgbClr val="010101"/>
                      </a:solidFill>
                      <a:prstDash val="solid"/>
                    </a:lnT>
                    <a:lnB w="6350">
                      <a:solidFill>
                        <a:srgbClr val="010101"/>
                      </a:solidFill>
                      <a:prstDash val="solid"/>
                    </a:lnB>
                  </a:tcPr>
                </a:tc>
                <a:tc>
                  <a:txBody>
                    <a:bodyPr/>
                    <a:lstStyle/>
                    <a:p>
                      <a:pPr algn="ctr" marR="15240">
                        <a:lnSpc>
                          <a:spcPct val="100000"/>
                        </a:lnSpc>
                        <a:spcBef>
                          <a:spcPts val="140"/>
                        </a:spcBef>
                      </a:pPr>
                      <a:r>
                        <a:rPr dirty="0" sz="1200" spc="-10">
                          <a:latin typeface="Arial"/>
                          <a:cs typeface="Arial"/>
                        </a:rPr>
                        <a:t>123</a:t>
                      </a:r>
                      <a:endParaRPr sz="1200">
                        <a:latin typeface="Arial"/>
                        <a:cs typeface="Arial"/>
                      </a:endParaRPr>
                    </a:p>
                  </a:txBody>
                  <a:tcPr marL="0" marR="0" marB="0" marT="17780">
                    <a:lnL w="6350">
                      <a:solidFill>
                        <a:srgbClr val="010101"/>
                      </a:solidFill>
                      <a:prstDash val="solid"/>
                    </a:lnL>
                    <a:lnR w="19050">
                      <a:solidFill>
                        <a:srgbClr val="010101"/>
                      </a:solidFill>
                      <a:prstDash val="solid"/>
                    </a:lnR>
                    <a:lnT w="6350">
                      <a:solidFill>
                        <a:srgbClr val="010101"/>
                      </a:solidFill>
                      <a:prstDash val="solid"/>
                    </a:lnT>
                    <a:lnB w="6350">
                      <a:solidFill>
                        <a:srgbClr val="010101"/>
                      </a:solidFill>
                      <a:prstDash val="solid"/>
                    </a:lnB>
                  </a:tcPr>
                </a:tc>
              </a:tr>
              <a:tr h="227837">
                <a:tc>
                  <a:txBody>
                    <a:bodyPr/>
                    <a:lstStyle/>
                    <a:p>
                      <a:pPr marL="45085">
                        <a:lnSpc>
                          <a:spcPct val="100000"/>
                        </a:lnSpc>
                        <a:spcBef>
                          <a:spcPts val="140"/>
                        </a:spcBef>
                      </a:pPr>
                      <a:r>
                        <a:rPr dirty="0" sz="1200" spc="-10">
                          <a:latin typeface="Arial"/>
                          <a:cs typeface="Arial"/>
                        </a:rPr>
                        <a:t>123</a:t>
                      </a:r>
                      <a:endParaRPr sz="1200">
                        <a:latin typeface="Arial"/>
                        <a:cs typeface="Arial"/>
                      </a:endParaRPr>
                    </a:p>
                  </a:txBody>
                  <a:tcPr marL="0" marR="0" marB="0" marT="17780">
                    <a:lnR w="6350">
                      <a:solidFill>
                        <a:srgbClr val="010101"/>
                      </a:solidFill>
                      <a:prstDash val="solid"/>
                    </a:lnR>
                    <a:lnT w="6350">
                      <a:solidFill>
                        <a:srgbClr val="010101"/>
                      </a:solidFill>
                      <a:prstDash val="solid"/>
                    </a:lnT>
                    <a:lnB w="19050">
                      <a:solidFill>
                        <a:srgbClr val="010101"/>
                      </a:solidFill>
                      <a:prstDash val="solid"/>
                    </a:lnB>
                  </a:tcPr>
                </a:tc>
                <a:tc>
                  <a:txBody>
                    <a:bodyPr/>
                    <a:lstStyle/>
                    <a:p>
                      <a:pPr algn="ctr" marR="13970">
                        <a:lnSpc>
                          <a:spcPct val="100000"/>
                        </a:lnSpc>
                        <a:spcBef>
                          <a:spcPts val="140"/>
                        </a:spcBef>
                      </a:pPr>
                      <a:r>
                        <a:rPr dirty="0" sz="1200" spc="-10">
                          <a:latin typeface="Arial"/>
                          <a:cs typeface="Arial"/>
                        </a:rPr>
                        <a:t>123</a:t>
                      </a:r>
                      <a:endParaRPr sz="1200">
                        <a:latin typeface="Arial"/>
                        <a:cs typeface="Arial"/>
                      </a:endParaRPr>
                    </a:p>
                  </a:txBody>
                  <a:tcPr marL="0" marR="0" marB="0" marT="17780">
                    <a:lnL w="6350">
                      <a:solidFill>
                        <a:srgbClr val="010101"/>
                      </a:solidFill>
                      <a:prstDash val="solid"/>
                    </a:lnL>
                    <a:lnR w="6350">
                      <a:solidFill>
                        <a:srgbClr val="010101"/>
                      </a:solidFill>
                      <a:prstDash val="solid"/>
                    </a:lnR>
                    <a:lnT w="6350">
                      <a:solidFill>
                        <a:srgbClr val="010101"/>
                      </a:solidFill>
                      <a:prstDash val="solid"/>
                    </a:lnT>
                    <a:lnB w="19050">
                      <a:solidFill>
                        <a:srgbClr val="010101"/>
                      </a:solidFill>
                      <a:prstDash val="solid"/>
                    </a:lnB>
                  </a:tcPr>
                </a:tc>
                <a:tc>
                  <a:txBody>
                    <a:bodyPr/>
                    <a:lstStyle/>
                    <a:p>
                      <a:pPr algn="ctr" marR="15240">
                        <a:lnSpc>
                          <a:spcPct val="100000"/>
                        </a:lnSpc>
                        <a:spcBef>
                          <a:spcPts val="140"/>
                        </a:spcBef>
                      </a:pPr>
                      <a:r>
                        <a:rPr dirty="0" sz="1200" spc="-10">
                          <a:latin typeface="Arial"/>
                          <a:cs typeface="Arial"/>
                        </a:rPr>
                        <a:t>123</a:t>
                      </a:r>
                      <a:endParaRPr sz="1200">
                        <a:latin typeface="Arial"/>
                        <a:cs typeface="Arial"/>
                      </a:endParaRPr>
                    </a:p>
                  </a:txBody>
                  <a:tcPr marL="0" marR="0" marB="0" marT="17780">
                    <a:lnL w="6350">
                      <a:solidFill>
                        <a:srgbClr val="010101"/>
                      </a:solidFill>
                      <a:prstDash val="solid"/>
                    </a:lnL>
                    <a:lnR w="19050">
                      <a:solidFill>
                        <a:srgbClr val="010101"/>
                      </a:solidFill>
                      <a:prstDash val="solid"/>
                    </a:lnR>
                    <a:lnT w="6350">
                      <a:solidFill>
                        <a:srgbClr val="010101"/>
                      </a:solidFill>
                      <a:prstDash val="solid"/>
                    </a:lnT>
                    <a:lnB w="19050">
                      <a:solidFill>
                        <a:srgbClr val="010101"/>
                      </a:solidFill>
                      <a:prstDash val="solid"/>
                    </a:lnB>
                  </a:tcPr>
                </a:tc>
              </a:tr>
              <a:tr h="268986">
                <a:tc>
                  <a:txBody>
                    <a:bodyPr/>
                    <a:lstStyle/>
                    <a:p>
                      <a:pPr>
                        <a:lnSpc>
                          <a:spcPct val="100000"/>
                        </a:lnSpc>
                      </a:pPr>
                      <a:endParaRPr sz="1100">
                        <a:latin typeface="Times New Roman"/>
                        <a:cs typeface="Times New Roman"/>
                      </a:endParaRPr>
                    </a:p>
                  </a:txBody>
                  <a:tcPr marL="0" marR="0" marB="0" marT="0">
                    <a:lnT w="19050">
                      <a:solidFill>
                        <a:srgbClr val="010101"/>
                      </a:solidFill>
                      <a:prstDash val="solid"/>
                    </a:lnT>
                    <a:lnB w="19050">
                      <a:solidFill>
                        <a:srgbClr val="010101"/>
                      </a:solidFill>
                      <a:prstDash val="solid"/>
                    </a:lnB>
                  </a:tcPr>
                </a:tc>
                <a:tc>
                  <a:txBody>
                    <a:bodyPr/>
                    <a:lstStyle/>
                    <a:p>
                      <a:pPr>
                        <a:lnSpc>
                          <a:spcPct val="100000"/>
                        </a:lnSpc>
                      </a:pPr>
                      <a:endParaRPr sz="1100">
                        <a:latin typeface="Times New Roman"/>
                        <a:cs typeface="Times New Roman"/>
                      </a:endParaRPr>
                    </a:p>
                  </a:txBody>
                  <a:tcPr marL="0" marR="0" marB="0" marT="0">
                    <a:lnT w="19050">
                      <a:solidFill>
                        <a:srgbClr val="010101"/>
                      </a:solidFill>
                      <a:prstDash val="solid"/>
                    </a:lnT>
                    <a:lnB w="19050">
                      <a:solidFill>
                        <a:srgbClr val="010101"/>
                      </a:solidFill>
                      <a:prstDash val="solid"/>
                    </a:lnB>
                  </a:tcPr>
                </a:tc>
                <a:tc>
                  <a:txBody>
                    <a:bodyPr/>
                    <a:lstStyle/>
                    <a:p>
                      <a:pPr>
                        <a:lnSpc>
                          <a:spcPct val="100000"/>
                        </a:lnSpc>
                      </a:pPr>
                      <a:endParaRPr sz="1100">
                        <a:latin typeface="Times New Roman"/>
                        <a:cs typeface="Times New Roman"/>
                      </a:endParaRPr>
                    </a:p>
                  </a:txBody>
                  <a:tcPr marL="0" marR="0" marB="0" marT="0">
                    <a:lnT w="19050">
                      <a:solidFill>
                        <a:srgbClr val="010101"/>
                      </a:solidFill>
                      <a:prstDash val="solid"/>
                    </a:lnT>
                    <a:lnB w="19050">
                      <a:solidFill>
                        <a:srgbClr val="010101"/>
                      </a:solidFill>
                      <a:prstDash val="solid"/>
                    </a:lnB>
                  </a:tcPr>
                </a:tc>
              </a:tr>
              <a:tr h="227838">
                <a:tc>
                  <a:txBody>
                    <a:bodyPr/>
                    <a:lstStyle/>
                    <a:p>
                      <a:pPr marL="45085">
                        <a:lnSpc>
                          <a:spcPct val="100000"/>
                        </a:lnSpc>
                        <a:spcBef>
                          <a:spcPts val="140"/>
                        </a:spcBef>
                      </a:pPr>
                      <a:r>
                        <a:rPr dirty="0" sz="1200">
                          <a:solidFill>
                            <a:srgbClr val="FF0000"/>
                          </a:solidFill>
                          <a:latin typeface="Arial"/>
                          <a:cs typeface="Arial"/>
                        </a:rPr>
                        <a:t>2</a:t>
                      </a:r>
                      <a:endParaRPr sz="1200">
                        <a:latin typeface="Arial"/>
                        <a:cs typeface="Arial"/>
                      </a:endParaRPr>
                    </a:p>
                  </a:txBody>
                  <a:tcPr marL="0" marR="0" marB="0" marT="17780">
                    <a:lnR w="6350">
                      <a:solidFill>
                        <a:srgbClr val="010101"/>
                      </a:solidFill>
                      <a:prstDash val="solid"/>
                    </a:lnR>
                    <a:lnT w="19050">
                      <a:solidFill>
                        <a:srgbClr val="010101"/>
                      </a:solidFill>
                      <a:prstDash val="solid"/>
                    </a:lnT>
                    <a:lnB w="6350">
                      <a:solidFill>
                        <a:srgbClr val="010101"/>
                      </a:solidFill>
                      <a:prstDash val="solid"/>
                    </a:lnB>
                  </a:tcPr>
                </a:tc>
                <a:tc>
                  <a:txBody>
                    <a:bodyPr/>
                    <a:lstStyle/>
                    <a:p>
                      <a:pPr algn="ctr" marR="13970">
                        <a:lnSpc>
                          <a:spcPct val="100000"/>
                        </a:lnSpc>
                        <a:spcBef>
                          <a:spcPts val="140"/>
                        </a:spcBef>
                      </a:pPr>
                      <a:r>
                        <a:rPr dirty="0" sz="1200" spc="-10">
                          <a:latin typeface="Arial"/>
                          <a:cs typeface="Arial"/>
                        </a:rPr>
                        <a:t>123</a:t>
                      </a:r>
                      <a:endParaRPr sz="1200">
                        <a:latin typeface="Arial"/>
                        <a:cs typeface="Arial"/>
                      </a:endParaRPr>
                    </a:p>
                  </a:txBody>
                  <a:tcPr marL="0" marR="0" marB="0" marT="17780">
                    <a:lnL w="6350">
                      <a:solidFill>
                        <a:srgbClr val="010101"/>
                      </a:solidFill>
                      <a:prstDash val="solid"/>
                    </a:lnL>
                    <a:lnR w="6350">
                      <a:solidFill>
                        <a:srgbClr val="010101"/>
                      </a:solidFill>
                      <a:prstDash val="solid"/>
                    </a:lnR>
                    <a:lnT w="19050">
                      <a:solidFill>
                        <a:srgbClr val="010101"/>
                      </a:solidFill>
                      <a:prstDash val="solid"/>
                    </a:lnT>
                    <a:lnB w="6350">
                      <a:solidFill>
                        <a:srgbClr val="010101"/>
                      </a:solidFill>
                      <a:prstDash val="solid"/>
                    </a:lnB>
                  </a:tcPr>
                </a:tc>
                <a:tc>
                  <a:txBody>
                    <a:bodyPr/>
                    <a:lstStyle/>
                    <a:p>
                      <a:pPr algn="ctr" marR="15240">
                        <a:lnSpc>
                          <a:spcPct val="100000"/>
                        </a:lnSpc>
                        <a:spcBef>
                          <a:spcPts val="140"/>
                        </a:spcBef>
                      </a:pPr>
                      <a:r>
                        <a:rPr dirty="0" sz="1200" spc="-10">
                          <a:latin typeface="Arial"/>
                          <a:cs typeface="Arial"/>
                        </a:rPr>
                        <a:t>123</a:t>
                      </a:r>
                      <a:endParaRPr sz="1200">
                        <a:latin typeface="Arial"/>
                        <a:cs typeface="Arial"/>
                      </a:endParaRPr>
                    </a:p>
                  </a:txBody>
                  <a:tcPr marL="0" marR="0" marB="0" marT="17780">
                    <a:lnL w="6350">
                      <a:solidFill>
                        <a:srgbClr val="010101"/>
                      </a:solidFill>
                      <a:prstDash val="solid"/>
                    </a:lnL>
                    <a:lnR w="19050">
                      <a:solidFill>
                        <a:srgbClr val="010101"/>
                      </a:solidFill>
                      <a:prstDash val="solid"/>
                    </a:lnR>
                    <a:lnT w="19050">
                      <a:solidFill>
                        <a:srgbClr val="010101"/>
                      </a:solidFill>
                      <a:prstDash val="solid"/>
                    </a:lnT>
                    <a:lnB w="6350">
                      <a:solidFill>
                        <a:srgbClr val="010101"/>
                      </a:solidFill>
                      <a:prstDash val="solid"/>
                    </a:lnB>
                  </a:tcPr>
                </a:tc>
              </a:tr>
              <a:tr h="227837">
                <a:tc>
                  <a:txBody>
                    <a:bodyPr/>
                    <a:lstStyle/>
                    <a:p>
                      <a:pPr marL="45085">
                        <a:lnSpc>
                          <a:spcPct val="100000"/>
                        </a:lnSpc>
                        <a:spcBef>
                          <a:spcPts val="140"/>
                        </a:spcBef>
                      </a:pPr>
                      <a:r>
                        <a:rPr dirty="0" sz="1200" spc="-10">
                          <a:latin typeface="Arial"/>
                          <a:cs typeface="Arial"/>
                        </a:rPr>
                        <a:t>123</a:t>
                      </a:r>
                      <a:endParaRPr sz="1200">
                        <a:latin typeface="Arial"/>
                        <a:cs typeface="Arial"/>
                      </a:endParaRPr>
                    </a:p>
                  </a:txBody>
                  <a:tcPr marL="0" marR="0" marB="0" marT="17780">
                    <a:lnR w="6350">
                      <a:solidFill>
                        <a:srgbClr val="010101"/>
                      </a:solidFill>
                      <a:prstDash val="solid"/>
                    </a:lnR>
                    <a:lnT w="6350">
                      <a:solidFill>
                        <a:srgbClr val="010101"/>
                      </a:solidFill>
                      <a:prstDash val="solid"/>
                    </a:lnT>
                    <a:lnB w="6350">
                      <a:solidFill>
                        <a:srgbClr val="010101"/>
                      </a:solidFill>
                      <a:prstDash val="solid"/>
                    </a:lnB>
                  </a:tcPr>
                </a:tc>
                <a:tc>
                  <a:txBody>
                    <a:bodyPr/>
                    <a:lstStyle/>
                    <a:p>
                      <a:pPr algn="ctr" marR="13970">
                        <a:lnSpc>
                          <a:spcPct val="100000"/>
                        </a:lnSpc>
                        <a:spcBef>
                          <a:spcPts val="140"/>
                        </a:spcBef>
                      </a:pPr>
                      <a:r>
                        <a:rPr dirty="0" sz="1200" spc="-10">
                          <a:latin typeface="Arial"/>
                          <a:cs typeface="Arial"/>
                        </a:rPr>
                        <a:t>123</a:t>
                      </a:r>
                      <a:endParaRPr sz="1200">
                        <a:latin typeface="Arial"/>
                        <a:cs typeface="Arial"/>
                      </a:endParaRPr>
                    </a:p>
                  </a:txBody>
                  <a:tcPr marL="0" marR="0" marB="0" marT="17780">
                    <a:lnL w="6350">
                      <a:solidFill>
                        <a:srgbClr val="010101"/>
                      </a:solidFill>
                      <a:prstDash val="solid"/>
                    </a:lnL>
                    <a:lnR w="6350">
                      <a:solidFill>
                        <a:srgbClr val="010101"/>
                      </a:solidFill>
                      <a:prstDash val="solid"/>
                    </a:lnR>
                    <a:lnT w="6350">
                      <a:solidFill>
                        <a:srgbClr val="010101"/>
                      </a:solidFill>
                      <a:prstDash val="solid"/>
                    </a:lnT>
                    <a:lnB w="6350">
                      <a:solidFill>
                        <a:srgbClr val="010101"/>
                      </a:solidFill>
                      <a:prstDash val="solid"/>
                    </a:lnB>
                  </a:tcPr>
                </a:tc>
                <a:tc>
                  <a:txBody>
                    <a:bodyPr/>
                    <a:lstStyle/>
                    <a:p>
                      <a:pPr algn="ctr" marR="15240">
                        <a:lnSpc>
                          <a:spcPct val="100000"/>
                        </a:lnSpc>
                        <a:spcBef>
                          <a:spcPts val="140"/>
                        </a:spcBef>
                      </a:pPr>
                      <a:r>
                        <a:rPr dirty="0" sz="1200" spc="-10">
                          <a:latin typeface="Arial"/>
                          <a:cs typeface="Arial"/>
                        </a:rPr>
                        <a:t>123</a:t>
                      </a:r>
                      <a:endParaRPr sz="1200">
                        <a:latin typeface="Arial"/>
                        <a:cs typeface="Arial"/>
                      </a:endParaRPr>
                    </a:p>
                  </a:txBody>
                  <a:tcPr marL="0" marR="0" marB="0" marT="17780">
                    <a:lnL w="6350">
                      <a:solidFill>
                        <a:srgbClr val="010101"/>
                      </a:solidFill>
                      <a:prstDash val="solid"/>
                    </a:lnL>
                    <a:lnR w="19050">
                      <a:solidFill>
                        <a:srgbClr val="010101"/>
                      </a:solidFill>
                      <a:prstDash val="solid"/>
                    </a:lnR>
                    <a:lnT w="6350">
                      <a:solidFill>
                        <a:srgbClr val="010101"/>
                      </a:solidFill>
                      <a:prstDash val="solid"/>
                    </a:lnT>
                    <a:lnB w="6350">
                      <a:solidFill>
                        <a:srgbClr val="010101"/>
                      </a:solidFill>
                      <a:prstDash val="solid"/>
                    </a:lnB>
                  </a:tcPr>
                </a:tc>
              </a:tr>
              <a:tr h="227837">
                <a:tc>
                  <a:txBody>
                    <a:bodyPr/>
                    <a:lstStyle/>
                    <a:p>
                      <a:pPr marL="45085">
                        <a:lnSpc>
                          <a:spcPct val="100000"/>
                        </a:lnSpc>
                        <a:spcBef>
                          <a:spcPts val="140"/>
                        </a:spcBef>
                      </a:pPr>
                      <a:r>
                        <a:rPr dirty="0" sz="1200" spc="-10">
                          <a:latin typeface="Arial"/>
                          <a:cs typeface="Arial"/>
                        </a:rPr>
                        <a:t>123</a:t>
                      </a:r>
                      <a:endParaRPr sz="1200">
                        <a:latin typeface="Arial"/>
                        <a:cs typeface="Arial"/>
                      </a:endParaRPr>
                    </a:p>
                  </a:txBody>
                  <a:tcPr marL="0" marR="0" marB="0" marT="17780">
                    <a:lnR w="6350">
                      <a:solidFill>
                        <a:srgbClr val="010101"/>
                      </a:solidFill>
                      <a:prstDash val="solid"/>
                    </a:lnR>
                    <a:lnT w="6350">
                      <a:solidFill>
                        <a:srgbClr val="010101"/>
                      </a:solidFill>
                      <a:prstDash val="solid"/>
                    </a:lnT>
                    <a:lnB w="19050">
                      <a:solidFill>
                        <a:srgbClr val="010101"/>
                      </a:solidFill>
                      <a:prstDash val="solid"/>
                    </a:lnB>
                  </a:tcPr>
                </a:tc>
                <a:tc>
                  <a:txBody>
                    <a:bodyPr/>
                    <a:lstStyle/>
                    <a:p>
                      <a:pPr algn="ctr" marR="13970">
                        <a:lnSpc>
                          <a:spcPct val="100000"/>
                        </a:lnSpc>
                        <a:spcBef>
                          <a:spcPts val="140"/>
                        </a:spcBef>
                      </a:pPr>
                      <a:r>
                        <a:rPr dirty="0" sz="1200" spc="-10">
                          <a:latin typeface="Arial"/>
                          <a:cs typeface="Arial"/>
                        </a:rPr>
                        <a:t>123</a:t>
                      </a:r>
                      <a:endParaRPr sz="1200">
                        <a:latin typeface="Arial"/>
                        <a:cs typeface="Arial"/>
                      </a:endParaRPr>
                    </a:p>
                  </a:txBody>
                  <a:tcPr marL="0" marR="0" marB="0" marT="17780">
                    <a:lnL w="6350">
                      <a:solidFill>
                        <a:srgbClr val="010101"/>
                      </a:solidFill>
                      <a:prstDash val="solid"/>
                    </a:lnL>
                    <a:lnR w="6350">
                      <a:solidFill>
                        <a:srgbClr val="010101"/>
                      </a:solidFill>
                      <a:prstDash val="solid"/>
                    </a:lnR>
                    <a:lnT w="6350">
                      <a:solidFill>
                        <a:srgbClr val="010101"/>
                      </a:solidFill>
                      <a:prstDash val="solid"/>
                    </a:lnT>
                    <a:lnB w="19050">
                      <a:solidFill>
                        <a:srgbClr val="010101"/>
                      </a:solidFill>
                      <a:prstDash val="solid"/>
                    </a:lnB>
                  </a:tcPr>
                </a:tc>
                <a:tc>
                  <a:txBody>
                    <a:bodyPr/>
                    <a:lstStyle/>
                    <a:p>
                      <a:pPr algn="ctr" marR="15240">
                        <a:lnSpc>
                          <a:spcPct val="100000"/>
                        </a:lnSpc>
                        <a:spcBef>
                          <a:spcPts val="140"/>
                        </a:spcBef>
                      </a:pPr>
                      <a:r>
                        <a:rPr dirty="0" sz="1200" spc="-10">
                          <a:latin typeface="Arial"/>
                          <a:cs typeface="Arial"/>
                        </a:rPr>
                        <a:t>123</a:t>
                      </a:r>
                      <a:endParaRPr sz="1200">
                        <a:latin typeface="Arial"/>
                        <a:cs typeface="Arial"/>
                      </a:endParaRPr>
                    </a:p>
                  </a:txBody>
                  <a:tcPr marL="0" marR="0" marB="0" marT="17780">
                    <a:lnL w="6350">
                      <a:solidFill>
                        <a:srgbClr val="010101"/>
                      </a:solidFill>
                      <a:prstDash val="solid"/>
                    </a:lnL>
                    <a:lnR w="19050">
                      <a:solidFill>
                        <a:srgbClr val="010101"/>
                      </a:solidFill>
                      <a:prstDash val="solid"/>
                    </a:lnR>
                    <a:lnT w="6350">
                      <a:solidFill>
                        <a:srgbClr val="010101"/>
                      </a:solidFill>
                      <a:prstDash val="solid"/>
                    </a:lnT>
                    <a:lnB w="19050">
                      <a:solidFill>
                        <a:srgbClr val="010101"/>
                      </a:solidFill>
                      <a:prstDash val="solid"/>
                    </a:lnB>
                  </a:tcPr>
                </a:tc>
              </a:tr>
            </a:tbl>
          </a:graphicData>
        </a:graphic>
      </p:graphicFrame>
      <p:graphicFrame>
        <p:nvGraphicFramePr>
          <p:cNvPr id="11" name="object 11"/>
          <p:cNvGraphicFramePr>
            <a:graphicFrameLocks noGrp="1"/>
          </p:cNvGraphicFramePr>
          <p:nvPr/>
        </p:nvGraphicFramePr>
        <p:xfrm>
          <a:off x="1707356" y="7607522"/>
          <a:ext cx="1126490" cy="697865"/>
        </p:xfrm>
        <a:graphic>
          <a:graphicData uri="http://schemas.openxmlformats.org/drawingml/2006/table">
            <a:tbl>
              <a:tblPr firstRow="1" bandRow="1">
                <a:tableStyleId>{2D5ABB26-0587-4C30-8999-92F81FD0307C}</a:tableStyleId>
              </a:tblPr>
              <a:tblGrid>
                <a:gridCol w="368300"/>
                <a:gridCol w="368934"/>
                <a:gridCol w="368300"/>
              </a:tblGrid>
              <a:tr h="227837">
                <a:tc>
                  <a:txBody>
                    <a:bodyPr/>
                    <a:lstStyle/>
                    <a:p>
                      <a:pPr marL="45720">
                        <a:lnSpc>
                          <a:spcPct val="100000"/>
                        </a:lnSpc>
                        <a:spcBef>
                          <a:spcPts val="140"/>
                        </a:spcBef>
                      </a:pPr>
                      <a:r>
                        <a:rPr dirty="0" sz="1200">
                          <a:latin typeface="Arial"/>
                          <a:cs typeface="Arial"/>
                        </a:rPr>
                        <a:t>1</a:t>
                      </a:r>
                      <a:endParaRPr sz="1200">
                        <a:latin typeface="Arial"/>
                        <a:cs typeface="Arial"/>
                      </a:endParaRPr>
                    </a:p>
                  </a:txBody>
                  <a:tcPr marL="0" marR="0" marB="0" marT="17780">
                    <a:lnL w="19050">
                      <a:solidFill>
                        <a:srgbClr val="010101"/>
                      </a:solidFill>
                      <a:prstDash val="solid"/>
                    </a:lnL>
                    <a:lnR w="6350">
                      <a:solidFill>
                        <a:srgbClr val="010101"/>
                      </a:solidFill>
                      <a:prstDash val="solid"/>
                    </a:lnR>
                    <a:lnT w="19050">
                      <a:solidFill>
                        <a:srgbClr val="010101"/>
                      </a:solidFill>
                      <a:prstDash val="solid"/>
                    </a:lnT>
                    <a:lnB w="6350">
                      <a:solidFill>
                        <a:srgbClr val="010101"/>
                      </a:solidFill>
                      <a:prstDash val="solid"/>
                    </a:lnB>
                  </a:tcPr>
                </a:tc>
                <a:tc>
                  <a:txBody>
                    <a:bodyPr/>
                    <a:lstStyle/>
                    <a:p>
                      <a:pPr marL="46355">
                        <a:lnSpc>
                          <a:spcPct val="100000"/>
                        </a:lnSpc>
                        <a:spcBef>
                          <a:spcPts val="140"/>
                        </a:spcBef>
                      </a:pPr>
                      <a:r>
                        <a:rPr dirty="0" sz="1200">
                          <a:solidFill>
                            <a:srgbClr val="FF0000"/>
                          </a:solidFill>
                          <a:latin typeface="Arial"/>
                          <a:cs typeface="Arial"/>
                        </a:rPr>
                        <a:t>2</a:t>
                      </a:r>
                      <a:endParaRPr sz="1200">
                        <a:latin typeface="Arial"/>
                        <a:cs typeface="Arial"/>
                      </a:endParaRPr>
                    </a:p>
                  </a:txBody>
                  <a:tcPr marL="0" marR="0" marB="0" marT="17780">
                    <a:lnL w="6350">
                      <a:solidFill>
                        <a:srgbClr val="010101"/>
                      </a:solidFill>
                      <a:prstDash val="solid"/>
                    </a:lnL>
                    <a:lnR w="6350">
                      <a:solidFill>
                        <a:srgbClr val="010101"/>
                      </a:solidFill>
                      <a:prstDash val="solid"/>
                    </a:lnR>
                    <a:lnT w="19050">
                      <a:solidFill>
                        <a:srgbClr val="010101"/>
                      </a:solidFill>
                      <a:prstDash val="solid"/>
                    </a:lnT>
                    <a:lnB w="6350">
                      <a:solidFill>
                        <a:srgbClr val="010101"/>
                      </a:solidFill>
                      <a:prstDash val="solid"/>
                    </a:lnB>
                  </a:tcPr>
                </a:tc>
                <a:tc>
                  <a:txBody>
                    <a:bodyPr/>
                    <a:lstStyle/>
                    <a:p>
                      <a:pPr marL="45085">
                        <a:lnSpc>
                          <a:spcPct val="100000"/>
                        </a:lnSpc>
                        <a:spcBef>
                          <a:spcPts val="140"/>
                        </a:spcBef>
                      </a:pPr>
                      <a:r>
                        <a:rPr dirty="0" sz="1200">
                          <a:latin typeface="Arial"/>
                          <a:cs typeface="Arial"/>
                        </a:rPr>
                        <a:t>3</a:t>
                      </a:r>
                      <a:endParaRPr sz="1200">
                        <a:latin typeface="Arial"/>
                        <a:cs typeface="Arial"/>
                      </a:endParaRPr>
                    </a:p>
                  </a:txBody>
                  <a:tcPr marL="0" marR="0" marB="0" marT="17780">
                    <a:lnL w="6350">
                      <a:solidFill>
                        <a:srgbClr val="010101"/>
                      </a:solidFill>
                      <a:prstDash val="solid"/>
                    </a:lnL>
                    <a:lnR w="19050">
                      <a:solidFill>
                        <a:srgbClr val="010101"/>
                      </a:solidFill>
                      <a:prstDash val="solid"/>
                    </a:lnR>
                    <a:lnT w="19050">
                      <a:solidFill>
                        <a:srgbClr val="010101"/>
                      </a:solidFill>
                      <a:prstDash val="solid"/>
                    </a:lnT>
                    <a:lnB w="6350">
                      <a:solidFill>
                        <a:srgbClr val="010101"/>
                      </a:solidFill>
                      <a:prstDash val="solid"/>
                    </a:lnB>
                  </a:tcPr>
                </a:tc>
              </a:tr>
              <a:tr h="227837">
                <a:tc>
                  <a:txBody>
                    <a:bodyPr/>
                    <a:lstStyle/>
                    <a:p>
                      <a:pPr marL="45720">
                        <a:lnSpc>
                          <a:spcPct val="100000"/>
                        </a:lnSpc>
                        <a:spcBef>
                          <a:spcPts val="140"/>
                        </a:spcBef>
                      </a:pPr>
                      <a:r>
                        <a:rPr dirty="0" sz="1200">
                          <a:latin typeface="Arial"/>
                          <a:cs typeface="Arial"/>
                        </a:rPr>
                        <a:t>2</a:t>
                      </a:r>
                      <a:endParaRPr sz="1200">
                        <a:latin typeface="Arial"/>
                        <a:cs typeface="Arial"/>
                      </a:endParaRPr>
                    </a:p>
                  </a:txBody>
                  <a:tcPr marL="0" marR="0" marB="0" marT="17780">
                    <a:lnL w="19050">
                      <a:solidFill>
                        <a:srgbClr val="010101"/>
                      </a:solidFill>
                      <a:prstDash val="solid"/>
                    </a:lnL>
                    <a:lnR w="6350">
                      <a:solidFill>
                        <a:srgbClr val="010101"/>
                      </a:solidFill>
                      <a:prstDash val="solid"/>
                    </a:lnR>
                    <a:lnT w="6350">
                      <a:solidFill>
                        <a:srgbClr val="010101"/>
                      </a:solidFill>
                      <a:prstDash val="solid"/>
                    </a:lnT>
                    <a:lnB w="6350">
                      <a:solidFill>
                        <a:srgbClr val="010101"/>
                      </a:solidFill>
                      <a:prstDash val="solid"/>
                    </a:lnB>
                  </a:tcPr>
                </a:tc>
                <a:tc>
                  <a:txBody>
                    <a:bodyPr/>
                    <a:lstStyle/>
                    <a:p>
                      <a:pPr marL="46355">
                        <a:lnSpc>
                          <a:spcPct val="100000"/>
                        </a:lnSpc>
                        <a:spcBef>
                          <a:spcPts val="140"/>
                        </a:spcBef>
                      </a:pPr>
                      <a:r>
                        <a:rPr dirty="0" sz="1200">
                          <a:latin typeface="Arial"/>
                          <a:cs typeface="Arial"/>
                        </a:rPr>
                        <a:t>3</a:t>
                      </a:r>
                      <a:endParaRPr sz="1200">
                        <a:latin typeface="Arial"/>
                        <a:cs typeface="Arial"/>
                      </a:endParaRPr>
                    </a:p>
                  </a:txBody>
                  <a:tcPr marL="0" marR="0" marB="0" marT="17780">
                    <a:lnL w="6350">
                      <a:solidFill>
                        <a:srgbClr val="010101"/>
                      </a:solidFill>
                      <a:prstDash val="solid"/>
                    </a:lnL>
                    <a:lnR w="6350">
                      <a:solidFill>
                        <a:srgbClr val="010101"/>
                      </a:solidFill>
                      <a:prstDash val="solid"/>
                    </a:lnR>
                    <a:lnT w="6350">
                      <a:solidFill>
                        <a:srgbClr val="010101"/>
                      </a:solidFill>
                      <a:prstDash val="solid"/>
                    </a:lnT>
                    <a:lnB w="6350">
                      <a:solidFill>
                        <a:srgbClr val="010101"/>
                      </a:solidFill>
                      <a:prstDash val="solid"/>
                    </a:lnB>
                  </a:tcPr>
                </a:tc>
                <a:tc>
                  <a:txBody>
                    <a:bodyPr/>
                    <a:lstStyle/>
                    <a:p>
                      <a:pPr marL="45085">
                        <a:lnSpc>
                          <a:spcPct val="100000"/>
                        </a:lnSpc>
                        <a:spcBef>
                          <a:spcPts val="140"/>
                        </a:spcBef>
                      </a:pPr>
                      <a:r>
                        <a:rPr dirty="0" sz="1200">
                          <a:latin typeface="Arial"/>
                          <a:cs typeface="Arial"/>
                        </a:rPr>
                        <a:t>1</a:t>
                      </a:r>
                      <a:endParaRPr sz="1200">
                        <a:latin typeface="Arial"/>
                        <a:cs typeface="Arial"/>
                      </a:endParaRPr>
                    </a:p>
                  </a:txBody>
                  <a:tcPr marL="0" marR="0" marB="0" marT="17780">
                    <a:lnL w="6350">
                      <a:solidFill>
                        <a:srgbClr val="010101"/>
                      </a:solidFill>
                      <a:prstDash val="solid"/>
                    </a:lnL>
                    <a:lnR w="19050">
                      <a:solidFill>
                        <a:srgbClr val="010101"/>
                      </a:solidFill>
                      <a:prstDash val="solid"/>
                    </a:lnR>
                    <a:lnT w="6350">
                      <a:solidFill>
                        <a:srgbClr val="010101"/>
                      </a:solidFill>
                      <a:prstDash val="solid"/>
                    </a:lnT>
                    <a:lnB w="6350">
                      <a:solidFill>
                        <a:srgbClr val="010101"/>
                      </a:solidFill>
                      <a:prstDash val="solid"/>
                    </a:lnB>
                  </a:tcPr>
                </a:tc>
              </a:tr>
              <a:tr h="227837">
                <a:tc>
                  <a:txBody>
                    <a:bodyPr/>
                    <a:lstStyle/>
                    <a:p>
                      <a:pPr marL="45720">
                        <a:lnSpc>
                          <a:spcPct val="100000"/>
                        </a:lnSpc>
                        <a:spcBef>
                          <a:spcPts val="140"/>
                        </a:spcBef>
                      </a:pPr>
                      <a:r>
                        <a:rPr dirty="0" sz="1200">
                          <a:latin typeface="Arial"/>
                          <a:cs typeface="Arial"/>
                        </a:rPr>
                        <a:t>3</a:t>
                      </a:r>
                      <a:endParaRPr sz="1200">
                        <a:latin typeface="Arial"/>
                        <a:cs typeface="Arial"/>
                      </a:endParaRPr>
                    </a:p>
                  </a:txBody>
                  <a:tcPr marL="0" marR="0" marB="0" marT="17780">
                    <a:lnL w="19050">
                      <a:solidFill>
                        <a:srgbClr val="010101"/>
                      </a:solidFill>
                      <a:prstDash val="solid"/>
                    </a:lnL>
                    <a:lnR w="6350">
                      <a:solidFill>
                        <a:srgbClr val="010101"/>
                      </a:solidFill>
                      <a:prstDash val="solid"/>
                    </a:lnR>
                    <a:lnT w="6350">
                      <a:solidFill>
                        <a:srgbClr val="010101"/>
                      </a:solidFill>
                      <a:prstDash val="solid"/>
                    </a:lnT>
                    <a:lnB w="19050">
                      <a:solidFill>
                        <a:srgbClr val="010101"/>
                      </a:solidFill>
                      <a:prstDash val="solid"/>
                    </a:lnB>
                  </a:tcPr>
                </a:tc>
                <a:tc>
                  <a:txBody>
                    <a:bodyPr/>
                    <a:lstStyle/>
                    <a:p>
                      <a:pPr marL="46355">
                        <a:lnSpc>
                          <a:spcPct val="100000"/>
                        </a:lnSpc>
                        <a:spcBef>
                          <a:spcPts val="140"/>
                        </a:spcBef>
                      </a:pPr>
                      <a:r>
                        <a:rPr dirty="0" sz="1200">
                          <a:latin typeface="Arial"/>
                          <a:cs typeface="Arial"/>
                        </a:rPr>
                        <a:t>1</a:t>
                      </a:r>
                      <a:endParaRPr sz="1200">
                        <a:latin typeface="Arial"/>
                        <a:cs typeface="Arial"/>
                      </a:endParaRPr>
                    </a:p>
                  </a:txBody>
                  <a:tcPr marL="0" marR="0" marB="0" marT="17780">
                    <a:lnL w="6350">
                      <a:solidFill>
                        <a:srgbClr val="010101"/>
                      </a:solidFill>
                      <a:prstDash val="solid"/>
                    </a:lnL>
                    <a:lnR w="6350">
                      <a:solidFill>
                        <a:srgbClr val="010101"/>
                      </a:solidFill>
                      <a:prstDash val="solid"/>
                    </a:lnR>
                    <a:lnT w="6350">
                      <a:solidFill>
                        <a:srgbClr val="010101"/>
                      </a:solidFill>
                      <a:prstDash val="solid"/>
                    </a:lnT>
                    <a:lnB w="19050">
                      <a:solidFill>
                        <a:srgbClr val="010101"/>
                      </a:solidFill>
                      <a:prstDash val="solid"/>
                    </a:lnB>
                  </a:tcPr>
                </a:tc>
                <a:tc>
                  <a:txBody>
                    <a:bodyPr/>
                    <a:lstStyle/>
                    <a:p>
                      <a:pPr marL="45085">
                        <a:lnSpc>
                          <a:spcPct val="100000"/>
                        </a:lnSpc>
                        <a:spcBef>
                          <a:spcPts val="140"/>
                        </a:spcBef>
                      </a:pPr>
                      <a:r>
                        <a:rPr dirty="0" sz="1200">
                          <a:latin typeface="Arial"/>
                          <a:cs typeface="Arial"/>
                        </a:rPr>
                        <a:t>2</a:t>
                      </a:r>
                      <a:endParaRPr sz="1200">
                        <a:latin typeface="Arial"/>
                        <a:cs typeface="Arial"/>
                      </a:endParaRPr>
                    </a:p>
                  </a:txBody>
                  <a:tcPr marL="0" marR="0" marB="0" marT="17780">
                    <a:lnL w="6350">
                      <a:solidFill>
                        <a:srgbClr val="010101"/>
                      </a:solidFill>
                      <a:prstDash val="solid"/>
                    </a:lnL>
                    <a:lnR w="19050">
                      <a:solidFill>
                        <a:srgbClr val="010101"/>
                      </a:solidFill>
                      <a:prstDash val="solid"/>
                    </a:lnR>
                    <a:lnT w="6350">
                      <a:solidFill>
                        <a:srgbClr val="010101"/>
                      </a:solidFill>
                      <a:prstDash val="solid"/>
                    </a:lnT>
                    <a:lnB w="19050">
                      <a:solidFill>
                        <a:srgbClr val="010101"/>
                      </a:solidFill>
                      <a:prstDash val="solid"/>
                    </a:lnB>
                  </a:tcPr>
                </a:tc>
              </a:tr>
            </a:tbl>
          </a:graphicData>
        </a:graphic>
      </p:graphicFrame>
      <p:graphicFrame>
        <p:nvGraphicFramePr>
          <p:cNvPr id="12" name="object 12"/>
          <p:cNvGraphicFramePr>
            <a:graphicFrameLocks noGrp="1"/>
          </p:cNvGraphicFramePr>
          <p:nvPr/>
        </p:nvGraphicFramePr>
        <p:xfrm>
          <a:off x="3040856" y="7605236"/>
          <a:ext cx="1126490" cy="697865"/>
        </p:xfrm>
        <a:graphic>
          <a:graphicData uri="http://schemas.openxmlformats.org/drawingml/2006/table">
            <a:tbl>
              <a:tblPr firstRow="1" bandRow="1">
                <a:tableStyleId>{2D5ABB26-0587-4C30-8999-92F81FD0307C}</a:tableStyleId>
              </a:tblPr>
              <a:tblGrid>
                <a:gridCol w="368300"/>
                <a:gridCol w="368934"/>
                <a:gridCol w="368300"/>
              </a:tblGrid>
              <a:tr h="227837">
                <a:tc>
                  <a:txBody>
                    <a:bodyPr/>
                    <a:lstStyle/>
                    <a:p>
                      <a:pPr marL="45085">
                        <a:lnSpc>
                          <a:spcPct val="100000"/>
                        </a:lnSpc>
                        <a:spcBef>
                          <a:spcPts val="140"/>
                        </a:spcBef>
                      </a:pPr>
                      <a:r>
                        <a:rPr dirty="0" sz="1200">
                          <a:latin typeface="Arial"/>
                          <a:cs typeface="Arial"/>
                        </a:rPr>
                        <a:t>1</a:t>
                      </a:r>
                      <a:endParaRPr sz="1200">
                        <a:latin typeface="Arial"/>
                        <a:cs typeface="Arial"/>
                      </a:endParaRPr>
                    </a:p>
                  </a:txBody>
                  <a:tcPr marL="0" marR="0" marB="0" marT="17780">
                    <a:lnL w="19050">
                      <a:solidFill>
                        <a:srgbClr val="010101"/>
                      </a:solidFill>
                      <a:prstDash val="solid"/>
                    </a:lnL>
                    <a:lnR w="6350">
                      <a:solidFill>
                        <a:srgbClr val="010101"/>
                      </a:solidFill>
                      <a:prstDash val="solid"/>
                    </a:lnR>
                    <a:lnT w="19050">
                      <a:solidFill>
                        <a:srgbClr val="010101"/>
                      </a:solidFill>
                      <a:prstDash val="solid"/>
                    </a:lnT>
                    <a:lnB w="6350">
                      <a:solidFill>
                        <a:srgbClr val="010101"/>
                      </a:solidFill>
                      <a:prstDash val="solid"/>
                    </a:lnB>
                  </a:tcPr>
                </a:tc>
                <a:tc>
                  <a:txBody>
                    <a:bodyPr/>
                    <a:lstStyle/>
                    <a:p>
                      <a:pPr marL="46355">
                        <a:lnSpc>
                          <a:spcPct val="100000"/>
                        </a:lnSpc>
                        <a:spcBef>
                          <a:spcPts val="140"/>
                        </a:spcBef>
                      </a:pPr>
                      <a:r>
                        <a:rPr dirty="0" sz="1200">
                          <a:solidFill>
                            <a:srgbClr val="FF0000"/>
                          </a:solidFill>
                          <a:latin typeface="Arial"/>
                          <a:cs typeface="Arial"/>
                        </a:rPr>
                        <a:t>3</a:t>
                      </a:r>
                      <a:endParaRPr sz="1200">
                        <a:latin typeface="Arial"/>
                        <a:cs typeface="Arial"/>
                      </a:endParaRPr>
                    </a:p>
                  </a:txBody>
                  <a:tcPr marL="0" marR="0" marB="0" marT="17780">
                    <a:lnL w="6350">
                      <a:solidFill>
                        <a:srgbClr val="010101"/>
                      </a:solidFill>
                      <a:prstDash val="solid"/>
                    </a:lnL>
                    <a:lnR w="6350">
                      <a:solidFill>
                        <a:srgbClr val="010101"/>
                      </a:solidFill>
                      <a:prstDash val="solid"/>
                    </a:lnR>
                    <a:lnT w="19050">
                      <a:solidFill>
                        <a:srgbClr val="010101"/>
                      </a:solidFill>
                      <a:prstDash val="solid"/>
                    </a:lnT>
                    <a:lnB w="6350">
                      <a:solidFill>
                        <a:srgbClr val="010101"/>
                      </a:solidFill>
                      <a:prstDash val="solid"/>
                    </a:lnB>
                  </a:tcPr>
                </a:tc>
                <a:tc>
                  <a:txBody>
                    <a:bodyPr/>
                    <a:lstStyle/>
                    <a:p>
                      <a:pPr marL="45720">
                        <a:lnSpc>
                          <a:spcPct val="100000"/>
                        </a:lnSpc>
                        <a:spcBef>
                          <a:spcPts val="140"/>
                        </a:spcBef>
                      </a:pPr>
                      <a:r>
                        <a:rPr dirty="0" sz="1200">
                          <a:latin typeface="Arial"/>
                          <a:cs typeface="Arial"/>
                        </a:rPr>
                        <a:t>2</a:t>
                      </a:r>
                      <a:endParaRPr sz="1200">
                        <a:latin typeface="Arial"/>
                        <a:cs typeface="Arial"/>
                      </a:endParaRPr>
                    </a:p>
                  </a:txBody>
                  <a:tcPr marL="0" marR="0" marB="0" marT="17780">
                    <a:lnL w="6350">
                      <a:solidFill>
                        <a:srgbClr val="010101"/>
                      </a:solidFill>
                      <a:prstDash val="solid"/>
                    </a:lnL>
                    <a:lnR w="19050">
                      <a:solidFill>
                        <a:srgbClr val="010101"/>
                      </a:solidFill>
                      <a:prstDash val="solid"/>
                    </a:lnR>
                    <a:lnT w="19050">
                      <a:solidFill>
                        <a:srgbClr val="010101"/>
                      </a:solidFill>
                      <a:prstDash val="solid"/>
                    </a:lnT>
                    <a:lnB w="6350">
                      <a:solidFill>
                        <a:srgbClr val="010101"/>
                      </a:solidFill>
                      <a:prstDash val="solid"/>
                    </a:lnB>
                  </a:tcPr>
                </a:tc>
              </a:tr>
              <a:tr h="227837">
                <a:tc>
                  <a:txBody>
                    <a:bodyPr/>
                    <a:lstStyle/>
                    <a:p>
                      <a:pPr marL="45085">
                        <a:lnSpc>
                          <a:spcPct val="100000"/>
                        </a:lnSpc>
                        <a:spcBef>
                          <a:spcPts val="140"/>
                        </a:spcBef>
                      </a:pPr>
                      <a:r>
                        <a:rPr dirty="0" sz="1200">
                          <a:latin typeface="Arial"/>
                          <a:cs typeface="Arial"/>
                        </a:rPr>
                        <a:t>3</a:t>
                      </a:r>
                      <a:endParaRPr sz="1200">
                        <a:latin typeface="Arial"/>
                        <a:cs typeface="Arial"/>
                      </a:endParaRPr>
                    </a:p>
                  </a:txBody>
                  <a:tcPr marL="0" marR="0" marB="0" marT="17780">
                    <a:lnL w="19050">
                      <a:solidFill>
                        <a:srgbClr val="010101"/>
                      </a:solidFill>
                      <a:prstDash val="solid"/>
                    </a:lnL>
                    <a:lnR w="6350">
                      <a:solidFill>
                        <a:srgbClr val="010101"/>
                      </a:solidFill>
                      <a:prstDash val="solid"/>
                    </a:lnR>
                    <a:lnT w="6350">
                      <a:solidFill>
                        <a:srgbClr val="010101"/>
                      </a:solidFill>
                      <a:prstDash val="solid"/>
                    </a:lnT>
                    <a:lnB w="6350">
                      <a:solidFill>
                        <a:srgbClr val="010101"/>
                      </a:solidFill>
                      <a:prstDash val="solid"/>
                    </a:lnB>
                  </a:tcPr>
                </a:tc>
                <a:tc>
                  <a:txBody>
                    <a:bodyPr/>
                    <a:lstStyle/>
                    <a:p>
                      <a:pPr marL="46355">
                        <a:lnSpc>
                          <a:spcPct val="100000"/>
                        </a:lnSpc>
                        <a:spcBef>
                          <a:spcPts val="140"/>
                        </a:spcBef>
                      </a:pPr>
                      <a:r>
                        <a:rPr dirty="0" sz="1200">
                          <a:latin typeface="Arial"/>
                          <a:cs typeface="Arial"/>
                        </a:rPr>
                        <a:t>2</a:t>
                      </a:r>
                      <a:endParaRPr sz="1200">
                        <a:latin typeface="Arial"/>
                        <a:cs typeface="Arial"/>
                      </a:endParaRPr>
                    </a:p>
                  </a:txBody>
                  <a:tcPr marL="0" marR="0" marB="0" marT="17780">
                    <a:lnL w="6350">
                      <a:solidFill>
                        <a:srgbClr val="010101"/>
                      </a:solidFill>
                      <a:prstDash val="solid"/>
                    </a:lnL>
                    <a:lnR w="6350">
                      <a:solidFill>
                        <a:srgbClr val="010101"/>
                      </a:solidFill>
                      <a:prstDash val="solid"/>
                    </a:lnR>
                    <a:lnT w="6350">
                      <a:solidFill>
                        <a:srgbClr val="010101"/>
                      </a:solidFill>
                      <a:prstDash val="solid"/>
                    </a:lnT>
                    <a:lnB w="6350">
                      <a:solidFill>
                        <a:srgbClr val="010101"/>
                      </a:solidFill>
                      <a:prstDash val="solid"/>
                    </a:lnB>
                  </a:tcPr>
                </a:tc>
                <a:tc>
                  <a:txBody>
                    <a:bodyPr/>
                    <a:lstStyle/>
                    <a:p>
                      <a:pPr marL="45720">
                        <a:lnSpc>
                          <a:spcPct val="100000"/>
                        </a:lnSpc>
                        <a:spcBef>
                          <a:spcPts val="140"/>
                        </a:spcBef>
                      </a:pPr>
                      <a:r>
                        <a:rPr dirty="0" sz="1200">
                          <a:latin typeface="Arial"/>
                          <a:cs typeface="Arial"/>
                        </a:rPr>
                        <a:t>1</a:t>
                      </a:r>
                      <a:endParaRPr sz="1200">
                        <a:latin typeface="Arial"/>
                        <a:cs typeface="Arial"/>
                      </a:endParaRPr>
                    </a:p>
                  </a:txBody>
                  <a:tcPr marL="0" marR="0" marB="0" marT="17780">
                    <a:lnL w="6350">
                      <a:solidFill>
                        <a:srgbClr val="010101"/>
                      </a:solidFill>
                      <a:prstDash val="solid"/>
                    </a:lnL>
                    <a:lnR w="19050">
                      <a:solidFill>
                        <a:srgbClr val="010101"/>
                      </a:solidFill>
                      <a:prstDash val="solid"/>
                    </a:lnR>
                    <a:lnT w="6350">
                      <a:solidFill>
                        <a:srgbClr val="010101"/>
                      </a:solidFill>
                      <a:prstDash val="solid"/>
                    </a:lnT>
                    <a:lnB w="6350">
                      <a:solidFill>
                        <a:srgbClr val="010101"/>
                      </a:solidFill>
                      <a:prstDash val="solid"/>
                    </a:lnB>
                  </a:tcPr>
                </a:tc>
              </a:tr>
              <a:tr h="227837">
                <a:tc>
                  <a:txBody>
                    <a:bodyPr/>
                    <a:lstStyle/>
                    <a:p>
                      <a:pPr marL="45085">
                        <a:lnSpc>
                          <a:spcPct val="100000"/>
                        </a:lnSpc>
                        <a:spcBef>
                          <a:spcPts val="145"/>
                        </a:spcBef>
                      </a:pPr>
                      <a:r>
                        <a:rPr dirty="0" sz="1200">
                          <a:latin typeface="Arial"/>
                          <a:cs typeface="Arial"/>
                        </a:rPr>
                        <a:t>2</a:t>
                      </a:r>
                      <a:endParaRPr sz="1200">
                        <a:latin typeface="Arial"/>
                        <a:cs typeface="Arial"/>
                      </a:endParaRPr>
                    </a:p>
                  </a:txBody>
                  <a:tcPr marL="0" marR="0" marB="0" marT="18415">
                    <a:lnL w="19050">
                      <a:solidFill>
                        <a:srgbClr val="010101"/>
                      </a:solidFill>
                      <a:prstDash val="solid"/>
                    </a:lnL>
                    <a:lnR w="6350">
                      <a:solidFill>
                        <a:srgbClr val="010101"/>
                      </a:solidFill>
                      <a:prstDash val="solid"/>
                    </a:lnR>
                    <a:lnT w="6350">
                      <a:solidFill>
                        <a:srgbClr val="010101"/>
                      </a:solidFill>
                      <a:prstDash val="solid"/>
                    </a:lnT>
                    <a:lnB w="19050">
                      <a:solidFill>
                        <a:srgbClr val="010101"/>
                      </a:solidFill>
                      <a:prstDash val="solid"/>
                    </a:lnB>
                  </a:tcPr>
                </a:tc>
                <a:tc>
                  <a:txBody>
                    <a:bodyPr/>
                    <a:lstStyle/>
                    <a:p>
                      <a:pPr marL="46355">
                        <a:lnSpc>
                          <a:spcPct val="100000"/>
                        </a:lnSpc>
                        <a:spcBef>
                          <a:spcPts val="145"/>
                        </a:spcBef>
                      </a:pPr>
                      <a:r>
                        <a:rPr dirty="0" sz="1200">
                          <a:latin typeface="Arial"/>
                          <a:cs typeface="Arial"/>
                        </a:rPr>
                        <a:t>1</a:t>
                      </a:r>
                      <a:endParaRPr sz="1200">
                        <a:latin typeface="Arial"/>
                        <a:cs typeface="Arial"/>
                      </a:endParaRPr>
                    </a:p>
                  </a:txBody>
                  <a:tcPr marL="0" marR="0" marB="0" marT="18415">
                    <a:lnL w="6350">
                      <a:solidFill>
                        <a:srgbClr val="010101"/>
                      </a:solidFill>
                      <a:prstDash val="solid"/>
                    </a:lnL>
                    <a:lnR w="6350">
                      <a:solidFill>
                        <a:srgbClr val="010101"/>
                      </a:solidFill>
                      <a:prstDash val="solid"/>
                    </a:lnR>
                    <a:lnT w="6350">
                      <a:solidFill>
                        <a:srgbClr val="010101"/>
                      </a:solidFill>
                      <a:prstDash val="solid"/>
                    </a:lnT>
                    <a:lnB w="19050">
                      <a:solidFill>
                        <a:srgbClr val="010101"/>
                      </a:solidFill>
                      <a:prstDash val="solid"/>
                    </a:lnB>
                  </a:tcPr>
                </a:tc>
                <a:tc>
                  <a:txBody>
                    <a:bodyPr/>
                    <a:lstStyle/>
                    <a:p>
                      <a:pPr marL="45720">
                        <a:lnSpc>
                          <a:spcPct val="100000"/>
                        </a:lnSpc>
                        <a:spcBef>
                          <a:spcPts val="145"/>
                        </a:spcBef>
                      </a:pPr>
                      <a:r>
                        <a:rPr dirty="0" sz="1200">
                          <a:latin typeface="Arial"/>
                          <a:cs typeface="Arial"/>
                        </a:rPr>
                        <a:t>3</a:t>
                      </a:r>
                      <a:endParaRPr sz="1200">
                        <a:latin typeface="Arial"/>
                        <a:cs typeface="Arial"/>
                      </a:endParaRPr>
                    </a:p>
                  </a:txBody>
                  <a:tcPr marL="0" marR="0" marB="0" marT="18415">
                    <a:lnL w="6350">
                      <a:solidFill>
                        <a:srgbClr val="010101"/>
                      </a:solidFill>
                      <a:prstDash val="solid"/>
                    </a:lnL>
                    <a:lnR w="19050">
                      <a:solidFill>
                        <a:srgbClr val="010101"/>
                      </a:solidFill>
                      <a:prstDash val="solid"/>
                    </a:lnR>
                    <a:lnT w="6350">
                      <a:solidFill>
                        <a:srgbClr val="010101"/>
                      </a:solidFill>
                      <a:prstDash val="solid"/>
                    </a:lnT>
                    <a:lnB w="19050">
                      <a:solidFill>
                        <a:srgbClr val="010101"/>
                      </a:solidFill>
                      <a:prstDash val="solid"/>
                    </a:lnB>
                  </a:tcPr>
                </a:tc>
              </a:tr>
            </a:tbl>
          </a:graphicData>
        </a:graphic>
      </p:graphicFrame>
      <p:sp>
        <p:nvSpPr>
          <p:cNvPr id="13" name="object 13"/>
          <p:cNvSpPr/>
          <p:nvPr/>
        </p:nvSpPr>
        <p:spPr>
          <a:xfrm>
            <a:off x="2895600" y="6316979"/>
            <a:ext cx="838200" cy="266700"/>
          </a:xfrm>
          <a:custGeom>
            <a:avLst/>
            <a:gdLst/>
            <a:ahLst/>
            <a:cxnLst/>
            <a:rect l="l" t="t" r="r" b="b"/>
            <a:pathLst>
              <a:path w="838200" h="266700">
                <a:moveTo>
                  <a:pt x="838200" y="0"/>
                </a:moveTo>
                <a:lnTo>
                  <a:pt x="0" y="266700"/>
                </a:lnTo>
              </a:path>
            </a:pathLst>
          </a:custGeom>
          <a:ln w="4762">
            <a:solidFill>
              <a:srgbClr val="010101"/>
            </a:solidFill>
          </a:ln>
        </p:spPr>
        <p:txBody>
          <a:bodyPr wrap="square" lIns="0" tIns="0" rIns="0" bIns="0" rtlCol="0"/>
          <a:lstStyle/>
          <a:p/>
        </p:txBody>
      </p:sp>
      <p:sp>
        <p:nvSpPr>
          <p:cNvPr id="14" name="object 14"/>
          <p:cNvSpPr/>
          <p:nvPr/>
        </p:nvSpPr>
        <p:spPr>
          <a:xfrm>
            <a:off x="4076700" y="6316979"/>
            <a:ext cx="0" cy="266700"/>
          </a:xfrm>
          <a:custGeom>
            <a:avLst/>
            <a:gdLst/>
            <a:ahLst/>
            <a:cxnLst/>
            <a:rect l="l" t="t" r="r" b="b"/>
            <a:pathLst>
              <a:path w="0" h="266700">
                <a:moveTo>
                  <a:pt x="0" y="0"/>
                </a:moveTo>
                <a:lnTo>
                  <a:pt x="0" y="266700"/>
                </a:lnTo>
              </a:path>
            </a:pathLst>
          </a:custGeom>
          <a:ln w="4762">
            <a:solidFill>
              <a:srgbClr val="010101"/>
            </a:solidFill>
          </a:ln>
        </p:spPr>
        <p:txBody>
          <a:bodyPr wrap="square" lIns="0" tIns="0" rIns="0" bIns="0" rtlCol="0"/>
          <a:lstStyle/>
          <a:p/>
        </p:txBody>
      </p:sp>
      <p:sp>
        <p:nvSpPr>
          <p:cNvPr id="15" name="object 15"/>
          <p:cNvSpPr/>
          <p:nvPr/>
        </p:nvSpPr>
        <p:spPr>
          <a:xfrm>
            <a:off x="4457700" y="6316979"/>
            <a:ext cx="990600" cy="266700"/>
          </a:xfrm>
          <a:custGeom>
            <a:avLst/>
            <a:gdLst/>
            <a:ahLst/>
            <a:cxnLst/>
            <a:rect l="l" t="t" r="r" b="b"/>
            <a:pathLst>
              <a:path w="990600" h="266700">
                <a:moveTo>
                  <a:pt x="0" y="0"/>
                </a:moveTo>
                <a:lnTo>
                  <a:pt x="990600" y="266700"/>
                </a:lnTo>
              </a:path>
            </a:pathLst>
          </a:custGeom>
          <a:ln w="4762">
            <a:solidFill>
              <a:srgbClr val="010101"/>
            </a:solidFill>
          </a:ln>
        </p:spPr>
        <p:txBody>
          <a:bodyPr wrap="square" lIns="0" tIns="0" rIns="0" bIns="0" rtlCol="0"/>
          <a:lstStyle/>
          <a:p/>
        </p:txBody>
      </p:sp>
      <p:sp>
        <p:nvSpPr>
          <p:cNvPr id="16" name="object 16"/>
          <p:cNvSpPr/>
          <p:nvPr/>
        </p:nvSpPr>
        <p:spPr>
          <a:xfrm>
            <a:off x="2286000" y="7269480"/>
            <a:ext cx="190500" cy="342900"/>
          </a:xfrm>
          <a:custGeom>
            <a:avLst/>
            <a:gdLst/>
            <a:ahLst/>
            <a:cxnLst/>
            <a:rect l="l" t="t" r="r" b="b"/>
            <a:pathLst>
              <a:path w="190500" h="342900">
                <a:moveTo>
                  <a:pt x="190500" y="0"/>
                </a:moveTo>
                <a:lnTo>
                  <a:pt x="0" y="342900"/>
                </a:lnTo>
              </a:path>
            </a:pathLst>
          </a:custGeom>
          <a:ln w="4762">
            <a:solidFill>
              <a:srgbClr val="010101"/>
            </a:solidFill>
          </a:ln>
        </p:spPr>
        <p:txBody>
          <a:bodyPr wrap="square" lIns="0" tIns="0" rIns="0" bIns="0" rtlCol="0"/>
          <a:lstStyle/>
          <a:p/>
        </p:txBody>
      </p:sp>
      <p:sp>
        <p:nvSpPr>
          <p:cNvPr id="17" name="object 17"/>
          <p:cNvSpPr/>
          <p:nvPr/>
        </p:nvSpPr>
        <p:spPr>
          <a:xfrm>
            <a:off x="2857500" y="7269480"/>
            <a:ext cx="571500" cy="342900"/>
          </a:xfrm>
          <a:custGeom>
            <a:avLst/>
            <a:gdLst/>
            <a:ahLst/>
            <a:cxnLst/>
            <a:rect l="l" t="t" r="r" b="b"/>
            <a:pathLst>
              <a:path w="571500" h="342900">
                <a:moveTo>
                  <a:pt x="0" y="0"/>
                </a:moveTo>
                <a:lnTo>
                  <a:pt x="571500" y="342900"/>
                </a:lnTo>
              </a:path>
            </a:pathLst>
          </a:custGeom>
          <a:ln w="4762">
            <a:solidFill>
              <a:srgbClr val="010101"/>
            </a:solidFill>
          </a:ln>
        </p:spPr>
        <p:txBody>
          <a:bodyPr wrap="square" lIns="0" tIns="0" rIns="0" bIns="0" rtlCol="0"/>
          <a:lstStyle/>
          <a:p/>
        </p:txBody>
      </p:sp>
      <p:sp>
        <p:nvSpPr>
          <p:cNvPr id="18" name="object 18"/>
          <p:cNvSpPr/>
          <p:nvPr/>
        </p:nvSpPr>
        <p:spPr>
          <a:xfrm>
            <a:off x="3733800" y="7269480"/>
            <a:ext cx="114300" cy="190500"/>
          </a:xfrm>
          <a:custGeom>
            <a:avLst/>
            <a:gdLst/>
            <a:ahLst/>
            <a:cxnLst/>
            <a:rect l="l" t="t" r="r" b="b"/>
            <a:pathLst>
              <a:path w="114300" h="190500">
                <a:moveTo>
                  <a:pt x="114300" y="0"/>
                </a:moveTo>
                <a:lnTo>
                  <a:pt x="0" y="190500"/>
                </a:lnTo>
              </a:path>
            </a:pathLst>
          </a:custGeom>
          <a:ln w="4762">
            <a:solidFill>
              <a:srgbClr val="010101"/>
            </a:solidFill>
          </a:ln>
        </p:spPr>
        <p:txBody>
          <a:bodyPr wrap="square" lIns="0" tIns="0" rIns="0" bIns="0" rtlCol="0"/>
          <a:lstStyle/>
          <a:p/>
        </p:txBody>
      </p:sp>
      <p:sp>
        <p:nvSpPr>
          <p:cNvPr id="19" name="object 19"/>
          <p:cNvSpPr/>
          <p:nvPr/>
        </p:nvSpPr>
        <p:spPr>
          <a:xfrm>
            <a:off x="4038600" y="7269480"/>
            <a:ext cx="0" cy="228600"/>
          </a:xfrm>
          <a:custGeom>
            <a:avLst/>
            <a:gdLst/>
            <a:ahLst/>
            <a:cxnLst/>
            <a:rect l="l" t="t" r="r" b="b"/>
            <a:pathLst>
              <a:path w="0" h="228600">
                <a:moveTo>
                  <a:pt x="0" y="0"/>
                </a:moveTo>
                <a:lnTo>
                  <a:pt x="0" y="228600"/>
                </a:lnTo>
              </a:path>
            </a:pathLst>
          </a:custGeom>
          <a:ln w="4762">
            <a:solidFill>
              <a:srgbClr val="010101"/>
            </a:solidFill>
          </a:ln>
        </p:spPr>
        <p:txBody>
          <a:bodyPr wrap="square" lIns="0" tIns="0" rIns="0" bIns="0" rtlCol="0"/>
          <a:lstStyle/>
          <a:p/>
        </p:txBody>
      </p:sp>
      <p:sp>
        <p:nvSpPr>
          <p:cNvPr id="20" name="object 20"/>
          <p:cNvSpPr/>
          <p:nvPr/>
        </p:nvSpPr>
        <p:spPr>
          <a:xfrm>
            <a:off x="4191000" y="7269480"/>
            <a:ext cx="266700" cy="190500"/>
          </a:xfrm>
          <a:custGeom>
            <a:avLst/>
            <a:gdLst/>
            <a:ahLst/>
            <a:cxnLst/>
            <a:rect l="l" t="t" r="r" b="b"/>
            <a:pathLst>
              <a:path w="266700" h="190500">
                <a:moveTo>
                  <a:pt x="0" y="0"/>
                </a:moveTo>
                <a:lnTo>
                  <a:pt x="266700" y="190500"/>
                </a:lnTo>
              </a:path>
            </a:pathLst>
          </a:custGeom>
          <a:ln w="4762">
            <a:solidFill>
              <a:srgbClr val="010101"/>
            </a:solidFill>
          </a:ln>
        </p:spPr>
        <p:txBody>
          <a:bodyPr wrap="square" lIns="0" tIns="0" rIns="0" bIns="0" rtlCol="0"/>
          <a:lstStyle/>
          <a:p/>
        </p:txBody>
      </p:sp>
      <p:sp>
        <p:nvSpPr>
          <p:cNvPr id="21" name="object 21"/>
          <p:cNvSpPr/>
          <p:nvPr/>
        </p:nvSpPr>
        <p:spPr>
          <a:xfrm>
            <a:off x="5181600" y="7269480"/>
            <a:ext cx="190500" cy="152400"/>
          </a:xfrm>
          <a:custGeom>
            <a:avLst/>
            <a:gdLst/>
            <a:ahLst/>
            <a:cxnLst/>
            <a:rect l="l" t="t" r="r" b="b"/>
            <a:pathLst>
              <a:path w="190500" h="152400">
                <a:moveTo>
                  <a:pt x="190500" y="0"/>
                </a:moveTo>
                <a:lnTo>
                  <a:pt x="0" y="152400"/>
                </a:lnTo>
              </a:path>
            </a:pathLst>
          </a:custGeom>
          <a:ln w="4762">
            <a:solidFill>
              <a:srgbClr val="010101"/>
            </a:solidFill>
          </a:ln>
        </p:spPr>
        <p:txBody>
          <a:bodyPr wrap="square" lIns="0" tIns="0" rIns="0" bIns="0" rtlCol="0"/>
          <a:lstStyle/>
          <a:p/>
        </p:txBody>
      </p:sp>
      <p:sp>
        <p:nvSpPr>
          <p:cNvPr id="22" name="object 22"/>
          <p:cNvSpPr/>
          <p:nvPr/>
        </p:nvSpPr>
        <p:spPr>
          <a:xfrm>
            <a:off x="5448300" y="7269480"/>
            <a:ext cx="38100" cy="190500"/>
          </a:xfrm>
          <a:custGeom>
            <a:avLst/>
            <a:gdLst/>
            <a:ahLst/>
            <a:cxnLst/>
            <a:rect l="l" t="t" r="r" b="b"/>
            <a:pathLst>
              <a:path w="38100" h="190500">
                <a:moveTo>
                  <a:pt x="0" y="0"/>
                </a:moveTo>
                <a:lnTo>
                  <a:pt x="38100" y="190500"/>
                </a:lnTo>
              </a:path>
            </a:pathLst>
          </a:custGeom>
          <a:ln w="4762">
            <a:solidFill>
              <a:srgbClr val="010101"/>
            </a:solidFill>
          </a:ln>
        </p:spPr>
        <p:txBody>
          <a:bodyPr wrap="square" lIns="0" tIns="0" rIns="0" bIns="0" rtlCol="0"/>
          <a:lstStyle/>
          <a:p/>
        </p:txBody>
      </p:sp>
      <p:sp>
        <p:nvSpPr>
          <p:cNvPr id="23" name="object 23"/>
          <p:cNvSpPr/>
          <p:nvPr/>
        </p:nvSpPr>
        <p:spPr>
          <a:xfrm>
            <a:off x="1606296" y="5408676"/>
            <a:ext cx="4559300" cy="3416300"/>
          </a:xfrm>
          <a:custGeom>
            <a:avLst/>
            <a:gdLst/>
            <a:ahLst/>
            <a:cxnLst/>
            <a:rect l="l" t="t" r="r" b="b"/>
            <a:pathLst>
              <a:path w="4559300" h="3416300">
                <a:moveTo>
                  <a:pt x="4559046" y="0"/>
                </a:moveTo>
                <a:lnTo>
                  <a:pt x="0" y="0"/>
                </a:lnTo>
                <a:lnTo>
                  <a:pt x="0" y="3416046"/>
                </a:lnTo>
                <a:lnTo>
                  <a:pt x="4559046" y="3416046"/>
                </a:lnTo>
                <a:lnTo>
                  <a:pt x="4559046" y="0"/>
                </a:lnTo>
                <a:close/>
              </a:path>
            </a:pathLst>
          </a:custGeom>
          <a:ln w="12954">
            <a:solidFill>
              <a:srgbClr val="000000"/>
            </a:solidFill>
          </a:ln>
        </p:spPr>
        <p:txBody>
          <a:bodyPr wrap="square" lIns="0" tIns="0" rIns="0" bIns="0" rtlCol="0"/>
          <a:lstStyle/>
          <a:p/>
        </p:txBody>
      </p:sp>
      <p:sp>
        <p:nvSpPr>
          <p:cNvPr id="24" name="object 24"/>
          <p:cNvSpPr txBox="1">
            <a:spLocks noGrp="1"/>
          </p:cNvSpPr>
          <p:nvPr>
            <p:ph type="sldNum" idx="7" sz="quarter"/>
          </p:nvPr>
        </p:nvSpPr>
        <p:spPr>
          <a:prstGeom prst="rect"/>
        </p:spPr>
        <p:txBody>
          <a:bodyPr wrap="square" lIns="0" tIns="0" rIns="0" bIns="0" rtlCol="0" vert="horz">
            <a:spAutoFit/>
          </a:bodyPr>
          <a:lstStyle/>
          <a:p>
            <a:pPr marL="25400">
              <a:lnSpc>
                <a:spcPts val="1540"/>
              </a:lnSpc>
            </a:pPr>
            <a:fld id="{81D60167-4931-47E6-BA6A-407CBD079E47}" type="slidenum">
              <a:rPr dirty="0"/>
              <a:t>10</a:t>
            </a:fld>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563615" y="4355084"/>
            <a:ext cx="347345" cy="132715"/>
          </a:xfrm>
          <a:prstGeom prst="rect">
            <a:avLst/>
          </a:prstGeom>
        </p:spPr>
        <p:txBody>
          <a:bodyPr wrap="square" lIns="0" tIns="12700" rIns="0" bIns="0" rtlCol="0" vert="horz">
            <a:spAutoFit/>
          </a:bodyPr>
          <a:lstStyle/>
          <a:p>
            <a:pPr marL="12700">
              <a:lnSpc>
                <a:spcPct val="100000"/>
              </a:lnSpc>
              <a:spcBef>
                <a:spcPts val="100"/>
              </a:spcBef>
            </a:pPr>
            <a:r>
              <a:rPr dirty="0" sz="700" spc="-5">
                <a:latin typeface="Arial"/>
                <a:cs typeface="Arial"/>
              </a:rPr>
              <a:t>Slide</a:t>
            </a:r>
            <a:r>
              <a:rPr dirty="0" sz="700" spc="-60">
                <a:latin typeface="Arial"/>
                <a:cs typeface="Arial"/>
              </a:rPr>
              <a:t> </a:t>
            </a:r>
            <a:r>
              <a:rPr dirty="0" sz="700" spc="-5">
                <a:latin typeface="Arial"/>
                <a:cs typeface="Arial"/>
              </a:rPr>
              <a:t>31</a:t>
            </a:r>
            <a:endParaRPr sz="700">
              <a:latin typeface="Arial"/>
              <a:cs typeface="Arial"/>
            </a:endParaRPr>
          </a:p>
        </p:txBody>
      </p:sp>
      <p:sp>
        <p:nvSpPr>
          <p:cNvPr id="3" name="object 3"/>
          <p:cNvSpPr txBox="1"/>
          <p:nvPr/>
        </p:nvSpPr>
        <p:spPr>
          <a:xfrm>
            <a:off x="1704848" y="1351279"/>
            <a:ext cx="1809114" cy="513715"/>
          </a:xfrm>
          <a:prstGeom prst="rect">
            <a:avLst/>
          </a:prstGeom>
        </p:spPr>
        <p:txBody>
          <a:bodyPr wrap="square" lIns="0" tIns="12700" rIns="0" bIns="0" rtlCol="0" vert="horz">
            <a:spAutoFit/>
          </a:bodyPr>
          <a:lstStyle/>
          <a:p>
            <a:pPr marL="204470" marR="5080" indent="-192405">
              <a:lnSpc>
                <a:spcPct val="100000"/>
              </a:lnSpc>
              <a:spcBef>
                <a:spcPts val="100"/>
              </a:spcBef>
            </a:pPr>
            <a:r>
              <a:rPr dirty="0" sz="1600" spc="-5">
                <a:solidFill>
                  <a:srgbClr val="009A00"/>
                </a:solidFill>
                <a:latin typeface="Arial"/>
                <a:cs typeface="Arial"/>
              </a:rPr>
              <a:t>Semi-magic</a:t>
            </a:r>
            <a:r>
              <a:rPr dirty="0" sz="1600" spc="-75">
                <a:solidFill>
                  <a:srgbClr val="009A00"/>
                </a:solidFill>
                <a:latin typeface="Arial"/>
                <a:cs typeface="Arial"/>
              </a:rPr>
              <a:t> </a:t>
            </a:r>
            <a:r>
              <a:rPr dirty="0" sz="1600" spc="-5">
                <a:solidFill>
                  <a:srgbClr val="009A00"/>
                </a:solidFill>
                <a:latin typeface="Arial"/>
                <a:cs typeface="Arial"/>
              </a:rPr>
              <a:t>Square  CPSearch</a:t>
            </a:r>
            <a:r>
              <a:rPr dirty="0" sz="1600" spc="-25">
                <a:solidFill>
                  <a:srgbClr val="009A00"/>
                </a:solidFill>
                <a:latin typeface="Arial"/>
                <a:cs typeface="Arial"/>
              </a:rPr>
              <a:t> </a:t>
            </a:r>
            <a:r>
              <a:rPr dirty="0" sz="1600" spc="-5">
                <a:solidFill>
                  <a:srgbClr val="009A00"/>
                </a:solidFill>
                <a:latin typeface="Arial"/>
                <a:cs typeface="Arial"/>
              </a:rPr>
              <a:t>Tree</a:t>
            </a:r>
            <a:endParaRPr sz="1600">
              <a:latin typeface="Arial"/>
              <a:cs typeface="Arial"/>
            </a:endParaRPr>
          </a:p>
        </p:txBody>
      </p:sp>
      <p:sp>
        <p:nvSpPr>
          <p:cNvPr id="4" name="object 4"/>
          <p:cNvSpPr/>
          <p:nvPr/>
        </p:nvSpPr>
        <p:spPr>
          <a:xfrm>
            <a:off x="3581400" y="1456182"/>
            <a:ext cx="0" cy="683895"/>
          </a:xfrm>
          <a:custGeom>
            <a:avLst/>
            <a:gdLst/>
            <a:ahLst/>
            <a:cxnLst/>
            <a:rect l="l" t="t" r="r" b="b"/>
            <a:pathLst>
              <a:path w="0" h="683894">
                <a:moveTo>
                  <a:pt x="0" y="0"/>
                </a:moveTo>
                <a:lnTo>
                  <a:pt x="0" y="683514"/>
                </a:lnTo>
              </a:path>
            </a:pathLst>
          </a:custGeom>
          <a:ln w="14287">
            <a:solidFill>
              <a:srgbClr val="010101"/>
            </a:solidFill>
          </a:ln>
        </p:spPr>
        <p:txBody>
          <a:bodyPr wrap="square" lIns="0" tIns="0" rIns="0" bIns="0" rtlCol="0"/>
          <a:lstStyle/>
          <a:p/>
        </p:txBody>
      </p:sp>
      <p:graphicFrame>
        <p:nvGraphicFramePr>
          <p:cNvPr id="5" name="object 5"/>
          <p:cNvGraphicFramePr>
            <a:graphicFrameLocks noGrp="1"/>
          </p:cNvGraphicFramePr>
          <p:nvPr/>
        </p:nvGraphicFramePr>
        <p:xfrm>
          <a:off x="2202656" y="2401538"/>
          <a:ext cx="1126490" cy="697865"/>
        </p:xfrm>
        <a:graphic>
          <a:graphicData uri="http://schemas.openxmlformats.org/drawingml/2006/table">
            <a:tbl>
              <a:tblPr firstRow="1" bandRow="1">
                <a:tableStyleId>{2D5ABB26-0587-4C30-8999-92F81FD0307C}</a:tableStyleId>
              </a:tblPr>
              <a:tblGrid>
                <a:gridCol w="368300"/>
                <a:gridCol w="368934"/>
                <a:gridCol w="368300"/>
              </a:tblGrid>
              <a:tr h="227838">
                <a:tc>
                  <a:txBody>
                    <a:bodyPr/>
                    <a:lstStyle/>
                    <a:p>
                      <a:pPr marL="45720">
                        <a:lnSpc>
                          <a:spcPct val="100000"/>
                        </a:lnSpc>
                        <a:spcBef>
                          <a:spcPts val="140"/>
                        </a:spcBef>
                      </a:pPr>
                      <a:r>
                        <a:rPr dirty="0" sz="1200">
                          <a:solidFill>
                            <a:srgbClr val="FF0000"/>
                          </a:solidFill>
                          <a:latin typeface="Arial"/>
                          <a:cs typeface="Arial"/>
                        </a:rPr>
                        <a:t>1</a:t>
                      </a:r>
                      <a:endParaRPr sz="1200">
                        <a:latin typeface="Arial"/>
                        <a:cs typeface="Arial"/>
                      </a:endParaRPr>
                    </a:p>
                  </a:txBody>
                  <a:tcPr marL="0" marR="0" marB="0" marT="17780">
                    <a:lnL w="19050">
                      <a:solidFill>
                        <a:srgbClr val="010101"/>
                      </a:solidFill>
                      <a:prstDash val="solid"/>
                    </a:lnL>
                    <a:lnR w="6350">
                      <a:solidFill>
                        <a:srgbClr val="010101"/>
                      </a:solidFill>
                      <a:prstDash val="solid"/>
                    </a:lnR>
                    <a:lnT w="19050">
                      <a:solidFill>
                        <a:srgbClr val="010101"/>
                      </a:solidFill>
                      <a:prstDash val="solid"/>
                    </a:lnT>
                    <a:lnB w="6350">
                      <a:solidFill>
                        <a:srgbClr val="010101"/>
                      </a:solidFill>
                      <a:prstDash val="solid"/>
                    </a:lnB>
                  </a:tcPr>
                </a:tc>
                <a:tc>
                  <a:txBody>
                    <a:bodyPr/>
                    <a:lstStyle/>
                    <a:p>
                      <a:pPr marL="46355">
                        <a:lnSpc>
                          <a:spcPct val="100000"/>
                        </a:lnSpc>
                        <a:spcBef>
                          <a:spcPts val="140"/>
                        </a:spcBef>
                      </a:pPr>
                      <a:r>
                        <a:rPr dirty="0" sz="1200" spc="-10">
                          <a:latin typeface="Arial"/>
                          <a:cs typeface="Arial"/>
                        </a:rPr>
                        <a:t>23</a:t>
                      </a:r>
                      <a:endParaRPr sz="1200">
                        <a:latin typeface="Arial"/>
                        <a:cs typeface="Arial"/>
                      </a:endParaRPr>
                    </a:p>
                  </a:txBody>
                  <a:tcPr marL="0" marR="0" marB="0" marT="17780">
                    <a:lnL w="6350">
                      <a:solidFill>
                        <a:srgbClr val="010101"/>
                      </a:solidFill>
                      <a:prstDash val="solid"/>
                    </a:lnL>
                    <a:lnR w="6350">
                      <a:solidFill>
                        <a:srgbClr val="010101"/>
                      </a:solidFill>
                      <a:prstDash val="solid"/>
                    </a:lnR>
                    <a:lnT w="19050">
                      <a:solidFill>
                        <a:srgbClr val="010101"/>
                      </a:solidFill>
                      <a:prstDash val="solid"/>
                    </a:lnT>
                    <a:lnB w="6350">
                      <a:solidFill>
                        <a:srgbClr val="010101"/>
                      </a:solidFill>
                      <a:prstDash val="solid"/>
                    </a:lnB>
                  </a:tcPr>
                </a:tc>
                <a:tc>
                  <a:txBody>
                    <a:bodyPr/>
                    <a:lstStyle/>
                    <a:p>
                      <a:pPr marL="45085">
                        <a:lnSpc>
                          <a:spcPct val="100000"/>
                        </a:lnSpc>
                        <a:spcBef>
                          <a:spcPts val="140"/>
                        </a:spcBef>
                      </a:pPr>
                      <a:r>
                        <a:rPr dirty="0" sz="1200" spc="-10">
                          <a:latin typeface="Arial"/>
                          <a:cs typeface="Arial"/>
                        </a:rPr>
                        <a:t>23</a:t>
                      </a:r>
                      <a:endParaRPr sz="1200">
                        <a:latin typeface="Arial"/>
                        <a:cs typeface="Arial"/>
                      </a:endParaRPr>
                    </a:p>
                  </a:txBody>
                  <a:tcPr marL="0" marR="0" marB="0" marT="17780">
                    <a:lnL w="6350">
                      <a:solidFill>
                        <a:srgbClr val="010101"/>
                      </a:solidFill>
                      <a:prstDash val="solid"/>
                    </a:lnL>
                    <a:lnR w="19050">
                      <a:solidFill>
                        <a:srgbClr val="010101"/>
                      </a:solidFill>
                      <a:prstDash val="solid"/>
                    </a:lnR>
                    <a:lnT w="19050">
                      <a:solidFill>
                        <a:srgbClr val="010101"/>
                      </a:solidFill>
                      <a:prstDash val="solid"/>
                    </a:lnT>
                    <a:lnB w="6350">
                      <a:solidFill>
                        <a:srgbClr val="010101"/>
                      </a:solidFill>
                      <a:prstDash val="solid"/>
                    </a:lnB>
                  </a:tcPr>
                </a:tc>
              </a:tr>
              <a:tr h="227837">
                <a:tc>
                  <a:txBody>
                    <a:bodyPr/>
                    <a:lstStyle/>
                    <a:p>
                      <a:pPr marL="45720">
                        <a:lnSpc>
                          <a:spcPct val="100000"/>
                        </a:lnSpc>
                        <a:spcBef>
                          <a:spcPts val="140"/>
                        </a:spcBef>
                      </a:pPr>
                      <a:r>
                        <a:rPr dirty="0" sz="1200" spc="-10">
                          <a:latin typeface="Arial"/>
                          <a:cs typeface="Arial"/>
                        </a:rPr>
                        <a:t>23</a:t>
                      </a:r>
                      <a:endParaRPr sz="1200">
                        <a:latin typeface="Arial"/>
                        <a:cs typeface="Arial"/>
                      </a:endParaRPr>
                    </a:p>
                  </a:txBody>
                  <a:tcPr marL="0" marR="0" marB="0" marT="17780">
                    <a:lnL w="19050">
                      <a:solidFill>
                        <a:srgbClr val="010101"/>
                      </a:solidFill>
                      <a:prstDash val="solid"/>
                    </a:lnL>
                    <a:lnR w="6350">
                      <a:solidFill>
                        <a:srgbClr val="010101"/>
                      </a:solidFill>
                      <a:prstDash val="solid"/>
                    </a:lnR>
                    <a:lnT w="6350">
                      <a:solidFill>
                        <a:srgbClr val="010101"/>
                      </a:solidFill>
                      <a:prstDash val="solid"/>
                    </a:lnT>
                    <a:lnB w="6350">
                      <a:solidFill>
                        <a:srgbClr val="010101"/>
                      </a:solidFill>
                      <a:prstDash val="solid"/>
                    </a:lnB>
                  </a:tcPr>
                </a:tc>
                <a:tc>
                  <a:txBody>
                    <a:bodyPr/>
                    <a:lstStyle/>
                    <a:p>
                      <a:pPr marL="46355">
                        <a:lnSpc>
                          <a:spcPct val="100000"/>
                        </a:lnSpc>
                        <a:spcBef>
                          <a:spcPts val="140"/>
                        </a:spcBef>
                      </a:pPr>
                      <a:r>
                        <a:rPr dirty="0" sz="1200" spc="-10">
                          <a:latin typeface="Arial"/>
                          <a:cs typeface="Arial"/>
                        </a:rPr>
                        <a:t>23</a:t>
                      </a:r>
                      <a:endParaRPr sz="1200">
                        <a:latin typeface="Arial"/>
                        <a:cs typeface="Arial"/>
                      </a:endParaRPr>
                    </a:p>
                  </a:txBody>
                  <a:tcPr marL="0" marR="0" marB="0" marT="17780">
                    <a:lnL w="6350">
                      <a:solidFill>
                        <a:srgbClr val="010101"/>
                      </a:solidFill>
                      <a:prstDash val="solid"/>
                    </a:lnL>
                    <a:lnR w="6350">
                      <a:solidFill>
                        <a:srgbClr val="010101"/>
                      </a:solidFill>
                      <a:prstDash val="solid"/>
                    </a:lnR>
                    <a:lnT w="6350">
                      <a:solidFill>
                        <a:srgbClr val="010101"/>
                      </a:solidFill>
                      <a:prstDash val="solid"/>
                    </a:lnT>
                    <a:lnB w="6350">
                      <a:solidFill>
                        <a:srgbClr val="010101"/>
                      </a:solidFill>
                      <a:prstDash val="solid"/>
                    </a:lnB>
                  </a:tcPr>
                </a:tc>
                <a:tc>
                  <a:txBody>
                    <a:bodyPr/>
                    <a:lstStyle/>
                    <a:p>
                      <a:pPr marL="45085">
                        <a:lnSpc>
                          <a:spcPct val="100000"/>
                        </a:lnSpc>
                        <a:spcBef>
                          <a:spcPts val="140"/>
                        </a:spcBef>
                      </a:pPr>
                      <a:r>
                        <a:rPr dirty="0" sz="1200" spc="-10">
                          <a:latin typeface="Arial"/>
                          <a:cs typeface="Arial"/>
                        </a:rPr>
                        <a:t>12</a:t>
                      </a:r>
                      <a:endParaRPr sz="1200">
                        <a:latin typeface="Arial"/>
                        <a:cs typeface="Arial"/>
                      </a:endParaRPr>
                    </a:p>
                  </a:txBody>
                  <a:tcPr marL="0" marR="0" marB="0" marT="17780">
                    <a:lnL w="6350">
                      <a:solidFill>
                        <a:srgbClr val="010101"/>
                      </a:solidFill>
                      <a:prstDash val="solid"/>
                    </a:lnL>
                    <a:lnR w="19050">
                      <a:solidFill>
                        <a:srgbClr val="010101"/>
                      </a:solidFill>
                      <a:prstDash val="solid"/>
                    </a:lnR>
                    <a:lnT w="6350">
                      <a:solidFill>
                        <a:srgbClr val="010101"/>
                      </a:solidFill>
                      <a:prstDash val="solid"/>
                    </a:lnT>
                    <a:lnB w="6350">
                      <a:solidFill>
                        <a:srgbClr val="010101"/>
                      </a:solidFill>
                      <a:prstDash val="solid"/>
                    </a:lnB>
                  </a:tcPr>
                </a:tc>
              </a:tr>
              <a:tr h="227838">
                <a:tc>
                  <a:txBody>
                    <a:bodyPr/>
                    <a:lstStyle/>
                    <a:p>
                      <a:pPr marL="45720">
                        <a:lnSpc>
                          <a:spcPct val="100000"/>
                        </a:lnSpc>
                        <a:spcBef>
                          <a:spcPts val="140"/>
                        </a:spcBef>
                      </a:pPr>
                      <a:r>
                        <a:rPr dirty="0" sz="1200" spc="-10">
                          <a:latin typeface="Arial"/>
                          <a:cs typeface="Arial"/>
                        </a:rPr>
                        <a:t>23</a:t>
                      </a:r>
                      <a:endParaRPr sz="1200">
                        <a:latin typeface="Arial"/>
                        <a:cs typeface="Arial"/>
                      </a:endParaRPr>
                    </a:p>
                  </a:txBody>
                  <a:tcPr marL="0" marR="0" marB="0" marT="17780">
                    <a:lnL w="19050">
                      <a:solidFill>
                        <a:srgbClr val="010101"/>
                      </a:solidFill>
                      <a:prstDash val="solid"/>
                    </a:lnL>
                    <a:lnR w="6350">
                      <a:solidFill>
                        <a:srgbClr val="010101"/>
                      </a:solidFill>
                      <a:prstDash val="solid"/>
                    </a:lnR>
                    <a:lnT w="6350">
                      <a:solidFill>
                        <a:srgbClr val="010101"/>
                      </a:solidFill>
                      <a:prstDash val="solid"/>
                    </a:lnT>
                    <a:lnB w="19050">
                      <a:solidFill>
                        <a:srgbClr val="010101"/>
                      </a:solidFill>
                      <a:prstDash val="solid"/>
                    </a:lnB>
                  </a:tcPr>
                </a:tc>
                <a:tc>
                  <a:txBody>
                    <a:bodyPr/>
                    <a:lstStyle/>
                    <a:p>
                      <a:pPr marL="46355">
                        <a:lnSpc>
                          <a:spcPct val="100000"/>
                        </a:lnSpc>
                        <a:spcBef>
                          <a:spcPts val="140"/>
                        </a:spcBef>
                      </a:pPr>
                      <a:r>
                        <a:rPr dirty="0" sz="1200" spc="-10">
                          <a:latin typeface="Arial"/>
                          <a:cs typeface="Arial"/>
                        </a:rPr>
                        <a:t>12</a:t>
                      </a:r>
                      <a:endParaRPr sz="1200">
                        <a:latin typeface="Arial"/>
                        <a:cs typeface="Arial"/>
                      </a:endParaRPr>
                    </a:p>
                  </a:txBody>
                  <a:tcPr marL="0" marR="0" marB="0" marT="17780">
                    <a:lnL w="6350">
                      <a:solidFill>
                        <a:srgbClr val="010101"/>
                      </a:solidFill>
                      <a:prstDash val="solid"/>
                    </a:lnL>
                    <a:lnR w="6350">
                      <a:solidFill>
                        <a:srgbClr val="010101"/>
                      </a:solidFill>
                      <a:prstDash val="solid"/>
                    </a:lnR>
                    <a:lnT w="6350">
                      <a:solidFill>
                        <a:srgbClr val="010101"/>
                      </a:solidFill>
                      <a:prstDash val="solid"/>
                    </a:lnT>
                    <a:lnB w="19050">
                      <a:solidFill>
                        <a:srgbClr val="010101"/>
                      </a:solidFill>
                      <a:prstDash val="solid"/>
                    </a:lnB>
                  </a:tcPr>
                </a:tc>
                <a:tc>
                  <a:txBody>
                    <a:bodyPr/>
                    <a:lstStyle/>
                    <a:p>
                      <a:pPr marL="45085">
                        <a:lnSpc>
                          <a:spcPct val="100000"/>
                        </a:lnSpc>
                        <a:spcBef>
                          <a:spcPts val="140"/>
                        </a:spcBef>
                      </a:pPr>
                      <a:r>
                        <a:rPr dirty="0" sz="1200" spc="-10">
                          <a:latin typeface="Arial"/>
                          <a:cs typeface="Arial"/>
                        </a:rPr>
                        <a:t>23</a:t>
                      </a:r>
                      <a:endParaRPr sz="1200">
                        <a:latin typeface="Arial"/>
                        <a:cs typeface="Arial"/>
                      </a:endParaRPr>
                    </a:p>
                  </a:txBody>
                  <a:tcPr marL="0" marR="0" marB="0" marT="17780">
                    <a:lnL w="6350">
                      <a:solidFill>
                        <a:srgbClr val="010101"/>
                      </a:solidFill>
                      <a:prstDash val="solid"/>
                    </a:lnL>
                    <a:lnR w="19050">
                      <a:solidFill>
                        <a:srgbClr val="010101"/>
                      </a:solidFill>
                      <a:prstDash val="solid"/>
                    </a:lnR>
                    <a:lnT w="6350">
                      <a:solidFill>
                        <a:srgbClr val="010101"/>
                      </a:solidFill>
                      <a:prstDash val="solid"/>
                    </a:lnT>
                    <a:lnB w="19050">
                      <a:solidFill>
                        <a:srgbClr val="010101"/>
                      </a:solidFill>
                      <a:prstDash val="solid"/>
                    </a:lnB>
                  </a:tcPr>
                </a:tc>
              </a:tr>
            </a:tbl>
          </a:graphicData>
        </a:graphic>
      </p:graphicFrame>
      <p:graphicFrame>
        <p:nvGraphicFramePr>
          <p:cNvPr id="6" name="object 6"/>
          <p:cNvGraphicFramePr>
            <a:graphicFrameLocks noGrp="1"/>
          </p:cNvGraphicFramePr>
          <p:nvPr/>
        </p:nvGraphicFramePr>
        <p:xfrm>
          <a:off x="4945856" y="2401538"/>
          <a:ext cx="1126490" cy="697865"/>
        </p:xfrm>
        <a:graphic>
          <a:graphicData uri="http://schemas.openxmlformats.org/drawingml/2006/table">
            <a:tbl>
              <a:tblPr firstRow="1" bandRow="1">
                <a:tableStyleId>{2D5ABB26-0587-4C30-8999-92F81FD0307C}</a:tableStyleId>
              </a:tblPr>
              <a:tblGrid>
                <a:gridCol w="368300"/>
                <a:gridCol w="368934"/>
                <a:gridCol w="368300"/>
              </a:tblGrid>
              <a:tr h="227838">
                <a:tc>
                  <a:txBody>
                    <a:bodyPr/>
                    <a:lstStyle/>
                    <a:p>
                      <a:pPr marL="45085">
                        <a:lnSpc>
                          <a:spcPct val="100000"/>
                        </a:lnSpc>
                        <a:spcBef>
                          <a:spcPts val="140"/>
                        </a:spcBef>
                      </a:pPr>
                      <a:r>
                        <a:rPr dirty="0" sz="1200">
                          <a:solidFill>
                            <a:srgbClr val="FF0000"/>
                          </a:solidFill>
                          <a:latin typeface="Arial"/>
                          <a:cs typeface="Arial"/>
                        </a:rPr>
                        <a:t>3</a:t>
                      </a:r>
                      <a:endParaRPr sz="1200">
                        <a:latin typeface="Arial"/>
                        <a:cs typeface="Arial"/>
                      </a:endParaRPr>
                    </a:p>
                  </a:txBody>
                  <a:tcPr marL="0" marR="0" marB="0" marT="17780">
                    <a:lnL w="19050">
                      <a:solidFill>
                        <a:srgbClr val="010101"/>
                      </a:solidFill>
                      <a:prstDash val="solid"/>
                    </a:lnL>
                    <a:lnR w="6350">
                      <a:solidFill>
                        <a:srgbClr val="010101"/>
                      </a:solidFill>
                      <a:prstDash val="solid"/>
                    </a:lnR>
                    <a:lnT w="19050">
                      <a:solidFill>
                        <a:srgbClr val="010101"/>
                      </a:solidFill>
                      <a:prstDash val="solid"/>
                    </a:lnT>
                    <a:lnB w="6350">
                      <a:solidFill>
                        <a:srgbClr val="010101"/>
                      </a:solidFill>
                      <a:prstDash val="solid"/>
                    </a:lnB>
                  </a:tcPr>
                </a:tc>
                <a:tc>
                  <a:txBody>
                    <a:bodyPr/>
                    <a:lstStyle/>
                    <a:p>
                      <a:pPr marL="46355">
                        <a:lnSpc>
                          <a:spcPct val="100000"/>
                        </a:lnSpc>
                        <a:spcBef>
                          <a:spcPts val="140"/>
                        </a:spcBef>
                      </a:pPr>
                      <a:r>
                        <a:rPr dirty="0" sz="1200" spc="-10">
                          <a:latin typeface="Arial"/>
                          <a:cs typeface="Arial"/>
                        </a:rPr>
                        <a:t>12</a:t>
                      </a:r>
                      <a:endParaRPr sz="1200">
                        <a:latin typeface="Arial"/>
                        <a:cs typeface="Arial"/>
                      </a:endParaRPr>
                    </a:p>
                  </a:txBody>
                  <a:tcPr marL="0" marR="0" marB="0" marT="17780">
                    <a:lnL w="6350">
                      <a:solidFill>
                        <a:srgbClr val="010101"/>
                      </a:solidFill>
                      <a:prstDash val="solid"/>
                    </a:lnL>
                    <a:lnR w="6350">
                      <a:solidFill>
                        <a:srgbClr val="010101"/>
                      </a:solidFill>
                      <a:prstDash val="solid"/>
                    </a:lnR>
                    <a:lnT w="19050">
                      <a:solidFill>
                        <a:srgbClr val="010101"/>
                      </a:solidFill>
                      <a:prstDash val="solid"/>
                    </a:lnT>
                    <a:lnB w="6350">
                      <a:solidFill>
                        <a:srgbClr val="010101"/>
                      </a:solidFill>
                      <a:prstDash val="solid"/>
                    </a:lnB>
                  </a:tcPr>
                </a:tc>
                <a:tc>
                  <a:txBody>
                    <a:bodyPr/>
                    <a:lstStyle/>
                    <a:p>
                      <a:pPr marL="45085">
                        <a:lnSpc>
                          <a:spcPct val="100000"/>
                        </a:lnSpc>
                        <a:spcBef>
                          <a:spcPts val="140"/>
                        </a:spcBef>
                      </a:pPr>
                      <a:r>
                        <a:rPr dirty="0" sz="1200" spc="-10">
                          <a:latin typeface="Arial"/>
                          <a:cs typeface="Arial"/>
                        </a:rPr>
                        <a:t>12</a:t>
                      </a:r>
                      <a:endParaRPr sz="1200">
                        <a:latin typeface="Arial"/>
                        <a:cs typeface="Arial"/>
                      </a:endParaRPr>
                    </a:p>
                  </a:txBody>
                  <a:tcPr marL="0" marR="0" marB="0" marT="17780">
                    <a:lnL w="6350">
                      <a:solidFill>
                        <a:srgbClr val="010101"/>
                      </a:solidFill>
                      <a:prstDash val="solid"/>
                    </a:lnL>
                    <a:lnR w="19050">
                      <a:solidFill>
                        <a:srgbClr val="010101"/>
                      </a:solidFill>
                      <a:prstDash val="solid"/>
                    </a:lnR>
                    <a:lnT w="19050">
                      <a:solidFill>
                        <a:srgbClr val="010101"/>
                      </a:solidFill>
                      <a:prstDash val="solid"/>
                    </a:lnT>
                    <a:lnB w="6350">
                      <a:solidFill>
                        <a:srgbClr val="010101"/>
                      </a:solidFill>
                      <a:prstDash val="solid"/>
                    </a:lnB>
                  </a:tcPr>
                </a:tc>
              </a:tr>
              <a:tr h="227837">
                <a:tc>
                  <a:txBody>
                    <a:bodyPr/>
                    <a:lstStyle/>
                    <a:p>
                      <a:pPr marL="45085">
                        <a:lnSpc>
                          <a:spcPct val="100000"/>
                        </a:lnSpc>
                        <a:spcBef>
                          <a:spcPts val="140"/>
                        </a:spcBef>
                      </a:pPr>
                      <a:r>
                        <a:rPr dirty="0" sz="1200" spc="-10">
                          <a:latin typeface="Arial"/>
                          <a:cs typeface="Arial"/>
                        </a:rPr>
                        <a:t>12</a:t>
                      </a:r>
                      <a:endParaRPr sz="1200">
                        <a:latin typeface="Arial"/>
                        <a:cs typeface="Arial"/>
                      </a:endParaRPr>
                    </a:p>
                  </a:txBody>
                  <a:tcPr marL="0" marR="0" marB="0" marT="17780">
                    <a:lnL w="19050">
                      <a:solidFill>
                        <a:srgbClr val="010101"/>
                      </a:solidFill>
                      <a:prstDash val="solid"/>
                    </a:lnL>
                    <a:lnR w="6350">
                      <a:solidFill>
                        <a:srgbClr val="010101"/>
                      </a:solidFill>
                      <a:prstDash val="solid"/>
                    </a:lnR>
                    <a:lnT w="6350">
                      <a:solidFill>
                        <a:srgbClr val="010101"/>
                      </a:solidFill>
                      <a:prstDash val="solid"/>
                    </a:lnT>
                    <a:lnB w="6350">
                      <a:solidFill>
                        <a:srgbClr val="010101"/>
                      </a:solidFill>
                      <a:prstDash val="solid"/>
                    </a:lnB>
                  </a:tcPr>
                </a:tc>
                <a:tc>
                  <a:txBody>
                    <a:bodyPr/>
                    <a:lstStyle/>
                    <a:p>
                      <a:pPr marL="46355">
                        <a:lnSpc>
                          <a:spcPct val="100000"/>
                        </a:lnSpc>
                        <a:spcBef>
                          <a:spcPts val="140"/>
                        </a:spcBef>
                      </a:pPr>
                      <a:r>
                        <a:rPr dirty="0" sz="1200" spc="-10">
                          <a:latin typeface="Arial"/>
                          <a:cs typeface="Arial"/>
                        </a:rPr>
                        <a:t>12</a:t>
                      </a:r>
                      <a:endParaRPr sz="1200">
                        <a:latin typeface="Arial"/>
                        <a:cs typeface="Arial"/>
                      </a:endParaRPr>
                    </a:p>
                  </a:txBody>
                  <a:tcPr marL="0" marR="0" marB="0" marT="17780">
                    <a:lnL w="6350">
                      <a:solidFill>
                        <a:srgbClr val="010101"/>
                      </a:solidFill>
                      <a:prstDash val="solid"/>
                    </a:lnL>
                    <a:lnR w="6350">
                      <a:solidFill>
                        <a:srgbClr val="010101"/>
                      </a:solidFill>
                      <a:prstDash val="solid"/>
                    </a:lnR>
                    <a:lnT w="6350">
                      <a:solidFill>
                        <a:srgbClr val="010101"/>
                      </a:solidFill>
                      <a:prstDash val="solid"/>
                    </a:lnT>
                    <a:lnB w="6350">
                      <a:solidFill>
                        <a:srgbClr val="010101"/>
                      </a:solidFill>
                      <a:prstDash val="solid"/>
                    </a:lnB>
                  </a:tcPr>
                </a:tc>
                <a:tc>
                  <a:txBody>
                    <a:bodyPr/>
                    <a:lstStyle/>
                    <a:p>
                      <a:pPr marL="45085">
                        <a:lnSpc>
                          <a:spcPct val="100000"/>
                        </a:lnSpc>
                        <a:spcBef>
                          <a:spcPts val="140"/>
                        </a:spcBef>
                      </a:pPr>
                      <a:r>
                        <a:rPr dirty="0" sz="1200" spc="-10">
                          <a:latin typeface="Arial"/>
                          <a:cs typeface="Arial"/>
                        </a:rPr>
                        <a:t>23</a:t>
                      </a:r>
                      <a:endParaRPr sz="1200">
                        <a:latin typeface="Arial"/>
                        <a:cs typeface="Arial"/>
                      </a:endParaRPr>
                    </a:p>
                  </a:txBody>
                  <a:tcPr marL="0" marR="0" marB="0" marT="17780">
                    <a:lnL w="6350">
                      <a:solidFill>
                        <a:srgbClr val="010101"/>
                      </a:solidFill>
                      <a:prstDash val="solid"/>
                    </a:lnL>
                    <a:lnR w="19050">
                      <a:solidFill>
                        <a:srgbClr val="010101"/>
                      </a:solidFill>
                      <a:prstDash val="solid"/>
                    </a:lnR>
                    <a:lnT w="6350">
                      <a:solidFill>
                        <a:srgbClr val="010101"/>
                      </a:solidFill>
                      <a:prstDash val="solid"/>
                    </a:lnT>
                    <a:lnB w="6350">
                      <a:solidFill>
                        <a:srgbClr val="010101"/>
                      </a:solidFill>
                      <a:prstDash val="solid"/>
                    </a:lnB>
                  </a:tcPr>
                </a:tc>
              </a:tr>
              <a:tr h="227838">
                <a:tc>
                  <a:txBody>
                    <a:bodyPr/>
                    <a:lstStyle/>
                    <a:p>
                      <a:pPr marL="45085">
                        <a:lnSpc>
                          <a:spcPct val="100000"/>
                        </a:lnSpc>
                        <a:spcBef>
                          <a:spcPts val="140"/>
                        </a:spcBef>
                      </a:pPr>
                      <a:r>
                        <a:rPr dirty="0" sz="1200" spc="-10">
                          <a:latin typeface="Arial"/>
                          <a:cs typeface="Arial"/>
                        </a:rPr>
                        <a:t>12</a:t>
                      </a:r>
                      <a:endParaRPr sz="1200">
                        <a:latin typeface="Arial"/>
                        <a:cs typeface="Arial"/>
                      </a:endParaRPr>
                    </a:p>
                  </a:txBody>
                  <a:tcPr marL="0" marR="0" marB="0" marT="17780">
                    <a:lnL w="19050">
                      <a:solidFill>
                        <a:srgbClr val="010101"/>
                      </a:solidFill>
                      <a:prstDash val="solid"/>
                    </a:lnL>
                    <a:lnR w="6350">
                      <a:solidFill>
                        <a:srgbClr val="010101"/>
                      </a:solidFill>
                      <a:prstDash val="solid"/>
                    </a:lnR>
                    <a:lnT w="6350">
                      <a:solidFill>
                        <a:srgbClr val="010101"/>
                      </a:solidFill>
                      <a:prstDash val="solid"/>
                    </a:lnT>
                    <a:lnB w="19050">
                      <a:solidFill>
                        <a:srgbClr val="010101"/>
                      </a:solidFill>
                      <a:prstDash val="solid"/>
                    </a:lnB>
                  </a:tcPr>
                </a:tc>
                <a:tc>
                  <a:txBody>
                    <a:bodyPr/>
                    <a:lstStyle/>
                    <a:p>
                      <a:pPr marL="46355">
                        <a:lnSpc>
                          <a:spcPct val="100000"/>
                        </a:lnSpc>
                        <a:spcBef>
                          <a:spcPts val="140"/>
                        </a:spcBef>
                      </a:pPr>
                      <a:r>
                        <a:rPr dirty="0" sz="1200" spc="-10">
                          <a:latin typeface="Arial"/>
                          <a:cs typeface="Arial"/>
                        </a:rPr>
                        <a:t>23</a:t>
                      </a:r>
                      <a:endParaRPr sz="1200">
                        <a:latin typeface="Arial"/>
                        <a:cs typeface="Arial"/>
                      </a:endParaRPr>
                    </a:p>
                  </a:txBody>
                  <a:tcPr marL="0" marR="0" marB="0" marT="17780">
                    <a:lnL w="6350">
                      <a:solidFill>
                        <a:srgbClr val="010101"/>
                      </a:solidFill>
                      <a:prstDash val="solid"/>
                    </a:lnL>
                    <a:lnR w="6350">
                      <a:solidFill>
                        <a:srgbClr val="010101"/>
                      </a:solidFill>
                      <a:prstDash val="solid"/>
                    </a:lnR>
                    <a:lnT w="6350">
                      <a:solidFill>
                        <a:srgbClr val="010101"/>
                      </a:solidFill>
                      <a:prstDash val="solid"/>
                    </a:lnT>
                    <a:lnB w="19050">
                      <a:solidFill>
                        <a:srgbClr val="010101"/>
                      </a:solidFill>
                      <a:prstDash val="solid"/>
                    </a:lnB>
                  </a:tcPr>
                </a:tc>
                <a:tc>
                  <a:txBody>
                    <a:bodyPr/>
                    <a:lstStyle/>
                    <a:p>
                      <a:pPr marL="45720">
                        <a:lnSpc>
                          <a:spcPct val="100000"/>
                        </a:lnSpc>
                        <a:spcBef>
                          <a:spcPts val="140"/>
                        </a:spcBef>
                      </a:pPr>
                      <a:r>
                        <a:rPr dirty="0" sz="1200" spc="-10">
                          <a:latin typeface="Arial"/>
                          <a:cs typeface="Arial"/>
                        </a:rPr>
                        <a:t>12</a:t>
                      </a:r>
                      <a:endParaRPr sz="1200">
                        <a:latin typeface="Arial"/>
                        <a:cs typeface="Arial"/>
                      </a:endParaRPr>
                    </a:p>
                  </a:txBody>
                  <a:tcPr marL="0" marR="0" marB="0" marT="17780">
                    <a:lnL w="6350">
                      <a:solidFill>
                        <a:srgbClr val="010101"/>
                      </a:solidFill>
                      <a:prstDash val="solid"/>
                    </a:lnL>
                    <a:lnR w="19050">
                      <a:solidFill>
                        <a:srgbClr val="010101"/>
                      </a:solidFill>
                      <a:prstDash val="solid"/>
                    </a:lnR>
                    <a:lnT w="6350">
                      <a:solidFill>
                        <a:srgbClr val="010101"/>
                      </a:solidFill>
                      <a:prstDash val="solid"/>
                    </a:lnT>
                    <a:lnB w="19050">
                      <a:solidFill>
                        <a:srgbClr val="010101"/>
                      </a:solidFill>
                      <a:prstDash val="solid"/>
                    </a:lnB>
                  </a:tcPr>
                </a:tc>
              </a:tr>
            </a:tbl>
          </a:graphicData>
        </a:graphic>
      </p:graphicFrame>
      <p:sp>
        <p:nvSpPr>
          <p:cNvPr id="7" name="object 7"/>
          <p:cNvSpPr/>
          <p:nvPr/>
        </p:nvSpPr>
        <p:spPr>
          <a:xfrm>
            <a:off x="3581400" y="2408682"/>
            <a:ext cx="0" cy="683895"/>
          </a:xfrm>
          <a:custGeom>
            <a:avLst/>
            <a:gdLst/>
            <a:ahLst/>
            <a:cxnLst/>
            <a:rect l="l" t="t" r="r" b="b"/>
            <a:pathLst>
              <a:path w="0" h="683894">
                <a:moveTo>
                  <a:pt x="0" y="0"/>
                </a:moveTo>
                <a:lnTo>
                  <a:pt x="0" y="683514"/>
                </a:lnTo>
              </a:path>
            </a:pathLst>
          </a:custGeom>
          <a:ln w="14287">
            <a:solidFill>
              <a:srgbClr val="010101"/>
            </a:solidFill>
          </a:ln>
        </p:spPr>
        <p:txBody>
          <a:bodyPr wrap="square" lIns="0" tIns="0" rIns="0" bIns="0" rtlCol="0"/>
          <a:lstStyle/>
          <a:p/>
        </p:txBody>
      </p:sp>
      <p:graphicFrame>
        <p:nvGraphicFramePr>
          <p:cNvPr id="8" name="object 8"/>
          <p:cNvGraphicFramePr>
            <a:graphicFrameLocks noGrp="1"/>
          </p:cNvGraphicFramePr>
          <p:nvPr/>
        </p:nvGraphicFramePr>
        <p:xfrm>
          <a:off x="3581400" y="1456182"/>
          <a:ext cx="1112520" cy="1650364"/>
        </p:xfrm>
        <a:graphic>
          <a:graphicData uri="http://schemas.openxmlformats.org/drawingml/2006/table">
            <a:tbl>
              <a:tblPr firstRow="1" bandRow="1">
                <a:tableStyleId>{2D5ABB26-0587-4C30-8999-92F81FD0307C}</a:tableStyleId>
              </a:tblPr>
              <a:tblGrid>
                <a:gridCol w="368300"/>
                <a:gridCol w="368934"/>
                <a:gridCol w="368300"/>
              </a:tblGrid>
              <a:tr h="227838">
                <a:tc>
                  <a:txBody>
                    <a:bodyPr/>
                    <a:lstStyle/>
                    <a:p>
                      <a:pPr marL="45085">
                        <a:lnSpc>
                          <a:spcPct val="100000"/>
                        </a:lnSpc>
                        <a:spcBef>
                          <a:spcPts val="140"/>
                        </a:spcBef>
                      </a:pPr>
                      <a:r>
                        <a:rPr dirty="0" sz="1200" spc="-10">
                          <a:latin typeface="Arial"/>
                          <a:cs typeface="Arial"/>
                        </a:rPr>
                        <a:t>123</a:t>
                      </a:r>
                      <a:endParaRPr sz="1200">
                        <a:latin typeface="Arial"/>
                        <a:cs typeface="Arial"/>
                      </a:endParaRPr>
                    </a:p>
                  </a:txBody>
                  <a:tcPr marL="0" marR="0" marB="0" marT="17780">
                    <a:lnR w="6350">
                      <a:solidFill>
                        <a:srgbClr val="010101"/>
                      </a:solidFill>
                      <a:prstDash val="solid"/>
                    </a:lnR>
                    <a:lnT w="19050">
                      <a:solidFill>
                        <a:srgbClr val="010101"/>
                      </a:solidFill>
                      <a:prstDash val="solid"/>
                    </a:lnT>
                    <a:lnB w="6350">
                      <a:solidFill>
                        <a:srgbClr val="010101"/>
                      </a:solidFill>
                      <a:prstDash val="solid"/>
                    </a:lnB>
                  </a:tcPr>
                </a:tc>
                <a:tc>
                  <a:txBody>
                    <a:bodyPr/>
                    <a:lstStyle/>
                    <a:p>
                      <a:pPr algn="ctr" marR="13970">
                        <a:lnSpc>
                          <a:spcPct val="100000"/>
                        </a:lnSpc>
                        <a:spcBef>
                          <a:spcPts val="140"/>
                        </a:spcBef>
                      </a:pPr>
                      <a:r>
                        <a:rPr dirty="0" sz="1200" spc="-10">
                          <a:latin typeface="Arial"/>
                          <a:cs typeface="Arial"/>
                        </a:rPr>
                        <a:t>123</a:t>
                      </a:r>
                      <a:endParaRPr sz="1200">
                        <a:latin typeface="Arial"/>
                        <a:cs typeface="Arial"/>
                      </a:endParaRPr>
                    </a:p>
                  </a:txBody>
                  <a:tcPr marL="0" marR="0" marB="0" marT="17780">
                    <a:lnL w="6350">
                      <a:solidFill>
                        <a:srgbClr val="010101"/>
                      </a:solidFill>
                      <a:prstDash val="solid"/>
                    </a:lnL>
                    <a:lnR w="6350">
                      <a:solidFill>
                        <a:srgbClr val="010101"/>
                      </a:solidFill>
                      <a:prstDash val="solid"/>
                    </a:lnR>
                    <a:lnT w="19050">
                      <a:solidFill>
                        <a:srgbClr val="010101"/>
                      </a:solidFill>
                      <a:prstDash val="solid"/>
                    </a:lnT>
                    <a:lnB w="6350">
                      <a:solidFill>
                        <a:srgbClr val="010101"/>
                      </a:solidFill>
                      <a:prstDash val="solid"/>
                    </a:lnB>
                  </a:tcPr>
                </a:tc>
                <a:tc>
                  <a:txBody>
                    <a:bodyPr/>
                    <a:lstStyle/>
                    <a:p>
                      <a:pPr algn="ctr" marR="15240">
                        <a:lnSpc>
                          <a:spcPct val="100000"/>
                        </a:lnSpc>
                        <a:spcBef>
                          <a:spcPts val="140"/>
                        </a:spcBef>
                      </a:pPr>
                      <a:r>
                        <a:rPr dirty="0" sz="1200" spc="-10">
                          <a:latin typeface="Arial"/>
                          <a:cs typeface="Arial"/>
                        </a:rPr>
                        <a:t>123</a:t>
                      </a:r>
                      <a:endParaRPr sz="1200">
                        <a:latin typeface="Arial"/>
                        <a:cs typeface="Arial"/>
                      </a:endParaRPr>
                    </a:p>
                  </a:txBody>
                  <a:tcPr marL="0" marR="0" marB="0" marT="17780">
                    <a:lnL w="6350">
                      <a:solidFill>
                        <a:srgbClr val="010101"/>
                      </a:solidFill>
                      <a:prstDash val="solid"/>
                    </a:lnL>
                    <a:lnR w="19050">
                      <a:solidFill>
                        <a:srgbClr val="010101"/>
                      </a:solidFill>
                      <a:prstDash val="solid"/>
                    </a:lnR>
                    <a:lnT w="19050">
                      <a:solidFill>
                        <a:srgbClr val="010101"/>
                      </a:solidFill>
                      <a:prstDash val="solid"/>
                    </a:lnT>
                    <a:lnB w="6350">
                      <a:solidFill>
                        <a:srgbClr val="010101"/>
                      </a:solidFill>
                      <a:prstDash val="solid"/>
                    </a:lnB>
                  </a:tcPr>
                </a:tc>
              </a:tr>
              <a:tr h="227837">
                <a:tc>
                  <a:txBody>
                    <a:bodyPr/>
                    <a:lstStyle/>
                    <a:p>
                      <a:pPr marL="45085">
                        <a:lnSpc>
                          <a:spcPct val="100000"/>
                        </a:lnSpc>
                        <a:spcBef>
                          <a:spcPts val="140"/>
                        </a:spcBef>
                      </a:pPr>
                      <a:r>
                        <a:rPr dirty="0" sz="1200" spc="-10">
                          <a:latin typeface="Arial"/>
                          <a:cs typeface="Arial"/>
                        </a:rPr>
                        <a:t>123</a:t>
                      </a:r>
                      <a:endParaRPr sz="1200">
                        <a:latin typeface="Arial"/>
                        <a:cs typeface="Arial"/>
                      </a:endParaRPr>
                    </a:p>
                  </a:txBody>
                  <a:tcPr marL="0" marR="0" marB="0" marT="17780">
                    <a:lnR w="6350">
                      <a:solidFill>
                        <a:srgbClr val="010101"/>
                      </a:solidFill>
                      <a:prstDash val="solid"/>
                    </a:lnR>
                    <a:lnT w="6350">
                      <a:solidFill>
                        <a:srgbClr val="010101"/>
                      </a:solidFill>
                      <a:prstDash val="solid"/>
                    </a:lnT>
                    <a:lnB w="6350">
                      <a:solidFill>
                        <a:srgbClr val="010101"/>
                      </a:solidFill>
                      <a:prstDash val="solid"/>
                    </a:lnB>
                  </a:tcPr>
                </a:tc>
                <a:tc>
                  <a:txBody>
                    <a:bodyPr/>
                    <a:lstStyle/>
                    <a:p>
                      <a:pPr algn="ctr" marR="13970">
                        <a:lnSpc>
                          <a:spcPct val="100000"/>
                        </a:lnSpc>
                        <a:spcBef>
                          <a:spcPts val="140"/>
                        </a:spcBef>
                      </a:pPr>
                      <a:r>
                        <a:rPr dirty="0" sz="1200" spc="-10">
                          <a:latin typeface="Arial"/>
                          <a:cs typeface="Arial"/>
                        </a:rPr>
                        <a:t>123</a:t>
                      </a:r>
                      <a:endParaRPr sz="1200">
                        <a:latin typeface="Arial"/>
                        <a:cs typeface="Arial"/>
                      </a:endParaRPr>
                    </a:p>
                  </a:txBody>
                  <a:tcPr marL="0" marR="0" marB="0" marT="17780">
                    <a:lnL w="6350">
                      <a:solidFill>
                        <a:srgbClr val="010101"/>
                      </a:solidFill>
                      <a:prstDash val="solid"/>
                    </a:lnL>
                    <a:lnR w="6350">
                      <a:solidFill>
                        <a:srgbClr val="010101"/>
                      </a:solidFill>
                      <a:prstDash val="solid"/>
                    </a:lnR>
                    <a:lnT w="6350">
                      <a:solidFill>
                        <a:srgbClr val="010101"/>
                      </a:solidFill>
                      <a:prstDash val="solid"/>
                    </a:lnT>
                    <a:lnB w="6350">
                      <a:solidFill>
                        <a:srgbClr val="010101"/>
                      </a:solidFill>
                      <a:prstDash val="solid"/>
                    </a:lnB>
                  </a:tcPr>
                </a:tc>
                <a:tc>
                  <a:txBody>
                    <a:bodyPr/>
                    <a:lstStyle/>
                    <a:p>
                      <a:pPr algn="ctr" marR="15240">
                        <a:lnSpc>
                          <a:spcPct val="100000"/>
                        </a:lnSpc>
                        <a:spcBef>
                          <a:spcPts val="140"/>
                        </a:spcBef>
                      </a:pPr>
                      <a:r>
                        <a:rPr dirty="0" sz="1200" spc="-10">
                          <a:latin typeface="Arial"/>
                          <a:cs typeface="Arial"/>
                        </a:rPr>
                        <a:t>123</a:t>
                      </a:r>
                      <a:endParaRPr sz="1200">
                        <a:latin typeface="Arial"/>
                        <a:cs typeface="Arial"/>
                      </a:endParaRPr>
                    </a:p>
                  </a:txBody>
                  <a:tcPr marL="0" marR="0" marB="0" marT="17780">
                    <a:lnL w="6350">
                      <a:solidFill>
                        <a:srgbClr val="010101"/>
                      </a:solidFill>
                      <a:prstDash val="solid"/>
                    </a:lnL>
                    <a:lnR w="19050">
                      <a:solidFill>
                        <a:srgbClr val="010101"/>
                      </a:solidFill>
                      <a:prstDash val="solid"/>
                    </a:lnR>
                    <a:lnT w="6350">
                      <a:solidFill>
                        <a:srgbClr val="010101"/>
                      </a:solidFill>
                      <a:prstDash val="solid"/>
                    </a:lnT>
                    <a:lnB w="6350">
                      <a:solidFill>
                        <a:srgbClr val="010101"/>
                      </a:solidFill>
                      <a:prstDash val="solid"/>
                    </a:lnB>
                  </a:tcPr>
                </a:tc>
              </a:tr>
              <a:tr h="227838">
                <a:tc>
                  <a:txBody>
                    <a:bodyPr/>
                    <a:lstStyle/>
                    <a:p>
                      <a:pPr marL="45085">
                        <a:lnSpc>
                          <a:spcPct val="100000"/>
                        </a:lnSpc>
                        <a:spcBef>
                          <a:spcPts val="140"/>
                        </a:spcBef>
                      </a:pPr>
                      <a:r>
                        <a:rPr dirty="0" sz="1200" spc="-10">
                          <a:latin typeface="Arial"/>
                          <a:cs typeface="Arial"/>
                        </a:rPr>
                        <a:t>123</a:t>
                      </a:r>
                      <a:endParaRPr sz="1200">
                        <a:latin typeface="Arial"/>
                        <a:cs typeface="Arial"/>
                      </a:endParaRPr>
                    </a:p>
                  </a:txBody>
                  <a:tcPr marL="0" marR="0" marB="0" marT="17780">
                    <a:lnR w="6350">
                      <a:solidFill>
                        <a:srgbClr val="010101"/>
                      </a:solidFill>
                      <a:prstDash val="solid"/>
                    </a:lnR>
                    <a:lnT w="6350">
                      <a:solidFill>
                        <a:srgbClr val="010101"/>
                      </a:solidFill>
                      <a:prstDash val="solid"/>
                    </a:lnT>
                    <a:lnB w="19050">
                      <a:solidFill>
                        <a:srgbClr val="010101"/>
                      </a:solidFill>
                      <a:prstDash val="solid"/>
                    </a:lnB>
                  </a:tcPr>
                </a:tc>
                <a:tc>
                  <a:txBody>
                    <a:bodyPr/>
                    <a:lstStyle/>
                    <a:p>
                      <a:pPr algn="ctr" marR="13970">
                        <a:lnSpc>
                          <a:spcPct val="100000"/>
                        </a:lnSpc>
                        <a:spcBef>
                          <a:spcPts val="140"/>
                        </a:spcBef>
                      </a:pPr>
                      <a:r>
                        <a:rPr dirty="0" sz="1200" spc="-10">
                          <a:latin typeface="Arial"/>
                          <a:cs typeface="Arial"/>
                        </a:rPr>
                        <a:t>123</a:t>
                      </a:r>
                      <a:endParaRPr sz="1200">
                        <a:latin typeface="Arial"/>
                        <a:cs typeface="Arial"/>
                      </a:endParaRPr>
                    </a:p>
                  </a:txBody>
                  <a:tcPr marL="0" marR="0" marB="0" marT="17780">
                    <a:lnL w="6350">
                      <a:solidFill>
                        <a:srgbClr val="010101"/>
                      </a:solidFill>
                      <a:prstDash val="solid"/>
                    </a:lnL>
                    <a:lnR w="6350">
                      <a:solidFill>
                        <a:srgbClr val="010101"/>
                      </a:solidFill>
                      <a:prstDash val="solid"/>
                    </a:lnR>
                    <a:lnT w="6350">
                      <a:solidFill>
                        <a:srgbClr val="010101"/>
                      </a:solidFill>
                      <a:prstDash val="solid"/>
                    </a:lnT>
                    <a:lnB w="19050">
                      <a:solidFill>
                        <a:srgbClr val="010101"/>
                      </a:solidFill>
                      <a:prstDash val="solid"/>
                    </a:lnB>
                  </a:tcPr>
                </a:tc>
                <a:tc>
                  <a:txBody>
                    <a:bodyPr/>
                    <a:lstStyle/>
                    <a:p>
                      <a:pPr algn="ctr" marR="15240">
                        <a:lnSpc>
                          <a:spcPct val="100000"/>
                        </a:lnSpc>
                        <a:spcBef>
                          <a:spcPts val="140"/>
                        </a:spcBef>
                      </a:pPr>
                      <a:r>
                        <a:rPr dirty="0" sz="1200" spc="-10">
                          <a:latin typeface="Arial"/>
                          <a:cs typeface="Arial"/>
                        </a:rPr>
                        <a:t>123</a:t>
                      </a:r>
                      <a:endParaRPr sz="1200">
                        <a:latin typeface="Arial"/>
                        <a:cs typeface="Arial"/>
                      </a:endParaRPr>
                    </a:p>
                  </a:txBody>
                  <a:tcPr marL="0" marR="0" marB="0" marT="17780">
                    <a:lnL w="6350">
                      <a:solidFill>
                        <a:srgbClr val="010101"/>
                      </a:solidFill>
                      <a:prstDash val="solid"/>
                    </a:lnL>
                    <a:lnR w="19050">
                      <a:solidFill>
                        <a:srgbClr val="010101"/>
                      </a:solidFill>
                      <a:prstDash val="solid"/>
                    </a:lnR>
                    <a:lnT w="6350">
                      <a:solidFill>
                        <a:srgbClr val="010101"/>
                      </a:solidFill>
                      <a:prstDash val="solid"/>
                    </a:lnT>
                    <a:lnB w="19050">
                      <a:solidFill>
                        <a:srgbClr val="010101"/>
                      </a:solidFill>
                      <a:prstDash val="solid"/>
                    </a:lnB>
                  </a:tcPr>
                </a:tc>
              </a:tr>
              <a:tr h="268985">
                <a:tc>
                  <a:txBody>
                    <a:bodyPr/>
                    <a:lstStyle/>
                    <a:p>
                      <a:pPr>
                        <a:lnSpc>
                          <a:spcPct val="100000"/>
                        </a:lnSpc>
                      </a:pPr>
                      <a:endParaRPr sz="1100">
                        <a:latin typeface="Times New Roman"/>
                        <a:cs typeface="Times New Roman"/>
                      </a:endParaRPr>
                    </a:p>
                  </a:txBody>
                  <a:tcPr marL="0" marR="0" marB="0" marT="0">
                    <a:lnT w="19050">
                      <a:solidFill>
                        <a:srgbClr val="010101"/>
                      </a:solidFill>
                      <a:prstDash val="solid"/>
                    </a:lnT>
                    <a:lnB w="19050">
                      <a:solidFill>
                        <a:srgbClr val="010101"/>
                      </a:solidFill>
                      <a:prstDash val="solid"/>
                    </a:lnB>
                  </a:tcPr>
                </a:tc>
                <a:tc>
                  <a:txBody>
                    <a:bodyPr/>
                    <a:lstStyle/>
                    <a:p>
                      <a:pPr>
                        <a:lnSpc>
                          <a:spcPct val="100000"/>
                        </a:lnSpc>
                      </a:pPr>
                      <a:endParaRPr sz="1100">
                        <a:latin typeface="Times New Roman"/>
                        <a:cs typeface="Times New Roman"/>
                      </a:endParaRPr>
                    </a:p>
                  </a:txBody>
                  <a:tcPr marL="0" marR="0" marB="0" marT="0">
                    <a:lnT w="19050">
                      <a:solidFill>
                        <a:srgbClr val="010101"/>
                      </a:solidFill>
                      <a:prstDash val="solid"/>
                    </a:lnT>
                    <a:lnB w="19050">
                      <a:solidFill>
                        <a:srgbClr val="010101"/>
                      </a:solidFill>
                      <a:prstDash val="solid"/>
                    </a:lnB>
                  </a:tcPr>
                </a:tc>
                <a:tc>
                  <a:txBody>
                    <a:bodyPr/>
                    <a:lstStyle/>
                    <a:p>
                      <a:pPr>
                        <a:lnSpc>
                          <a:spcPct val="100000"/>
                        </a:lnSpc>
                      </a:pPr>
                      <a:endParaRPr sz="1100">
                        <a:latin typeface="Times New Roman"/>
                        <a:cs typeface="Times New Roman"/>
                      </a:endParaRPr>
                    </a:p>
                  </a:txBody>
                  <a:tcPr marL="0" marR="0" marB="0" marT="0">
                    <a:lnT w="19050">
                      <a:solidFill>
                        <a:srgbClr val="010101"/>
                      </a:solidFill>
                      <a:prstDash val="solid"/>
                    </a:lnT>
                    <a:lnB w="19050">
                      <a:solidFill>
                        <a:srgbClr val="010101"/>
                      </a:solidFill>
                      <a:prstDash val="solid"/>
                    </a:lnB>
                  </a:tcPr>
                </a:tc>
              </a:tr>
              <a:tr h="227838">
                <a:tc>
                  <a:txBody>
                    <a:bodyPr/>
                    <a:lstStyle/>
                    <a:p>
                      <a:pPr marL="45085">
                        <a:lnSpc>
                          <a:spcPct val="100000"/>
                        </a:lnSpc>
                        <a:spcBef>
                          <a:spcPts val="140"/>
                        </a:spcBef>
                      </a:pPr>
                      <a:r>
                        <a:rPr dirty="0" sz="1200">
                          <a:solidFill>
                            <a:srgbClr val="FF0000"/>
                          </a:solidFill>
                          <a:latin typeface="Arial"/>
                          <a:cs typeface="Arial"/>
                        </a:rPr>
                        <a:t>2</a:t>
                      </a:r>
                      <a:endParaRPr sz="1200">
                        <a:latin typeface="Arial"/>
                        <a:cs typeface="Arial"/>
                      </a:endParaRPr>
                    </a:p>
                  </a:txBody>
                  <a:tcPr marL="0" marR="0" marB="0" marT="17780">
                    <a:lnR w="6350">
                      <a:solidFill>
                        <a:srgbClr val="010101"/>
                      </a:solidFill>
                      <a:prstDash val="solid"/>
                    </a:lnR>
                    <a:lnT w="19050">
                      <a:solidFill>
                        <a:srgbClr val="010101"/>
                      </a:solidFill>
                      <a:prstDash val="solid"/>
                    </a:lnT>
                    <a:lnB w="6350">
                      <a:solidFill>
                        <a:srgbClr val="010101"/>
                      </a:solidFill>
                      <a:prstDash val="solid"/>
                    </a:lnB>
                  </a:tcPr>
                </a:tc>
                <a:tc>
                  <a:txBody>
                    <a:bodyPr/>
                    <a:lstStyle/>
                    <a:p>
                      <a:pPr algn="ctr" marR="13970">
                        <a:lnSpc>
                          <a:spcPct val="100000"/>
                        </a:lnSpc>
                        <a:spcBef>
                          <a:spcPts val="140"/>
                        </a:spcBef>
                      </a:pPr>
                      <a:r>
                        <a:rPr dirty="0" sz="1200" spc="-10">
                          <a:latin typeface="Arial"/>
                          <a:cs typeface="Arial"/>
                        </a:rPr>
                        <a:t>123</a:t>
                      </a:r>
                      <a:endParaRPr sz="1200">
                        <a:latin typeface="Arial"/>
                        <a:cs typeface="Arial"/>
                      </a:endParaRPr>
                    </a:p>
                  </a:txBody>
                  <a:tcPr marL="0" marR="0" marB="0" marT="17780">
                    <a:lnL w="6350">
                      <a:solidFill>
                        <a:srgbClr val="010101"/>
                      </a:solidFill>
                      <a:prstDash val="solid"/>
                    </a:lnL>
                    <a:lnR w="6350">
                      <a:solidFill>
                        <a:srgbClr val="010101"/>
                      </a:solidFill>
                      <a:prstDash val="solid"/>
                    </a:lnR>
                    <a:lnT w="19050">
                      <a:solidFill>
                        <a:srgbClr val="010101"/>
                      </a:solidFill>
                      <a:prstDash val="solid"/>
                    </a:lnT>
                    <a:lnB w="6350">
                      <a:solidFill>
                        <a:srgbClr val="010101"/>
                      </a:solidFill>
                      <a:prstDash val="solid"/>
                    </a:lnB>
                  </a:tcPr>
                </a:tc>
                <a:tc>
                  <a:txBody>
                    <a:bodyPr/>
                    <a:lstStyle/>
                    <a:p>
                      <a:pPr algn="ctr" marR="15240">
                        <a:lnSpc>
                          <a:spcPct val="100000"/>
                        </a:lnSpc>
                        <a:spcBef>
                          <a:spcPts val="140"/>
                        </a:spcBef>
                      </a:pPr>
                      <a:r>
                        <a:rPr dirty="0" sz="1200" spc="-10">
                          <a:latin typeface="Arial"/>
                          <a:cs typeface="Arial"/>
                        </a:rPr>
                        <a:t>123</a:t>
                      </a:r>
                      <a:endParaRPr sz="1200">
                        <a:latin typeface="Arial"/>
                        <a:cs typeface="Arial"/>
                      </a:endParaRPr>
                    </a:p>
                  </a:txBody>
                  <a:tcPr marL="0" marR="0" marB="0" marT="17780">
                    <a:lnL w="6350">
                      <a:solidFill>
                        <a:srgbClr val="010101"/>
                      </a:solidFill>
                      <a:prstDash val="solid"/>
                    </a:lnL>
                    <a:lnR w="19050">
                      <a:solidFill>
                        <a:srgbClr val="010101"/>
                      </a:solidFill>
                      <a:prstDash val="solid"/>
                    </a:lnR>
                    <a:lnT w="19050">
                      <a:solidFill>
                        <a:srgbClr val="010101"/>
                      </a:solidFill>
                      <a:prstDash val="solid"/>
                    </a:lnT>
                    <a:lnB w="6350">
                      <a:solidFill>
                        <a:srgbClr val="010101"/>
                      </a:solidFill>
                      <a:prstDash val="solid"/>
                    </a:lnB>
                  </a:tcPr>
                </a:tc>
              </a:tr>
              <a:tr h="227837">
                <a:tc>
                  <a:txBody>
                    <a:bodyPr/>
                    <a:lstStyle/>
                    <a:p>
                      <a:pPr marL="45085">
                        <a:lnSpc>
                          <a:spcPct val="100000"/>
                        </a:lnSpc>
                        <a:spcBef>
                          <a:spcPts val="140"/>
                        </a:spcBef>
                      </a:pPr>
                      <a:r>
                        <a:rPr dirty="0" sz="1200" spc="-10">
                          <a:latin typeface="Arial"/>
                          <a:cs typeface="Arial"/>
                        </a:rPr>
                        <a:t>123</a:t>
                      </a:r>
                      <a:endParaRPr sz="1200">
                        <a:latin typeface="Arial"/>
                        <a:cs typeface="Arial"/>
                      </a:endParaRPr>
                    </a:p>
                  </a:txBody>
                  <a:tcPr marL="0" marR="0" marB="0" marT="17780">
                    <a:lnR w="6350">
                      <a:solidFill>
                        <a:srgbClr val="010101"/>
                      </a:solidFill>
                      <a:prstDash val="solid"/>
                    </a:lnR>
                    <a:lnT w="6350">
                      <a:solidFill>
                        <a:srgbClr val="010101"/>
                      </a:solidFill>
                      <a:prstDash val="solid"/>
                    </a:lnT>
                    <a:lnB w="6350">
                      <a:solidFill>
                        <a:srgbClr val="010101"/>
                      </a:solidFill>
                      <a:prstDash val="solid"/>
                    </a:lnB>
                  </a:tcPr>
                </a:tc>
                <a:tc>
                  <a:txBody>
                    <a:bodyPr/>
                    <a:lstStyle/>
                    <a:p>
                      <a:pPr algn="ctr" marR="13970">
                        <a:lnSpc>
                          <a:spcPct val="100000"/>
                        </a:lnSpc>
                        <a:spcBef>
                          <a:spcPts val="140"/>
                        </a:spcBef>
                      </a:pPr>
                      <a:r>
                        <a:rPr dirty="0" sz="1200" spc="-10">
                          <a:latin typeface="Arial"/>
                          <a:cs typeface="Arial"/>
                        </a:rPr>
                        <a:t>123</a:t>
                      </a:r>
                      <a:endParaRPr sz="1200">
                        <a:latin typeface="Arial"/>
                        <a:cs typeface="Arial"/>
                      </a:endParaRPr>
                    </a:p>
                  </a:txBody>
                  <a:tcPr marL="0" marR="0" marB="0" marT="17780">
                    <a:lnL w="6350">
                      <a:solidFill>
                        <a:srgbClr val="010101"/>
                      </a:solidFill>
                      <a:prstDash val="solid"/>
                    </a:lnL>
                    <a:lnR w="6350">
                      <a:solidFill>
                        <a:srgbClr val="010101"/>
                      </a:solidFill>
                      <a:prstDash val="solid"/>
                    </a:lnR>
                    <a:lnT w="6350">
                      <a:solidFill>
                        <a:srgbClr val="010101"/>
                      </a:solidFill>
                      <a:prstDash val="solid"/>
                    </a:lnT>
                    <a:lnB w="6350">
                      <a:solidFill>
                        <a:srgbClr val="010101"/>
                      </a:solidFill>
                      <a:prstDash val="solid"/>
                    </a:lnB>
                  </a:tcPr>
                </a:tc>
                <a:tc>
                  <a:txBody>
                    <a:bodyPr/>
                    <a:lstStyle/>
                    <a:p>
                      <a:pPr algn="ctr" marR="15240">
                        <a:lnSpc>
                          <a:spcPct val="100000"/>
                        </a:lnSpc>
                        <a:spcBef>
                          <a:spcPts val="140"/>
                        </a:spcBef>
                      </a:pPr>
                      <a:r>
                        <a:rPr dirty="0" sz="1200" spc="-10">
                          <a:latin typeface="Arial"/>
                          <a:cs typeface="Arial"/>
                        </a:rPr>
                        <a:t>123</a:t>
                      </a:r>
                      <a:endParaRPr sz="1200">
                        <a:latin typeface="Arial"/>
                        <a:cs typeface="Arial"/>
                      </a:endParaRPr>
                    </a:p>
                  </a:txBody>
                  <a:tcPr marL="0" marR="0" marB="0" marT="17780">
                    <a:lnL w="6350">
                      <a:solidFill>
                        <a:srgbClr val="010101"/>
                      </a:solidFill>
                      <a:prstDash val="solid"/>
                    </a:lnL>
                    <a:lnR w="19050">
                      <a:solidFill>
                        <a:srgbClr val="010101"/>
                      </a:solidFill>
                      <a:prstDash val="solid"/>
                    </a:lnR>
                    <a:lnT w="6350">
                      <a:solidFill>
                        <a:srgbClr val="010101"/>
                      </a:solidFill>
                      <a:prstDash val="solid"/>
                    </a:lnT>
                    <a:lnB w="6350">
                      <a:solidFill>
                        <a:srgbClr val="010101"/>
                      </a:solidFill>
                      <a:prstDash val="solid"/>
                    </a:lnB>
                  </a:tcPr>
                </a:tc>
              </a:tr>
              <a:tr h="227838">
                <a:tc>
                  <a:txBody>
                    <a:bodyPr/>
                    <a:lstStyle/>
                    <a:p>
                      <a:pPr marL="45085">
                        <a:lnSpc>
                          <a:spcPct val="100000"/>
                        </a:lnSpc>
                        <a:spcBef>
                          <a:spcPts val="140"/>
                        </a:spcBef>
                      </a:pPr>
                      <a:r>
                        <a:rPr dirty="0" sz="1200" spc="-10">
                          <a:latin typeface="Arial"/>
                          <a:cs typeface="Arial"/>
                        </a:rPr>
                        <a:t>123</a:t>
                      </a:r>
                      <a:endParaRPr sz="1200">
                        <a:latin typeface="Arial"/>
                        <a:cs typeface="Arial"/>
                      </a:endParaRPr>
                    </a:p>
                  </a:txBody>
                  <a:tcPr marL="0" marR="0" marB="0" marT="17780">
                    <a:lnR w="6350">
                      <a:solidFill>
                        <a:srgbClr val="010101"/>
                      </a:solidFill>
                      <a:prstDash val="solid"/>
                    </a:lnR>
                    <a:lnT w="6350">
                      <a:solidFill>
                        <a:srgbClr val="010101"/>
                      </a:solidFill>
                      <a:prstDash val="solid"/>
                    </a:lnT>
                    <a:lnB w="19050">
                      <a:solidFill>
                        <a:srgbClr val="010101"/>
                      </a:solidFill>
                      <a:prstDash val="solid"/>
                    </a:lnB>
                  </a:tcPr>
                </a:tc>
                <a:tc>
                  <a:txBody>
                    <a:bodyPr/>
                    <a:lstStyle/>
                    <a:p>
                      <a:pPr algn="ctr" marR="13970">
                        <a:lnSpc>
                          <a:spcPct val="100000"/>
                        </a:lnSpc>
                        <a:spcBef>
                          <a:spcPts val="140"/>
                        </a:spcBef>
                      </a:pPr>
                      <a:r>
                        <a:rPr dirty="0" sz="1200" spc="-10">
                          <a:latin typeface="Arial"/>
                          <a:cs typeface="Arial"/>
                        </a:rPr>
                        <a:t>123</a:t>
                      </a:r>
                      <a:endParaRPr sz="1200">
                        <a:latin typeface="Arial"/>
                        <a:cs typeface="Arial"/>
                      </a:endParaRPr>
                    </a:p>
                  </a:txBody>
                  <a:tcPr marL="0" marR="0" marB="0" marT="17780">
                    <a:lnL w="6350">
                      <a:solidFill>
                        <a:srgbClr val="010101"/>
                      </a:solidFill>
                      <a:prstDash val="solid"/>
                    </a:lnL>
                    <a:lnR w="6350">
                      <a:solidFill>
                        <a:srgbClr val="010101"/>
                      </a:solidFill>
                      <a:prstDash val="solid"/>
                    </a:lnR>
                    <a:lnT w="6350">
                      <a:solidFill>
                        <a:srgbClr val="010101"/>
                      </a:solidFill>
                      <a:prstDash val="solid"/>
                    </a:lnT>
                    <a:lnB w="19050">
                      <a:solidFill>
                        <a:srgbClr val="010101"/>
                      </a:solidFill>
                      <a:prstDash val="solid"/>
                    </a:lnB>
                  </a:tcPr>
                </a:tc>
                <a:tc>
                  <a:txBody>
                    <a:bodyPr/>
                    <a:lstStyle/>
                    <a:p>
                      <a:pPr algn="ctr" marR="15240">
                        <a:lnSpc>
                          <a:spcPct val="100000"/>
                        </a:lnSpc>
                        <a:spcBef>
                          <a:spcPts val="140"/>
                        </a:spcBef>
                      </a:pPr>
                      <a:r>
                        <a:rPr dirty="0" sz="1200" spc="-10">
                          <a:latin typeface="Arial"/>
                          <a:cs typeface="Arial"/>
                        </a:rPr>
                        <a:t>123</a:t>
                      </a:r>
                      <a:endParaRPr sz="1200">
                        <a:latin typeface="Arial"/>
                        <a:cs typeface="Arial"/>
                      </a:endParaRPr>
                    </a:p>
                  </a:txBody>
                  <a:tcPr marL="0" marR="0" marB="0" marT="17780">
                    <a:lnL w="6350">
                      <a:solidFill>
                        <a:srgbClr val="010101"/>
                      </a:solidFill>
                      <a:prstDash val="solid"/>
                    </a:lnL>
                    <a:lnR w="19050">
                      <a:solidFill>
                        <a:srgbClr val="010101"/>
                      </a:solidFill>
                      <a:prstDash val="solid"/>
                    </a:lnR>
                    <a:lnT w="6350">
                      <a:solidFill>
                        <a:srgbClr val="010101"/>
                      </a:solidFill>
                      <a:prstDash val="solid"/>
                    </a:lnT>
                    <a:lnB w="19050">
                      <a:solidFill>
                        <a:srgbClr val="010101"/>
                      </a:solidFill>
                      <a:prstDash val="solid"/>
                    </a:lnB>
                  </a:tcPr>
                </a:tc>
              </a:tr>
            </a:tbl>
          </a:graphicData>
        </a:graphic>
      </p:graphicFrame>
      <p:graphicFrame>
        <p:nvGraphicFramePr>
          <p:cNvPr id="9" name="object 9"/>
          <p:cNvGraphicFramePr>
            <a:graphicFrameLocks noGrp="1"/>
          </p:cNvGraphicFramePr>
          <p:nvPr/>
        </p:nvGraphicFramePr>
        <p:xfrm>
          <a:off x="1707356" y="3430238"/>
          <a:ext cx="1126490" cy="697865"/>
        </p:xfrm>
        <a:graphic>
          <a:graphicData uri="http://schemas.openxmlformats.org/drawingml/2006/table">
            <a:tbl>
              <a:tblPr firstRow="1" bandRow="1">
                <a:tableStyleId>{2D5ABB26-0587-4C30-8999-92F81FD0307C}</a:tableStyleId>
              </a:tblPr>
              <a:tblGrid>
                <a:gridCol w="368300"/>
                <a:gridCol w="368934"/>
                <a:gridCol w="368300"/>
              </a:tblGrid>
              <a:tr h="227838">
                <a:tc>
                  <a:txBody>
                    <a:bodyPr/>
                    <a:lstStyle/>
                    <a:p>
                      <a:pPr marL="45720">
                        <a:lnSpc>
                          <a:spcPct val="100000"/>
                        </a:lnSpc>
                        <a:spcBef>
                          <a:spcPts val="145"/>
                        </a:spcBef>
                      </a:pPr>
                      <a:r>
                        <a:rPr dirty="0" sz="1200">
                          <a:latin typeface="Arial"/>
                          <a:cs typeface="Arial"/>
                        </a:rPr>
                        <a:t>1</a:t>
                      </a:r>
                      <a:endParaRPr sz="1200">
                        <a:latin typeface="Arial"/>
                        <a:cs typeface="Arial"/>
                      </a:endParaRPr>
                    </a:p>
                  </a:txBody>
                  <a:tcPr marL="0" marR="0" marB="0" marT="18415">
                    <a:lnL w="19050">
                      <a:solidFill>
                        <a:srgbClr val="010101"/>
                      </a:solidFill>
                      <a:prstDash val="solid"/>
                    </a:lnL>
                    <a:lnR w="6350">
                      <a:solidFill>
                        <a:srgbClr val="010101"/>
                      </a:solidFill>
                      <a:prstDash val="solid"/>
                    </a:lnR>
                    <a:lnT w="19050">
                      <a:solidFill>
                        <a:srgbClr val="010101"/>
                      </a:solidFill>
                      <a:prstDash val="solid"/>
                    </a:lnT>
                    <a:lnB w="6350">
                      <a:solidFill>
                        <a:srgbClr val="010101"/>
                      </a:solidFill>
                      <a:prstDash val="solid"/>
                    </a:lnB>
                  </a:tcPr>
                </a:tc>
                <a:tc>
                  <a:txBody>
                    <a:bodyPr/>
                    <a:lstStyle/>
                    <a:p>
                      <a:pPr marL="46355">
                        <a:lnSpc>
                          <a:spcPct val="100000"/>
                        </a:lnSpc>
                        <a:spcBef>
                          <a:spcPts val="145"/>
                        </a:spcBef>
                      </a:pPr>
                      <a:r>
                        <a:rPr dirty="0" sz="1200">
                          <a:solidFill>
                            <a:srgbClr val="FF0000"/>
                          </a:solidFill>
                          <a:latin typeface="Arial"/>
                          <a:cs typeface="Arial"/>
                        </a:rPr>
                        <a:t>2</a:t>
                      </a:r>
                      <a:endParaRPr sz="1200">
                        <a:latin typeface="Arial"/>
                        <a:cs typeface="Arial"/>
                      </a:endParaRPr>
                    </a:p>
                  </a:txBody>
                  <a:tcPr marL="0" marR="0" marB="0" marT="18415">
                    <a:lnL w="6350">
                      <a:solidFill>
                        <a:srgbClr val="010101"/>
                      </a:solidFill>
                      <a:prstDash val="solid"/>
                    </a:lnL>
                    <a:lnR w="6350">
                      <a:solidFill>
                        <a:srgbClr val="010101"/>
                      </a:solidFill>
                      <a:prstDash val="solid"/>
                    </a:lnR>
                    <a:lnT w="19050">
                      <a:solidFill>
                        <a:srgbClr val="010101"/>
                      </a:solidFill>
                      <a:prstDash val="solid"/>
                    </a:lnT>
                    <a:lnB w="6350">
                      <a:solidFill>
                        <a:srgbClr val="010101"/>
                      </a:solidFill>
                      <a:prstDash val="solid"/>
                    </a:lnB>
                  </a:tcPr>
                </a:tc>
                <a:tc>
                  <a:txBody>
                    <a:bodyPr/>
                    <a:lstStyle/>
                    <a:p>
                      <a:pPr marL="45085">
                        <a:lnSpc>
                          <a:spcPct val="100000"/>
                        </a:lnSpc>
                        <a:spcBef>
                          <a:spcPts val="145"/>
                        </a:spcBef>
                      </a:pPr>
                      <a:r>
                        <a:rPr dirty="0" sz="1200">
                          <a:latin typeface="Arial"/>
                          <a:cs typeface="Arial"/>
                        </a:rPr>
                        <a:t>3</a:t>
                      </a:r>
                      <a:endParaRPr sz="1200">
                        <a:latin typeface="Arial"/>
                        <a:cs typeface="Arial"/>
                      </a:endParaRPr>
                    </a:p>
                  </a:txBody>
                  <a:tcPr marL="0" marR="0" marB="0" marT="18415">
                    <a:lnL w="6350">
                      <a:solidFill>
                        <a:srgbClr val="010101"/>
                      </a:solidFill>
                      <a:prstDash val="solid"/>
                    </a:lnL>
                    <a:lnR w="19050">
                      <a:solidFill>
                        <a:srgbClr val="010101"/>
                      </a:solidFill>
                      <a:prstDash val="solid"/>
                    </a:lnR>
                    <a:lnT w="19050">
                      <a:solidFill>
                        <a:srgbClr val="010101"/>
                      </a:solidFill>
                      <a:prstDash val="solid"/>
                    </a:lnT>
                    <a:lnB w="6350">
                      <a:solidFill>
                        <a:srgbClr val="010101"/>
                      </a:solidFill>
                      <a:prstDash val="solid"/>
                    </a:lnB>
                  </a:tcPr>
                </a:tc>
              </a:tr>
              <a:tr h="227837">
                <a:tc>
                  <a:txBody>
                    <a:bodyPr/>
                    <a:lstStyle/>
                    <a:p>
                      <a:pPr marL="45720">
                        <a:lnSpc>
                          <a:spcPct val="100000"/>
                        </a:lnSpc>
                        <a:spcBef>
                          <a:spcPts val="145"/>
                        </a:spcBef>
                      </a:pPr>
                      <a:r>
                        <a:rPr dirty="0" sz="1200">
                          <a:latin typeface="Arial"/>
                          <a:cs typeface="Arial"/>
                        </a:rPr>
                        <a:t>2</a:t>
                      </a:r>
                      <a:endParaRPr sz="1200">
                        <a:latin typeface="Arial"/>
                        <a:cs typeface="Arial"/>
                      </a:endParaRPr>
                    </a:p>
                  </a:txBody>
                  <a:tcPr marL="0" marR="0" marB="0" marT="18415">
                    <a:lnL w="19050">
                      <a:solidFill>
                        <a:srgbClr val="010101"/>
                      </a:solidFill>
                      <a:prstDash val="solid"/>
                    </a:lnL>
                    <a:lnR w="6350">
                      <a:solidFill>
                        <a:srgbClr val="010101"/>
                      </a:solidFill>
                      <a:prstDash val="solid"/>
                    </a:lnR>
                    <a:lnT w="6350">
                      <a:solidFill>
                        <a:srgbClr val="010101"/>
                      </a:solidFill>
                      <a:prstDash val="solid"/>
                    </a:lnT>
                    <a:lnB w="6350">
                      <a:solidFill>
                        <a:srgbClr val="010101"/>
                      </a:solidFill>
                      <a:prstDash val="solid"/>
                    </a:lnB>
                  </a:tcPr>
                </a:tc>
                <a:tc>
                  <a:txBody>
                    <a:bodyPr/>
                    <a:lstStyle/>
                    <a:p>
                      <a:pPr marL="46355">
                        <a:lnSpc>
                          <a:spcPct val="100000"/>
                        </a:lnSpc>
                        <a:spcBef>
                          <a:spcPts val="145"/>
                        </a:spcBef>
                      </a:pPr>
                      <a:r>
                        <a:rPr dirty="0" sz="1200">
                          <a:latin typeface="Arial"/>
                          <a:cs typeface="Arial"/>
                        </a:rPr>
                        <a:t>3</a:t>
                      </a:r>
                      <a:endParaRPr sz="1200">
                        <a:latin typeface="Arial"/>
                        <a:cs typeface="Arial"/>
                      </a:endParaRPr>
                    </a:p>
                  </a:txBody>
                  <a:tcPr marL="0" marR="0" marB="0" marT="18415">
                    <a:lnL w="6350">
                      <a:solidFill>
                        <a:srgbClr val="010101"/>
                      </a:solidFill>
                      <a:prstDash val="solid"/>
                    </a:lnL>
                    <a:lnR w="6350">
                      <a:solidFill>
                        <a:srgbClr val="010101"/>
                      </a:solidFill>
                      <a:prstDash val="solid"/>
                    </a:lnR>
                    <a:lnT w="6350">
                      <a:solidFill>
                        <a:srgbClr val="010101"/>
                      </a:solidFill>
                      <a:prstDash val="solid"/>
                    </a:lnT>
                    <a:lnB w="6350">
                      <a:solidFill>
                        <a:srgbClr val="010101"/>
                      </a:solidFill>
                      <a:prstDash val="solid"/>
                    </a:lnB>
                  </a:tcPr>
                </a:tc>
                <a:tc>
                  <a:txBody>
                    <a:bodyPr/>
                    <a:lstStyle/>
                    <a:p>
                      <a:pPr marL="45085">
                        <a:lnSpc>
                          <a:spcPct val="100000"/>
                        </a:lnSpc>
                        <a:spcBef>
                          <a:spcPts val="145"/>
                        </a:spcBef>
                      </a:pPr>
                      <a:r>
                        <a:rPr dirty="0" sz="1200">
                          <a:latin typeface="Arial"/>
                          <a:cs typeface="Arial"/>
                        </a:rPr>
                        <a:t>1</a:t>
                      </a:r>
                      <a:endParaRPr sz="1200">
                        <a:latin typeface="Arial"/>
                        <a:cs typeface="Arial"/>
                      </a:endParaRPr>
                    </a:p>
                  </a:txBody>
                  <a:tcPr marL="0" marR="0" marB="0" marT="18415">
                    <a:lnL w="6350">
                      <a:solidFill>
                        <a:srgbClr val="010101"/>
                      </a:solidFill>
                      <a:prstDash val="solid"/>
                    </a:lnL>
                    <a:lnR w="19050">
                      <a:solidFill>
                        <a:srgbClr val="010101"/>
                      </a:solidFill>
                      <a:prstDash val="solid"/>
                    </a:lnR>
                    <a:lnT w="6350">
                      <a:solidFill>
                        <a:srgbClr val="010101"/>
                      </a:solidFill>
                      <a:prstDash val="solid"/>
                    </a:lnT>
                    <a:lnB w="6350">
                      <a:solidFill>
                        <a:srgbClr val="010101"/>
                      </a:solidFill>
                      <a:prstDash val="solid"/>
                    </a:lnB>
                  </a:tcPr>
                </a:tc>
              </a:tr>
              <a:tr h="227837">
                <a:tc>
                  <a:txBody>
                    <a:bodyPr/>
                    <a:lstStyle/>
                    <a:p>
                      <a:pPr marL="45720">
                        <a:lnSpc>
                          <a:spcPct val="100000"/>
                        </a:lnSpc>
                        <a:spcBef>
                          <a:spcPts val="145"/>
                        </a:spcBef>
                      </a:pPr>
                      <a:r>
                        <a:rPr dirty="0" sz="1200">
                          <a:latin typeface="Arial"/>
                          <a:cs typeface="Arial"/>
                        </a:rPr>
                        <a:t>3</a:t>
                      </a:r>
                      <a:endParaRPr sz="1200">
                        <a:latin typeface="Arial"/>
                        <a:cs typeface="Arial"/>
                      </a:endParaRPr>
                    </a:p>
                  </a:txBody>
                  <a:tcPr marL="0" marR="0" marB="0" marT="18415">
                    <a:lnL w="19050">
                      <a:solidFill>
                        <a:srgbClr val="010101"/>
                      </a:solidFill>
                      <a:prstDash val="solid"/>
                    </a:lnL>
                    <a:lnR w="6350">
                      <a:solidFill>
                        <a:srgbClr val="010101"/>
                      </a:solidFill>
                      <a:prstDash val="solid"/>
                    </a:lnR>
                    <a:lnT w="6350">
                      <a:solidFill>
                        <a:srgbClr val="010101"/>
                      </a:solidFill>
                      <a:prstDash val="solid"/>
                    </a:lnT>
                    <a:lnB w="19050">
                      <a:solidFill>
                        <a:srgbClr val="010101"/>
                      </a:solidFill>
                      <a:prstDash val="solid"/>
                    </a:lnB>
                  </a:tcPr>
                </a:tc>
                <a:tc>
                  <a:txBody>
                    <a:bodyPr/>
                    <a:lstStyle/>
                    <a:p>
                      <a:pPr marL="46355">
                        <a:lnSpc>
                          <a:spcPct val="100000"/>
                        </a:lnSpc>
                        <a:spcBef>
                          <a:spcPts val="145"/>
                        </a:spcBef>
                      </a:pPr>
                      <a:r>
                        <a:rPr dirty="0" sz="1200">
                          <a:latin typeface="Arial"/>
                          <a:cs typeface="Arial"/>
                        </a:rPr>
                        <a:t>1</a:t>
                      </a:r>
                      <a:endParaRPr sz="1200">
                        <a:latin typeface="Arial"/>
                        <a:cs typeface="Arial"/>
                      </a:endParaRPr>
                    </a:p>
                  </a:txBody>
                  <a:tcPr marL="0" marR="0" marB="0" marT="18415">
                    <a:lnL w="6350">
                      <a:solidFill>
                        <a:srgbClr val="010101"/>
                      </a:solidFill>
                      <a:prstDash val="solid"/>
                    </a:lnL>
                    <a:lnR w="6350">
                      <a:solidFill>
                        <a:srgbClr val="010101"/>
                      </a:solidFill>
                      <a:prstDash val="solid"/>
                    </a:lnR>
                    <a:lnT w="6350">
                      <a:solidFill>
                        <a:srgbClr val="010101"/>
                      </a:solidFill>
                      <a:prstDash val="solid"/>
                    </a:lnT>
                    <a:lnB w="19050">
                      <a:solidFill>
                        <a:srgbClr val="010101"/>
                      </a:solidFill>
                      <a:prstDash val="solid"/>
                    </a:lnB>
                  </a:tcPr>
                </a:tc>
                <a:tc>
                  <a:txBody>
                    <a:bodyPr/>
                    <a:lstStyle/>
                    <a:p>
                      <a:pPr marL="45085">
                        <a:lnSpc>
                          <a:spcPct val="100000"/>
                        </a:lnSpc>
                        <a:spcBef>
                          <a:spcPts val="145"/>
                        </a:spcBef>
                      </a:pPr>
                      <a:r>
                        <a:rPr dirty="0" sz="1200">
                          <a:latin typeface="Arial"/>
                          <a:cs typeface="Arial"/>
                        </a:rPr>
                        <a:t>2</a:t>
                      </a:r>
                      <a:endParaRPr sz="1200">
                        <a:latin typeface="Arial"/>
                        <a:cs typeface="Arial"/>
                      </a:endParaRPr>
                    </a:p>
                  </a:txBody>
                  <a:tcPr marL="0" marR="0" marB="0" marT="18415">
                    <a:lnL w="6350">
                      <a:solidFill>
                        <a:srgbClr val="010101"/>
                      </a:solidFill>
                      <a:prstDash val="solid"/>
                    </a:lnL>
                    <a:lnR w="19050">
                      <a:solidFill>
                        <a:srgbClr val="010101"/>
                      </a:solidFill>
                      <a:prstDash val="solid"/>
                    </a:lnR>
                    <a:lnT w="6350">
                      <a:solidFill>
                        <a:srgbClr val="010101"/>
                      </a:solidFill>
                      <a:prstDash val="solid"/>
                    </a:lnT>
                    <a:lnB w="19050">
                      <a:solidFill>
                        <a:srgbClr val="010101"/>
                      </a:solidFill>
                      <a:prstDash val="solid"/>
                    </a:lnB>
                  </a:tcPr>
                </a:tc>
              </a:tr>
            </a:tbl>
          </a:graphicData>
        </a:graphic>
      </p:graphicFrame>
      <p:graphicFrame>
        <p:nvGraphicFramePr>
          <p:cNvPr id="10" name="object 10"/>
          <p:cNvGraphicFramePr>
            <a:graphicFrameLocks noGrp="1"/>
          </p:cNvGraphicFramePr>
          <p:nvPr/>
        </p:nvGraphicFramePr>
        <p:xfrm>
          <a:off x="3040856" y="3427952"/>
          <a:ext cx="1126490" cy="697865"/>
        </p:xfrm>
        <a:graphic>
          <a:graphicData uri="http://schemas.openxmlformats.org/drawingml/2006/table">
            <a:tbl>
              <a:tblPr firstRow="1" bandRow="1">
                <a:tableStyleId>{2D5ABB26-0587-4C30-8999-92F81FD0307C}</a:tableStyleId>
              </a:tblPr>
              <a:tblGrid>
                <a:gridCol w="368300"/>
                <a:gridCol w="368934"/>
                <a:gridCol w="368300"/>
              </a:tblGrid>
              <a:tr h="227837">
                <a:tc>
                  <a:txBody>
                    <a:bodyPr/>
                    <a:lstStyle/>
                    <a:p>
                      <a:pPr marL="45085">
                        <a:lnSpc>
                          <a:spcPct val="100000"/>
                        </a:lnSpc>
                        <a:spcBef>
                          <a:spcPts val="145"/>
                        </a:spcBef>
                      </a:pPr>
                      <a:r>
                        <a:rPr dirty="0" sz="1200">
                          <a:latin typeface="Arial"/>
                          <a:cs typeface="Arial"/>
                        </a:rPr>
                        <a:t>1</a:t>
                      </a:r>
                      <a:endParaRPr sz="1200">
                        <a:latin typeface="Arial"/>
                        <a:cs typeface="Arial"/>
                      </a:endParaRPr>
                    </a:p>
                  </a:txBody>
                  <a:tcPr marL="0" marR="0" marB="0" marT="18415">
                    <a:lnL w="19050">
                      <a:solidFill>
                        <a:srgbClr val="010101"/>
                      </a:solidFill>
                      <a:prstDash val="solid"/>
                    </a:lnL>
                    <a:lnR w="6350">
                      <a:solidFill>
                        <a:srgbClr val="010101"/>
                      </a:solidFill>
                      <a:prstDash val="solid"/>
                    </a:lnR>
                    <a:lnT w="19050">
                      <a:solidFill>
                        <a:srgbClr val="010101"/>
                      </a:solidFill>
                      <a:prstDash val="solid"/>
                    </a:lnT>
                    <a:lnB w="6350">
                      <a:solidFill>
                        <a:srgbClr val="010101"/>
                      </a:solidFill>
                      <a:prstDash val="solid"/>
                    </a:lnB>
                  </a:tcPr>
                </a:tc>
                <a:tc>
                  <a:txBody>
                    <a:bodyPr/>
                    <a:lstStyle/>
                    <a:p>
                      <a:pPr marL="46355">
                        <a:lnSpc>
                          <a:spcPct val="100000"/>
                        </a:lnSpc>
                        <a:spcBef>
                          <a:spcPts val="145"/>
                        </a:spcBef>
                      </a:pPr>
                      <a:r>
                        <a:rPr dirty="0" sz="1200">
                          <a:solidFill>
                            <a:srgbClr val="FF0000"/>
                          </a:solidFill>
                          <a:latin typeface="Arial"/>
                          <a:cs typeface="Arial"/>
                        </a:rPr>
                        <a:t>3</a:t>
                      </a:r>
                      <a:endParaRPr sz="1200">
                        <a:latin typeface="Arial"/>
                        <a:cs typeface="Arial"/>
                      </a:endParaRPr>
                    </a:p>
                  </a:txBody>
                  <a:tcPr marL="0" marR="0" marB="0" marT="18415">
                    <a:lnL w="6350">
                      <a:solidFill>
                        <a:srgbClr val="010101"/>
                      </a:solidFill>
                      <a:prstDash val="solid"/>
                    </a:lnL>
                    <a:lnR w="6350">
                      <a:solidFill>
                        <a:srgbClr val="010101"/>
                      </a:solidFill>
                      <a:prstDash val="solid"/>
                    </a:lnR>
                    <a:lnT w="19050">
                      <a:solidFill>
                        <a:srgbClr val="010101"/>
                      </a:solidFill>
                      <a:prstDash val="solid"/>
                    </a:lnT>
                    <a:lnB w="6350">
                      <a:solidFill>
                        <a:srgbClr val="010101"/>
                      </a:solidFill>
                      <a:prstDash val="solid"/>
                    </a:lnB>
                  </a:tcPr>
                </a:tc>
                <a:tc>
                  <a:txBody>
                    <a:bodyPr/>
                    <a:lstStyle/>
                    <a:p>
                      <a:pPr marL="45720">
                        <a:lnSpc>
                          <a:spcPct val="100000"/>
                        </a:lnSpc>
                        <a:spcBef>
                          <a:spcPts val="145"/>
                        </a:spcBef>
                      </a:pPr>
                      <a:r>
                        <a:rPr dirty="0" sz="1200">
                          <a:latin typeface="Arial"/>
                          <a:cs typeface="Arial"/>
                        </a:rPr>
                        <a:t>2</a:t>
                      </a:r>
                      <a:endParaRPr sz="1200">
                        <a:latin typeface="Arial"/>
                        <a:cs typeface="Arial"/>
                      </a:endParaRPr>
                    </a:p>
                  </a:txBody>
                  <a:tcPr marL="0" marR="0" marB="0" marT="18415">
                    <a:lnL w="6350">
                      <a:solidFill>
                        <a:srgbClr val="010101"/>
                      </a:solidFill>
                      <a:prstDash val="solid"/>
                    </a:lnL>
                    <a:lnR w="19050">
                      <a:solidFill>
                        <a:srgbClr val="010101"/>
                      </a:solidFill>
                      <a:prstDash val="solid"/>
                    </a:lnR>
                    <a:lnT w="19050">
                      <a:solidFill>
                        <a:srgbClr val="010101"/>
                      </a:solidFill>
                      <a:prstDash val="solid"/>
                    </a:lnT>
                    <a:lnB w="6350">
                      <a:solidFill>
                        <a:srgbClr val="010101"/>
                      </a:solidFill>
                      <a:prstDash val="solid"/>
                    </a:lnB>
                  </a:tcPr>
                </a:tc>
              </a:tr>
              <a:tr h="227837">
                <a:tc>
                  <a:txBody>
                    <a:bodyPr/>
                    <a:lstStyle/>
                    <a:p>
                      <a:pPr marL="45085">
                        <a:lnSpc>
                          <a:spcPct val="100000"/>
                        </a:lnSpc>
                        <a:spcBef>
                          <a:spcPts val="140"/>
                        </a:spcBef>
                      </a:pPr>
                      <a:r>
                        <a:rPr dirty="0" sz="1200">
                          <a:latin typeface="Arial"/>
                          <a:cs typeface="Arial"/>
                        </a:rPr>
                        <a:t>3</a:t>
                      </a:r>
                      <a:endParaRPr sz="1200">
                        <a:latin typeface="Arial"/>
                        <a:cs typeface="Arial"/>
                      </a:endParaRPr>
                    </a:p>
                  </a:txBody>
                  <a:tcPr marL="0" marR="0" marB="0" marT="17780">
                    <a:lnL w="19050">
                      <a:solidFill>
                        <a:srgbClr val="010101"/>
                      </a:solidFill>
                      <a:prstDash val="solid"/>
                    </a:lnL>
                    <a:lnR w="6350">
                      <a:solidFill>
                        <a:srgbClr val="010101"/>
                      </a:solidFill>
                      <a:prstDash val="solid"/>
                    </a:lnR>
                    <a:lnT w="6350">
                      <a:solidFill>
                        <a:srgbClr val="010101"/>
                      </a:solidFill>
                      <a:prstDash val="solid"/>
                    </a:lnT>
                    <a:lnB w="6350">
                      <a:solidFill>
                        <a:srgbClr val="010101"/>
                      </a:solidFill>
                      <a:prstDash val="solid"/>
                    </a:lnB>
                  </a:tcPr>
                </a:tc>
                <a:tc>
                  <a:txBody>
                    <a:bodyPr/>
                    <a:lstStyle/>
                    <a:p>
                      <a:pPr marL="46355">
                        <a:lnSpc>
                          <a:spcPct val="100000"/>
                        </a:lnSpc>
                        <a:spcBef>
                          <a:spcPts val="140"/>
                        </a:spcBef>
                      </a:pPr>
                      <a:r>
                        <a:rPr dirty="0" sz="1200">
                          <a:latin typeface="Arial"/>
                          <a:cs typeface="Arial"/>
                        </a:rPr>
                        <a:t>2</a:t>
                      </a:r>
                      <a:endParaRPr sz="1200">
                        <a:latin typeface="Arial"/>
                        <a:cs typeface="Arial"/>
                      </a:endParaRPr>
                    </a:p>
                  </a:txBody>
                  <a:tcPr marL="0" marR="0" marB="0" marT="17780">
                    <a:lnL w="6350">
                      <a:solidFill>
                        <a:srgbClr val="010101"/>
                      </a:solidFill>
                      <a:prstDash val="solid"/>
                    </a:lnL>
                    <a:lnR w="6350">
                      <a:solidFill>
                        <a:srgbClr val="010101"/>
                      </a:solidFill>
                      <a:prstDash val="solid"/>
                    </a:lnR>
                    <a:lnT w="6350">
                      <a:solidFill>
                        <a:srgbClr val="010101"/>
                      </a:solidFill>
                      <a:prstDash val="solid"/>
                    </a:lnT>
                    <a:lnB w="6350">
                      <a:solidFill>
                        <a:srgbClr val="010101"/>
                      </a:solidFill>
                      <a:prstDash val="solid"/>
                    </a:lnB>
                  </a:tcPr>
                </a:tc>
                <a:tc>
                  <a:txBody>
                    <a:bodyPr/>
                    <a:lstStyle/>
                    <a:p>
                      <a:pPr marL="45720">
                        <a:lnSpc>
                          <a:spcPct val="100000"/>
                        </a:lnSpc>
                        <a:spcBef>
                          <a:spcPts val="140"/>
                        </a:spcBef>
                      </a:pPr>
                      <a:r>
                        <a:rPr dirty="0" sz="1200">
                          <a:latin typeface="Arial"/>
                          <a:cs typeface="Arial"/>
                        </a:rPr>
                        <a:t>1</a:t>
                      </a:r>
                      <a:endParaRPr sz="1200">
                        <a:latin typeface="Arial"/>
                        <a:cs typeface="Arial"/>
                      </a:endParaRPr>
                    </a:p>
                  </a:txBody>
                  <a:tcPr marL="0" marR="0" marB="0" marT="17780">
                    <a:lnL w="6350">
                      <a:solidFill>
                        <a:srgbClr val="010101"/>
                      </a:solidFill>
                      <a:prstDash val="solid"/>
                    </a:lnL>
                    <a:lnR w="19050">
                      <a:solidFill>
                        <a:srgbClr val="010101"/>
                      </a:solidFill>
                      <a:prstDash val="solid"/>
                    </a:lnR>
                    <a:lnT w="6350">
                      <a:solidFill>
                        <a:srgbClr val="010101"/>
                      </a:solidFill>
                      <a:prstDash val="solid"/>
                    </a:lnT>
                    <a:lnB w="6350">
                      <a:solidFill>
                        <a:srgbClr val="010101"/>
                      </a:solidFill>
                      <a:prstDash val="solid"/>
                    </a:lnB>
                  </a:tcPr>
                </a:tc>
              </a:tr>
              <a:tr h="227837">
                <a:tc>
                  <a:txBody>
                    <a:bodyPr/>
                    <a:lstStyle/>
                    <a:p>
                      <a:pPr marL="45085">
                        <a:lnSpc>
                          <a:spcPct val="100000"/>
                        </a:lnSpc>
                        <a:spcBef>
                          <a:spcPts val="140"/>
                        </a:spcBef>
                      </a:pPr>
                      <a:r>
                        <a:rPr dirty="0" sz="1200">
                          <a:latin typeface="Arial"/>
                          <a:cs typeface="Arial"/>
                        </a:rPr>
                        <a:t>2</a:t>
                      </a:r>
                      <a:endParaRPr sz="1200">
                        <a:latin typeface="Arial"/>
                        <a:cs typeface="Arial"/>
                      </a:endParaRPr>
                    </a:p>
                  </a:txBody>
                  <a:tcPr marL="0" marR="0" marB="0" marT="17780">
                    <a:lnL w="19050">
                      <a:solidFill>
                        <a:srgbClr val="010101"/>
                      </a:solidFill>
                      <a:prstDash val="solid"/>
                    </a:lnL>
                    <a:lnR w="6350">
                      <a:solidFill>
                        <a:srgbClr val="010101"/>
                      </a:solidFill>
                      <a:prstDash val="solid"/>
                    </a:lnR>
                    <a:lnT w="6350">
                      <a:solidFill>
                        <a:srgbClr val="010101"/>
                      </a:solidFill>
                      <a:prstDash val="solid"/>
                    </a:lnT>
                    <a:lnB w="19050">
                      <a:solidFill>
                        <a:srgbClr val="010101"/>
                      </a:solidFill>
                      <a:prstDash val="solid"/>
                    </a:lnB>
                  </a:tcPr>
                </a:tc>
                <a:tc>
                  <a:txBody>
                    <a:bodyPr/>
                    <a:lstStyle/>
                    <a:p>
                      <a:pPr marL="46355">
                        <a:lnSpc>
                          <a:spcPct val="100000"/>
                        </a:lnSpc>
                        <a:spcBef>
                          <a:spcPts val="140"/>
                        </a:spcBef>
                      </a:pPr>
                      <a:r>
                        <a:rPr dirty="0" sz="1200">
                          <a:latin typeface="Arial"/>
                          <a:cs typeface="Arial"/>
                        </a:rPr>
                        <a:t>1</a:t>
                      </a:r>
                      <a:endParaRPr sz="1200">
                        <a:latin typeface="Arial"/>
                        <a:cs typeface="Arial"/>
                      </a:endParaRPr>
                    </a:p>
                  </a:txBody>
                  <a:tcPr marL="0" marR="0" marB="0" marT="17780">
                    <a:lnL w="6350">
                      <a:solidFill>
                        <a:srgbClr val="010101"/>
                      </a:solidFill>
                      <a:prstDash val="solid"/>
                    </a:lnL>
                    <a:lnR w="6350">
                      <a:solidFill>
                        <a:srgbClr val="010101"/>
                      </a:solidFill>
                      <a:prstDash val="solid"/>
                    </a:lnR>
                    <a:lnT w="6350">
                      <a:solidFill>
                        <a:srgbClr val="010101"/>
                      </a:solidFill>
                      <a:prstDash val="solid"/>
                    </a:lnT>
                    <a:lnB w="19050">
                      <a:solidFill>
                        <a:srgbClr val="010101"/>
                      </a:solidFill>
                      <a:prstDash val="solid"/>
                    </a:lnB>
                  </a:tcPr>
                </a:tc>
                <a:tc>
                  <a:txBody>
                    <a:bodyPr/>
                    <a:lstStyle/>
                    <a:p>
                      <a:pPr marL="45720">
                        <a:lnSpc>
                          <a:spcPct val="100000"/>
                        </a:lnSpc>
                        <a:spcBef>
                          <a:spcPts val="140"/>
                        </a:spcBef>
                      </a:pPr>
                      <a:r>
                        <a:rPr dirty="0" sz="1200">
                          <a:latin typeface="Arial"/>
                          <a:cs typeface="Arial"/>
                        </a:rPr>
                        <a:t>3</a:t>
                      </a:r>
                      <a:endParaRPr sz="1200">
                        <a:latin typeface="Arial"/>
                        <a:cs typeface="Arial"/>
                      </a:endParaRPr>
                    </a:p>
                  </a:txBody>
                  <a:tcPr marL="0" marR="0" marB="0" marT="17780">
                    <a:lnL w="6350">
                      <a:solidFill>
                        <a:srgbClr val="010101"/>
                      </a:solidFill>
                      <a:prstDash val="solid"/>
                    </a:lnL>
                    <a:lnR w="19050">
                      <a:solidFill>
                        <a:srgbClr val="010101"/>
                      </a:solidFill>
                      <a:prstDash val="solid"/>
                    </a:lnR>
                    <a:lnT w="6350">
                      <a:solidFill>
                        <a:srgbClr val="010101"/>
                      </a:solidFill>
                      <a:prstDash val="solid"/>
                    </a:lnT>
                    <a:lnB w="19050">
                      <a:solidFill>
                        <a:srgbClr val="010101"/>
                      </a:solidFill>
                      <a:prstDash val="solid"/>
                    </a:lnB>
                  </a:tcPr>
                </a:tc>
              </a:tr>
            </a:tbl>
          </a:graphicData>
        </a:graphic>
      </p:graphicFrame>
      <p:sp>
        <p:nvSpPr>
          <p:cNvPr id="11" name="object 11"/>
          <p:cNvSpPr/>
          <p:nvPr/>
        </p:nvSpPr>
        <p:spPr>
          <a:xfrm>
            <a:off x="2895600" y="2139695"/>
            <a:ext cx="838200" cy="266700"/>
          </a:xfrm>
          <a:custGeom>
            <a:avLst/>
            <a:gdLst/>
            <a:ahLst/>
            <a:cxnLst/>
            <a:rect l="l" t="t" r="r" b="b"/>
            <a:pathLst>
              <a:path w="838200" h="266700">
                <a:moveTo>
                  <a:pt x="838200" y="0"/>
                </a:moveTo>
                <a:lnTo>
                  <a:pt x="0" y="266700"/>
                </a:lnTo>
              </a:path>
            </a:pathLst>
          </a:custGeom>
          <a:ln w="4762">
            <a:solidFill>
              <a:srgbClr val="010101"/>
            </a:solidFill>
          </a:ln>
        </p:spPr>
        <p:txBody>
          <a:bodyPr wrap="square" lIns="0" tIns="0" rIns="0" bIns="0" rtlCol="0"/>
          <a:lstStyle/>
          <a:p/>
        </p:txBody>
      </p:sp>
      <p:sp>
        <p:nvSpPr>
          <p:cNvPr id="12" name="object 12"/>
          <p:cNvSpPr/>
          <p:nvPr/>
        </p:nvSpPr>
        <p:spPr>
          <a:xfrm>
            <a:off x="4076700" y="2139695"/>
            <a:ext cx="0" cy="266700"/>
          </a:xfrm>
          <a:custGeom>
            <a:avLst/>
            <a:gdLst/>
            <a:ahLst/>
            <a:cxnLst/>
            <a:rect l="l" t="t" r="r" b="b"/>
            <a:pathLst>
              <a:path w="0" h="266700">
                <a:moveTo>
                  <a:pt x="0" y="0"/>
                </a:moveTo>
                <a:lnTo>
                  <a:pt x="0" y="266700"/>
                </a:lnTo>
              </a:path>
            </a:pathLst>
          </a:custGeom>
          <a:ln w="4762">
            <a:solidFill>
              <a:srgbClr val="010101"/>
            </a:solidFill>
          </a:ln>
        </p:spPr>
        <p:txBody>
          <a:bodyPr wrap="square" lIns="0" tIns="0" rIns="0" bIns="0" rtlCol="0"/>
          <a:lstStyle/>
          <a:p/>
        </p:txBody>
      </p:sp>
      <p:sp>
        <p:nvSpPr>
          <p:cNvPr id="13" name="object 13"/>
          <p:cNvSpPr/>
          <p:nvPr/>
        </p:nvSpPr>
        <p:spPr>
          <a:xfrm>
            <a:off x="4457700" y="2139695"/>
            <a:ext cx="990600" cy="266700"/>
          </a:xfrm>
          <a:custGeom>
            <a:avLst/>
            <a:gdLst/>
            <a:ahLst/>
            <a:cxnLst/>
            <a:rect l="l" t="t" r="r" b="b"/>
            <a:pathLst>
              <a:path w="990600" h="266700">
                <a:moveTo>
                  <a:pt x="0" y="0"/>
                </a:moveTo>
                <a:lnTo>
                  <a:pt x="990600" y="266700"/>
                </a:lnTo>
              </a:path>
            </a:pathLst>
          </a:custGeom>
          <a:ln w="4762">
            <a:solidFill>
              <a:srgbClr val="010101"/>
            </a:solidFill>
          </a:ln>
        </p:spPr>
        <p:txBody>
          <a:bodyPr wrap="square" lIns="0" tIns="0" rIns="0" bIns="0" rtlCol="0"/>
          <a:lstStyle/>
          <a:p/>
        </p:txBody>
      </p:sp>
      <p:sp>
        <p:nvSpPr>
          <p:cNvPr id="14" name="object 14"/>
          <p:cNvSpPr/>
          <p:nvPr/>
        </p:nvSpPr>
        <p:spPr>
          <a:xfrm>
            <a:off x="2286000" y="3092195"/>
            <a:ext cx="190500" cy="342900"/>
          </a:xfrm>
          <a:custGeom>
            <a:avLst/>
            <a:gdLst/>
            <a:ahLst/>
            <a:cxnLst/>
            <a:rect l="l" t="t" r="r" b="b"/>
            <a:pathLst>
              <a:path w="190500" h="342900">
                <a:moveTo>
                  <a:pt x="190500" y="0"/>
                </a:moveTo>
                <a:lnTo>
                  <a:pt x="0" y="342900"/>
                </a:lnTo>
              </a:path>
            </a:pathLst>
          </a:custGeom>
          <a:ln w="4762">
            <a:solidFill>
              <a:srgbClr val="010101"/>
            </a:solidFill>
          </a:ln>
        </p:spPr>
        <p:txBody>
          <a:bodyPr wrap="square" lIns="0" tIns="0" rIns="0" bIns="0" rtlCol="0"/>
          <a:lstStyle/>
          <a:p/>
        </p:txBody>
      </p:sp>
      <p:sp>
        <p:nvSpPr>
          <p:cNvPr id="15" name="object 15"/>
          <p:cNvSpPr/>
          <p:nvPr/>
        </p:nvSpPr>
        <p:spPr>
          <a:xfrm>
            <a:off x="2857500" y="3092195"/>
            <a:ext cx="571500" cy="342900"/>
          </a:xfrm>
          <a:custGeom>
            <a:avLst/>
            <a:gdLst/>
            <a:ahLst/>
            <a:cxnLst/>
            <a:rect l="l" t="t" r="r" b="b"/>
            <a:pathLst>
              <a:path w="571500" h="342900">
                <a:moveTo>
                  <a:pt x="0" y="0"/>
                </a:moveTo>
                <a:lnTo>
                  <a:pt x="571500" y="342900"/>
                </a:lnTo>
              </a:path>
            </a:pathLst>
          </a:custGeom>
          <a:ln w="4762">
            <a:solidFill>
              <a:srgbClr val="010101"/>
            </a:solidFill>
          </a:ln>
        </p:spPr>
        <p:txBody>
          <a:bodyPr wrap="square" lIns="0" tIns="0" rIns="0" bIns="0" rtlCol="0"/>
          <a:lstStyle/>
          <a:p/>
        </p:txBody>
      </p:sp>
      <p:sp>
        <p:nvSpPr>
          <p:cNvPr id="16" name="object 16"/>
          <p:cNvSpPr/>
          <p:nvPr/>
        </p:nvSpPr>
        <p:spPr>
          <a:xfrm>
            <a:off x="3733800" y="3092195"/>
            <a:ext cx="114300" cy="190500"/>
          </a:xfrm>
          <a:custGeom>
            <a:avLst/>
            <a:gdLst/>
            <a:ahLst/>
            <a:cxnLst/>
            <a:rect l="l" t="t" r="r" b="b"/>
            <a:pathLst>
              <a:path w="114300" h="190500">
                <a:moveTo>
                  <a:pt x="114300" y="0"/>
                </a:moveTo>
                <a:lnTo>
                  <a:pt x="0" y="190500"/>
                </a:lnTo>
              </a:path>
            </a:pathLst>
          </a:custGeom>
          <a:ln w="4762">
            <a:solidFill>
              <a:srgbClr val="010101"/>
            </a:solidFill>
          </a:ln>
        </p:spPr>
        <p:txBody>
          <a:bodyPr wrap="square" lIns="0" tIns="0" rIns="0" bIns="0" rtlCol="0"/>
          <a:lstStyle/>
          <a:p/>
        </p:txBody>
      </p:sp>
      <p:sp>
        <p:nvSpPr>
          <p:cNvPr id="17" name="object 17"/>
          <p:cNvSpPr/>
          <p:nvPr/>
        </p:nvSpPr>
        <p:spPr>
          <a:xfrm>
            <a:off x="4038600" y="3092195"/>
            <a:ext cx="0" cy="228600"/>
          </a:xfrm>
          <a:custGeom>
            <a:avLst/>
            <a:gdLst/>
            <a:ahLst/>
            <a:cxnLst/>
            <a:rect l="l" t="t" r="r" b="b"/>
            <a:pathLst>
              <a:path w="0" h="228600">
                <a:moveTo>
                  <a:pt x="0" y="0"/>
                </a:moveTo>
                <a:lnTo>
                  <a:pt x="0" y="228600"/>
                </a:lnTo>
              </a:path>
            </a:pathLst>
          </a:custGeom>
          <a:ln w="4762">
            <a:solidFill>
              <a:srgbClr val="010101"/>
            </a:solidFill>
          </a:ln>
        </p:spPr>
        <p:txBody>
          <a:bodyPr wrap="square" lIns="0" tIns="0" rIns="0" bIns="0" rtlCol="0"/>
          <a:lstStyle/>
          <a:p/>
        </p:txBody>
      </p:sp>
      <p:sp>
        <p:nvSpPr>
          <p:cNvPr id="18" name="object 18"/>
          <p:cNvSpPr/>
          <p:nvPr/>
        </p:nvSpPr>
        <p:spPr>
          <a:xfrm>
            <a:off x="4191000" y="3092195"/>
            <a:ext cx="266700" cy="190500"/>
          </a:xfrm>
          <a:custGeom>
            <a:avLst/>
            <a:gdLst/>
            <a:ahLst/>
            <a:cxnLst/>
            <a:rect l="l" t="t" r="r" b="b"/>
            <a:pathLst>
              <a:path w="266700" h="190500">
                <a:moveTo>
                  <a:pt x="0" y="0"/>
                </a:moveTo>
                <a:lnTo>
                  <a:pt x="266700" y="190500"/>
                </a:lnTo>
              </a:path>
            </a:pathLst>
          </a:custGeom>
          <a:ln w="4762">
            <a:solidFill>
              <a:srgbClr val="010101"/>
            </a:solidFill>
          </a:ln>
        </p:spPr>
        <p:txBody>
          <a:bodyPr wrap="square" lIns="0" tIns="0" rIns="0" bIns="0" rtlCol="0"/>
          <a:lstStyle/>
          <a:p/>
        </p:txBody>
      </p:sp>
      <p:sp>
        <p:nvSpPr>
          <p:cNvPr id="19" name="object 19"/>
          <p:cNvSpPr/>
          <p:nvPr/>
        </p:nvSpPr>
        <p:spPr>
          <a:xfrm>
            <a:off x="5181600" y="3092195"/>
            <a:ext cx="190500" cy="152400"/>
          </a:xfrm>
          <a:custGeom>
            <a:avLst/>
            <a:gdLst/>
            <a:ahLst/>
            <a:cxnLst/>
            <a:rect l="l" t="t" r="r" b="b"/>
            <a:pathLst>
              <a:path w="190500" h="152400">
                <a:moveTo>
                  <a:pt x="190500" y="0"/>
                </a:moveTo>
                <a:lnTo>
                  <a:pt x="0" y="152400"/>
                </a:lnTo>
              </a:path>
            </a:pathLst>
          </a:custGeom>
          <a:ln w="4762">
            <a:solidFill>
              <a:srgbClr val="010101"/>
            </a:solidFill>
          </a:ln>
        </p:spPr>
        <p:txBody>
          <a:bodyPr wrap="square" lIns="0" tIns="0" rIns="0" bIns="0" rtlCol="0"/>
          <a:lstStyle/>
          <a:p/>
        </p:txBody>
      </p:sp>
      <p:sp>
        <p:nvSpPr>
          <p:cNvPr id="20" name="object 20"/>
          <p:cNvSpPr/>
          <p:nvPr/>
        </p:nvSpPr>
        <p:spPr>
          <a:xfrm>
            <a:off x="5448300" y="3092195"/>
            <a:ext cx="38100" cy="190500"/>
          </a:xfrm>
          <a:custGeom>
            <a:avLst/>
            <a:gdLst/>
            <a:ahLst/>
            <a:cxnLst/>
            <a:rect l="l" t="t" r="r" b="b"/>
            <a:pathLst>
              <a:path w="38100" h="190500">
                <a:moveTo>
                  <a:pt x="0" y="0"/>
                </a:moveTo>
                <a:lnTo>
                  <a:pt x="38100" y="190500"/>
                </a:lnTo>
              </a:path>
            </a:pathLst>
          </a:custGeom>
          <a:ln w="4762">
            <a:solidFill>
              <a:srgbClr val="010101"/>
            </a:solidFill>
          </a:ln>
        </p:spPr>
        <p:txBody>
          <a:bodyPr wrap="square" lIns="0" tIns="0" rIns="0" bIns="0" rtlCol="0"/>
          <a:lstStyle/>
          <a:p/>
        </p:txBody>
      </p:sp>
      <p:sp>
        <p:nvSpPr>
          <p:cNvPr id="21" name="object 21"/>
          <p:cNvSpPr/>
          <p:nvPr/>
        </p:nvSpPr>
        <p:spPr>
          <a:xfrm>
            <a:off x="2890266" y="2114550"/>
            <a:ext cx="3244215" cy="2286000"/>
          </a:xfrm>
          <a:custGeom>
            <a:avLst/>
            <a:gdLst/>
            <a:ahLst/>
            <a:cxnLst/>
            <a:rect l="l" t="t" r="r" b="b"/>
            <a:pathLst>
              <a:path w="3244215" h="2286000">
                <a:moveTo>
                  <a:pt x="1678685" y="150875"/>
                </a:moveTo>
                <a:lnTo>
                  <a:pt x="1647055" y="161650"/>
                </a:lnTo>
                <a:lnTo>
                  <a:pt x="1628114" y="167280"/>
                </a:lnTo>
                <a:lnTo>
                  <a:pt x="1614304" y="168870"/>
                </a:lnTo>
                <a:lnTo>
                  <a:pt x="1598069" y="167528"/>
                </a:lnTo>
                <a:lnTo>
                  <a:pt x="1571850" y="164360"/>
                </a:lnTo>
                <a:lnTo>
                  <a:pt x="1528089" y="160473"/>
                </a:lnTo>
                <a:lnTo>
                  <a:pt x="1459230" y="156972"/>
                </a:lnTo>
                <a:lnTo>
                  <a:pt x="1409408" y="151419"/>
                </a:lnTo>
                <a:lnTo>
                  <a:pt x="1360365" y="147506"/>
                </a:lnTo>
                <a:lnTo>
                  <a:pt x="1311862" y="145018"/>
                </a:lnTo>
                <a:lnTo>
                  <a:pt x="1263658" y="143742"/>
                </a:lnTo>
                <a:lnTo>
                  <a:pt x="1215513" y="143466"/>
                </a:lnTo>
                <a:lnTo>
                  <a:pt x="1167185" y="143977"/>
                </a:lnTo>
                <a:lnTo>
                  <a:pt x="1118435" y="145061"/>
                </a:lnTo>
                <a:lnTo>
                  <a:pt x="1069021" y="146506"/>
                </a:lnTo>
                <a:lnTo>
                  <a:pt x="1018705" y="148099"/>
                </a:lnTo>
                <a:lnTo>
                  <a:pt x="967244" y="149626"/>
                </a:lnTo>
                <a:lnTo>
                  <a:pt x="914399" y="150875"/>
                </a:lnTo>
                <a:lnTo>
                  <a:pt x="868168" y="159912"/>
                </a:lnTo>
                <a:lnTo>
                  <a:pt x="822864" y="169449"/>
                </a:lnTo>
                <a:lnTo>
                  <a:pt x="777990" y="180558"/>
                </a:lnTo>
                <a:lnTo>
                  <a:pt x="733044" y="194309"/>
                </a:lnTo>
                <a:lnTo>
                  <a:pt x="695896" y="216026"/>
                </a:lnTo>
                <a:lnTo>
                  <a:pt x="677751" y="228385"/>
                </a:lnTo>
                <a:lnTo>
                  <a:pt x="657606" y="237744"/>
                </a:lnTo>
                <a:lnTo>
                  <a:pt x="646747" y="250959"/>
                </a:lnTo>
                <a:lnTo>
                  <a:pt x="634745" y="262318"/>
                </a:lnTo>
                <a:lnTo>
                  <a:pt x="596574" y="330529"/>
                </a:lnTo>
                <a:lnTo>
                  <a:pt x="582548" y="374237"/>
                </a:lnTo>
                <a:lnTo>
                  <a:pt x="570237" y="418659"/>
                </a:lnTo>
                <a:lnTo>
                  <a:pt x="557783" y="463296"/>
                </a:lnTo>
                <a:lnTo>
                  <a:pt x="544254" y="510318"/>
                </a:lnTo>
                <a:lnTo>
                  <a:pt x="531125" y="557152"/>
                </a:lnTo>
                <a:lnTo>
                  <a:pt x="518444" y="603898"/>
                </a:lnTo>
                <a:lnTo>
                  <a:pt x="506253" y="650652"/>
                </a:lnTo>
                <a:lnTo>
                  <a:pt x="494599" y="697514"/>
                </a:lnTo>
                <a:lnTo>
                  <a:pt x="483524" y="744581"/>
                </a:lnTo>
                <a:lnTo>
                  <a:pt x="473075" y="791951"/>
                </a:lnTo>
                <a:lnTo>
                  <a:pt x="463295" y="839724"/>
                </a:lnTo>
                <a:lnTo>
                  <a:pt x="459295" y="886598"/>
                </a:lnTo>
                <a:lnTo>
                  <a:pt x="453008" y="933545"/>
                </a:lnTo>
                <a:lnTo>
                  <a:pt x="441007" y="978919"/>
                </a:lnTo>
                <a:lnTo>
                  <a:pt x="419861" y="1021079"/>
                </a:lnTo>
                <a:lnTo>
                  <a:pt x="411789" y="1049393"/>
                </a:lnTo>
                <a:lnTo>
                  <a:pt x="386214" y="1115163"/>
                </a:lnTo>
                <a:lnTo>
                  <a:pt x="336041" y="1167241"/>
                </a:lnTo>
                <a:lnTo>
                  <a:pt x="297370" y="1192720"/>
                </a:lnTo>
                <a:lnTo>
                  <a:pt x="257270" y="1216771"/>
                </a:lnTo>
                <a:lnTo>
                  <a:pt x="219456" y="1240535"/>
                </a:lnTo>
                <a:lnTo>
                  <a:pt x="200275" y="1255442"/>
                </a:lnTo>
                <a:lnTo>
                  <a:pt x="182022" y="1271777"/>
                </a:lnTo>
                <a:lnTo>
                  <a:pt x="163627" y="1288113"/>
                </a:lnTo>
                <a:lnTo>
                  <a:pt x="144017" y="1303020"/>
                </a:lnTo>
                <a:lnTo>
                  <a:pt x="138695" y="1319998"/>
                </a:lnTo>
                <a:lnTo>
                  <a:pt x="138017" y="1320546"/>
                </a:lnTo>
                <a:lnTo>
                  <a:pt x="112168" y="1351109"/>
                </a:lnTo>
                <a:lnTo>
                  <a:pt x="100762" y="1373469"/>
                </a:lnTo>
                <a:lnTo>
                  <a:pt x="94487" y="1383792"/>
                </a:lnTo>
                <a:lnTo>
                  <a:pt x="86903" y="1407818"/>
                </a:lnTo>
                <a:lnTo>
                  <a:pt x="83534" y="1418272"/>
                </a:lnTo>
                <a:lnTo>
                  <a:pt x="79164" y="1425582"/>
                </a:lnTo>
                <a:lnTo>
                  <a:pt x="68579" y="1440179"/>
                </a:lnTo>
                <a:lnTo>
                  <a:pt x="56221" y="1483852"/>
                </a:lnTo>
                <a:lnTo>
                  <a:pt x="46291" y="1527810"/>
                </a:lnTo>
                <a:lnTo>
                  <a:pt x="36647" y="1571767"/>
                </a:lnTo>
                <a:lnTo>
                  <a:pt x="25145" y="1615439"/>
                </a:lnTo>
                <a:lnTo>
                  <a:pt x="20562" y="1630787"/>
                </a:lnTo>
                <a:lnTo>
                  <a:pt x="15906" y="1644491"/>
                </a:lnTo>
                <a:lnTo>
                  <a:pt x="11108" y="1657766"/>
                </a:lnTo>
                <a:lnTo>
                  <a:pt x="6095" y="1671827"/>
                </a:lnTo>
                <a:lnTo>
                  <a:pt x="3809" y="1678686"/>
                </a:lnTo>
                <a:lnTo>
                  <a:pt x="0" y="1690877"/>
                </a:lnTo>
                <a:lnTo>
                  <a:pt x="6488" y="1735419"/>
                </a:lnTo>
                <a:lnTo>
                  <a:pt x="15335" y="1779174"/>
                </a:lnTo>
                <a:lnTo>
                  <a:pt x="24324" y="1822787"/>
                </a:lnTo>
                <a:lnTo>
                  <a:pt x="31241" y="1866900"/>
                </a:lnTo>
                <a:lnTo>
                  <a:pt x="38385" y="1927193"/>
                </a:lnTo>
                <a:lnTo>
                  <a:pt x="56387" y="1985772"/>
                </a:lnTo>
                <a:lnTo>
                  <a:pt x="80390" y="2023681"/>
                </a:lnTo>
                <a:lnTo>
                  <a:pt x="106679" y="2060448"/>
                </a:lnTo>
                <a:lnTo>
                  <a:pt x="131730" y="2077212"/>
                </a:lnTo>
                <a:lnTo>
                  <a:pt x="150506" y="2089808"/>
                </a:lnTo>
                <a:lnTo>
                  <a:pt x="193726" y="2119431"/>
                </a:lnTo>
                <a:lnTo>
                  <a:pt x="226028" y="2140457"/>
                </a:lnTo>
                <a:lnTo>
                  <a:pt x="259615" y="2159198"/>
                </a:lnTo>
                <a:lnTo>
                  <a:pt x="294131" y="2173224"/>
                </a:lnTo>
                <a:lnTo>
                  <a:pt x="332660" y="2192214"/>
                </a:lnTo>
                <a:lnTo>
                  <a:pt x="382333" y="2208561"/>
                </a:lnTo>
                <a:lnTo>
                  <a:pt x="433435" y="2221337"/>
                </a:lnTo>
                <a:lnTo>
                  <a:pt x="476249" y="2229612"/>
                </a:lnTo>
                <a:lnTo>
                  <a:pt x="526072" y="2244986"/>
                </a:lnTo>
                <a:lnTo>
                  <a:pt x="577285" y="2258238"/>
                </a:lnTo>
                <a:lnTo>
                  <a:pt x="629265" y="2269443"/>
                </a:lnTo>
                <a:lnTo>
                  <a:pt x="681392" y="2278672"/>
                </a:lnTo>
                <a:lnTo>
                  <a:pt x="733044" y="2286000"/>
                </a:lnTo>
                <a:lnTo>
                  <a:pt x="789717" y="2285273"/>
                </a:lnTo>
                <a:lnTo>
                  <a:pt x="846391" y="2284761"/>
                </a:lnTo>
                <a:lnTo>
                  <a:pt x="902779" y="2281820"/>
                </a:lnTo>
                <a:lnTo>
                  <a:pt x="958595" y="2273808"/>
                </a:lnTo>
                <a:lnTo>
                  <a:pt x="976812" y="2263628"/>
                </a:lnTo>
                <a:lnTo>
                  <a:pt x="982980" y="2260854"/>
                </a:lnTo>
                <a:lnTo>
                  <a:pt x="1007042" y="2256484"/>
                </a:lnTo>
                <a:lnTo>
                  <a:pt x="1040034" y="2252757"/>
                </a:lnTo>
                <a:lnTo>
                  <a:pt x="1071169" y="2250031"/>
                </a:lnTo>
                <a:lnTo>
                  <a:pt x="1089659" y="2248662"/>
                </a:lnTo>
                <a:lnTo>
                  <a:pt x="1122473" y="2242470"/>
                </a:lnTo>
                <a:lnTo>
                  <a:pt x="1155001" y="2237422"/>
                </a:lnTo>
                <a:lnTo>
                  <a:pt x="1187815" y="2233231"/>
                </a:lnTo>
                <a:lnTo>
                  <a:pt x="1221485" y="2229612"/>
                </a:lnTo>
                <a:lnTo>
                  <a:pt x="1273454" y="2220218"/>
                </a:lnTo>
                <a:lnTo>
                  <a:pt x="1327251" y="2213347"/>
                </a:lnTo>
                <a:lnTo>
                  <a:pt x="1381963" y="2208050"/>
                </a:lnTo>
                <a:lnTo>
                  <a:pt x="1436674" y="2203374"/>
                </a:lnTo>
                <a:lnTo>
                  <a:pt x="1490471" y="2198370"/>
                </a:lnTo>
                <a:lnTo>
                  <a:pt x="1526809" y="2187511"/>
                </a:lnTo>
                <a:lnTo>
                  <a:pt x="1562290" y="2175510"/>
                </a:lnTo>
                <a:lnTo>
                  <a:pt x="1598056" y="2164080"/>
                </a:lnTo>
                <a:lnTo>
                  <a:pt x="1635251" y="2154936"/>
                </a:lnTo>
                <a:lnTo>
                  <a:pt x="1678924" y="2133719"/>
                </a:lnTo>
                <a:lnTo>
                  <a:pt x="1722882" y="2113788"/>
                </a:lnTo>
                <a:lnTo>
                  <a:pt x="1766839" y="2093856"/>
                </a:lnTo>
                <a:lnTo>
                  <a:pt x="1810511" y="2072639"/>
                </a:lnTo>
                <a:lnTo>
                  <a:pt x="1831907" y="2064127"/>
                </a:lnTo>
                <a:lnTo>
                  <a:pt x="1854231" y="2057685"/>
                </a:lnTo>
                <a:lnTo>
                  <a:pt x="1876413" y="2051101"/>
                </a:lnTo>
                <a:lnTo>
                  <a:pt x="1897380" y="2042160"/>
                </a:lnTo>
                <a:lnTo>
                  <a:pt x="1945326" y="2018597"/>
                </a:lnTo>
                <a:lnTo>
                  <a:pt x="1994058" y="1995963"/>
                </a:lnTo>
                <a:lnTo>
                  <a:pt x="2043219" y="1974330"/>
                </a:lnTo>
                <a:lnTo>
                  <a:pt x="2092451" y="1953767"/>
                </a:lnTo>
                <a:lnTo>
                  <a:pt x="2102560" y="1938170"/>
                </a:lnTo>
                <a:lnTo>
                  <a:pt x="2105882" y="1935289"/>
                </a:lnTo>
                <a:lnTo>
                  <a:pt x="2113347" y="1935551"/>
                </a:lnTo>
                <a:lnTo>
                  <a:pt x="2135885" y="1929384"/>
                </a:lnTo>
                <a:lnTo>
                  <a:pt x="2147387" y="1923954"/>
                </a:lnTo>
                <a:lnTo>
                  <a:pt x="2158174" y="1917382"/>
                </a:lnTo>
                <a:lnTo>
                  <a:pt x="2168675" y="1910524"/>
                </a:lnTo>
                <a:lnTo>
                  <a:pt x="2179320" y="1904238"/>
                </a:lnTo>
                <a:lnTo>
                  <a:pt x="2244090" y="1869757"/>
                </a:lnTo>
                <a:lnTo>
                  <a:pt x="2311146" y="1840991"/>
                </a:lnTo>
                <a:lnTo>
                  <a:pt x="2325088" y="1836324"/>
                </a:lnTo>
                <a:lnTo>
                  <a:pt x="2345531" y="1829371"/>
                </a:lnTo>
                <a:lnTo>
                  <a:pt x="2366117" y="1822132"/>
                </a:lnTo>
                <a:lnTo>
                  <a:pt x="2380487" y="1816608"/>
                </a:lnTo>
                <a:lnTo>
                  <a:pt x="2401216" y="1804951"/>
                </a:lnTo>
                <a:lnTo>
                  <a:pt x="2398871" y="1803939"/>
                </a:lnTo>
                <a:lnTo>
                  <a:pt x="2396668" y="1804499"/>
                </a:lnTo>
                <a:lnTo>
                  <a:pt x="2417825" y="1797558"/>
                </a:lnTo>
                <a:lnTo>
                  <a:pt x="2437304" y="1779746"/>
                </a:lnTo>
                <a:lnTo>
                  <a:pt x="2458211" y="1764220"/>
                </a:lnTo>
                <a:lnTo>
                  <a:pt x="2480833" y="1751266"/>
                </a:lnTo>
                <a:lnTo>
                  <a:pt x="2505456" y="1741170"/>
                </a:lnTo>
                <a:lnTo>
                  <a:pt x="2516755" y="1733169"/>
                </a:lnTo>
                <a:lnTo>
                  <a:pt x="2560189" y="1711868"/>
                </a:lnTo>
                <a:lnTo>
                  <a:pt x="2586228" y="1703832"/>
                </a:lnTo>
                <a:lnTo>
                  <a:pt x="2611766" y="1684579"/>
                </a:lnTo>
                <a:lnTo>
                  <a:pt x="2612802" y="1684115"/>
                </a:lnTo>
                <a:lnTo>
                  <a:pt x="2613124" y="1687222"/>
                </a:lnTo>
                <a:lnTo>
                  <a:pt x="2636520" y="1678686"/>
                </a:lnTo>
                <a:lnTo>
                  <a:pt x="2659010" y="1666660"/>
                </a:lnTo>
                <a:lnTo>
                  <a:pt x="2681573" y="1652206"/>
                </a:lnTo>
                <a:lnTo>
                  <a:pt x="2703706" y="1636895"/>
                </a:lnTo>
                <a:lnTo>
                  <a:pt x="2724911" y="1622298"/>
                </a:lnTo>
                <a:lnTo>
                  <a:pt x="2748450" y="1605676"/>
                </a:lnTo>
                <a:lnTo>
                  <a:pt x="2772060" y="1588198"/>
                </a:lnTo>
                <a:lnTo>
                  <a:pt x="2795527" y="1570434"/>
                </a:lnTo>
                <a:lnTo>
                  <a:pt x="2818637" y="1552955"/>
                </a:lnTo>
                <a:lnTo>
                  <a:pt x="2823972" y="1549146"/>
                </a:lnTo>
                <a:lnTo>
                  <a:pt x="2830830" y="1549908"/>
                </a:lnTo>
                <a:lnTo>
                  <a:pt x="2837687" y="1546860"/>
                </a:lnTo>
                <a:lnTo>
                  <a:pt x="2887694" y="1516475"/>
                </a:lnTo>
                <a:lnTo>
                  <a:pt x="2931413" y="1484376"/>
                </a:lnTo>
                <a:lnTo>
                  <a:pt x="2946320" y="1470624"/>
                </a:lnTo>
                <a:lnTo>
                  <a:pt x="2961512" y="1457801"/>
                </a:lnTo>
                <a:lnTo>
                  <a:pt x="2977276" y="1445692"/>
                </a:lnTo>
                <a:lnTo>
                  <a:pt x="2993897" y="1434083"/>
                </a:lnTo>
                <a:lnTo>
                  <a:pt x="3006590" y="1415915"/>
                </a:lnTo>
                <a:lnTo>
                  <a:pt x="3006280" y="1417320"/>
                </a:lnTo>
                <a:lnTo>
                  <a:pt x="3009114" y="1419296"/>
                </a:lnTo>
                <a:lnTo>
                  <a:pt x="3031235" y="1402842"/>
                </a:lnTo>
                <a:lnTo>
                  <a:pt x="3039653" y="1394436"/>
                </a:lnTo>
                <a:lnTo>
                  <a:pt x="3047142" y="1384744"/>
                </a:lnTo>
                <a:lnTo>
                  <a:pt x="3054488" y="1374767"/>
                </a:lnTo>
                <a:lnTo>
                  <a:pt x="3062478" y="1365503"/>
                </a:lnTo>
                <a:lnTo>
                  <a:pt x="3076486" y="1337782"/>
                </a:lnTo>
                <a:lnTo>
                  <a:pt x="3079044" y="1332709"/>
                </a:lnTo>
                <a:lnTo>
                  <a:pt x="3076098" y="1339405"/>
                </a:lnTo>
                <a:lnTo>
                  <a:pt x="3073597" y="1346990"/>
                </a:lnTo>
                <a:lnTo>
                  <a:pt x="3077488" y="1344584"/>
                </a:lnTo>
                <a:lnTo>
                  <a:pt x="3093720" y="1321307"/>
                </a:lnTo>
                <a:lnTo>
                  <a:pt x="3112269" y="1288089"/>
                </a:lnTo>
                <a:lnTo>
                  <a:pt x="3127819" y="1252727"/>
                </a:lnTo>
                <a:lnTo>
                  <a:pt x="3143654" y="1217366"/>
                </a:lnTo>
                <a:lnTo>
                  <a:pt x="3163061" y="1184148"/>
                </a:lnTo>
                <a:lnTo>
                  <a:pt x="3170527" y="1160121"/>
                </a:lnTo>
                <a:lnTo>
                  <a:pt x="3173634" y="1149667"/>
                </a:lnTo>
                <a:lnTo>
                  <a:pt x="3177742" y="1142357"/>
                </a:lnTo>
                <a:lnTo>
                  <a:pt x="3200673" y="1089088"/>
                </a:lnTo>
                <a:lnTo>
                  <a:pt x="3212496" y="1049845"/>
                </a:lnTo>
                <a:lnTo>
                  <a:pt x="3223033" y="1010316"/>
                </a:lnTo>
                <a:lnTo>
                  <a:pt x="3231642" y="970788"/>
                </a:lnTo>
                <a:lnTo>
                  <a:pt x="3235324" y="921888"/>
                </a:lnTo>
                <a:lnTo>
                  <a:pt x="3238518" y="873026"/>
                </a:lnTo>
                <a:lnTo>
                  <a:pt x="3241099" y="824191"/>
                </a:lnTo>
                <a:lnTo>
                  <a:pt x="3242943" y="775374"/>
                </a:lnTo>
                <a:lnTo>
                  <a:pt x="3243929" y="726567"/>
                </a:lnTo>
                <a:lnTo>
                  <a:pt x="3243931" y="677759"/>
                </a:lnTo>
                <a:lnTo>
                  <a:pt x="3242827" y="628942"/>
                </a:lnTo>
                <a:lnTo>
                  <a:pt x="3240493" y="580107"/>
                </a:lnTo>
                <a:lnTo>
                  <a:pt x="3236806" y="531245"/>
                </a:lnTo>
                <a:lnTo>
                  <a:pt x="3231642" y="482346"/>
                </a:lnTo>
                <a:lnTo>
                  <a:pt x="3217164" y="413384"/>
                </a:lnTo>
                <a:lnTo>
                  <a:pt x="3208067" y="378618"/>
                </a:lnTo>
                <a:lnTo>
                  <a:pt x="3200399" y="344424"/>
                </a:lnTo>
                <a:lnTo>
                  <a:pt x="3196578" y="315229"/>
                </a:lnTo>
                <a:lnTo>
                  <a:pt x="3192113" y="287464"/>
                </a:lnTo>
                <a:lnTo>
                  <a:pt x="3187219" y="259984"/>
                </a:lnTo>
                <a:lnTo>
                  <a:pt x="3182111" y="231648"/>
                </a:lnTo>
                <a:lnTo>
                  <a:pt x="3178051" y="203334"/>
                </a:lnTo>
                <a:lnTo>
                  <a:pt x="3156394" y="163222"/>
                </a:lnTo>
                <a:lnTo>
                  <a:pt x="3122009" y="140005"/>
                </a:lnTo>
                <a:lnTo>
                  <a:pt x="3075789" y="119241"/>
                </a:lnTo>
                <a:lnTo>
                  <a:pt x="3007447" y="101500"/>
                </a:lnTo>
                <a:lnTo>
                  <a:pt x="2974847" y="94488"/>
                </a:lnTo>
                <a:lnTo>
                  <a:pt x="2956405" y="90213"/>
                </a:lnTo>
                <a:lnTo>
                  <a:pt x="2935890" y="86010"/>
                </a:lnTo>
                <a:lnTo>
                  <a:pt x="2919233" y="82807"/>
                </a:lnTo>
                <a:lnTo>
                  <a:pt x="2912363" y="81533"/>
                </a:lnTo>
                <a:lnTo>
                  <a:pt x="2870337" y="63115"/>
                </a:lnTo>
                <a:lnTo>
                  <a:pt x="2822786" y="47469"/>
                </a:lnTo>
                <a:lnTo>
                  <a:pt x="2772060" y="34575"/>
                </a:lnTo>
                <a:lnTo>
                  <a:pt x="2720509" y="24412"/>
                </a:lnTo>
                <a:lnTo>
                  <a:pt x="2670481" y="16958"/>
                </a:lnTo>
                <a:lnTo>
                  <a:pt x="2624328" y="12192"/>
                </a:lnTo>
                <a:lnTo>
                  <a:pt x="2566642" y="8358"/>
                </a:lnTo>
                <a:lnTo>
                  <a:pt x="2502884" y="4381"/>
                </a:lnTo>
                <a:lnTo>
                  <a:pt x="2451270" y="1262"/>
                </a:lnTo>
                <a:lnTo>
                  <a:pt x="2430018" y="0"/>
                </a:lnTo>
                <a:lnTo>
                  <a:pt x="2379954" y="685"/>
                </a:lnTo>
                <a:lnTo>
                  <a:pt x="2329854" y="1252"/>
                </a:lnTo>
                <a:lnTo>
                  <a:pt x="2279734" y="1749"/>
                </a:lnTo>
                <a:lnTo>
                  <a:pt x="2229615" y="2228"/>
                </a:lnTo>
                <a:lnTo>
                  <a:pt x="2179514" y="2738"/>
                </a:lnTo>
                <a:lnTo>
                  <a:pt x="2129451" y="3330"/>
                </a:lnTo>
                <a:lnTo>
                  <a:pt x="2079444" y="4053"/>
                </a:lnTo>
                <a:lnTo>
                  <a:pt x="2029513" y="4958"/>
                </a:lnTo>
                <a:lnTo>
                  <a:pt x="1979675" y="6096"/>
                </a:lnTo>
                <a:lnTo>
                  <a:pt x="1928609" y="10911"/>
                </a:lnTo>
                <a:lnTo>
                  <a:pt x="1880579" y="21396"/>
                </a:lnTo>
                <a:lnTo>
                  <a:pt x="1834231" y="35722"/>
                </a:lnTo>
                <a:lnTo>
                  <a:pt x="1788212" y="52059"/>
                </a:lnTo>
                <a:lnTo>
                  <a:pt x="1741170" y="68579"/>
                </a:lnTo>
                <a:lnTo>
                  <a:pt x="1718786" y="77962"/>
                </a:lnTo>
                <a:lnTo>
                  <a:pt x="1697545" y="88773"/>
                </a:lnTo>
                <a:lnTo>
                  <a:pt x="1676019" y="99012"/>
                </a:lnTo>
                <a:lnTo>
                  <a:pt x="1652778" y="106679"/>
                </a:lnTo>
                <a:lnTo>
                  <a:pt x="1635966" y="117871"/>
                </a:lnTo>
                <a:lnTo>
                  <a:pt x="1627441" y="123063"/>
                </a:lnTo>
                <a:lnTo>
                  <a:pt x="1614630" y="129397"/>
                </a:lnTo>
                <a:lnTo>
                  <a:pt x="1584959" y="144018"/>
                </a:lnTo>
                <a:lnTo>
                  <a:pt x="1557588" y="159873"/>
                </a:lnTo>
                <a:lnTo>
                  <a:pt x="1557284" y="164061"/>
                </a:lnTo>
                <a:lnTo>
                  <a:pt x="1566854" y="162836"/>
                </a:lnTo>
                <a:lnTo>
                  <a:pt x="1569110" y="162452"/>
                </a:lnTo>
                <a:lnTo>
                  <a:pt x="1546859" y="169164"/>
                </a:lnTo>
                <a:lnTo>
                  <a:pt x="1528548" y="180677"/>
                </a:lnTo>
                <a:lnTo>
                  <a:pt x="1510093" y="190976"/>
                </a:lnTo>
                <a:lnTo>
                  <a:pt x="1491353" y="201418"/>
                </a:lnTo>
                <a:lnTo>
                  <a:pt x="1472183" y="213359"/>
                </a:lnTo>
                <a:lnTo>
                  <a:pt x="1466087" y="217170"/>
                </a:lnTo>
                <a:lnTo>
                  <a:pt x="1453133" y="224790"/>
                </a:lnTo>
              </a:path>
            </a:pathLst>
          </a:custGeom>
          <a:ln w="28575">
            <a:solidFill>
              <a:srgbClr val="CC0199"/>
            </a:solidFill>
          </a:ln>
        </p:spPr>
        <p:txBody>
          <a:bodyPr wrap="square" lIns="0" tIns="0" rIns="0" bIns="0" rtlCol="0"/>
          <a:lstStyle/>
          <a:p/>
        </p:txBody>
      </p:sp>
      <p:sp>
        <p:nvSpPr>
          <p:cNvPr id="22" name="object 22"/>
          <p:cNvSpPr/>
          <p:nvPr/>
        </p:nvSpPr>
        <p:spPr>
          <a:xfrm>
            <a:off x="4270247" y="3269741"/>
            <a:ext cx="1648460" cy="1175385"/>
          </a:xfrm>
          <a:custGeom>
            <a:avLst/>
            <a:gdLst/>
            <a:ahLst/>
            <a:cxnLst/>
            <a:rect l="l" t="t" r="r" b="b"/>
            <a:pathLst>
              <a:path w="1648460" h="1175385">
                <a:moveTo>
                  <a:pt x="1423415" y="0"/>
                </a:moveTo>
                <a:lnTo>
                  <a:pt x="0" y="426719"/>
                </a:lnTo>
                <a:lnTo>
                  <a:pt x="224789" y="1175003"/>
                </a:lnTo>
                <a:lnTo>
                  <a:pt x="1648205" y="748283"/>
                </a:lnTo>
                <a:lnTo>
                  <a:pt x="1423415" y="0"/>
                </a:lnTo>
                <a:close/>
              </a:path>
            </a:pathLst>
          </a:custGeom>
          <a:solidFill>
            <a:srgbClr val="FFD7F5"/>
          </a:solidFill>
        </p:spPr>
        <p:txBody>
          <a:bodyPr wrap="square" lIns="0" tIns="0" rIns="0" bIns="0" rtlCol="0"/>
          <a:lstStyle/>
          <a:p/>
        </p:txBody>
      </p:sp>
      <p:sp>
        <p:nvSpPr>
          <p:cNvPr id="23" name="object 23"/>
          <p:cNvSpPr/>
          <p:nvPr/>
        </p:nvSpPr>
        <p:spPr>
          <a:xfrm>
            <a:off x="4270247" y="3269741"/>
            <a:ext cx="1648460" cy="1175385"/>
          </a:xfrm>
          <a:custGeom>
            <a:avLst/>
            <a:gdLst/>
            <a:ahLst/>
            <a:cxnLst/>
            <a:rect l="l" t="t" r="r" b="b"/>
            <a:pathLst>
              <a:path w="1648460" h="1175385">
                <a:moveTo>
                  <a:pt x="0" y="426719"/>
                </a:moveTo>
                <a:lnTo>
                  <a:pt x="224789" y="1175003"/>
                </a:lnTo>
                <a:lnTo>
                  <a:pt x="1648205" y="748283"/>
                </a:lnTo>
                <a:lnTo>
                  <a:pt x="1423415" y="0"/>
                </a:lnTo>
                <a:lnTo>
                  <a:pt x="0" y="426719"/>
                </a:lnTo>
                <a:close/>
              </a:path>
            </a:pathLst>
          </a:custGeom>
          <a:ln w="4762">
            <a:solidFill>
              <a:srgbClr val="CC0199"/>
            </a:solidFill>
          </a:ln>
        </p:spPr>
        <p:txBody>
          <a:bodyPr wrap="square" lIns="0" tIns="0" rIns="0" bIns="0" rtlCol="0"/>
          <a:lstStyle/>
          <a:p/>
        </p:txBody>
      </p:sp>
      <p:sp>
        <p:nvSpPr>
          <p:cNvPr id="24" name="object 24"/>
          <p:cNvSpPr txBox="1"/>
          <p:nvPr/>
        </p:nvSpPr>
        <p:spPr>
          <a:xfrm rot="20640000">
            <a:off x="4322125" y="3561599"/>
            <a:ext cx="1129201" cy="152400"/>
          </a:xfrm>
          <a:prstGeom prst="rect">
            <a:avLst/>
          </a:prstGeom>
        </p:spPr>
        <p:txBody>
          <a:bodyPr wrap="square" lIns="0" tIns="0" rIns="0" bIns="0" rtlCol="0" vert="horz">
            <a:spAutoFit/>
          </a:bodyPr>
          <a:lstStyle/>
          <a:p>
            <a:pPr>
              <a:lnSpc>
                <a:spcPts val="1200"/>
              </a:lnSpc>
            </a:pPr>
            <a:r>
              <a:rPr dirty="0" sz="1200" spc="-10">
                <a:solidFill>
                  <a:srgbClr val="620048"/>
                </a:solidFill>
                <a:latin typeface="Arial"/>
                <a:cs typeface="Arial"/>
              </a:rPr>
              <a:t>In </a:t>
            </a:r>
            <a:r>
              <a:rPr dirty="0" sz="1200" spc="-20">
                <a:solidFill>
                  <a:srgbClr val="620048"/>
                </a:solidFill>
                <a:latin typeface="Arial"/>
                <a:cs typeface="Arial"/>
              </a:rPr>
              <a:t>fa</a:t>
            </a:r>
            <a:r>
              <a:rPr dirty="0" baseline="2314" sz="1800" spc="-30">
                <a:solidFill>
                  <a:srgbClr val="620048"/>
                </a:solidFill>
                <a:latin typeface="Arial"/>
                <a:cs typeface="Arial"/>
              </a:rPr>
              <a:t>ct, </a:t>
            </a:r>
            <a:r>
              <a:rPr dirty="0" baseline="2314" sz="1800" spc="-22">
                <a:solidFill>
                  <a:srgbClr val="620048"/>
                </a:solidFill>
                <a:latin typeface="Arial"/>
                <a:cs typeface="Arial"/>
              </a:rPr>
              <a:t>we</a:t>
            </a:r>
            <a:r>
              <a:rPr dirty="0" baseline="2314" sz="1800" spc="-97">
                <a:solidFill>
                  <a:srgbClr val="620048"/>
                </a:solidFill>
                <a:latin typeface="Arial"/>
                <a:cs typeface="Arial"/>
              </a:rPr>
              <a:t> </a:t>
            </a:r>
            <a:r>
              <a:rPr dirty="0" baseline="2314" sz="1800" spc="-30">
                <a:solidFill>
                  <a:srgbClr val="620048"/>
                </a:solidFill>
                <a:latin typeface="Arial"/>
                <a:cs typeface="Arial"/>
              </a:rPr>
              <a:t>n</a:t>
            </a:r>
            <a:r>
              <a:rPr dirty="0" baseline="4629" sz="1800" spc="-30">
                <a:solidFill>
                  <a:srgbClr val="620048"/>
                </a:solidFill>
                <a:latin typeface="Arial"/>
                <a:cs typeface="Arial"/>
              </a:rPr>
              <a:t>ever</a:t>
            </a:r>
            <a:endParaRPr baseline="4629" sz="1800">
              <a:latin typeface="Arial"/>
              <a:cs typeface="Arial"/>
            </a:endParaRPr>
          </a:p>
        </p:txBody>
      </p:sp>
      <p:sp>
        <p:nvSpPr>
          <p:cNvPr id="25" name="object 25"/>
          <p:cNvSpPr txBox="1"/>
          <p:nvPr/>
        </p:nvSpPr>
        <p:spPr>
          <a:xfrm rot="20640000">
            <a:off x="4369602" y="3699570"/>
            <a:ext cx="1375622" cy="152400"/>
          </a:xfrm>
          <a:prstGeom prst="rect">
            <a:avLst/>
          </a:prstGeom>
        </p:spPr>
        <p:txBody>
          <a:bodyPr wrap="square" lIns="0" tIns="0" rIns="0" bIns="0" rtlCol="0" vert="horz">
            <a:spAutoFit/>
          </a:bodyPr>
          <a:lstStyle/>
          <a:p>
            <a:pPr>
              <a:lnSpc>
                <a:spcPts val="1200"/>
              </a:lnSpc>
            </a:pPr>
            <a:r>
              <a:rPr dirty="0" sz="1200" spc="-20">
                <a:solidFill>
                  <a:srgbClr val="620048"/>
                </a:solidFill>
                <a:latin typeface="Arial"/>
                <a:cs typeface="Arial"/>
              </a:rPr>
              <a:t>even </a:t>
            </a:r>
            <a:r>
              <a:rPr dirty="0" baseline="2314" sz="1800" spc="-22">
                <a:solidFill>
                  <a:srgbClr val="620048"/>
                </a:solidFill>
                <a:latin typeface="Arial"/>
                <a:cs typeface="Arial"/>
              </a:rPr>
              <a:t>consid</a:t>
            </a:r>
            <a:r>
              <a:rPr dirty="0" baseline="4629" sz="1800" spc="-22">
                <a:solidFill>
                  <a:srgbClr val="620048"/>
                </a:solidFill>
                <a:latin typeface="Arial"/>
                <a:cs typeface="Arial"/>
              </a:rPr>
              <a:t>er</a:t>
            </a:r>
            <a:r>
              <a:rPr dirty="0" baseline="4629" sz="1800" spc="-89">
                <a:solidFill>
                  <a:srgbClr val="620048"/>
                </a:solidFill>
                <a:latin typeface="Arial"/>
                <a:cs typeface="Arial"/>
              </a:rPr>
              <a:t> </a:t>
            </a:r>
            <a:r>
              <a:rPr dirty="0" baseline="4629" sz="1800" spc="-22">
                <a:solidFill>
                  <a:srgbClr val="620048"/>
                </a:solidFill>
                <a:latin typeface="Arial"/>
                <a:cs typeface="Arial"/>
              </a:rPr>
              <a:t>thes</a:t>
            </a:r>
            <a:r>
              <a:rPr dirty="0" baseline="6944" sz="1800" spc="-22">
                <a:solidFill>
                  <a:srgbClr val="620048"/>
                </a:solidFill>
                <a:latin typeface="Arial"/>
                <a:cs typeface="Arial"/>
              </a:rPr>
              <a:t>e</a:t>
            </a:r>
            <a:endParaRPr baseline="6944" sz="1800">
              <a:latin typeface="Arial"/>
              <a:cs typeface="Arial"/>
            </a:endParaRPr>
          </a:p>
        </p:txBody>
      </p:sp>
      <p:sp>
        <p:nvSpPr>
          <p:cNvPr id="26" name="object 26"/>
          <p:cNvSpPr txBox="1"/>
          <p:nvPr/>
        </p:nvSpPr>
        <p:spPr>
          <a:xfrm rot="20640000">
            <a:off x="4423097" y="3882019"/>
            <a:ext cx="1325778" cy="152400"/>
          </a:xfrm>
          <a:prstGeom prst="rect">
            <a:avLst/>
          </a:prstGeom>
        </p:spPr>
        <p:txBody>
          <a:bodyPr wrap="square" lIns="0" tIns="0" rIns="0" bIns="0" rtlCol="0" vert="horz">
            <a:spAutoFit/>
          </a:bodyPr>
          <a:lstStyle/>
          <a:p>
            <a:pPr>
              <a:lnSpc>
                <a:spcPts val="1200"/>
              </a:lnSpc>
            </a:pPr>
            <a:r>
              <a:rPr dirty="0" sz="1200" spc="-20">
                <a:solidFill>
                  <a:srgbClr val="620048"/>
                </a:solidFill>
                <a:latin typeface="Arial"/>
                <a:cs typeface="Arial"/>
              </a:rPr>
              <a:t>beca</a:t>
            </a:r>
            <a:r>
              <a:rPr dirty="0" baseline="2314" sz="1800" spc="-30">
                <a:solidFill>
                  <a:srgbClr val="620048"/>
                </a:solidFill>
                <a:latin typeface="Arial"/>
                <a:cs typeface="Arial"/>
              </a:rPr>
              <a:t>use </a:t>
            </a:r>
            <a:r>
              <a:rPr dirty="0" baseline="2314" sz="1800" spc="-15">
                <a:solidFill>
                  <a:srgbClr val="620048"/>
                </a:solidFill>
                <a:latin typeface="Arial"/>
                <a:cs typeface="Arial"/>
              </a:rPr>
              <a:t>we </a:t>
            </a:r>
            <a:r>
              <a:rPr dirty="0" baseline="4629" sz="1800" spc="-22">
                <a:solidFill>
                  <a:srgbClr val="620048"/>
                </a:solidFill>
                <a:latin typeface="Arial"/>
                <a:cs typeface="Arial"/>
              </a:rPr>
              <a:t>stop</a:t>
            </a:r>
            <a:r>
              <a:rPr dirty="0" baseline="4629" sz="1800" spc="-97">
                <a:solidFill>
                  <a:srgbClr val="620048"/>
                </a:solidFill>
                <a:latin typeface="Arial"/>
                <a:cs typeface="Arial"/>
              </a:rPr>
              <a:t> </a:t>
            </a:r>
            <a:r>
              <a:rPr dirty="0" baseline="4629" sz="1800" spc="-15">
                <a:solidFill>
                  <a:srgbClr val="620048"/>
                </a:solidFill>
                <a:latin typeface="Arial"/>
                <a:cs typeface="Arial"/>
              </a:rPr>
              <a:t>at</a:t>
            </a:r>
            <a:endParaRPr baseline="4629" sz="1800">
              <a:latin typeface="Arial"/>
              <a:cs typeface="Arial"/>
            </a:endParaRPr>
          </a:p>
        </p:txBody>
      </p:sp>
      <p:sp>
        <p:nvSpPr>
          <p:cNvPr id="27" name="object 27"/>
          <p:cNvSpPr txBox="1"/>
          <p:nvPr/>
        </p:nvSpPr>
        <p:spPr>
          <a:xfrm rot="20640000">
            <a:off x="4483350" y="4125172"/>
            <a:ext cx="854441" cy="152400"/>
          </a:xfrm>
          <a:prstGeom prst="rect">
            <a:avLst/>
          </a:prstGeom>
        </p:spPr>
        <p:txBody>
          <a:bodyPr wrap="square" lIns="0" tIns="0" rIns="0" bIns="0" rtlCol="0" vert="horz">
            <a:spAutoFit/>
          </a:bodyPr>
          <a:lstStyle/>
          <a:p>
            <a:pPr>
              <a:lnSpc>
                <a:spcPts val="1200"/>
              </a:lnSpc>
            </a:pPr>
            <a:r>
              <a:rPr dirty="0" sz="1200" spc="-15">
                <a:solidFill>
                  <a:srgbClr val="620048"/>
                </a:solidFill>
                <a:latin typeface="Arial"/>
                <a:cs typeface="Arial"/>
              </a:rPr>
              <a:t>first</a:t>
            </a:r>
            <a:r>
              <a:rPr dirty="0" sz="1200" spc="-60">
                <a:solidFill>
                  <a:srgbClr val="620048"/>
                </a:solidFill>
                <a:latin typeface="Arial"/>
                <a:cs typeface="Arial"/>
              </a:rPr>
              <a:t> </a:t>
            </a:r>
            <a:r>
              <a:rPr dirty="0" baseline="2314" sz="1800" spc="-30">
                <a:solidFill>
                  <a:srgbClr val="620048"/>
                </a:solidFill>
                <a:latin typeface="Arial"/>
                <a:cs typeface="Arial"/>
              </a:rPr>
              <a:t>success</a:t>
            </a:r>
            <a:endParaRPr baseline="2314" sz="1800">
              <a:latin typeface="Arial"/>
              <a:cs typeface="Arial"/>
            </a:endParaRPr>
          </a:p>
        </p:txBody>
      </p:sp>
      <p:sp>
        <p:nvSpPr>
          <p:cNvPr id="28" name="object 28"/>
          <p:cNvSpPr/>
          <p:nvPr/>
        </p:nvSpPr>
        <p:spPr>
          <a:xfrm>
            <a:off x="1606296" y="1231391"/>
            <a:ext cx="4559300" cy="3416300"/>
          </a:xfrm>
          <a:custGeom>
            <a:avLst/>
            <a:gdLst/>
            <a:ahLst/>
            <a:cxnLst/>
            <a:rect l="l" t="t" r="r" b="b"/>
            <a:pathLst>
              <a:path w="4559300" h="3416300">
                <a:moveTo>
                  <a:pt x="4559046" y="0"/>
                </a:moveTo>
                <a:lnTo>
                  <a:pt x="0" y="0"/>
                </a:lnTo>
                <a:lnTo>
                  <a:pt x="0" y="3416046"/>
                </a:lnTo>
                <a:lnTo>
                  <a:pt x="4559046" y="3416046"/>
                </a:lnTo>
                <a:lnTo>
                  <a:pt x="4559046" y="0"/>
                </a:lnTo>
                <a:close/>
              </a:path>
            </a:pathLst>
          </a:custGeom>
          <a:ln w="12954">
            <a:solidFill>
              <a:srgbClr val="000000"/>
            </a:solidFill>
          </a:ln>
        </p:spPr>
        <p:txBody>
          <a:bodyPr wrap="square" lIns="0" tIns="0" rIns="0" bIns="0" rtlCol="0"/>
          <a:lstStyle/>
          <a:p/>
        </p:txBody>
      </p:sp>
      <p:sp>
        <p:nvSpPr>
          <p:cNvPr id="29" name="object 29"/>
          <p:cNvSpPr txBox="1"/>
          <p:nvPr/>
        </p:nvSpPr>
        <p:spPr>
          <a:xfrm>
            <a:off x="1861820" y="5482926"/>
            <a:ext cx="3816350" cy="1508760"/>
          </a:xfrm>
          <a:prstGeom prst="rect">
            <a:avLst/>
          </a:prstGeom>
        </p:spPr>
        <p:txBody>
          <a:bodyPr wrap="square" lIns="0" tIns="116839" rIns="0" bIns="0" rtlCol="0" vert="horz">
            <a:spAutoFit/>
          </a:bodyPr>
          <a:lstStyle/>
          <a:p>
            <a:pPr marL="990600">
              <a:lnSpc>
                <a:spcPct val="100000"/>
              </a:lnSpc>
              <a:spcBef>
                <a:spcPts val="919"/>
              </a:spcBef>
            </a:pPr>
            <a:r>
              <a:rPr dirty="0" sz="2200" spc="-5">
                <a:solidFill>
                  <a:srgbClr val="009A00"/>
                </a:solidFill>
                <a:latin typeface="Arial"/>
                <a:cs typeface="Arial"/>
              </a:rPr>
              <a:t>Some real</a:t>
            </a:r>
            <a:r>
              <a:rPr dirty="0" sz="2200" spc="-10">
                <a:solidFill>
                  <a:srgbClr val="009A00"/>
                </a:solidFill>
                <a:latin typeface="Arial"/>
                <a:cs typeface="Arial"/>
              </a:rPr>
              <a:t> </a:t>
            </a:r>
            <a:r>
              <a:rPr dirty="0" sz="2200" spc="-5">
                <a:solidFill>
                  <a:srgbClr val="009A00"/>
                </a:solidFill>
                <a:latin typeface="Arial"/>
                <a:cs typeface="Arial"/>
              </a:rPr>
              <a:t>CSPs</a:t>
            </a:r>
            <a:endParaRPr sz="2200">
              <a:latin typeface="Arial"/>
              <a:cs typeface="Arial"/>
            </a:endParaRPr>
          </a:p>
          <a:p>
            <a:pPr marL="184150" marR="5080" indent="-171450">
              <a:lnSpc>
                <a:spcPct val="100000"/>
              </a:lnSpc>
              <a:spcBef>
                <a:spcPts val="450"/>
              </a:spcBef>
              <a:buChar char="•"/>
              <a:tabLst>
                <a:tab pos="184150" algn="l"/>
              </a:tabLst>
            </a:pPr>
            <a:r>
              <a:rPr dirty="0" sz="1200" spc="-5">
                <a:latin typeface="Arial"/>
                <a:cs typeface="Arial"/>
              </a:rPr>
              <a:t>Graph coloring is a real, and useful, CSP. Applied to  problems with many hundreds </a:t>
            </a:r>
            <a:r>
              <a:rPr dirty="0" sz="1200">
                <a:latin typeface="Arial"/>
                <a:cs typeface="Arial"/>
              </a:rPr>
              <a:t>of </a:t>
            </a:r>
            <a:r>
              <a:rPr dirty="0" sz="1200" spc="-5">
                <a:latin typeface="Arial"/>
                <a:cs typeface="Arial"/>
              </a:rPr>
              <a:t>thousands </a:t>
            </a:r>
            <a:r>
              <a:rPr dirty="0" sz="1200">
                <a:latin typeface="Arial"/>
                <a:cs typeface="Arial"/>
              </a:rPr>
              <a:t>of </a:t>
            </a:r>
            <a:r>
              <a:rPr dirty="0" sz="1200" spc="-5">
                <a:latin typeface="Arial"/>
                <a:cs typeface="Arial"/>
              </a:rPr>
              <a:t>nodes.  Not very</a:t>
            </a:r>
            <a:r>
              <a:rPr dirty="0" sz="1200">
                <a:latin typeface="Arial"/>
                <a:cs typeface="Arial"/>
              </a:rPr>
              <a:t> </a:t>
            </a:r>
            <a:r>
              <a:rPr dirty="0" sz="1200" spc="-5">
                <a:latin typeface="Arial"/>
                <a:cs typeface="Arial"/>
              </a:rPr>
              <a:t>AI-esque.</a:t>
            </a:r>
            <a:endParaRPr sz="1200">
              <a:latin typeface="Arial"/>
              <a:cs typeface="Arial"/>
            </a:endParaRPr>
          </a:p>
          <a:p>
            <a:pPr marL="183515" indent="-171450">
              <a:lnSpc>
                <a:spcPct val="100000"/>
              </a:lnSpc>
              <a:spcBef>
                <a:spcPts val="275"/>
              </a:spcBef>
              <a:buChar char="•"/>
              <a:tabLst>
                <a:tab pos="184150" algn="l"/>
              </a:tabLst>
            </a:pPr>
            <a:r>
              <a:rPr dirty="0" sz="1200" spc="-5">
                <a:latin typeface="Arial"/>
                <a:cs typeface="Arial"/>
              </a:rPr>
              <a:t>VLSI or PCB board</a:t>
            </a:r>
            <a:r>
              <a:rPr dirty="0" sz="1200" spc="5">
                <a:latin typeface="Arial"/>
                <a:cs typeface="Arial"/>
              </a:rPr>
              <a:t> </a:t>
            </a:r>
            <a:r>
              <a:rPr dirty="0" sz="1200" spc="-5">
                <a:latin typeface="Arial"/>
                <a:cs typeface="Arial"/>
              </a:rPr>
              <a:t>layout.</a:t>
            </a:r>
            <a:endParaRPr sz="1200">
              <a:latin typeface="Arial"/>
              <a:cs typeface="Arial"/>
            </a:endParaRPr>
          </a:p>
          <a:p>
            <a:pPr marL="183515" indent="-171450">
              <a:lnSpc>
                <a:spcPct val="100000"/>
              </a:lnSpc>
              <a:spcBef>
                <a:spcPts val="290"/>
              </a:spcBef>
              <a:buChar char="•"/>
              <a:tabLst>
                <a:tab pos="184150" algn="l"/>
              </a:tabLst>
            </a:pPr>
            <a:r>
              <a:rPr dirty="0" sz="1200" spc="-5">
                <a:latin typeface="Arial"/>
                <a:cs typeface="Arial"/>
              </a:rPr>
              <a:t>Selecting a move in the game of</a:t>
            </a:r>
            <a:r>
              <a:rPr dirty="0" sz="1200" spc="10">
                <a:latin typeface="Arial"/>
                <a:cs typeface="Arial"/>
              </a:rPr>
              <a:t> </a:t>
            </a:r>
            <a:r>
              <a:rPr dirty="0" sz="1200" spc="-5">
                <a:latin typeface="Arial"/>
                <a:cs typeface="Arial"/>
              </a:rPr>
              <a:t>“minesweeper”.</a:t>
            </a:r>
            <a:endParaRPr sz="1200">
              <a:latin typeface="Arial"/>
              <a:cs typeface="Arial"/>
            </a:endParaRPr>
          </a:p>
        </p:txBody>
      </p:sp>
      <p:graphicFrame>
        <p:nvGraphicFramePr>
          <p:cNvPr id="30" name="object 30"/>
          <p:cNvGraphicFramePr>
            <a:graphicFrameLocks noGrp="1"/>
          </p:cNvGraphicFramePr>
          <p:nvPr/>
        </p:nvGraphicFramePr>
        <p:xfrm>
          <a:off x="3275012" y="7039292"/>
          <a:ext cx="1224280" cy="1008380"/>
        </p:xfrm>
        <a:graphic>
          <a:graphicData uri="http://schemas.openxmlformats.org/drawingml/2006/table">
            <a:tbl>
              <a:tblPr firstRow="1" bandRow="1">
                <a:tableStyleId>{2D5ABB26-0587-4C30-8999-92F81FD0307C}</a:tableStyleId>
              </a:tblPr>
              <a:tblGrid>
                <a:gridCol w="203200"/>
                <a:gridCol w="202565"/>
                <a:gridCol w="203200"/>
                <a:gridCol w="203200"/>
                <a:gridCol w="202565"/>
                <a:gridCol w="203200"/>
              </a:tblGrid>
              <a:tr h="167639">
                <a:tc>
                  <a:txBody>
                    <a:bodyPr/>
                    <a:lstStyle/>
                    <a:p>
                      <a:pPr marL="73025">
                        <a:lnSpc>
                          <a:spcPct val="100000"/>
                        </a:lnSpc>
                        <a:spcBef>
                          <a:spcPts val="165"/>
                        </a:spcBef>
                      </a:pPr>
                      <a:r>
                        <a:rPr dirty="0" sz="800">
                          <a:latin typeface="Arial"/>
                          <a:cs typeface="Arial"/>
                        </a:rPr>
                        <a:t>0</a:t>
                      </a:r>
                      <a:endParaRPr sz="800">
                        <a:latin typeface="Arial"/>
                        <a:cs typeface="Arial"/>
                      </a:endParaRPr>
                    </a:p>
                  </a:txBody>
                  <a:tcPr marL="0" marR="0" marB="0" marT="20955">
                    <a:lnL w="3175">
                      <a:solidFill>
                        <a:srgbClr val="010101"/>
                      </a:solidFill>
                      <a:prstDash val="solid"/>
                    </a:lnL>
                    <a:lnR w="6350">
                      <a:solidFill>
                        <a:srgbClr val="010101"/>
                      </a:solidFill>
                      <a:prstDash val="solid"/>
                    </a:lnR>
                    <a:lnT w="3175">
                      <a:solidFill>
                        <a:srgbClr val="010101"/>
                      </a:solidFill>
                      <a:prstDash val="solid"/>
                    </a:lnT>
                    <a:lnB w="6350">
                      <a:solidFill>
                        <a:srgbClr val="010101"/>
                      </a:solidFill>
                      <a:prstDash val="solid"/>
                    </a:lnB>
                  </a:tcPr>
                </a:tc>
                <a:tc>
                  <a:txBody>
                    <a:bodyPr/>
                    <a:lstStyle/>
                    <a:p>
                      <a:pPr algn="ctr">
                        <a:lnSpc>
                          <a:spcPct val="100000"/>
                        </a:lnSpc>
                        <a:spcBef>
                          <a:spcPts val="165"/>
                        </a:spcBef>
                      </a:pPr>
                      <a:r>
                        <a:rPr dirty="0" sz="800">
                          <a:latin typeface="Arial"/>
                          <a:cs typeface="Arial"/>
                        </a:rPr>
                        <a:t>0</a:t>
                      </a:r>
                      <a:endParaRPr sz="800">
                        <a:latin typeface="Arial"/>
                        <a:cs typeface="Arial"/>
                      </a:endParaRPr>
                    </a:p>
                  </a:txBody>
                  <a:tcPr marL="0" marR="0" marB="0" marT="20955">
                    <a:lnL w="6350">
                      <a:solidFill>
                        <a:srgbClr val="010101"/>
                      </a:solidFill>
                      <a:prstDash val="solid"/>
                    </a:lnL>
                    <a:lnR w="6350">
                      <a:solidFill>
                        <a:srgbClr val="010101"/>
                      </a:solidFill>
                      <a:prstDash val="solid"/>
                    </a:lnR>
                    <a:lnT w="3175">
                      <a:solidFill>
                        <a:srgbClr val="010101"/>
                      </a:solidFill>
                      <a:prstDash val="solid"/>
                    </a:lnT>
                    <a:lnB w="6350">
                      <a:solidFill>
                        <a:srgbClr val="010101"/>
                      </a:solidFill>
                      <a:prstDash val="solid"/>
                    </a:lnB>
                  </a:tcPr>
                </a:tc>
                <a:tc>
                  <a:txBody>
                    <a:bodyPr/>
                    <a:lstStyle/>
                    <a:p>
                      <a:pPr algn="ctr" marL="635">
                        <a:lnSpc>
                          <a:spcPct val="100000"/>
                        </a:lnSpc>
                        <a:spcBef>
                          <a:spcPts val="165"/>
                        </a:spcBef>
                      </a:pPr>
                      <a:r>
                        <a:rPr dirty="0" sz="800">
                          <a:latin typeface="Arial"/>
                          <a:cs typeface="Arial"/>
                        </a:rPr>
                        <a:t>1</a:t>
                      </a:r>
                      <a:endParaRPr sz="800">
                        <a:latin typeface="Arial"/>
                        <a:cs typeface="Arial"/>
                      </a:endParaRPr>
                    </a:p>
                  </a:txBody>
                  <a:tcPr marL="0" marR="0" marB="0" marT="20955">
                    <a:lnL w="6350">
                      <a:solidFill>
                        <a:srgbClr val="010101"/>
                      </a:solidFill>
                      <a:prstDash val="solid"/>
                    </a:lnL>
                    <a:lnR w="6350">
                      <a:solidFill>
                        <a:srgbClr val="010101"/>
                      </a:solidFill>
                      <a:prstDash val="solid"/>
                    </a:lnR>
                    <a:lnT w="3175">
                      <a:solidFill>
                        <a:srgbClr val="010101"/>
                      </a:solidFill>
                      <a:prstDash val="solid"/>
                    </a:lnT>
                    <a:lnB w="6350">
                      <a:solidFill>
                        <a:srgbClr val="010101"/>
                      </a:solidFill>
                      <a:prstDash val="solid"/>
                    </a:lnB>
                  </a:tcPr>
                </a:tc>
                <a:tc>
                  <a:txBody>
                    <a:bodyPr/>
                    <a:lstStyle/>
                    <a:p>
                      <a:pPr>
                        <a:lnSpc>
                          <a:spcPct val="100000"/>
                        </a:lnSpc>
                      </a:pPr>
                      <a:endParaRPr sz="900">
                        <a:latin typeface="Times New Roman"/>
                        <a:cs typeface="Times New Roman"/>
                      </a:endParaRPr>
                    </a:p>
                  </a:txBody>
                  <a:tcPr marL="0" marR="0" marB="0" marT="0">
                    <a:lnL w="6350">
                      <a:solidFill>
                        <a:srgbClr val="010101"/>
                      </a:solidFill>
                      <a:prstDash val="solid"/>
                    </a:lnL>
                    <a:lnR w="6350">
                      <a:solidFill>
                        <a:srgbClr val="010101"/>
                      </a:solidFill>
                      <a:prstDash val="solid"/>
                    </a:lnR>
                    <a:lnT w="3175">
                      <a:solidFill>
                        <a:srgbClr val="010101"/>
                      </a:solidFill>
                      <a:prstDash val="solid"/>
                    </a:lnT>
                    <a:lnB w="6350">
                      <a:solidFill>
                        <a:srgbClr val="010101"/>
                      </a:solidFill>
                      <a:prstDash val="solid"/>
                    </a:lnB>
                  </a:tcPr>
                </a:tc>
                <a:tc>
                  <a:txBody>
                    <a:bodyPr/>
                    <a:lstStyle/>
                    <a:p>
                      <a:pPr>
                        <a:lnSpc>
                          <a:spcPct val="100000"/>
                        </a:lnSpc>
                      </a:pPr>
                      <a:endParaRPr sz="900">
                        <a:latin typeface="Times New Roman"/>
                        <a:cs typeface="Times New Roman"/>
                      </a:endParaRPr>
                    </a:p>
                  </a:txBody>
                  <a:tcPr marL="0" marR="0" marB="0" marT="0">
                    <a:lnL w="6350">
                      <a:solidFill>
                        <a:srgbClr val="010101"/>
                      </a:solidFill>
                      <a:prstDash val="solid"/>
                    </a:lnL>
                    <a:lnR w="6350">
                      <a:solidFill>
                        <a:srgbClr val="010101"/>
                      </a:solidFill>
                      <a:prstDash val="solid"/>
                    </a:lnR>
                    <a:lnT w="3175">
                      <a:solidFill>
                        <a:srgbClr val="010101"/>
                      </a:solidFill>
                      <a:prstDash val="solid"/>
                    </a:lnT>
                    <a:lnB w="6350">
                      <a:solidFill>
                        <a:srgbClr val="010101"/>
                      </a:solidFill>
                      <a:prstDash val="solid"/>
                    </a:lnB>
                  </a:tcPr>
                </a:tc>
                <a:tc>
                  <a:txBody>
                    <a:bodyPr/>
                    <a:lstStyle/>
                    <a:p>
                      <a:pPr>
                        <a:lnSpc>
                          <a:spcPct val="100000"/>
                        </a:lnSpc>
                      </a:pPr>
                      <a:endParaRPr sz="900">
                        <a:latin typeface="Times New Roman"/>
                        <a:cs typeface="Times New Roman"/>
                      </a:endParaRPr>
                    </a:p>
                  </a:txBody>
                  <a:tcPr marL="0" marR="0" marB="0" marT="0">
                    <a:lnL w="6350">
                      <a:solidFill>
                        <a:srgbClr val="010101"/>
                      </a:solidFill>
                      <a:prstDash val="solid"/>
                    </a:lnL>
                    <a:lnR w="3175">
                      <a:solidFill>
                        <a:srgbClr val="010101"/>
                      </a:solidFill>
                      <a:prstDash val="solid"/>
                    </a:lnR>
                    <a:lnT w="3175">
                      <a:solidFill>
                        <a:srgbClr val="010101"/>
                      </a:solidFill>
                      <a:prstDash val="solid"/>
                    </a:lnT>
                    <a:lnB w="6350">
                      <a:solidFill>
                        <a:srgbClr val="010101"/>
                      </a:solidFill>
                      <a:prstDash val="solid"/>
                    </a:lnB>
                  </a:tcPr>
                </a:tc>
              </a:tr>
              <a:tr h="167640">
                <a:tc>
                  <a:txBody>
                    <a:bodyPr/>
                    <a:lstStyle/>
                    <a:p>
                      <a:pPr marL="73025">
                        <a:lnSpc>
                          <a:spcPct val="100000"/>
                        </a:lnSpc>
                        <a:spcBef>
                          <a:spcPts val="160"/>
                        </a:spcBef>
                      </a:pPr>
                      <a:r>
                        <a:rPr dirty="0" sz="800">
                          <a:latin typeface="Arial"/>
                          <a:cs typeface="Arial"/>
                        </a:rPr>
                        <a:t>0</a:t>
                      </a:r>
                      <a:endParaRPr sz="800">
                        <a:latin typeface="Arial"/>
                        <a:cs typeface="Arial"/>
                      </a:endParaRPr>
                    </a:p>
                  </a:txBody>
                  <a:tcPr marL="0" marR="0" marB="0" marT="20320">
                    <a:lnL w="3175">
                      <a:solidFill>
                        <a:srgbClr val="010101"/>
                      </a:solidFill>
                      <a:prstDash val="solid"/>
                    </a:lnL>
                    <a:lnR w="6350">
                      <a:solidFill>
                        <a:srgbClr val="010101"/>
                      </a:solidFill>
                      <a:prstDash val="solid"/>
                    </a:lnR>
                    <a:lnT w="6350">
                      <a:solidFill>
                        <a:srgbClr val="010101"/>
                      </a:solidFill>
                      <a:prstDash val="solid"/>
                    </a:lnT>
                    <a:lnB w="6350">
                      <a:solidFill>
                        <a:srgbClr val="010101"/>
                      </a:solidFill>
                      <a:prstDash val="solid"/>
                    </a:lnB>
                  </a:tcPr>
                </a:tc>
                <a:tc>
                  <a:txBody>
                    <a:bodyPr/>
                    <a:lstStyle/>
                    <a:p>
                      <a:pPr algn="ctr">
                        <a:lnSpc>
                          <a:spcPct val="100000"/>
                        </a:lnSpc>
                        <a:spcBef>
                          <a:spcPts val="160"/>
                        </a:spcBef>
                      </a:pPr>
                      <a:r>
                        <a:rPr dirty="0" sz="800">
                          <a:latin typeface="Arial"/>
                          <a:cs typeface="Arial"/>
                        </a:rPr>
                        <a:t>0</a:t>
                      </a:r>
                      <a:endParaRPr sz="800">
                        <a:latin typeface="Arial"/>
                        <a:cs typeface="Arial"/>
                      </a:endParaRPr>
                    </a:p>
                  </a:txBody>
                  <a:tcPr marL="0" marR="0" marB="0" marT="20320">
                    <a:lnL w="6350">
                      <a:solidFill>
                        <a:srgbClr val="010101"/>
                      </a:solidFill>
                      <a:prstDash val="solid"/>
                    </a:lnL>
                    <a:lnR w="6350">
                      <a:solidFill>
                        <a:srgbClr val="010101"/>
                      </a:solidFill>
                      <a:prstDash val="solid"/>
                    </a:lnR>
                    <a:lnT w="6350">
                      <a:solidFill>
                        <a:srgbClr val="010101"/>
                      </a:solidFill>
                      <a:prstDash val="solid"/>
                    </a:lnT>
                    <a:lnB w="6350">
                      <a:solidFill>
                        <a:srgbClr val="010101"/>
                      </a:solidFill>
                      <a:prstDash val="solid"/>
                    </a:lnB>
                  </a:tcPr>
                </a:tc>
                <a:tc>
                  <a:txBody>
                    <a:bodyPr/>
                    <a:lstStyle/>
                    <a:p>
                      <a:pPr algn="ctr" marL="635">
                        <a:lnSpc>
                          <a:spcPct val="100000"/>
                        </a:lnSpc>
                        <a:spcBef>
                          <a:spcPts val="160"/>
                        </a:spcBef>
                      </a:pPr>
                      <a:r>
                        <a:rPr dirty="0" sz="800">
                          <a:latin typeface="Arial"/>
                          <a:cs typeface="Arial"/>
                        </a:rPr>
                        <a:t>1</a:t>
                      </a:r>
                      <a:endParaRPr sz="800">
                        <a:latin typeface="Arial"/>
                        <a:cs typeface="Arial"/>
                      </a:endParaRPr>
                    </a:p>
                  </a:txBody>
                  <a:tcPr marL="0" marR="0" marB="0" marT="20320">
                    <a:lnL w="6350">
                      <a:solidFill>
                        <a:srgbClr val="010101"/>
                      </a:solidFill>
                      <a:prstDash val="solid"/>
                    </a:lnL>
                    <a:lnR w="6350">
                      <a:solidFill>
                        <a:srgbClr val="010101"/>
                      </a:solidFill>
                      <a:prstDash val="solid"/>
                    </a:lnR>
                    <a:lnT w="6350">
                      <a:solidFill>
                        <a:srgbClr val="010101"/>
                      </a:solidFill>
                      <a:prstDash val="solid"/>
                    </a:lnT>
                    <a:lnB w="6350">
                      <a:solidFill>
                        <a:srgbClr val="010101"/>
                      </a:solidFill>
                      <a:prstDash val="solid"/>
                    </a:lnB>
                  </a:tcPr>
                </a:tc>
                <a:tc>
                  <a:txBody>
                    <a:bodyPr/>
                    <a:lstStyle/>
                    <a:p>
                      <a:pPr>
                        <a:lnSpc>
                          <a:spcPct val="100000"/>
                        </a:lnSpc>
                      </a:pPr>
                      <a:endParaRPr sz="900">
                        <a:latin typeface="Times New Roman"/>
                        <a:cs typeface="Times New Roman"/>
                      </a:endParaRPr>
                    </a:p>
                  </a:txBody>
                  <a:tcPr marL="0" marR="0" marB="0" marT="0">
                    <a:lnL w="6350">
                      <a:solidFill>
                        <a:srgbClr val="010101"/>
                      </a:solidFill>
                      <a:prstDash val="solid"/>
                    </a:lnL>
                    <a:lnR w="6350">
                      <a:solidFill>
                        <a:srgbClr val="010101"/>
                      </a:solidFill>
                      <a:prstDash val="solid"/>
                    </a:lnR>
                    <a:lnT w="6350">
                      <a:solidFill>
                        <a:srgbClr val="010101"/>
                      </a:solidFill>
                      <a:prstDash val="solid"/>
                    </a:lnT>
                    <a:lnB w="6350">
                      <a:solidFill>
                        <a:srgbClr val="010101"/>
                      </a:solidFill>
                      <a:prstDash val="solid"/>
                    </a:lnB>
                  </a:tcPr>
                </a:tc>
                <a:tc>
                  <a:txBody>
                    <a:bodyPr/>
                    <a:lstStyle/>
                    <a:p>
                      <a:pPr>
                        <a:lnSpc>
                          <a:spcPct val="100000"/>
                        </a:lnSpc>
                      </a:pPr>
                      <a:endParaRPr sz="900">
                        <a:latin typeface="Times New Roman"/>
                        <a:cs typeface="Times New Roman"/>
                      </a:endParaRPr>
                    </a:p>
                  </a:txBody>
                  <a:tcPr marL="0" marR="0" marB="0" marT="0">
                    <a:lnL w="6350">
                      <a:solidFill>
                        <a:srgbClr val="010101"/>
                      </a:solidFill>
                      <a:prstDash val="solid"/>
                    </a:lnL>
                    <a:lnR w="6350">
                      <a:solidFill>
                        <a:srgbClr val="010101"/>
                      </a:solidFill>
                      <a:prstDash val="solid"/>
                    </a:lnR>
                    <a:lnT w="6350">
                      <a:solidFill>
                        <a:srgbClr val="010101"/>
                      </a:solidFill>
                      <a:prstDash val="solid"/>
                    </a:lnT>
                    <a:lnB w="6350">
                      <a:solidFill>
                        <a:srgbClr val="010101"/>
                      </a:solidFill>
                      <a:prstDash val="solid"/>
                    </a:lnB>
                  </a:tcPr>
                </a:tc>
                <a:tc>
                  <a:txBody>
                    <a:bodyPr/>
                    <a:lstStyle/>
                    <a:p>
                      <a:pPr>
                        <a:lnSpc>
                          <a:spcPct val="100000"/>
                        </a:lnSpc>
                      </a:pPr>
                      <a:endParaRPr sz="900">
                        <a:latin typeface="Times New Roman"/>
                        <a:cs typeface="Times New Roman"/>
                      </a:endParaRPr>
                    </a:p>
                  </a:txBody>
                  <a:tcPr marL="0" marR="0" marB="0" marT="0">
                    <a:lnL w="6350">
                      <a:solidFill>
                        <a:srgbClr val="010101"/>
                      </a:solidFill>
                      <a:prstDash val="solid"/>
                    </a:lnL>
                    <a:lnR w="3175">
                      <a:solidFill>
                        <a:srgbClr val="010101"/>
                      </a:solidFill>
                      <a:prstDash val="solid"/>
                    </a:lnR>
                    <a:lnT w="6350">
                      <a:solidFill>
                        <a:srgbClr val="010101"/>
                      </a:solidFill>
                      <a:prstDash val="solid"/>
                    </a:lnT>
                    <a:lnB w="6350">
                      <a:solidFill>
                        <a:srgbClr val="010101"/>
                      </a:solidFill>
                      <a:prstDash val="solid"/>
                    </a:lnB>
                  </a:tcPr>
                </a:tc>
              </a:tr>
              <a:tr h="166877">
                <a:tc>
                  <a:txBody>
                    <a:bodyPr/>
                    <a:lstStyle/>
                    <a:p>
                      <a:pPr marL="73025">
                        <a:lnSpc>
                          <a:spcPct val="100000"/>
                        </a:lnSpc>
                        <a:spcBef>
                          <a:spcPts val="160"/>
                        </a:spcBef>
                      </a:pPr>
                      <a:r>
                        <a:rPr dirty="0" sz="800">
                          <a:latin typeface="Arial"/>
                          <a:cs typeface="Arial"/>
                        </a:rPr>
                        <a:t>0</a:t>
                      </a:r>
                      <a:endParaRPr sz="800">
                        <a:latin typeface="Arial"/>
                        <a:cs typeface="Arial"/>
                      </a:endParaRPr>
                    </a:p>
                  </a:txBody>
                  <a:tcPr marL="0" marR="0" marB="0" marT="20320">
                    <a:lnL w="3175">
                      <a:solidFill>
                        <a:srgbClr val="010101"/>
                      </a:solidFill>
                      <a:prstDash val="solid"/>
                    </a:lnL>
                    <a:lnR w="6350">
                      <a:solidFill>
                        <a:srgbClr val="010101"/>
                      </a:solidFill>
                      <a:prstDash val="solid"/>
                    </a:lnR>
                    <a:lnT w="6350">
                      <a:solidFill>
                        <a:srgbClr val="010101"/>
                      </a:solidFill>
                      <a:prstDash val="solid"/>
                    </a:lnT>
                    <a:lnB w="6350">
                      <a:solidFill>
                        <a:srgbClr val="010101"/>
                      </a:solidFill>
                      <a:prstDash val="solid"/>
                    </a:lnB>
                  </a:tcPr>
                </a:tc>
                <a:tc>
                  <a:txBody>
                    <a:bodyPr/>
                    <a:lstStyle/>
                    <a:p>
                      <a:pPr algn="ctr">
                        <a:lnSpc>
                          <a:spcPct val="100000"/>
                        </a:lnSpc>
                        <a:spcBef>
                          <a:spcPts val="160"/>
                        </a:spcBef>
                      </a:pPr>
                      <a:r>
                        <a:rPr dirty="0" sz="800">
                          <a:latin typeface="Arial"/>
                          <a:cs typeface="Arial"/>
                        </a:rPr>
                        <a:t>0</a:t>
                      </a:r>
                      <a:endParaRPr sz="800">
                        <a:latin typeface="Arial"/>
                        <a:cs typeface="Arial"/>
                      </a:endParaRPr>
                    </a:p>
                  </a:txBody>
                  <a:tcPr marL="0" marR="0" marB="0" marT="20320">
                    <a:lnL w="6350">
                      <a:solidFill>
                        <a:srgbClr val="010101"/>
                      </a:solidFill>
                      <a:prstDash val="solid"/>
                    </a:lnL>
                    <a:lnR w="6350">
                      <a:solidFill>
                        <a:srgbClr val="010101"/>
                      </a:solidFill>
                      <a:prstDash val="solid"/>
                    </a:lnR>
                    <a:lnT w="6350">
                      <a:solidFill>
                        <a:srgbClr val="010101"/>
                      </a:solidFill>
                      <a:prstDash val="solid"/>
                    </a:lnT>
                    <a:lnB w="6350">
                      <a:solidFill>
                        <a:srgbClr val="010101"/>
                      </a:solidFill>
                      <a:prstDash val="solid"/>
                    </a:lnB>
                  </a:tcPr>
                </a:tc>
                <a:tc>
                  <a:txBody>
                    <a:bodyPr/>
                    <a:lstStyle/>
                    <a:p>
                      <a:pPr algn="ctr" marL="635">
                        <a:lnSpc>
                          <a:spcPct val="100000"/>
                        </a:lnSpc>
                        <a:spcBef>
                          <a:spcPts val="160"/>
                        </a:spcBef>
                      </a:pPr>
                      <a:r>
                        <a:rPr dirty="0" sz="800">
                          <a:latin typeface="Arial"/>
                          <a:cs typeface="Arial"/>
                        </a:rPr>
                        <a:t>1</a:t>
                      </a:r>
                      <a:endParaRPr sz="800">
                        <a:latin typeface="Arial"/>
                        <a:cs typeface="Arial"/>
                      </a:endParaRPr>
                    </a:p>
                  </a:txBody>
                  <a:tcPr marL="0" marR="0" marB="0" marT="20320">
                    <a:lnL w="6350">
                      <a:solidFill>
                        <a:srgbClr val="010101"/>
                      </a:solidFill>
                      <a:prstDash val="solid"/>
                    </a:lnL>
                    <a:lnR w="6350">
                      <a:solidFill>
                        <a:srgbClr val="010101"/>
                      </a:solidFill>
                      <a:prstDash val="solid"/>
                    </a:lnR>
                    <a:lnT w="6350">
                      <a:solidFill>
                        <a:srgbClr val="010101"/>
                      </a:solidFill>
                      <a:prstDash val="solid"/>
                    </a:lnT>
                    <a:lnB w="6350">
                      <a:solidFill>
                        <a:srgbClr val="010101"/>
                      </a:solidFill>
                      <a:prstDash val="solid"/>
                    </a:lnB>
                  </a:tcPr>
                </a:tc>
                <a:tc>
                  <a:txBody>
                    <a:bodyPr/>
                    <a:lstStyle/>
                    <a:p>
                      <a:pPr>
                        <a:lnSpc>
                          <a:spcPct val="100000"/>
                        </a:lnSpc>
                      </a:pPr>
                      <a:endParaRPr sz="900">
                        <a:latin typeface="Times New Roman"/>
                        <a:cs typeface="Times New Roman"/>
                      </a:endParaRPr>
                    </a:p>
                  </a:txBody>
                  <a:tcPr marL="0" marR="0" marB="0" marT="0">
                    <a:lnL w="6350">
                      <a:solidFill>
                        <a:srgbClr val="010101"/>
                      </a:solidFill>
                      <a:prstDash val="solid"/>
                    </a:lnL>
                    <a:lnR w="6350">
                      <a:solidFill>
                        <a:srgbClr val="010101"/>
                      </a:solidFill>
                      <a:prstDash val="solid"/>
                    </a:lnR>
                    <a:lnT w="6350">
                      <a:solidFill>
                        <a:srgbClr val="010101"/>
                      </a:solidFill>
                      <a:prstDash val="solid"/>
                    </a:lnT>
                    <a:lnB w="6350">
                      <a:solidFill>
                        <a:srgbClr val="010101"/>
                      </a:solidFill>
                      <a:prstDash val="solid"/>
                    </a:lnB>
                  </a:tcPr>
                </a:tc>
                <a:tc>
                  <a:txBody>
                    <a:bodyPr/>
                    <a:lstStyle/>
                    <a:p>
                      <a:pPr>
                        <a:lnSpc>
                          <a:spcPct val="100000"/>
                        </a:lnSpc>
                      </a:pPr>
                      <a:endParaRPr sz="900">
                        <a:latin typeface="Times New Roman"/>
                        <a:cs typeface="Times New Roman"/>
                      </a:endParaRPr>
                    </a:p>
                  </a:txBody>
                  <a:tcPr marL="0" marR="0" marB="0" marT="0">
                    <a:lnL w="6350">
                      <a:solidFill>
                        <a:srgbClr val="010101"/>
                      </a:solidFill>
                      <a:prstDash val="solid"/>
                    </a:lnL>
                    <a:lnR w="6350">
                      <a:solidFill>
                        <a:srgbClr val="010101"/>
                      </a:solidFill>
                      <a:prstDash val="solid"/>
                    </a:lnR>
                    <a:lnT w="6350">
                      <a:solidFill>
                        <a:srgbClr val="010101"/>
                      </a:solidFill>
                      <a:prstDash val="solid"/>
                    </a:lnT>
                    <a:lnB w="6350">
                      <a:solidFill>
                        <a:srgbClr val="010101"/>
                      </a:solidFill>
                      <a:prstDash val="solid"/>
                    </a:lnB>
                  </a:tcPr>
                </a:tc>
                <a:tc>
                  <a:txBody>
                    <a:bodyPr/>
                    <a:lstStyle/>
                    <a:p>
                      <a:pPr>
                        <a:lnSpc>
                          <a:spcPct val="100000"/>
                        </a:lnSpc>
                      </a:pPr>
                      <a:endParaRPr sz="900">
                        <a:latin typeface="Times New Roman"/>
                        <a:cs typeface="Times New Roman"/>
                      </a:endParaRPr>
                    </a:p>
                  </a:txBody>
                  <a:tcPr marL="0" marR="0" marB="0" marT="0">
                    <a:lnL w="6350">
                      <a:solidFill>
                        <a:srgbClr val="010101"/>
                      </a:solidFill>
                      <a:prstDash val="solid"/>
                    </a:lnL>
                    <a:lnR w="3175">
                      <a:solidFill>
                        <a:srgbClr val="010101"/>
                      </a:solidFill>
                      <a:prstDash val="solid"/>
                    </a:lnR>
                    <a:lnT w="6350">
                      <a:solidFill>
                        <a:srgbClr val="010101"/>
                      </a:solidFill>
                      <a:prstDash val="solid"/>
                    </a:lnT>
                    <a:lnB w="6350">
                      <a:solidFill>
                        <a:srgbClr val="010101"/>
                      </a:solidFill>
                      <a:prstDash val="solid"/>
                    </a:lnB>
                  </a:tcPr>
                </a:tc>
              </a:tr>
              <a:tr h="167639">
                <a:tc>
                  <a:txBody>
                    <a:bodyPr/>
                    <a:lstStyle/>
                    <a:p>
                      <a:pPr marL="73025">
                        <a:lnSpc>
                          <a:spcPct val="100000"/>
                        </a:lnSpc>
                        <a:spcBef>
                          <a:spcPts val="165"/>
                        </a:spcBef>
                      </a:pPr>
                      <a:r>
                        <a:rPr dirty="0" sz="800">
                          <a:latin typeface="Arial"/>
                          <a:cs typeface="Arial"/>
                        </a:rPr>
                        <a:t>1</a:t>
                      </a:r>
                      <a:endParaRPr sz="800">
                        <a:latin typeface="Arial"/>
                        <a:cs typeface="Arial"/>
                      </a:endParaRPr>
                    </a:p>
                  </a:txBody>
                  <a:tcPr marL="0" marR="0" marB="0" marT="20955">
                    <a:lnL w="3175">
                      <a:solidFill>
                        <a:srgbClr val="010101"/>
                      </a:solidFill>
                      <a:prstDash val="solid"/>
                    </a:lnL>
                    <a:lnR w="6350">
                      <a:solidFill>
                        <a:srgbClr val="010101"/>
                      </a:solidFill>
                      <a:prstDash val="solid"/>
                    </a:lnR>
                    <a:lnT w="6350">
                      <a:solidFill>
                        <a:srgbClr val="010101"/>
                      </a:solidFill>
                      <a:prstDash val="solid"/>
                    </a:lnT>
                    <a:lnB w="6350">
                      <a:solidFill>
                        <a:srgbClr val="010101"/>
                      </a:solidFill>
                      <a:prstDash val="solid"/>
                    </a:lnB>
                  </a:tcPr>
                </a:tc>
                <a:tc>
                  <a:txBody>
                    <a:bodyPr/>
                    <a:lstStyle/>
                    <a:p>
                      <a:pPr algn="ctr">
                        <a:lnSpc>
                          <a:spcPct val="100000"/>
                        </a:lnSpc>
                        <a:spcBef>
                          <a:spcPts val="165"/>
                        </a:spcBef>
                      </a:pPr>
                      <a:r>
                        <a:rPr dirty="0" sz="800">
                          <a:latin typeface="Arial"/>
                          <a:cs typeface="Arial"/>
                        </a:rPr>
                        <a:t>1</a:t>
                      </a:r>
                      <a:endParaRPr sz="800">
                        <a:latin typeface="Arial"/>
                        <a:cs typeface="Arial"/>
                      </a:endParaRPr>
                    </a:p>
                  </a:txBody>
                  <a:tcPr marL="0" marR="0" marB="0" marT="20955">
                    <a:lnL w="6350">
                      <a:solidFill>
                        <a:srgbClr val="010101"/>
                      </a:solidFill>
                      <a:prstDash val="solid"/>
                    </a:lnL>
                    <a:lnR w="6350">
                      <a:solidFill>
                        <a:srgbClr val="010101"/>
                      </a:solidFill>
                      <a:prstDash val="solid"/>
                    </a:lnR>
                    <a:lnT w="6350">
                      <a:solidFill>
                        <a:srgbClr val="010101"/>
                      </a:solidFill>
                      <a:prstDash val="solid"/>
                    </a:lnT>
                    <a:lnB w="6350">
                      <a:solidFill>
                        <a:srgbClr val="010101"/>
                      </a:solidFill>
                      <a:prstDash val="solid"/>
                    </a:lnB>
                  </a:tcPr>
                </a:tc>
                <a:tc>
                  <a:txBody>
                    <a:bodyPr/>
                    <a:lstStyle/>
                    <a:p>
                      <a:pPr algn="ctr" marL="635">
                        <a:lnSpc>
                          <a:spcPct val="100000"/>
                        </a:lnSpc>
                        <a:spcBef>
                          <a:spcPts val="165"/>
                        </a:spcBef>
                      </a:pPr>
                      <a:r>
                        <a:rPr dirty="0" sz="800">
                          <a:latin typeface="Arial"/>
                          <a:cs typeface="Arial"/>
                        </a:rPr>
                        <a:t>2</a:t>
                      </a:r>
                      <a:endParaRPr sz="800">
                        <a:latin typeface="Arial"/>
                        <a:cs typeface="Arial"/>
                      </a:endParaRPr>
                    </a:p>
                  </a:txBody>
                  <a:tcPr marL="0" marR="0" marB="0" marT="20955">
                    <a:lnL w="6350">
                      <a:solidFill>
                        <a:srgbClr val="010101"/>
                      </a:solidFill>
                      <a:prstDash val="solid"/>
                    </a:lnL>
                    <a:lnR w="6350">
                      <a:solidFill>
                        <a:srgbClr val="010101"/>
                      </a:solidFill>
                      <a:prstDash val="solid"/>
                    </a:lnR>
                    <a:lnT w="6350">
                      <a:solidFill>
                        <a:srgbClr val="010101"/>
                      </a:solidFill>
                      <a:prstDash val="solid"/>
                    </a:lnT>
                    <a:lnB w="6350">
                      <a:solidFill>
                        <a:srgbClr val="010101"/>
                      </a:solidFill>
                      <a:prstDash val="solid"/>
                    </a:lnB>
                  </a:tcPr>
                </a:tc>
                <a:tc>
                  <a:txBody>
                    <a:bodyPr/>
                    <a:lstStyle/>
                    <a:p>
                      <a:pPr>
                        <a:lnSpc>
                          <a:spcPct val="100000"/>
                        </a:lnSpc>
                      </a:pPr>
                      <a:endParaRPr sz="900">
                        <a:latin typeface="Times New Roman"/>
                        <a:cs typeface="Times New Roman"/>
                      </a:endParaRPr>
                    </a:p>
                  </a:txBody>
                  <a:tcPr marL="0" marR="0" marB="0" marT="0">
                    <a:lnL w="6350">
                      <a:solidFill>
                        <a:srgbClr val="010101"/>
                      </a:solidFill>
                      <a:prstDash val="solid"/>
                    </a:lnL>
                    <a:lnR w="6350">
                      <a:solidFill>
                        <a:srgbClr val="010101"/>
                      </a:solidFill>
                      <a:prstDash val="solid"/>
                    </a:lnR>
                    <a:lnT w="6350">
                      <a:solidFill>
                        <a:srgbClr val="010101"/>
                      </a:solidFill>
                      <a:prstDash val="solid"/>
                    </a:lnT>
                    <a:lnB w="6350">
                      <a:solidFill>
                        <a:srgbClr val="010101"/>
                      </a:solidFill>
                      <a:prstDash val="solid"/>
                    </a:lnB>
                  </a:tcPr>
                </a:tc>
                <a:tc>
                  <a:txBody>
                    <a:bodyPr/>
                    <a:lstStyle/>
                    <a:p>
                      <a:pPr>
                        <a:lnSpc>
                          <a:spcPct val="100000"/>
                        </a:lnSpc>
                      </a:pPr>
                      <a:endParaRPr sz="900">
                        <a:latin typeface="Times New Roman"/>
                        <a:cs typeface="Times New Roman"/>
                      </a:endParaRPr>
                    </a:p>
                  </a:txBody>
                  <a:tcPr marL="0" marR="0" marB="0" marT="0">
                    <a:lnL w="6350">
                      <a:solidFill>
                        <a:srgbClr val="010101"/>
                      </a:solidFill>
                      <a:prstDash val="solid"/>
                    </a:lnL>
                    <a:lnR w="6350">
                      <a:solidFill>
                        <a:srgbClr val="010101"/>
                      </a:solidFill>
                      <a:prstDash val="solid"/>
                    </a:lnR>
                    <a:lnT w="6350">
                      <a:solidFill>
                        <a:srgbClr val="010101"/>
                      </a:solidFill>
                      <a:prstDash val="solid"/>
                    </a:lnT>
                    <a:lnB w="6350">
                      <a:solidFill>
                        <a:srgbClr val="010101"/>
                      </a:solidFill>
                      <a:prstDash val="solid"/>
                    </a:lnB>
                  </a:tcPr>
                </a:tc>
                <a:tc>
                  <a:txBody>
                    <a:bodyPr/>
                    <a:lstStyle/>
                    <a:p>
                      <a:pPr>
                        <a:lnSpc>
                          <a:spcPct val="100000"/>
                        </a:lnSpc>
                      </a:pPr>
                      <a:endParaRPr sz="900">
                        <a:latin typeface="Times New Roman"/>
                        <a:cs typeface="Times New Roman"/>
                      </a:endParaRPr>
                    </a:p>
                  </a:txBody>
                  <a:tcPr marL="0" marR="0" marB="0" marT="0">
                    <a:lnL w="6350">
                      <a:solidFill>
                        <a:srgbClr val="010101"/>
                      </a:solidFill>
                      <a:prstDash val="solid"/>
                    </a:lnL>
                    <a:lnR w="3175">
                      <a:solidFill>
                        <a:srgbClr val="010101"/>
                      </a:solidFill>
                      <a:prstDash val="solid"/>
                    </a:lnR>
                    <a:lnT w="6350">
                      <a:solidFill>
                        <a:srgbClr val="010101"/>
                      </a:solidFill>
                      <a:prstDash val="solid"/>
                    </a:lnT>
                    <a:lnB w="6350">
                      <a:solidFill>
                        <a:srgbClr val="010101"/>
                      </a:solidFill>
                      <a:prstDash val="solid"/>
                    </a:lnB>
                  </a:tcPr>
                </a:tc>
              </a:tr>
              <a:tr h="167640">
                <a:tc>
                  <a:txBody>
                    <a:bodyPr/>
                    <a:lstStyle/>
                    <a:p>
                      <a:pPr>
                        <a:lnSpc>
                          <a:spcPct val="100000"/>
                        </a:lnSpc>
                      </a:pPr>
                      <a:endParaRPr sz="900">
                        <a:latin typeface="Times New Roman"/>
                        <a:cs typeface="Times New Roman"/>
                      </a:endParaRPr>
                    </a:p>
                  </a:txBody>
                  <a:tcPr marL="0" marR="0" marB="0" marT="0">
                    <a:lnL w="3175">
                      <a:solidFill>
                        <a:srgbClr val="010101"/>
                      </a:solidFill>
                      <a:prstDash val="solid"/>
                    </a:lnL>
                    <a:lnR w="6350">
                      <a:solidFill>
                        <a:srgbClr val="010101"/>
                      </a:solidFill>
                      <a:prstDash val="solid"/>
                    </a:lnR>
                    <a:lnT w="6350">
                      <a:solidFill>
                        <a:srgbClr val="010101"/>
                      </a:solidFill>
                      <a:prstDash val="solid"/>
                    </a:lnT>
                    <a:lnB w="6350">
                      <a:solidFill>
                        <a:srgbClr val="010101"/>
                      </a:solidFill>
                      <a:prstDash val="solid"/>
                    </a:lnB>
                  </a:tcPr>
                </a:tc>
                <a:tc>
                  <a:txBody>
                    <a:bodyPr/>
                    <a:lstStyle/>
                    <a:p>
                      <a:pPr>
                        <a:lnSpc>
                          <a:spcPct val="100000"/>
                        </a:lnSpc>
                      </a:pPr>
                      <a:endParaRPr sz="900">
                        <a:latin typeface="Times New Roman"/>
                        <a:cs typeface="Times New Roman"/>
                      </a:endParaRPr>
                    </a:p>
                  </a:txBody>
                  <a:tcPr marL="0" marR="0" marB="0" marT="0">
                    <a:lnL w="6350">
                      <a:solidFill>
                        <a:srgbClr val="010101"/>
                      </a:solidFill>
                      <a:prstDash val="solid"/>
                    </a:lnL>
                    <a:lnR w="6350">
                      <a:solidFill>
                        <a:srgbClr val="010101"/>
                      </a:solidFill>
                      <a:prstDash val="solid"/>
                    </a:lnR>
                    <a:lnT w="6350">
                      <a:solidFill>
                        <a:srgbClr val="010101"/>
                      </a:solidFill>
                      <a:prstDash val="solid"/>
                    </a:lnT>
                    <a:lnB w="6350">
                      <a:solidFill>
                        <a:srgbClr val="010101"/>
                      </a:solidFill>
                      <a:prstDash val="solid"/>
                    </a:lnB>
                  </a:tcPr>
                </a:tc>
                <a:tc>
                  <a:txBody>
                    <a:bodyPr/>
                    <a:lstStyle/>
                    <a:p>
                      <a:pPr>
                        <a:lnSpc>
                          <a:spcPct val="100000"/>
                        </a:lnSpc>
                      </a:pPr>
                      <a:endParaRPr sz="900">
                        <a:latin typeface="Times New Roman"/>
                        <a:cs typeface="Times New Roman"/>
                      </a:endParaRPr>
                    </a:p>
                  </a:txBody>
                  <a:tcPr marL="0" marR="0" marB="0" marT="0">
                    <a:lnL w="6350">
                      <a:solidFill>
                        <a:srgbClr val="010101"/>
                      </a:solidFill>
                      <a:prstDash val="solid"/>
                    </a:lnL>
                    <a:lnR w="6350">
                      <a:solidFill>
                        <a:srgbClr val="010101"/>
                      </a:solidFill>
                      <a:prstDash val="solid"/>
                    </a:lnR>
                    <a:lnT w="6350">
                      <a:solidFill>
                        <a:srgbClr val="010101"/>
                      </a:solidFill>
                      <a:prstDash val="solid"/>
                    </a:lnT>
                    <a:lnB w="6350">
                      <a:solidFill>
                        <a:srgbClr val="010101"/>
                      </a:solidFill>
                      <a:prstDash val="solid"/>
                    </a:lnB>
                  </a:tcPr>
                </a:tc>
                <a:tc>
                  <a:txBody>
                    <a:bodyPr/>
                    <a:lstStyle/>
                    <a:p>
                      <a:pPr>
                        <a:lnSpc>
                          <a:spcPct val="100000"/>
                        </a:lnSpc>
                      </a:pPr>
                      <a:endParaRPr sz="900">
                        <a:latin typeface="Times New Roman"/>
                        <a:cs typeface="Times New Roman"/>
                      </a:endParaRPr>
                    </a:p>
                  </a:txBody>
                  <a:tcPr marL="0" marR="0" marB="0" marT="0">
                    <a:lnL w="6350">
                      <a:solidFill>
                        <a:srgbClr val="010101"/>
                      </a:solidFill>
                      <a:prstDash val="solid"/>
                    </a:lnL>
                    <a:lnR w="6350">
                      <a:solidFill>
                        <a:srgbClr val="010101"/>
                      </a:solidFill>
                      <a:prstDash val="solid"/>
                    </a:lnR>
                    <a:lnT w="6350">
                      <a:solidFill>
                        <a:srgbClr val="010101"/>
                      </a:solidFill>
                      <a:prstDash val="solid"/>
                    </a:lnT>
                    <a:lnB w="6350">
                      <a:solidFill>
                        <a:srgbClr val="010101"/>
                      </a:solidFill>
                      <a:prstDash val="solid"/>
                    </a:lnB>
                  </a:tcPr>
                </a:tc>
                <a:tc>
                  <a:txBody>
                    <a:bodyPr/>
                    <a:lstStyle/>
                    <a:p>
                      <a:pPr>
                        <a:lnSpc>
                          <a:spcPct val="100000"/>
                        </a:lnSpc>
                      </a:pPr>
                      <a:endParaRPr sz="900">
                        <a:latin typeface="Times New Roman"/>
                        <a:cs typeface="Times New Roman"/>
                      </a:endParaRPr>
                    </a:p>
                  </a:txBody>
                  <a:tcPr marL="0" marR="0" marB="0" marT="0">
                    <a:lnL w="6350">
                      <a:solidFill>
                        <a:srgbClr val="010101"/>
                      </a:solidFill>
                      <a:prstDash val="solid"/>
                    </a:lnL>
                    <a:lnR w="6350">
                      <a:solidFill>
                        <a:srgbClr val="010101"/>
                      </a:solidFill>
                      <a:prstDash val="solid"/>
                    </a:lnR>
                    <a:lnT w="6350">
                      <a:solidFill>
                        <a:srgbClr val="010101"/>
                      </a:solidFill>
                      <a:prstDash val="solid"/>
                    </a:lnT>
                    <a:lnB w="6350">
                      <a:solidFill>
                        <a:srgbClr val="010101"/>
                      </a:solidFill>
                      <a:prstDash val="solid"/>
                    </a:lnB>
                  </a:tcPr>
                </a:tc>
                <a:tc>
                  <a:txBody>
                    <a:bodyPr/>
                    <a:lstStyle/>
                    <a:p>
                      <a:pPr>
                        <a:lnSpc>
                          <a:spcPct val="100000"/>
                        </a:lnSpc>
                      </a:pPr>
                      <a:endParaRPr sz="900">
                        <a:latin typeface="Times New Roman"/>
                        <a:cs typeface="Times New Roman"/>
                      </a:endParaRPr>
                    </a:p>
                  </a:txBody>
                  <a:tcPr marL="0" marR="0" marB="0" marT="0">
                    <a:lnL w="6350">
                      <a:solidFill>
                        <a:srgbClr val="010101"/>
                      </a:solidFill>
                      <a:prstDash val="solid"/>
                    </a:lnL>
                    <a:lnR w="3175">
                      <a:solidFill>
                        <a:srgbClr val="010101"/>
                      </a:solidFill>
                      <a:prstDash val="solid"/>
                    </a:lnR>
                    <a:lnT w="6350">
                      <a:solidFill>
                        <a:srgbClr val="010101"/>
                      </a:solidFill>
                      <a:prstDash val="solid"/>
                    </a:lnT>
                    <a:lnB w="6350">
                      <a:solidFill>
                        <a:srgbClr val="010101"/>
                      </a:solidFill>
                      <a:prstDash val="solid"/>
                    </a:lnB>
                  </a:tcPr>
                </a:tc>
              </a:tr>
              <a:tr h="167639">
                <a:tc>
                  <a:txBody>
                    <a:bodyPr/>
                    <a:lstStyle/>
                    <a:p>
                      <a:pPr>
                        <a:lnSpc>
                          <a:spcPct val="100000"/>
                        </a:lnSpc>
                      </a:pPr>
                      <a:endParaRPr sz="900">
                        <a:latin typeface="Times New Roman"/>
                        <a:cs typeface="Times New Roman"/>
                      </a:endParaRPr>
                    </a:p>
                  </a:txBody>
                  <a:tcPr marL="0" marR="0" marB="0" marT="0">
                    <a:lnL w="3175">
                      <a:solidFill>
                        <a:srgbClr val="010101"/>
                      </a:solidFill>
                      <a:prstDash val="solid"/>
                    </a:lnL>
                    <a:lnR w="6350">
                      <a:solidFill>
                        <a:srgbClr val="010101"/>
                      </a:solidFill>
                      <a:prstDash val="solid"/>
                    </a:lnR>
                    <a:lnT w="6350">
                      <a:solidFill>
                        <a:srgbClr val="010101"/>
                      </a:solidFill>
                      <a:prstDash val="solid"/>
                    </a:lnT>
                    <a:lnB w="3175">
                      <a:solidFill>
                        <a:srgbClr val="010101"/>
                      </a:solidFill>
                      <a:prstDash val="solid"/>
                    </a:lnB>
                  </a:tcPr>
                </a:tc>
                <a:tc>
                  <a:txBody>
                    <a:bodyPr/>
                    <a:lstStyle/>
                    <a:p>
                      <a:pPr>
                        <a:lnSpc>
                          <a:spcPct val="100000"/>
                        </a:lnSpc>
                      </a:pPr>
                      <a:endParaRPr sz="900">
                        <a:latin typeface="Times New Roman"/>
                        <a:cs typeface="Times New Roman"/>
                      </a:endParaRPr>
                    </a:p>
                  </a:txBody>
                  <a:tcPr marL="0" marR="0" marB="0" marT="0">
                    <a:lnL w="6350">
                      <a:solidFill>
                        <a:srgbClr val="010101"/>
                      </a:solidFill>
                      <a:prstDash val="solid"/>
                    </a:lnL>
                    <a:lnR w="6350">
                      <a:solidFill>
                        <a:srgbClr val="010101"/>
                      </a:solidFill>
                      <a:prstDash val="solid"/>
                    </a:lnR>
                    <a:lnT w="6350">
                      <a:solidFill>
                        <a:srgbClr val="010101"/>
                      </a:solidFill>
                      <a:prstDash val="solid"/>
                    </a:lnT>
                    <a:lnB w="3175">
                      <a:solidFill>
                        <a:srgbClr val="010101"/>
                      </a:solidFill>
                      <a:prstDash val="solid"/>
                    </a:lnB>
                  </a:tcPr>
                </a:tc>
                <a:tc>
                  <a:txBody>
                    <a:bodyPr/>
                    <a:lstStyle/>
                    <a:p>
                      <a:pPr>
                        <a:lnSpc>
                          <a:spcPct val="100000"/>
                        </a:lnSpc>
                      </a:pPr>
                      <a:endParaRPr sz="900">
                        <a:latin typeface="Times New Roman"/>
                        <a:cs typeface="Times New Roman"/>
                      </a:endParaRPr>
                    </a:p>
                  </a:txBody>
                  <a:tcPr marL="0" marR="0" marB="0" marT="0">
                    <a:lnL w="6350">
                      <a:solidFill>
                        <a:srgbClr val="010101"/>
                      </a:solidFill>
                      <a:prstDash val="solid"/>
                    </a:lnL>
                    <a:lnR w="6350">
                      <a:solidFill>
                        <a:srgbClr val="010101"/>
                      </a:solidFill>
                      <a:prstDash val="solid"/>
                    </a:lnR>
                    <a:lnT w="6350">
                      <a:solidFill>
                        <a:srgbClr val="010101"/>
                      </a:solidFill>
                      <a:prstDash val="solid"/>
                    </a:lnT>
                    <a:lnB w="3175">
                      <a:solidFill>
                        <a:srgbClr val="010101"/>
                      </a:solidFill>
                      <a:prstDash val="solid"/>
                    </a:lnB>
                  </a:tcPr>
                </a:tc>
                <a:tc>
                  <a:txBody>
                    <a:bodyPr/>
                    <a:lstStyle/>
                    <a:p>
                      <a:pPr>
                        <a:lnSpc>
                          <a:spcPct val="100000"/>
                        </a:lnSpc>
                      </a:pPr>
                      <a:endParaRPr sz="900">
                        <a:latin typeface="Times New Roman"/>
                        <a:cs typeface="Times New Roman"/>
                      </a:endParaRPr>
                    </a:p>
                  </a:txBody>
                  <a:tcPr marL="0" marR="0" marB="0" marT="0">
                    <a:lnL w="6350">
                      <a:solidFill>
                        <a:srgbClr val="010101"/>
                      </a:solidFill>
                      <a:prstDash val="solid"/>
                    </a:lnL>
                    <a:lnR w="6350">
                      <a:solidFill>
                        <a:srgbClr val="010101"/>
                      </a:solidFill>
                      <a:prstDash val="solid"/>
                    </a:lnR>
                    <a:lnT w="6350">
                      <a:solidFill>
                        <a:srgbClr val="010101"/>
                      </a:solidFill>
                      <a:prstDash val="solid"/>
                    </a:lnT>
                    <a:lnB w="3175">
                      <a:solidFill>
                        <a:srgbClr val="010101"/>
                      </a:solidFill>
                      <a:prstDash val="solid"/>
                    </a:lnB>
                  </a:tcPr>
                </a:tc>
                <a:tc>
                  <a:txBody>
                    <a:bodyPr/>
                    <a:lstStyle/>
                    <a:p>
                      <a:pPr>
                        <a:lnSpc>
                          <a:spcPct val="100000"/>
                        </a:lnSpc>
                      </a:pPr>
                      <a:endParaRPr sz="900">
                        <a:latin typeface="Times New Roman"/>
                        <a:cs typeface="Times New Roman"/>
                      </a:endParaRPr>
                    </a:p>
                  </a:txBody>
                  <a:tcPr marL="0" marR="0" marB="0" marT="0">
                    <a:lnL w="6350">
                      <a:solidFill>
                        <a:srgbClr val="010101"/>
                      </a:solidFill>
                      <a:prstDash val="solid"/>
                    </a:lnL>
                    <a:lnR w="6350">
                      <a:solidFill>
                        <a:srgbClr val="010101"/>
                      </a:solidFill>
                      <a:prstDash val="solid"/>
                    </a:lnR>
                    <a:lnT w="6350">
                      <a:solidFill>
                        <a:srgbClr val="010101"/>
                      </a:solidFill>
                      <a:prstDash val="solid"/>
                    </a:lnT>
                    <a:lnB w="3175">
                      <a:solidFill>
                        <a:srgbClr val="010101"/>
                      </a:solidFill>
                      <a:prstDash val="solid"/>
                    </a:lnB>
                  </a:tcPr>
                </a:tc>
                <a:tc>
                  <a:txBody>
                    <a:bodyPr/>
                    <a:lstStyle/>
                    <a:p>
                      <a:pPr>
                        <a:lnSpc>
                          <a:spcPct val="100000"/>
                        </a:lnSpc>
                      </a:pPr>
                      <a:endParaRPr sz="900">
                        <a:latin typeface="Times New Roman"/>
                        <a:cs typeface="Times New Roman"/>
                      </a:endParaRPr>
                    </a:p>
                  </a:txBody>
                  <a:tcPr marL="0" marR="0" marB="0" marT="0">
                    <a:lnL w="6350">
                      <a:solidFill>
                        <a:srgbClr val="010101"/>
                      </a:solidFill>
                      <a:prstDash val="solid"/>
                    </a:lnL>
                    <a:lnR w="3175">
                      <a:solidFill>
                        <a:srgbClr val="010101"/>
                      </a:solidFill>
                      <a:prstDash val="solid"/>
                    </a:lnR>
                    <a:lnT w="6350">
                      <a:solidFill>
                        <a:srgbClr val="010101"/>
                      </a:solidFill>
                      <a:prstDash val="solid"/>
                    </a:lnT>
                    <a:lnB w="3175">
                      <a:solidFill>
                        <a:srgbClr val="010101"/>
                      </a:solidFill>
                      <a:prstDash val="solid"/>
                    </a:lnB>
                  </a:tcPr>
                </a:tc>
              </a:tr>
            </a:tbl>
          </a:graphicData>
        </a:graphic>
      </p:graphicFrame>
      <p:sp>
        <p:nvSpPr>
          <p:cNvPr id="31" name="object 31"/>
          <p:cNvSpPr txBox="1"/>
          <p:nvPr/>
        </p:nvSpPr>
        <p:spPr>
          <a:xfrm>
            <a:off x="1938020" y="8076690"/>
            <a:ext cx="4016375" cy="588645"/>
          </a:xfrm>
          <a:prstGeom prst="rect">
            <a:avLst/>
          </a:prstGeom>
        </p:spPr>
        <p:txBody>
          <a:bodyPr wrap="square" lIns="0" tIns="12700" rIns="0" bIns="0" rtlCol="0" vert="horz">
            <a:spAutoFit/>
          </a:bodyPr>
          <a:lstStyle/>
          <a:p>
            <a:pPr marL="12700" marR="5080">
              <a:lnSpc>
                <a:spcPct val="100000"/>
              </a:lnSpc>
              <a:spcBef>
                <a:spcPts val="100"/>
              </a:spcBef>
            </a:pPr>
            <a:r>
              <a:rPr dirty="0" sz="900" spc="-5" i="1">
                <a:latin typeface="Arial"/>
                <a:cs typeface="Arial"/>
              </a:rPr>
              <a:t>Which squares have a bomb? Squares with numbers don’t. Other </a:t>
            </a:r>
            <a:r>
              <a:rPr dirty="0" sz="900" spc="-10" i="1">
                <a:latin typeface="Arial"/>
                <a:cs typeface="Arial"/>
              </a:rPr>
              <a:t>squares  </a:t>
            </a:r>
            <a:r>
              <a:rPr dirty="0" sz="900" spc="-5" i="1">
                <a:latin typeface="Arial"/>
                <a:cs typeface="Arial"/>
              </a:rPr>
              <a:t>might. Numbers tell how many of the eight adjacent squares have bombs. </a:t>
            </a:r>
            <a:r>
              <a:rPr dirty="0" sz="900" i="1">
                <a:latin typeface="Arial"/>
                <a:cs typeface="Arial"/>
              </a:rPr>
              <a:t>We  </a:t>
            </a:r>
            <a:r>
              <a:rPr dirty="0" sz="900" spc="-5" i="1">
                <a:latin typeface="Arial"/>
                <a:cs typeface="Arial"/>
              </a:rPr>
              <a:t>want to find out if a given square can possibly have a</a:t>
            </a:r>
            <a:r>
              <a:rPr dirty="0" sz="900" spc="50" i="1">
                <a:latin typeface="Arial"/>
                <a:cs typeface="Arial"/>
              </a:rPr>
              <a:t> </a:t>
            </a:r>
            <a:r>
              <a:rPr dirty="0" sz="900" spc="-5" i="1">
                <a:latin typeface="Arial"/>
                <a:cs typeface="Arial"/>
              </a:rPr>
              <a:t>bomb….</a:t>
            </a:r>
            <a:endParaRPr sz="900">
              <a:latin typeface="Arial"/>
              <a:cs typeface="Arial"/>
            </a:endParaRPr>
          </a:p>
          <a:p>
            <a:pPr algn="r" marR="48260">
              <a:lnSpc>
                <a:spcPct val="100000"/>
              </a:lnSpc>
              <a:spcBef>
                <a:spcPts val="350"/>
              </a:spcBef>
            </a:pPr>
            <a:r>
              <a:rPr dirty="0" sz="700" spc="-5">
                <a:latin typeface="Arial"/>
                <a:cs typeface="Arial"/>
              </a:rPr>
              <a:t>Slide</a:t>
            </a:r>
            <a:r>
              <a:rPr dirty="0" sz="700" spc="-95">
                <a:latin typeface="Arial"/>
                <a:cs typeface="Arial"/>
              </a:rPr>
              <a:t> </a:t>
            </a:r>
            <a:r>
              <a:rPr dirty="0" sz="700" spc="-5">
                <a:latin typeface="Arial"/>
                <a:cs typeface="Arial"/>
              </a:rPr>
              <a:t>32</a:t>
            </a:r>
            <a:endParaRPr sz="700">
              <a:latin typeface="Arial"/>
              <a:cs typeface="Arial"/>
            </a:endParaRPr>
          </a:p>
        </p:txBody>
      </p:sp>
      <p:sp>
        <p:nvSpPr>
          <p:cNvPr id="32" name="object 32"/>
          <p:cNvSpPr/>
          <p:nvPr/>
        </p:nvSpPr>
        <p:spPr>
          <a:xfrm>
            <a:off x="1606296" y="5408676"/>
            <a:ext cx="4559300" cy="3416300"/>
          </a:xfrm>
          <a:custGeom>
            <a:avLst/>
            <a:gdLst/>
            <a:ahLst/>
            <a:cxnLst/>
            <a:rect l="l" t="t" r="r" b="b"/>
            <a:pathLst>
              <a:path w="4559300" h="3416300">
                <a:moveTo>
                  <a:pt x="4559046" y="0"/>
                </a:moveTo>
                <a:lnTo>
                  <a:pt x="0" y="0"/>
                </a:lnTo>
                <a:lnTo>
                  <a:pt x="0" y="3416046"/>
                </a:lnTo>
                <a:lnTo>
                  <a:pt x="4559046" y="3416046"/>
                </a:lnTo>
                <a:lnTo>
                  <a:pt x="4559046" y="0"/>
                </a:lnTo>
                <a:close/>
              </a:path>
            </a:pathLst>
          </a:custGeom>
          <a:ln w="12954">
            <a:solidFill>
              <a:srgbClr val="000000"/>
            </a:solidFill>
          </a:ln>
        </p:spPr>
        <p:txBody>
          <a:bodyPr wrap="square" lIns="0" tIns="0" rIns="0" bIns="0" rtlCol="0"/>
          <a:lstStyle/>
          <a:p/>
        </p:txBody>
      </p:sp>
      <p:sp>
        <p:nvSpPr>
          <p:cNvPr id="33" name="object 33"/>
          <p:cNvSpPr txBox="1">
            <a:spLocks noGrp="1"/>
          </p:cNvSpPr>
          <p:nvPr>
            <p:ph type="sldNum" idx="7" sz="quarter"/>
          </p:nvPr>
        </p:nvSpPr>
        <p:spPr>
          <a:prstGeom prst="rect"/>
        </p:spPr>
        <p:txBody>
          <a:bodyPr wrap="square" lIns="0" tIns="0" rIns="0" bIns="0" rtlCol="0" vert="horz">
            <a:spAutoFit/>
          </a:bodyPr>
          <a:lstStyle/>
          <a:p>
            <a:pPr marL="25400">
              <a:lnSpc>
                <a:spcPts val="1540"/>
              </a:lnSpc>
            </a:pPr>
            <a:fld id="{81D60167-4931-47E6-BA6A-407CBD079E47}" type="slidenum">
              <a:rPr dirty="0"/>
              <a:t>10</a:t>
            </a:fld>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563615" y="4355084"/>
            <a:ext cx="347345" cy="132715"/>
          </a:xfrm>
          <a:prstGeom prst="rect">
            <a:avLst/>
          </a:prstGeom>
        </p:spPr>
        <p:txBody>
          <a:bodyPr wrap="square" lIns="0" tIns="12700" rIns="0" bIns="0" rtlCol="0" vert="horz">
            <a:spAutoFit/>
          </a:bodyPr>
          <a:lstStyle/>
          <a:p>
            <a:pPr marL="12700">
              <a:lnSpc>
                <a:spcPct val="100000"/>
              </a:lnSpc>
              <a:spcBef>
                <a:spcPts val="100"/>
              </a:spcBef>
            </a:pPr>
            <a:r>
              <a:rPr dirty="0" sz="700" spc="-5">
                <a:latin typeface="Arial"/>
                <a:cs typeface="Arial"/>
              </a:rPr>
              <a:t>Slide</a:t>
            </a:r>
            <a:r>
              <a:rPr dirty="0" sz="700" spc="-60">
                <a:latin typeface="Arial"/>
                <a:cs typeface="Arial"/>
              </a:rPr>
              <a:t> </a:t>
            </a:r>
            <a:r>
              <a:rPr dirty="0" sz="700" spc="-5">
                <a:latin typeface="Arial"/>
                <a:cs typeface="Arial"/>
              </a:rPr>
              <a:t>33</a:t>
            </a:r>
            <a:endParaRPr sz="700">
              <a:latin typeface="Arial"/>
              <a:cs typeface="Arial"/>
            </a:endParaRPr>
          </a:p>
        </p:txBody>
      </p:sp>
      <p:sp>
        <p:nvSpPr>
          <p:cNvPr id="3" name="object 3"/>
          <p:cNvSpPr txBox="1"/>
          <p:nvPr/>
        </p:nvSpPr>
        <p:spPr>
          <a:xfrm>
            <a:off x="2736595" y="1369566"/>
            <a:ext cx="2297430" cy="330200"/>
          </a:xfrm>
          <a:prstGeom prst="rect">
            <a:avLst/>
          </a:prstGeom>
        </p:spPr>
        <p:txBody>
          <a:bodyPr wrap="square" lIns="0" tIns="12065" rIns="0" bIns="0" rtlCol="0" vert="horz">
            <a:spAutoFit/>
          </a:bodyPr>
          <a:lstStyle/>
          <a:p>
            <a:pPr marL="12700">
              <a:lnSpc>
                <a:spcPct val="100000"/>
              </a:lnSpc>
              <a:spcBef>
                <a:spcPts val="95"/>
              </a:spcBef>
            </a:pPr>
            <a:r>
              <a:rPr dirty="0" sz="2000" spc="-5">
                <a:solidFill>
                  <a:srgbClr val="009A00"/>
                </a:solidFill>
                <a:latin typeface="Arial"/>
                <a:cs typeface="Arial"/>
              </a:rPr>
              <a:t>“Minesweeper”</a:t>
            </a:r>
            <a:r>
              <a:rPr dirty="0" sz="2000" spc="-40">
                <a:solidFill>
                  <a:srgbClr val="009A00"/>
                </a:solidFill>
                <a:latin typeface="Arial"/>
                <a:cs typeface="Arial"/>
              </a:rPr>
              <a:t> </a:t>
            </a:r>
            <a:r>
              <a:rPr dirty="0" sz="2000" spc="-5">
                <a:solidFill>
                  <a:srgbClr val="009A00"/>
                </a:solidFill>
                <a:latin typeface="Arial"/>
                <a:cs typeface="Arial"/>
              </a:rPr>
              <a:t>CSP</a:t>
            </a:r>
            <a:endParaRPr sz="2000">
              <a:latin typeface="Arial"/>
              <a:cs typeface="Arial"/>
            </a:endParaRPr>
          </a:p>
        </p:txBody>
      </p:sp>
      <p:graphicFrame>
        <p:nvGraphicFramePr>
          <p:cNvPr id="4" name="object 4"/>
          <p:cNvGraphicFramePr>
            <a:graphicFrameLocks noGrp="1"/>
          </p:cNvGraphicFramePr>
          <p:nvPr/>
        </p:nvGraphicFramePr>
        <p:xfrm>
          <a:off x="3275012" y="1742630"/>
          <a:ext cx="1224280" cy="1008380"/>
        </p:xfrm>
        <a:graphic>
          <a:graphicData uri="http://schemas.openxmlformats.org/drawingml/2006/table">
            <a:tbl>
              <a:tblPr firstRow="1" bandRow="1">
                <a:tableStyleId>{2D5ABB26-0587-4C30-8999-92F81FD0307C}</a:tableStyleId>
              </a:tblPr>
              <a:tblGrid>
                <a:gridCol w="203200"/>
                <a:gridCol w="202565"/>
                <a:gridCol w="203200"/>
                <a:gridCol w="203200"/>
                <a:gridCol w="202565"/>
                <a:gridCol w="203200"/>
              </a:tblGrid>
              <a:tr h="167639">
                <a:tc>
                  <a:txBody>
                    <a:bodyPr/>
                    <a:lstStyle/>
                    <a:p>
                      <a:pPr marL="73025">
                        <a:lnSpc>
                          <a:spcPct val="100000"/>
                        </a:lnSpc>
                        <a:spcBef>
                          <a:spcPts val="165"/>
                        </a:spcBef>
                      </a:pPr>
                      <a:r>
                        <a:rPr dirty="0" sz="800">
                          <a:latin typeface="Arial"/>
                          <a:cs typeface="Arial"/>
                        </a:rPr>
                        <a:t>0</a:t>
                      </a:r>
                      <a:endParaRPr sz="800">
                        <a:latin typeface="Arial"/>
                        <a:cs typeface="Arial"/>
                      </a:endParaRPr>
                    </a:p>
                  </a:txBody>
                  <a:tcPr marL="0" marR="0" marB="0" marT="20955">
                    <a:lnL w="3175">
                      <a:solidFill>
                        <a:srgbClr val="010101"/>
                      </a:solidFill>
                      <a:prstDash val="solid"/>
                    </a:lnL>
                    <a:lnR w="6350">
                      <a:solidFill>
                        <a:srgbClr val="010101"/>
                      </a:solidFill>
                      <a:prstDash val="solid"/>
                    </a:lnR>
                    <a:lnT w="3175">
                      <a:solidFill>
                        <a:srgbClr val="010101"/>
                      </a:solidFill>
                      <a:prstDash val="solid"/>
                    </a:lnT>
                    <a:lnB w="6350">
                      <a:solidFill>
                        <a:srgbClr val="010101"/>
                      </a:solidFill>
                      <a:prstDash val="solid"/>
                    </a:lnB>
                  </a:tcPr>
                </a:tc>
                <a:tc>
                  <a:txBody>
                    <a:bodyPr/>
                    <a:lstStyle/>
                    <a:p>
                      <a:pPr marL="73025">
                        <a:lnSpc>
                          <a:spcPct val="100000"/>
                        </a:lnSpc>
                        <a:spcBef>
                          <a:spcPts val="165"/>
                        </a:spcBef>
                      </a:pPr>
                      <a:r>
                        <a:rPr dirty="0" sz="800">
                          <a:latin typeface="Arial"/>
                          <a:cs typeface="Arial"/>
                        </a:rPr>
                        <a:t>0</a:t>
                      </a:r>
                      <a:endParaRPr sz="800">
                        <a:latin typeface="Arial"/>
                        <a:cs typeface="Arial"/>
                      </a:endParaRPr>
                    </a:p>
                  </a:txBody>
                  <a:tcPr marL="0" marR="0" marB="0" marT="20955">
                    <a:lnL w="6350">
                      <a:solidFill>
                        <a:srgbClr val="010101"/>
                      </a:solidFill>
                      <a:prstDash val="solid"/>
                    </a:lnL>
                    <a:lnR w="6350">
                      <a:solidFill>
                        <a:srgbClr val="010101"/>
                      </a:solidFill>
                      <a:prstDash val="solid"/>
                    </a:lnR>
                    <a:lnT w="3175">
                      <a:solidFill>
                        <a:srgbClr val="010101"/>
                      </a:solidFill>
                      <a:prstDash val="solid"/>
                    </a:lnT>
                    <a:lnB w="6350">
                      <a:solidFill>
                        <a:srgbClr val="010101"/>
                      </a:solidFill>
                      <a:prstDash val="solid"/>
                    </a:lnB>
                  </a:tcPr>
                </a:tc>
                <a:tc>
                  <a:txBody>
                    <a:bodyPr/>
                    <a:lstStyle/>
                    <a:p>
                      <a:pPr marL="73660">
                        <a:lnSpc>
                          <a:spcPct val="100000"/>
                        </a:lnSpc>
                        <a:spcBef>
                          <a:spcPts val="165"/>
                        </a:spcBef>
                      </a:pPr>
                      <a:r>
                        <a:rPr dirty="0" sz="800">
                          <a:latin typeface="Arial"/>
                          <a:cs typeface="Arial"/>
                        </a:rPr>
                        <a:t>1</a:t>
                      </a:r>
                      <a:endParaRPr sz="800">
                        <a:latin typeface="Arial"/>
                        <a:cs typeface="Arial"/>
                      </a:endParaRPr>
                    </a:p>
                  </a:txBody>
                  <a:tcPr marL="0" marR="0" marB="0" marT="20955">
                    <a:lnL w="6350">
                      <a:solidFill>
                        <a:srgbClr val="010101"/>
                      </a:solidFill>
                      <a:prstDash val="solid"/>
                    </a:lnL>
                    <a:lnR w="6350">
                      <a:solidFill>
                        <a:srgbClr val="010101"/>
                      </a:solidFill>
                      <a:prstDash val="solid"/>
                    </a:lnR>
                    <a:lnT w="3175">
                      <a:solidFill>
                        <a:srgbClr val="010101"/>
                      </a:solidFill>
                      <a:prstDash val="solid"/>
                    </a:lnT>
                    <a:lnB w="6350">
                      <a:solidFill>
                        <a:srgbClr val="010101"/>
                      </a:solidFill>
                      <a:prstDash val="solid"/>
                    </a:lnB>
                  </a:tcPr>
                </a:tc>
                <a:tc>
                  <a:txBody>
                    <a:bodyPr/>
                    <a:lstStyle/>
                    <a:p>
                      <a:pPr marL="47625">
                        <a:lnSpc>
                          <a:spcPct val="100000"/>
                        </a:lnSpc>
                        <a:spcBef>
                          <a:spcPts val="165"/>
                        </a:spcBef>
                      </a:pPr>
                      <a:r>
                        <a:rPr dirty="0" sz="800" spc="-5" i="1">
                          <a:latin typeface="Arial"/>
                          <a:cs typeface="Arial"/>
                        </a:rPr>
                        <a:t>V</a:t>
                      </a:r>
                      <a:r>
                        <a:rPr dirty="0" baseline="-20202" sz="825" spc="-7" i="1">
                          <a:latin typeface="Arial"/>
                          <a:cs typeface="Arial"/>
                        </a:rPr>
                        <a:t>1</a:t>
                      </a:r>
                      <a:endParaRPr baseline="-20202" sz="825">
                        <a:latin typeface="Arial"/>
                        <a:cs typeface="Arial"/>
                      </a:endParaRPr>
                    </a:p>
                  </a:txBody>
                  <a:tcPr marL="0" marR="0" marB="0" marT="20955">
                    <a:lnL w="6350">
                      <a:solidFill>
                        <a:srgbClr val="010101"/>
                      </a:solidFill>
                      <a:prstDash val="solid"/>
                    </a:lnL>
                    <a:lnR w="6350">
                      <a:solidFill>
                        <a:srgbClr val="010101"/>
                      </a:solidFill>
                      <a:prstDash val="solid"/>
                    </a:lnR>
                    <a:lnT w="3175">
                      <a:solidFill>
                        <a:srgbClr val="010101"/>
                      </a:solidFill>
                      <a:prstDash val="solid"/>
                    </a:lnT>
                    <a:lnB w="6350">
                      <a:solidFill>
                        <a:srgbClr val="010101"/>
                      </a:solidFill>
                      <a:prstDash val="solid"/>
                    </a:lnB>
                  </a:tcPr>
                </a:tc>
                <a:tc>
                  <a:txBody>
                    <a:bodyPr/>
                    <a:lstStyle/>
                    <a:p>
                      <a:pPr>
                        <a:lnSpc>
                          <a:spcPct val="100000"/>
                        </a:lnSpc>
                      </a:pPr>
                      <a:endParaRPr sz="900">
                        <a:latin typeface="Times New Roman"/>
                        <a:cs typeface="Times New Roman"/>
                      </a:endParaRPr>
                    </a:p>
                  </a:txBody>
                  <a:tcPr marL="0" marR="0" marB="0" marT="0">
                    <a:lnL w="6350">
                      <a:solidFill>
                        <a:srgbClr val="010101"/>
                      </a:solidFill>
                      <a:prstDash val="solid"/>
                    </a:lnL>
                    <a:lnR w="6350">
                      <a:solidFill>
                        <a:srgbClr val="010101"/>
                      </a:solidFill>
                      <a:prstDash val="solid"/>
                    </a:lnR>
                    <a:lnT w="3175">
                      <a:solidFill>
                        <a:srgbClr val="010101"/>
                      </a:solidFill>
                      <a:prstDash val="solid"/>
                    </a:lnT>
                    <a:lnB w="6350">
                      <a:solidFill>
                        <a:srgbClr val="010101"/>
                      </a:solidFill>
                      <a:prstDash val="solid"/>
                    </a:lnB>
                  </a:tcPr>
                </a:tc>
                <a:tc>
                  <a:txBody>
                    <a:bodyPr/>
                    <a:lstStyle/>
                    <a:p>
                      <a:pPr>
                        <a:lnSpc>
                          <a:spcPct val="100000"/>
                        </a:lnSpc>
                      </a:pPr>
                      <a:endParaRPr sz="900">
                        <a:latin typeface="Times New Roman"/>
                        <a:cs typeface="Times New Roman"/>
                      </a:endParaRPr>
                    </a:p>
                  </a:txBody>
                  <a:tcPr marL="0" marR="0" marB="0" marT="0">
                    <a:lnL w="6350">
                      <a:solidFill>
                        <a:srgbClr val="010101"/>
                      </a:solidFill>
                      <a:prstDash val="solid"/>
                    </a:lnL>
                    <a:lnR w="3175">
                      <a:solidFill>
                        <a:srgbClr val="010101"/>
                      </a:solidFill>
                      <a:prstDash val="solid"/>
                    </a:lnR>
                    <a:lnT w="3175">
                      <a:solidFill>
                        <a:srgbClr val="010101"/>
                      </a:solidFill>
                      <a:prstDash val="solid"/>
                    </a:lnT>
                    <a:lnB w="6350">
                      <a:solidFill>
                        <a:srgbClr val="010101"/>
                      </a:solidFill>
                      <a:prstDash val="solid"/>
                    </a:lnB>
                  </a:tcPr>
                </a:tc>
              </a:tr>
              <a:tr h="167640">
                <a:tc>
                  <a:txBody>
                    <a:bodyPr/>
                    <a:lstStyle/>
                    <a:p>
                      <a:pPr marL="73025">
                        <a:lnSpc>
                          <a:spcPct val="100000"/>
                        </a:lnSpc>
                        <a:spcBef>
                          <a:spcPts val="165"/>
                        </a:spcBef>
                      </a:pPr>
                      <a:r>
                        <a:rPr dirty="0" sz="800">
                          <a:latin typeface="Arial"/>
                          <a:cs typeface="Arial"/>
                        </a:rPr>
                        <a:t>0</a:t>
                      </a:r>
                      <a:endParaRPr sz="800">
                        <a:latin typeface="Arial"/>
                        <a:cs typeface="Arial"/>
                      </a:endParaRPr>
                    </a:p>
                  </a:txBody>
                  <a:tcPr marL="0" marR="0" marB="0" marT="20955">
                    <a:lnL w="3175">
                      <a:solidFill>
                        <a:srgbClr val="010101"/>
                      </a:solidFill>
                      <a:prstDash val="solid"/>
                    </a:lnL>
                    <a:lnR w="6350">
                      <a:solidFill>
                        <a:srgbClr val="010101"/>
                      </a:solidFill>
                      <a:prstDash val="solid"/>
                    </a:lnR>
                    <a:lnT w="6350">
                      <a:solidFill>
                        <a:srgbClr val="010101"/>
                      </a:solidFill>
                      <a:prstDash val="solid"/>
                    </a:lnT>
                    <a:lnB w="6350">
                      <a:solidFill>
                        <a:srgbClr val="010101"/>
                      </a:solidFill>
                      <a:prstDash val="solid"/>
                    </a:lnB>
                  </a:tcPr>
                </a:tc>
                <a:tc>
                  <a:txBody>
                    <a:bodyPr/>
                    <a:lstStyle/>
                    <a:p>
                      <a:pPr marL="73025">
                        <a:lnSpc>
                          <a:spcPct val="100000"/>
                        </a:lnSpc>
                        <a:spcBef>
                          <a:spcPts val="165"/>
                        </a:spcBef>
                      </a:pPr>
                      <a:r>
                        <a:rPr dirty="0" sz="800">
                          <a:latin typeface="Arial"/>
                          <a:cs typeface="Arial"/>
                        </a:rPr>
                        <a:t>0</a:t>
                      </a:r>
                      <a:endParaRPr sz="800">
                        <a:latin typeface="Arial"/>
                        <a:cs typeface="Arial"/>
                      </a:endParaRPr>
                    </a:p>
                  </a:txBody>
                  <a:tcPr marL="0" marR="0" marB="0" marT="20955">
                    <a:lnL w="6350">
                      <a:solidFill>
                        <a:srgbClr val="010101"/>
                      </a:solidFill>
                      <a:prstDash val="solid"/>
                    </a:lnL>
                    <a:lnR w="6350">
                      <a:solidFill>
                        <a:srgbClr val="010101"/>
                      </a:solidFill>
                      <a:prstDash val="solid"/>
                    </a:lnR>
                    <a:lnT w="6350">
                      <a:solidFill>
                        <a:srgbClr val="010101"/>
                      </a:solidFill>
                      <a:prstDash val="solid"/>
                    </a:lnT>
                    <a:lnB w="6350">
                      <a:solidFill>
                        <a:srgbClr val="010101"/>
                      </a:solidFill>
                      <a:prstDash val="solid"/>
                    </a:lnB>
                  </a:tcPr>
                </a:tc>
                <a:tc>
                  <a:txBody>
                    <a:bodyPr/>
                    <a:lstStyle/>
                    <a:p>
                      <a:pPr marL="73660">
                        <a:lnSpc>
                          <a:spcPct val="100000"/>
                        </a:lnSpc>
                        <a:spcBef>
                          <a:spcPts val="165"/>
                        </a:spcBef>
                      </a:pPr>
                      <a:r>
                        <a:rPr dirty="0" sz="800">
                          <a:latin typeface="Arial"/>
                          <a:cs typeface="Arial"/>
                        </a:rPr>
                        <a:t>1</a:t>
                      </a:r>
                      <a:endParaRPr sz="800">
                        <a:latin typeface="Arial"/>
                        <a:cs typeface="Arial"/>
                      </a:endParaRPr>
                    </a:p>
                  </a:txBody>
                  <a:tcPr marL="0" marR="0" marB="0" marT="20955">
                    <a:lnL w="6350">
                      <a:solidFill>
                        <a:srgbClr val="010101"/>
                      </a:solidFill>
                      <a:prstDash val="solid"/>
                    </a:lnL>
                    <a:lnR w="6350">
                      <a:solidFill>
                        <a:srgbClr val="010101"/>
                      </a:solidFill>
                      <a:prstDash val="solid"/>
                    </a:lnR>
                    <a:lnT w="6350">
                      <a:solidFill>
                        <a:srgbClr val="010101"/>
                      </a:solidFill>
                      <a:prstDash val="solid"/>
                    </a:lnT>
                    <a:lnB w="6350">
                      <a:solidFill>
                        <a:srgbClr val="010101"/>
                      </a:solidFill>
                      <a:prstDash val="solid"/>
                    </a:lnB>
                  </a:tcPr>
                </a:tc>
                <a:tc>
                  <a:txBody>
                    <a:bodyPr/>
                    <a:lstStyle/>
                    <a:p>
                      <a:pPr marL="47625">
                        <a:lnSpc>
                          <a:spcPct val="100000"/>
                        </a:lnSpc>
                        <a:spcBef>
                          <a:spcPts val="165"/>
                        </a:spcBef>
                      </a:pPr>
                      <a:r>
                        <a:rPr dirty="0" sz="800" spc="-5" i="1">
                          <a:latin typeface="Arial"/>
                          <a:cs typeface="Arial"/>
                        </a:rPr>
                        <a:t>V</a:t>
                      </a:r>
                      <a:r>
                        <a:rPr dirty="0" baseline="-20202" sz="825" spc="-7" i="1">
                          <a:latin typeface="Arial"/>
                          <a:cs typeface="Arial"/>
                        </a:rPr>
                        <a:t>2</a:t>
                      </a:r>
                      <a:endParaRPr baseline="-20202" sz="825">
                        <a:latin typeface="Arial"/>
                        <a:cs typeface="Arial"/>
                      </a:endParaRPr>
                    </a:p>
                  </a:txBody>
                  <a:tcPr marL="0" marR="0" marB="0" marT="20955">
                    <a:lnL w="6350">
                      <a:solidFill>
                        <a:srgbClr val="010101"/>
                      </a:solidFill>
                      <a:prstDash val="solid"/>
                    </a:lnL>
                    <a:lnR w="6350">
                      <a:solidFill>
                        <a:srgbClr val="010101"/>
                      </a:solidFill>
                      <a:prstDash val="solid"/>
                    </a:lnR>
                    <a:lnT w="6350">
                      <a:solidFill>
                        <a:srgbClr val="010101"/>
                      </a:solidFill>
                      <a:prstDash val="solid"/>
                    </a:lnT>
                    <a:lnB w="6350">
                      <a:solidFill>
                        <a:srgbClr val="010101"/>
                      </a:solidFill>
                      <a:prstDash val="solid"/>
                    </a:lnB>
                  </a:tcPr>
                </a:tc>
                <a:tc>
                  <a:txBody>
                    <a:bodyPr/>
                    <a:lstStyle/>
                    <a:p>
                      <a:pPr>
                        <a:lnSpc>
                          <a:spcPct val="100000"/>
                        </a:lnSpc>
                      </a:pPr>
                      <a:endParaRPr sz="900">
                        <a:latin typeface="Times New Roman"/>
                        <a:cs typeface="Times New Roman"/>
                      </a:endParaRPr>
                    </a:p>
                  </a:txBody>
                  <a:tcPr marL="0" marR="0" marB="0" marT="0">
                    <a:lnL w="6350">
                      <a:solidFill>
                        <a:srgbClr val="010101"/>
                      </a:solidFill>
                      <a:prstDash val="solid"/>
                    </a:lnL>
                    <a:lnR w="6350">
                      <a:solidFill>
                        <a:srgbClr val="010101"/>
                      </a:solidFill>
                      <a:prstDash val="solid"/>
                    </a:lnR>
                    <a:lnT w="6350">
                      <a:solidFill>
                        <a:srgbClr val="010101"/>
                      </a:solidFill>
                      <a:prstDash val="solid"/>
                    </a:lnT>
                    <a:lnB w="6350">
                      <a:solidFill>
                        <a:srgbClr val="010101"/>
                      </a:solidFill>
                      <a:prstDash val="solid"/>
                    </a:lnB>
                  </a:tcPr>
                </a:tc>
                <a:tc>
                  <a:txBody>
                    <a:bodyPr/>
                    <a:lstStyle/>
                    <a:p>
                      <a:pPr>
                        <a:lnSpc>
                          <a:spcPct val="100000"/>
                        </a:lnSpc>
                      </a:pPr>
                      <a:endParaRPr sz="900">
                        <a:latin typeface="Times New Roman"/>
                        <a:cs typeface="Times New Roman"/>
                      </a:endParaRPr>
                    </a:p>
                  </a:txBody>
                  <a:tcPr marL="0" marR="0" marB="0" marT="0">
                    <a:lnL w="6350">
                      <a:solidFill>
                        <a:srgbClr val="010101"/>
                      </a:solidFill>
                      <a:prstDash val="solid"/>
                    </a:lnL>
                    <a:lnR w="3175">
                      <a:solidFill>
                        <a:srgbClr val="010101"/>
                      </a:solidFill>
                      <a:prstDash val="solid"/>
                    </a:lnR>
                    <a:lnT w="6350">
                      <a:solidFill>
                        <a:srgbClr val="010101"/>
                      </a:solidFill>
                      <a:prstDash val="solid"/>
                    </a:lnT>
                    <a:lnB w="6350">
                      <a:solidFill>
                        <a:srgbClr val="010101"/>
                      </a:solidFill>
                      <a:prstDash val="solid"/>
                    </a:lnB>
                  </a:tcPr>
                </a:tc>
              </a:tr>
              <a:tr h="167640">
                <a:tc>
                  <a:txBody>
                    <a:bodyPr/>
                    <a:lstStyle/>
                    <a:p>
                      <a:pPr marL="73025">
                        <a:lnSpc>
                          <a:spcPct val="100000"/>
                        </a:lnSpc>
                        <a:spcBef>
                          <a:spcPts val="160"/>
                        </a:spcBef>
                      </a:pPr>
                      <a:r>
                        <a:rPr dirty="0" sz="800">
                          <a:latin typeface="Arial"/>
                          <a:cs typeface="Arial"/>
                        </a:rPr>
                        <a:t>0</a:t>
                      </a:r>
                      <a:endParaRPr sz="800">
                        <a:latin typeface="Arial"/>
                        <a:cs typeface="Arial"/>
                      </a:endParaRPr>
                    </a:p>
                  </a:txBody>
                  <a:tcPr marL="0" marR="0" marB="0" marT="20320">
                    <a:lnL w="3175">
                      <a:solidFill>
                        <a:srgbClr val="010101"/>
                      </a:solidFill>
                      <a:prstDash val="solid"/>
                    </a:lnL>
                    <a:lnR w="6350">
                      <a:solidFill>
                        <a:srgbClr val="010101"/>
                      </a:solidFill>
                      <a:prstDash val="solid"/>
                    </a:lnR>
                    <a:lnT w="6350">
                      <a:solidFill>
                        <a:srgbClr val="010101"/>
                      </a:solidFill>
                      <a:prstDash val="solid"/>
                    </a:lnT>
                    <a:lnB w="6350">
                      <a:solidFill>
                        <a:srgbClr val="010101"/>
                      </a:solidFill>
                      <a:prstDash val="solid"/>
                    </a:lnB>
                  </a:tcPr>
                </a:tc>
                <a:tc>
                  <a:txBody>
                    <a:bodyPr/>
                    <a:lstStyle/>
                    <a:p>
                      <a:pPr marL="73025">
                        <a:lnSpc>
                          <a:spcPct val="100000"/>
                        </a:lnSpc>
                        <a:spcBef>
                          <a:spcPts val="160"/>
                        </a:spcBef>
                      </a:pPr>
                      <a:r>
                        <a:rPr dirty="0" sz="800">
                          <a:latin typeface="Arial"/>
                          <a:cs typeface="Arial"/>
                        </a:rPr>
                        <a:t>0</a:t>
                      </a:r>
                      <a:endParaRPr sz="800">
                        <a:latin typeface="Arial"/>
                        <a:cs typeface="Arial"/>
                      </a:endParaRPr>
                    </a:p>
                  </a:txBody>
                  <a:tcPr marL="0" marR="0" marB="0" marT="20320">
                    <a:lnL w="6350">
                      <a:solidFill>
                        <a:srgbClr val="010101"/>
                      </a:solidFill>
                      <a:prstDash val="solid"/>
                    </a:lnL>
                    <a:lnR w="6350">
                      <a:solidFill>
                        <a:srgbClr val="010101"/>
                      </a:solidFill>
                      <a:prstDash val="solid"/>
                    </a:lnR>
                    <a:lnT w="6350">
                      <a:solidFill>
                        <a:srgbClr val="010101"/>
                      </a:solidFill>
                      <a:prstDash val="solid"/>
                    </a:lnT>
                    <a:lnB w="6350">
                      <a:solidFill>
                        <a:srgbClr val="010101"/>
                      </a:solidFill>
                      <a:prstDash val="solid"/>
                    </a:lnB>
                  </a:tcPr>
                </a:tc>
                <a:tc>
                  <a:txBody>
                    <a:bodyPr/>
                    <a:lstStyle/>
                    <a:p>
                      <a:pPr marL="73660">
                        <a:lnSpc>
                          <a:spcPct val="100000"/>
                        </a:lnSpc>
                        <a:spcBef>
                          <a:spcPts val="160"/>
                        </a:spcBef>
                      </a:pPr>
                      <a:r>
                        <a:rPr dirty="0" sz="800">
                          <a:latin typeface="Arial"/>
                          <a:cs typeface="Arial"/>
                        </a:rPr>
                        <a:t>1</a:t>
                      </a:r>
                      <a:endParaRPr sz="800">
                        <a:latin typeface="Arial"/>
                        <a:cs typeface="Arial"/>
                      </a:endParaRPr>
                    </a:p>
                  </a:txBody>
                  <a:tcPr marL="0" marR="0" marB="0" marT="20320">
                    <a:lnL w="6350">
                      <a:solidFill>
                        <a:srgbClr val="010101"/>
                      </a:solidFill>
                      <a:prstDash val="solid"/>
                    </a:lnL>
                    <a:lnR w="6350">
                      <a:solidFill>
                        <a:srgbClr val="010101"/>
                      </a:solidFill>
                      <a:prstDash val="solid"/>
                    </a:lnR>
                    <a:lnT w="6350">
                      <a:solidFill>
                        <a:srgbClr val="010101"/>
                      </a:solidFill>
                      <a:prstDash val="solid"/>
                    </a:lnT>
                    <a:lnB w="6350">
                      <a:solidFill>
                        <a:srgbClr val="010101"/>
                      </a:solidFill>
                      <a:prstDash val="solid"/>
                    </a:lnB>
                  </a:tcPr>
                </a:tc>
                <a:tc>
                  <a:txBody>
                    <a:bodyPr/>
                    <a:lstStyle/>
                    <a:p>
                      <a:pPr marL="47625">
                        <a:lnSpc>
                          <a:spcPct val="100000"/>
                        </a:lnSpc>
                        <a:spcBef>
                          <a:spcPts val="160"/>
                        </a:spcBef>
                      </a:pPr>
                      <a:r>
                        <a:rPr dirty="0" sz="800" spc="-5" i="1">
                          <a:latin typeface="Arial"/>
                          <a:cs typeface="Arial"/>
                        </a:rPr>
                        <a:t>V</a:t>
                      </a:r>
                      <a:r>
                        <a:rPr dirty="0" baseline="-20202" sz="825" spc="-7" i="1">
                          <a:latin typeface="Arial"/>
                          <a:cs typeface="Arial"/>
                        </a:rPr>
                        <a:t>3</a:t>
                      </a:r>
                      <a:endParaRPr baseline="-20202" sz="825">
                        <a:latin typeface="Arial"/>
                        <a:cs typeface="Arial"/>
                      </a:endParaRPr>
                    </a:p>
                  </a:txBody>
                  <a:tcPr marL="0" marR="0" marB="0" marT="20320">
                    <a:lnL w="6350">
                      <a:solidFill>
                        <a:srgbClr val="010101"/>
                      </a:solidFill>
                      <a:prstDash val="solid"/>
                    </a:lnL>
                    <a:lnR w="6350">
                      <a:solidFill>
                        <a:srgbClr val="010101"/>
                      </a:solidFill>
                      <a:prstDash val="solid"/>
                    </a:lnR>
                    <a:lnT w="6350">
                      <a:solidFill>
                        <a:srgbClr val="010101"/>
                      </a:solidFill>
                      <a:prstDash val="solid"/>
                    </a:lnT>
                    <a:lnB w="6350">
                      <a:solidFill>
                        <a:srgbClr val="010101"/>
                      </a:solidFill>
                      <a:prstDash val="solid"/>
                    </a:lnB>
                  </a:tcPr>
                </a:tc>
                <a:tc>
                  <a:txBody>
                    <a:bodyPr/>
                    <a:lstStyle/>
                    <a:p>
                      <a:pPr>
                        <a:lnSpc>
                          <a:spcPct val="100000"/>
                        </a:lnSpc>
                      </a:pPr>
                      <a:endParaRPr sz="900">
                        <a:latin typeface="Times New Roman"/>
                        <a:cs typeface="Times New Roman"/>
                      </a:endParaRPr>
                    </a:p>
                  </a:txBody>
                  <a:tcPr marL="0" marR="0" marB="0" marT="0">
                    <a:lnL w="6350">
                      <a:solidFill>
                        <a:srgbClr val="010101"/>
                      </a:solidFill>
                      <a:prstDash val="solid"/>
                    </a:lnL>
                    <a:lnR w="6350">
                      <a:solidFill>
                        <a:srgbClr val="010101"/>
                      </a:solidFill>
                      <a:prstDash val="solid"/>
                    </a:lnR>
                    <a:lnT w="6350">
                      <a:solidFill>
                        <a:srgbClr val="010101"/>
                      </a:solidFill>
                      <a:prstDash val="solid"/>
                    </a:lnT>
                    <a:lnB w="6350">
                      <a:solidFill>
                        <a:srgbClr val="010101"/>
                      </a:solidFill>
                      <a:prstDash val="solid"/>
                    </a:lnB>
                  </a:tcPr>
                </a:tc>
                <a:tc>
                  <a:txBody>
                    <a:bodyPr/>
                    <a:lstStyle/>
                    <a:p>
                      <a:pPr>
                        <a:lnSpc>
                          <a:spcPct val="100000"/>
                        </a:lnSpc>
                      </a:pPr>
                      <a:endParaRPr sz="900">
                        <a:latin typeface="Times New Roman"/>
                        <a:cs typeface="Times New Roman"/>
                      </a:endParaRPr>
                    </a:p>
                  </a:txBody>
                  <a:tcPr marL="0" marR="0" marB="0" marT="0">
                    <a:lnL w="6350">
                      <a:solidFill>
                        <a:srgbClr val="010101"/>
                      </a:solidFill>
                      <a:prstDash val="solid"/>
                    </a:lnL>
                    <a:lnR w="3175">
                      <a:solidFill>
                        <a:srgbClr val="010101"/>
                      </a:solidFill>
                      <a:prstDash val="solid"/>
                    </a:lnR>
                    <a:lnT w="6350">
                      <a:solidFill>
                        <a:srgbClr val="010101"/>
                      </a:solidFill>
                      <a:prstDash val="solid"/>
                    </a:lnT>
                    <a:lnB w="6350">
                      <a:solidFill>
                        <a:srgbClr val="010101"/>
                      </a:solidFill>
                      <a:prstDash val="solid"/>
                    </a:lnB>
                  </a:tcPr>
                </a:tc>
              </a:tr>
              <a:tr h="166877">
                <a:tc>
                  <a:txBody>
                    <a:bodyPr/>
                    <a:lstStyle/>
                    <a:p>
                      <a:pPr marL="73025">
                        <a:lnSpc>
                          <a:spcPct val="100000"/>
                        </a:lnSpc>
                        <a:spcBef>
                          <a:spcPts val="160"/>
                        </a:spcBef>
                      </a:pPr>
                      <a:r>
                        <a:rPr dirty="0" sz="800">
                          <a:latin typeface="Arial"/>
                          <a:cs typeface="Arial"/>
                        </a:rPr>
                        <a:t>1</a:t>
                      </a:r>
                      <a:endParaRPr sz="800">
                        <a:latin typeface="Arial"/>
                        <a:cs typeface="Arial"/>
                      </a:endParaRPr>
                    </a:p>
                  </a:txBody>
                  <a:tcPr marL="0" marR="0" marB="0" marT="20320">
                    <a:lnL w="3175">
                      <a:solidFill>
                        <a:srgbClr val="010101"/>
                      </a:solidFill>
                      <a:prstDash val="solid"/>
                    </a:lnL>
                    <a:lnR w="6350">
                      <a:solidFill>
                        <a:srgbClr val="010101"/>
                      </a:solidFill>
                      <a:prstDash val="solid"/>
                    </a:lnR>
                    <a:lnT w="6350">
                      <a:solidFill>
                        <a:srgbClr val="010101"/>
                      </a:solidFill>
                      <a:prstDash val="solid"/>
                    </a:lnT>
                    <a:lnB w="6350">
                      <a:solidFill>
                        <a:srgbClr val="010101"/>
                      </a:solidFill>
                      <a:prstDash val="solid"/>
                    </a:lnB>
                  </a:tcPr>
                </a:tc>
                <a:tc>
                  <a:txBody>
                    <a:bodyPr/>
                    <a:lstStyle/>
                    <a:p>
                      <a:pPr marL="73025">
                        <a:lnSpc>
                          <a:spcPct val="100000"/>
                        </a:lnSpc>
                        <a:spcBef>
                          <a:spcPts val="160"/>
                        </a:spcBef>
                      </a:pPr>
                      <a:r>
                        <a:rPr dirty="0" sz="800">
                          <a:latin typeface="Arial"/>
                          <a:cs typeface="Arial"/>
                        </a:rPr>
                        <a:t>1</a:t>
                      </a:r>
                      <a:endParaRPr sz="800">
                        <a:latin typeface="Arial"/>
                        <a:cs typeface="Arial"/>
                      </a:endParaRPr>
                    </a:p>
                  </a:txBody>
                  <a:tcPr marL="0" marR="0" marB="0" marT="20320">
                    <a:lnL w="6350">
                      <a:solidFill>
                        <a:srgbClr val="010101"/>
                      </a:solidFill>
                      <a:prstDash val="solid"/>
                    </a:lnL>
                    <a:lnR w="6350">
                      <a:solidFill>
                        <a:srgbClr val="010101"/>
                      </a:solidFill>
                      <a:prstDash val="solid"/>
                    </a:lnR>
                    <a:lnT w="6350">
                      <a:solidFill>
                        <a:srgbClr val="010101"/>
                      </a:solidFill>
                      <a:prstDash val="solid"/>
                    </a:lnT>
                    <a:lnB w="6350">
                      <a:solidFill>
                        <a:srgbClr val="010101"/>
                      </a:solidFill>
                      <a:prstDash val="solid"/>
                    </a:lnB>
                  </a:tcPr>
                </a:tc>
                <a:tc>
                  <a:txBody>
                    <a:bodyPr/>
                    <a:lstStyle/>
                    <a:p>
                      <a:pPr marL="73660">
                        <a:lnSpc>
                          <a:spcPct val="100000"/>
                        </a:lnSpc>
                        <a:spcBef>
                          <a:spcPts val="160"/>
                        </a:spcBef>
                      </a:pPr>
                      <a:r>
                        <a:rPr dirty="0" sz="800">
                          <a:latin typeface="Arial"/>
                          <a:cs typeface="Arial"/>
                        </a:rPr>
                        <a:t>2</a:t>
                      </a:r>
                      <a:endParaRPr sz="800">
                        <a:latin typeface="Arial"/>
                        <a:cs typeface="Arial"/>
                      </a:endParaRPr>
                    </a:p>
                  </a:txBody>
                  <a:tcPr marL="0" marR="0" marB="0" marT="20320">
                    <a:lnL w="6350">
                      <a:solidFill>
                        <a:srgbClr val="010101"/>
                      </a:solidFill>
                      <a:prstDash val="solid"/>
                    </a:lnL>
                    <a:lnR w="6350">
                      <a:solidFill>
                        <a:srgbClr val="010101"/>
                      </a:solidFill>
                      <a:prstDash val="solid"/>
                    </a:lnR>
                    <a:lnT w="6350">
                      <a:solidFill>
                        <a:srgbClr val="010101"/>
                      </a:solidFill>
                      <a:prstDash val="solid"/>
                    </a:lnT>
                    <a:lnB w="6350">
                      <a:solidFill>
                        <a:srgbClr val="010101"/>
                      </a:solidFill>
                      <a:prstDash val="solid"/>
                    </a:lnB>
                  </a:tcPr>
                </a:tc>
                <a:tc>
                  <a:txBody>
                    <a:bodyPr/>
                    <a:lstStyle/>
                    <a:p>
                      <a:pPr marL="47625">
                        <a:lnSpc>
                          <a:spcPct val="100000"/>
                        </a:lnSpc>
                        <a:spcBef>
                          <a:spcPts val="160"/>
                        </a:spcBef>
                      </a:pPr>
                      <a:r>
                        <a:rPr dirty="0" sz="800" spc="-5" i="1">
                          <a:latin typeface="Arial"/>
                          <a:cs typeface="Arial"/>
                        </a:rPr>
                        <a:t>V</a:t>
                      </a:r>
                      <a:r>
                        <a:rPr dirty="0" baseline="-20202" sz="825" spc="-7" i="1">
                          <a:latin typeface="Arial"/>
                          <a:cs typeface="Arial"/>
                        </a:rPr>
                        <a:t>4</a:t>
                      </a:r>
                      <a:endParaRPr baseline="-20202" sz="825">
                        <a:latin typeface="Arial"/>
                        <a:cs typeface="Arial"/>
                      </a:endParaRPr>
                    </a:p>
                  </a:txBody>
                  <a:tcPr marL="0" marR="0" marB="0" marT="20320">
                    <a:lnL w="6350">
                      <a:solidFill>
                        <a:srgbClr val="010101"/>
                      </a:solidFill>
                      <a:prstDash val="solid"/>
                    </a:lnL>
                    <a:lnR w="6350">
                      <a:solidFill>
                        <a:srgbClr val="010101"/>
                      </a:solidFill>
                      <a:prstDash val="solid"/>
                    </a:lnR>
                    <a:lnT w="6350">
                      <a:solidFill>
                        <a:srgbClr val="010101"/>
                      </a:solidFill>
                      <a:prstDash val="solid"/>
                    </a:lnT>
                    <a:lnB w="6350">
                      <a:solidFill>
                        <a:srgbClr val="010101"/>
                      </a:solidFill>
                      <a:prstDash val="solid"/>
                    </a:lnB>
                  </a:tcPr>
                </a:tc>
                <a:tc>
                  <a:txBody>
                    <a:bodyPr/>
                    <a:lstStyle/>
                    <a:p>
                      <a:pPr>
                        <a:lnSpc>
                          <a:spcPct val="100000"/>
                        </a:lnSpc>
                      </a:pPr>
                      <a:endParaRPr sz="900">
                        <a:latin typeface="Times New Roman"/>
                        <a:cs typeface="Times New Roman"/>
                      </a:endParaRPr>
                    </a:p>
                  </a:txBody>
                  <a:tcPr marL="0" marR="0" marB="0" marT="0">
                    <a:lnL w="6350">
                      <a:solidFill>
                        <a:srgbClr val="010101"/>
                      </a:solidFill>
                      <a:prstDash val="solid"/>
                    </a:lnL>
                    <a:lnR w="6350">
                      <a:solidFill>
                        <a:srgbClr val="010101"/>
                      </a:solidFill>
                      <a:prstDash val="solid"/>
                    </a:lnR>
                    <a:lnT w="6350">
                      <a:solidFill>
                        <a:srgbClr val="010101"/>
                      </a:solidFill>
                      <a:prstDash val="solid"/>
                    </a:lnT>
                    <a:lnB w="6350">
                      <a:solidFill>
                        <a:srgbClr val="010101"/>
                      </a:solidFill>
                      <a:prstDash val="solid"/>
                    </a:lnB>
                  </a:tcPr>
                </a:tc>
                <a:tc>
                  <a:txBody>
                    <a:bodyPr/>
                    <a:lstStyle/>
                    <a:p>
                      <a:pPr>
                        <a:lnSpc>
                          <a:spcPct val="100000"/>
                        </a:lnSpc>
                      </a:pPr>
                      <a:endParaRPr sz="900">
                        <a:latin typeface="Times New Roman"/>
                        <a:cs typeface="Times New Roman"/>
                      </a:endParaRPr>
                    </a:p>
                  </a:txBody>
                  <a:tcPr marL="0" marR="0" marB="0" marT="0">
                    <a:lnL w="6350">
                      <a:solidFill>
                        <a:srgbClr val="010101"/>
                      </a:solidFill>
                      <a:prstDash val="solid"/>
                    </a:lnL>
                    <a:lnR w="3175">
                      <a:solidFill>
                        <a:srgbClr val="010101"/>
                      </a:solidFill>
                      <a:prstDash val="solid"/>
                    </a:lnR>
                    <a:lnT w="6350">
                      <a:solidFill>
                        <a:srgbClr val="010101"/>
                      </a:solidFill>
                      <a:prstDash val="solid"/>
                    </a:lnT>
                    <a:lnB w="6350">
                      <a:solidFill>
                        <a:srgbClr val="010101"/>
                      </a:solidFill>
                      <a:prstDash val="solid"/>
                    </a:lnB>
                  </a:tcPr>
                </a:tc>
              </a:tr>
              <a:tr h="167639">
                <a:tc>
                  <a:txBody>
                    <a:bodyPr/>
                    <a:lstStyle/>
                    <a:p>
                      <a:pPr marL="47625">
                        <a:lnSpc>
                          <a:spcPct val="100000"/>
                        </a:lnSpc>
                        <a:spcBef>
                          <a:spcPts val="165"/>
                        </a:spcBef>
                      </a:pPr>
                      <a:r>
                        <a:rPr dirty="0" sz="800" spc="-5" i="1">
                          <a:latin typeface="Arial"/>
                          <a:cs typeface="Arial"/>
                        </a:rPr>
                        <a:t>V</a:t>
                      </a:r>
                      <a:r>
                        <a:rPr dirty="0" baseline="-20202" sz="825" spc="-7" i="1">
                          <a:latin typeface="Arial"/>
                          <a:cs typeface="Arial"/>
                        </a:rPr>
                        <a:t>8</a:t>
                      </a:r>
                      <a:endParaRPr baseline="-20202" sz="825">
                        <a:latin typeface="Arial"/>
                        <a:cs typeface="Arial"/>
                      </a:endParaRPr>
                    </a:p>
                  </a:txBody>
                  <a:tcPr marL="0" marR="0" marB="0" marT="20955">
                    <a:lnL w="3175">
                      <a:solidFill>
                        <a:srgbClr val="010101"/>
                      </a:solidFill>
                      <a:prstDash val="solid"/>
                    </a:lnL>
                    <a:lnR w="6350">
                      <a:solidFill>
                        <a:srgbClr val="010101"/>
                      </a:solidFill>
                      <a:prstDash val="solid"/>
                    </a:lnR>
                    <a:lnT w="6350">
                      <a:solidFill>
                        <a:srgbClr val="010101"/>
                      </a:solidFill>
                      <a:prstDash val="solid"/>
                    </a:lnT>
                    <a:lnB w="6350">
                      <a:solidFill>
                        <a:srgbClr val="010101"/>
                      </a:solidFill>
                      <a:prstDash val="solid"/>
                    </a:lnB>
                  </a:tcPr>
                </a:tc>
                <a:tc>
                  <a:txBody>
                    <a:bodyPr/>
                    <a:lstStyle/>
                    <a:p>
                      <a:pPr marL="47625">
                        <a:lnSpc>
                          <a:spcPct val="100000"/>
                        </a:lnSpc>
                        <a:spcBef>
                          <a:spcPts val="165"/>
                        </a:spcBef>
                      </a:pPr>
                      <a:r>
                        <a:rPr dirty="0" sz="800" spc="-5" i="1">
                          <a:latin typeface="Arial"/>
                          <a:cs typeface="Arial"/>
                        </a:rPr>
                        <a:t>V</a:t>
                      </a:r>
                      <a:r>
                        <a:rPr dirty="0" baseline="-20202" sz="825" spc="-7" i="1">
                          <a:latin typeface="Arial"/>
                          <a:cs typeface="Arial"/>
                        </a:rPr>
                        <a:t>7</a:t>
                      </a:r>
                      <a:endParaRPr baseline="-20202" sz="825">
                        <a:latin typeface="Arial"/>
                        <a:cs typeface="Arial"/>
                      </a:endParaRPr>
                    </a:p>
                  </a:txBody>
                  <a:tcPr marL="0" marR="0" marB="0" marT="20955">
                    <a:lnL w="6350">
                      <a:solidFill>
                        <a:srgbClr val="010101"/>
                      </a:solidFill>
                      <a:prstDash val="solid"/>
                    </a:lnL>
                    <a:lnR w="6350">
                      <a:solidFill>
                        <a:srgbClr val="010101"/>
                      </a:solidFill>
                      <a:prstDash val="solid"/>
                    </a:lnR>
                    <a:lnT w="6350">
                      <a:solidFill>
                        <a:srgbClr val="010101"/>
                      </a:solidFill>
                      <a:prstDash val="solid"/>
                    </a:lnT>
                    <a:lnB w="6350">
                      <a:solidFill>
                        <a:srgbClr val="010101"/>
                      </a:solidFill>
                      <a:prstDash val="solid"/>
                    </a:lnB>
                  </a:tcPr>
                </a:tc>
                <a:tc>
                  <a:txBody>
                    <a:bodyPr/>
                    <a:lstStyle/>
                    <a:p>
                      <a:pPr marL="48260">
                        <a:lnSpc>
                          <a:spcPct val="100000"/>
                        </a:lnSpc>
                        <a:spcBef>
                          <a:spcPts val="165"/>
                        </a:spcBef>
                      </a:pPr>
                      <a:r>
                        <a:rPr dirty="0" sz="800" spc="-5" i="1">
                          <a:latin typeface="Arial"/>
                          <a:cs typeface="Arial"/>
                        </a:rPr>
                        <a:t>V</a:t>
                      </a:r>
                      <a:r>
                        <a:rPr dirty="0" baseline="-20202" sz="825" spc="-7" i="1">
                          <a:latin typeface="Arial"/>
                          <a:cs typeface="Arial"/>
                        </a:rPr>
                        <a:t>6</a:t>
                      </a:r>
                      <a:endParaRPr baseline="-20202" sz="825">
                        <a:latin typeface="Arial"/>
                        <a:cs typeface="Arial"/>
                      </a:endParaRPr>
                    </a:p>
                  </a:txBody>
                  <a:tcPr marL="0" marR="0" marB="0" marT="20955">
                    <a:lnL w="6350">
                      <a:solidFill>
                        <a:srgbClr val="010101"/>
                      </a:solidFill>
                      <a:prstDash val="solid"/>
                    </a:lnL>
                    <a:lnR w="6350">
                      <a:solidFill>
                        <a:srgbClr val="010101"/>
                      </a:solidFill>
                      <a:prstDash val="solid"/>
                    </a:lnR>
                    <a:lnT w="6350">
                      <a:solidFill>
                        <a:srgbClr val="010101"/>
                      </a:solidFill>
                      <a:prstDash val="solid"/>
                    </a:lnT>
                    <a:lnB w="6350">
                      <a:solidFill>
                        <a:srgbClr val="010101"/>
                      </a:solidFill>
                      <a:prstDash val="solid"/>
                    </a:lnB>
                  </a:tcPr>
                </a:tc>
                <a:tc>
                  <a:txBody>
                    <a:bodyPr/>
                    <a:lstStyle/>
                    <a:p>
                      <a:pPr marL="47625">
                        <a:lnSpc>
                          <a:spcPct val="100000"/>
                        </a:lnSpc>
                        <a:spcBef>
                          <a:spcPts val="165"/>
                        </a:spcBef>
                      </a:pPr>
                      <a:r>
                        <a:rPr dirty="0" sz="800" spc="-5" i="1">
                          <a:latin typeface="Arial"/>
                          <a:cs typeface="Arial"/>
                        </a:rPr>
                        <a:t>V</a:t>
                      </a:r>
                      <a:r>
                        <a:rPr dirty="0" baseline="-20202" sz="825" spc="-7" i="1">
                          <a:latin typeface="Arial"/>
                          <a:cs typeface="Arial"/>
                        </a:rPr>
                        <a:t>5</a:t>
                      </a:r>
                      <a:endParaRPr baseline="-20202" sz="825">
                        <a:latin typeface="Arial"/>
                        <a:cs typeface="Arial"/>
                      </a:endParaRPr>
                    </a:p>
                  </a:txBody>
                  <a:tcPr marL="0" marR="0" marB="0" marT="20955">
                    <a:lnL w="6350">
                      <a:solidFill>
                        <a:srgbClr val="010101"/>
                      </a:solidFill>
                      <a:prstDash val="solid"/>
                    </a:lnL>
                    <a:lnR w="6350">
                      <a:solidFill>
                        <a:srgbClr val="010101"/>
                      </a:solidFill>
                      <a:prstDash val="solid"/>
                    </a:lnR>
                    <a:lnT w="6350">
                      <a:solidFill>
                        <a:srgbClr val="010101"/>
                      </a:solidFill>
                      <a:prstDash val="solid"/>
                    </a:lnT>
                    <a:lnB w="6350">
                      <a:solidFill>
                        <a:srgbClr val="010101"/>
                      </a:solidFill>
                      <a:prstDash val="solid"/>
                    </a:lnB>
                  </a:tcPr>
                </a:tc>
                <a:tc>
                  <a:txBody>
                    <a:bodyPr/>
                    <a:lstStyle/>
                    <a:p>
                      <a:pPr>
                        <a:lnSpc>
                          <a:spcPct val="100000"/>
                        </a:lnSpc>
                      </a:pPr>
                      <a:endParaRPr sz="900">
                        <a:latin typeface="Times New Roman"/>
                        <a:cs typeface="Times New Roman"/>
                      </a:endParaRPr>
                    </a:p>
                  </a:txBody>
                  <a:tcPr marL="0" marR="0" marB="0" marT="0">
                    <a:lnL w="6350">
                      <a:solidFill>
                        <a:srgbClr val="010101"/>
                      </a:solidFill>
                      <a:prstDash val="solid"/>
                    </a:lnL>
                    <a:lnR w="6350">
                      <a:solidFill>
                        <a:srgbClr val="010101"/>
                      </a:solidFill>
                      <a:prstDash val="solid"/>
                    </a:lnR>
                    <a:lnT w="6350">
                      <a:solidFill>
                        <a:srgbClr val="010101"/>
                      </a:solidFill>
                      <a:prstDash val="solid"/>
                    </a:lnT>
                    <a:lnB w="6350">
                      <a:solidFill>
                        <a:srgbClr val="010101"/>
                      </a:solidFill>
                      <a:prstDash val="solid"/>
                    </a:lnB>
                  </a:tcPr>
                </a:tc>
                <a:tc>
                  <a:txBody>
                    <a:bodyPr/>
                    <a:lstStyle/>
                    <a:p>
                      <a:pPr>
                        <a:lnSpc>
                          <a:spcPct val="100000"/>
                        </a:lnSpc>
                      </a:pPr>
                      <a:endParaRPr sz="900">
                        <a:latin typeface="Times New Roman"/>
                        <a:cs typeface="Times New Roman"/>
                      </a:endParaRPr>
                    </a:p>
                  </a:txBody>
                  <a:tcPr marL="0" marR="0" marB="0" marT="0">
                    <a:lnL w="6350">
                      <a:solidFill>
                        <a:srgbClr val="010101"/>
                      </a:solidFill>
                      <a:prstDash val="solid"/>
                    </a:lnL>
                    <a:lnR w="3175">
                      <a:solidFill>
                        <a:srgbClr val="010101"/>
                      </a:solidFill>
                      <a:prstDash val="solid"/>
                    </a:lnR>
                    <a:lnT w="6350">
                      <a:solidFill>
                        <a:srgbClr val="010101"/>
                      </a:solidFill>
                      <a:prstDash val="solid"/>
                    </a:lnT>
                    <a:lnB w="6350">
                      <a:solidFill>
                        <a:srgbClr val="010101"/>
                      </a:solidFill>
                      <a:prstDash val="solid"/>
                    </a:lnB>
                  </a:tcPr>
                </a:tc>
              </a:tr>
              <a:tr h="167640">
                <a:tc>
                  <a:txBody>
                    <a:bodyPr/>
                    <a:lstStyle/>
                    <a:p>
                      <a:pPr>
                        <a:lnSpc>
                          <a:spcPct val="100000"/>
                        </a:lnSpc>
                      </a:pPr>
                      <a:endParaRPr sz="900">
                        <a:latin typeface="Times New Roman"/>
                        <a:cs typeface="Times New Roman"/>
                      </a:endParaRPr>
                    </a:p>
                  </a:txBody>
                  <a:tcPr marL="0" marR="0" marB="0" marT="0">
                    <a:lnL w="3175">
                      <a:solidFill>
                        <a:srgbClr val="010101"/>
                      </a:solidFill>
                      <a:prstDash val="solid"/>
                    </a:lnL>
                    <a:lnR w="6350">
                      <a:solidFill>
                        <a:srgbClr val="010101"/>
                      </a:solidFill>
                      <a:prstDash val="solid"/>
                    </a:lnR>
                    <a:lnT w="6350">
                      <a:solidFill>
                        <a:srgbClr val="010101"/>
                      </a:solidFill>
                      <a:prstDash val="solid"/>
                    </a:lnT>
                    <a:lnB w="3175">
                      <a:solidFill>
                        <a:srgbClr val="010101"/>
                      </a:solidFill>
                      <a:prstDash val="solid"/>
                    </a:lnB>
                  </a:tcPr>
                </a:tc>
                <a:tc>
                  <a:txBody>
                    <a:bodyPr/>
                    <a:lstStyle/>
                    <a:p>
                      <a:pPr>
                        <a:lnSpc>
                          <a:spcPct val="100000"/>
                        </a:lnSpc>
                      </a:pPr>
                      <a:endParaRPr sz="900">
                        <a:latin typeface="Times New Roman"/>
                        <a:cs typeface="Times New Roman"/>
                      </a:endParaRPr>
                    </a:p>
                  </a:txBody>
                  <a:tcPr marL="0" marR="0" marB="0" marT="0">
                    <a:lnL w="6350">
                      <a:solidFill>
                        <a:srgbClr val="010101"/>
                      </a:solidFill>
                      <a:prstDash val="solid"/>
                    </a:lnL>
                    <a:lnR w="6350">
                      <a:solidFill>
                        <a:srgbClr val="010101"/>
                      </a:solidFill>
                      <a:prstDash val="solid"/>
                    </a:lnR>
                    <a:lnT w="6350">
                      <a:solidFill>
                        <a:srgbClr val="010101"/>
                      </a:solidFill>
                      <a:prstDash val="solid"/>
                    </a:lnT>
                    <a:lnB w="3175">
                      <a:solidFill>
                        <a:srgbClr val="010101"/>
                      </a:solidFill>
                      <a:prstDash val="solid"/>
                    </a:lnB>
                  </a:tcPr>
                </a:tc>
                <a:tc>
                  <a:txBody>
                    <a:bodyPr/>
                    <a:lstStyle/>
                    <a:p>
                      <a:pPr>
                        <a:lnSpc>
                          <a:spcPct val="100000"/>
                        </a:lnSpc>
                      </a:pPr>
                      <a:endParaRPr sz="900">
                        <a:latin typeface="Times New Roman"/>
                        <a:cs typeface="Times New Roman"/>
                      </a:endParaRPr>
                    </a:p>
                  </a:txBody>
                  <a:tcPr marL="0" marR="0" marB="0" marT="0">
                    <a:lnL w="6350">
                      <a:solidFill>
                        <a:srgbClr val="010101"/>
                      </a:solidFill>
                      <a:prstDash val="solid"/>
                    </a:lnL>
                    <a:lnR w="6350">
                      <a:solidFill>
                        <a:srgbClr val="010101"/>
                      </a:solidFill>
                      <a:prstDash val="solid"/>
                    </a:lnR>
                    <a:lnT w="6350">
                      <a:solidFill>
                        <a:srgbClr val="010101"/>
                      </a:solidFill>
                      <a:prstDash val="solid"/>
                    </a:lnT>
                    <a:lnB w="3175">
                      <a:solidFill>
                        <a:srgbClr val="010101"/>
                      </a:solidFill>
                      <a:prstDash val="solid"/>
                    </a:lnB>
                  </a:tcPr>
                </a:tc>
                <a:tc>
                  <a:txBody>
                    <a:bodyPr/>
                    <a:lstStyle/>
                    <a:p>
                      <a:pPr>
                        <a:lnSpc>
                          <a:spcPct val="100000"/>
                        </a:lnSpc>
                      </a:pPr>
                      <a:endParaRPr sz="900">
                        <a:latin typeface="Times New Roman"/>
                        <a:cs typeface="Times New Roman"/>
                      </a:endParaRPr>
                    </a:p>
                  </a:txBody>
                  <a:tcPr marL="0" marR="0" marB="0" marT="0">
                    <a:lnL w="6350">
                      <a:solidFill>
                        <a:srgbClr val="010101"/>
                      </a:solidFill>
                      <a:prstDash val="solid"/>
                    </a:lnL>
                    <a:lnR w="6350">
                      <a:solidFill>
                        <a:srgbClr val="010101"/>
                      </a:solidFill>
                      <a:prstDash val="solid"/>
                    </a:lnR>
                    <a:lnT w="6350">
                      <a:solidFill>
                        <a:srgbClr val="010101"/>
                      </a:solidFill>
                      <a:prstDash val="solid"/>
                    </a:lnT>
                    <a:lnB w="3175">
                      <a:solidFill>
                        <a:srgbClr val="010101"/>
                      </a:solidFill>
                      <a:prstDash val="solid"/>
                    </a:lnB>
                  </a:tcPr>
                </a:tc>
                <a:tc>
                  <a:txBody>
                    <a:bodyPr/>
                    <a:lstStyle/>
                    <a:p>
                      <a:pPr>
                        <a:lnSpc>
                          <a:spcPct val="100000"/>
                        </a:lnSpc>
                      </a:pPr>
                      <a:endParaRPr sz="900">
                        <a:latin typeface="Times New Roman"/>
                        <a:cs typeface="Times New Roman"/>
                      </a:endParaRPr>
                    </a:p>
                  </a:txBody>
                  <a:tcPr marL="0" marR="0" marB="0" marT="0">
                    <a:lnL w="6350">
                      <a:solidFill>
                        <a:srgbClr val="010101"/>
                      </a:solidFill>
                      <a:prstDash val="solid"/>
                    </a:lnL>
                    <a:lnR w="6350">
                      <a:solidFill>
                        <a:srgbClr val="010101"/>
                      </a:solidFill>
                      <a:prstDash val="solid"/>
                    </a:lnR>
                    <a:lnT w="6350">
                      <a:solidFill>
                        <a:srgbClr val="010101"/>
                      </a:solidFill>
                      <a:prstDash val="solid"/>
                    </a:lnT>
                    <a:lnB w="3175">
                      <a:solidFill>
                        <a:srgbClr val="010101"/>
                      </a:solidFill>
                      <a:prstDash val="solid"/>
                    </a:lnB>
                  </a:tcPr>
                </a:tc>
                <a:tc>
                  <a:txBody>
                    <a:bodyPr/>
                    <a:lstStyle/>
                    <a:p>
                      <a:pPr>
                        <a:lnSpc>
                          <a:spcPct val="100000"/>
                        </a:lnSpc>
                      </a:pPr>
                      <a:endParaRPr sz="900">
                        <a:latin typeface="Times New Roman"/>
                        <a:cs typeface="Times New Roman"/>
                      </a:endParaRPr>
                    </a:p>
                  </a:txBody>
                  <a:tcPr marL="0" marR="0" marB="0" marT="0">
                    <a:lnL w="6350">
                      <a:solidFill>
                        <a:srgbClr val="010101"/>
                      </a:solidFill>
                      <a:prstDash val="solid"/>
                    </a:lnL>
                    <a:lnR w="3175">
                      <a:solidFill>
                        <a:srgbClr val="010101"/>
                      </a:solidFill>
                      <a:prstDash val="solid"/>
                    </a:lnR>
                    <a:lnT w="6350">
                      <a:solidFill>
                        <a:srgbClr val="010101"/>
                      </a:solidFill>
                      <a:prstDash val="solid"/>
                    </a:lnT>
                    <a:lnB w="3175">
                      <a:solidFill>
                        <a:srgbClr val="010101"/>
                      </a:solidFill>
                      <a:prstDash val="solid"/>
                    </a:lnB>
                  </a:tcPr>
                </a:tc>
              </a:tr>
            </a:tbl>
          </a:graphicData>
        </a:graphic>
      </p:graphicFrame>
      <p:sp>
        <p:nvSpPr>
          <p:cNvPr id="5" name="object 5"/>
          <p:cNvSpPr/>
          <p:nvPr/>
        </p:nvSpPr>
        <p:spPr>
          <a:xfrm>
            <a:off x="4188618" y="3242214"/>
            <a:ext cx="195262" cy="195262"/>
          </a:xfrm>
          <a:prstGeom prst="rect">
            <a:avLst/>
          </a:prstGeom>
          <a:blipFill>
            <a:blip r:embed="rId2" cstate="print"/>
            <a:stretch>
              <a:fillRect/>
            </a:stretch>
          </a:blipFill>
        </p:spPr>
        <p:txBody>
          <a:bodyPr wrap="square" lIns="0" tIns="0" rIns="0" bIns="0" rtlCol="0"/>
          <a:lstStyle/>
          <a:p/>
        </p:txBody>
      </p:sp>
      <p:sp>
        <p:nvSpPr>
          <p:cNvPr id="6" name="object 6"/>
          <p:cNvSpPr txBox="1"/>
          <p:nvPr/>
        </p:nvSpPr>
        <p:spPr>
          <a:xfrm>
            <a:off x="1912620" y="2763261"/>
            <a:ext cx="3923029" cy="655955"/>
          </a:xfrm>
          <a:prstGeom prst="rect">
            <a:avLst/>
          </a:prstGeom>
        </p:spPr>
        <p:txBody>
          <a:bodyPr wrap="square" lIns="0" tIns="81915" rIns="0" bIns="0" rtlCol="0" vert="horz">
            <a:spAutoFit/>
          </a:bodyPr>
          <a:lstStyle/>
          <a:p>
            <a:pPr marL="38100">
              <a:lnSpc>
                <a:spcPct val="100000"/>
              </a:lnSpc>
              <a:spcBef>
                <a:spcPts val="645"/>
              </a:spcBef>
            </a:pPr>
            <a:r>
              <a:rPr dirty="0" sz="900" i="1">
                <a:latin typeface="Arial"/>
                <a:cs typeface="Arial"/>
              </a:rPr>
              <a:t>V</a:t>
            </a:r>
            <a:r>
              <a:rPr dirty="0" sz="900" spc="-5" i="1">
                <a:latin typeface="Arial"/>
                <a:cs typeface="Arial"/>
              </a:rPr>
              <a:t> </a:t>
            </a:r>
            <a:r>
              <a:rPr dirty="0" sz="900">
                <a:latin typeface="Arial"/>
                <a:cs typeface="Arial"/>
              </a:rPr>
              <a:t>= {</a:t>
            </a:r>
            <a:r>
              <a:rPr dirty="0" sz="900" spc="-5">
                <a:latin typeface="Arial"/>
                <a:cs typeface="Arial"/>
              </a:rPr>
              <a:t> </a:t>
            </a:r>
            <a:r>
              <a:rPr dirty="0" sz="900" spc="-5" i="1">
                <a:latin typeface="Arial"/>
                <a:cs typeface="Arial"/>
              </a:rPr>
              <a:t>V</a:t>
            </a:r>
            <a:r>
              <a:rPr dirty="0" baseline="-23148" sz="900" spc="-7" i="1">
                <a:latin typeface="Arial"/>
                <a:cs typeface="Arial"/>
              </a:rPr>
              <a:t>1</a:t>
            </a:r>
            <a:r>
              <a:rPr dirty="0" baseline="-23148" sz="900" spc="112" i="1">
                <a:latin typeface="Arial"/>
                <a:cs typeface="Arial"/>
              </a:rPr>
              <a:t> </a:t>
            </a:r>
            <a:r>
              <a:rPr dirty="0" sz="900">
                <a:latin typeface="Arial"/>
                <a:cs typeface="Arial"/>
              </a:rPr>
              <a:t>, </a:t>
            </a:r>
            <a:r>
              <a:rPr dirty="0" sz="900" spc="-5" i="1">
                <a:latin typeface="Arial"/>
                <a:cs typeface="Arial"/>
              </a:rPr>
              <a:t>V</a:t>
            </a:r>
            <a:r>
              <a:rPr dirty="0" baseline="-23148" sz="900" spc="-7" i="1">
                <a:latin typeface="Arial"/>
                <a:cs typeface="Arial"/>
              </a:rPr>
              <a:t>2</a:t>
            </a:r>
            <a:r>
              <a:rPr dirty="0" baseline="-23148" sz="900" spc="120" i="1">
                <a:latin typeface="Arial"/>
                <a:cs typeface="Arial"/>
              </a:rPr>
              <a:t> </a:t>
            </a:r>
            <a:r>
              <a:rPr dirty="0" sz="900">
                <a:latin typeface="Arial"/>
                <a:cs typeface="Arial"/>
              </a:rPr>
              <a:t>,</a:t>
            </a:r>
            <a:r>
              <a:rPr dirty="0" sz="900" spc="-5">
                <a:latin typeface="Arial"/>
                <a:cs typeface="Arial"/>
              </a:rPr>
              <a:t> </a:t>
            </a:r>
            <a:r>
              <a:rPr dirty="0" sz="900" spc="-5" i="1">
                <a:latin typeface="Arial"/>
                <a:cs typeface="Arial"/>
              </a:rPr>
              <a:t>V</a:t>
            </a:r>
            <a:r>
              <a:rPr dirty="0" baseline="-23148" sz="900" spc="-7" i="1">
                <a:latin typeface="Arial"/>
                <a:cs typeface="Arial"/>
              </a:rPr>
              <a:t>3</a:t>
            </a:r>
            <a:r>
              <a:rPr dirty="0" baseline="-23148" sz="900" spc="127" i="1">
                <a:latin typeface="Arial"/>
                <a:cs typeface="Arial"/>
              </a:rPr>
              <a:t> </a:t>
            </a:r>
            <a:r>
              <a:rPr dirty="0" sz="900">
                <a:latin typeface="Arial"/>
                <a:cs typeface="Arial"/>
              </a:rPr>
              <a:t>,</a:t>
            </a:r>
            <a:r>
              <a:rPr dirty="0" sz="900" spc="-5">
                <a:latin typeface="Arial"/>
                <a:cs typeface="Arial"/>
              </a:rPr>
              <a:t> </a:t>
            </a:r>
            <a:r>
              <a:rPr dirty="0" sz="900" spc="-5" i="1">
                <a:latin typeface="Arial"/>
                <a:cs typeface="Arial"/>
              </a:rPr>
              <a:t>V</a:t>
            </a:r>
            <a:r>
              <a:rPr dirty="0" baseline="-23148" sz="900" spc="-7" i="1">
                <a:latin typeface="Arial"/>
                <a:cs typeface="Arial"/>
              </a:rPr>
              <a:t>4</a:t>
            </a:r>
            <a:r>
              <a:rPr dirty="0" baseline="-23148" sz="900" spc="127" i="1">
                <a:latin typeface="Arial"/>
                <a:cs typeface="Arial"/>
              </a:rPr>
              <a:t> </a:t>
            </a:r>
            <a:r>
              <a:rPr dirty="0" sz="900">
                <a:latin typeface="Arial"/>
                <a:cs typeface="Arial"/>
              </a:rPr>
              <a:t>,</a:t>
            </a:r>
            <a:r>
              <a:rPr dirty="0" sz="900" spc="-5">
                <a:latin typeface="Arial"/>
                <a:cs typeface="Arial"/>
              </a:rPr>
              <a:t> </a:t>
            </a:r>
            <a:r>
              <a:rPr dirty="0" sz="900" spc="-5" i="1">
                <a:latin typeface="Arial"/>
                <a:cs typeface="Arial"/>
              </a:rPr>
              <a:t>V</a:t>
            </a:r>
            <a:r>
              <a:rPr dirty="0" baseline="-23148" sz="900" spc="-7" i="1">
                <a:latin typeface="Arial"/>
                <a:cs typeface="Arial"/>
              </a:rPr>
              <a:t>5</a:t>
            </a:r>
            <a:r>
              <a:rPr dirty="0" baseline="-23148" sz="900" spc="112" i="1">
                <a:latin typeface="Arial"/>
                <a:cs typeface="Arial"/>
              </a:rPr>
              <a:t> </a:t>
            </a:r>
            <a:r>
              <a:rPr dirty="0" sz="900">
                <a:latin typeface="Arial"/>
                <a:cs typeface="Arial"/>
              </a:rPr>
              <a:t>, </a:t>
            </a:r>
            <a:r>
              <a:rPr dirty="0" sz="900" spc="-5" i="1">
                <a:latin typeface="Arial"/>
                <a:cs typeface="Arial"/>
              </a:rPr>
              <a:t>V</a:t>
            </a:r>
            <a:r>
              <a:rPr dirty="0" baseline="-23148" sz="900" spc="-7" i="1">
                <a:latin typeface="Arial"/>
                <a:cs typeface="Arial"/>
              </a:rPr>
              <a:t>6</a:t>
            </a:r>
            <a:r>
              <a:rPr dirty="0" baseline="-23148" sz="900" spc="120" i="1">
                <a:latin typeface="Arial"/>
                <a:cs typeface="Arial"/>
              </a:rPr>
              <a:t> </a:t>
            </a:r>
            <a:r>
              <a:rPr dirty="0" sz="900">
                <a:latin typeface="Arial"/>
                <a:cs typeface="Arial"/>
              </a:rPr>
              <a:t>,</a:t>
            </a:r>
            <a:r>
              <a:rPr dirty="0" sz="900" spc="-5">
                <a:latin typeface="Arial"/>
                <a:cs typeface="Arial"/>
              </a:rPr>
              <a:t> </a:t>
            </a:r>
            <a:r>
              <a:rPr dirty="0" sz="900" spc="-5" i="1">
                <a:latin typeface="Arial"/>
                <a:cs typeface="Arial"/>
              </a:rPr>
              <a:t>V</a:t>
            </a:r>
            <a:r>
              <a:rPr dirty="0" baseline="-23148" sz="900" spc="-7" i="1">
                <a:latin typeface="Arial"/>
                <a:cs typeface="Arial"/>
              </a:rPr>
              <a:t>7</a:t>
            </a:r>
            <a:r>
              <a:rPr dirty="0" baseline="-23148" sz="900" spc="127" i="1">
                <a:latin typeface="Arial"/>
                <a:cs typeface="Arial"/>
              </a:rPr>
              <a:t> </a:t>
            </a:r>
            <a:r>
              <a:rPr dirty="0" sz="900">
                <a:latin typeface="Arial"/>
                <a:cs typeface="Arial"/>
              </a:rPr>
              <a:t>,</a:t>
            </a:r>
            <a:r>
              <a:rPr dirty="0" sz="900" spc="-10">
                <a:latin typeface="Arial"/>
                <a:cs typeface="Arial"/>
              </a:rPr>
              <a:t> </a:t>
            </a:r>
            <a:r>
              <a:rPr dirty="0" sz="900" spc="-5" i="1">
                <a:latin typeface="Arial"/>
                <a:cs typeface="Arial"/>
              </a:rPr>
              <a:t>V</a:t>
            </a:r>
            <a:r>
              <a:rPr dirty="0" baseline="-23148" sz="900" spc="-7" i="1">
                <a:latin typeface="Arial"/>
                <a:cs typeface="Arial"/>
              </a:rPr>
              <a:t>8</a:t>
            </a:r>
            <a:r>
              <a:rPr dirty="0" baseline="-23148" sz="900" spc="127" i="1">
                <a:latin typeface="Arial"/>
                <a:cs typeface="Arial"/>
              </a:rPr>
              <a:t> </a:t>
            </a:r>
            <a:r>
              <a:rPr dirty="0" sz="900" spc="-5">
                <a:latin typeface="Arial"/>
                <a:cs typeface="Arial"/>
              </a:rPr>
              <a:t>}, </a:t>
            </a:r>
            <a:r>
              <a:rPr dirty="0" sz="900" spc="-5" i="1">
                <a:latin typeface="Arial"/>
                <a:cs typeface="Arial"/>
              </a:rPr>
              <a:t>D</a:t>
            </a:r>
            <a:r>
              <a:rPr dirty="0" sz="900" i="1">
                <a:latin typeface="Arial"/>
                <a:cs typeface="Arial"/>
              </a:rPr>
              <a:t> </a:t>
            </a:r>
            <a:r>
              <a:rPr dirty="0" sz="900">
                <a:latin typeface="Arial"/>
                <a:cs typeface="Arial"/>
              </a:rPr>
              <a:t>=</a:t>
            </a:r>
            <a:r>
              <a:rPr dirty="0" sz="900" spc="-5">
                <a:latin typeface="Arial"/>
                <a:cs typeface="Arial"/>
              </a:rPr>
              <a:t> </a:t>
            </a:r>
            <a:r>
              <a:rPr dirty="0" sz="900">
                <a:latin typeface="Arial"/>
                <a:cs typeface="Arial"/>
              </a:rPr>
              <a:t>{</a:t>
            </a:r>
            <a:r>
              <a:rPr dirty="0" sz="900" spc="-15">
                <a:latin typeface="Arial"/>
                <a:cs typeface="Arial"/>
              </a:rPr>
              <a:t> </a:t>
            </a:r>
            <a:r>
              <a:rPr dirty="0" sz="900" i="1">
                <a:latin typeface="Arial"/>
                <a:cs typeface="Arial"/>
              </a:rPr>
              <a:t>B </a:t>
            </a:r>
            <a:r>
              <a:rPr dirty="0" sz="900" spc="-5">
                <a:latin typeface="Arial"/>
                <a:cs typeface="Arial"/>
              </a:rPr>
              <a:t>(bomb) </a:t>
            </a:r>
            <a:r>
              <a:rPr dirty="0" sz="900">
                <a:latin typeface="Arial"/>
                <a:cs typeface="Arial"/>
              </a:rPr>
              <a:t>,</a:t>
            </a:r>
            <a:r>
              <a:rPr dirty="0" sz="900" spc="-5">
                <a:latin typeface="Arial"/>
                <a:cs typeface="Arial"/>
              </a:rPr>
              <a:t> </a:t>
            </a:r>
            <a:r>
              <a:rPr dirty="0" sz="900" i="1">
                <a:latin typeface="Arial"/>
                <a:cs typeface="Arial"/>
              </a:rPr>
              <a:t>S </a:t>
            </a:r>
            <a:r>
              <a:rPr dirty="0" sz="900" spc="-5">
                <a:latin typeface="Arial"/>
                <a:cs typeface="Arial"/>
              </a:rPr>
              <a:t>(space) </a:t>
            </a:r>
            <a:r>
              <a:rPr dirty="0" sz="900">
                <a:latin typeface="Arial"/>
                <a:cs typeface="Arial"/>
              </a:rPr>
              <a:t>}</a:t>
            </a:r>
            <a:endParaRPr sz="900">
              <a:latin typeface="Arial"/>
              <a:cs typeface="Arial"/>
            </a:endParaRPr>
          </a:p>
          <a:p>
            <a:pPr marL="38100">
              <a:lnSpc>
                <a:spcPct val="100000"/>
              </a:lnSpc>
              <a:spcBef>
                <a:spcPts val="545"/>
              </a:spcBef>
            </a:pPr>
            <a:r>
              <a:rPr dirty="0" sz="900" spc="-5" i="1">
                <a:latin typeface="Arial"/>
                <a:cs typeface="Arial"/>
              </a:rPr>
              <a:t>C </a:t>
            </a:r>
            <a:r>
              <a:rPr dirty="0" sz="900">
                <a:latin typeface="Arial"/>
                <a:cs typeface="Arial"/>
              </a:rPr>
              <a:t>= { </a:t>
            </a:r>
            <a:r>
              <a:rPr dirty="0" sz="900" spc="-5">
                <a:latin typeface="Arial"/>
                <a:cs typeface="Arial"/>
              </a:rPr>
              <a:t>(</a:t>
            </a:r>
            <a:r>
              <a:rPr dirty="0" sz="900" spc="-5" i="1">
                <a:latin typeface="Arial"/>
                <a:cs typeface="Arial"/>
              </a:rPr>
              <a:t>V</a:t>
            </a:r>
            <a:r>
              <a:rPr dirty="0" baseline="-23148" sz="900" spc="-7" i="1">
                <a:latin typeface="Arial"/>
                <a:cs typeface="Arial"/>
              </a:rPr>
              <a:t>1</a:t>
            </a:r>
            <a:r>
              <a:rPr dirty="0" sz="900" spc="-5">
                <a:latin typeface="Arial"/>
                <a:cs typeface="Arial"/>
              </a:rPr>
              <a:t>, </a:t>
            </a:r>
            <a:r>
              <a:rPr dirty="0" sz="900" spc="-5" i="1">
                <a:latin typeface="Arial"/>
                <a:cs typeface="Arial"/>
              </a:rPr>
              <a:t>V</a:t>
            </a:r>
            <a:r>
              <a:rPr dirty="0" baseline="-23148" sz="900" spc="-7" i="1">
                <a:latin typeface="Arial"/>
                <a:cs typeface="Arial"/>
              </a:rPr>
              <a:t>2</a:t>
            </a:r>
            <a:r>
              <a:rPr dirty="0" sz="900" spc="-5">
                <a:latin typeface="Arial"/>
                <a:cs typeface="Arial"/>
              </a:rPr>
              <a:t>) </a:t>
            </a:r>
            <a:r>
              <a:rPr dirty="0" sz="900">
                <a:latin typeface="Arial"/>
                <a:cs typeface="Arial"/>
              </a:rPr>
              <a:t>: { </a:t>
            </a:r>
            <a:r>
              <a:rPr dirty="0" sz="900" spc="-5">
                <a:latin typeface="Arial"/>
                <a:cs typeface="Arial"/>
              </a:rPr>
              <a:t>(</a:t>
            </a:r>
            <a:r>
              <a:rPr dirty="0" sz="900" spc="-5" i="1">
                <a:latin typeface="Arial"/>
                <a:cs typeface="Arial"/>
              </a:rPr>
              <a:t>B</a:t>
            </a:r>
            <a:r>
              <a:rPr dirty="0" sz="900" spc="-5">
                <a:latin typeface="Arial"/>
                <a:cs typeface="Arial"/>
              </a:rPr>
              <a:t>,</a:t>
            </a:r>
            <a:r>
              <a:rPr dirty="0" sz="900" spc="-5" i="1">
                <a:latin typeface="Arial"/>
                <a:cs typeface="Arial"/>
              </a:rPr>
              <a:t>S</a:t>
            </a:r>
            <a:r>
              <a:rPr dirty="0" sz="900" spc="-5">
                <a:latin typeface="Arial"/>
                <a:cs typeface="Arial"/>
              </a:rPr>
              <a:t>) </a:t>
            </a:r>
            <a:r>
              <a:rPr dirty="0" sz="900">
                <a:latin typeface="Arial"/>
                <a:cs typeface="Arial"/>
              </a:rPr>
              <a:t>, </a:t>
            </a:r>
            <a:r>
              <a:rPr dirty="0" sz="900" spc="-5">
                <a:latin typeface="Arial"/>
                <a:cs typeface="Arial"/>
              </a:rPr>
              <a:t>(</a:t>
            </a:r>
            <a:r>
              <a:rPr dirty="0" sz="900" spc="-5" i="1">
                <a:latin typeface="Arial"/>
                <a:cs typeface="Arial"/>
              </a:rPr>
              <a:t>S</a:t>
            </a:r>
            <a:r>
              <a:rPr dirty="0" sz="900" spc="-5">
                <a:latin typeface="Arial"/>
                <a:cs typeface="Arial"/>
              </a:rPr>
              <a:t>,</a:t>
            </a:r>
            <a:r>
              <a:rPr dirty="0" sz="900" spc="-5" i="1">
                <a:latin typeface="Arial"/>
                <a:cs typeface="Arial"/>
              </a:rPr>
              <a:t>B</a:t>
            </a:r>
            <a:r>
              <a:rPr dirty="0" sz="900" spc="-5">
                <a:latin typeface="Arial"/>
                <a:cs typeface="Arial"/>
              </a:rPr>
              <a:t>) }, (</a:t>
            </a:r>
            <a:r>
              <a:rPr dirty="0" sz="900" spc="-5" i="1">
                <a:latin typeface="Arial"/>
                <a:cs typeface="Arial"/>
              </a:rPr>
              <a:t>V</a:t>
            </a:r>
            <a:r>
              <a:rPr dirty="0" baseline="-23148" sz="900" spc="-7" i="1">
                <a:latin typeface="Arial"/>
                <a:cs typeface="Arial"/>
              </a:rPr>
              <a:t>1</a:t>
            </a:r>
            <a:r>
              <a:rPr dirty="0" sz="900" spc="-5">
                <a:latin typeface="Arial"/>
                <a:cs typeface="Arial"/>
              </a:rPr>
              <a:t>, </a:t>
            </a:r>
            <a:r>
              <a:rPr dirty="0" sz="900" spc="-5" i="1">
                <a:latin typeface="Arial"/>
                <a:cs typeface="Arial"/>
              </a:rPr>
              <a:t>V</a:t>
            </a:r>
            <a:r>
              <a:rPr dirty="0" baseline="-23148" sz="900" spc="-7" i="1">
                <a:latin typeface="Arial"/>
                <a:cs typeface="Arial"/>
              </a:rPr>
              <a:t>2</a:t>
            </a:r>
            <a:r>
              <a:rPr dirty="0" sz="900" spc="-5">
                <a:latin typeface="Arial"/>
                <a:cs typeface="Arial"/>
              </a:rPr>
              <a:t>, </a:t>
            </a:r>
            <a:r>
              <a:rPr dirty="0" sz="900" spc="-5" i="1">
                <a:latin typeface="Arial"/>
                <a:cs typeface="Arial"/>
              </a:rPr>
              <a:t>V</a:t>
            </a:r>
            <a:r>
              <a:rPr dirty="0" baseline="-23148" sz="900" spc="-7" i="1">
                <a:latin typeface="Arial"/>
                <a:cs typeface="Arial"/>
              </a:rPr>
              <a:t>3</a:t>
            </a:r>
            <a:r>
              <a:rPr dirty="0" sz="900" spc="-5">
                <a:latin typeface="Arial"/>
                <a:cs typeface="Arial"/>
              </a:rPr>
              <a:t>,) </a:t>
            </a:r>
            <a:r>
              <a:rPr dirty="0" sz="900">
                <a:latin typeface="Arial"/>
                <a:cs typeface="Arial"/>
              </a:rPr>
              <a:t>: { </a:t>
            </a:r>
            <a:r>
              <a:rPr dirty="0" sz="900" spc="-5">
                <a:latin typeface="Arial"/>
                <a:cs typeface="Arial"/>
              </a:rPr>
              <a:t>(</a:t>
            </a:r>
            <a:r>
              <a:rPr dirty="0" sz="900" spc="-5" i="1">
                <a:latin typeface="Arial"/>
                <a:cs typeface="Arial"/>
              </a:rPr>
              <a:t>B</a:t>
            </a:r>
            <a:r>
              <a:rPr dirty="0" sz="900" spc="-5">
                <a:latin typeface="Arial"/>
                <a:cs typeface="Arial"/>
              </a:rPr>
              <a:t>,</a:t>
            </a:r>
            <a:r>
              <a:rPr dirty="0" sz="900" spc="-5" i="1">
                <a:latin typeface="Arial"/>
                <a:cs typeface="Arial"/>
              </a:rPr>
              <a:t>S</a:t>
            </a:r>
            <a:r>
              <a:rPr dirty="0" sz="900" spc="-5">
                <a:latin typeface="Arial"/>
                <a:cs typeface="Arial"/>
              </a:rPr>
              <a:t>,</a:t>
            </a:r>
            <a:r>
              <a:rPr dirty="0" sz="900" spc="-5" i="1">
                <a:latin typeface="Arial"/>
                <a:cs typeface="Arial"/>
              </a:rPr>
              <a:t>S</a:t>
            </a:r>
            <a:r>
              <a:rPr dirty="0" sz="900" spc="-5">
                <a:latin typeface="Arial"/>
                <a:cs typeface="Arial"/>
              </a:rPr>
              <a:t>) </a:t>
            </a:r>
            <a:r>
              <a:rPr dirty="0" sz="900">
                <a:latin typeface="Arial"/>
                <a:cs typeface="Arial"/>
              </a:rPr>
              <a:t>, </a:t>
            </a:r>
            <a:r>
              <a:rPr dirty="0" sz="900" spc="-5">
                <a:latin typeface="Arial"/>
                <a:cs typeface="Arial"/>
              </a:rPr>
              <a:t>(</a:t>
            </a:r>
            <a:r>
              <a:rPr dirty="0" sz="900" spc="-5" i="1">
                <a:latin typeface="Arial"/>
                <a:cs typeface="Arial"/>
              </a:rPr>
              <a:t>S</a:t>
            </a:r>
            <a:r>
              <a:rPr dirty="0" sz="900" spc="-5">
                <a:latin typeface="Arial"/>
                <a:cs typeface="Arial"/>
              </a:rPr>
              <a:t>,</a:t>
            </a:r>
            <a:r>
              <a:rPr dirty="0" sz="900" spc="-5" i="1">
                <a:latin typeface="Arial"/>
                <a:cs typeface="Arial"/>
              </a:rPr>
              <a:t>B</a:t>
            </a:r>
            <a:r>
              <a:rPr dirty="0" sz="900" spc="-5">
                <a:latin typeface="Arial"/>
                <a:cs typeface="Arial"/>
              </a:rPr>
              <a:t>,</a:t>
            </a:r>
            <a:r>
              <a:rPr dirty="0" sz="900" spc="-5" i="1">
                <a:latin typeface="Arial"/>
                <a:cs typeface="Arial"/>
              </a:rPr>
              <a:t>S</a:t>
            </a:r>
            <a:r>
              <a:rPr dirty="0" sz="900" spc="-5">
                <a:latin typeface="Arial"/>
                <a:cs typeface="Arial"/>
              </a:rPr>
              <a:t>) </a:t>
            </a:r>
            <a:r>
              <a:rPr dirty="0" sz="900">
                <a:latin typeface="Arial"/>
                <a:cs typeface="Arial"/>
              </a:rPr>
              <a:t>,</a:t>
            </a:r>
            <a:r>
              <a:rPr dirty="0" sz="900" spc="10">
                <a:latin typeface="Arial"/>
                <a:cs typeface="Arial"/>
              </a:rPr>
              <a:t> </a:t>
            </a:r>
            <a:r>
              <a:rPr dirty="0" sz="900" spc="-5">
                <a:latin typeface="Arial"/>
                <a:cs typeface="Arial"/>
              </a:rPr>
              <a:t>(</a:t>
            </a:r>
            <a:r>
              <a:rPr dirty="0" sz="900" spc="-5" i="1">
                <a:latin typeface="Arial"/>
                <a:cs typeface="Arial"/>
              </a:rPr>
              <a:t>S</a:t>
            </a:r>
            <a:r>
              <a:rPr dirty="0" sz="900" spc="-5">
                <a:latin typeface="Arial"/>
                <a:cs typeface="Arial"/>
              </a:rPr>
              <a:t>,</a:t>
            </a:r>
            <a:r>
              <a:rPr dirty="0" sz="900" spc="-5" i="1">
                <a:latin typeface="Arial"/>
                <a:cs typeface="Arial"/>
              </a:rPr>
              <a:t>S</a:t>
            </a:r>
            <a:r>
              <a:rPr dirty="0" sz="900" spc="-5">
                <a:latin typeface="Arial"/>
                <a:cs typeface="Arial"/>
              </a:rPr>
              <a:t>,</a:t>
            </a:r>
            <a:r>
              <a:rPr dirty="0" sz="900" spc="-5" i="1">
                <a:latin typeface="Arial"/>
                <a:cs typeface="Arial"/>
              </a:rPr>
              <a:t>B</a:t>
            </a:r>
            <a:r>
              <a:rPr dirty="0" sz="900" spc="-5">
                <a:latin typeface="Arial"/>
                <a:cs typeface="Arial"/>
              </a:rPr>
              <a:t>)},…}</a:t>
            </a:r>
            <a:endParaRPr sz="900">
              <a:latin typeface="Arial"/>
              <a:cs typeface="Arial"/>
            </a:endParaRPr>
          </a:p>
          <a:p>
            <a:pPr algn="ctr" marL="825500">
              <a:lnSpc>
                <a:spcPct val="100000"/>
              </a:lnSpc>
              <a:spcBef>
                <a:spcPts val="630"/>
              </a:spcBef>
            </a:pPr>
            <a:r>
              <a:rPr dirty="0" sz="900" spc="-5" i="1">
                <a:latin typeface="Arial"/>
                <a:cs typeface="Arial"/>
              </a:rPr>
              <a:t>V</a:t>
            </a:r>
            <a:r>
              <a:rPr dirty="0" baseline="-23148" sz="900" spc="-7" i="1">
                <a:latin typeface="Arial"/>
                <a:cs typeface="Arial"/>
              </a:rPr>
              <a:t>1</a:t>
            </a:r>
            <a:endParaRPr baseline="-23148" sz="900">
              <a:latin typeface="Arial"/>
              <a:cs typeface="Arial"/>
            </a:endParaRPr>
          </a:p>
        </p:txBody>
      </p:sp>
      <p:sp>
        <p:nvSpPr>
          <p:cNvPr id="7" name="object 7"/>
          <p:cNvSpPr/>
          <p:nvPr/>
        </p:nvSpPr>
        <p:spPr>
          <a:xfrm>
            <a:off x="4455318" y="3470814"/>
            <a:ext cx="195262" cy="195262"/>
          </a:xfrm>
          <a:prstGeom prst="rect">
            <a:avLst/>
          </a:prstGeom>
          <a:blipFill>
            <a:blip r:embed="rId2" cstate="print"/>
            <a:stretch>
              <a:fillRect/>
            </a:stretch>
          </a:blipFill>
        </p:spPr>
        <p:txBody>
          <a:bodyPr wrap="square" lIns="0" tIns="0" rIns="0" bIns="0" rtlCol="0"/>
          <a:lstStyle/>
          <a:p/>
        </p:txBody>
      </p:sp>
      <p:sp>
        <p:nvSpPr>
          <p:cNvPr id="8" name="object 8"/>
          <p:cNvSpPr txBox="1"/>
          <p:nvPr/>
        </p:nvSpPr>
        <p:spPr>
          <a:xfrm>
            <a:off x="4456176" y="3484879"/>
            <a:ext cx="194945" cy="162560"/>
          </a:xfrm>
          <a:prstGeom prst="rect">
            <a:avLst/>
          </a:prstGeom>
        </p:spPr>
        <p:txBody>
          <a:bodyPr wrap="square" lIns="0" tIns="12700" rIns="0" bIns="0" rtlCol="0" vert="horz">
            <a:spAutoFit/>
          </a:bodyPr>
          <a:lstStyle/>
          <a:p>
            <a:pPr marL="38100">
              <a:lnSpc>
                <a:spcPct val="100000"/>
              </a:lnSpc>
              <a:spcBef>
                <a:spcPts val="100"/>
              </a:spcBef>
            </a:pPr>
            <a:r>
              <a:rPr dirty="0" sz="900" spc="-5" i="1">
                <a:latin typeface="Arial"/>
                <a:cs typeface="Arial"/>
              </a:rPr>
              <a:t>V</a:t>
            </a:r>
            <a:r>
              <a:rPr dirty="0" baseline="-23148" sz="900" spc="-7" i="1">
                <a:latin typeface="Arial"/>
                <a:cs typeface="Arial"/>
              </a:rPr>
              <a:t>2</a:t>
            </a:r>
            <a:endParaRPr baseline="-23148" sz="900">
              <a:latin typeface="Arial"/>
              <a:cs typeface="Arial"/>
            </a:endParaRPr>
          </a:p>
        </p:txBody>
      </p:sp>
      <p:sp>
        <p:nvSpPr>
          <p:cNvPr id="9" name="object 9"/>
          <p:cNvSpPr/>
          <p:nvPr/>
        </p:nvSpPr>
        <p:spPr>
          <a:xfrm>
            <a:off x="4569618" y="3775614"/>
            <a:ext cx="195262" cy="195262"/>
          </a:xfrm>
          <a:prstGeom prst="rect">
            <a:avLst/>
          </a:prstGeom>
          <a:blipFill>
            <a:blip r:embed="rId2" cstate="print"/>
            <a:stretch>
              <a:fillRect/>
            </a:stretch>
          </a:blipFill>
        </p:spPr>
        <p:txBody>
          <a:bodyPr wrap="square" lIns="0" tIns="0" rIns="0" bIns="0" rtlCol="0"/>
          <a:lstStyle/>
          <a:p/>
        </p:txBody>
      </p:sp>
      <p:sp>
        <p:nvSpPr>
          <p:cNvPr id="10" name="object 10"/>
          <p:cNvSpPr txBox="1"/>
          <p:nvPr/>
        </p:nvSpPr>
        <p:spPr>
          <a:xfrm>
            <a:off x="4570476" y="3789679"/>
            <a:ext cx="194945" cy="162560"/>
          </a:xfrm>
          <a:prstGeom prst="rect">
            <a:avLst/>
          </a:prstGeom>
        </p:spPr>
        <p:txBody>
          <a:bodyPr wrap="square" lIns="0" tIns="12700" rIns="0" bIns="0" rtlCol="0" vert="horz">
            <a:spAutoFit/>
          </a:bodyPr>
          <a:lstStyle/>
          <a:p>
            <a:pPr marL="38100">
              <a:lnSpc>
                <a:spcPct val="100000"/>
              </a:lnSpc>
              <a:spcBef>
                <a:spcPts val="100"/>
              </a:spcBef>
            </a:pPr>
            <a:r>
              <a:rPr dirty="0" sz="900" spc="-5" i="1">
                <a:latin typeface="Arial"/>
                <a:cs typeface="Arial"/>
              </a:rPr>
              <a:t>V</a:t>
            </a:r>
            <a:r>
              <a:rPr dirty="0" baseline="-23148" sz="900" spc="-7" i="1">
                <a:latin typeface="Arial"/>
                <a:cs typeface="Arial"/>
              </a:rPr>
              <a:t>3</a:t>
            </a:r>
            <a:endParaRPr baseline="-23148" sz="900">
              <a:latin typeface="Arial"/>
              <a:cs typeface="Arial"/>
            </a:endParaRPr>
          </a:p>
        </p:txBody>
      </p:sp>
      <p:sp>
        <p:nvSpPr>
          <p:cNvPr id="11" name="object 11"/>
          <p:cNvSpPr/>
          <p:nvPr/>
        </p:nvSpPr>
        <p:spPr>
          <a:xfrm>
            <a:off x="4341018" y="4042314"/>
            <a:ext cx="195262" cy="195262"/>
          </a:xfrm>
          <a:prstGeom prst="rect">
            <a:avLst/>
          </a:prstGeom>
          <a:blipFill>
            <a:blip r:embed="rId2" cstate="print"/>
            <a:stretch>
              <a:fillRect/>
            </a:stretch>
          </a:blipFill>
        </p:spPr>
        <p:txBody>
          <a:bodyPr wrap="square" lIns="0" tIns="0" rIns="0" bIns="0" rtlCol="0"/>
          <a:lstStyle/>
          <a:p/>
        </p:txBody>
      </p:sp>
      <p:sp>
        <p:nvSpPr>
          <p:cNvPr id="12" name="object 12"/>
          <p:cNvSpPr txBox="1"/>
          <p:nvPr/>
        </p:nvSpPr>
        <p:spPr>
          <a:xfrm>
            <a:off x="4341876" y="4056379"/>
            <a:ext cx="194945" cy="162560"/>
          </a:xfrm>
          <a:prstGeom prst="rect">
            <a:avLst/>
          </a:prstGeom>
        </p:spPr>
        <p:txBody>
          <a:bodyPr wrap="square" lIns="0" tIns="12700" rIns="0" bIns="0" rtlCol="0" vert="horz">
            <a:spAutoFit/>
          </a:bodyPr>
          <a:lstStyle/>
          <a:p>
            <a:pPr marL="38100">
              <a:lnSpc>
                <a:spcPct val="100000"/>
              </a:lnSpc>
              <a:spcBef>
                <a:spcPts val="100"/>
              </a:spcBef>
            </a:pPr>
            <a:r>
              <a:rPr dirty="0" sz="900" spc="-5" i="1">
                <a:latin typeface="Arial"/>
                <a:cs typeface="Arial"/>
              </a:rPr>
              <a:t>V</a:t>
            </a:r>
            <a:r>
              <a:rPr dirty="0" baseline="-23148" sz="900" spc="-7" i="1">
                <a:latin typeface="Arial"/>
                <a:cs typeface="Arial"/>
              </a:rPr>
              <a:t>4</a:t>
            </a:r>
            <a:endParaRPr baseline="-23148" sz="900">
              <a:latin typeface="Arial"/>
              <a:cs typeface="Arial"/>
            </a:endParaRPr>
          </a:p>
        </p:txBody>
      </p:sp>
      <p:sp>
        <p:nvSpPr>
          <p:cNvPr id="13" name="object 13"/>
          <p:cNvSpPr/>
          <p:nvPr/>
        </p:nvSpPr>
        <p:spPr>
          <a:xfrm>
            <a:off x="3807618" y="4232814"/>
            <a:ext cx="195262" cy="195262"/>
          </a:xfrm>
          <a:prstGeom prst="rect">
            <a:avLst/>
          </a:prstGeom>
          <a:blipFill>
            <a:blip r:embed="rId2" cstate="print"/>
            <a:stretch>
              <a:fillRect/>
            </a:stretch>
          </a:blipFill>
        </p:spPr>
        <p:txBody>
          <a:bodyPr wrap="square" lIns="0" tIns="0" rIns="0" bIns="0" rtlCol="0"/>
          <a:lstStyle/>
          <a:p/>
        </p:txBody>
      </p:sp>
      <p:sp>
        <p:nvSpPr>
          <p:cNvPr id="14" name="object 14"/>
          <p:cNvSpPr txBox="1"/>
          <p:nvPr/>
        </p:nvSpPr>
        <p:spPr>
          <a:xfrm>
            <a:off x="3808476" y="4246879"/>
            <a:ext cx="194945" cy="162560"/>
          </a:xfrm>
          <a:prstGeom prst="rect">
            <a:avLst/>
          </a:prstGeom>
        </p:spPr>
        <p:txBody>
          <a:bodyPr wrap="square" lIns="0" tIns="12700" rIns="0" bIns="0" rtlCol="0" vert="horz">
            <a:spAutoFit/>
          </a:bodyPr>
          <a:lstStyle/>
          <a:p>
            <a:pPr marL="38100">
              <a:lnSpc>
                <a:spcPct val="100000"/>
              </a:lnSpc>
              <a:spcBef>
                <a:spcPts val="100"/>
              </a:spcBef>
            </a:pPr>
            <a:r>
              <a:rPr dirty="0" sz="900" spc="-5" i="1">
                <a:latin typeface="Arial"/>
                <a:cs typeface="Arial"/>
              </a:rPr>
              <a:t>V</a:t>
            </a:r>
            <a:r>
              <a:rPr dirty="0" baseline="-23148" sz="900" spc="-7" i="1">
                <a:latin typeface="Arial"/>
                <a:cs typeface="Arial"/>
              </a:rPr>
              <a:t>5</a:t>
            </a:r>
            <a:endParaRPr baseline="-23148" sz="900">
              <a:latin typeface="Arial"/>
              <a:cs typeface="Arial"/>
            </a:endParaRPr>
          </a:p>
        </p:txBody>
      </p:sp>
      <p:sp>
        <p:nvSpPr>
          <p:cNvPr id="15" name="object 15"/>
          <p:cNvSpPr/>
          <p:nvPr/>
        </p:nvSpPr>
        <p:spPr>
          <a:xfrm>
            <a:off x="3236118" y="4004214"/>
            <a:ext cx="195262" cy="195262"/>
          </a:xfrm>
          <a:prstGeom prst="rect">
            <a:avLst/>
          </a:prstGeom>
          <a:blipFill>
            <a:blip r:embed="rId2" cstate="print"/>
            <a:stretch>
              <a:fillRect/>
            </a:stretch>
          </a:blipFill>
        </p:spPr>
        <p:txBody>
          <a:bodyPr wrap="square" lIns="0" tIns="0" rIns="0" bIns="0" rtlCol="0"/>
          <a:lstStyle/>
          <a:p/>
        </p:txBody>
      </p:sp>
      <p:sp>
        <p:nvSpPr>
          <p:cNvPr id="16" name="object 16"/>
          <p:cNvSpPr txBox="1"/>
          <p:nvPr/>
        </p:nvSpPr>
        <p:spPr>
          <a:xfrm>
            <a:off x="3236976" y="4018279"/>
            <a:ext cx="194945" cy="162560"/>
          </a:xfrm>
          <a:prstGeom prst="rect">
            <a:avLst/>
          </a:prstGeom>
        </p:spPr>
        <p:txBody>
          <a:bodyPr wrap="square" lIns="0" tIns="12700" rIns="0" bIns="0" rtlCol="0" vert="horz">
            <a:spAutoFit/>
          </a:bodyPr>
          <a:lstStyle/>
          <a:p>
            <a:pPr marL="38100">
              <a:lnSpc>
                <a:spcPct val="100000"/>
              </a:lnSpc>
              <a:spcBef>
                <a:spcPts val="100"/>
              </a:spcBef>
            </a:pPr>
            <a:r>
              <a:rPr dirty="0" sz="900" spc="-5" i="1">
                <a:latin typeface="Arial"/>
                <a:cs typeface="Arial"/>
              </a:rPr>
              <a:t>V</a:t>
            </a:r>
            <a:r>
              <a:rPr dirty="0" baseline="-23148" sz="900" spc="-7" i="1">
                <a:latin typeface="Arial"/>
                <a:cs typeface="Arial"/>
              </a:rPr>
              <a:t>6</a:t>
            </a:r>
            <a:endParaRPr baseline="-23148" sz="900">
              <a:latin typeface="Arial"/>
              <a:cs typeface="Arial"/>
            </a:endParaRPr>
          </a:p>
        </p:txBody>
      </p:sp>
      <p:sp>
        <p:nvSpPr>
          <p:cNvPr id="17" name="object 17"/>
          <p:cNvSpPr/>
          <p:nvPr/>
        </p:nvSpPr>
        <p:spPr>
          <a:xfrm>
            <a:off x="2857500" y="3816096"/>
            <a:ext cx="190500" cy="190500"/>
          </a:xfrm>
          <a:custGeom>
            <a:avLst/>
            <a:gdLst/>
            <a:ahLst/>
            <a:cxnLst/>
            <a:rect l="l" t="t" r="r" b="b"/>
            <a:pathLst>
              <a:path w="190500" h="190500">
                <a:moveTo>
                  <a:pt x="95250" y="0"/>
                </a:moveTo>
                <a:lnTo>
                  <a:pt x="58185" y="7489"/>
                </a:lnTo>
                <a:lnTo>
                  <a:pt x="27908" y="27908"/>
                </a:lnTo>
                <a:lnTo>
                  <a:pt x="7489" y="58185"/>
                </a:lnTo>
                <a:lnTo>
                  <a:pt x="0" y="95250"/>
                </a:lnTo>
                <a:lnTo>
                  <a:pt x="7489" y="132314"/>
                </a:lnTo>
                <a:lnTo>
                  <a:pt x="27908" y="162591"/>
                </a:lnTo>
                <a:lnTo>
                  <a:pt x="58185" y="183010"/>
                </a:lnTo>
                <a:lnTo>
                  <a:pt x="95250" y="190500"/>
                </a:lnTo>
                <a:lnTo>
                  <a:pt x="132314" y="183010"/>
                </a:lnTo>
                <a:lnTo>
                  <a:pt x="162591" y="162591"/>
                </a:lnTo>
                <a:lnTo>
                  <a:pt x="183010" y="132314"/>
                </a:lnTo>
                <a:lnTo>
                  <a:pt x="190500" y="95250"/>
                </a:lnTo>
                <a:lnTo>
                  <a:pt x="183010" y="58185"/>
                </a:lnTo>
                <a:lnTo>
                  <a:pt x="162591" y="27908"/>
                </a:lnTo>
                <a:lnTo>
                  <a:pt x="132314" y="7489"/>
                </a:lnTo>
                <a:lnTo>
                  <a:pt x="95250" y="0"/>
                </a:lnTo>
                <a:close/>
              </a:path>
            </a:pathLst>
          </a:custGeom>
          <a:ln w="4762">
            <a:solidFill>
              <a:srgbClr val="010101"/>
            </a:solidFill>
          </a:ln>
        </p:spPr>
        <p:txBody>
          <a:bodyPr wrap="square" lIns="0" tIns="0" rIns="0" bIns="0" rtlCol="0"/>
          <a:lstStyle/>
          <a:p/>
        </p:txBody>
      </p:sp>
      <p:sp>
        <p:nvSpPr>
          <p:cNvPr id="18" name="object 18"/>
          <p:cNvSpPr txBox="1"/>
          <p:nvPr/>
        </p:nvSpPr>
        <p:spPr>
          <a:xfrm>
            <a:off x="2855976" y="3827779"/>
            <a:ext cx="194945" cy="162560"/>
          </a:xfrm>
          <a:prstGeom prst="rect">
            <a:avLst/>
          </a:prstGeom>
        </p:spPr>
        <p:txBody>
          <a:bodyPr wrap="square" lIns="0" tIns="12700" rIns="0" bIns="0" rtlCol="0" vert="horz">
            <a:spAutoFit/>
          </a:bodyPr>
          <a:lstStyle/>
          <a:p>
            <a:pPr marL="38100">
              <a:lnSpc>
                <a:spcPct val="100000"/>
              </a:lnSpc>
              <a:spcBef>
                <a:spcPts val="100"/>
              </a:spcBef>
            </a:pPr>
            <a:r>
              <a:rPr dirty="0" sz="900" spc="-5" i="1">
                <a:latin typeface="Arial"/>
                <a:cs typeface="Arial"/>
              </a:rPr>
              <a:t>V</a:t>
            </a:r>
            <a:r>
              <a:rPr dirty="0" baseline="-23148" sz="900" spc="-7" i="1">
                <a:latin typeface="Arial"/>
                <a:cs typeface="Arial"/>
              </a:rPr>
              <a:t>7</a:t>
            </a:r>
            <a:endParaRPr baseline="-23148" sz="900">
              <a:latin typeface="Arial"/>
              <a:cs typeface="Arial"/>
            </a:endParaRPr>
          </a:p>
        </p:txBody>
      </p:sp>
      <p:sp>
        <p:nvSpPr>
          <p:cNvPr id="19" name="object 19"/>
          <p:cNvSpPr/>
          <p:nvPr/>
        </p:nvSpPr>
        <p:spPr>
          <a:xfrm>
            <a:off x="2590800" y="3549396"/>
            <a:ext cx="190500" cy="190500"/>
          </a:xfrm>
          <a:custGeom>
            <a:avLst/>
            <a:gdLst/>
            <a:ahLst/>
            <a:cxnLst/>
            <a:rect l="l" t="t" r="r" b="b"/>
            <a:pathLst>
              <a:path w="190500" h="190500">
                <a:moveTo>
                  <a:pt x="95250" y="0"/>
                </a:moveTo>
                <a:lnTo>
                  <a:pt x="58185" y="7489"/>
                </a:lnTo>
                <a:lnTo>
                  <a:pt x="27908" y="27908"/>
                </a:lnTo>
                <a:lnTo>
                  <a:pt x="7489" y="58185"/>
                </a:lnTo>
                <a:lnTo>
                  <a:pt x="0" y="95250"/>
                </a:lnTo>
                <a:lnTo>
                  <a:pt x="7489" y="132314"/>
                </a:lnTo>
                <a:lnTo>
                  <a:pt x="27908" y="162591"/>
                </a:lnTo>
                <a:lnTo>
                  <a:pt x="58185" y="183010"/>
                </a:lnTo>
                <a:lnTo>
                  <a:pt x="95250" y="190500"/>
                </a:lnTo>
                <a:lnTo>
                  <a:pt x="132314" y="183010"/>
                </a:lnTo>
                <a:lnTo>
                  <a:pt x="162591" y="162591"/>
                </a:lnTo>
                <a:lnTo>
                  <a:pt x="183010" y="132314"/>
                </a:lnTo>
                <a:lnTo>
                  <a:pt x="190500" y="95250"/>
                </a:lnTo>
                <a:lnTo>
                  <a:pt x="183010" y="58185"/>
                </a:lnTo>
                <a:lnTo>
                  <a:pt x="162591" y="27908"/>
                </a:lnTo>
                <a:lnTo>
                  <a:pt x="132314" y="7489"/>
                </a:lnTo>
                <a:lnTo>
                  <a:pt x="95250" y="0"/>
                </a:lnTo>
                <a:close/>
              </a:path>
            </a:pathLst>
          </a:custGeom>
          <a:ln w="4762">
            <a:solidFill>
              <a:srgbClr val="010101"/>
            </a:solidFill>
          </a:ln>
        </p:spPr>
        <p:txBody>
          <a:bodyPr wrap="square" lIns="0" tIns="0" rIns="0" bIns="0" rtlCol="0"/>
          <a:lstStyle/>
          <a:p/>
        </p:txBody>
      </p:sp>
      <p:sp>
        <p:nvSpPr>
          <p:cNvPr id="20" name="object 20"/>
          <p:cNvSpPr txBox="1"/>
          <p:nvPr/>
        </p:nvSpPr>
        <p:spPr>
          <a:xfrm>
            <a:off x="2589276" y="3561079"/>
            <a:ext cx="194945" cy="162560"/>
          </a:xfrm>
          <a:prstGeom prst="rect">
            <a:avLst/>
          </a:prstGeom>
        </p:spPr>
        <p:txBody>
          <a:bodyPr wrap="square" lIns="0" tIns="12700" rIns="0" bIns="0" rtlCol="0" vert="horz">
            <a:spAutoFit/>
          </a:bodyPr>
          <a:lstStyle/>
          <a:p>
            <a:pPr marL="38100">
              <a:lnSpc>
                <a:spcPct val="100000"/>
              </a:lnSpc>
              <a:spcBef>
                <a:spcPts val="100"/>
              </a:spcBef>
            </a:pPr>
            <a:r>
              <a:rPr dirty="0" sz="900" spc="-5" i="1">
                <a:latin typeface="Arial"/>
                <a:cs typeface="Arial"/>
              </a:rPr>
              <a:t>V</a:t>
            </a:r>
            <a:r>
              <a:rPr dirty="0" baseline="-23148" sz="900" spc="-7" i="1">
                <a:latin typeface="Arial"/>
                <a:cs typeface="Arial"/>
              </a:rPr>
              <a:t>8</a:t>
            </a:r>
            <a:endParaRPr baseline="-23148" sz="900">
              <a:latin typeface="Arial"/>
              <a:cs typeface="Arial"/>
            </a:endParaRPr>
          </a:p>
        </p:txBody>
      </p:sp>
      <p:sp>
        <p:nvSpPr>
          <p:cNvPr id="21" name="object 21"/>
          <p:cNvSpPr/>
          <p:nvPr/>
        </p:nvSpPr>
        <p:spPr>
          <a:xfrm>
            <a:off x="2686050" y="3739896"/>
            <a:ext cx="199390" cy="104139"/>
          </a:xfrm>
          <a:custGeom>
            <a:avLst/>
            <a:gdLst/>
            <a:ahLst/>
            <a:cxnLst/>
            <a:rect l="l" t="t" r="r" b="b"/>
            <a:pathLst>
              <a:path w="199389" h="104139">
                <a:moveTo>
                  <a:pt x="0" y="0"/>
                </a:moveTo>
                <a:lnTo>
                  <a:pt x="198881" y="103631"/>
                </a:lnTo>
              </a:path>
            </a:pathLst>
          </a:custGeom>
          <a:ln w="4762">
            <a:solidFill>
              <a:srgbClr val="010101"/>
            </a:solidFill>
          </a:ln>
        </p:spPr>
        <p:txBody>
          <a:bodyPr wrap="square" lIns="0" tIns="0" rIns="0" bIns="0" rtlCol="0"/>
          <a:lstStyle/>
          <a:p/>
        </p:txBody>
      </p:sp>
      <p:sp>
        <p:nvSpPr>
          <p:cNvPr id="22" name="object 22"/>
          <p:cNvSpPr/>
          <p:nvPr/>
        </p:nvSpPr>
        <p:spPr>
          <a:xfrm>
            <a:off x="2781300" y="3644646"/>
            <a:ext cx="599440" cy="29845"/>
          </a:xfrm>
          <a:custGeom>
            <a:avLst/>
            <a:gdLst/>
            <a:ahLst/>
            <a:cxnLst/>
            <a:rect l="l" t="t" r="r" b="b"/>
            <a:pathLst>
              <a:path w="599439" h="29845">
                <a:moveTo>
                  <a:pt x="0" y="0"/>
                </a:moveTo>
                <a:lnTo>
                  <a:pt x="598932" y="29717"/>
                </a:lnTo>
              </a:path>
            </a:pathLst>
          </a:custGeom>
          <a:ln w="4762">
            <a:solidFill>
              <a:srgbClr val="010101"/>
            </a:solidFill>
          </a:ln>
        </p:spPr>
        <p:txBody>
          <a:bodyPr wrap="square" lIns="0" tIns="0" rIns="0" bIns="0" rtlCol="0"/>
          <a:lstStyle/>
          <a:p/>
        </p:txBody>
      </p:sp>
      <p:sp>
        <p:nvSpPr>
          <p:cNvPr id="23" name="object 23"/>
          <p:cNvSpPr/>
          <p:nvPr/>
        </p:nvSpPr>
        <p:spPr>
          <a:xfrm>
            <a:off x="3020567" y="3674364"/>
            <a:ext cx="360045" cy="169545"/>
          </a:xfrm>
          <a:custGeom>
            <a:avLst/>
            <a:gdLst/>
            <a:ahLst/>
            <a:cxnLst/>
            <a:rect l="l" t="t" r="r" b="b"/>
            <a:pathLst>
              <a:path w="360045" h="169545">
                <a:moveTo>
                  <a:pt x="0" y="169163"/>
                </a:moveTo>
                <a:lnTo>
                  <a:pt x="359664" y="0"/>
                </a:lnTo>
              </a:path>
            </a:pathLst>
          </a:custGeom>
          <a:ln w="4762">
            <a:solidFill>
              <a:srgbClr val="010101"/>
            </a:solidFill>
          </a:ln>
        </p:spPr>
        <p:txBody>
          <a:bodyPr wrap="square" lIns="0" tIns="0" rIns="0" bIns="0" rtlCol="0"/>
          <a:lstStyle/>
          <a:p/>
        </p:txBody>
      </p:sp>
      <p:sp>
        <p:nvSpPr>
          <p:cNvPr id="24" name="object 24"/>
          <p:cNvSpPr/>
          <p:nvPr/>
        </p:nvSpPr>
        <p:spPr>
          <a:xfrm>
            <a:off x="3333750" y="3674364"/>
            <a:ext cx="46990" cy="332740"/>
          </a:xfrm>
          <a:custGeom>
            <a:avLst/>
            <a:gdLst/>
            <a:ahLst/>
            <a:cxnLst/>
            <a:rect l="l" t="t" r="r" b="b"/>
            <a:pathLst>
              <a:path w="46989" h="332739">
                <a:moveTo>
                  <a:pt x="0" y="332232"/>
                </a:moveTo>
                <a:lnTo>
                  <a:pt x="46482" y="0"/>
                </a:lnTo>
              </a:path>
            </a:pathLst>
          </a:custGeom>
          <a:ln w="4762">
            <a:solidFill>
              <a:srgbClr val="010101"/>
            </a:solidFill>
          </a:ln>
        </p:spPr>
        <p:txBody>
          <a:bodyPr wrap="square" lIns="0" tIns="0" rIns="0" bIns="0" rtlCol="0"/>
          <a:lstStyle/>
          <a:p/>
        </p:txBody>
      </p:sp>
      <p:sp>
        <p:nvSpPr>
          <p:cNvPr id="25" name="object 25"/>
          <p:cNvSpPr/>
          <p:nvPr/>
        </p:nvSpPr>
        <p:spPr>
          <a:xfrm>
            <a:off x="3048000" y="3911346"/>
            <a:ext cx="857250" cy="95250"/>
          </a:xfrm>
          <a:custGeom>
            <a:avLst/>
            <a:gdLst/>
            <a:ahLst/>
            <a:cxnLst/>
            <a:rect l="l" t="t" r="r" b="b"/>
            <a:pathLst>
              <a:path w="857250" h="95250">
                <a:moveTo>
                  <a:pt x="0" y="0"/>
                </a:moveTo>
                <a:lnTo>
                  <a:pt x="857250" y="95250"/>
                </a:lnTo>
              </a:path>
            </a:pathLst>
          </a:custGeom>
          <a:ln w="4762">
            <a:solidFill>
              <a:srgbClr val="010101"/>
            </a:solidFill>
          </a:ln>
        </p:spPr>
        <p:txBody>
          <a:bodyPr wrap="square" lIns="0" tIns="0" rIns="0" bIns="0" rtlCol="0"/>
          <a:lstStyle/>
          <a:p/>
        </p:txBody>
      </p:sp>
      <p:sp>
        <p:nvSpPr>
          <p:cNvPr id="26" name="object 26"/>
          <p:cNvSpPr/>
          <p:nvPr/>
        </p:nvSpPr>
        <p:spPr>
          <a:xfrm>
            <a:off x="3429000" y="4006596"/>
            <a:ext cx="476250" cy="95250"/>
          </a:xfrm>
          <a:custGeom>
            <a:avLst/>
            <a:gdLst/>
            <a:ahLst/>
            <a:cxnLst/>
            <a:rect l="l" t="t" r="r" b="b"/>
            <a:pathLst>
              <a:path w="476250" h="95250">
                <a:moveTo>
                  <a:pt x="0" y="95250"/>
                </a:moveTo>
                <a:lnTo>
                  <a:pt x="476250" y="0"/>
                </a:lnTo>
              </a:path>
            </a:pathLst>
          </a:custGeom>
          <a:ln w="4762">
            <a:solidFill>
              <a:srgbClr val="010101"/>
            </a:solidFill>
          </a:ln>
        </p:spPr>
        <p:txBody>
          <a:bodyPr wrap="square" lIns="0" tIns="0" rIns="0" bIns="0" rtlCol="0"/>
          <a:lstStyle/>
          <a:p/>
        </p:txBody>
      </p:sp>
      <p:sp>
        <p:nvSpPr>
          <p:cNvPr id="27" name="object 27"/>
          <p:cNvSpPr/>
          <p:nvPr/>
        </p:nvSpPr>
        <p:spPr>
          <a:xfrm>
            <a:off x="3905250" y="4006596"/>
            <a:ext cx="0" cy="228600"/>
          </a:xfrm>
          <a:custGeom>
            <a:avLst/>
            <a:gdLst/>
            <a:ahLst/>
            <a:cxnLst/>
            <a:rect l="l" t="t" r="r" b="b"/>
            <a:pathLst>
              <a:path w="0" h="228600">
                <a:moveTo>
                  <a:pt x="0" y="228600"/>
                </a:moveTo>
                <a:lnTo>
                  <a:pt x="0" y="0"/>
                </a:lnTo>
              </a:path>
            </a:pathLst>
          </a:custGeom>
          <a:ln w="4762">
            <a:solidFill>
              <a:srgbClr val="010101"/>
            </a:solidFill>
          </a:ln>
        </p:spPr>
        <p:txBody>
          <a:bodyPr wrap="square" lIns="0" tIns="0" rIns="0" bIns="0" rtlCol="0"/>
          <a:lstStyle/>
          <a:p/>
        </p:txBody>
      </p:sp>
      <p:sp>
        <p:nvSpPr>
          <p:cNvPr id="28" name="object 28"/>
          <p:cNvSpPr/>
          <p:nvPr/>
        </p:nvSpPr>
        <p:spPr>
          <a:xfrm>
            <a:off x="3905250" y="4006596"/>
            <a:ext cx="438150" cy="133350"/>
          </a:xfrm>
          <a:custGeom>
            <a:avLst/>
            <a:gdLst/>
            <a:ahLst/>
            <a:cxnLst/>
            <a:rect l="l" t="t" r="r" b="b"/>
            <a:pathLst>
              <a:path w="438150" h="133350">
                <a:moveTo>
                  <a:pt x="438150" y="133350"/>
                </a:moveTo>
                <a:lnTo>
                  <a:pt x="0" y="0"/>
                </a:lnTo>
              </a:path>
            </a:pathLst>
          </a:custGeom>
          <a:ln w="4762">
            <a:solidFill>
              <a:srgbClr val="010101"/>
            </a:solidFill>
          </a:ln>
        </p:spPr>
        <p:txBody>
          <a:bodyPr wrap="square" lIns="0" tIns="0" rIns="0" bIns="0" rtlCol="0"/>
          <a:lstStyle/>
          <a:p/>
        </p:txBody>
      </p:sp>
      <p:sp>
        <p:nvSpPr>
          <p:cNvPr id="29" name="object 29"/>
          <p:cNvSpPr/>
          <p:nvPr/>
        </p:nvSpPr>
        <p:spPr>
          <a:xfrm>
            <a:off x="3905250" y="3941064"/>
            <a:ext cx="694690" cy="66040"/>
          </a:xfrm>
          <a:custGeom>
            <a:avLst/>
            <a:gdLst/>
            <a:ahLst/>
            <a:cxnLst/>
            <a:rect l="l" t="t" r="r" b="b"/>
            <a:pathLst>
              <a:path w="694689" h="66039">
                <a:moveTo>
                  <a:pt x="694182" y="0"/>
                </a:moveTo>
                <a:lnTo>
                  <a:pt x="0" y="65532"/>
                </a:lnTo>
              </a:path>
            </a:pathLst>
          </a:custGeom>
          <a:ln w="4762">
            <a:solidFill>
              <a:srgbClr val="010101"/>
            </a:solidFill>
          </a:ln>
        </p:spPr>
        <p:txBody>
          <a:bodyPr wrap="square" lIns="0" tIns="0" rIns="0" bIns="0" rtlCol="0"/>
          <a:lstStyle/>
          <a:p/>
        </p:txBody>
      </p:sp>
      <p:sp>
        <p:nvSpPr>
          <p:cNvPr id="30" name="object 30"/>
          <p:cNvSpPr/>
          <p:nvPr/>
        </p:nvSpPr>
        <p:spPr>
          <a:xfrm>
            <a:off x="4267200" y="3720846"/>
            <a:ext cx="104139" cy="351790"/>
          </a:xfrm>
          <a:custGeom>
            <a:avLst/>
            <a:gdLst/>
            <a:ahLst/>
            <a:cxnLst/>
            <a:rect l="l" t="t" r="r" b="b"/>
            <a:pathLst>
              <a:path w="104139" h="351789">
                <a:moveTo>
                  <a:pt x="103632" y="351281"/>
                </a:moveTo>
                <a:lnTo>
                  <a:pt x="0" y="0"/>
                </a:lnTo>
              </a:path>
            </a:pathLst>
          </a:custGeom>
          <a:ln w="4762">
            <a:solidFill>
              <a:srgbClr val="010101"/>
            </a:solidFill>
          </a:ln>
        </p:spPr>
        <p:txBody>
          <a:bodyPr wrap="square" lIns="0" tIns="0" rIns="0" bIns="0" rtlCol="0"/>
          <a:lstStyle/>
          <a:p/>
        </p:txBody>
      </p:sp>
      <p:sp>
        <p:nvSpPr>
          <p:cNvPr id="31" name="object 31"/>
          <p:cNvSpPr/>
          <p:nvPr/>
        </p:nvSpPr>
        <p:spPr>
          <a:xfrm>
            <a:off x="4267200" y="3720846"/>
            <a:ext cx="304800" cy="152400"/>
          </a:xfrm>
          <a:custGeom>
            <a:avLst/>
            <a:gdLst/>
            <a:ahLst/>
            <a:cxnLst/>
            <a:rect l="l" t="t" r="r" b="b"/>
            <a:pathLst>
              <a:path w="304800" h="152400">
                <a:moveTo>
                  <a:pt x="304800" y="152400"/>
                </a:moveTo>
                <a:lnTo>
                  <a:pt x="0" y="0"/>
                </a:lnTo>
              </a:path>
            </a:pathLst>
          </a:custGeom>
          <a:ln w="4762">
            <a:solidFill>
              <a:srgbClr val="010101"/>
            </a:solidFill>
          </a:ln>
        </p:spPr>
        <p:txBody>
          <a:bodyPr wrap="square" lIns="0" tIns="0" rIns="0" bIns="0" rtlCol="0"/>
          <a:lstStyle/>
          <a:p/>
        </p:txBody>
      </p:sp>
      <p:sp>
        <p:nvSpPr>
          <p:cNvPr id="32" name="object 32"/>
          <p:cNvSpPr/>
          <p:nvPr/>
        </p:nvSpPr>
        <p:spPr>
          <a:xfrm>
            <a:off x="4267200" y="3568446"/>
            <a:ext cx="190500" cy="152400"/>
          </a:xfrm>
          <a:custGeom>
            <a:avLst/>
            <a:gdLst/>
            <a:ahLst/>
            <a:cxnLst/>
            <a:rect l="l" t="t" r="r" b="b"/>
            <a:pathLst>
              <a:path w="190500" h="152400">
                <a:moveTo>
                  <a:pt x="190500" y="0"/>
                </a:moveTo>
                <a:lnTo>
                  <a:pt x="0" y="152400"/>
                </a:lnTo>
              </a:path>
            </a:pathLst>
          </a:custGeom>
          <a:ln w="4762">
            <a:solidFill>
              <a:srgbClr val="010101"/>
            </a:solidFill>
          </a:ln>
        </p:spPr>
        <p:txBody>
          <a:bodyPr wrap="square" lIns="0" tIns="0" rIns="0" bIns="0" rtlCol="0"/>
          <a:lstStyle/>
          <a:p/>
        </p:txBody>
      </p:sp>
      <p:sp>
        <p:nvSpPr>
          <p:cNvPr id="33" name="object 33"/>
          <p:cNvSpPr/>
          <p:nvPr/>
        </p:nvSpPr>
        <p:spPr>
          <a:xfrm>
            <a:off x="4354067" y="3407664"/>
            <a:ext cx="131445" cy="93345"/>
          </a:xfrm>
          <a:custGeom>
            <a:avLst/>
            <a:gdLst/>
            <a:ahLst/>
            <a:cxnLst/>
            <a:rect l="l" t="t" r="r" b="b"/>
            <a:pathLst>
              <a:path w="131445" h="93345">
                <a:moveTo>
                  <a:pt x="0" y="0"/>
                </a:moveTo>
                <a:lnTo>
                  <a:pt x="131064" y="92963"/>
                </a:lnTo>
              </a:path>
            </a:pathLst>
          </a:custGeom>
          <a:ln w="4762">
            <a:solidFill>
              <a:srgbClr val="010101"/>
            </a:solidFill>
          </a:ln>
        </p:spPr>
        <p:txBody>
          <a:bodyPr wrap="square" lIns="0" tIns="0" rIns="0" bIns="0" rtlCol="0"/>
          <a:lstStyle/>
          <a:p/>
        </p:txBody>
      </p:sp>
      <p:sp>
        <p:nvSpPr>
          <p:cNvPr id="34" name="object 34"/>
          <p:cNvSpPr/>
          <p:nvPr/>
        </p:nvSpPr>
        <p:spPr>
          <a:xfrm>
            <a:off x="4381500" y="3339846"/>
            <a:ext cx="533400" cy="152400"/>
          </a:xfrm>
          <a:custGeom>
            <a:avLst/>
            <a:gdLst/>
            <a:ahLst/>
            <a:cxnLst/>
            <a:rect l="l" t="t" r="r" b="b"/>
            <a:pathLst>
              <a:path w="533400" h="152400">
                <a:moveTo>
                  <a:pt x="0" y="0"/>
                </a:moveTo>
                <a:lnTo>
                  <a:pt x="533400" y="152400"/>
                </a:lnTo>
              </a:path>
            </a:pathLst>
          </a:custGeom>
          <a:ln w="4762">
            <a:solidFill>
              <a:srgbClr val="010101"/>
            </a:solidFill>
          </a:ln>
        </p:spPr>
        <p:txBody>
          <a:bodyPr wrap="square" lIns="0" tIns="0" rIns="0" bIns="0" rtlCol="0"/>
          <a:lstStyle/>
          <a:p/>
        </p:txBody>
      </p:sp>
      <p:sp>
        <p:nvSpPr>
          <p:cNvPr id="35" name="object 35"/>
          <p:cNvSpPr/>
          <p:nvPr/>
        </p:nvSpPr>
        <p:spPr>
          <a:xfrm>
            <a:off x="4648200" y="3492246"/>
            <a:ext cx="266700" cy="76200"/>
          </a:xfrm>
          <a:custGeom>
            <a:avLst/>
            <a:gdLst/>
            <a:ahLst/>
            <a:cxnLst/>
            <a:rect l="l" t="t" r="r" b="b"/>
            <a:pathLst>
              <a:path w="266700" h="76200">
                <a:moveTo>
                  <a:pt x="0" y="76200"/>
                </a:moveTo>
                <a:lnTo>
                  <a:pt x="266700" y="0"/>
                </a:lnTo>
              </a:path>
            </a:pathLst>
          </a:custGeom>
          <a:ln w="4762">
            <a:solidFill>
              <a:srgbClr val="010101"/>
            </a:solidFill>
          </a:ln>
        </p:spPr>
        <p:txBody>
          <a:bodyPr wrap="square" lIns="0" tIns="0" rIns="0" bIns="0" rtlCol="0"/>
          <a:lstStyle/>
          <a:p/>
        </p:txBody>
      </p:sp>
      <p:sp>
        <p:nvSpPr>
          <p:cNvPr id="36" name="object 36"/>
          <p:cNvSpPr/>
          <p:nvPr/>
        </p:nvSpPr>
        <p:spPr>
          <a:xfrm>
            <a:off x="4762500" y="3492246"/>
            <a:ext cx="152400" cy="381000"/>
          </a:xfrm>
          <a:custGeom>
            <a:avLst/>
            <a:gdLst/>
            <a:ahLst/>
            <a:cxnLst/>
            <a:rect l="l" t="t" r="r" b="b"/>
            <a:pathLst>
              <a:path w="152400" h="381000">
                <a:moveTo>
                  <a:pt x="0" y="381000"/>
                </a:moveTo>
                <a:lnTo>
                  <a:pt x="152400" y="0"/>
                </a:lnTo>
              </a:path>
            </a:pathLst>
          </a:custGeom>
          <a:ln w="4762">
            <a:solidFill>
              <a:srgbClr val="010101"/>
            </a:solidFill>
          </a:ln>
        </p:spPr>
        <p:txBody>
          <a:bodyPr wrap="square" lIns="0" tIns="0" rIns="0" bIns="0" rtlCol="0"/>
          <a:lstStyle/>
          <a:p/>
        </p:txBody>
      </p:sp>
      <p:sp>
        <p:nvSpPr>
          <p:cNvPr id="37" name="object 37"/>
          <p:cNvSpPr/>
          <p:nvPr/>
        </p:nvSpPr>
        <p:spPr>
          <a:xfrm>
            <a:off x="1606296" y="1231391"/>
            <a:ext cx="4559300" cy="3416300"/>
          </a:xfrm>
          <a:custGeom>
            <a:avLst/>
            <a:gdLst/>
            <a:ahLst/>
            <a:cxnLst/>
            <a:rect l="l" t="t" r="r" b="b"/>
            <a:pathLst>
              <a:path w="4559300" h="3416300">
                <a:moveTo>
                  <a:pt x="4559046" y="0"/>
                </a:moveTo>
                <a:lnTo>
                  <a:pt x="0" y="0"/>
                </a:lnTo>
                <a:lnTo>
                  <a:pt x="0" y="3416046"/>
                </a:lnTo>
                <a:lnTo>
                  <a:pt x="4559046" y="3416046"/>
                </a:lnTo>
                <a:lnTo>
                  <a:pt x="4559046" y="0"/>
                </a:lnTo>
                <a:close/>
              </a:path>
            </a:pathLst>
          </a:custGeom>
          <a:ln w="12954">
            <a:solidFill>
              <a:srgbClr val="000000"/>
            </a:solidFill>
          </a:ln>
        </p:spPr>
        <p:txBody>
          <a:bodyPr wrap="square" lIns="0" tIns="0" rIns="0" bIns="0" rtlCol="0"/>
          <a:lstStyle/>
          <a:p/>
        </p:txBody>
      </p:sp>
      <p:sp>
        <p:nvSpPr>
          <p:cNvPr id="38" name="object 38"/>
          <p:cNvSpPr txBox="1"/>
          <p:nvPr/>
        </p:nvSpPr>
        <p:spPr>
          <a:xfrm>
            <a:off x="5576315" y="8532368"/>
            <a:ext cx="334645" cy="132715"/>
          </a:xfrm>
          <a:prstGeom prst="rect">
            <a:avLst/>
          </a:prstGeom>
        </p:spPr>
        <p:txBody>
          <a:bodyPr wrap="square" lIns="0" tIns="12700" rIns="0" bIns="0" rtlCol="0" vert="horz">
            <a:spAutoFit/>
          </a:bodyPr>
          <a:lstStyle/>
          <a:p>
            <a:pPr>
              <a:lnSpc>
                <a:spcPct val="100000"/>
              </a:lnSpc>
              <a:spcBef>
                <a:spcPts val="100"/>
              </a:spcBef>
            </a:pPr>
            <a:r>
              <a:rPr dirty="0" sz="700" spc="-5">
                <a:latin typeface="Arial"/>
                <a:cs typeface="Arial"/>
              </a:rPr>
              <a:t>Slide</a:t>
            </a:r>
            <a:r>
              <a:rPr dirty="0" sz="700" spc="-60">
                <a:latin typeface="Arial"/>
                <a:cs typeface="Arial"/>
              </a:rPr>
              <a:t> </a:t>
            </a:r>
            <a:r>
              <a:rPr dirty="0" sz="700" spc="-5">
                <a:latin typeface="Arial"/>
                <a:cs typeface="Arial"/>
              </a:rPr>
              <a:t>34</a:t>
            </a:r>
            <a:endParaRPr sz="700">
              <a:latin typeface="Arial"/>
              <a:cs typeface="Arial"/>
            </a:endParaRPr>
          </a:p>
        </p:txBody>
      </p:sp>
      <p:sp>
        <p:nvSpPr>
          <p:cNvPr id="39" name="object 39"/>
          <p:cNvSpPr txBox="1"/>
          <p:nvPr/>
        </p:nvSpPr>
        <p:spPr>
          <a:xfrm>
            <a:off x="1874520" y="5422539"/>
            <a:ext cx="3963035" cy="881380"/>
          </a:xfrm>
          <a:prstGeom prst="rect">
            <a:avLst/>
          </a:prstGeom>
        </p:spPr>
        <p:txBody>
          <a:bodyPr wrap="square" lIns="0" tIns="139065" rIns="0" bIns="0" rtlCol="0" vert="horz">
            <a:spAutoFit/>
          </a:bodyPr>
          <a:lstStyle/>
          <a:p>
            <a:pPr marL="767715">
              <a:lnSpc>
                <a:spcPct val="100000"/>
              </a:lnSpc>
              <a:spcBef>
                <a:spcPts val="1095"/>
              </a:spcBef>
            </a:pPr>
            <a:r>
              <a:rPr dirty="0" sz="2200">
                <a:solidFill>
                  <a:srgbClr val="009A00"/>
                </a:solidFill>
                <a:latin typeface="Arial"/>
                <a:cs typeface="Arial"/>
              </a:rPr>
              <a:t>The Waltz</a:t>
            </a:r>
            <a:r>
              <a:rPr dirty="0" sz="2200" spc="-30">
                <a:solidFill>
                  <a:srgbClr val="009A00"/>
                </a:solidFill>
                <a:latin typeface="Arial"/>
                <a:cs typeface="Arial"/>
              </a:rPr>
              <a:t> </a:t>
            </a:r>
            <a:r>
              <a:rPr dirty="0" sz="2200">
                <a:solidFill>
                  <a:srgbClr val="009A00"/>
                </a:solidFill>
                <a:latin typeface="Arial"/>
                <a:cs typeface="Arial"/>
              </a:rPr>
              <a:t>algorithm</a:t>
            </a:r>
            <a:endParaRPr sz="2200">
              <a:latin typeface="Arial"/>
              <a:cs typeface="Arial"/>
            </a:endParaRPr>
          </a:p>
          <a:p>
            <a:pPr>
              <a:lnSpc>
                <a:spcPct val="100000"/>
              </a:lnSpc>
              <a:spcBef>
                <a:spcPts val="459"/>
              </a:spcBef>
            </a:pPr>
            <a:r>
              <a:rPr dirty="0" sz="1000" spc="-5">
                <a:latin typeface="Arial"/>
                <a:cs typeface="Arial"/>
              </a:rPr>
              <a:t>One of the earliest examples of </a:t>
            </a:r>
            <a:r>
              <a:rPr dirty="0" sz="1000">
                <a:latin typeface="Arial"/>
                <a:cs typeface="Arial"/>
              </a:rPr>
              <a:t>a </a:t>
            </a:r>
            <a:r>
              <a:rPr dirty="0" sz="1000" spc="-5">
                <a:latin typeface="Arial"/>
                <a:cs typeface="Arial"/>
              </a:rPr>
              <a:t>computation posed as </a:t>
            </a:r>
            <a:r>
              <a:rPr dirty="0" sz="1000">
                <a:latin typeface="Arial"/>
                <a:cs typeface="Arial"/>
              </a:rPr>
              <a:t>a</a:t>
            </a:r>
            <a:r>
              <a:rPr dirty="0" sz="1000" spc="-55">
                <a:latin typeface="Arial"/>
                <a:cs typeface="Arial"/>
              </a:rPr>
              <a:t> </a:t>
            </a:r>
            <a:r>
              <a:rPr dirty="0" sz="1000" spc="-5">
                <a:latin typeface="Arial"/>
                <a:cs typeface="Arial"/>
              </a:rPr>
              <a:t>CSP.</a:t>
            </a:r>
            <a:endParaRPr sz="1000">
              <a:latin typeface="Arial"/>
              <a:cs typeface="Arial"/>
            </a:endParaRPr>
          </a:p>
          <a:p>
            <a:pPr>
              <a:lnSpc>
                <a:spcPct val="100000"/>
              </a:lnSpc>
              <a:spcBef>
                <a:spcPts val="240"/>
              </a:spcBef>
            </a:pPr>
            <a:r>
              <a:rPr dirty="0" sz="1000">
                <a:latin typeface="Arial"/>
                <a:cs typeface="Arial"/>
              </a:rPr>
              <a:t>The Waltz </a:t>
            </a:r>
            <a:r>
              <a:rPr dirty="0" sz="1000" spc="-5">
                <a:latin typeface="Arial"/>
                <a:cs typeface="Arial"/>
              </a:rPr>
              <a:t>algorithm </a:t>
            </a:r>
            <a:r>
              <a:rPr dirty="0" sz="1000">
                <a:latin typeface="Arial"/>
                <a:cs typeface="Arial"/>
              </a:rPr>
              <a:t>is </a:t>
            </a:r>
            <a:r>
              <a:rPr dirty="0" sz="1000" spc="-5">
                <a:latin typeface="Arial"/>
                <a:cs typeface="Arial"/>
              </a:rPr>
              <a:t>for interpreting line drawings </a:t>
            </a:r>
            <a:r>
              <a:rPr dirty="0" sz="1000">
                <a:latin typeface="Arial"/>
                <a:cs typeface="Arial"/>
              </a:rPr>
              <a:t>of solid</a:t>
            </a:r>
            <a:r>
              <a:rPr dirty="0" sz="1000" spc="45">
                <a:latin typeface="Arial"/>
                <a:cs typeface="Arial"/>
              </a:rPr>
              <a:t> </a:t>
            </a:r>
            <a:r>
              <a:rPr dirty="0" sz="1000" spc="-5">
                <a:latin typeface="Arial"/>
                <a:cs typeface="Arial"/>
              </a:rPr>
              <a:t>polyhedra.</a:t>
            </a:r>
            <a:endParaRPr sz="1000">
              <a:latin typeface="Arial"/>
              <a:cs typeface="Arial"/>
            </a:endParaRPr>
          </a:p>
        </p:txBody>
      </p:sp>
      <p:sp>
        <p:nvSpPr>
          <p:cNvPr id="40" name="object 40"/>
          <p:cNvSpPr/>
          <p:nvPr/>
        </p:nvSpPr>
        <p:spPr>
          <a:xfrm>
            <a:off x="2628899" y="6355079"/>
            <a:ext cx="2514599" cy="1021079"/>
          </a:xfrm>
          <a:prstGeom prst="rect">
            <a:avLst/>
          </a:prstGeom>
          <a:blipFill>
            <a:blip r:embed="rId3" cstate="print"/>
            <a:stretch>
              <a:fillRect/>
            </a:stretch>
          </a:blipFill>
        </p:spPr>
        <p:txBody>
          <a:bodyPr wrap="square" lIns="0" tIns="0" rIns="0" bIns="0" rtlCol="0"/>
          <a:lstStyle/>
          <a:p/>
        </p:txBody>
      </p:sp>
      <p:sp>
        <p:nvSpPr>
          <p:cNvPr id="41" name="object 41"/>
          <p:cNvSpPr/>
          <p:nvPr/>
        </p:nvSpPr>
        <p:spPr>
          <a:xfrm>
            <a:off x="2819400" y="7574280"/>
            <a:ext cx="190500" cy="381000"/>
          </a:xfrm>
          <a:custGeom>
            <a:avLst/>
            <a:gdLst/>
            <a:ahLst/>
            <a:cxnLst/>
            <a:rect l="l" t="t" r="r" b="b"/>
            <a:pathLst>
              <a:path w="190500" h="381000">
                <a:moveTo>
                  <a:pt x="0" y="0"/>
                </a:moveTo>
                <a:lnTo>
                  <a:pt x="0" y="228600"/>
                </a:lnTo>
                <a:lnTo>
                  <a:pt x="190500" y="381000"/>
                </a:lnTo>
              </a:path>
            </a:pathLst>
          </a:custGeom>
          <a:ln w="4762">
            <a:solidFill>
              <a:srgbClr val="010101"/>
            </a:solidFill>
          </a:ln>
        </p:spPr>
        <p:txBody>
          <a:bodyPr wrap="square" lIns="0" tIns="0" rIns="0" bIns="0" rtlCol="0"/>
          <a:lstStyle/>
          <a:p/>
        </p:txBody>
      </p:sp>
      <p:sp>
        <p:nvSpPr>
          <p:cNvPr id="42" name="object 42"/>
          <p:cNvSpPr/>
          <p:nvPr/>
        </p:nvSpPr>
        <p:spPr>
          <a:xfrm>
            <a:off x="2628900" y="7802880"/>
            <a:ext cx="190500" cy="190500"/>
          </a:xfrm>
          <a:custGeom>
            <a:avLst/>
            <a:gdLst/>
            <a:ahLst/>
            <a:cxnLst/>
            <a:rect l="l" t="t" r="r" b="b"/>
            <a:pathLst>
              <a:path w="190500" h="190500">
                <a:moveTo>
                  <a:pt x="190500" y="0"/>
                </a:moveTo>
                <a:lnTo>
                  <a:pt x="0" y="190500"/>
                </a:lnTo>
              </a:path>
            </a:pathLst>
          </a:custGeom>
          <a:ln w="4762">
            <a:solidFill>
              <a:srgbClr val="010101"/>
            </a:solidFill>
          </a:ln>
        </p:spPr>
        <p:txBody>
          <a:bodyPr wrap="square" lIns="0" tIns="0" rIns="0" bIns="0" rtlCol="0"/>
          <a:lstStyle/>
          <a:p/>
        </p:txBody>
      </p:sp>
      <p:sp>
        <p:nvSpPr>
          <p:cNvPr id="43" name="object 43"/>
          <p:cNvSpPr txBox="1"/>
          <p:nvPr/>
        </p:nvSpPr>
        <p:spPr>
          <a:xfrm>
            <a:off x="1874520" y="7352790"/>
            <a:ext cx="3927475" cy="1244600"/>
          </a:xfrm>
          <a:prstGeom prst="rect">
            <a:avLst/>
          </a:prstGeom>
        </p:spPr>
        <p:txBody>
          <a:bodyPr wrap="square" lIns="0" tIns="12700" rIns="0" bIns="0" rtlCol="0" vert="horz">
            <a:spAutoFit/>
          </a:bodyPr>
          <a:lstStyle/>
          <a:p>
            <a:pPr marL="647700">
              <a:lnSpc>
                <a:spcPct val="100000"/>
              </a:lnSpc>
              <a:spcBef>
                <a:spcPts val="100"/>
              </a:spcBef>
            </a:pPr>
            <a:r>
              <a:rPr dirty="0" sz="900" spc="-5">
                <a:latin typeface="Arial"/>
                <a:cs typeface="Arial"/>
              </a:rPr>
              <a:t>Look at all</a:t>
            </a:r>
            <a:r>
              <a:rPr dirty="0" sz="900" spc="5">
                <a:latin typeface="Arial"/>
                <a:cs typeface="Arial"/>
              </a:rPr>
              <a:t> </a:t>
            </a:r>
            <a:r>
              <a:rPr dirty="0" sz="900" spc="-5">
                <a:latin typeface="Arial"/>
                <a:cs typeface="Arial"/>
              </a:rPr>
              <a:t>intersections.</a:t>
            </a:r>
            <a:endParaRPr sz="900">
              <a:latin typeface="Arial"/>
              <a:cs typeface="Arial"/>
            </a:endParaRPr>
          </a:p>
          <a:p>
            <a:pPr marL="1162050" marR="718185" indent="-57150">
              <a:lnSpc>
                <a:spcPct val="100000"/>
              </a:lnSpc>
              <a:spcBef>
                <a:spcPts val="720"/>
              </a:spcBef>
            </a:pPr>
            <a:r>
              <a:rPr dirty="0" sz="900" spc="-5">
                <a:latin typeface="Arial"/>
                <a:cs typeface="Arial"/>
              </a:rPr>
              <a:t>What kind of intersection could this be? </a:t>
            </a:r>
            <a:r>
              <a:rPr dirty="0" sz="900">
                <a:latin typeface="Arial"/>
                <a:cs typeface="Arial"/>
              </a:rPr>
              <a:t>A  </a:t>
            </a:r>
            <a:r>
              <a:rPr dirty="0" sz="900" spc="-5">
                <a:latin typeface="Arial"/>
                <a:cs typeface="Arial"/>
              </a:rPr>
              <a:t>concave intersection of three faces? Or  an external convex</a:t>
            </a:r>
            <a:r>
              <a:rPr dirty="0" sz="900" spc="-10">
                <a:latin typeface="Arial"/>
                <a:cs typeface="Arial"/>
              </a:rPr>
              <a:t> </a:t>
            </a:r>
            <a:r>
              <a:rPr dirty="0" sz="900" spc="-5">
                <a:latin typeface="Arial"/>
                <a:cs typeface="Arial"/>
              </a:rPr>
              <a:t>intersection?</a:t>
            </a:r>
            <a:endParaRPr sz="900">
              <a:latin typeface="Arial"/>
              <a:cs typeface="Arial"/>
            </a:endParaRPr>
          </a:p>
          <a:p>
            <a:pPr>
              <a:lnSpc>
                <a:spcPct val="100000"/>
              </a:lnSpc>
              <a:spcBef>
                <a:spcPts val="35"/>
              </a:spcBef>
            </a:pPr>
            <a:endParaRPr sz="800">
              <a:latin typeface="Times New Roman"/>
              <a:cs typeface="Times New Roman"/>
            </a:endParaRPr>
          </a:p>
          <a:p>
            <a:pPr marR="5080">
              <a:lnSpc>
                <a:spcPct val="100000"/>
              </a:lnSpc>
            </a:pPr>
            <a:r>
              <a:rPr dirty="0" sz="1000">
                <a:latin typeface="Arial"/>
                <a:cs typeface="Arial"/>
              </a:rPr>
              <a:t>Adjacent </a:t>
            </a:r>
            <a:r>
              <a:rPr dirty="0" sz="1000" spc="-5">
                <a:latin typeface="Arial"/>
                <a:cs typeface="Arial"/>
              </a:rPr>
              <a:t>intersections impose constraints </a:t>
            </a:r>
            <a:r>
              <a:rPr dirty="0" sz="1000">
                <a:latin typeface="Arial"/>
                <a:cs typeface="Arial"/>
              </a:rPr>
              <a:t>on </a:t>
            </a:r>
            <a:r>
              <a:rPr dirty="0" sz="1000" spc="-5">
                <a:latin typeface="Arial"/>
                <a:cs typeface="Arial"/>
              </a:rPr>
              <a:t>each other. </a:t>
            </a:r>
            <a:r>
              <a:rPr dirty="0" sz="1000">
                <a:latin typeface="Arial"/>
                <a:cs typeface="Arial"/>
              </a:rPr>
              <a:t>Use CSP to  </a:t>
            </a:r>
            <a:r>
              <a:rPr dirty="0" sz="1000" spc="-5">
                <a:latin typeface="Arial"/>
                <a:cs typeface="Arial"/>
              </a:rPr>
              <a:t>find </a:t>
            </a:r>
            <a:r>
              <a:rPr dirty="0" sz="1000">
                <a:latin typeface="Arial"/>
                <a:cs typeface="Arial"/>
              </a:rPr>
              <a:t>a </a:t>
            </a:r>
            <a:r>
              <a:rPr dirty="0" sz="1000" spc="-5">
                <a:latin typeface="Arial"/>
                <a:cs typeface="Arial"/>
              </a:rPr>
              <a:t>unique set of labelings. Important step to “understanding” the  </a:t>
            </a:r>
            <a:r>
              <a:rPr dirty="0" sz="1000">
                <a:latin typeface="Arial"/>
                <a:cs typeface="Arial"/>
              </a:rPr>
              <a:t>image.</a:t>
            </a:r>
            <a:endParaRPr sz="1000">
              <a:latin typeface="Arial"/>
              <a:cs typeface="Arial"/>
            </a:endParaRPr>
          </a:p>
        </p:txBody>
      </p:sp>
      <p:sp>
        <p:nvSpPr>
          <p:cNvPr id="44" name="object 44"/>
          <p:cNvSpPr/>
          <p:nvPr/>
        </p:nvSpPr>
        <p:spPr>
          <a:xfrm>
            <a:off x="1606296" y="5408676"/>
            <a:ext cx="4559300" cy="3416300"/>
          </a:xfrm>
          <a:custGeom>
            <a:avLst/>
            <a:gdLst/>
            <a:ahLst/>
            <a:cxnLst/>
            <a:rect l="l" t="t" r="r" b="b"/>
            <a:pathLst>
              <a:path w="4559300" h="3416300">
                <a:moveTo>
                  <a:pt x="4559046" y="0"/>
                </a:moveTo>
                <a:lnTo>
                  <a:pt x="0" y="0"/>
                </a:lnTo>
                <a:lnTo>
                  <a:pt x="0" y="3416046"/>
                </a:lnTo>
                <a:lnTo>
                  <a:pt x="4559046" y="3416046"/>
                </a:lnTo>
                <a:lnTo>
                  <a:pt x="4559046" y="0"/>
                </a:lnTo>
                <a:close/>
              </a:path>
            </a:pathLst>
          </a:custGeom>
          <a:ln w="12954">
            <a:solidFill>
              <a:srgbClr val="000000"/>
            </a:solidFill>
          </a:ln>
        </p:spPr>
        <p:txBody>
          <a:bodyPr wrap="square" lIns="0" tIns="0" rIns="0" bIns="0" rtlCol="0"/>
          <a:lstStyle/>
          <a:p/>
        </p:txBody>
      </p:sp>
      <p:sp>
        <p:nvSpPr>
          <p:cNvPr id="45" name="object 45"/>
          <p:cNvSpPr txBox="1">
            <a:spLocks noGrp="1"/>
          </p:cNvSpPr>
          <p:nvPr>
            <p:ph type="sldNum" idx="7" sz="quarter"/>
          </p:nvPr>
        </p:nvSpPr>
        <p:spPr>
          <a:prstGeom prst="rect"/>
        </p:spPr>
        <p:txBody>
          <a:bodyPr wrap="square" lIns="0" tIns="0" rIns="0" bIns="0" rtlCol="0" vert="horz">
            <a:spAutoFit/>
          </a:bodyPr>
          <a:lstStyle/>
          <a:p>
            <a:pPr marL="25400">
              <a:lnSpc>
                <a:spcPts val="1540"/>
              </a:lnSpc>
            </a:pPr>
            <a:fld id="{81D60167-4931-47E6-BA6A-407CBD079E47}" type="slidenum">
              <a:rPr dirty="0"/>
              <a:t>10</a:t>
            </a:fld>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606296" y="1231391"/>
            <a:ext cx="4559300" cy="3416300"/>
          </a:xfrm>
          <a:prstGeom prst="rect">
            <a:avLst/>
          </a:prstGeom>
          <a:ln w="12953">
            <a:solidFill>
              <a:srgbClr val="000000"/>
            </a:solidFill>
          </a:ln>
        </p:spPr>
        <p:txBody>
          <a:bodyPr wrap="square" lIns="0" tIns="191135" rIns="0" bIns="0" rtlCol="0" vert="horz">
            <a:spAutoFit/>
          </a:bodyPr>
          <a:lstStyle/>
          <a:p>
            <a:pPr algn="ctr">
              <a:lnSpc>
                <a:spcPct val="100000"/>
              </a:lnSpc>
              <a:spcBef>
                <a:spcPts val="1505"/>
              </a:spcBef>
            </a:pPr>
            <a:r>
              <a:rPr dirty="0" sz="2200" spc="-5">
                <a:solidFill>
                  <a:srgbClr val="009A00"/>
                </a:solidFill>
                <a:latin typeface="Arial"/>
                <a:cs typeface="Arial"/>
              </a:rPr>
              <a:t>Waltz Alg. on simple</a:t>
            </a:r>
            <a:r>
              <a:rPr dirty="0" sz="2200" spc="-30">
                <a:solidFill>
                  <a:srgbClr val="009A00"/>
                </a:solidFill>
                <a:latin typeface="Arial"/>
                <a:cs typeface="Arial"/>
              </a:rPr>
              <a:t> </a:t>
            </a:r>
            <a:r>
              <a:rPr dirty="0" sz="2200" spc="-5">
                <a:solidFill>
                  <a:srgbClr val="009A00"/>
                </a:solidFill>
                <a:latin typeface="Arial"/>
                <a:cs typeface="Arial"/>
              </a:rPr>
              <a:t>scenes</a:t>
            </a:r>
            <a:endParaRPr sz="2200">
              <a:latin typeface="Arial"/>
              <a:cs typeface="Arial"/>
            </a:endParaRPr>
          </a:p>
          <a:p>
            <a:pPr marL="267970">
              <a:lnSpc>
                <a:spcPct val="100000"/>
              </a:lnSpc>
              <a:spcBef>
                <a:spcPts val="760"/>
              </a:spcBef>
            </a:pPr>
            <a:r>
              <a:rPr dirty="0" sz="1000" spc="-5">
                <a:latin typeface="Arial"/>
                <a:cs typeface="Arial"/>
              </a:rPr>
              <a:t>Assume </a:t>
            </a:r>
            <a:r>
              <a:rPr dirty="0" sz="1000">
                <a:latin typeface="Arial"/>
                <a:cs typeface="Arial"/>
              </a:rPr>
              <a:t>all</a:t>
            </a:r>
            <a:r>
              <a:rPr dirty="0" sz="1000" spc="-10">
                <a:latin typeface="Arial"/>
                <a:cs typeface="Arial"/>
              </a:rPr>
              <a:t> </a:t>
            </a:r>
            <a:r>
              <a:rPr dirty="0" sz="1000" spc="-5">
                <a:latin typeface="Arial"/>
                <a:cs typeface="Arial"/>
              </a:rPr>
              <a:t>objects:</a:t>
            </a:r>
            <a:endParaRPr sz="1000">
              <a:latin typeface="Arial"/>
              <a:cs typeface="Arial"/>
            </a:endParaRPr>
          </a:p>
          <a:p>
            <a:pPr marL="639445" indent="-143510">
              <a:lnSpc>
                <a:spcPct val="100000"/>
              </a:lnSpc>
              <a:spcBef>
                <a:spcPts val="225"/>
              </a:spcBef>
              <a:buChar char="•"/>
              <a:tabLst>
                <a:tab pos="640080" algn="l"/>
              </a:tabLst>
            </a:pPr>
            <a:r>
              <a:rPr dirty="0" sz="900" spc="-5">
                <a:latin typeface="Arial"/>
                <a:cs typeface="Arial"/>
              </a:rPr>
              <a:t>Have no shadows or</a:t>
            </a:r>
            <a:r>
              <a:rPr dirty="0" sz="900" spc="15">
                <a:latin typeface="Arial"/>
                <a:cs typeface="Arial"/>
              </a:rPr>
              <a:t> </a:t>
            </a:r>
            <a:r>
              <a:rPr dirty="0" sz="900" spc="-5">
                <a:latin typeface="Arial"/>
                <a:cs typeface="Arial"/>
              </a:rPr>
              <a:t>cracks</a:t>
            </a:r>
            <a:endParaRPr sz="900">
              <a:latin typeface="Arial"/>
              <a:cs typeface="Arial"/>
            </a:endParaRPr>
          </a:p>
          <a:p>
            <a:pPr marL="639445" indent="-143510">
              <a:lnSpc>
                <a:spcPct val="100000"/>
              </a:lnSpc>
              <a:buChar char="•"/>
              <a:tabLst>
                <a:tab pos="640080" algn="l"/>
              </a:tabLst>
            </a:pPr>
            <a:r>
              <a:rPr dirty="0" sz="900" spc="-5">
                <a:latin typeface="Arial"/>
                <a:cs typeface="Arial"/>
              </a:rPr>
              <a:t>Three-faced vertices</a:t>
            </a:r>
            <a:endParaRPr sz="900">
              <a:latin typeface="Arial"/>
              <a:cs typeface="Arial"/>
            </a:endParaRPr>
          </a:p>
          <a:p>
            <a:pPr marL="639445" marR="448945" indent="-143510">
              <a:lnSpc>
                <a:spcPct val="100000"/>
              </a:lnSpc>
              <a:buChar char="•"/>
              <a:tabLst>
                <a:tab pos="640080" algn="l"/>
              </a:tabLst>
            </a:pPr>
            <a:r>
              <a:rPr dirty="0" sz="900" spc="-5">
                <a:latin typeface="Arial"/>
                <a:cs typeface="Arial"/>
              </a:rPr>
              <a:t>“General position”: no junctions change </a:t>
            </a:r>
            <a:r>
              <a:rPr dirty="0" sz="900" spc="-10">
                <a:latin typeface="Arial"/>
                <a:cs typeface="Arial"/>
              </a:rPr>
              <a:t>with </a:t>
            </a:r>
            <a:r>
              <a:rPr dirty="0" sz="900" spc="-5">
                <a:latin typeface="Arial"/>
                <a:cs typeface="Arial"/>
              </a:rPr>
              <a:t>small movements of the  eye.</a:t>
            </a:r>
            <a:endParaRPr sz="900">
              <a:latin typeface="Arial"/>
              <a:cs typeface="Arial"/>
            </a:endParaRPr>
          </a:p>
          <a:p>
            <a:pPr marL="267970">
              <a:lnSpc>
                <a:spcPct val="100000"/>
              </a:lnSpc>
              <a:spcBef>
                <a:spcPts val="235"/>
              </a:spcBef>
            </a:pPr>
            <a:r>
              <a:rPr dirty="0" sz="1000" spc="-5">
                <a:latin typeface="Arial"/>
                <a:cs typeface="Arial"/>
              </a:rPr>
              <a:t>Then each line on image is one of the</a:t>
            </a:r>
            <a:r>
              <a:rPr dirty="0" sz="1000" spc="-20">
                <a:latin typeface="Arial"/>
                <a:cs typeface="Arial"/>
              </a:rPr>
              <a:t> </a:t>
            </a:r>
            <a:r>
              <a:rPr dirty="0" sz="1000" spc="-5">
                <a:latin typeface="Arial"/>
                <a:cs typeface="Arial"/>
              </a:rPr>
              <a:t>following:</a:t>
            </a:r>
            <a:endParaRPr sz="1000">
              <a:latin typeface="Arial"/>
              <a:cs typeface="Arial"/>
            </a:endParaRPr>
          </a:p>
          <a:p>
            <a:pPr marL="639445" marR="365125" indent="-143510">
              <a:lnSpc>
                <a:spcPct val="100000"/>
              </a:lnSpc>
              <a:spcBef>
                <a:spcPts val="225"/>
              </a:spcBef>
              <a:buChar char="•"/>
              <a:tabLst>
                <a:tab pos="640080" algn="l"/>
              </a:tabLst>
            </a:pPr>
            <a:r>
              <a:rPr dirty="0" sz="900" spc="-5">
                <a:latin typeface="Arial"/>
                <a:cs typeface="Arial"/>
              </a:rPr>
              <a:t>Boundary line (edge of an object) (&lt;) </a:t>
            </a:r>
            <a:r>
              <a:rPr dirty="0" sz="900" spc="-10">
                <a:latin typeface="Arial"/>
                <a:cs typeface="Arial"/>
              </a:rPr>
              <a:t>with </a:t>
            </a:r>
            <a:r>
              <a:rPr dirty="0" sz="900" spc="-5">
                <a:latin typeface="Arial"/>
                <a:cs typeface="Arial"/>
              </a:rPr>
              <a:t>right hand of arrow denoting  “solid” and left hand denoting</a:t>
            </a:r>
            <a:r>
              <a:rPr dirty="0" sz="900" spc="20">
                <a:latin typeface="Arial"/>
                <a:cs typeface="Arial"/>
              </a:rPr>
              <a:t> </a:t>
            </a:r>
            <a:r>
              <a:rPr dirty="0" sz="900" spc="-10">
                <a:latin typeface="Arial"/>
                <a:cs typeface="Arial"/>
              </a:rPr>
              <a:t>“space”</a:t>
            </a:r>
            <a:endParaRPr sz="900">
              <a:latin typeface="Arial"/>
              <a:cs typeface="Arial"/>
            </a:endParaRPr>
          </a:p>
          <a:p>
            <a:pPr marL="639445" indent="-143510">
              <a:lnSpc>
                <a:spcPct val="100000"/>
              </a:lnSpc>
              <a:buChar char="•"/>
              <a:tabLst>
                <a:tab pos="640080" algn="l"/>
              </a:tabLst>
            </a:pPr>
            <a:r>
              <a:rPr dirty="0" sz="900" spc="-5">
                <a:latin typeface="Arial"/>
                <a:cs typeface="Arial"/>
              </a:rPr>
              <a:t>Interior convex edge</a:t>
            </a:r>
            <a:r>
              <a:rPr dirty="0" sz="900" spc="5">
                <a:latin typeface="Arial"/>
                <a:cs typeface="Arial"/>
              </a:rPr>
              <a:t> </a:t>
            </a:r>
            <a:r>
              <a:rPr dirty="0" sz="900" spc="-5">
                <a:latin typeface="Arial"/>
                <a:cs typeface="Arial"/>
              </a:rPr>
              <a:t>(+)</a:t>
            </a:r>
            <a:endParaRPr sz="900">
              <a:latin typeface="Arial"/>
              <a:cs typeface="Arial"/>
            </a:endParaRPr>
          </a:p>
          <a:p>
            <a:pPr marL="639445" indent="-143510">
              <a:lnSpc>
                <a:spcPct val="100000"/>
              </a:lnSpc>
              <a:buChar char="•"/>
              <a:tabLst>
                <a:tab pos="640080" algn="l"/>
              </a:tabLst>
            </a:pPr>
            <a:r>
              <a:rPr dirty="0" sz="900" spc="-5">
                <a:latin typeface="Arial"/>
                <a:cs typeface="Arial"/>
              </a:rPr>
              <a:t>Interior concave edge</a:t>
            </a:r>
            <a:r>
              <a:rPr dirty="0" sz="900" spc="5">
                <a:latin typeface="Arial"/>
                <a:cs typeface="Arial"/>
              </a:rPr>
              <a:t> </a:t>
            </a:r>
            <a:r>
              <a:rPr dirty="0" sz="900" spc="-5">
                <a:latin typeface="Arial"/>
                <a:cs typeface="Arial"/>
              </a:rPr>
              <a:t>(-)</a:t>
            </a:r>
            <a:endParaRPr sz="900">
              <a:latin typeface="Arial"/>
              <a:cs typeface="Arial"/>
            </a:endParaRPr>
          </a:p>
          <a:p>
            <a:pPr>
              <a:lnSpc>
                <a:spcPct val="100000"/>
              </a:lnSpc>
            </a:pPr>
            <a:endParaRPr sz="1000">
              <a:latin typeface="Times New Roman"/>
              <a:cs typeface="Times New Roman"/>
            </a:endParaRPr>
          </a:p>
          <a:p>
            <a:pPr>
              <a:lnSpc>
                <a:spcPct val="100000"/>
              </a:lnSpc>
            </a:pPr>
            <a:endParaRPr sz="1000">
              <a:latin typeface="Times New Roman"/>
              <a:cs typeface="Times New Roman"/>
            </a:endParaRPr>
          </a:p>
          <a:p>
            <a:pPr>
              <a:lnSpc>
                <a:spcPct val="100000"/>
              </a:lnSpc>
            </a:pPr>
            <a:endParaRPr sz="1000">
              <a:latin typeface="Times New Roman"/>
              <a:cs typeface="Times New Roman"/>
            </a:endParaRPr>
          </a:p>
          <a:p>
            <a:pPr>
              <a:lnSpc>
                <a:spcPct val="100000"/>
              </a:lnSpc>
            </a:pPr>
            <a:endParaRPr sz="1000">
              <a:latin typeface="Times New Roman"/>
              <a:cs typeface="Times New Roman"/>
            </a:endParaRPr>
          </a:p>
          <a:p>
            <a:pPr>
              <a:lnSpc>
                <a:spcPct val="100000"/>
              </a:lnSpc>
            </a:pPr>
            <a:endParaRPr sz="1000">
              <a:latin typeface="Times New Roman"/>
              <a:cs typeface="Times New Roman"/>
            </a:endParaRPr>
          </a:p>
          <a:p>
            <a:pPr>
              <a:lnSpc>
                <a:spcPct val="100000"/>
              </a:lnSpc>
            </a:pPr>
            <a:endParaRPr sz="1000">
              <a:latin typeface="Times New Roman"/>
              <a:cs typeface="Times New Roman"/>
            </a:endParaRPr>
          </a:p>
          <a:p>
            <a:pPr>
              <a:lnSpc>
                <a:spcPct val="100000"/>
              </a:lnSpc>
              <a:spcBef>
                <a:spcPts val="15"/>
              </a:spcBef>
            </a:pPr>
            <a:endParaRPr sz="1000">
              <a:latin typeface="Times New Roman"/>
              <a:cs typeface="Times New Roman"/>
            </a:endParaRPr>
          </a:p>
          <a:p>
            <a:pPr algn="r" marR="259715">
              <a:lnSpc>
                <a:spcPct val="100000"/>
              </a:lnSpc>
            </a:pPr>
            <a:r>
              <a:rPr dirty="0" sz="700" spc="-5">
                <a:latin typeface="Arial"/>
                <a:cs typeface="Arial"/>
              </a:rPr>
              <a:t>Slide</a:t>
            </a:r>
            <a:r>
              <a:rPr dirty="0" sz="700" spc="-95">
                <a:latin typeface="Arial"/>
                <a:cs typeface="Arial"/>
              </a:rPr>
              <a:t> </a:t>
            </a:r>
            <a:r>
              <a:rPr dirty="0" sz="700" spc="-5">
                <a:latin typeface="Arial"/>
                <a:cs typeface="Arial"/>
              </a:rPr>
              <a:t>35</a:t>
            </a:r>
            <a:endParaRPr sz="700">
              <a:latin typeface="Arial"/>
              <a:cs typeface="Arial"/>
            </a:endParaRPr>
          </a:p>
        </p:txBody>
      </p:sp>
      <p:sp>
        <p:nvSpPr>
          <p:cNvPr id="3" name="object 3"/>
          <p:cNvSpPr/>
          <p:nvPr/>
        </p:nvSpPr>
        <p:spPr>
          <a:xfrm>
            <a:off x="2601685" y="3358895"/>
            <a:ext cx="2694214" cy="1046987"/>
          </a:xfrm>
          <a:prstGeom prst="rect">
            <a:avLst/>
          </a:prstGeom>
          <a:blipFill>
            <a:blip r:embed="rId2" cstate="print"/>
            <a:stretch>
              <a:fillRect/>
            </a:stretch>
          </a:blipFill>
        </p:spPr>
        <p:txBody>
          <a:bodyPr wrap="square" lIns="0" tIns="0" rIns="0" bIns="0" rtlCol="0"/>
          <a:lstStyle/>
          <a:p/>
        </p:txBody>
      </p:sp>
      <p:sp>
        <p:nvSpPr>
          <p:cNvPr id="4" name="object 4"/>
          <p:cNvSpPr txBox="1"/>
          <p:nvPr/>
        </p:nvSpPr>
        <p:spPr>
          <a:xfrm>
            <a:off x="1606296" y="5408676"/>
            <a:ext cx="4559300" cy="3416300"/>
          </a:xfrm>
          <a:prstGeom prst="rect">
            <a:avLst/>
          </a:prstGeom>
          <a:ln w="12953">
            <a:solidFill>
              <a:srgbClr val="000000"/>
            </a:solidFill>
          </a:ln>
        </p:spPr>
        <p:txBody>
          <a:bodyPr wrap="square" lIns="0" tIns="191135" rIns="0" bIns="0" rtlCol="0" vert="horz">
            <a:spAutoFit/>
          </a:bodyPr>
          <a:lstStyle/>
          <a:p>
            <a:pPr algn="ctr">
              <a:lnSpc>
                <a:spcPct val="100000"/>
              </a:lnSpc>
              <a:spcBef>
                <a:spcPts val="1505"/>
              </a:spcBef>
            </a:pPr>
            <a:r>
              <a:rPr dirty="0" sz="2200" spc="-5">
                <a:solidFill>
                  <a:srgbClr val="009A00"/>
                </a:solidFill>
                <a:latin typeface="Arial"/>
                <a:cs typeface="Arial"/>
              </a:rPr>
              <a:t>18 legal kinds of</a:t>
            </a:r>
            <a:r>
              <a:rPr dirty="0" sz="2200" spc="-10">
                <a:solidFill>
                  <a:srgbClr val="009A00"/>
                </a:solidFill>
                <a:latin typeface="Arial"/>
                <a:cs typeface="Arial"/>
              </a:rPr>
              <a:t> </a:t>
            </a:r>
            <a:r>
              <a:rPr dirty="0" sz="2200" spc="-5">
                <a:solidFill>
                  <a:srgbClr val="009A00"/>
                </a:solidFill>
                <a:latin typeface="Arial"/>
                <a:cs typeface="Arial"/>
              </a:rPr>
              <a:t>junctions</a:t>
            </a:r>
            <a:endParaRPr sz="2200">
              <a:latin typeface="Arial"/>
              <a:cs typeface="Arial"/>
            </a:endParaRPr>
          </a:p>
          <a:p>
            <a:pPr>
              <a:lnSpc>
                <a:spcPct val="100000"/>
              </a:lnSpc>
            </a:pPr>
            <a:endParaRPr sz="2400">
              <a:latin typeface="Times New Roman"/>
              <a:cs typeface="Times New Roman"/>
            </a:endParaRPr>
          </a:p>
          <a:p>
            <a:pPr>
              <a:lnSpc>
                <a:spcPct val="100000"/>
              </a:lnSpc>
            </a:pPr>
            <a:endParaRPr sz="2400">
              <a:latin typeface="Times New Roman"/>
              <a:cs typeface="Times New Roman"/>
            </a:endParaRPr>
          </a:p>
          <a:p>
            <a:pPr>
              <a:lnSpc>
                <a:spcPct val="100000"/>
              </a:lnSpc>
            </a:pPr>
            <a:endParaRPr sz="2400">
              <a:latin typeface="Times New Roman"/>
              <a:cs typeface="Times New Roman"/>
            </a:endParaRPr>
          </a:p>
          <a:p>
            <a:pPr>
              <a:lnSpc>
                <a:spcPct val="100000"/>
              </a:lnSpc>
            </a:pPr>
            <a:endParaRPr sz="2400">
              <a:latin typeface="Times New Roman"/>
              <a:cs typeface="Times New Roman"/>
            </a:endParaRPr>
          </a:p>
          <a:p>
            <a:pPr>
              <a:lnSpc>
                <a:spcPct val="100000"/>
              </a:lnSpc>
              <a:spcBef>
                <a:spcPts val="15"/>
              </a:spcBef>
            </a:pPr>
            <a:endParaRPr sz="3050">
              <a:latin typeface="Times New Roman"/>
              <a:cs typeface="Times New Roman"/>
            </a:endParaRPr>
          </a:p>
          <a:p>
            <a:pPr marL="267970" marR="353060">
              <a:lnSpc>
                <a:spcPct val="100000"/>
              </a:lnSpc>
            </a:pPr>
            <a:r>
              <a:rPr dirty="0" sz="900" spc="-5">
                <a:latin typeface="Arial"/>
                <a:cs typeface="Arial"/>
              </a:rPr>
              <a:t>Given a representation of the diagram, label each junction in one of the above  </a:t>
            </a:r>
            <a:r>
              <a:rPr dirty="0" sz="900" spc="-10">
                <a:latin typeface="Arial"/>
                <a:cs typeface="Arial"/>
              </a:rPr>
              <a:t>manners.</a:t>
            </a:r>
            <a:endParaRPr sz="900">
              <a:latin typeface="Arial"/>
              <a:cs typeface="Arial"/>
            </a:endParaRPr>
          </a:p>
          <a:p>
            <a:pPr marL="267970" marR="517525">
              <a:lnSpc>
                <a:spcPct val="100000"/>
              </a:lnSpc>
              <a:spcBef>
                <a:spcPts val="220"/>
              </a:spcBef>
            </a:pPr>
            <a:r>
              <a:rPr dirty="0" sz="900">
                <a:latin typeface="Arial"/>
                <a:cs typeface="Arial"/>
              </a:rPr>
              <a:t>The </a:t>
            </a:r>
            <a:r>
              <a:rPr dirty="0" sz="900" spc="-5">
                <a:latin typeface="Arial"/>
                <a:cs typeface="Arial"/>
              </a:rPr>
              <a:t>junctions must be labeled so that </a:t>
            </a:r>
            <a:r>
              <a:rPr dirty="0" sz="900" spc="-10">
                <a:latin typeface="Arial"/>
                <a:cs typeface="Arial"/>
              </a:rPr>
              <a:t>lines </a:t>
            </a:r>
            <a:r>
              <a:rPr dirty="0" sz="900" spc="-5">
                <a:latin typeface="Arial"/>
                <a:cs typeface="Arial"/>
              </a:rPr>
              <a:t>are labeled consistently at both  </a:t>
            </a:r>
            <a:r>
              <a:rPr dirty="0" sz="900" spc="-10">
                <a:latin typeface="Arial"/>
                <a:cs typeface="Arial"/>
              </a:rPr>
              <a:t>ends.</a:t>
            </a:r>
            <a:endParaRPr sz="900">
              <a:latin typeface="Arial"/>
              <a:cs typeface="Arial"/>
            </a:endParaRPr>
          </a:p>
          <a:p>
            <a:pPr marL="267970" marR="259715">
              <a:lnSpc>
                <a:spcPct val="100000"/>
              </a:lnSpc>
              <a:spcBef>
                <a:spcPts val="225"/>
              </a:spcBef>
              <a:tabLst>
                <a:tab pos="3969385" algn="l"/>
              </a:tabLst>
            </a:pPr>
            <a:r>
              <a:rPr dirty="0" sz="900" spc="-5">
                <a:latin typeface="Arial"/>
                <a:cs typeface="Arial"/>
              </a:rPr>
              <a:t>Can you formulate that as a CSP? </a:t>
            </a:r>
            <a:r>
              <a:rPr dirty="0" sz="900" spc="-5" i="1">
                <a:solidFill>
                  <a:srgbClr val="FF5050"/>
                </a:solidFill>
                <a:latin typeface="Arial"/>
                <a:cs typeface="Arial"/>
              </a:rPr>
              <a:t>FUN FACT: Constraint Propagation always  </a:t>
            </a:r>
            <a:r>
              <a:rPr dirty="0" sz="900" spc="-5" i="1">
                <a:solidFill>
                  <a:srgbClr val="FF5050"/>
                </a:solidFill>
                <a:latin typeface="Arial"/>
                <a:cs typeface="Arial"/>
              </a:rPr>
              <a:t>works</a:t>
            </a:r>
            <a:r>
              <a:rPr dirty="0" sz="900" i="1">
                <a:solidFill>
                  <a:srgbClr val="FF5050"/>
                </a:solidFill>
                <a:latin typeface="Arial"/>
                <a:cs typeface="Arial"/>
              </a:rPr>
              <a:t> </a:t>
            </a:r>
            <a:r>
              <a:rPr dirty="0" sz="900" spc="-5" i="1">
                <a:solidFill>
                  <a:srgbClr val="FF5050"/>
                </a:solidFill>
                <a:latin typeface="Arial"/>
                <a:cs typeface="Arial"/>
              </a:rPr>
              <a:t>perfectly.	</a:t>
            </a:r>
            <a:r>
              <a:rPr dirty="0" baseline="3968" sz="1050" spc="-7">
                <a:latin typeface="Arial"/>
                <a:cs typeface="Arial"/>
              </a:rPr>
              <a:t>Slide</a:t>
            </a:r>
            <a:r>
              <a:rPr dirty="0" baseline="3968" sz="1050" spc="-112">
                <a:latin typeface="Arial"/>
                <a:cs typeface="Arial"/>
              </a:rPr>
              <a:t> </a:t>
            </a:r>
            <a:r>
              <a:rPr dirty="0" baseline="3968" sz="1050" spc="-7">
                <a:latin typeface="Arial"/>
                <a:cs typeface="Arial"/>
              </a:rPr>
              <a:t>36</a:t>
            </a:r>
            <a:endParaRPr baseline="3968" sz="1050">
              <a:latin typeface="Arial"/>
              <a:cs typeface="Arial"/>
            </a:endParaRPr>
          </a:p>
        </p:txBody>
      </p:sp>
      <p:sp>
        <p:nvSpPr>
          <p:cNvPr id="5" name="object 5"/>
          <p:cNvSpPr/>
          <p:nvPr/>
        </p:nvSpPr>
        <p:spPr>
          <a:xfrm>
            <a:off x="2933699" y="5935979"/>
            <a:ext cx="1904999" cy="1836419"/>
          </a:xfrm>
          <a:prstGeom prst="rect">
            <a:avLst/>
          </a:prstGeom>
          <a:blipFill>
            <a:blip r:embed="rId3" cstate="print"/>
            <a:stretch>
              <a:fillRect/>
            </a:stretch>
          </a:blipFill>
        </p:spPr>
        <p:txBody>
          <a:bodyPr wrap="square" lIns="0" tIns="0" rIns="0" bIns="0" rtlCol="0"/>
          <a:lstStyle/>
          <a:p/>
        </p:txBody>
      </p:sp>
      <p:sp>
        <p:nvSpPr>
          <p:cNvPr id="6" name="object 6"/>
          <p:cNvSpPr txBox="1">
            <a:spLocks noGrp="1"/>
          </p:cNvSpPr>
          <p:nvPr>
            <p:ph type="sldNum" idx="7" sz="quarter"/>
          </p:nvPr>
        </p:nvSpPr>
        <p:spPr>
          <a:prstGeom prst="rect"/>
        </p:spPr>
        <p:txBody>
          <a:bodyPr wrap="square" lIns="0" tIns="0" rIns="0" bIns="0" rtlCol="0" vert="horz">
            <a:spAutoFit/>
          </a:bodyPr>
          <a:lstStyle/>
          <a:p>
            <a:pPr marL="25400">
              <a:lnSpc>
                <a:spcPts val="1540"/>
              </a:lnSpc>
            </a:pPr>
            <a:fld id="{81D60167-4931-47E6-BA6A-407CBD079E47}" type="slidenum">
              <a:rPr dirty="0"/>
              <a:t>10</a:t>
            </a:fld>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606296" y="1231391"/>
            <a:ext cx="4559300" cy="3416300"/>
          </a:xfrm>
          <a:prstGeom prst="rect">
            <a:avLst/>
          </a:prstGeom>
          <a:ln w="12953">
            <a:solidFill>
              <a:srgbClr val="000000"/>
            </a:solidFill>
          </a:ln>
        </p:spPr>
        <p:txBody>
          <a:bodyPr wrap="square" lIns="0" tIns="0" rIns="0" bIns="0" rtlCol="0" vert="horz">
            <a:spAutoFit/>
          </a:bodyPr>
          <a:lstStyle/>
          <a:p>
            <a:pPr>
              <a:lnSpc>
                <a:spcPct val="100000"/>
              </a:lnSpc>
            </a:pPr>
            <a:endParaRPr sz="800">
              <a:latin typeface="Times New Roman"/>
              <a:cs typeface="Times New Roman"/>
            </a:endParaRPr>
          </a:p>
          <a:p>
            <a:pPr>
              <a:lnSpc>
                <a:spcPct val="100000"/>
              </a:lnSpc>
            </a:pPr>
            <a:endParaRPr sz="800">
              <a:latin typeface="Times New Roman"/>
              <a:cs typeface="Times New Roman"/>
            </a:endParaRPr>
          </a:p>
          <a:p>
            <a:pPr>
              <a:lnSpc>
                <a:spcPct val="100000"/>
              </a:lnSpc>
            </a:pPr>
            <a:endParaRPr sz="800">
              <a:latin typeface="Times New Roman"/>
              <a:cs typeface="Times New Roman"/>
            </a:endParaRPr>
          </a:p>
          <a:p>
            <a:pPr>
              <a:lnSpc>
                <a:spcPct val="100000"/>
              </a:lnSpc>
            </a:pPr>
            <a:endParaRPr sz="800">
              <a:latin typeface="Times New Roman"/>
              <a:cs typeface="Times New Roman"/>
            </a:endParaRPr>
          </a:p>
          <a:p>
            <a:pPr>
              <a:lnSpc>
                <a:spcPct val="100000"/>
              </a:lnSpc>
            </a:pPr>
            <a:endParaRPr sz="800">
              <a:latin typeface="Times New Roman"/>
              <a:cs typeface="Times New Roman"/>
            </a:endParaRPr>
          </a:p>
          <a:p>
            <a:pPr>
              <a:lnSpc>
                <a:spcPct val="100000"/>
              </a:lnSpc>
            </a:pPr>
            <a:endParaRPr sz="800">
              <a:latin typeface="Times New Roman"/>
              <a:cs typeface="Times New Roman"/>
            </a:endParaRPr>
          </a:p>
          <a:p>
            <a:pPr>
              <a:lnSpc>
                <a:spcPct val="100000"/>
              </a:lnSpc>
            </a:pPr>
            <a:endParaRPr sz="800">
              <a:latin typeface="Times New Roman"/>
              <a:cs typeface="Times New Roman"/>
            </a:endParaRPr>
          </a:p>
          <a:p>
            <a:pPr>
              <a:lnSpc>
                <a:spcPct val="100000"/>
              </a:lnSpc>
            </a:pPr>
            <a:endParaRPr sz="800">
              <a:latin typeface="Times New Roman"/>
              <a:cs typeface="Times New Roman"/>
            </a:endParaRPr>
          </a:p>
          <a:p>
            <a:pPr>
              <a:lnSpc>
                <a:spcPct val="100000"/>
              </a:lnSpc>
            </a:pPr>
            <a:endParaRPr sz="800">
              <a:latin typeface="Times New Roman"/>
              <a:cs typeface="Times New Roman"/>
            </a:endParaRPr>
          </a:p>
          <a:p>
            <a:pPr>
              <a:lnSpc>
                <a:spcPct val="100000"/>
              </a:lnSpc>
            </a:pPr>
            <a:endParaRPr sz="800">
              <a:latin typeface="Times New Roman"/>
              <a:cs typeface="Times New Roman"/>
            </a:endParaRPr>
          </a:p>
          <a:p>
            <a:pPr>
              <a:lnSpc>
                <a:spcPct val="100000"/>
              </a:lnSpc>
            </a:pPr>
            <a:endParaRPr sz="800">
              <a:latin typeface="Times New Roman"/>
              <a:cs typeface="Times New Roman"/>
            </a:endParaRPr>
          </a:p>
          <a:p>
            <a:pPr>
              <a:lnSpc>
                <a:spcPct val="100000"/>
              </a:lnSpc>
            </a:pPr>
            <a:endParaRPr sz="800">
              <a:latin typeface="Times New Roman"/>
              <a:cs typeface="Times New Roman"/>
            </a:endParaRPr>
          </a:p>
          <a:p>
            <a:pPr>
              <a:lnSpc>
                <a:spcPct val="100000"/>
              </a:lnSpc>
            </a:pPr>
            <a:endParaRPr sz="800">
              <a:latin typeface="Times New Roman"/>
              <a:cs typeface="Times New Roman"/>
            </a:endParaRPr>
          </a:p>
          <a:p>
            <a:pPr>
              <a:lnSpc>
                <a:spcPct val="100000"/>
              </a:lnSpc>
            </a:pPr>
            <a:endParaRPr sz="800">
              <a:latin typeface="Times New Roman"/>
              <a:cs typeface="Times New Roman"/>
            </a:endParaRPr>
          </a:p>
          <a:p>
            <a:pPr>
              <a:lnSpc>
                <a:spcPct val="100000"/>
              </a:lnSpc>
            </a:pPr>
            <a:endParaRPr sz="800">
              <a:latin typeface="Times New Roman"/>
              <a:cs typeface="Times New Roman"/>
            </a:endParaRPr>
          </a:p>
          <a:p>
            <a:pPr>
              <a:lnSpc>
                <a:spcPct val="100000"/>
              </a:lnSpc>
            </a:pPr>
            <a:endParaRPr sz="800">
              <a:latin typeface="Times New Roman"/>
              <a:cs typeface="Times New Roman"/>
            </a:endParaRPr>
          </a:p>
          <a:p>
            <a:pPr>
              <a:lnSpc>
                <a:spcPct val="100000"/>
              </a:lnSpc>
            </a:pPr>
            <a:endParaRPr sz="800">
              <a:latin typeface="Times New Roman"/>
              <a:cs typeface="Times New Roman"/>
            </a:endParaRPr>
          </a:p>
          <a:p>
            <a:pPr>
              <a:lnSpc>
                <a:spcPct val="100000"/>
              </a:lnSpc>
            </a:pPr>
            <a:endParaRPr sz="800">
              <a:latin typeface="Times New Roman"/>
              <a:cs typeface="Times New Roman"/>
            </a:endParaRPr>
          </a:p>
          <a:p>
            <a:pPr>
              <a:lnSpc>
                <a:spcPct val="100000"/>
              </a:lnSpc>
            </a:pPr>
            <a:endParaRPr sz="800">
              <a:latin typeface="Times New Roman"/>
              <a:cs typeface="Times New Roman"/>
            </a:endParaRPr>
          </a:p>
          <a:p>
            <a:pPr>
              <a:lnSpc>
                <a:spcPct val="100000"/>
              </a:lnSpc>
            </a:pPr>
            <a:endParaRPr sz="800">
              <a:latin typeface="Times New Roman"/>
              <a:cs typeface="Times New Roman"/>
            </a:endParaRPr>
          </a:p>
          <a:p>
            <a:pPr>
              <a:lnSpc>
                <a:spcPct val="100000"/>
              </a:lnSpc>
            </a:pPr>
            <a:endParaRPr sz="800">
              <a:latin typeface="Times New Roman"/>
              <a:cs typeface="Times New Roman"/>
            </a:endParaRPr>
          </a:p>
          <a:p>
            <a:pPr>
              <a:lnSpc>
                <a:spcPct val="100000"/>
              </a:lnSpc>
            </a:pPr>
            <a:endParaRPr sz="800">
              <a:latin typeface="Times New Roman"/>
              <a:cs typeface="Times New Roman"/>
            </a:endParaRPr>
          </a:p>
          <a:p>
            <a:pPr>
              <a:lnSpc>
                <a:spcPct val="100000"/>
              </a:lnSpc>
            </a:pPr>
            <a:endParaRPr sz="800">
              <a:latin typeface="Times New Roman"/>
              <a:cs typeface="Times New Roman"/>
            </a:endParaRPr>
          </a:p>
          <a:p>
            <a:pPr>
              <a:lnSpc>
                <a:spcPct val="100000"/>
              </a:lnSpc>
            </a:pPr>
            <a:endParaRPr sz="800">
              <a:latin typeface="Times New Roman"/>
              <a:cs typeface="Times New Roman"/>
            </a:endParaRPr>
          </a:p>
          <a:p>
            <a:pPr>
              <a:lnSpc>
                <a:spcPct val="100000"/>
              </a:lnSpc>
            </a:pPr>
            <a:endParaRPr sz="800">
              <a:latin typeface="Times New Roman"/>
              <a:cs typeface="Times New Roman"/>
            </a:endParaRPr>
          </a:p>
          <a:p>
            <a:pPr>
              <a:lnSpc>
                <a:spcPct val="100000"/>
              </a:lnSpc>
            </a:pPr>
            <a:endParaRPr sz="800">
              <a:latin typeface="Times New Roman"/>
              <a:cs typeface="Times New Roman"/>
            </a:endParaRPr>
          </a:p>
          <a:p>
            <a:pPr>
              <a:lnSpc>
                <a:spcPct val="100000"/>
              </a:lnSpc>
              <a:spcBef>
                <a:spcPts val="30"/>
              </a:spcBef>
            </a:pPr>
            <a:endParaRPr sz="650">
              <a:latin typeface="Times New Roman"/>
              <a:cs typeface="Times New Roman"/>
            </a:endParaRPr>
          </a:p>
          <a:p>
            <a:pPr algn="r" marR="259715">
              <a:lnSpc>
                <a:spcPct val="100000"/>
              </a:lnSpc>
            </a:pPr>
            <a:r>
              <a:rPr dirty="0" sz="700" spc="-5">
                <a:latin typeface="Arial"/>
                <a:cs typeface="Arial"/>
              </a:rPr>
              <a:t>Slide</a:t>
            </a:r>
            <a:r>
              <a:rPr dirty="0" sz="700" spc="-95">
                <a:latin typeface="Arial"/>
                <a:cs typeface="Arial"/>
              </a:rPr>
              <a:t> </a:t>
            </a:r>
            <a:r>
              <a:rPr dirty="0" sz="700" spc="-5">
                <a:latin typeface="Arial"/>
                <a:cs typeface="Arial"/>
              </a:rPr>
              <a:t>37</a:t>
            </a:r>
            <a:endParaRPr sz="700">
              <a:latin typeface="Arial"/>
              <a:cs typeface="Arial"/>
            </a:endParaRPr>
          </a:p>
        </p:txBody>
      </p:sp>
      <p:sp>
        <p:nvSpPr>
          <p:cNvPr id="3" name="object 3"/>
          <p:cNvSpPr/>
          <p:nvPr/>
        </p:nvSpPr>
        <p:spPr>
          <a:xfrm>
            <a:off x="2411124" y="1396745"/>
            <a:ext cx="3075274" cy="3012185"/>
          </a:xfrm>
          <a:prstGeom prst="rect">
            <a:avLst/>
          </a:prstGeom>
          <a:blipFill>
            <a:blip r:embed="rId2" cstate="print"/>
            <a:stretch>
              <a:fillRect/>
            </a:stretch>
          </a:blipFill>
        </p:spPr>
        <p:txBody>
          <a:bodyPr wrap="square" lIns="0" tIns="0" rIns="0" bIns="0" rtlCol="0"/>
          <a:lstStyle/>
          <a:p/>
        </p:txBody>
      </p:sp>
      <p:sp>
        <p:nvSpPr>
          <p:cNvPr id="4" name="object 4"/>
          <p:cNvSpPr txBox="1"/>
          <p:nvPr/>
        </p:nvSpPr>
        <p:spPr>
          <a:xfrm>
            <a:off x="1606296" y="5408676"/>
            <a:ext cx="4559300" cy="3416300"/>
          </a:xfrm>
          <a:prstGeom prst="rect">
            <a:avLst/>
          </a:prstGeom>
          <a:ln w="12953">
            <a:solidFill>
              <a:srgbClr val="000000"/>
            </a:solidFill>
          </a:ln>
        </p:spPr>
        <p:txBody>
          <a:bodyPr wrap="square" lIns="0" tIns="241935" rIns="0" bIns="0" rtlCol="0" vert="horz">
            <a:spAutoFit/>
          </a:bodyPr>
          <a:lstStyle/>
          <a:p>
            <a:pPr algn="ctr">
              <a:lnSpc>
                <a:spcPct val="100000"/>
              </a:lnSpc>
              <a:spcBef>
                <a:spcPts val="1905"/>
              </a:spcBef>
            </a:pPr>
            <a:r>
              <a:rPr dirty="0" sz="2200">
                <a:solidFill>
                  <a:srgbClr val="009A00"/>
                </a:solidFill>
                <a:latin typeface="Arial"/>
                <a:cs typeface="Arial"/>
              </a:rPr>
              <a:t>Waltz</a:t>
            </a:r>
            <a:r>
              <a:rPr dirty="0" sz="2200" spc="-10">
                <a:solidFill>
                  <a:srgbClr val="009A00"/>
                </a:solidFill>
                <a:latin typeface="Arial"/>
                <a:cs typeface="Arial"/>
              </a:rPr>
              <a:t> </a:t>
            </a:r>
            <a:r>
              <a:rPr dirty="0" sz="2200">
                <a:solidFill>
                  <a:srgbClr val="009A00"/>
                </a:solidFill>
                <a:latin typeface="Arial"/>
                <a:cs typeface="Arial"/>
              </a:rPr>
              <a:t>Examples</a:t>
            </a:r>
            <a:endParaRPr sz="2200">
              <a:latin typeface="Arial"/>
              <a:cs typeface="Arial"/>
            </a:endParaRPr>
          </a:p>
          <a:p>
            <a:pPr>
              <a:lnSpc>
                <a:spcPct val="100000"/>
              </a:lnSpc>
            </a:pPr>
            <a:endParaRPr sz="2400">
              <a:latin typeface="Times New Roman"/>
              <a:cs typeface="Times New Roman"/>
            </a:endParaRPr>
          </a:p>
          <a:p>
            <a:pPr>
              <a:lnSpc>
                <a:spcPct val="100000"/>
              </a:lnSpc>
            </a:pPr>
            <a:endParaRPr sz="2400">
              <a:latin typeface="Times New Roman"/>
              <a:cs typeface="Times New Roman"/>
            </a:endParaRPr>
          </a:p>
          <a:p>
            <a:pPr>
              <a:lnSpc>
                <a:spcPct val="100000"/>
              </a:lnSpc>
            </a:pPr>
            <a:endParaRPr sz="2400">
              <a:latin typeface="Times New Roman"/>
              <a:cs typeface="Times New Roman"/>
            </a:endParaRPr>
          </a:p>
          <a:p>
            <a:pPr>
              <a:lnSpc>
                <a:spcPct val="100000"/>
              </a:lnSpc>
            </a:pPr>
            <a:endParaRPr sz="2400">
              <a:latin typeface="Times New Roman"/>
              <a:cs typeface="Times New Roman"/>
            </a:endParaRPr>
          </a:p>
          <a:p>
            <a:pPr>
              <a:lnSpc>
                <a:spcPct val="100000"/>
              </a:lnSpc>
            </a:pPr>
            <a:endParaRPr sz="2400">
              <a:latin typeface="Times New Roman"/>
              <a:cs typeface="Times New Roman"/>
            </a:endParaRPr>
          </a:p>
          <a:p>
            <a:pPr>
              <a:lnSpc>
                <a:spcPct val="100000"/>
              </a:lnSpc>
            </a:pPr>
            <a:endParaRPr sz="2400">
              <a:latin typeface="Times New Roman"/>
              <a:cs typeface="Times New Roman"/>
            </a:endParaRPr>
          </a:p>
          <a:p>
            <a:pPr>
              <a:lnSpc>
                <a:spcPct val="100000"/>
              </a:lnSpc>
              <a:spcBef>
                <a:spcPts val="25"/>
              </a:spcBef>
            </a:pPr>
            <a:endParaRPr sz="3100">
              <a:latin typeface="Times New Roman"/>
              <a:cs typeface="Times New Roman"/>
            </a:endParaRPr>
          </a:p>
          <a:p>
            <a:pPr algn="r" marR="259715">
              <a:lnSpc>
                <a:spcPct val="100000"/>
              </a:lnSpc>
              <a:spcBef>
                <a:spcPts val="5"/>
              </a:spcBef>
            </a:pPr>
            <a:r>
              <a:rPr dirty="0" sz="700" spc="-5">
                <a:latin typeface="Arial"/>
                <a:cs typeface="Arial"/>
              </a:rPr>
              <a:t>Slide</a:t>
            </a:r>
            <a:r>
              <a:rPr dirty="0" sz="700" spc="-95">
                <a:latin typeface="Arial"/>
                <a:cs typeface="Arial"/>
              </a:rPr>
              <a:t> </a:t>
            </a:r>
            <a:r>
              <a:rPr dirty="0" sz="700" spc="-5">
                <a:latin typeface="Arial"/>
                <a:cs typeface="Arial"/>
              </a:rPr>
              <a:t>38</a:t>
            </a:r>
            <a:endParaRPr sz="700">
              <a:latin typeface="Arial"/>
              <a:cs typeface="Arial"/>
            </a:endParaRPr>
          </a:p>
        </p:txBody>
      </p:sp>
      <p:sp>
        <p:nvSpPr>
          <p:cNvPr id="5" name="object 5"/>
          <p:cNvSpPr/>
          <p:nvPr/>
        </p:nvSpPr>
        <p:spPr>
          <a:xfrm>
            <a:off x="2310383" y="6202679"/>
            <a:ext cx="3150107" cy="2263139"/>
          </a:xfrm>
          <a:prstGeom prst="rect">
            <a:avLst/>
          </a:prstGeom>
          <a:blipFill>
            <a:blip r:embed="rId3" cstate="print"/>
            <a:stretch>
              <a:fillRect/>
            </a:stretch>
          </a:blipFill>
        </p:spPr>
        <p:txBody>
          <a:bodyPr wrap="square" lIns="0" tIns="0" rIns="0" bIns="0" rtlCol="0"/>
          <a:lstStyle/>
          <a:p/>
        </p:txBody>
      </p:sp>
      <p:sp>
        <p:nvSpPr>
          <p:cNvPr id="6" name="object 6"/>
          <p:cNvSpPr txBox="1">
            <a:spLocks noGrp="1"/>
          </p:cNvSpPr>
          <p:nvPr>
            <p:ph type="sldNum" idx="7" sz="quarter"/>
          </p:nvPr>
        </p:nvSpPr>
        <p:spPr>
          <a:prstGeom prst="rect"/>
        </p:spPr>
        <p:txBody>
          <a:bodyPr wrap="square" lIns="0" tIns="0" rIns="0" bIns="0" rtlCol="0" vert="horz">
            <a:spAutoFit/>
          </a:bodyPr>
          <a:lstStyle/>
          <a:p>
            <a:pPr marL="25400">
              <a:lnSpc>
                <a:spcPts val="1540"/>
              </a:lnSpc>
            </a:pPr>
            <a:fld id="{81D60167-4931-47E6-BA6A-407CBD079E47}" type="slidenum">
              <a:rPr dirty="0"/>
              <a:t>10</a:t>
            </a:fld>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625084" y="4355084"/>
            <a:ext cx="285115" cy="132715"/>
          </a:xfrm>
          <a:prstGeom prst="rect">
            <a:avLst/>
          </a:prstGeom>
        </p:spPr>
        <p:txBody>
          <a:bodyPr wrap="square" lIns="0" tIns="12700" rIns="0" bIns="0" rtlCol="0" vert="horz">
            <a:spAutoFit/>
          </a:bodyPr>
          <a:lstStyle/>
          <a:p>
            <a:pPr>
              <a:lnSpc>
                <a:spcPct val="100000"/>
              </a:lnSpc>
              <a:spcBef>
                <a:spcPts val="100"/>
              </a:spcBef>
            </a:pPr>
            <a:r>
              <a:rPr dirty="0" sz="700" spc="-5">
                <a:latin typeface="Arial"/>
                <a:cs typeface="Arial"/>
              </a:rPr>
              <a:t>Slide</a:t>
            </a:r>
            <a:r>
              <a:rPr dirty="0" sz="700" spc="-60">
                <a:latin typeface="Arial"/>
                <a:cs typeface="Arial"/>
              </a:rPr>
              <a:t> </a:t>
            </a:r>
            <a:r>
              <a:rPr dirty="0" sz="700">
                <a:latin typeface="Arial"/>
                <a:cs typeface="Arial"/>
              </a:rPr>
              <a:t>3</a:t>
            </a:r>
            <a:endParaRPr sz="700">
              <a:latin typeface="Arial"/>
              <a:cs typeface="Arial"/>
            </a:endParaRPr>
          </a:p>
        </p:txBody>
      </p:sp>
      <p:sp>
        <p:nvSpPr>
          <p:cNvPr id="3" name="object 3"/>
          <p:cNvSpPr txBox="1"/>
          <p:nvPr/>
        </p:nvSpPr>
        <p:spPr>
          <a:xfrm>
            <a:off x="1986533" y="1426716"/>
            <a:ext cx="3811270" cy="330200"/>
          </a:xfrm>
          <a:prstGeom prst="rect">
            <a:avLst/>
          </a:prstGeom>
        </p:spPr>
        <p:txBody>
          <a:bodyPr wrap="square" lIns="0" tIns="12065" rIns="0" bIns="0" rtlCol="0" vert="horz">
            <a:spAutoFit/>
          </a:bodyPr>
          <a:lstStyle/>
          <a:p>
            <a:pPr>
              <a:lnSpc>
                <a:spcPct val="100000"/>
              </a:lnSpc>
              <a:spcBef>
                <a:spcPts val="95"/>
              </a:spcBef>
            </a:pPr>
            <a:r>
              <a:rPr dirty="0" sz="2000" spc="-5">
                <a:solidFill>
                  <a:srgbClr val="009A00"/>
                </a:solidFill>
                <a:latin typeface="Arial"/>
                <a:cs typeface="Arial"/>
              </a:rPr>
              <a:t>A Constraint Satisfaction</a:t>
            </a:r>
            <a:r>
              <a:rPr dirty="0" sz="2000" spc="25">
                <a:solidFill>
                  <a:srgbClr val="009A00"/>
                </a:solidFill>
                <a:latin typeface="Arial"/>
                <a:cs typeface="Arial"/>
              </a:rPr>
              <a:t> </a:t>
            </a:r>
            <a:r>
              <a:rPr dirty="0" sz="2000" spc="-5">
                <a:solidFill>
                  <a:srgbClr val="009A00"/>
                </a:solidFill>
                <a:latin typeface="Arial"/>
                <a:cs typeface="Arial"/>
              </a:rPr>
              <a:t>Problem</a:t>
            </a:r>
            <a:endParaRPr sz="2000">
              <a:latin typeface="Arial"/>
              <a:cs typeface="Arial"/>
            </a:endParaRPr>
          </a:p>
        </p:txBody>
      </p:sp>
      <p:sp>
        <p:nvSpPr>
          <p:cNvPr id="4" name="object 4"/>
          <p:cNvSpPr/>
          <p:nvPr/>
        </p:nvSpPr>
        <p:spPr>
          <a:xfrm>
            <a:off x="2476500" y="1949195"/>
            <a:ext cx="381000" cy="342900"/>
          </a:xfrm>
          <a:custGeom>
            <a:avLst/>
            <a:gdLst/>
            <a:ahLst/>
            <a:cxnLst/>
            <a:rect l="l" t="t" r="r" b="b"/>
            <a:pathLst>
              <a:path w="381000" h="342900">
                <a:moveTo>
                  <a:pt x="190500" y="0"/>
                </a:moveTo>
                <a:lnTo>
                  <a:pt x="139876" y="6138"/>
                </a:lnTo>
                <a:lnTo>
                  <a:pt x="94375" y="23452"/>
                </a:lnTo>
                <a:lnTo>
                  <a:pt x="55816" y="50292"/>
                </a:lnTo>
                <a:lnTo>
                  <a:pt x="26020" y="85005"/>
                </a:lnTo>
                <a:lnTo>
                  <a:pt x="6808" y="125941"/>
                </a:lnTo>
                <a:lnTo>
                  <a:pt x="0" y="171450"/>
                </a:lnTo>
                <a:lnTo>
                  <a:pt x="6808" y="216958"/>
                </a:lnTo>
                <a:lnTo>
                  <a:pt x="26020" y="257894"/>
                </a:lnTo>
                <a:lnTo>
                  <a:pt x="55816" y="292607"/>
                </a:lnTo>
                <a:lnTo>
                  <a:pt x="94375" y="319447"/>
                </a:lnTo>
                <a:lnTo>
                  <a:pt x="139876" y="336761"/>
                </a:lnTo>
                <a:lnTo>
                  <a:pt x="190500" y="342900"/>
                </a:lnTo>
                <a:lnTo>
                  <a:pt x="241123" y="336761"/>
                </a:lnTo>
                <a:lnTo>
                  <a:pt x="286624" y="319447"/>
                </a:lnTo>
                <a:lnTo>
                  <a:pt x="325183" y="292607"/>
                </a:lnTo>
                <a:lnTo>
                  <a:pt x="354979" y="257894"/>
                </a:lnTo>
                <a:lnTo>
                  <a:pt x="374191" y="216958"/>
                </a:lnTo>
                <a:lnTo>
                  <a:pt x="381000" y="171450"/>
                </a:lnTo>
                <a:lnTo>
                  <a:pt x="374191" y="125941"/>
                </a:lnTo>
                <a:lnTo>
                  <a:pt x="354979" y="85005"/>
                </a:lnTo>
                <a:lnTo>
                  <a:pt x="325183" y="50291"/>
                </a:lnTo>
                <a:lnTo>
                  <a:pt x="286624" y="23452"/>
                </a:lnTo>
                <a:lnTo>
                  <a:pt x="241123" y="6138"/>
                </a:lnTo>
                <a:lnTo>
                  <a:pt x="190500" y="0"/>
                </a:lnTo>
                <a:close/>
              </a:path>
            </a:pathLst>
          </a:custGeom>
          <a:ln w="4762">
            <a:solidFill>
              <a:srgbClr val="010101"/>
            </a:solidFill>
          </a:ln>
        </p:spPr>
        <p:txBody>
          <a:bodyPr wrap="square" lIns="0" tIns="0" rIns="0" bIns="0" rtlCol="0"/>
          <a:lstStyle/>
          <a:p/>
        </p:txBody>
      </p:sp>
      <p:sp>
        <p:nvSpPr>
          <p:cNvPr id="5" name="object 5"/>
          <p:cNvSpPr txBox="1"/>
          <p:nvPr/>
        </p:nvSpPr>
        <p:spPr>
          <a:xfrm>
            <a:off x="2562351" y="2011933"/>
            <a:ext cx="221615" cy="208279"/>
          </a:xfrm>
          <a:prstGeom prst="rect">
            <a:avLst/>
          </a:prstGeom>
        </p:spPr>
        <p:txBody>
          <a:bodyPr wrap="square" lIns="0" tIns="12700" rIns="0" bIns="0" rtlCol="0" vert="horz">
            <a:spAutoFit/>
          </a:bodyPr>
          <a:lstStyle/>
          <a:p>
            <a:pPr marL="25400">
              <a:lnSpc>
                <a:spcPct val="100000"/>
              </a:lnSpc>
              <a:spcBef>
                <a:spcPts val="100"/>
              </a:spcBef>
            </a:pPr>
            <a:r>
              <a:rPr dirty="0" sz="1200" spc="-5" i="1">
                <a:latin typeface="Arial"/>
                <a:cs typeface="Arial"/>
              </a:rPr>
              <a:t>V</a:t>
            </a:r>
            <a:r>
              <a:rPr dirty="0" baseline="-20833" sz="1200" spc="-7" i="1">
                <a:latin typeface="Arial"/>
                <a:cs typeface="Arial"/>
              </a:rPr>
              <a:t>3</a:t>
            </a:r>
            <a:endParaRPr baseline="-20833" sz="1200">
              <a:latin typeface="Arial"/>
              <a:cs typeface="Arial"/>
            </a:endParaRPr>
          </a:p>
        </p:txBody>
      </p:sp>
      <p:sp>
        <p:nvSpPr>
          <p:cNvPr id="6" name="object 6"/>
          <p:cNvSpPr/>
          <p:nvPr/>
        </p:nvSpPr>
        <p:spPr>
          <a:xfrm>
            <a:off x="3276600" y="2634995"/>
            <a:ext cx="381000" cy="342900"/>
          </a:xfrm>
          <a:custGeom>
            <a:avLst/>
            <a:gdLst/>
            <a:ahLst/>
            <a:cxnLst/>
            <a:rect l="l" t="t" r="r" b="b"/>
            <a:pathLst>
              <a:path w="381000" h="342900">
                <a:moveTo>
                  <a:pt x="190500" y="0"/>
                </a:moveTo>
                <a:lnTo>
                  <a:pt x="139876" y="6138"/>
                </a:lnTo>
                <a:lnTo>
                  <a:pt x="94375" y="23452"/>
                </a:lnTo>
                <a:lnTo>
                  <a:pt x="55816" y="50292"/>
                </a:lnTo>
                <a:lnTo>
                  <a:pt x="26020" y="85005"/>
                </a:lnTo>
                <a:lnTo>
                  <a:pt x="6808" y="125941"/>
                </a:lnTo>
                <a:lnTo>
                  <a:pt x="0" y="171450"/>
                </a:lnTo>
                <a:lnTo>
                  <a:pt x="6808" y="216958"/>
                </a:lnTo>
                <a:lnTo>
                  <a:pt x="26020" y="257894"/>
                </a:lnTo>
                <a:lnTo>
                  <a:pt x="55816" y="292607"/>
                </a:lnTo>
                <a:lnTo>
                  <a:pt x="94375" y="319447"/>
                </a:lnTo>
                <a:lnTo>
                  <a:pt x="139876" y="336761"/>
                </a:lnTo>
                <a:lnTo>
                  <a:pt x="190500" y="342900"/>
                </a:lnTo>
                <a:lnTo>
                  <a:pt x="241123" y="336761"/>
                </a:lnTo>
                <a:lnTo>
                  <a:pt x="286624" y="319447"/>
                </a:lnTo>
                <a:lnTo>
                  <a:pt x="325183" y="292607"/>
                </a:lnTo>
                <a:lnTo>
                  <a:pt x="354979" y="257894"/>
                </a:lnTo>
                <a:lnTo>
                  <a:pt x="374191" y="216958"/>
                </a:lnTo>
                <a:lnTo>
                  <a:pt x="381000" y="171450"/>
                </a:lnTo>
                <a:lnTo>
                  <a:pt x="374191" y="125941"/>
                </a:lnTo>
                <a:lnTo>
                  <a:pt x="354979" y="85005"/>
                </a:lnTo>
                <a:lnTo>
                  <a:pt x="325183" y="50291"/>
                </a:lnTo>
                <a:lnTo>
                  <a:pt x="286624" y="23452"/>
                </a:lnTo>
                <a:lnTo>
                  <a:pt x="241123" y="6138"/>
                </a:lnTo>
                <a:lnTo>
                  <a:pt x="190500" y="0"/>
                </a:lnTo>
                <a:close/>
              </a:path>
            </a:pathLst>
          </a:custGeom>
          <a:ln w="4762">
            <a:solidFill>
              <a:srgbClr val="010101"/>
            </a:solidFill>
          </a:ln>
        </p:spPr>
        <p:txBody>
          <a:bodyPr wrap="square" lIns="0" tIns="0" rIns="0" bIns="0" rtlCol="0"/>
          <a:lstStyle/>
          <a:p/>
        </p:txBody>
      </p:sp>
      <p:sp>
        <p:nvSpPr>
          <p:cNvPr id="7" name="object 7"/>
          <p:cNvSpPr txBox="1"/>
          <p:nvPr/>
        </p:nvSpPr>
        <p:spPr>
          <a:xfrm>
            <a:off x="3362452" y="2697733"/>
            <a:ext cx="221615" cy="208279"/>
          </a:xfrm>
          <a:prstGeom prst="rect">
            <a:avLst/>
          </a:prstGeom>
        </p:spPr>
        <p:txBody>
          <a:bodyPr wrap="square" lIns="0" tIns="12700" rIns="0" bIns="0" rtlCol="0" vert="horz">
            <a:spAutoFit/>
          </a:bodyPr>
          <a:lstStyle/>
          <a:p>
            <a:pPr marL="25400">
              <a:lnSpc>
                <a:spcPct val="100000"/>
              </a:lnSpc>
              <a:spcBef>
                <a:spcPts val="100"/>
              </a:spcBef>
            </a:pPr>
            <a:r>
              <a:rPr dirty="0" sz="1200" spc="-5" i="1">
                <a:latin typeface="Arial"/>
                <a:cs typeface="Arial"/>
              </a:rPr>
              <a:t>V</a:t>
            </a:r>
            <a:r>
              <a:rPr dirty="0" baseline="-20833" sz="1200" spc="-7" i="1">
                <a:latin typeface="Arial"/>
                <a:cs typeface="Arial"/>
              </a:rPr>
              <a:t>6</a:t>
            </a:r>
            <a:endParaRPr baseline="-20833" sz="1200">
              <a:latin typeface="Arial"/>
              <a:cs typeface="Arial"/>
            </a:endParaRPr>
          </a:p>
        </p:txBody>
      </p:sp>
      <p:sp>
        <p:nvSpPr>
          <p:cNvPr id="8" name="object 8"/>
          <p:cNvSpPr/>
          <p:nvPr/>
        </p:nvSpPr>
        <p:spPr>
          <a:xfrm>
            <a:off x="3162300" y="2101595"/>
            <a:ext cx="381000" cy="342900"/>
          </a:xfrm>
          <a:custGeom>
            <a:avLst/>
            <a:gdLst/>
            <a:ahLst/>
            <a:cxnLst/>
            <a:rect l="l" t="t" r="r" b="b"/>
            <a:pathLst>
              <a:path w="381000" h="342900">
                <a:moveTo>
                  <a:pt x="190500" y="0"/>
                </a:moveTo>
                <a:lnTo>
                  <a:pt x="139876" y="6138"/>
                </a:lnTo>
                <a:lnTo>
                  <a:pt x="94375" y="23452"/>
                </a:lnTo>
                <a:lnTo>
                  <a:pt x="55816" y="50292"/>
                </a:lnTo>
                <a:lnTo>
                  <a:pt x="26020" y="85005"/>
                </a:lnTo>
                <a:lnTo>
                  <a:pt x="6808" y="125941"/>
                </a:lnTo>
                <a:lnTo>
                  <a:pt x="0" y="171450"/>
                </a:lnTo>
                <a:lnTo>
                  <a:pt x="6808" y="216958"/>
                </a:lnTo>
                <a:lnTo>
                  <a:pt x="26020" y="257894"/>
                </a:lnTo>
                <a:lnTo>
                  <a:pt x="55816" y="292607"/>
                </a:lnTo>
                <a:lnTo>
                  <a:pt x="94375" y="319447"/>
                </a:lnTo>
                <a:lnTo>
                  <a:pt x="139876" y="336761"/>
                </a:lnTo>
                <a:lnTo>
                  <a:pt x="190500" y="342900"/>
                </a:lnTo>
                <a:lnTo>
                  <a:pt x="241123" y="336761"/>
                </a:lnTo>
                <a:lnTo>
                  <a:pt x="286624" y="319447"/>
                </a:lnTo>
                <a:lnTo>
                  <a:pt x="325183" y="292607"/>
                </a:lnTo>
                <a:lnTo>
                  <a:pt x="354979" y="257894"/>
                </a:lnTo>
                <a:lnTo>
                  <a:pt x="374191" y="216958"/>
                </a:lnTo>
                <a:lnTo>
                  <a:pt x="381000" y="171450"/>
                </a:lnTo>
                <a:lnTo>
                  <a:pt x="374191" y="125941"/>
                </a:lnTo>
                <a:lnTo>
                  <a:pt x="354979" y="85005"/>
                </a:lnTo>
                <a:lnTo>
                  <a:pt x="325183" y="50291"/>
                </a:lnTo>
                <a:lnTo>
                  <a:pt x="286624" y="23452"/>
                </a:lnTo>
                <a:lnTo>
                  <a:pt x="241123" y="6138"/>
                </a:lnTo>
                <a:lnTo>
                  <a:pt x="190500" y="0"/>
                </a:lnTo>
                <a:close/>
              </a:path>
            </a:pathLst>
          </a:custGeom>
          <a:ln w="4762">
            <a:solidFill>
              <a:srgbClr val="010101"/>
            </a:solidFill>
          </a:ln>
        </p:spPr>
        <p:txBody>
          <a:bodyPr wrap="square" lIns="0" tIns="0" rIns="0" bIns="0" rtlCol="0"/>
          <a:lstStyle/>
          <a:p/>
        </p:txBody>
      </p:sp>
      <p:sp>
        <p:nvSpPr>
          <p:cNvPr id="9" name="object 9"/>
          <p:cNvSpPr txBox="1"/>
          <p:nvPr/>
        </p:nvSpPr>
        <p:spPr>
          <a:xfrm>
            <a:off x="3248151" y="2164333"/>
            <a:ext cx="221615" cy="208279"/>
          </a:xfrm>
          <a:prstGeom prst="rect">
            <a:avLst/>
          </a:prstGeom>
        </p:spPr>
        <p:txBody>
          <a:bodyPr wrap="square" lIns="0" tIns="12700" rIns="0" bIns="0" rtlCol="0" vert="horz">
            <a:spAutoFit/>
          </a:bodyPr>
          <a:lstStyle/>
          <a:p>
            <a:pPr marL="25400">
              <a:lnSpc>
                <a:spcPct val="100000"/>
              </a:lnSpc>
              <a:spcBef>
                <a:spcPts val="100"/>
              </a:spcBef>
            </a:pPr>
            <a:r>
              <a:rPr dirty="0" sz="1200" spc="-5" i="1">
                <a:latin typeface="Arial"/>
                <a:cs typeface="Arial"/>
              </a:rPr>
              <a:t>V</a:t>
            </a:r>
            <a:r>
              <a:rPr dirty="0" baseline="-20833" sz="1200" spc="-7" i="1">
                <a:latin typeface="Arial"/>
                <a:cs typeface="Arial"/>
              </a:rPr>
              <a:t>2</a:t>
            </a:r>
            <a:endParaRPr baseline="-20833" sz="1200">
              <a:latin typeface="Arial"/>
              <a:cs typeface="Arial"/>
            </a:endParaRPr>
          </a:p>
        </p:txBody>
      </p:sp>
      <p:sp>
        <p:nvSpPr>
          <p:cNvPr id="10" name="object 10"/>
          <p:cNvSpPr/>
          <p:nvPr/>
        </p:nvSpPr>
        <p:spPr>
          <a:xfrm>
            <a:off x="4876800" y="2634995"/>
            <a:ext cx="381000" cy="342900"/>
          </a:xfrm>
          <a:custGeom>
            <a:avLst/>
            <a:gdLst/>
            <a:ahLst/>
            <a:cxnLst/>
            <a:rect l="l" t="t" r="r" b="b"/>
            <a:pathLst>
              <a:path w="381000" h="342900">
                <a:moveTo>
                  <a:pt x="190500" y="0"/>
                </a:moveTo>
                <a:lnTo>
                  <a:pt x="139876" y="6138"/>
                </a:lnTo>
                <a:lnTo>
                  <a:pt x="94375" y="23452"/>
                </a:lnTo>
                <a:lnTo>
                  <a:pt x="55816" y="50292"/>
                </a:lnTo>
                <a:lnTo>
                  <a:pt x="26020" y="85005"/>
                </a:lnTo>
                <a:lnTo>
                  <a:pt x="6808" y="125941"/>
                </a:lnTo>
                <a:lnTo>
                  <a:pt x="0" y="171450"/>
                </a:lnTo>
                <a:lnTo>
                  <a:pt x="6808" y="216958"/>
                </a:lnTo>
                <a:lnTo>
                  <a:pt x="26020" y="257894"/>
                </a:lnTo>
                <a:lnTo>
                  <a:pt x="55816" y="292607"/>
                </a:lnTo>
                <a:lnTo>
                  <a:pt x="94375" y="319447"/>
                </a:lnTo>
                <a:lnTo>
                  <a:pt x="139876" y="336761"/>
                </a:lnTo>
                <a:lnTo>
                  <a:pt x="190500" y="342900"/>
                </a:lnTo>
                <a:lnTo>
                  <a:pt x="241123" y="336761"/>
                </a:lnTo>
                <a:lnTo>
                  <a:pt x="286624" y="319447"/>
                </a:lnTo>
                <a:lnTo>
                  <a:pt x="325183" y="292607"/>
                </a:lnTo>
                <a:lnTo>
                  <a:pt x="354979" y="257894"/>
                </a:lnTo>
                <a:lnTo>
                  <a:pt x="374191" y="216958"/>
                </a:lnTo>
                <a:lnTo>
                  <a:pt x="381000" y="171450"/>
                </a:lnTo>
                <a:lnTo>
                  <a:pt x="374191" y="125941"/>
                </a:lnTo>
                <a:lnTo>
                  <a:pt x="354979" y="85005"/>
                </a:lnTo>
                <a:lnTo>
                  <a:pt x="325183" y="50291"/>
                </a:lnTo>
                <a:lnTo>
                  <a:pt x="286624" y="23452"/>
                </a:lnTo>
                <a:lnTo>
                  <a:pt x="241123" y="6138"/>
                </a:lnTo>
                <a:lnTo>
                  <a:pt x="190500" y="0"/>
                </a:lnTo>
                <a:close/>
              </a:path>
            </a:pathLst>
          </a:custGeom>
          <a:ln w="4762">
            <a:solidFill>
              <a:srgbClr val="010101"/>
            </a:solidFill>
          </a:ln>
        </p:spPr>
        <p:txBody>
          <a:bodyPr wrap="square" lIns="0" tIns="0" rIns="0" bIns="0" rtlCol="0"/>
          <a:lstStyle/>
          <a:p/>
        </p:txBody>
      </p:sp>
      <p:sp>
        <p:nvSpPr>
          <p:cNvPr id="11" name="object 11"/>
          <p:cNvSpPr txBox="1"/>
          <p:nvPr/>
        </p:nvSpPr>
        <p:spPr>
          <a:xfrm>
            <a:off x="5011673" y="2697733"/>
            <a:ext cx="123189" cy="208279"/>
          </a:xfrm>
          <a:prstGeom prst="rect">
            <a:avLst/>
          </a:prstGeom>
        </p:spPr>
        <p:txBody>
          <a:bodyPr wrap="square" lIns="0" tIns="12700" rIns="0" bIns="0" rtlCol="0" vert="horz">
            <a:spAutoFit/>
          </a:bodyPr>
          <a:lstStyle/>
          <a:p>
            <a:pPr>
              <a:lnSpc>
                <a:spcPct val="100000"/>
              </a:lnSpc>
              <a:spcBef>
                <a:spcPts val="100"/>
              </a:spcBef>
            </a:pPr>
            <a:r>
              <a:rPr dirty="0" sz="1200" spc="-5" i="1">
                <a:solidFill>
                  <a:srgbClr val="FF5050"/>
                </a:solidFill>
                <a:latin typeface="Arial"/>
                <a:cs typeface="Arial"/>
              </a:rPr>
              <a:t>R</a:t>
            </a:r>
            <a:endParaRPr sz="1200">
              <a:latin typeface="Arial"/>
              <a:cs typeface="Arial"/>
            </a:endParaRPr>
          </a:p>
        </p:txBody>
      </p:sp>
      <p:sp>
        <p:nvSpPr>
          <p:cNvPr id="12" name="object 12"/>
          <p:cNvSpPr/>
          <p:nvPr/>
        </p:nvSpPr>
        <p:spPr>
          <a:xfrm>
            <a:off x="4038600" y="2901695"/>
            <a:ext cx="381000" cy="342900"/>
          </a:xfrm>
          <a:custGeom>
            <a:avLst/>
            <a:gdLst/>
            <a:ahLst/>
            <a:cxnLst/>
            <a:rect l="l" t="t" r="r" b="b"/>
            <a:pathLst>
              <a:path w="381000" h="342900">
                <a:moveTo>
                  <a:pt x="190500" y="0"/>
                </a:moveTo>
                <a:lnTo>
                  <a:pt x="139876" y="6138"/>
                </a:lnTo>
                <a:lnTo>
                  <a:pt x="94375" y="23452"/>
                </a:lnTo>
                <a:lnTo>
                  <a:pt x="55816" y="50292"/>
                </a:lnTo>
                <a:lnTo>
                  <a:pt x="26020" y="85005"/>
                </a:lnTo>
                <a:lnTo>
                  <a:pt x="6808" y="125941"/>
                </a:lnTo>
                <a:lnTo>
                  <a:pt x="0" y="171450"/>
                </a:lnTo>
                <a:lnTo>
                  <a:pt x="6808" y="216958"/>
                </a:lnTo>
                <a:lnTo>
                  <a:pt x="26020" y="257894"/>
                </a:lnTo>
                <a:lnTo>
                  <a:pt x="55816" y="292607"/>
                </a:lnTo>
                <a:lnTo>
                  <a:pt x="94375" y="319447"/>
                </a:lnTo>
                <a:lnTo>
                  <a:pt x="139876" y="336761"/>
                </a:lnTo>
                <a:lnTo>
                  <a:pt x="190500" y="342900"/>
                </a:lnTo>
                <a:lnTo>
                  <a:pt x="241123" y="336761"/>
                </a:lnTo>
                <a:lnTo>
                  <a:pt x="286624" y="319447"/>
                </a:lnTo>
                <a:lnTo>
                  <a:pt x="325183" y="292607"/>
                </a:lnTo>
                <a:lnTo>
                  <a:pt x="354979" y="257894"/>
                </a:lnTo>
                <a:lnTo>
                  <a:pt x="374191" y="216958"/>
                </a:lnTo>
                <a:lnTo>
                  <a:pt x="381000" y="171450"/>
                </a:lnTo>
                <a:lnTo>
                  <a:pt x="374191" y="125941"/>
                </a:lnTo>
                <a:lnTo>
                  <a:pt x="354979" y="85005"/>
                </a:lnTo>
                <a:lnTo>
                  <a:pt x="325183" y="50291"/>
                </a:lnTo>
                <a:lnTo>
                  <a:pt x="286624" y="23452"/>
                </a:lnTo>
                <a:lnTo>
                  <a:pt x="241123" y="6138"/>
                </a:lnTo>
                <a:lnTo>
                  <a:pt x="190500" y="0"/>
                </a:lnTo>
                <a:close/>
              </a:path>
            </a:pathLst>
          </a:custGeom>
          <a:ln w="4762">
            <a:solidFill>
              <a:srgbClr val="010101"/>
            </a:solidFill>
          </a:ln>
        </p:spPr>
        <p:txBody>
          <a:bodyPr wrap="square" lIns="0" tIns="0" rIns="0" bIns="0" rtlCol="0"/>
          <a:lstStyle/>
          <a:p/>
        </p:txBody>
      </p:sp>
      <p:sp>
        <p:nvSpPr>
          <p:cNvPr id="13" name="object 13"/>
          <p:cNvSpPr/>
          <p:nvPr/>
        </p:nvSpPr>
        <p:spPr>
          <a:xfrm>
            <a:off x="4991100" y="2025395"/>
            <a:ext cx="381000" cy="342900"/>
          </a:xfrm>
          <a:custGeom>
            <a:avLst/>
            <a:gdLst/>
            <a:ahLst/>
            <a:cxnLst/>
            <a:rect l="l" t="t" r="r" b="b"/>
            <a:pathLst>
              <a:path w="381000" h="342900">
                <a:moveTo>
                  <a:pt x="190500" y="0"/>
                </a:moveTo>
                <a:lnTo>
                  <a:pt x="139876" y="6138"/>
                </a:lnTo>
                <a:lnTo>
                  <a:pt x="94375" y="23452"/>
                </a:lnTo>
                <a:lnTo>
                  <a:pt x="55816" y="50292"/>
                </a:lnTo>
                <a:lnTo>
                  <a:pt x="26020" y="85005"/>
                </a:lnTo>
                <a:lnTo>
                  <a:pt x="6808" y="125941"/>
                </a:lnTo>
                <a:lnTo>
                  <a:pt x="0" y="171450"/>
                </a:lnTo>
                <a:lnTo>
                  <a:pt x="6808" y="216958"/>
                </a:lnTo>
                <a:lnTo>
                  <a:pt x="26020" y="257894"/>
                </a:lnTo>
                <a:lnTo>
                  <a:pt x="55816" y="292607"/>
                </a:lnTo>
                <a:lnTo>
                  <a:pt x="94375" y="319447"/>
                </a:lnTo>
                <a:lnTo>
                  <a:pt x="139876" y="336761"/>
                </a:lnTo>
                <a:lnTo>
                  <a:pt x="190500" y="342900"/>
                </a:lnTo>
                <a:lnTo>
                  <a:pt x="241123" y="336761"/>
                </a:lnTo>
                <a:lnTo>
                  <a:pt x="286624" y="319447"/>
                </a:lnTo>
                <a:lnTo>
                  <a:pt x="325183" y="292607"/>
                </a:lnTo>
                <a:lnTo>
                  <a:pt x="354979" y="257894"/>
                </a:lnTo>
                <a:lnTo>
                  <a:pt x="374191" y="216958"/>
                </a:lnTo>
                <a:lnTo>
                  <a:pt x="381000" y="171450"/>
                </a:lnTo>
                <a:lnTo>
                  <a:pt x="374191" y="125941"/>
                </a:lnTo>
                <a:lnTo>
                  <a:pt x="354979" y="85005"/>
                </a:lnTo>
                <a:lnTo>
                  <a:pt x="325183" y="50291"/>
                </a:lnTo>
                <a:lnTo>
                  <a:pt x="286624" y="23452"/>
                </a:lnTo>
                <a:lnTo>
                  <a:pt x="241123" y="6138"/>
                </a:lnTo>
                <a:lnTo>
                  <a:pt x="190500" y="0"/>
                </a:lnTo>
                <a:close/>
              </a:path>
            </a:pathLst>
          </a:custGeom>
          <a:ln w="4762">
            <a:solidFill>
              <a:srgbClr val="010101"/>
            </a:solidFill>
          </a:ln>
        </p:spPr>
        <p:txBody>
          <a:bodyPr wrap="square" lIns="0" tIns="0" rIns="0" bIns="0" rtlCol="0"/>
          <a:lstStyle/>
          <a:p/>
        </p:txBody>
      </p:sp>
      <p:sp>
        <p:nvSpPr>
          <p:cNvPr id="14" name="object 14"/>
          <p:cNvSpPr txBox="1"/>
          <p:nvPr/>
        </p:nvSpPr>
        <p:spPr>
          <a:xfrm>
            <a:off x="5076952" y="2088133"/>
            <a:ext cx="221615" cy="208279"/>
          </a:xfrm>
          <a:prstGeom prst="rect">
            <a:avLst/>
          </a:prstGeom>
        </p:spPr>
        <p:txBody>
          <a:bodyPr wrap="square" lIns="0" tIns="12700" rIns="0" bIns="0" rtlCol="0" vert="horz">
            <a:spAutoFit/>
          </a:bodyPr>
          <a:lstStyle/>
          <a:p>
            <a:pPr marL="25400">
              <a:lnSpc>
                <a:spcPct val="100000"/>
              </a:lnSpc>
              <a:spcBef>
                <a:spcPts val="100"/>
              </a:spcBef>
            </a:pPr>
            <a:r>
              <a:rPr dirty="0" sz="1200" spc="-5" i="1">
                <a:latin typeface="Arial"/>
                <a:cs typeface="Arial"/>
              </a:rPr>
              <a:t>V</a:t>
            </a:r>
            <a:r>
              <a:rPr dirty="0" baseline="-20833" sz="1200" spc="-7" i="1">
                <a:latin typeface="Arial"/>
                <a:cs typeface="Arial"/>
              </a:rPr>
              <a:t>1</a:t>
            </a:r>
            <a:endParaRPr baseline="-20833" sz="1200">
              <a:latin typeface="Arial"/>
              <a:cs typeface="Arial"/>
            </a:endParaRPr>
          </a:p>
        </p:txBody>
      </p:sp>
      <p:sp>
        <p:nvSpPr>
          <p:cNvPr id="15" name="object 15"/>
          <p:cNvSpPr/>
          <p:nvPr/>
        </p:nvSpPr>
        <p:spPr>
          <a:xfrm>
            <a:off x="3886200" y="1834895"/>
            <a:ext cx="381000" cy="342900"/>
          </a:xfrm>
          <a:custGeom>
            <a:avLst/>
            <a:gdLst/>
            <a:ahLst/>
            <a:cxnLst/>
            <a:rect l="l" t="t" r="r" b="b"/>
            <a:pathLst>
              <a:path w="381000" h="342900">
                <a:moveTo>
                  <a:pt x="190500" y="0"/>
                </a:moveTo>
                <a:lnTo>
                  <a:pt x="139876" y="6138"/>
                </a:lnTo>
                <a:lnTo>
                  <a:pt x="94375" y="23452"/>
                </a:lnTo>
                <a:lnTo>
                  <a:pt x="55816" y="50292"/>
                </a:lnTo>
                <a:lnTo>
                  <a:pt x="26020" y="85005"/>
                </a:lnTo>
                <a:lnTo>
                  <a:pt x="6808" y="125941"/>
                </a:lnTo>
                <a:lnTo>
                  <a:pt x="0" y="171450"/>
                </a:lnTo>
                <a:lnTo>
                  <a:pt x="6808" y="216958"/>
                </a:lnTo>
                <a:lnTo>
                  <a:pt x="26020" y="257894"/>
                </a:lnTo>
                <a:lnTo>
                  <a:pt x="55816" y="292607"/>
                </a:lnTo>
                <a:lnTo>
                  <a:pt x="94375" y="319447"/>
                </a:lnTo>
                <a:lnTo>
                  <a:pt x="139876" y="336761"/>
                </a:lnTo>
                <a:lnTo>
                  <a:pt x="190500" y="342900"/>
                </a:lnTo>
                <a:lnTo>
                  <a:pt x="241123" y="336761"/>
                </a:lnTo>
                <a:lnTo>
                  <a:pt x="286624" y="319447"/>
                </a:lnTo>
                <a:lnTo>
                  <a:pt x="325183" y="292607"/>
                </a:lnTo>
                <a:lnTo>
                  <a:pt x="354979" y="257894"/>
                </a:lnTo>
                <a:lnTo>
                  <a:pt x="374191" y="216958"/>
                </a:lnTo>
                <a:lnTo>
                  <a:pt x="381000" y="171450"/>
                </a:lnTo>
                <a:lnTo>
                  <a:pt x="374191" y="125941"/>
                </a:lnTo>
                <a:lnTo>
                  <a:pt x="354979" y="85005"/>
                </a:lnTo>
                <a:lnTo>
                  <a:pt x="325183" y="50291"/>
                </a:lnTo>
                <a:lnTo>
                  <a:pt x="286624" y="23452"/>
                </a:lnTo>
                <a:lnTo>
                  <a:pt x="241123" y="6138"/>
                </a:lnTo>
                <a:lnTo>
                  <a:pt x="190500" y="0"/>
                </a:lnTo>
                <a:close/>
              </a:path>
            </a:pathLst>
          </a:custGeom>
          <a:ln w="4762">
            <a:solidFill>
              <a:srgbClr val="010101"/>
            </a:solidFill>
          </a:ln>
        </p:spPr>
        <p:txBody>
          <a:bodyPr wrap="square" lIns="0" tIns="0" rIns="0" bIns="0" rtlCol="0"/>
          <a:lstStyle/>
          <a:p/>
        </p:txBody>
      </p:sp>
      <p:sp>
        <p:nvSpPr>
          <p:cNvPr id="16" name="object 16"/>
          <p:cNvSpPr txBox="1"/>
          <p:nvPr/>
        </p:nvSpPr>
        <p:spPr>
          <a:xfrm>
            <a:off x="3972052" y="1897633"/>
            <a:ext cx="221615" cy="208279"/>
          </a:xfrm>
          <a:prstGeom prst="rect">
            <a:avLst/>
          </a:prstGeom>
        </p:spPr>
        <p:txBody>
          <a:bodyPr wrap="square" lIns="0" tIns="12700" rIns="0" bIns="0" rtlCol="0" vert="horz">
            <a:spAutoFit/>
          </a:bodyPr>
          <a:lstStyle/>
          <a:p>
            <a:pPr marL="25400">
              <a:lnSpc>
                <a:spcPct val="100000"/>
              </a:lnSpc>
              <a:spcBef>
                <a:spcPts val="100"/>
              </a:spcBef>
            </a:pPr>
            <a:r>
              <a:rPr dirty="0" sz="1200" spc="-5" i="1">
                <a:latin typeface="Arial"/>
                <a:cs typeface="Arial"/>
              </a:rPr>
              <a:t>V</a:t>
            </a:r>
            <a:r>
              <a:rPr dirty="0" baseline="-20833" sz="1200" spc="-7" i="1">
                <a:latin typeface="Arial"/>
                <a:cs typeface="Arial"/>
              </a:rPr>
              <a:t>5</a:t>
            </a:r>
            <a:endParaRPr baseline="-20833" sz="1200">
              <a:latin typeface="Arial"/>
              <a:cs typeface="Arial"/>
            </a:endParaRPr>
          </a:p>
        </p:txBody>
      </p:sp>
      <p:sp>
        <p:nvSpPr>
          <p:cNvPr id="17" name="object 17"/>
          <p:cNvSpPr/>
          <p:nvPr/>
        </p:nvSpPr>
        <p:spPr>
          <a:xfrm>
            <a:off x="2476500" y="2901695"/>
            <a:ext cx="381000" cy="342900"/>
          </a:xfrm>
          <a:custGeom>
            <a:avLst/>
            <a:gdLst/>
            <a:ahLst/>
            <a:cxnLst/>
            <a:rect l="l" t="t" r="r" b="b"/>
            <a:pathLst>
              <a:path w="381000" h="342900">
                <a:moveTo>
                  <a:pt x="190500" y="0"/>
                </a:moveTo>
                <a:lnTo>
                  <a:pt x="139876" y="6138"/>
                </a:lnTo>
                <a:lnTo>
                  <a:pt x="94375" y="23452"/>
                </a:lnTo>
                <a:lnTo>
                  <a:pt x="55816" y="50292"/>
                </a:lnTo>
                <a:lnTo>
                  <a:pt x="26020" y="85005"/>
                </a:lnTo>
                <a:lnTo>
                  <a:pt x="6808" y="125941"/>
                </a:lnTo>
                <a:lnTo>
                  <a:pt x="0" y="171450"/>
                </a:lnTo>
                <a:lnTo>
                  <a:pt x="6808" y="216958"/>
                </a:lnTo>
                <a:lnTo>
                  <a:pt x="26020" y="257894"/>
                </a:lnTo>
                <a:lnTo>
                  <a:pt x="55816" y="292607"/>
                </a:lnTo>
                <a:lnTo>
                  <a:pt x="94375" y="319447"/>
                </a:lnTo>
                <a:lnTo>
                  <a:pt x="139876" y="336761"/>
                </a:lnTo>
                <a:lnTo>
                  <a:pt x="190500" y="342900"/>
                </a:lnTo>
                <a:lnTo>
                  <a:pt x="241123" y="336761"/>
                </a:lnTo>
                <a:lnTo>
                  <a:pt x="286624" y="319447"/>
                </a:lnTo>
                <a:lnTo>
                  <a:pt x="325183" y="292607"/>
                </a:lnTo>
                <a:lnTo>
                  <a:pt x="354979" y="257894"/>
                </a:lnTo>
                <a:lnTo>
                  <a:pt x="374191" y="216958"/>
                </a:lnTo>
                <a:lnTo>
                  <a:pt x="381000" y="171450"/>
                </a:lnTo>
                <a:lnTo>
                  <a:pt x="374191" y="125941"/>
                </a:lnTo>
                <a:lnTo>
                  <a:pt x="354979" y="85005"/>
                </a:lnTo>
                <a:lnTo>
                  <a:pt x="325183" y="50291"/>
                </a:lnTo>
                <a:lnTo>
                  <a:pt x="286624" y="23452"/>
                </a:lnTo>
                <a:lnTo>
                  <a:pt x="241123" y="6138"/>
                </a:lnTo>
                <a:lnTo>
                  <a:pt x="190500" y="0"/>
                </a:lnTo>
                <a:close/>
              </a:path>
            </a:pathLst>
          </a:custGeom>
          <a:ln w="4762">
            <a:solidFill>
              <a:srgbClr val="010101"/>
            </a:solidFill>
          </a:ln>
        </p:spPr>
        <p:txBody>
          <a:bodyPr wrap="square" lIns="0" tIns="0" rIns="0" bIns="0" rtlCol="0"/>
          <a:lstStyle/>
          <a:p/>
        </p:txBody>
      </p:sp>
      <p:sp>
        <p:nvSpPr>
          <p:cNvPr id="18" name="object 18"/>
          <p:cNvSpPr txBox="1"/>
          <p:nvPr/>
        </p:nvSpPr>
        <p:spPr>
          <a:xfrm>
            <a:off x="1836420" y="2964433"/>
            <a:ext cx="3637279" cy="1120775"/>
          </a:xfrm>
          <a:prstGeom prst="rect">
            <a:avLst/>
          </a:prstGeom>
        </p:spPr>
        <p:txBody>
          <a:bodyPr wrap="square" lIns="0" tIns="12700" rIns="0" bIns="0" rtlCol="0" vert="horz">
            <a:spAutoFit/>
          </a:bodyPr>
          <a:lstStyle/>
          <a:p>
            <a:pPr marL="751205">
              <a:lnSpc>
                <a:spcPct val="100000"/>
              </a:lnSpc>
              <a:spcBef>
                <a:spcPts val="100"/>
              </a:spcBef>
              <a:tabLst>
                <a:tab pos="2332990" algn="l"/>
              </a:tabLst>
            </a:pPr>
            <a:r>
              <a:rPr dirty="0" sz="1200" spc="-5" i="1">
                <a:latin typeface="Arial"/>
                <a:cs typeface="Arial"/>
              </a:rPr>
              <a:t>V</a:t>
            </a:r>
            <a:r>
              <a:rPr dirty="0" baseline="-20833" sz="1200" spc="-7" i="1">
                <a:latin typeface="Arial"/>
                <a:cs typeface="Arial"/>
              </a:rPr>
              <a:t>4	</a:t>
            </a:r>
            <a:r>
              <a:rPr dirty="0" sz="1200" i="1">
                <a:solidFill>
                  <a:srgbClr val="006E00"/>
                </a:solidFill>
                <a:latin typeface="Arial"/>
                <a:cs typeface="Arial"/>
              </a:rPr>
              <a:t>G</a:t>
            </a:r>
            <a:endParaRPr sz="1200">
              <a:latin typeface="Arial"/>
              <a:cs typeface="Arial"/>
            </a:endParaRPr>
          </a:p>
          <a:p>
            <a:pPr>
              <a:lnSpc>
                <a:spcPct val="100000"/>
              </a:lnSpc>
              <a:spcBef>
                <a:spcPts val="5"/>
              </a:spcBef>
            </a:pPr>
            <a:endParaRPr sz="1850">
              <a:latin typeface="Times New Roman"/>
              <a:cs typeface="Times New Roman"/>
            </a:endParaRPr>
          </a:p>
          <a:p>
            <a:pPr marL="38100" marR="43180" indent="-635">
              <a:lnSpc>
                <a:spcPct val="140200"/>
              </a:lnSpc>
            </a:pPr>
            <a:r>
              <a:rPr dirty="0" sz="1000">
                <a:latin typeface="Arial"/>
                <a:cs typeface="Arial"/>
              </a:rPr>
              <a:t>Inside </a:t>
            </a:r>
            <a:r>
              <a:rPr dirty="0" sz="1000" spc="-5">
                <a:latin typeface="Arial"/>
                <a:cs typeface="Arial"/>
              </a:rPr>
              <a:t>each </a:t>
            </a:r>
            <a:r>
              <a:rPr dirty="0" sz="1000">
                <a:latin typeface="Arial"/>
                <a:cs typeface="Arial"/>
              </a:rPr>
              <a:t>circle </a:t>
            </a:r>
            <a:r>
              <a:rPr dirty="0" sz="1000" spc="-5">
                <a:latin typeface="Arial"/>
                <a:cs typeface="Arial"/>
              </a:rPr>
              <a:t>marked </a:t>
            </a:r>
            <a:r>
              <a:rPr dirty="0" sz="1000" spc="-5" i="1">
                <a:latin typeface="Arial"/>
                <a:cs typeface="Arial"/>
              </a:rPr>
              <a:t>V</a:t>
            </a:r>
            <a:r>
              <a:rPr dirty="0" baseline="-21367" sz="975" spc="-7" i="1">
                <a:latin typeface="Arial"/>
                <a:cs typeface="Arial"/>
              </a:rPr>
              <a:t>1 </a:t>
            </a:r>
            <a:r>
              <a:rPr dirty="0" sz="1000" spc="-5">
                <a:latin typeface="Arial"/>
                <a:cs typeface="Arial"/>
              </a:rPr>
              <a:t>.. </a:t>
            </a:r>
            <a:r>
              <a:rPr dirty="0" sz="1000" spc="-5" i="1">
                <a:latin typeface="Arial"/>
                <a:cs typeface="Arial"/>
              </a:rPr>
              <a:t>V</a:t>
            </a:r>
            <a:r>
              <a:rPr dirty="0" baseline="-21367" sz="975" spc="-7" i="1">
                <a:latin typeface="Arial"/>
                <a:cs typeface="Arial"/>
              </a:rPr>
              <a:t>6 </a:t>
            </a:r>
            <a:r>
              <a:rPr dirty="0" sz="1000">
                <a:latin typeface="Arial"/>
                <a:cs typeface="Arial"/>
              </a:rPr>
              <a:t>we must assign: </a:t>
            </a:r>
            <a:r>
              <a:rPr dirty="0" sz="1000" i="1">
                <a:latin typeface="Arial"/>
                <a:cs typeface="Arial"/>
              </a:rPr>
              <a:t>R</a:t>
            </a:r>
            <a:r>
              <a:rPr dirty="0" sz="1000">
                <a:latin typeface="Arial"/>
                <a:cs typeface="Arial"/>
              </a:rPr>
              <a:t>, </a:t>
            </a:r>
            <a:r>
              <a:rPr dirty="0" sz="1000" i="1">
                <a:latin typeface="Arial"/>
                <a:cs typeface="Arial"/>
              </a:rPr>
              <a:t>G </a:t>
            </a:r>
            <a:r>
              <a:rPr dirty="0" sz="1000" spc="-5">
                <a:latin typeface="Arial"/>
                <a:cs typeface="Arial"/>
              </a:rPr>
              <a:t>or </a:t>
            </a:r>
            <a:r>
              <a:rPr dirty="0" sz="1000" spc="-5" i="1">
                <a:latin typeface="Arial"/>
                <a:cs typeface="Arial"/>
              </a:rPr>
              <a:t>B</a:t>
            </a:r>
            <a:r>
              <a:rPr dirty="0" sz="1000" spc="-5">
                <a:latin typeface="Arial"/>
                <a:cs typeface="Arial"/>
              </a:rPr>
              <a:t>.  </a:t>
            </a:r>
            <a:r>
              <a:rPr dirty="0" sz="1000">
                <a:latin typeface="Arial"/>
                <a:cs typeface="Arial"/>
              </a:rPr>
              <a:t>No two </a:t>
            </a:r>
            <a:r>
              <a:rPr dirty="0" sz="1000" spc="-5">
                <a:latin typeface="Arial"/>
                <a:cs typeface="Arial"/>
              </a:rPr>
              <a:t>connected circles may </a:t>
            </a:r>
            <a:r>
              <a:rPr dirty="0" sz="1000">
                <a:latin typeface="Arial"/>
                <a:cs typeface="Arial"/>
              </a:rPr>
              <a:t>be </a:t>
            </a:r>
            <a:r>
              <a:rPr dirty="0" sz="1000" spc="-5">
                <a:latin typeface="Arial"/>
                <a:cs typeface="Arial"/>
              </a:rPr>
              <a:t>assigned the </a:t>
            </a:r>
            <a:r>
              <a:rPr dirty="0" sz="1000">
                <a:latin typeface="Arial"/>
                <a:cs typeface="Arial"/>
              </a:rPr>
              <a:t>same symbol.  Notice </a:t>
            </a:r>
            <a:r>
              <a:rPr dirty="0" sz="1000" spc="-5">
                <a:latin typeface="Arial"/>
                <a:cs typeface="Arial"/>
              </a:rPr>
              <a:t>that </a:t>
            </a:r>
            <a:r>
              <a:rPr dirty="0" sz="1000">
                <a:latin typeface="Arial"/>
                <a:cs typeface="Arial"/>
              </a:rPr>
              <a:t>two </a:t>
            </a:r>
            <a:r>
              <a:rPr dirty="0" sz="1000" spc="-5">
                <a:latin typeface="Arial"/>
                <a:cs typeface="Arial"/>
              </a:rPr>
              <a:t>circles </a:t>
            </a:r>
            <a:r>
              <a:rPr dirty="0" sz="1000">
                <a:latin typeface="Arial"/>
                <a:cs typeface="Arial"/>
              </a:rPr>
              <a:t>have </a:t>
            </a:r>
            <a:r>
              <a:rPr dirty="0" sz="1000" spc="-5">
                <a:latin typeface="Arial"/>
                <a:cs typeface="Arial"/>
              </a:rPr>
              <a:t>already been </a:t>
            </a:r>
            <a:r>
              <a:rPr dirty="0" sz="1000">
                <a:latin typeface="Arial"/>
                <a:cs typeface="Arial"/>
              </a:rPr>
              <a:t>given an</a:t>
            </a:r>
            <a:r>
              <a:rPr dirty="0" sz="1000" spc="5">
                <a:latin typeface="Arial"/>
                <a:cs typeface="Arial"/>
              </a:rPr>
              <a:t> </a:t>
            </a:r>
            <a:r>
              <a:rPr dirty="0" sz="1000" spc="-5">
                <a:latin typeface="Arial"/>
                <a:cs typeface="Arial"/>
              </a:rPr>
              <a:t>assignment.</a:t>
            </a:r>
            <a:endParaRPr sz="1000">
              <a:latin typeface="Arial"/>
              <a:cs typeface="Arial"/>
            </a:endParaRPr>
          </a:p>
        </p:txBody>
      </p:sp>
      <p:sp>
        <p:nvSpPr>
          <p:cNvPr id="19" name="object 19"/>
          <p:cNvSpPr/>
          <p:nvPr/>
        </p:nvSpPr>
        <p:spPr>
          <a:xfrm>
            <a:off x="2667000" y="2292095"/>
            <a:ext cx="0" cy="609600"/>
          </a:xfrm>
          <a:custGeom>
            <a:avLst/>
            <a:gdLst/>
            <a:ahLst/>
            <a:cxnLst/>
            <a:rect l="l" t="t" r="r" b="b"/>
            <a:pathLst>
              <a:path w="0" h="609600">
                <a:moveTo>
                  <a:pt x="0" y="0"/>
                </a:moveTo>
                <a:lnTo>
                  <a:pt x="0" y="609600"/>
                </a:lnTo>
              </a:path>
            </a:pathLst>
          </a:custGeom>
          <a:ln w="4762">
            <a:solidFill>
              <a:srgbClr val="010101"/>
            </a:solidFill>
          </a:ln>
        </p:spPr>
        <p:txBody>
          <a:bodyPr wrap="square" lIns="0" tIns="0" rIns="0" bIns="0" rtlCol="0"/>
          <a:lstStyle/>
          <a:p/>
        </p:txBody>
      </p:sp>
      <p:sp>
        <p:nvSpPr>
          <p:cNvPr id="20" name="object 20"/>
          <p:cNvSpPr/>
          <p:nvPr/>
        </p:nvSpPr>
        <p:spPr>
          <a:xfrm>
            <a:off x="2857500" y="2120645"/>
            <a:ext cx="304800" cy="152400"/>
          </a:xfrm>
          <a:custGeom>
            <a:avLst/>
            <a:gdLst/>
            <a:ahLst/>
            <a:cxnLst/>
            <a:rect l="l" t="t" r="r" b="b"/>
            <a:pathLst>
              <a:path w="304800" h="152400">
                <a:moveTo>
                  <a:pt x="0" y="0"/>
                </a:moveTo>
                <a:lnTo>
                  <a:pt x="304800" y="152400"/>
                </a:lnTo>
              </a:path>
            </a:pathLst>
          </a:custGeom>
          <a:ln w="4762">
            <a:solidFill>
              <a:srgbClr val="010101"/>
            </a:solidFill>
          </a:ln>
        </p:spPr>
        <p:txBody>
          <a:bodyPr wrap="square" lIns="0" tIns="0" rIns="0" bIns="0" rtlCol="0"/>
          <a:lstStyle/>
          <a:p/>
        </p:txBody>
      </p:sp>
      <p:sp>
        <p:nvSpPr>
          <p:cNvPr id="21" name="object 21"/>
          <p:cNvSpPr/>
          <p:nvPr/>
        </p:nvSpPr>
        <p:spPr>
          <a:xfrm>
            <a:off x="2801873" y="2241804"/>
            <a:ext cx="530860" cy="443865"/>
          </a:xfrm>
          <a:custGeom>
            <a:avLst/>
            <a:gdLst/>
            <a:ahLst/>
            <a:cxnLst/>
            <a:rect l="l" t="t" r="r" b="b"/>
            <a:pathLst>
              <a:path w="530860" h="443864">
                <a:moveTo>
                  <a:pt x="0" y="0"/>
                </a:moveTo>
                <a:lnTo>
                  <a:pt x="530351" y="443484"/>
                </a:lnTo>
              </a:path>
            </a:pathLst>
          </a:custGeom>
          <a:ln w="4762">
            <a:solidFill>
              <a:srgbClr val="010101"/>
            </a:solidFill>
          </a:ln>
        </p:spPr>
        <p:txBody>
          <a:bodyPr wrap="square" lIns="0" tIns="0" rIns="0" bIns="0" rtlCol="0"/>
          <a:lstStyle/>
          <a:p/>
        </p:txBody>
      </p:sp>
      <p:sp>
        <p:nvSpPr>
          <p:cNvPr id="22" name="object 22"/>
          <p:cNvSpPr/>
          <p:nvPr/>
        </p:nvSpPr>
        <p:spPr>
          <a:xfrm>
            <a:off x="2857500" y="3073145"/>
            <a:ext cx="1181100" cy="0"/>
          </a:xfrm>
          <a:custGeom>
            <a:avLst/>
            <a:gdLst/>
            <a:ahLst/>
            <a:cxnLst/>
            <a:rect l="l" t="t" r="r" b="b"/>
            <a:pathLst>
              <a:path w="1181100" h="0">
                <a:moveTo>
                  <a:pt x="0" y="0"/>
                </a:moveTo>
                <a:lnTo>
                  <a:pt x="1181100" y="0"/>
                </a:lnTo>
              </a:path>
            </a:pathLst>
          </a:custGeom>
          <a:ln w="4762">
            <a:solidFill>
              <a:srgbClr val="010101"/>
            </a:solidFill>
          </a:ln>
        </p:spPr>
        <p:txBody>
          <a:bodyPr wrap="square" lIns="0" tIns="0" rIns="0" bIns="0" rtlCol="0"/>
          <a:lstStyle/>
          <a:p/>
        </p:txBody>
      </p:sp>
      <p:sp>
        <p:nvSpPr>
          <p:cNvPr id="23" name="object 23"/>
          <p:cNvSpPr/>
          <p:nvPr/>
        </p:nvSpPr>
        <p:spPr>
          <a:xfrm>
            <a:off x="2801873" y="2806445"/>
            <a:ext cx="474980" cy="146050"/>
          </a:xfrm>
          <a:custGeom>
            <a:avLst/>
            <a:gdLst/>
            <a:ahLst/>
            <a:cxnLst/>
            <a:rect l="l" t="t" r="r" b="b"/>
            <a:pathLst>
              <a:path w="474979" h="146050">
                <a:moveTo>
                  <a:pt x="0" y="145542"/>
                </a:moveTo>
                <a:lnTo>
                  <a:pt x="474725" y="0"/>
                </a:lnTo>
              </a:path>
            </a:pathLst>
          </a:custGeom>
          <a:ln w="4762">
            <a:solidFill>
              <a:srgbClr val="010101"/>
            </a:solidFill>
          </a:ln>
        </p:spPr>
        <p:txBody>
          <a:bodyPr wrap="square" lIns="0" tIns="0" rIns="0" bIns="0" rtlCol="0"/>
          <a:lstStyle/>
          <a:p/>
        </p:txBody>
      </p:sp>
      <p:sp>
        <p:nvSpPr>
          <p:cNvPr id="24" name="object 24"/>
          <p:cNvSpPr/>
          <p:nvPr/>
        </p:nvSpPr>
        <p:spPr>
          <a:xfrm>
            <a:off x="3352800" y="2444495"/>
            <a:ext cx="114300" cy="190500"/>
          </a:xfrm>
          <a:custGeom>
            <a:avLst/>
            <a:gdLst/>
            <a:ahLst/>
            <a:cxnLst/>
            <a:rect l="l" t="t" r="r" b="b"/>
            <a:pathLst>
              <a:path w="114300" h="190500">
                <a:moveTo>
                  <a:pt x="114300" y="190500"/>
                </a:moveTo>
                <a:lnTo>
                  <a:pt x="0" y="0"/>
                </a:lnTo>
              </a:path>
            </a:pathLst>
          </a:custGeom>
          <a:ln w="4762">
            <a:solidFill>
              <a:srgbClr val="010101"/>
            </a:solidFill>
          </a:ln>
        </p:spPr>
        <p:txBody>
          <a:bodyPr wrap="square" lIns="0" tIns="0" rIns="0" bIns="0" rtlCol="0"/>
          <a:lstStyle/>
          <a:p/>
        </p:txBody>
      </p:sp>
      <p:sp>
        <p:nvSpPr>
          <p:cNvPr id="25" name="object 25"/>
          <p:cNvSpPr/>
          <p:nvPr/>
        </p:nvSpPr>
        <p:spPr>
          <a:xfrm>
            <a:off x="3487673" y="2006345"/>
            <a:ext cx="398780" cy="146050"/>
          </a:xfrm>
          <a:custGeom>
            <a:avLst/>
            <a:gdLst/>
            <a:ahLst/>
            <a:cxnLst/>
            <a:rect l="l" t="t" r="r" b="b"/>
            <a:pathLst>
              <a:path w="398779" h="146050">
                <a:moveTo>
                  <a:pt x="0" y="145542"/>
                </a:moveTo>
                <a:lnTo>
                  <a:pt x="398525" y="0"/>
                </a:lnTo>
              </a:path>
            </a:pathLst>
          </a:custGeom>
          <a:ln w="4762">
            <a:solidFill>
              <a:srgbClr val="010101"/>
            </a:solidFill>
          </a:ln>
        </p:spPr>
        <p:txBody>
          <a:bodyPr wrap="square" lIns="0" tIns="0" rIns="0" bIns="0" rtlCol="0"/>
          <a:lstStyle/>
          <a:p/>
        </p:txBody>
      </p:sp>
      <p:sp>
        <p:nvSpPr>
          <p:cNvPr id="26" name="object 26"/>
          <p:cNvSpPr/>
          <p:nvPr/>
        </p:nvSpPr>
        <p:spPr>
          <a:xfrm>
            <a:off x="4267200" y="2006345"/>
            <a:ext cx="723900" cy="190500"/>
          </a:xfrm>
          <a:custGeom>
            <a:avLst/>
            <a:gdLst/>
            <a:ahLst/>
            <a:cxnLst/>
            <a:rect l="l" t="t" r="r" b="b"/>
            <a:pathLst>
              <a:path w="723900" h="190500">
                <a:moveTo>
                  <a:pt x="0" y="0"/>
                </a:moveTo>
                <a:lnTo>
                  <a:pt x="723900" y="190500"/>
                </a:lnTo>
              </a:path>
            </a:pathLst>
          </a:custGeom>
          <a:ln w="4762">
            <a:solidFill>
              <a:srgbClr val="010101"/>
            </a:solidFill>
          </a:ln>
        </p:spPr>
        <p:txBody>
          <a:bodyPr wrap="square" lIns="0" tIns="0" rIns="0" bIns="0" rtlCol="0"/>
          <a:lstStyle/>
          <a:p/>
        </p:txBody>
      </p:sp>
      <p:sp>
        <p:nvSpPr>
          <p:cNvPr id="27" name="object 27"/>
          <p:cNvSpPr/>
          <p:nvPr/>
        </p:nvSpPr>
        <p:spPr>
          <a:xfrm>
            <a:off x="5067300" y="2368295"/>
            <a:ext cx="114300" cy="266700"/>
          </a:xfrm>
          <a:custGeom>
            <a:avLst/>
            <a:gdLst/>
            <a:ahLst/>
            <a:cxnLst/>
            <a:rect l="l" t="t" r="r" b="b"/>
            <a:pathLst>
              <a:path w="114300" h="266700">
                <a:moveTo>
                  <a:pt x="114300" y="0"/>
                </a:moveTo>
                <a:lnTo>
                  <a:pt x="0" y="266700"/>
                </a:lnTo>
              </a:path>
            </a:pathLst>
          </a:custGeom>
          <a:ln w="4762">
            <a:solidFill>
              <a:srgbClr val="010101"/>
            </a:solidFill>
          </a:ln>
        </p:spPr>
        <p:txBody>
          <a:bodyPr wrap="square" lIns="0" tIns="0" rIns="0" bIns="0" rtlCol="0"/>
          <a:lstStyle/>
          <a:p/>
        </p:txBody>
      </p:sp>
      <p:sp>
        <p:nvSpPr>
          <p:cNvPr id="28" name="object 28"/>
          <p:cNvSpPr/>
          <p:nvPr/>
        </p:nvSpPr>
        <p:spPr>
          <a:xfrm>
            <a:off x="4419600" y="2927604"/>
            <a:ext cx="513080" cy="146050"/>
          </a:xfrm>
          <a:custGeom>
            <a:avLst/>
            <a:gdLst/>
            <a:ahLst/>
            <a:cxnLst/>
            <a:rect l="l" t="t" r="r" b="b"/>
            <a:pathLst>
              <a:path w="513079" h="146050">
                <a:moveTo>
                  <a:pt x="0" y="145542"/>
                </a:moveTo>
                <a:lnTo>
                  <a:pt x="512825" y="0"/>
                </a:lnTo>
              </a:path>
            </a:pathLst>
          </a:custGeom>
          <a:ln w="4762">
            <a:solidFill>
              <a:srgbClr val="010101"/>
            </a:solidFill>
          </a:ln>
        </p:spPr>
        <p:txBody>
          <a:bodyPr wrap="square" lIns="0" tIns="0" rIns="0" bIns="0" rtlCol="0"/>
          <a:lstStyle/>
          <a:p/>
        </p:txBody>
      </p:sp>
      <p:sp>
        <p:nvSpPr>
          <p:cNvPr id="29" name="object 29"/>
          <p:cNvSpPr/>
          <p:nvPr/>
        </p:nvSpPr>
        <p:spPr>
          <a:xfrm>
            <a:off x="4211573" y="2127504"/>
            <a:ext cx="721360" cy="558165"/>
          </a:xfrm>
          <a:custGeom>
            <a:avLst/>
            <a:gdLst/>
            <a:ahLst/>
            <a:cxnLst/>
            <a:rect l="l" t="t" r="r" b="b"/>
            <a:pathLst>
              <a:path w="721360" h="558164">
                <a:moveTo>
                  <a:pt x="0" y="0"/>
                </a:moveTo>
                <a:lnTo>
                  <a:pt x="720851" y="557784"/>
                </a:lnTo>
              </a:path>
            </a:pathLst>
          </a:custGeom>
          <a:ln w="4762">
            <a:solidFill>
              <a:srgbClr val="010101"/>
            </a:solidFill>
          </a:ln>
        </p:spPr>
        <p:txBody>
          <a:bodyPr wrap="square" lIns="0" tIns="0" rIns="0" bIns="0" rtlCol="0"/>
          <a:lstStyle/>
          <a:p/>
        </p:txBody>
      </p:sp>
      <p:sp>
        <p:nvSpPr>
          <p:cNvPr id="30" name="object 30"/>
          <p:cNvSpPr/>
          <p:nvPr/>
        </p:nvSpPr>
        <p:spPr>
          <a:xfrm>
            <a:off x="3657600" y="2806445"/>
            <a:ext cx="436880" cy="146050"/>
          </a:xfrm>
          <a:custGeom>
            <a:avLst/>
            <a:gdLst/>
            <a:ahLst/>
            <a:cxnLst/>
            <a:rect l="l" t="t" r="r" b="b"/>
            <a:pathLst>
              <a:path w="436879" h="146050">
                <a:moveTo>
                  <a:pt x="0" y="0"/>
                </a:moveTo>
                <a:lnTo>
                  <a:pt x="436625" y="145542"/>
                </a:lnTo>
              </a:path>
            </a:pathLst>
          </a:custGeom>
          <a:ln w="4762">
            <a:solidFill>
              <a:srgbClr val="010101"/>
            </a:solidFill>
          </a:ln>
        </p:spPr>
        <p:txBody>
          <a:bodyPr wrap="square" lIns="0" tIns="0" rIns="0" bIns="0" rtlCol="0"/>
          <a:lstStyle/>
          <a:p/>
        </p:txBody>
      </p:sp>
      <p:sp>
        <p:nvSpPr>
          <p:cNvPr id="31" name="object 31"/>
          <p:cNvSpPr/>
          <p:nvPr/>
        </p:nvSpPr>
        <p:spPr>
          <a:xfrm>
            <a:off x="4076700" y="2177795"/>
            <a:ext cx="152400" cy="723900"/>
          </a:xfrm>
          <a:custGeom>
            <a:avLst/>
            <a:gdLst/>
            <a:ahLst/>
            <a:cxnLst/>
            <a:rect l="l" t="t" r="r" b="b"/>
            <a:pathLst>
              <a:path w="152400" h="723900">
                <a:moveTo>
                  <a:pt x="0" y="0"/>
                </a:moveTo>
                <a:lnTo>
                  <a:pt x="152400" y="723900"/>
                </a:lnTo>
              </a:path>
            </a:pathLst>
          </a:custGeom>
          <a:ln w="4762">
            <a:solidFill>
              <a:srgbClr val="010101"/>
            </a:solidFill>
          </a:ln>
        </p:spPr>
        <p:txBody>
          <a:bodyPr wrap="square" lIns="0" tIns="0" rIns="0" bIns="0" rtlCol="0"/>
          <a:lstStyle/>
          <a:p/>
        </p:txBody>
      </p:sp>
      <p:sp>
        <p:nvSpPr>
          <p:cNvPr id="32" name="object 32"/>
          <p:cNvSpPr/>
          <p:nvPr/>
        </p:nvSpPr>
        <p:spPr>
          <a:xfrm>
            <a:off x="1606296" y="1231391"/>
            <a:ext cx="4559300" cy="3416300"/>
          </a:xfrm>
          <a:custGeom>
            <a:avLst/>
            <a:gdLst/>
            <a:ahLst/>
            <a:cxnLst/>
            <a:rect l="l" t="t" r="r" b="b"/>
            <a:pathLst>
              <a:path w="4559300" h="3416300">
                <a:moveTo>
                  <a:pt x="4559046" y="0"/>
                </a:moveTo>
                <a:lnTo>
                  <a:pt x="0" y="0"/>
                </a:lnTo>
                <a:lnTo>
                  <a:pt x="0" y="3416046"/>
                </a:lnTo>
                <a:lnTo>
                  <a:pt x="4559046" y="3416046"/>
                </a:lnTo>
                <a:lnTo>
                  <a:pt x="4559046" y="0"/>
                </a:lnTo>
                <a:close/>
              </a:path>
            </a:pathLst>
          </a:custGeom>
          <a:ln w="12954">
            <a:solidFill>
              <a:srgbClr val="000000"/>
            </a:solidFill>
          </a:ln>
        </p:spPr>
        <p:txBody>
          <a:bodyPr wrap="square" lIns="0" tIns="0" rIns="0" bIns="0" rtlCol="0"/>
          <a:lstStyle/>
          <a:p/>
        </p:txBody>
      </p:sp>
      <p:sp>
        <p:nvSpPr>
          <p:cNvPr id="33" name="object 33"/>
          <p:cNvSpPr txBox="1"/>
          <p:nvPr/>
        </p:nvSpPr>
        <p:spPr>
          <a:xfrm>
            <a:off x="1606296" y="5408676"/>
            <a:ext cx="4559300" cy="3416300"/>
          </a:xfrm>
          <a:prstGeom prst="rect">
            <a:avLst/>
          </a:prstGeom>
          <a:ln w="12953">
            <a:solidFill>
              <a:srgbClr val="000000"/>
            </a:solidFill>
          </a:ln>
        </p:spPr>
        <p:txBody>
          <a:bodyPr wrap="square" lIns="0" tIns="104775" rIns="0" bIns="0" rtlCol="0" vert="horz">
            <a:spAutoFit/>
          </a:bodyPr>
          <a:lstStyle/>
          <a:p>
            <a:pPr marL="1805305" marR="570230" indent="-1228725">
              <a:lnSpc>
                <a:spcPct val="100000"/>
              </a:lnSpc>
              <a:spcBef>
                <a:spcPts val="825"/>
              </a:spcBef>
            </a:pPr>
            <a:r>
              <a:rPr dirty="0" sz="2000" spc="-5">
                <a:solidFill>
                  <a:srgbClr val="009A00"/>
                </a:solidFill>
                <a:latin typeface="Arial"/>
                <a:cs typeface="Arial"/>
              </a:rPr>
              <a:t>Formal Constraint Satisfaction  Problem</a:t>
            </a:r>
            <a:endParaRPr sz="2000">
              <a:latin typeface="Arial"/>
              <a:cs typeface="Arial"/>
            </a:endParaRPr>
          </a:p>
          <a:p>
            <a:pPr marL="267970">
              <a:lnSpc>
                <a:spcPct val="100000"/>
              </a:lnSpc>
              <a:spcBef>
                <a:spcPts val="780"/>
              </a:spcBef>
            </a:pPr>
            <a:r>
              <a:rPr dirty="0" sz="900">
                <a:latin typeface="Arial"/>
                <a:cs typeface="Arial"/>
              </a:rPr>
              <a:t>A </a:t>
            </a:r>
            <a:r>
              <a:rPr dirty="0" sz="900" spc="-5">
                <a:latin typeface="Arial"/>
                <a:cs typeface="Arial"/>
              </a:rPr>
              <a:t>CSP is a triplet </a:t>
            </a:r>
            <a:r>
              <a:rPr dirty="0" sz="900">
                <a:latin typeface="Arial"/>
                <a:cs typeface="Arial"/>
              </a:rPr>
              <a:t>{ </a:t>
            </a:r>
            <a:r>
              <a:rPr dirty="0" sz="900" i="1">
                <a:latin typeface="Arial"/>
                <a:cs typeface="Arial"/>
              </a:rPr>
              <a:t>V </a:t>
            </a:r>
            <a:r>
              <a:rPr dirty="0" sz="900">
                <a:latin typeface="Arial"/>
                <a:cs typeface="Arial"/>
              </a:rPr>
              <a:t>, </a:t>
            </a:r>
            <a:r>
              <a:rPr dirty="0" sz="900" spc="-5" i="1">
                <a:latin typeface="Arial"/>
                <a:cs typeface="Arial"/>
              </a:rPr>
              <a:t>D </a:t>
            </a:r>
            <a:r>
              <a:rPr dirty="0" sz="900">
                <a:latin typeface="Arial"/>
                <a:cs typeface="Arial"/>
              </a:rPr>
              <a:t>, </a:t>
            </a:r>
            <a:r>
              <a:rPr dirty="0" sz="900" spc="-5" i="1">
                <a:latin typeface="Arial"/>
                <a:cs typeface="Arial"/>
              </a:rPr>
              <a:t>C </a:t>
            </a:r>
            <a:r>
              <a:rPr dirty="0" sz="900" spc="-5">
                <a:latin typeface="Arial"/>
                <a:cs typeface="Arial"/>
              </a:rPr>
              <a:t>}. </a:t>
            </a:r>
            <a:r>
              <a:rPr dirty="0" sz="900">
                <a:latin typeface="Arial"/>
                <a:cs typeface="Arial"/>
              </a:rPr>
              <a:t>A </a:t>
            </a:r>
            <a:r>
              <a:rPr dirty="0" sz="900" spc="-5">
                <a:latin typeface="Arial"/>
                <a:cs typeface="Arial"/>
              </a:rPr>
              <a:t>CSP has a finite set of variables </a:t>
            </a:r>
            <a:r>
              <a:rPr dirty="0" sz="900" i="1">
                <a:latin typeface="Arial"/>
                <a:cs typeface="Arial"/>
              </a:rPr>
              <a:t>V </a:t>
            </a:r>
            <a:r>
              <a:rPr dirty="0" sz="900">
                <a:latin typeface="Arial"/>
                <a:cs typeface="Arial"/>
              </a:rPr>
              <a:t>= { </a:t>
            </a:r>
            <a:r>
              <a:rPr dirty="0" sz="900" spc="-5" i="1">
                <a:latin typeface="Arial"/>
                <a:cs typeface="Arial"/>
              </a:rPr>
              <a:t>V</a:t>
            </a:r>
            <a:r>
              <a:rPr dirty="0" baseline="-23148" sz="900" spc="-7" i="1">
                <a:latin typeface="Arial"/>
                <a:cs typeface="Arial"/>
              </a:rPr>
              <a:t>1 </a:t>
            </a:r>
            <a:r>
              <a:rPr dirty="0" sz="900">
                <a:latin typeface="Arial"/>
                <a:cs typeface="Arial"/>
              </a:rPr>
              <a:t>,</a:t>
            </a:r>
            <a:r>
              <a:rPr dirty="0" sz="900" spc="-55">
                <a:latin typeface="Arial"/>
                <a:cs typeface="Arial"/>
              </a:rPr>
              <a:t> </a:t>
            </a:r>
            <a:r>
              <a:rPr dirty="0" sz="900" spc="-5" i="1">
                <a:latin typeface="Arial"/>
                <a:cs typeface="Arial"/>
              </a:rPr>
              <a:t>V</a:t>
            </a:r>
            <a:r>
              <a:rPr dirty="0" baseline="-23148" sz="900" spc="-7" i="1">
                <a:latin typeface="Arial"/>
                <a:cs typeface="Arial"/>
              </a:rPr>
              <a:t>2</a:t>
            </a:r>
            <a:endParaRPr baseline="-23148" sz="900">
              <a:latin typeface="Arial"/>
              <a:cs typeface="Arial"/>
            </a:endParaRPr>
          </a:p>
          <a:p>
            <a:pPr marL="267970">
              <a:lnSpc>
                <a:spcPct val="100000"/>
              </a:lnSpc>
              <a:spcBef>
                <a:spcPts val="5"/>
              </a:spcBef>
            </a:pPr>
            <a:r>
              <a:rPr dirty="0" sz="900">
                <a:latin typeface="Arial"/>
                <a:cs typeface="Arial"/>
              </a:rPr>
              <a:t>.. </a:t>
            </a:r>
            <a:r>
              <a:rPr dirty="0" sz="900" spc="-5" i="1">
                <a:latin typeface="Arial"/>
                <a:cs typeface="Arial"/>
              </a:rPr>
              <a:t>V</a:t>
            </a:r>
            <a:r>
              <a:rPr dirty="0" baseline="-23148" sz="900" spc="-7" i="1">
                <a:latin typeface="Arial"/>
                <a:cs typeface="Arial"/>
              </a:rPr>
              <a:t>N</a:t>
            </a:r>
            <a:r>
              <a:rPr dirty="0" baseline="-23148" sz="900" spc="120" i="1">
                <a:latin typeface="Arial"/>
                <a:cs typeface="Arial"/>
              </a:rPr>
              <a:t> </a:t>
            </a:r>
            <a:r>
              <a:rPr dirty="0" sz="900" spc="-10">
                <a:latin typeface="Arial"/>
                <a:cs typeface="Arial"/>
              </a:rPr>
              <a:t>}.</a:t>
            </a:r>
            <a:endParaRPr sz="900">
              <a:latin typeface="Arial"/>
              <a:cs typeface="Arial"/>
            </a:endParaRPr>
          </a:p>
          <a:p>
            <a:pPr marL="267970">
              <a:lnSpc>
                <a:spcPct val="100000"/>
              </a:lnSpc>
              <a:spcBef>
                <a:spcPts val="219"/>
              </a:spcBef>
            </a:pPr>
            <a:r>
              <a:rPr dirty="0" sz="900" spc="-5">
                <a:latin typeface="Arial"/>
                <a:cs typeface="Arial"/>
              </a:rPr>
              <a:t>Each variable may be assigned a value from a domain </a:t>
            </a:r>
            <a:r>
              <a:rPr dirty="0" sz="900" spc="-5" i="1">
                <a:latin typeface="Arial"/>
                <a:cs typeface="Arial"/>
              </a:rPr>
              <a:t>D </a:t>
            </a:r>
            <a:r>
              <a:rPr dirty="0" sz="900" spc="-5">
                <a:latin typeface="Arial"/>
                <a:cs typeface="Arial"/>
              </a:rPr>
              <a:t>of</a:t>
            </a:r>
            <a:r>
              <a:rPr dirty="0" sz="900" spc="50">
                <a:latin typeface="Arial"/>
                <a:cs typeface="Arial"/>
              </a:rPr>
              <a:t> </a:t>
            </a:r>
            <a:r>
              <a:rPr dirty="0" sz="900" spc="-10">
                <a:latin typeface="Arial"/>
                <a:cs typeface="Arial"/>
              </a:rPr>
              <a:t>values.</a:t>
            </a:r>
            <a:endParaRPr sz="900">
              <a:latin typeface="Arial"/>
              <a:cs typeface="Arial"/>
            </a:endParaRPr>
          </a:p>
          <a:p>
            <a:pPr marL="267970" marR="267970">
              <a:lnSpc>
                <a:spcPct val="100000"/>
              </a:lnSpc>
              <a:spcBef>
                <a:spcPts val="220"/>
              </a:spcBef>
            </a:pPr>
            <a:r>
              <a:rPr dirty="0" sz="900" spc="-5">
                <a:latin typeface="Arial"/>
                <a:cs typeface="Arial"/>
              </a:rPr>
              <a:t>Each member of </a:t>
            </a:r>
            <a:r>
              <a:rPr dirty="0" sz="900" spc="-5" i="1">
                <a:latin typeface="Arial"/>
                <a:cs typeface="Arial"/>
              </a:rPr>
              <a:t>C </a:t>
            </a:r>
            <a:r>
              <a:rPr dirty="0" sz="900" spc="-5">
                <a:latin typeface="Arial"/>
                <a:cs typeface="Arial"/>
              </a:rPr>
              <a:t>is a pair. </a:t>
            </a:r>
            <a:r>
              <a:rPr dirty="0" sz="900">
                <a:latin typeface="Arial"/>
                <a:cs typeface="Arial"/>
              </a:rPr>
              <a:t>The </a:t>
            </a:r>
            <a:r>
              <a:rPr dirty="0" sz="900" spc="-5">
                <a:latin typeface="Arial"/>
                <a:cs typeface="Arial"/>
              </a:rPr>
              <a:t>first member of each pair is a set of </a:t>
            </a:r>
            <a:r>
              <a:rPr dirty="0" sz="900" spc="-10">
                <a:latin typeface="Arial"/>
                <a:cs typeface="Arial"/>
              </a:rPr>
              <a:t>variables.  </a:t>
            </a:r>
            <a:r>
              <a:rPr dirty="0" sz="900">
                <a:latin typeface="Arial"/>
                <a:cs typeface="Arial"/>
              </a:rPr>
              <a:t>The </a:t>
            </a:r>
            <a:r>
              <a:rPr dirty="0" sz="900" spc="-5">
                <a:latin typeface="Arial"/>
                <a:cs typeface="Arial"/>
              </a:rPr>
              <a:t>second element is a set of legal values which that set may</a:t>
            </a:r>
            <a:r>
              <a:rPr dirty="0" sz="900" spc="35">
                <a:latin typeface="Arial"/>
                <a:cs typeface="Arial"/>
              </a:rPr>
              <a:t> </a:t>
            </a:r>
            <a:r>
              <a:rPr dirty="0" sz="900" spc="-5">
                <a:latin typeface="Arial"/>
                <a:cs typeface="Arial"/>
              </a:rPr>
              <a:t>take.</a:t>
            </a:r>
            <a:endParaRPr sz="900">
              <a:latin typeface="Arial"/>
              <a:cs typeface="Arial"/>
            </a:endParaRPr>
          </a:p>
          <a:p>
            <a:pPr marL="267970">
              <a:lnSpc>
                <a:spcPct val="100000"/>
              </a:lnSpc>
              <a:spcBef>
                <a:spcPts val="225"/>
              </a:spcBef>
            </a:pPr>
            <a:r>
              <a:rPr dirty="0" sz="900" spc="-5">
                <a:latin typeface="Arial"/>
                <a:cs typeface="Arial"/>
              </a:rPr>
              <a:t>Example:</a:t>
            </a:r>
            <a:endParaRPr sz="900">
              <a:latin typeface="Arial"/>
              <a:cs typeface="Arial"/>
            </a:endParaRPr>
          </a:p>
          <a:p>
            <a:pPr marL="267970">
              <a:lnSpc>
                <a:spcPct val="100000"/>
              </a:lnSpc>
              <a:spcBef>
                <a:spcPts val="220"/>
              </a:spcBef>
            </a:pPr>
            <a:r>
              <a:rPr dirty="0" sz="900" i="1">
                <a:latin typeface="Arial"/>
                <a:cs typeface="Arial"/>
              </a:rPr>
              <a:t>V </a:t>
            </a:r>
            <a:r>
              <a:rPr dirty="0" sz="900">
                <a:latin typeface="Arial"/>
                <a:cs typeface="Arial"/>
              </a:rPr>
              <a:t>= { </a:t>
            </a:r>
            <a:r>
              <a:rPr dirty="0" sz="900" spc="-5" i="1">
                <a:latin typeface="Arial"/>
                <a:cs typeface="Arial"/>
              </a:rPr>
              <a:t>V</a:t>
            </a:r>
            <a:r>
              <a:rPr dirty="0" baseline="-23148" sz="900" spc="-7" i="1">
                <a:latin typeface="Arial"/>
                <a:cs typeface="Arial"/>
              </a:rPr>
              <a:t>1 </a:t>
            </a:r>
            <a:r>
              <a:rPr dirty="0" sz="900">
                <a:latin typeface="Arial"/>
                <a:cs typeface="Arial"/>
              </a:rPr>
              <a:t>, </a:t>
            </a:r>
            <a:r>
              <a:rPr dirty="0" sz="900" spc="-5" i="1">
                <a:latin typeface="Arial"/>
                <a:cs typeface="Arial"/>
              </a:rPr>
              <a:t>V</a:t>
            </a:r>
            <a:r>
              <a:rPr dirty="0" baseline="-23148" sz="900" spc="-7" i="1">
                <a:latin typeface="Arial"/>
                <a:cs typeface="Arial"/>
              </a:rPr>
              <a:t>2 </a:t>
            </a:r>
            <a:r>
              <a:rPr dirty="0" sz="900">
                <a:latin typeface="Arial"/>
                <a:cs typeface="Arial"/>
              </a:rPr>
              <a:t>, </a:t>
            </a:r>
            <a:r>
              <a:rPr dirty="0" sz="900" spc="-5" i="1">
                <a:latin typeface="Arial"/>
                <a:cs typeface="Arial"/>
              </a:rPr>
              <a:t>V</a:t>
            </a:r>
            <a:r>
              <a:rPr dirty="0" baseline="-23148" sz="900" spc="-7" i="1">
                <a:latin typeface="Arial"/>
                <a:cs typeface="Arial"/>
              </a:rPr>
              <a:t>3 </a:t>
            </a:r>
            <a:r>
              <a:rPr dirty="0" sz="900">
                <a:latin typeface="Arial"/>
                <a:cs typeface="Arial"/>
              </a:rPr>
              <a:t>, </a:t>
            </a:r>
            <a:r>
              <a:rPr dirty="0" sz="900" spc="-5" i="1">
                <a:latin typeface="Arial"/>
                <a:cs typeface="Arial"/>
              </a:rPr>
              <a:t>V</a:t>
            </a:r>
            <a:r>
              <a:rPr dirty="0" baseline="-23148" sz="900" spc="-7" i="1">
                <a:latin typeface="Arial"/>
                <a:cs typeface="Arial"/>
              </a:rPr>
              <a:t>4 </a:t>
            </a:r>
            <a:r>
              <a:rPr dirty="0" sz="900">
                <a:latin typeface="Arial"/>
                <a:cs typeface="Arial"/>
              </a:rPr>
              <a:t>, </a:t>
            </a:r>
            <a:r>
              <a:rPr dirty="0" sz="900" spc="-5" i="1">
                <a:latin typeface="Arial"/>
                <a:cs typeface="Arial"/>
              </a:rPr>
              <a:t>V</a:t>
            </a:r>
            <a:r>
              <a:rPr dirty="0" baseline="-23148" sz="900" spc="-7" i="1">
                <a:latin typeface="Arial"/>
                <a:cs typeface="Arial"/>
              </a:rPr>
              <a:t>5 </a:t>
            </a:r>
            <a:r>
              <a:rPr dirty="0" sz="900">
                <a:latin typeface="Arial"/>
                <a:cs typeface="Arial"/>
              </a:rPr>
              <a:t>,</a:t>
            </a:r>
            <a:r>
              <a:rPr dirty="0" sz="900" spc="245">
                <a:latin typeface="Arial"/>
                <a:cs typeface="Arial"/>
              </a:rPr>
              <a:t> </a:t>
            </a:r>
            <a:r>
              <a:rPr dirty="0" sz="900" spc="-5" i="1">
                <a:latin typeface="Arial"/>
                <a:cs typeface="Arial"/>
              </a:rPr>
              <a:t>V</a:t>
            </a:r>
            <a:r>
              <a:rPr dirty="0" baseline="-23148" sz="900" spc="-7" i="1">
                <a:latin typeface="Arial"/>
                <a:cs typeface="Arial"/>
              </a:rPr>
              <a:t>6 </a:t>
            </a:r>
            <a:r>
              <a:rPr dirty="0" sz="900">
                <a:latin typeface="Arial"/>
                <a:cs typeface="Arial"/>
              </a:rPr>
              <a:t>}</a:t>
            </a:r>
            <a:endParaRPr sz="900">
              <a:latin typeface="Arial"/>
              <a:cs typeface="Arial"/>
            </a:endParaRPr>
          </a:p>
          <a:p>
            <a:pPr marL="267970">
              <a:lnSpc>
                <a:spcPct val="100000"/>
              </a:lnSpc>
              <a:spcBef>
                <a:spcPts val="215"/>
              </a:spcBef>
            </a:pPr>
            <a:r>
              <a:rPr dirty="0" sz="900" spc="-5" i="1">
                <a:latin typeface="Arial"/>
                <a:cs typeface="Arial"/>
              </a:rPr>
              <a:t>D </a:t>
            </a:r>
            <a:r>
              <a:rPr dirty="0" sz="900">
                <a:latin typeface="Arial"/>
                <a:cs typeface="Arial"/>
              </a:rPr>
              <a:t>= { </a:t>
            </a:r>
            <a:r>
              <a:rPr dirty="0" sz="900" spc="-5" i="1">
                <a:latin typeface="Arial"/>
                <a:cs typeface="Arial"/>
              </a:rPr>
              <a:t>R </a:t>
            </a:r>
            <a:r>
              <a:rPr dirty="0" sz="900">
                <a:latin typeface="Arial"/>
                <a:cs typeface="Arial"/>
              </a:rPr>
              <a:t>, </a:t>
            </a:r>
            <a:r>
              <a:rPr dirty="0" sz="900" i="1">
                <a:latin typeface="Arial"/>
                <a:cs typeface="Arial"/>
              </a:rPr>
              <a:t>G </a:t>
            </a:r>
            <a:r>
              <a:rPr dirty="0" sz="900">
                <a:latin typeface="Arial"/>
                <a:cs typeface="Arial"/>
              </a:rPr>
              <a:t>, </a:t>
            </a:r>
            <a:r>
              <a:rPr dirty="0" sz="900" i="1">
                <a:latin typeface="Arial"/>
                <a:cs typeface="Arial"/>
              </a:rPr>
              <a:t>B</a:t>
            </a:r>
            <a:r>
              <a:rPr dirty="0" sz="900" spc="-30" i="1">
                <a:latin typeface="Arial"/>
                <a:cs typeface="Arial"/>
              </a:rPr>
              <a:t> </a:t>
            </a:r>
            <a:r>
              <a:rPr dirty="0" sz="900">
                <a:latin typeface="Arial"/>
                <a:cs typeface="Arial"/>
              </a:rPr>
              <a:t>}</a:t>
            </a:r>
            <a:endParaRPr sz="900">
              <a:latin typeface="Arial"/>
              <a:cs typeface="Arial"/>
            </a:endParaRPr>
          </a:p>
          <a:p>
            <a:pPr marL="267970">
              <a:lnSpc>
                <a:spcPct val="100000"/>
              </a:lnSpc>
              <a:spcBef>
                <a:spcPts val="225"/>
              </a:spcBef>
            </a:pPr>
            <a:r>
              <a:rPr dirty="0" sz="900" spc="-5" i="1">
                <a:latin typeface="Arial"/>
                <a:cs typeface="Arial"/>
              </a:rPr>
              <a:t>C </a:t>
            </a:r>
            <a:r>
              <a:rPr dirty="0" sz="900">
                <a:latin typeface="Arial"/>
                <a:cs typeface="Arial"/>
              </a:rPr>
              <a:t>= { </a:t>
            </a:r>
            <a:r>
              <a:rPr dirty="0" sz="900" spc="-5">
                <a:latin typeface="Arial"/>
                <a:cs typeface="Arial"/>
              </a:rPr>
              <a:t>(</a:t>
            </a:r>
            <a:r>
              <a:rPr dirty="0" sz="900" spc="-5" i="1">
                <a:latin typeface="Arial"/>
                <a:cs typeface="Arial"/>
              </a:rPr>
              <a:t>V</a:t>
            </a:r>
            <a:r>
              <a:rPr dirty="0" baseline="-23148" sz="900" spc="-7" i="1">
                <a:latin typeface="Arial"/>
                <a:cs typeface="Arial"/>
              </a:rPr>
              <a:t>1</a:t>
            </a:r>
            <a:r>
              <a:rPr dirty="0" sz="900" spc="-5">
                <a:latin typeface="Arial"/>
                <a:cs typeface="Arial"/>
              </a:rPr>
              <a:t>,</a:t>
            </a:r>
            <a:r>
              <a:rPr dirty="0" sz="900" spc="-5" i="1">
                <a:latin typeface="Arial"/>
                <a:cs typeface="Arial"/>
              </a:rPr>
              <a:t>V</a:t>
            </a:r>
            <a:r>
              <a:rPr dirty="0" baseline="-23148" sz="900" spc="-7" i="1">
                <a:latin typeface="Arial"/>
                <a:cs typeface="Arial"/>
              </a:rPr>
              <a:t>2</a:t>
            </a:r>
            <a:r>
              <a:rPr dirty="0" sz="900" spc="-5">
                <a:latin typeface="Arial"/>
                <a:cs typeface="Arial"/>
              </a:rPr>
              <a:t>) </a:t>
            </a:r>
            <a:r>
              <a:rPr dirty="0" sz="900">
                <a:latin typeface="Arial"/>
                <a:cs typeface="Arial"/>
              </a:rPr>
              <a:t>: { </a:t>
            </a:r>
            <a:r>
              <a:rPr dirty="0" sz="900" spc="-5">
                <a:latin typeface="Arial"/>
                <a:cs typeface="Arial"/>
              </a:rPr>
              <a:t>(</a:t>
            </a:r>
            <a:r>
              <a:rPr dirty="0" sz="900" spc="-5" i="1">
                <a:latin typeface="Arial"/>
                <a:cs typeface="Arial"/>
              </a:rPr>
              <a:t>R</a:t>
            </a:r>
            <a:r>
              <a:rPr dirty="0" sz="900" spc="-5">
                <a:latin typeface="Arial"/>
                <a:cs typeface="Arial"/>
              </a:rPr>
              <a:t>,</a:t>
            </a:r>
            <a:r>
              <a:rPr dirty="0" sz="900" spc="-5" i="1">
                <a:latin typeface="Arial"/>
                <a:cs typeface="Arial"/>
              </a:rPr>
              <a:t>G</a:t>
            </a:r>
            <a:r>
              <a:rPr dirty="0" sz="900" spc="-5">
                <a:latin typeface="Arial"/>
                <a:cs typeface="Arial"/>
              </a:rPr>
              <a:t>), (</a:t>
            </a:r>
            <a:r>
              <a:rPr dirty="0" sz="900" spc="-5" i="1">
                <a:latin typeface="Arial"/>
                <a:cs typeface="Arial"/>
              </a:rPr>
              <a:t>R</a:t>
            </a:r>
            <a:r>
              <a:rPr dirty="0" sz="900" spc="-5">
                <a:latin typeface="Arial"/>
                <a:cs typeface="Arial"/>
              </a:rPr>
              <a:t>,</a:t>
            </a:r>
            <a:r>
              <a:rPr dirty="0" sz="900" spc="-5" i="1">
                <a:latin typeface="Arial"/>
                <a:cs typeface="Arial"/>
              </a:rPr>
              <a:t>B</a:t>
            </a:r>
            <a:r>
              <a:rPr dirty="0" sz="900" spc="-5">
                <a:latin typeface="Arial"/>
                <a:cs typeface="Arial"/>
              </a:rPr>
              <a:t>), (</a:t>
            </a:r>
            <a:r>
              <a:rPr dirty="0" sz="900" spc="-5" i="1">
                <a:latin typeface="Arial"/>
                <a:cs typeface="Arial"/>
              </a:rPr>
              <a:t>G</a:t>
            </a:r>
            <a:r>
              <a:rPr dirty="0" sz="900" spc="-5">
                <a:latin typeface="Arial"/>
                <a:cs typeface="Arial"/>
              </a:rPr>
              <a:t>,</a:t>
            </a:r>
            <a:r>
              <a:rPr dirty="0" sz="900" spc="-5" i="1">
                <a:latin typeface="Arial"/>
                <a:cs typeface="Arial"/>
              </a:rPr>
              <a:t>R</a:t>
            </a:r>
            <a:r>
              <a:rPr dirty="0" sz="900" spc="-5">
                <a:latin typeface="Arial"/>
                <a:cs typeface="Arial"/>
              </a:rPr>
              <a:t>), (</a:t>
            </a:r>
            <a:r>
              <a:rPr dirty="0" sz="900" spc="-5" i="1">
                <a:latin typeface="Arial"/>
                <a:cs typeface="Arial"/>
              </a:rPr>
              <a:t>G</a:t>
            </a:r>
            <a:r>
              <a:rPr dirty="0" sz="900" spc="-5">
                <a:latin typeface="Arial"/>
                <a:cs typeface="Arial"/>
              </a:rPr>
              <a:t>,</a:t>
            </a:r>
            <a:r>
              <a:rPr dirty="0" sz="900" spc="-5" i="1">
                <a:latin typeface="Arial"/>
                <a:cs typeface="Arial"/>
              </a:rPr>
              <a:t>B</a:t>
            </a:r>
            <a:r>
              <a:rPr dirty="0" sz="900" spc="-5">
                <a:latin typeface="Arial"/>
                <a:cs typeface="Arial"/>
              </a:rPr>
              <a:t>), (</a:t>
            </a:r>
            <a:r>
              <a:rPr dirty="0" sz="900" spc="-5" i="1">
                <a:latin typeface="Arial"/>
                <a:cs typeface="Arial"/>
              </a:rPr>
              <a:t>B</a:t>
            </a:r>
            <a:r>
              <a:rPr dirty="0" sz="900" spc="-5">
                <a:latin typeface="Arial"/>
                <a:cs typeface="Arial"/>
              </a:rPr>
              <a:t>,</a:t>
            </a:r>
            <a:r>
              <a:rPr dirty="0" sz="900" spc="-5" i="1">
                <a:latin typeface="Arial"/>
                <a:cs typeface="Arial"/>
              </a:rPr>
              <a:t>R</a:t>
            </a:r>
            <a:r>
              <a:rPr dirty="0" sz="900" spc="-5">
                <a:latin typeface="Arial"/>
                <a:cs typeface="Arial"/>
              </a:rPr>
              <a:t>)</a:t>
            </a:r>
            <a:r>
              <a:rPr dirty="0" sz="900" spc="15">
                <a:latin typeface="Arial"/>
                <a:cs typeface="Arial"/>
              </a:rPr>
              <a:t> </a:t>
            </a:r>
            <a:r>
              <a:rPr dirty="0" sz="900" spc="-5">
                <a:latin typeface="Arial"/>
                <a:cs typeface="Arial"/>
              </a:rPr>
              <a:t>(</a:t>
            </a:r>
            <a:r>
              <a:rPr dirty="0" sz="900" spc="-5" i="1">
                <a:latin typeface="Arial"/>
                <a:cs typeface="Arial"/>
              </a:rPr>
              <a:t>B</a:t>
            </a:r>
            <a:r>
              <a:rPr dirty="0" sz="900" spc="-5">
                <a:latin typeface="Arial"/>
                <a:cs typeface="Arial"/>
              </a:rPr>
              <a:t>,</a:t>
            </a:r>
            <a:r>
              <a:rPr dirty="0" sz="900" spc="-5" i="1">
                <a:latin typeface="Arial"/>
                <a:cs typeface="Arial"/>
              </a:rPr>
              <a:t>G</a:t>
            </a:r>
            <a:r>
              <a:rPr dirty="0" sz="900" spc="-5">
                <a:latin typeface="Arial"/>
                <a:cs typeface="Arial"/>
              </a:rPr>
              <a:t>)},</a:t>
            </a:r>
            <a:endParaRPr sz="900">
              <a:latin typeface="Arial"/>
              <a:cs typeface="Arial"/>
            </a:endParaRPr>
          </a:p>
          <a:p>
            <a:pPr marL="756920">
              <a:lnSpc>
                <a:spcPct val="100000"/>
              </a:lnSpc>
              <a:spcBef>
                <a:spcPts val="220"/>
              </a:spcBef>
            </a:pPr>
            <a:r>
              <a:rPr dirty="0" sz="900">
                <a:latin typeface="Arial"/>
                <a:cs typeface="Arial"/>
              </a:rPr>
              <a:t>{ </a:t>
            </a:r>
            <a:r>
              <a:rPr dirty="0" sz="900" spc="-5">
                <a:latin typeface="Arial"/>
                <a:cs typeface="Arial"/>
              </a:rPr>
              <a:t>(</a:t>
            </a:r>
            <a:r>
              <a:rPr dirty="0" sz="900" spc="-5" i="1">
                <a:latin typeface="Arial"/>
                <a:cs typeface="Arial"/>
              </a:rPr>
              <a:t>V</a:t>
            </a:r>
            <a:r>
              <a:rPr dirty="0" baseline="-23148" sz="900" spc="-7" i="1">
                <a:latin typeface="Arial"/>
                <a:cs typeface="Arial"/>
              </a:rPr>
              <a:t>1</a:t>
            </a:r>
            <a:r>
              <a:rPr dirty="0" sz="900" spc="-5">
                <a:latin typeface="Arial"/>
                <a:cs typeface="Arial"/>
              </a:rPr>
              <a:t>,</a:t>
            </a:r>
            <a:r>
              <a:rPr dirty="0" sz="900" spc="-5" i="1">
                <a:latin typeface="Arial"/>
                <a:cs typeface="Arial"/>
              </a:rPr>
              <a:t>V</a:t>
            </a:r>
            <a:r>
              <a:rPr dirty="0" baseline="-23148" sz="900" spc="-7" i="1">
                <a:latin typeface="Arial"/>
                <a:cs typeface="Arial"/>
              </a:rPr>
              <a:t>3</a:t>
            </a:r>
            <a:r>
              <a:rPr dirty="0" sz="900" spc="-5">
                <a:latin typeface="Arial"/>
                <a:cs typeface="Arial"/>
              </a:rPr>
              <a:t>) </a:t>
            </a:r>
            <a:r>
              <a:rPr dirty="0" sz="900">
                <a:latin typeface="Arial"/>
                <a:cs typeface="Arial"/>
              </a:rPr>
              <a:t>: { </a:t>
            </a:r>
            <a:r>
              <a:rPr dirty="0" sz="900" spc="-5">
                <a:latin typeface="Arial"/>
                <a:cs typeface="Arial"/>
              </a:rPr>
              <a:t>(</a:t>
            </a:r>
            <a:r>
              <a:rPr dirty="0" sz="900" spc="-5" i="1">
                <a:latin typeface="Arial"/>
                <a:cs typeface="Arial"/>
              </a:rPr>
              <a:t>R</a:t>
            </a:r>
            <a:r>
              <a:rPr dirty="0" sz="900" spc="-5">
                <a:latin typeface="Arial"/>
                <a:cs typeface="Arial"/>
              </a:rPr>
              <a:t>,</a:t>
            </a:r>
            <a:r>
              <a:rPr dirty="0" sz="900" spc="-5" i="1">
                <a:latin typeface="Arial"/>
                <a:cs typeface="Arial"/>
              </a:rPr>
              <a:t>G</a:t>
            </a:r>
            <a:r>
              <a:rPr dirty="0" sz="900" spc="-5">
                <a:latin typeface="Arial"/>
                <a:cs typeface="Arial"/>
              </a:rPr>
              <a:t>), (</a:t>
            </a:r>
            <a:r>
              <a:rPr dirty="0" sz="900" spc="-5" i="1">
                <a:latin typeface="Arial"/>
                <a:cs typeface="Arial"/>
              </a:rPr>
              <a:t>R</a:t>
            </a:r>
            <a:r>
              <a:rPr dirty="0" sz="900" spc="-5">
                <a:latin typeface="Arial"/>
                <a:cs typeface="Arial"/>
              </a:rPr>
              <a:t>,</a:t>
            </a:r>
            <a:r>
              <a:rPr dirty="0" sz="900" spc="-5" i="1">
                <a:latin typeface="Arial"/>
                <a:cs typeface="Arial"/>
              </a:rPr>
              <a:t>B</a:t>
            </a:r>
            <a:r>
              <a:rPr dirty="0" sz="900" spc="-5">
                <a:latin typeface="Arial"/>
                <a:cs typeface="Arial"/>
              </a:rPr>
              <a:t>), (</a:t>
            </a:r>
            <a:r>
              <a:rPr dirty="0" sz="900" spc="-5" i="1">
                <a:latin typeface="Arial"/>
                <a:cs typeface="Arial"/>
              </a:rPr>
              <a:t>G</a:t>
            </a:r>
            <a:r>
              <a:rPr dirty="0" sz="900" spc="-5">
                <a:latin typeface="Arial"/>
                <a:cs typeface="Arial"/>
              </a:rPr>
              <a:t>,</a:t>
            </a:r>
            <a:r>
              <a:rPr dirty="0" sz="900" spc="-5" i="1">
                <a:latin typeface="Arial"/>
                <a:cs typeface="Arial"/>
              </a:rPr>
              <a:t>R</a:t>
            </a:r>
            <a:r>
              <a:rPr dirty="0" sz="900" spc="-5">
                <a:latin typeface="Arial"/>
                <a:cs typeface="Arial"/>
              </a:rPr>
              <a:t>), (</a:t>
            </a:r>
            <a:r>
              <a:rPr dirty="0" sz="900" spc="-5" i="1">
                <a:latin typeface="Arial"/>
                <a:cs typeface="Arial"/>
              </a:rPr>
              <a:t>G</a:t>
            </a:r>
            <a:r>
              <a:rPr dirty="0" sz="900" spc="-5">
                <a:latin typeface="Arial"/>
                <a:cs typeface="Arial"/>
              </a:rPr>
              <a:t>,</a:t>
            </a:r>
            <a:r>
              <a:rPr dirty="0" sz="900" spc="-5" i="1">
                <a:latin typeface="Arial"/>
                <a:cs typeface="Arial"/>
              </a:rPr>
              <a:t>B</a:t>
            </a:r>
            <a:r>
              <a:rPr dirty="0" sz="900" spc="-5">
                <a:latin typeface="Arial"/>
                <a:cs typeface="Arial"/>
              </a:rPr>
              <a:t>), (</a:t>
            </a:r>
            <a:r>
              <a:rPr dirty="0" sz="900" spc="-5" i="1">
                <a:latin typeface="Arial"/>
                <a:cs typeface="Arial"/>
              </a:rPr>
              <a:t>B</a:t>
            </a:r>
            <a:r>
              <a:rPr dirty="0" sz="900" spc="-5">
                <a:latin typeface="Arial"/>
                <a:cs typeface="Arial"/>
              </a:rPr>
              <a:t>,</a:t>
            </a:r>
            <a:r>
              <a:rPr dirty="0" sz="900" spc="-5" i="1">
                <a:latin typeface="Arial"/>
                <a:cs typeface="Arial"/>
              </a:rPr>
              <a:t>R</a:t>
            </a:r>
            <a:r>
              <a:rPr dirty="0" sz="900" spc="-5">
                <a:latin typeface="Arial"/>
                <a:cs typeface="Arial"/>
              </a:rPr>
              <a:t>)</a:t>
            </a:r>
            <a:r>
              <a:rPr dirty="0" sz="900" spc="20">
                <a:latin typeface="Arial"/>
                <a:cs typeface="Arial"/>
              </a:rPr>
              <a:t> </a:t>
            </a:r>
            <a:r>
              <a:rPr dirty="0" sz="900" spc="-5">
                <a:latin typeface="Arial"/>
                <a:cs typeface="Arial"/>
              </a:rPr>
              <a:t>(</a:t>
            </a:r>
            <a:r>
              <a:rPr dirty="0" sz="900" spc="-5" i="1">
                <a:latin typeface="Arial"/>
                <a:cs typeface="Arial"/>
              </a:rPr>
              <a:t>B</a:t>
            </a:r>
            <a:r>
              <a:rPr dirty="0" sz="900" spc="-5">
                <a:latin typeface="Arial"/>
                <a:cs typeface="Arial"/>
              </a:rPr>
              <a:t>,</a:t>
            </a:r>
            <a:r>
              <a:rPr dirty="0" sz="900" spc="-5" i="1">
                <a:latin typeface="Arial"/>
                <a:cs typeface="Arial"/>
              </a:rPr>
              <a:t>G</a:t>
            </a:r>
            <a:r>
              <a:rPr dirty="0" sz="900" spc="-5">
                <a:latin typeface="Arial"/>
                <a:cs typeface="Arial"/>
              </a:rPr>
              <a:t>)},</a:t>
            </a:r>
            <a:endParaRPr sz="900">
              <a:latin typeface="Arial"/>
              <a:cs typeface="Arial"/>
            </a:endParaRPr>
          </a:p>
          <a:p>
            <a:pPr marL="1182370">
              <a:lnSpc>
                <a:spcPct val="100000"/>
              </a:lnSpc>
              <a:spcBef>
                <a:spcPts val="215"/>
              </a:spcBef>
            </a:pPr>
            <a:r>
              <a:rPr dirty="0" sz="900">
                <a:latin typeface="Arial"/>
                <a:cs typeface="Arial"/>
              </a:rPr>
              <a:t>:</a:t>
            </a:r>
            <a:endParaRPr sz="900">
              <a:latin typeface="Arial"/>
              <a:cs typeface="Arial"/>
            </a:endParaRPr>
          </a:p>
          <a:p>
            <a:pPr marL="1182370">
              <a:lnSpc>
                <a:spcPct val="100000"/>
              </a:lnSpc>
              <a:spcBef>
                <a:spcPts val="225"/>
              </a:spcBef>
            </a:pPr>
            <a:r>
              <a:rPr dirty="0" sz="900">
                <a:latin typeface="Arial"/>
                <a:cs typeface="Arial"/>
              </a:rPr>
              <a:t>:</a:t>
            </a:r>
            <a:r>
              <a:rPr dirty="0" sz="900" spc="-5">
                <a:latin typeface="Arial"/>
                <a:cs typeface="Arial"/>
              </a:rPr>
              <a:t> </a:t>
            </a:r>
            <a:r>
              <a:rPr dirty="0" sz="900">
                <a:latin typeface="Arial"/>
                <a:cs typeface="Arial"/>
              </a:rPr>
              <a:t>}</a:t>
            </a:r>
            <a:endParaRPr sz="900">
              <a:latin typeface="Arial"/>
              <a:cs typeface="Arial"/>
            </a:endParaRPr>
          </a:p>
          <a:p>
            <a:pPr>
              <a:lnSpc>
                <a:spcPct val="100000"/>
              </a:lnSpc>
              <a:spcBef>
                <a:spcPts val="20"/>
              </a:spcBef>
            </a:pPr>
            <a:endParaRPr sz="1300">
              <a:latin typeface="Times New Roman"/>
              <a:cs typeface="Times New Roman"/>
            </a:endParaRPr>
          </a:p>
          <a:p>
            <a:pPr marL="267970">
              <a:lnSpc>
                <a:spcPct val="100000"/>
              </a:lnSpc>
            </a:pPr>
            <a:r>
              <a:rPr dirty="0" sz="900" spc="-5">
                <a:latin typeface="Arial"/>
                <a:cs typeface="Arial"/>
              </a:rPr>
              <a:t>Obvious point: Usually </a:t>
            </a:r>
            <a:r>
              <a:rPr dirty="0" sz="900" spc="-5" i="1">
                <a:latin typeface="Arial"/>
                <a:cs typeface="Arial"/>
              </a:rPr>
              <a:t>C </a:t>
            </a:r>
            <a:r>
              <a:rPr dirty="0" sz="900" spc="-5">
                <a:latin typeface="Arial"/>
                <a:cs typeface="Arial"/>
              </a:rPr>
              <a:t>isn’t represented explicitly, but by a</a:t>
            </a:r>
            <a:r>
              <a:rPr dirty="0" sz="900" spc="30">
                <a:latin typeface="Arial"/>
                <a:cs typeface="Arial"/>
              </a:rPr>
              <a:t> </a:t>
            </a:r>
            <a:r>
              <a:rPr dirty="0" sz="900" spc="-5">
                <a:latin typeface="Arial"/>
                <a:cs typeface="Arial"/>
              </a:rPr>
              <a:t>function.</a:t>
            </a:r>
            <a:endParaRPr sz="900">
              <a:latin typeface="Arial"/>
              <a:cs typeface="Arial"/>
            </a:endParaRPr>
          </a:p>
          <a:p>
            <a:pPr algn="r" marR="260350">
              <a:lnSpc>
                <a:spcPct val="100000"/>
              </a:lnSpc>
              <a:spcBef>
                <a:spcPts val="745"/>
              </a:spcBef>
            </a:pPr>
            <a:r>
              <a:rPr dirty="0" sz="700" spc="-5">
                <a:latin typeface="Arial"/>
                <a:cs typeface="Arial"/>
              </a:rPr>
              <a:t>Slide</a:t>
            </a:r>
            <a:r>
              <a:rPr dirty="0" sz="700" spc="-95">
                <a:latin typeface="Arial"/>
                <a:cs typeface="Arial"/>
              </a:rPr>
              <a:t> </a:t>
            </a:r>
            <a:r>
              <a:rPr dirty="0" sz="700">
                <a:latin typeface="Arial"/>
                <a:cs typeface="Arial"/>
              </a:rPr>
              <a:t>4</a:t>
            </a:r>
            <a:endParaRPr sz="700">
              <a:latin typeface="Arial"/>
              <a:cs typeface="Arial"/>
            </a:endParaRPr>
          </a:p>
        </p:txBody>
      </p:sp>
      <p:sp>
        <p:nvSpPr>
          <p:cNvPr id="34" name="object 34"/>
          <p:cNvSpPr txBox="1">
            <a:spLocks noGrp="1"/>
          </p:cNvSpPr>
          <p:nvPr>
            <p:ph type="sldNum" idx="7" sz="quarter"/>
          </p:nvPr>
        </p:nvSpPr>
        <p:spPr>
          <a:prstGeom prst="rect"/>
        </p:spPr>
        <p:txBody>
          <a:bodyPr wrap="square" lIns="0" tIns="0" rIns="0" bIns="0" rtlCol="0" vert="horz">
            <a:spAutoFit/>
          </a:bodyPr>
          <a:lstStyle/>
          <a:p>
            <a:pPr marL="25400">
              <a:lnSpc>
                <a:spcPts val="1540"/>
              </a:lnSpc>
            </a:pPr>
            <a:fld id="{81D60167-4931-47E6-BA6A-407CBD079E47}" type="slidenum">
              <a:rPr dirty="0"/>
              <a:t>10</a:t>
            </a:fld>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sldNum" idx="7" sz="quarter"/>
          </p:nvPr>
        </p:nvSpPr>
        <p:spPr>
          <a:prstGeom prst="rect"/>
        </p:spPr>
        <p:txBody>
          <a:bodyPr wrap="square" lIns="0" tIns="0" rIns="0" bIns="0" rtlCol="0" vert="horz">
            <a:spAutoFit/>
          </a:bodyPr>
          <a:lstStyle/>
          <a:p>
            <a:pPr marL="25400">
              <a:lnSpc>
                <a:spcPts val="1540"/>
              </a:lnSpc>
            </a:pPr>
            <a:fld id="{81D60167-4931-47E6-BA6A-407CBD079E47}" type="slidenum">
              <a:rPr dirty="0"/>
              <a:t>10</a:t>
            </a:fld>
          </a:p>
        </p:txBody>
      </p:sp>
      <p:sp>
        <p:nvSpPr>
          <p:cNvPr id="2" name="object 2"/>
          <p:cNvSpPr txBox="1"/>
          <p:nvPr/>
        </p:nvSpPr>
        <p:spPr>
          <a:xfrm>
            <a:off x="1606296" y="1231391"/>
            <a:ext cx="4559300" cy="3416300"/>
          </a:xfrm>
          <a:prstGeom prst="rect">
            <a:avLst/>
          </a:prstGeom>
          <a:ln w="12953">
            <a:solidFill>
              <a:srgbClr val="000000"/>
            </a:solidFill>
          </a:ln>
        </p:spPr>
        <p:txBody>
          <a:bodyPr wrap="square" lIns="0" tIns="172085" rIns="0" bIns="0" rtlCol="0" vert="horz">
            <a:spAutoFit/>
          </a:bodyPr>
          <a:lstStyle/>
          <a:p>
            <a:pPr algn="ctr">
              <a:lnSpc>
                <a:spcPct val="100000"/>
              </a:lnSpc>
              <a:spcBef>
                <a:spcPts val="1355"/>
              </a:spcBef>
            </a:pPr>
            <a:r>
              <a:rPr dirty="0" sz="2200">
                <a:solidFill>
                  <a:srgbClr val="009A00"/>
                </a:solidFill>
                <a:latin typeface="Arial"/>
                <a:cs typeface="Arial"/>
              </a:rPr>
              <a:t>Scheduling</a:t>
            </a:r>
            <a:endParaRPr sz="2200">
              <a:latin typeface="Arial"/>
              <a:cs typeface="Arial"/>
            </a:endParaRPr>
          </a:p>
          <a:p>
            <a:pPr marL="267970">
              <a:lnSpc>
                <a:spcPct val="100000"/>
              </a:lnSpc>
              <a:spcBef>
                <a:spcPts val="1510"/>
              </a:spcBef>
            </a:pPr>
            <a:r>
              <a:rPr dirty="0" sz="1000">
                <a:latin typeface="Arial"/>
                <a:cs typeface="Arial"/>
              </a:rPr>
              <a:t>A </a:t>
            </a:r>
            <a:r>
              <a:rPr dirty="0" sz="1000" spc="-5">
                <a:latin typeface="Arial"/>
                <a:cs typeface="Arial"/>
              </a:rPr>
              <a:t>very big, important use of CSP</a:t>
            </a:r>
            <a:r>
              <a:rPr dirty="0" sz="1000" spc="-35">
                <a:latin typeface="Arial"/>
                <a:cs typeface="Arial"/>
              </a:rPr>
              <a:t> </a:t>
            </a:r>
            <a:r>
              <a:rPr dirty="0" sz="1000" spc="-5">
                <a:latin typeface="Arial"/>
                <a:cs typeface="Arial"/>
              </a:rPr>
              <a:t>methods.</a:t>
            </a:r>
            <a:endParaRPr sz="1000">
              <a:latin typeface="Arial"/>
              <a:cs typeface="Arial"/>
            </a:endParaRPr>
          </a:p>
          <a:p>
            <a:pPr marL="639445" indent="-143510">
              <a:lnSpc>
                <a:spcPct val="100000"/>
              </a:lnSpc>
              <a:spcBef>
                <a:spcPts val="225"/>
              </a:spcBef>
              <a:buChar char="•"/>
              <a:tabLst>
                <a:tab pos="640080" algn="l"/>
              </a:tabLst>
            </a:pPr>
            <a:r>
              <a:rPr dirty="0" sz="900" spc="-5">
                <a:latin typeface="Arial"/>
                <a:cs typeface="Arial"/>
              </a:rPr>
              <a:t>Used in many industries. Makes many multi-million dollar</a:t>
            </a:r>
            <a:r>
              <a:rPr dirty="0" sz="900" spc="25">
                <a:latin typeface="Arial"/>
                <a:cs typeface="Arial"/>
              </a:rPr>
              <a:t> </a:t>
            </a:r>
            <a:r>
              <a:rPr dirty="0" sz="900" spc="-5">
                <a:latin typeface="Arial"/>
                <a:cs typeface="Arial"/>
              </a:rPr>
              <a:t>decisions.</a:t>
            </a:r>
            <a:endParaRPr sz="900">
              <a:latin typeface="Arial"/>
              <a:cs typeface="Arial"/>
            </a:endParaRPr>
          </a:p>
          <a:p>
            <a:pPr marL="639445" indent="-143510">
              <a:lnSpc>
                <a:spcPct val="100000"/>
              </a:lnSpc>
              <a:spcBef>
                <a:spcPts val="220"/>
              </a:spcBef>
              <a:buChar char="•"/>
              <a:tabLst>
                <a:tab pos="640080" algn="l"/>
              </a:tabLst>
            </a:pPr>
            <a:r>
              <a:rPr dirty="0" sz="900" spc="-5">
                <a:latin typeface="Arial"/>
                <a:cs typeface="Arial"/>
              </a:rPr>
              <a:t>Used extensively for space mission</a:t>
            </a:r>
            <a:r>
              <a:rPr dirty="0" sz="900" spc="5">
                <a:latin typeface="Arial"/>
                <a:cs typeface="Arial"/>
              </a:rPr>
              <a:t> </a:t>
            </a:r>
            <a:r>
              <a:rPr dirty="0" sz="900" spc="-5">
                <a:latin typeface="Arial"/>
                <a:cs typeface="Arial"/>
              </a:rPr>
              <a:t>planning.</a:t>
            </a:r>
            <a:endParaRPr sz="900">
              <a:latin typeface="Arial"/>
              <a:cs typeface="Arial"/>
            </a:endParaRPr>
          </a:p>
          <a:p>
            <a:pPr marL="639445" indent="-143510">
              <a:lnSpc>
                <a:spcPct val="100000"/>
              </a:lnSpc>
              <a:spcBef>
                <a:spcPts val="215"/>
              </a:spcBef>
              <a:buChar char="•"/>
              <a:tabLst>
                <a:tab pos="640080" algn="l"/>
              </a:tabLst>
            </a:pPr>
            <a:r>
              <a:rPr dirty="0" sz="900" spc="-5">
                <a:latin typeface="Arial"/>
                <a:cs typeface="Arial"/>
              </a:rPr>
              <a:t>Military uses.</a:t>
            </a:r>
            <a:endParaRPr sz="900">
              <a:latin typeface="Arial"/>
              <a:cs typeface="Arial"/>
            </a:endParaRPr>
          </a:p>
          <a:p>
            <a:pPr marL="267970">
              <a:lnSpc>
                <a:spcPct val="100000"/>
              </a:lnSpc>
              <a:spcBef>
                <a:spcPts val="475"/>
              </a:spcBef>
            </a:pPr>
            <a:r>
              <a:rPr dirty="0" sz="1000">
                <a:latin typeface="Arial"/>
                <a:cs typeface="Arial"/>
              </a:rPr>
              <a:t>People </a:t>
            </a:r>
            <a:r>
              <a:rPr dirty="0" sz="1000" spc="-5" i="1">
                <a:latin typeface="Arial"/>
                <a:cs typeface="Arial"/>
              </a:rPr>
              <a:t>really care </a:t>
            </a:r>
            <a:r>
              <a:rPr dirty="0" sz="1000" spc="-5">
                <a:latin typeface="Arial"/>
                <a:cs typeface="Arial"/>
              </a:rPr>
              <a:t>about improving scheduling</a:t>
            </a:r>
            <a:r>
              <a:rPr dirty="0" sz="1000" spc="-10">
                <a:latin typeface="Arial"/>
                <a:cs typeface="Arial"/>
              </a:rPr>
              <a:t> </a:t>
            </a:r>
            <a:r>
              <a:rPr dirty="0" sz="1000" spc="-5">
                <a:latin typeface="Arial"/>
                <a:cs typeface="Arial"/>
              </a:rPr>
              <a:t>algorithms!</a:t>
            </a:r>
            <a:endParaRPr sz="1000">
              <a:latin typeface="Arial"/>
              <a:cs typeface="Arial"/>
            </a:endParaRPr>
          </a:p>
          <a:p>
            <a:pPr marL="267970" marR="756920">
              <a:lnSpc>
                <a:spcPct val="100000"/>
              </a:lnSpc>
              <a:spcBef>
                <a:spcPts val="489"/>
              </a:spcBef>
            </a:pPr>
            <a:r>
              <a:rPr dirty="0" sz="1000" spc="-5">
                <a:latin typeface="Arial"/>
                <a:cs typeface="Arial"/>
              </a:rPr>
              <a:t>Problems with phenomenally </a:t>
            </a:r>
            <a:r>
              <a:rPr dirty="0" sz="1000">
                <a:latin typeface="Arial"/>
                <a:cs typeface="Arial"/>
              </a:rPr>
              <a:t>huge </a:t>
            </a:r>
            <a:r>
              <a:rPr dirty="0" sz="1000" spc="-5">
                <a:latin typeface="Arial"/>
                <a:cs typeface="Arial"/>
              </a:rPr>
              <a:t>state spaces. </a:t>
            </a:r>
            <a:r>
              <a:rPr dirty="0" sz="1000">
                <a:latin typeface="Arial"/>
                <a:cs typeface="Arial"/>
              </a:rPr>
              <a:t>But for which  </a:t>
            </a:r>
            <a:r>
              <a:rPr dirty="0" sz="1000" spc="-5">
                <a:latin typeface="Arial"/>
                <a:cs typeface="Arial"/>
              </a:rPr>
              <a:t>solutions are needed very</a:t>
            </a:r>
            <a:r>
              <a:rPr dirty="0" sz="1000" spc="-20">
                <a:latin typeface="Arial"/>
                <a:cs typeface="Arial"/>
              </a:rPr>
              <a:t> </a:t>
            </a:r>
            <a:r>
              <a:rPr dirty="0" sz="1000">
                <a:latin typeface="Arial"/>
                <a:cs typeface="Arial"/>
              </a:rPr>
              <a:t>quickly.</a:t>
            </a:r>
            <a:endParaRPr sz="1000">
              <a:latin typeface="Arial"/>
              <a:cs typeface="Arial"/>
            </a:endParaRPr>
          </a:p>
          <a:p>
            <a:pPr marL="267970">
              <a:lnSpc>
                <a:spcPct val="100000"/>
              </a:lnSpc>
              <a:spcBef>
                <a:spcPts val="480"/>
              </a:spcBef>
            </a:pPr>
            <a:r>
              <a:rPr dirty="0" sz="1000">
                <a:latin typeface="Arial"/>
                <a:cs typeface="Arial"/>
              </a:rPr>
              <a:t>Many kinds </a:t>
            </a:r>
            <a:r>
              <a:rPr dirty="0" sz="1000" spc="-5">
                <a:latin typeface="Arial"/>
                <a:cs typeface="Arial"/>
              </a:rPr>
              <a:t>of scheduling problems</a:t>
            </a:r>
            <a:r>
              <a:rPr dirty="0" sz="1000" spc="-30">
                <a:latin typeface="Arial"/>
                <a:cs typeface="Arial"/>
              </a:rPr>
              <a:t> </a:t>
            </a:r>
            <a:r>
              <a:rPr dirty="0" sz="1000" spc="-5">
                <a:latin typeface="Arial"/>
                <a:cs typeface="Arial"/>
              </a:rPr>
              <a:t>e.g.:</a:t>
            </a:r>
            <a:endParaRPr sz="1000">
              <a:latin typeface="Arial"/>
              <a:cs typeface="Arial"/>
            </a:endParaRPr>
          </a:p>
          <a:p>
            <a:pPr marL="411480" marR="390525" indent="-143510">
              <a:lnSpc>
                <a:spcPct val="100000"/>
              </a:lnSpc>
              <a:spcBef>
                <a:spcPts val="229"/>
              </a:spcBef>
              <a:buClr>
                <a:srgbClr val="CC3300"/>
              </a:buClr>
              <a:buFont typeface="Wingdings"/>
              <a:buChar char=""/>
              <a:tabLst>
                <a:tab pos="417195" algn="l"/>
              </a:tabLst>
            </a:pPr>
            <a:r>
              <a:rPr dirty="0" sz="1000" i="1">
                <a:solidFill>
                  <a:srgbClr val="CC009A"/>
                </a:solidFill>
                <a:latin typeface="Arial"/>
                <a:cs typeface="Arial"/>
              </a:rPr>
              <a:t>Job shop</a:t>
            </a:r>
            <a:r>
              <a:rPr dirty="0" sz="1000">
                <a:latin typeface="Arial"/>
                <a:cs typeface="Arial"/>
              </a:rPr>
              <a:t>: </a:t>
            </a:r>
            <a:r>
              <a:rPr dirty="0" sz="1000" spc="-5">
                <a:latin typeface="Arial"/>
                <a:cs typeface="Arial"/>
              </a:rPr>
              <a:t>Discrete time; weird ordering of operations possible; set  of separate</a:t>
            </a:r>
            <a:r>
              <a:rPr dirty="0" sz="1000" spc="-10">
                <a:latin typeface="Arial"/>
                <a:cs typeface="Arial"/>
              </a:rPr>
              <a:t> jobs.</a:t>
            </a:r>
            <a:endParaRPr sz="1000">
              <a:latin typeface="Arial"/>
              <a:cs typeface="Arial"/>
            </a:endParaRPr>
          </a:p>
          <a:p>
            <a:pPr marL="411480" marR="560070" indent="-143510">
              <a:lnSpc>
                <a:spcPct val="100000"/>
              </a:lnSpc>
              <a:spcBef>
                <a:spcPts val="240"/>
              </a:spcBef>
              <a:buClr>
                <a:srgbClr val="CC3300"/>
              </a:buClr>
              <a:buFont typeface="Wingdings"/>
              <a:buChar char=""/>
              <a:tabLst>
                <a:tab pos="417195" algn="l"/>
              </a:tabLst>
            </a:pPr>
            <a:r>
              <a:rPr dirty="0" sz="1000" i="1">
                <a:solidFill>
                  <a:srgbClr val="CC009A"/>
                </a:solidFill>
                <a:latin typeface="Arial"/>
                <a:cs typeface="Arial"/>
              </a:rPr>
              <a:t>Batch </a:t>
            </a:r>
            <a:r>
              <a:rPr dirty="0" sz="1000" spc="-5" i="1">
                <a:solidFill>
                  <a:srgbClr val="CC009A"/>
                </a:solidFill>
                <a:latin typeface="Arial"/>
                <a:cs typeface="Arial"/>
              </a:rPr>
              <a:t>shop</a:t>
            </a:r>
            <a:r>
              <a:rPr dirty="0" sz="1000" spc="-5">
                <a:latin typeface="Arial"/>
                <a:cs typeface="Arial"/>
              </a:rPr>
              <a:t>: Discrete or continuous time; restricted operation of  ordering; grouping is</a:t>
            </a:r>
            <a:r>
              <a:rPr dirty="0" sz="1000" spc="-10">
                <a:latin typeface="Arial"/>
                <a:cs typeface="Arial"/>
              </a:rPr>
              <a:t> </a:t>
            </a:r>
            <a:r>
              <a:rPr dirty="0" sz="1000" spc="-5">
                <a:latin typeface="Arial"/>
                <a:cs typeface="Arial"/>
              </a:rPr>
              <a:t>important.</a:t>
            </a:r>
            <a:endParaRPr sz="1000">
              <a:latin typeface="Arial"/>
              <a:cs typeface="Arial"/>
            </a:endParaRPr>
          </a:p>
          <a:p>
            <a:pPr marL="416559" indent="-149225">
              <a:lnSpc>
                <a:spcPct val="100000"/>
              </a:lnSpc>
              <a:spcBef>
                <a:spcPts val="240"/>
              </a:spcBef>
              <a:buClr>
                <a:srgbClr val="CC3300"/>
              </a:buClr>
              <a:buFont typeface="Wingdings"/>
              <a:buChar char=""/>
              <a:tabLst>
                <a:tab pos="417195" algn="l"/>
              </a:tabLst>
            </a:pPr>
            <a:r>
              <a:rPr dirty="0" sz="1000" spc="-5" i="1">
                <a:solidFill>
                  <a:srgbClr val="CC009A"/>
                </a:solidFill>
                <a:latin typeface="Arial"/>
                <a:cs typeface="Arial"/>
              </a:rPr>
              <a:t>Manufacturing cell</a:t>
            </a:r>
            <a:r>
              <a:rPr dirty="0" sz="1000" spc="-5">
                <a:latin typeface="Arial"/>
                <a:cs typeface="Arial"/>
              </a:rPr>
              <a:t>: Discrete, automated version of open job</a:t>
            </a:r>
            <a:r>
              <a:rPr dirty="0" sz="1000" spc="-10">
                <a:latin typeface="Arial"/>
                <a:cs typeface="Arial"/>
              </a:rPr>
              <a:t> </a:t>
            </a:r>
            <a:r>
              <a:rPr dirty="0" sz="1000" spc="-5">
                <a:latin typeface="Arial"/>
                <a:cs typeface="Arial"/>
              </a:rPr>
              <a:t>shop.</a:t>
            </a:r>
            <a:endParaRPr sz="1000">
              <a:latin typeface="Arial"/>
              <a:cs typeface="Arial"/>
            </a:endParaRPr>
          </a:p>
          <a:p>
            <a:pPr>
              <a:lnSpc>
                <a:spcPct val="100000"/>
              </a:lnSpc>
              <a:spcBef>
                <a:spcPts val="45"/>
              </a:spcBef>
            </a:pPr>
            <a:endParaRPr sz="950">
              <a:latin typeface="Times New Roman"/>
              <a:cs typeface="Times New Roman"/>
            </a:endParaRPr>
          </a:p>
          <a:p>
            <a:pPr algn="r" marR="259715">
              <a:lnSpc>
                <a:spcPct val="100000"/>
              </a:lnSpc>
            </a:pPr>
            <a:r>
              <a:rPr dirty="0" sz="700" spc="-5">
                <a:latin typeface="Arial"/>
                <a:cs typeface="Arial"/>
              </a:rPr>
              <a:t>Slide</a:t>
            </a:r>
            <a:r>
              <a:rPr dirty="0" sz="700" spc="-95">
                <a:latin typeface="Arial"/>
                <a:cs typeface="Arial"/>
              </a:rPr>
              <a:t> </a:t>
            </a:r>
            <a:r>
              <a:rPr dirty="0" sz="700" spc="-5">
                <a:latin typeface="Arial"/>
                <a:cs typeface="Arial"/>
              </a:rPr>
              <a:t>39</a:t>
            </a:r>
            <a:endParaRPr sz="700">
              <a:latin typeface="Arial"/>
              <a:cs typeface="Arial"/>
            </a:endParaRPr>
          </a:p>
        </p:txBody>
      </p:sp>
      <p:sp>
        <p:nvSpPr>
          <p:cNvPr id="3" name="object 3"/>
          <p:cNvSpPr txBox="1"/>
          <p:nvPr/>
        </p:nvSpPr>
        <p:spPr>
          <a:xfrm>
            <a:off x="1606296" y="5408676"/>
            <a:ext cx="4559300" cy="3416300"/>
          </a:xfrm>
          <a:prstGeom prst="rect">
            <a:avLst/>
          </a:prstGeom>
          <a:ln w="12953">
            <a:solidFill>
              <a:srgbClr val="000000"/>
            </a:solidFill>
          </a:ln>
        </p:spPr>
        <p:txBody>
          <a:bodyPr wrap="square" lIns="0" tIns="241935" rIns="0" bIns="0" rtlCol="0" vert="horz">
            <a:spAutoFit/>
          </a:bodyPr>
          <a:lstStyle/>
          <a:p>
            <a:pPr algn="ctr">
              <a:lnSpc>
                <a:spcPct val="100000"/>
              </a:lnSpc>
              <a:spcBef>
                <a:spcPts val="1905"/>
              </a:spcBef>
            </a:pPr>
            <a:r>
              <a:rPr dirty="0" sz="2200">
                <a:solidFill>
                  <a:srgbClr val="009A00"/>
                </a:solidFill>
                <a:latin typeface="Arial"/>
                <a:cs typeface="Arial"/>
              </a:rPr>
              <a:t>Job Shop</a:t>
            </a:r>
            <a:r>
              <a:rPr dirty="0" sz="2200" spc="-15">
                <a:solidFill>
                  <a:srgbClr val="009A00"/>
                </a:solidFill>
                <a:latin typeface="Arial"/>
                <a:cs typeface="Arial"/>
              </a:rPr>
              <a:t> </a:t>
            </a:r>
            <a:r>
              <a:rPr dirty="0" sz="2200">
                <a:solidFill>
                  <a:srgbClr val="009A00"/>
                </a:solidFill>
                <a:latin typeface="Arial"/>
                <a:cs typeface="Arial"/>
              </a:rPr>
              <a:t>scheduling</a:t>
            </a:r>
            <a:endParaRPr sz="2200">
              <a:latin typeface="Arial"/>
              <a:cs typeface="Arial"/>
            </a:endParaRPr>
          </a:p>
          <a:p>
            <a:pPr marL="267970" marR="369570">
              <a:lnSpc>
                <a:spcPct val="100000"/>
              </a:lnSpc>
              <a:spcBef>
                <a:spcPts val="1860"/>
              </a:spcBef>
            </a:pPr>
            <a:r>
              <a:rPr dirty="0" sz="900" spc="-5">
                <a:latin typeface="Arial"/>
                <a:cs typeface="Arial"/>
              </a:rPr>
              <a:t>At a job-shop you make various products. Each product is a “job” to be done.  </a:t>
            </a:r>
            <a:r>
              <a:rPr dirty="0" sz="900">
                <a:latin typeface="Arial"/>
                <a:cs typeface="Arial"/>
              </a:rPr>
              <a:t>E.G.</a:t>
            </a:r>
            <a:endParaRPr sz="900">
              <a:latin typeface="Arial"/>
              <a:cs typeface="Arial"/>
            </a:endParaRPr>
          </a:p>
          <a:p>
            <a:pPr marL="725170" marR="1755775">
              <a:lnSpc>
                <a:spcPct val="100000"/>
              </a:lnSpc>
              <a:spcBef>
                <a:spcPts val="225"/>
              </a:spcBef>
            </a:pPr>
            <a:r>
              <a:rPr dirty="0" sz="900" spc="-5">
                <a:latin typeface="Arial"/>
                <a:cs typeface="Arial"/>
              </a:rPr>
              <a:t>Job</a:t>
            </a:r>
            <a:r>
              <a:rPr dirty="0" baseline="-23148" sz="900" spc="-7">
                <a:latin typeface="Arial"/>
                <a:cs typeface="Arial"/>
              </a:rPr>
              <a:t>1 </a:t>
            </a:r>
            <a:r>
              <a:rPr dirty="0" sz="900">
                <a:latin typeface="Arial"/>
                <a:cs typeface="Arial"/>
              </a:rPr>
              <a:t>= </a:t>
            </a:r>
            <a:r>
              <a:rPr dirty="0" sz="900" spc="-5">
                <a:latin typeface="Arial"/>
                <a:cs typeface="Arial"/>
              </a:rPr>
              <a:t>Make a polished-thing-with-a-hole  Job</a:t>
            </a:r>
            <a:r>
              <a:rPr dirty="0" baseline="-23148" sz="900" spc="-7">
                <a:latin typeface="Arial"/>
                <a:cs typeface="Arial"/>
              </a:rPr>
              <a:t>2 </a:t>
            </a:r>
            <a:r>
              <a:rPr dirty="0" sz="900">
                <a:latin typeface="Arial"/>
                <a:cs typeface="Arial"/>
              </a:rPr>
              <a:t>= </a:t>
            </a:r>
            <a:r>
              <a:rPr dirty="0" sz="900" spc="-5">
                <a:latin typeface="Arial"/>
                <a:cs typeface="Arial"/>
              </a:rPr>
              <a:t>Paint and drill a hole in a</a:t>
            </a:r>
            <a:r>
              <a:rPr dirty="0" sz="900" spc="-60">
                <a:latin typeface="Arial"/>
                <a:cs typeface="Arial"/>
              </a:rPr>
              <a:t> </a:t>
            </a:r>
            <a:r>
              <a:rPr dirty="0" sz="900" spc="-10">
                <a:latin typeface="Arial"/>
                <a:cs typeface="Arial"/>
              </a:rPr>
              <a:t>widget</a:t>
            </a:r>
            <a:endParaRPr sz="900">
              <a:latin typeface="Arial"/>
              <a:cs typeface="Arial"/>
            </a:endParaRPr>
          </a:p>
          <a:p>
            <a:pPr marL="267970">
              <a:lnSpc>
                <a:spcPct val="100000"/>
              </a:lnSpc>
              <a:spcBef>
                <a:spcPts val="220"/>
              </a:spcBef>
            </a:pPr>
            <a:r>
              <a:rPr dirty="0" sz="900" spc="-5">
                <a:latin typeface="Arial"/>
                <a:cs typeface="Arial"/>
              </a:rPr>
              <a:t>Each job requires several operations.</a:t>
            </a:r>
            <a:r>
              <a:rPr dirty="0" sz="900" spc="20">
                <a:latin typeface="Arial"/>
                <a:cs typeface="Arial"/>
              </a:rPr>
              <a:t> </a:t>
            </a:r>
            <a:r>
              <a:rPr dirty="0" sz="900" spc="-5">
                <a:latin typeface="Arial"/>
                <a:cs typeface="Arial"/>
              </a:rPr>
              <a:t>E.G.</a:t>
            </a:r>
            <a:endParaRPr sz="900">
              <a:latin typeface="Arial"/>
              <a:cs typeface="Arial"/>
            </a:endParaRPr>
          </a:p>
          <a:p>
            <a:pPr marL="725170" marR="2209165">
              <a:lnSpc>
                <a:spcPct val="100000"/>
              </a:lnSpc>
              <a:spcBef>
                <a:spcPts val="225"/>
              </a:spcBef>
            </a:pPr>
            <a:r>
              <a:rPr dirty="0" sz="900" spc="-5">
                <a:latin typeface="Arial"/>
                <a:cs typeface="Arial"/>
              </a:rPr>
              <a:t>Operations for Job</a:t>
            </a:r>
            <a:r>
              <a:rPr dirty="0" baseline="-23148" sz="900" spc="-7">
                <a:latin typeface="Arial"/>
                <a:cs typeface="Arial"/>
              </a:rPr>
              <a:t>1</a:t>
            </a:r>
            <a:r>
              <a:rPr dirty="0" sz="900" spc="-5">
                <a:latin typeface="Arial"/>
                <a:cs typeface="Arial"/>
              </a:rPr>
              <a:t>: Polish, </a:t>
            </a:r>
            <a:r>
              <a:rPr dirty="0" sz="900" spc="-10">
                <a:latin typeface="Arial"/>
                <a:cs typeface="Arial"/>
              </a:rPr>
              <a:t>Drill  </a:t>
            </a:r>
            <a:r>
              <a:rPr dirty="0" sz="900" spc="-5">
                <a:latin typeface="Arial"/>
                <a:cs typeface="Arial"/>
              </a:rPr>
              <a:t>Operations for Job</a:t>
            </a:r>
            <a:r>
              <a:rPr dirty="0" baseline="-23148" sz="900" spc="-7">
                <a:latin typeface="Arial"/>
                <a:cs typeface="Arial"/>
              </a:rPr>
              <a:t>2</a:t>
            </a:r>
            <a:r>
              <a:rPr dirty="0" sz="900" spc="-5">
                <a:latin typeface="Arial"/>
                <a:cs typeface="Arial"/>
              </a:rPr>
              <a:t>: Paint,</a:t>
            </a:r>
            <a:r>
              <a:rPr dirty="0" sz="900" spc="-20">
                <a:latin typeface="Arial"/>
                <a:cs typeface="Arial"/>
              </a:rPr>
              <a:t> </a:t>
            </a:r>
            <a:r>
              <a:rPr dirty="0" sz="900" spc="-10">
                <a:latin typeface="Arial"/>
                <a:cs typeface="Arial"/>
              </a:rPr>
              <a:t>Drill</a:t>
            </a:r>
            <a:endParaRPr sz="900">
              <a:latin typeface="Arial"/>
              <a:cs typeface="Arial"/>
            </a:endParaRPr>
          </a:p>
          <a:p>
            <a:pPr marL="725170" marR="1800860" indent="-457200">
              <a:lnSpc>
                <a:spcPct val="120000"/>
              </a:lnSpc>
              <a:spcBef>
                <a:spcPts val="5"/>
              </a:spcBef>
            </a:pPr>
            <a:r>
              <a:rPr dirty="0" sz="900" spc="-5">
                <a:latin typeface="Arial"/>
                <a:cs typeface="Arial"/>
              </a:rPr>
              <a:t>Each operation needs several resources. E.G.  Polishing needs the Polishing</a:t>
            </a:r>
            <a:r>
              <a:rPr dirty="0" sz="900" spc="-15">
                <a:latin typeface="Arial"/>
                <a:cs typeface="Arial"/>
              </a:rPr>
              <a:t> </a:t>
            </a:r>
            <a:r>
              <a:rPr dirty="0" sz="900" spc="-5">
                <a:latin typeface="Arial"/>
                <a:cs typeface="Arial"/>
              </a:rPr>
              <a:t>machine</a:t>
            </a:r>
            <a:endParaRPr sz="900">
              <a:latin typeface="Arial"/>
              <a:cs typeface="Arial"/>
            </a:endParaRPr>
          </a:p>
          <a:p>
            <a:pPr marL="725170" marR="1800860">
              <a:lnSpc>
                <a:spcPct val="100000"/>
              </a:lnSpc>
              <a:spcBef>
                <a:spcPts val="5"/>
              </a:spcBef>
            </a:pPr>
            <a:r>
              <a:rPr dirty="0" sz="900" spc="-5">
                <a:latin typeface="Arial"/>
                <a:cs typeface="Arial"/>
              </a:rPr>
              <a:t>Polishing needs Pat (a Polishing expert)  Drilling needs </a:t>
            </a:r>
            <a:r>
              <a:rPr dirty="0" sz="900">
                <a:latin typeface="Arial"/>
                <a:cs typeface="Arial"/>
              </a:rPr>
              <a:t>the </a:t>
            </a:r>
            <a:r>
              <a:rPr dirty="0" sz="900" spc="-5">
                <a:latin typeface="Arial"/>
                <a:cs typeface="Arial"/>
              </a:rPr>
              <a:t>Drill</a:t>
            </a:r>
            <a:endParaRPr sz="900">
              <a:latin typeface="Arial"/>
              <a:cs typeface="Arial"/>
            </a:endParaRPr>
          </a:p>
          <a:p>
            <a:pPr marL="1182370" marR="1750060" indent="-457200">
              <a:lnSpc>
                <a:spcPct val="100000"/>
              </a:lnSpc>
            </a:pPr>
            <a:r>
              <a:rPr dirty="0" sz="900" spc="-5">
                <a:latin typeface="Arial"/>
                <a:cs typeface="Arial"/>
              </a:rPr>
              <a:t>Drilling needs Pat (also a Drilling expert)  Or Drilling can be done by</a:t>
            </a:r>
            <a:r>
              <a:rPr dirty="0" sz="900" spc="-25">
                <a:latin typeface="Arial"/>
                <a:cs typeface="Arial"/>
              </a:rPr>
              <a:t> </a:t>
            </a:r>
            <a:r>
              <a:rPr dirty="0" sz="900" spc="-5">
                <a:latin typeface="Arial"/>
                <a:cs typeface="Arial"/>
              </a:rPr>
              <a:t>Chris</a:t>
            </a:r>
            <a:endParaRPr sz="900">
              <a:latin typeface="Arial"/>
              <a:cs typeface="Arial"/>
            </a:endParaRPr>
          </a:p>
          <a:p>
            <a:pPr marL="267970" marR="370205">
              <a:lnSpc>
                <a:spcPct val="100000"/>
              </a:lnSpc>
              <a:spcBef>
                <a:spcPts val="220"/>
              </a:spcBef>
            </a:pPr>
            <a:r>
              <a:rPr dirty="0" sz="900" spc="-5">
                <a:latin typeface="Arial"/>
                <a:cs typeface="Arial"/>
              </a:rPr>
              <a:t>Some operations need to be done in a particular order (e.g. Paint after you’ve  Drilled)</a:t>
            </a:r>
            <a:endParaRPr sz="900">
              <a:latin typeface="Arial"/>
              <a:cs typeface="Arial"/>
            </a:endParaRPr>
          </a:p>
          <a:p>
            <a:pPr algn="r" marR="259715">
              <a:lnSpc>
                <a:spcPct val="100000"/>
              </a:lnSpc>
              <a:spcBef>
                <a:spcPts val="760"/>
              </a:spcBef>
            </a:pPr>
            <a:r>
              <a:rPr dirty="0" sz="700" spc="-5">
                <a:latin typeface="Arial"/>
                <a:cs typeface="Arial"/>
              </a:rPr>
              <a:t>Slide</a:t>
            </a:r>
            <a:r>
              <a:rPr dirty="0" sz="700" spc="-95">
                <a:latin typeface="Arial"/>
                <a:cs typeface="Arial"/>
              </a:rPr>
              <a:t> </a:t>
            </a:r>
            <a:r>
              <a:rPr dirty="0" sz="700" spc="-5">
                <a:latin typeface="Arial"/>
                <a:cs typeface="Arial"/>
              </a:rPr>
              <a:t>40</a:t>
            </a:r>
            <a:endParaRPr sz="700">
              <a:latin typeface="Arial"/>
              <a:cs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606296" y="1231391"/>
            <a:ext cx="4559300" cy="3416300"/>
          </a:xfrm>
          <a:prstGeom prst="rect">
            <a:avLst/>
          </a:prstGeom>
          <a:ln w="12953">
            <a:solidFill>
              <a:srgbClr val="000000"/>
            </a:solidFill>
          </a:ln>
        </p:spPr>
        <p:txBody>
          <a:bodyPr wrap="square" lIns="0" tIns="241300" rIns="0" bIns="0" rtlCol="0" vert="horz">
            <a:spAutoFit/>
          </a:bodyPr>
          <a:lstStyle/>
          <a:p>
            <a:pPr algn="ctr">
              <a:lnSpc>
                <a:spcPct val="100000"/>
              </a:lnSpc>
              <a:spcBef>
                <a:spcPts val="1900"/>
              </a:spcBef>
            </a:pPr>
            <a:r>
              <a:rPr dirty="0" sz="2200">
                <a:solidFill>
                  <a:srgbClr val="009A00"/>
                </a:solidFill>
                <a:latin typeface="Arial"/>
                <a:cs typeface="Arial"/>
              </a:rPr>
              <a:t>Job Shop</a:t>
            </a:r>
            <a:r>
              <a:rPr dirty="0" sz="2200" spc="-15">
                <a:solidFill>
                  <a:srgbClr val="009A00"/>
                </a:solidFill>
                <a:latin typeface="Arial"/>
                <a:cs typeface="Arial"/>
              </a:rPr>
              <a:t> </a:t>
            </a:r>
            <a:r>
              <a:rPr dirty="0" sz="2200">
                <a:solidFill>
                  <a:srgbClr val="009A00"/>
                </a:solidFill>
                <a:latin typeface="Arial"/>
                <a:cs typeface="Arial"/>
              </a:rPr>
              <a:t>Formalized</a:t>
            </a:r>
            <a:endParaRPr sz="2200">
              <a:latin typeface="Arial"/>
              <a:cs typeface="Arial"/>
            </a:endParaRPr>
          </a:p>
          <a:p>
            <a:pPr marL="267970">
              <a:lnSpc>
                <a:spcPct val="100000"/>
              </a:lnSpc>
              <a:spcBef>
                <a:spcPts val="665"/>
              </a:spcBef>
            </a:pPr>
            <a:r>
              <a:rPr dirty="0" sz="900">
                <a:latin typeface="Arial"/>
                <a:cs typeface="Arial"/>
              </a:rPr>
              <a:t>A </a:t>
            </a:r>
            <a:r>
              <a:rPr dirty="0" sz="900" spc="-5">
                <a:latin typeface="Arial"/>
                <a:cs typeface="Arial"/>
              </a:rPr>
              <a:t>Job Shop problem is a pair </a:t>
            </a:r>
            <a:r>
              <a:rPr dirty="0" sz="900">
                <a:latin typeface="Arial"/>
                <a:cs typeface="Arial"/>
              </a:rPr>
              <a:t>( </a:t>
            </a:r>
            <a:r>
              <a:rPr dirty="0" sz="900" i="1">
                <a:latin typeface="Arial"/>
                <a:cs typeface="Arial"/>
              </a:rPr>
              <a:t>J </a:t>
            </a:r>
            <a:r>
              <a:rPr dirty="0" sz="900">
                <a:latin typeface="Arial"/>
                <a:cs typeface="Arial"/>
              </a:rPr>
              <a:t>, </a:t>
            </a:r>
            <a:r>
              <a:rPr dirty="0" sz="900" spc="-5" i="1">
                <a:latin typeface="Arial"/>
                <a:cs typeface="Arial"/>
              </a:rPr>
              <a:t>RES</a:t>
            </a:r>
            <a:r>
              <a:rPr dirty="0" sz="900" spc="20" i="1">
                <a:latin typeface="Arial"/>
                <a:cs typeface="Arial"/>
              </a:rPr>
              <a:t> </a:t>
            </a:r>
            <a:r>
              <a:rPr dirty="0" sz="900">
                <a:latin typeface="Arial"/>
                <a:cs typeface="Arial"/>
              </a:rPr>
              <a:t>)</a:t>
            </a:r>
            <a:endParaRPr sz="900">
              <a:latin typeface="Arial"/>
              <a:cs typeface="Arial"/>
            </a:endParaRPr>
          </a:p>
          <a:p>
            <a:pPr marL="267970">
              <a:lnSpc>
                <a:spcPct val="100000"/>
              </a:lnSpc>
              <a:spcBef>
                <a:spcPts val="225"/>
              </a:spcBef>
            </a:pPr>
            <a:r>
              <a:rPr dirty="0" sz="900" i="1">
                <a:latin typeface="Arial"/>
                <a:cs typeface="Arial"/>
              </a:rPr>
              <a:t>J </a:t>
            </a:r>
            <a:r>
              <a:rPr dirty="0" sz="900" spc="-5">
                <a:latin typeface="Arial"/>
                <a:cs typeface="Arial"/>
              </a:rPr>
              <a:t>is a set of jobs </a:t>
            </a:r>
            <a:r>
              <a:rPr dirty="0" sz="900" i="1">
                <a:latin typeface="Arial"/>
                <a:cs typeface="Arial"/>
              </a:rPr>
              <a:t>J </a:t>
            </a:r>
            <a:r>
              <a:rPr dirty="0" sz="900">
                <a:latin typeface="Arial"/>
                <a:cs typeface="Arial"/>
              </a:rPr>
              <a:t>= </a:t>
            </a:r>
            <a:r>
              <a:rPr dirty="0" sz="900" spc="-5">
                <a:latin typeface="Arial"/>
                <a:cs typeface="Arial"/>
              </a:rPr>
              <a:t>{</a:t>
            </a:r>
            <a:r>
              <a:rPr dirty="0" sz="900" spc="-5" i="1">
                <a:latin typeface="Arial"/>
                <a:cs typeface="Arial"/>
              </a:rPr>
              <a:t>j</a:t>
            </a:r>
            <a:r>
              <a:rPr dirty="0" baseline="-23148" sz="900" spc="-7" i="1">
                <a:latin typeface="Arial"/>
                <a:cs typeface="Arial"/>
              </a:rPr>
              <a:t>1 </a:t>
            </a:r>
            <a:r>
              <a:rPr dirty="0" sz="900">
                <a:latin typeface="Arial"/>
                <a:cs typeface="Arial"/>
              </a:rPr>
              <a:t>, </a:t>
            </a:r>
            <a:r>
              <a:rPr dirty="0" sz="900" spc="-5" i="1">
                <a:latin typeface="Arial"/>
                <a:cs typeface="Arial"/>
              </a:rPr>
              <a:t>j</a:t>
            </a:r>
            <a:r>
              <a:rPr dirty="0" baseline="-23148" sz="900" spc="-7" i="1">
                <a:latin typeface="Arial"/>
                <a:cs typeface="Arial"/>
              </a:rPr>
              <a:t>2 </a:t>
            </a:r>
            <a:r>
              <a:rPr dirty="0" sz="900">
                <a:latin typeface="Arial"/>
                <a:cs typeface="Arial"/>
              </a:rPr>
              <a:t>, …</a:t>
            </a:r>
            <a:r>
              <a:rPr dirty="0" sz="900" spc="-155">
                <a:latin typeface="Arial"/>
                <a:cs typeface="Arial"/>
              </a:rPr>
              <a:t> </a:t>
            </a:r>
            <a:r>
              <a:rPr dirty="0" sz="900" spc="-5" i="1">
                <a:latin typeface="Arial"/>
                <a:cs typeface="Arial"/>
              </a:rPr>
              <a:t>j</a:t>
            </a:r>
            <a:r>
              <a:rPr dirty="0" baseline="-23148" sz="900" spc="-7" i="1">
                <a:latin typeface="Arial"/>
                <a:cs typeface="Arial"/>
              </a:rPr>
              <a:t>n</a:t>
            </a:r>
            <a:r>
              <a:rPr dirty="0" sz="900" spc="-5">
                <a:latin typeface="Arial"/>
                <a:cs typeface="Arial"/>
              </a:rPr>
              <a:t>}</a:t>
            </a:r>
            <a:endParaRPr sz="900">
              <a:latin typeface="Arial"/>
              <a:cs typeface="Arial"/>
            </a:endParaRPr>
          </a:p>
          <a:p>
            <a:pPr marL="267970">
              <a:lnSpc>
                <a:spcPct val="100000"/>
              </a:lnSpc>
              <a:spcBef>
                <a:spcPts val="220"/>
              </a:spcBef>
            </a:pPr>
            <a:r>
              <a:rPr dirty="0" sz="900" spc="-5" i="1">
                <a:latin typeface="Arial"/>
                <a:cs typeface="Arial"/>
              </a:rPr>
              <a:t>RES </a:t>
            </a:r>
            <a:r>
              <a:rPr dirty="0" sz="900" spc="-5">
                <a:latin typeface="Arial"/>
                <a:cs typeface="Arial"/>
              </a:rPr>
              <a:t>is a set of resources </a:t>
            </a:r>
            <a:r>
              <a:rPr dirty="0" sz="900" i="1">
                <a:latin typeface="Arial"/>
                <a:cs typeface="Arial"/>
              </a:rPr>
              <a:t>RES </a:t>
            </a:r>
            <a:r>
              <a:rPr dirty="0" sz="900">
                <a:latin typeface="Arial"/>
                <a:cs typeface="Arial"/>
              </a:rPr>
              <a:t>= </a:t>
            </a:r>
            <a:r>
              <a:rPr dirty="0" sz="900" spc="-10">
                <a:latin typeface="Arial"/>
                <a:cs typeface="Arial"/>
              </a:rPr>
              <a:t>{</a:t>
            </a:r>
            <a:r>
              <a:rPr dirty="0" sz="900" spc="-10" i="1">
                <a:latin typeface="Arial"/>
                <a:cs typeface="Arial"/>
              </a:rPr>
              <a:t>R</a:t>
            </a:r>
            <a:r>
              <a:rPr dirty="0" baseline="-23148" sz="900" spc="-15" i="1">
                <a:latin typeface="Arial"/>
                <a:cs typeface="Arial"/>
              </a:rPr>
              <a:t>1 </a:t>
            </a:r>
            <a:r>
              <a:rPr dirty="0" sz="900" spc="-5">
                <a:latin typeface="Arial"/>
                <a:cs typeface="Arial"/>
              </a:rPr>
              <a:t>..</a:t>
            </a:r>
            <a:r>
              <a:rPr dirty="0" sz="900" spc="-40">
                <a:latin typeface="Arial"/>
                <a:cs typeface="Arial"/>
              </a:rPr>
              <a:t> </a:t>
            </a:r>
            <a:r>
              <a:rPr dirty="0" sz="900" spc="-10" i="1">
                <a:latin typeface="Arial"/>
                <a:cs typeface="Arial"/>
              </a:rPr>
              <a:t>R</a:t>
            </a:r>
            <a:r>
              <a:rPr dirty="0" baseline="-23148" sz="900" spc="-15" i="1">
                <a:latin typeface="Arial"/>
                <a:cs typeface="Arial"/>
              </a:rPr>
              <a:t>m</a:t>
            </a:r>
            <a:r>
              <a:rPr dirty="0" sz="900" spc="-10">
                <a:latin typeface="Arial"/>
                <a:cs typeface="Arial"/>
              </a:rPr>
              <a:t>}</a:t>
            </a:r>
            <a:endParaRPr sz="900">
              <a:latin typeface="Arial"/>
              <a:cs typeface="Arial"/>
            </a:endParaRPr>
          </a:p>
          <a:p>
            <a:pPr>
              <a:lnSpc>
                <a:spcPct val="100000"/>
              </a:lnSpc>
              <a:spcBef>
                <a:spcPts val="25"/>
              </a:spcBef>
            </a:pPr>
            <a:endParaRPr sz="1300">
              <a:latin typeface="Times New Roman"/>
              <a:cs typeface="Times New Roman"/>
            </a:endParaRPr>
          </a:p>
          <a:p>
            <a:pPr marL="267970">
              <a:lnSpc>
                <a:spcPct val="100000"/>
              </a:lnSpc>
            </a:pPr>
            <a:r>
              <a:rPr dirty="0" sz="900" spc="-5">
                <a:latin typeface="Arial"/>
                <a:cs typeface="Arial"/>
              </a:rPr>
              <a:t>Each job </a:t>
            </a:r>
            <a:r>
              <a:rPr dirty="0" sz="900" spc="-5" i="1">
                <a:latin typeface="Arial"/>
                <a:cs typeface="Arial"/>
              </a:rPr>
              <a:t>j</a:t>
            </a:r>
            <a:r>
              <a:rPr dirty="0" baseline="-23148" sz="900" spc="-7" i="1">
                <a:latin typeface="Arial"/>
                <a:cs typeface="Arial"/>
              </a:rPr>
              <a:t>I </a:t>
            </a:r>
            <a:r>
              <a:rPr dirty="0" sz="900" spc="-5">
                <a:latin typeface="Arial"/>
                <a:cs typeface="Arial"/>
              </a:rPr>
              <a:t>is specified</a:t>
            </a:r>
            <a:r>
              <a:rPr dirty="0" sz="900" spc="-70">
                <a:latin typeface="Arial"/>
                <a:cs typeface="Arial"/>
              </a:rPr>
              <a:t> </a:t>
            </a:r>
            <a:r>
              <a:rPr dirty="0" sz="900" spc="-5">
                <a:latin typeface="Arial"/>
                <a:cs typeface="Arial"/>
              </a:rPr>
              <a:t>by:</a:t>
            </a:r>
            <a:endParaRPr sz="900">
              <a:latin typeface="Arial"/>
              <a:cs typeface="Arial"/>
            </a:endParaRPr>
          </a:p>
          <a:p>
            <a:pPr marL="639445" indent="-143510">
              <a:lnSpc>
                <a:spcPct val="100000"/>
              </a:lnSpc>
              <a:spcBef>
                <a:spcPts val="200"/>
              </a:spcBef>
              <a:buChar char="•"/>
              <a:tabLst>
                <a:tab pos="640080" algn="l"/>
              </a:tabLst>
            </a:pPr>
            <a:r>
              <a:rPr dirty="0" sz="800" spc="-5">
                <a:latin typeface="Arial"/>
                <a:cs typeface="Arial"/>
              </a:rPr>
              <a:t>a</a:t>
            </a:r>
            <a:r>
              <a:rPr dirty="0" sz="800">
                <a:latin typeface="Arial"/>
                <a:cs typeface="Arial"/>
              </a:rPr>
              <a:t> </a:t>
            </a:r>
            <a:r>
              <a:rPr dirty="0" sz="800" spc="-5">
                <a:latin typeface="Arial"/>
                <a:cs typeface="Arial"/>
              </a:rPr>
              <a:t>set</a:t>
            </a:r>
            <a:r>
              <a:rPr dirty="0" sz="800">
                <a:latin typeface="Arial"/>
                <a:cs typeface="Arial"/>
              </a:rPr>
              <a:t> of </a:t>
            </a:r>
            <a:r>
              <a:rPr dirty="0" sz="800" spc="-5">
                <a:latin typeface="Arial"/>
                <a:cs typeface="Arial"/>
              </a:rPr>
              <a:t>operations</a:t>
            </a:r>
            <a:r>
              <a:rPr dirty="0" sz="800">
                <a:latin typeface="Arial"/>
                <a:cs typeface="Arial"/>
              </a:rPr>
              <a:t> </a:t>
            </a:r>
            <a:r>
              <a:rPr dirty="0" sz="800" spc="-5" i="1">
                <a:latin typeface="Arial"/>
                <a:cs typeface="Arial"/>
              </a:rPr>
              <a:t>O</a:t>
            </a:r>
            <a:r>
              <a:rPr dirty="0" baseline="25252" sz="825" spc="-7" i="1">
                <a:latin typeface="Arial"/>
                <a:cs typeface="Arial"/>
              </a:rPr>
              <a:t>I</a:t>
            </a:r>
            <a:r>
              <a:rPr dirty="0" baseline="25252" sz="825" spc="104" i="1">
                <a:latin typeface="Arial"/>
                <a:cs typeface="Arial"/>
              </a:rPr>
              <a:t> </a:t>
            </a:r>
            <a:r>
              <a:rPr dirty="0" sz="800" spc="-5">
                <a:latin typeface="Arial"/>
                <a:cs typeface="Arial"/>
              </a:rPr>
              <a:t>=</a:t>
            </a:r>
            <a:r>
              <a:rPr dirty="0" sz="800" spc="5">
                <a:latin typeface="Arial"/>
                <a:cs typeface="Arial"/>
              </a:rPr>
              <a:t> </a:t>
            </a:r>
            <a:r>
              <a:rPr dirty="0" sz="800" spc="-5">
                <a:latin typeface="Arial"/>
                <a:cs typeface="Arial"/>
              </a:rPr>
              <a:t>{</a:t>
            </a:r>
            <a:r>
              <a:rPr dirty="0" sz="800" spc="-5" i="1">
                <a:latin typeface="Arial"/>
                <a:cs typeface="Arial"/>
              </a:rPr>
              <a:t>O</a:t>
            </a:r>
            <a:r>
              <a:rPr dirty="0" baseline="25252" sz="825" spc="-7" i="1">
                <a:latin typeface="Arial"/>
                <a:cs typeface="Arial"/>
              </a:rPr>
              <a:t>I</a:t>
            </a:r>
            <a:r>
              <a:rPr dirty="0" baseline="-20202" sz="825" spc="-7" i="1">
                <a:latin typeface="Arial"/>
                <a:cs typeface="Arial"/>
              </a:rPr>
              <a:t>1</a:t>
            </a:r>
            <a:r>
              <a:rPr dirty="0" baseline="-20202" sz="825" spc="104" i="1">
                <a:latin typeface="Arial"/>
                <a:cs typeface="Arial"/>
              </a:rPr>
              <a:t> </a:t>
            </a:r>
            <a:r>
              <a:rPr dirty="0" sz="800" spc="-5" i="1">
                <a:latin typeface="Arial"/>
                <a:cs typeface="Arial"/>
              </a:rPr>
              <a:t>O</a:t>
            </a:r>
            <a:r>
              <a:rPr dirty="0" baseline="25252" sz="825" spc="-7" i="1">
                <a:latin typeface="Arial"/>
                <a:cs typeface="Arial"/>
              </a:rPr>
              <a:t>I</a:t>
            </a:r>
            <a:r>
              <a:rPr dirty="0" baseline="-20202" sz="825" spc="-7" i="1">
                <a:latin typeface="Arial"/>
                <a:cs typeface="Arial"/>
              </a:rPr>
              <a:t>2</a:t>
            </a:r>
            <a:r>
              <a:rPr dirty="0" baseline="-20202" sz="825" spc="104" i="1">
                <a:latin typeface="Arial"/>
                <a:cs typeface="Arial"/>
              </a:rPr>
              <a:t> </a:t>
            </a:r>
            <a:r>
              <a:rPr dirty="0" sz="800" spc="-5" i="1">
                <a:latin typeface="Arial"/>
                <a:cs typeface="Arial"/>
              </a:rPr>
              <a:t>…</a:t>
            </a:r>
            <a:r>
              <a:rPr dirty="0" sz="800" spc="5" i="1">
                <a:latin typeface="Arial"/>
                <a:cs typeface="Arial"/>
              </a:rPr>
              <a:t> </a:t>
            </a:r>
            <a:r>
              <a:rPr dirty="0" sz="800" spc="-5" i="1">
                <a:latin typeface="Arial"/>
                <a:cs typeface="Arial"/>
              </a:rPr>
              <a:t>O</a:t>
            </a:r>
            <a:r>
              <a:rPr dirty="0" baseline="25252" sz="825" spc="-7" i="1">
                <a:latin typeface="Arial"/>
                <a:cs typeface="Arial"/>
              </a:rPr>
              <a:t>I</a:t>
            </a:r>
            <a:r>
              <a:rPr dirty="0" baseline="-20202" sz="825" spc="-7" i="1">
                <a:latin typeface="Arial"/>
                <a:cs typeface="Arial"/>
              </a:rPr>
              <a:t>n(I)</a:t>
            </a:r>
            <a:r>
              <a:rPr dirty="0" baseline="-20202" sz="825" spc="104" i="1">
                <a:latin typeface="Arial"/>
                <a:cs typeface="Arial"/>
              </a:rPr>
              <a:t> </a:t>
            </a:r>
            <a:r>
              <a:rPr dirty="0" sz="800" spc="-5">
                <a:latin typeface="Arial"/>
                <a:cs typeface="Arial"/>
              </a:rPr>
              <a:t>}</a:t>
            </a:r>
            <a:endParaRPr sz="800">
              <a:latin typeface="Arial"/>
              <a:cs typeface="Arial"/>
            </a:endParaRPr>
          </a:p>
          <a:p>
            <a:pPr marL="639445" indent="-143510">
              <a:lnSpc>
                <a:spcPct val="100000"/>
              </a:lnSpc>
              <a:spcBef>
                <a:spcPts val="200"/>
              </a:spcBef>
              <a:buChar char="•"/>
              <a:tabLst>
                <a:tab pos="640080" algn="l"/>
              </a:tabLst>
            </a:pPr>
            <a:r>
              <a:rPr dirty="0" sz="800" spc="-5">
                <a:latin typeface="Arial"/>
                <a:cs typeface="Arial"/>
              </a:rPr>
              <a:t>and must be carried out between release-date </a:t>
            </a:r>
            <a:r>
              <a:rPr dirty="0" sz="800" spc="-5" i="1">
                <a:latin typeface="Arial"/>
                <a:cs typeface="Arial"/>
              </a:rPr>
              <a:t>rd</a:t>
            </a:r>
            <a:r>
              <a:rPr dirty="0" baseline="-20202" sz="825" spc="-7" i="1">
                <a:latin typeface="Arial"/>
                <a:cs typeface="Arial"/>
              </a:rPr>
              <a:t>I </a:t>
            </a:r>
            <a:r>
              <a:rPr dirty="0" sz="800">
                <a:latin typeface="Arial"/>
                <a:cs typeface="Arial"/>
              </a:rPr>
              <a:t>and </a:t>
            </a:r>
            <a:r>
              <a:rPr dirty="0" sz="800" spc="-5">
                <a:latin typeface="Arial"/>
                <a:cs typeface="Arial"/>
              </a:rPr>
              <a:t>due-date </a:t>
            </a:r>
            <a:r>
              <a:rPr dirty="0" sz="800" spc="-5" i="1">
                <a:latin typeface="Arial"/>
                <a:cs typeface="Arial"/>
              </a:rPr>
              <a:t>dd</a:t>
            </a:r>
            <a:r>
              <a:rPr dirty="0" baseline="-20202" sz="825" spc="-7" i="1">
                <a:latin typeface="Arial"/>
                <a:cs typeface="Arial"/>
              </a:rPr>
              <a:t>I</a:t>
            </a:r>
            <a:r>
              <a:rPr dirty="0" sz="800" spc="-5">
                <a:latin typeface="Arial"/>
                <a:cs typeface="Arial"/>
              </a:rPr>
              <a:t>.</a:t>
            </a:r>
            <a:endParaRPr sz="800">
              <a:latin typeface="Arial"/>
              <a:cs typeface="Arial"/>
            </a:endParaRPr>
          </a:p>
          <a:p>
            <a:pPr marL="639445" indent="-143510">
              <a:lnSpc>
                <a:spcPct val="100000"/>
              </a:lnSpc>
              <a:spcBef>
                <a:spcPts val="190"/>
              </a:spcBef>
              <a:buChar char="•"/>
              <a:tabLst>
                <a:tab pos="640080" algn="l"/>
              </a:tabLst>
            </a:pPr>
            <a:r>
              <a:rPr dirty="0" sz="800" spc="-5">
                <a:latin typeface="Arial"/>
                <a:cs typeface="Arial"/>
              </a:rPr>
              <a:t>and a partial </a:t>
            </a:r>
            <a:r>
              <a:rPr dirty="0" sz="800">
                <a:latin typeface="Arial"/>
                <a:cs typeface="Arial"/>
              </a:rPr>
              <a:t>order of </a:t>
            </a:r>
            <a:r>
              <a:rPr dirty="0" sz="800" spc="-5">
                <a:latin typeface="Arial"/>
                <a:cs typeface="Arial"/>
              </a:rPr>
              <a:t>operations: (</a:t>
            </a:r>
            <a:r>
              <a:rPr dirty="0" sz="800" spc="-5" i="1">
                <a:latin typeface="Arial"/>
                <a:cs typeface="Arial"/>
              </a:rPr>
              <a:t>O</a:t>
            </a:r>
            <a:r>
              <a:rPr dirty="0" baseline="25252" sz="825" spc="-7" i="1">
                <a:latin typeface="Arial"/>
                <a:cs typeface="Arial"/>
              </a:rPr>
              <a:t>I</a:t>
            </a:r>
            <a:r>
              <a:rPr dirty="0" baseline="-20202" sz="825" spc="-7" i="1">
                <a:latin typeface="Arial"/>
                <a:cs typeface="Arial"/>
              </a:rPr>
              <a:t>i </a:t>
            </a:r>
            <a:r>
              <a:rPr dirty="0" sz="800" spc="-5">
                <a:latin typeface="Arial"/>
                <a:cs typeface="Arial"/>
              </a:rPr>
              <a:t>before </a:t>
            </a:r>
            <a:r>
              <a:rPr dirty="0" sz="800" spc="-5" i="1">
                <a:latin typeface="Arial"/>
                <a:cs typeface="Arial"/>
              </a:rPr>
              <a:t>O</a:t>
            </a:r>
            <a:r>
              <a:rPr dirty="0" baseline="25252" sz="825" spc="-7" i="1">
                <a:latin typeface="Arial"/>
                <a:cs typeface="Arial"/>
              </a:rPr>
              <a:t>I</a:t>
            </a:r>
            <a:r>
              <a:rPr dirty="0" baseline="-20202" sz="825" spc="-7" i="1">
                <a:latin typeface="Arial"/>
                <a:cs typeface="Arial"/>
              </a:rPr>
              <a:t>j</a:t>
            </a:r>
            <a:r>
              <a:rPr dirty="0" sz="800" spc="-5">
                <a:latin typeface="Arial"/>
                <a:cs typeface="Arial"/>
              </a:rPr>
              <a:t>), (</a:t>
            </a:r>
            <a:r>
              <a:rPr dirty="0" sz="800" spc="-5" i="1">
                <a:latin typeface="Arial"/>
                <a:cs typeface="Arial"/>
              </a:rPr>
              <a:t>O</a:t>
            </a:r>
            <a:r>
              <a:rPr dirty="0" baseline="25252" sz="825" spc="-7" i="1">
                <a:latin typeface="Arial"/>
                <a:cs typeface="Arial"/>
              </a:rPr>
              <a:t>I</a:t>
            </a:r>
            <a:r>
              <a:rPr dirty="0" baseline="-20202" sz="825" spc="-7" i="1">
                <a:latin typeface="Arial"/>
                <a:cs typeface="Arial"/>
              </a:rPr>
              <a:t>i’ </a:t>
            </a:r>
            <a:r>
              <a:rPr dirty="0" sz="800" spc="-5">
                <a:latin typeface="Arial"/>
                <a:cs typeface="Arial"/>
              </a:rPr>
              <a:t>before </a:t>
            </a:r>
            <a:r>
              <a:rPr dirty="0" sz="800" spc="-5" i="1">
                <a:latin typeface="Arial"/>
                <a:cs typeface="Arial"/>
              </a:rPr>
              <a:t>O</a:t>
            </a:r>
            <a:r>
              <a:rPr dirty="0" baseline="25252" sz="825" spc="-7" i="1">
                <a:latin typeface="Arial"/>
                <a:cs typeface="Arial"/>
              </a:rPr>
              <a:t>I</a:t>
            </a:r>
            <a:r>
              <a:rPr dirty="0" baseline="-20202" sz="825" spc="-7" i="1">
                <a:latin typeface="Arial"/>
                <a:cs typeface="Arial"/>
              </a:rPr>
              <a:t>j’</a:t>
            </a:r>
            <a:r>
              <a:rPr dirty="0" sz="800" spc="-5">
                <a:latin typeface="Arial"/>
                <a:cs typeface="Arial"/>
              </a:rPr>
              <a:t>),</a:t>
            </a:r>
            <a:r>
              <a:rPr dirty="0" sz="800" spc="-65">
                <a:latin typeface="Arial"/>
                <a:cs typeface="Arial"/>
              </a:rPr>
              <a:t> </a:t>
            </a:r>
            <a:r>
              <a:rPr dirty="0" sz="800" spc="-5">
                <a:latin typeface="Arial"/>
                <a:cs typeface="Arial"/>
              </a:rPr>
              <a:t>etc…</a:t>
            </a:r>
            <a:endParaRPr sz="800">
              <a:latin typeface="Arial"/>
              <a:cs typeface="Arial"/>
            </a:endParaRPr>
          </a:p>
          <a:p>
            <a:pPr>
              <a:lnSpc>
                <a:spcPct val="100000"/>
              </a:lnSpc>
              <a:spcBef>
                <a:spcPts val="25"/>
              </a:spcBef>
            </a:pPr>
            <a:endParaRPr sz="1300">
              <a:latin typeface="Times New Roman"/>
              <a:cs typeface="Times New Roman"/>
            </a:endParaRPr>
          </a:p>
          <a:p>
            <a:pPr marL="267970" marR="499745">
              <a:lnSpc>
                <a:spcPct val="100000"/>
              </a:lnSpc>
            </a:pPr>
            <a:r>
              <a:rPr dirty="0" sz="900" spc="-5">
                <a:latin typeface="Arial"/>
                <a:cs typeface="Arial"/>
              </a:rPr>
              <a:t>Each operation </a:t>
            </a:r>
            <a:r>
              <a:rPr dirty="0" sz="900" i="1">
                <a:latin typeface="Arial"/>
                <a:cs typeface="Arial"/>
              </a:rPr>
              <a:t>O</a:t>
            </a:r>
            <a:r>
              <a:rPr dirty="0" baseline="23148" sz="900" i="1">
                <a:latin typeface="Arial"/>
                <a:cs typeface="Arial"/>
              </a:rPr>
              <a:t>I</a:t>
            </a:r>
            <a:r>
              <a:rPr dirty="0" baseline="-23148" sz="900" i="1">
                <a:latin typeface="Arial"/>
                <a:cs typeface="Arial"/>
              </a:rPr>
              <a:t>i </a:t>
            </a:r>
            <a:r>
              <a:rPr dirty="0" sz="900" spc="-5">
                <a:latin typeface="Arial"/>
                <a:cs typeface="Arial"/>
              </a:rPr>
              <a:t>has a variable start time </a:t>
            </a:r>
            <a:r>
              <a:rPr dirty="0" sz="900" i="1">
                <a:latin typeface="Arial"/>
                <a:cs typeface="Arial"/>
              </a:rPr>
              <a:t>st</a:t>
            </a:r>
            <a:r>
              <a:rPr dirty="0" baseline="23148" sz="900" i="1">
                <a:latin typeface="Arial"/>
                <a:cs typeface="Arial"/>
              </a:rPr>
              <a:t>I</a:t>
            </a:r>
            <a:r>
              <a:rPr dirty="0" baseline="-23148" sz="900" i="1">
                <a:latin typeface="Arial"/>
                <a:cs typeface="Arial"/>
              </a:rPr>
              <a:t>i </a:t>
            </a:r>
            <a:r>
              <a:rPr dirty="0" sz="900" spc="-5">
                <a:latin typeface="Arial"/>
                <a:cs typeface="Arial"/>
              </a:rPr>
              <a:t>and a fixed duration </a:t>
            </a:r>
            <a:r>
              <a:rPr dirty="0" sz="900" spc="-5" i="1">
                <a:latin typeface="Arial"/>
                <a:cs typeface="Arial"/>
              </a:rPr>
              <a:t>du</a:t>
            </a:r>
            <a:r>
              <a:rPr dirty="0" baseline="23148" sz="900" spc="-7" i="1">
                <a:latin typeface="Arial"/>
                <a:cs typeface="Arial"/>
              </a:rPr>
              <a:t>I</a:t>
            </a:r>
            <a:r>
              <a:rPr dirty="0" baseline="-23148" sz="900" spc="-7" i="1">
                <a:latin typeface="Arial"/>
                <a:cs typeface="Arial"/>
              </a:rPr>
              <a:t>i </a:t>
            </a:r>
            <a:r>
              <a:rPr dirty="0" sz="900" spc="-10">
                <a:latin typeface="Arial"/>
                <a:cs typeface="Arial"/>
              </a:rPr>
              <a:t>and  </a:t>
            </a:r>
            <a:r>
              <a:rPr dirty="0" sz="900" spc="-5">
                <a:latin typeface="Arial"/>
                <a:cs typeface="Arial"/>
              </a:rPr>
              <a:t>requires a set of resources. e.g.: </a:t>
            </a:r>
            <a:r>
              <a:rPr dirty="0" sz="900" i="1">
                <a:latin typeface="Arial"/>
                <a:cs typeface="Arial"/>
              </a:rPr>
              <a:t>O</a:t>
            </a:r>
            <a:r>
              <a:rPr dirty="0" baseline="23148" sz="900" i="1">
                <a:latin typeface="Arial"/>
                <a:cs typeface="Arial"/>
              </a:rPr>
              <a:t>I</a:t>
            </a:r>
            <a:r>
              <a:rPr dirty="0" baseline="-23148" sz="900" i="1">
                <a:latin typeface="Arial"/>
                <a:cs typeface="Arial"/>
              </a:rPr>
              <a:t>i </a:t>
            </a:r>
            <a:r>
              <a:rPr dirty="0" sz="900" spc="-5">
                <a:latin typeface="Arial"/>
                <a:cs typeface="Arial"/>
              </a:rPr>
              <a:t>requires </a:t>
            </a:r>
            <a:r>
              <a:rPr dirty="0" sz="900">
                <a:latin typeface="Arial"/>
                <a:cs typeface="Arial"/>
              </a:rPr>
              <a:t>{ </a:t>
            </a:r>
            <a:r>
              <a:rPr dirty="0" sz="900" spc="-5" i="1">
                <a:latin typeface="Arial"/>
                <a:cs typeface="Arial"/>
              </a:rPr>
              <a:t>R</a:t>
            </a:r>
            <a:r>
              <a:rPr dirty="0" baseline="23148" sz="900" spc="-7" i="1">
                <a:latin typeface="Arial"/>
                <a:cs typeface="Arial"/>
              </a:rPr>
              <a:t>I</a:t>
            </a:r>
            <a:r>
              <a:rPr dirty="0" baseline="-23148" sz="900" spc="-7" i="1">
                <a:latin typeface="Arial"/>
                <a:cs typeface="Arial"/>
              </a:rPr>
              <a:t>i1 </a:t>
            </a:r>
            <a:r>
              <a:rPr dirty="0" sz="900">
                <a:latin typeface="Arial"/>
                <a:cs typeface="Arial"/>
              </a:rPr>
              <a:t>, </a:t>
            </a:r>
            <a:r>
              <a:rPr dirty="0" sz="900" spc="-5" i="1">
                <a:latin typeface="Arial"/>
                <a:cs typeface="Arial"/>
              </a:rPr>
              <a:t>R</a:t>
            </a:r>
            <a:r>
              <a:rPr dirty="0" baseline="23148" sz="900" spc="-7" i="1">
                <a:latin typeface="Arial"/>
                <a:cs typeface="Arial"/>
              </a:rPr>
              <a:t>I</a:t>
            </a:r>
            <a:r>
              <a:rPr dirty="0" baseline="-23148" sz="900" spc="-7" i="1">
                <a:latin typeface="Arial"/>
                <a:cs typeface="Arial"/>
              </a:rPr>
              <a:t>i2 </a:t>
            </a:r>
            <a:r>
              <a:rPr dirty="0" sz="900">
                <a:latin typeface="Arial"/>
                <a:cs typeface="Arial"/>
              </a:rPr>
              <a:t>…</a:t>
            </a:r>
            <a:r>
              <a:rPr dirty="0" sz="900" spc="-60">
                <a:latin typeface="Arial"/>
                <a:cs typeface="Arial"/>
              </a:rPr>
              <a:t> </a:t>
            </a:r>
            <a:r>
              <a:rPr dirty="0" sz="900" spc="-5">
                <a:latin typeface="Arial"/>
                <a:cs typeface="Arial"/>
              </a:rPr>
              <a:t>}.</a:t>
            </a:r>
            <a:endParaRPr sz="900">
              <a:latin typeface="Arial"/>
              <a:cs typeface="Arial"/>
            </a:endParaRPr>
          </a:p>
          <a:p>
            <a:pPr>
              <a:lnSpc>
                <a:spcPct val="100000"/>
              </a:lnSpc>
              <a:spcBef>
                <a:spcPts val="25"/>
              </a:spcBef>
            </a:pPr>
            <a:endParaRPr sz="1300">
              <a:latin typeface="Times New Roman"/>
              <a:cs typeface="Times New Roman"/>
            </a:endParaRPr>
          </a:p>
          <a:p>
            <a:pPr marL="267970" marR="377190">
              <a:lnSpc>
                <a:spcPct val="100000"/>
              </a:lnSpc>
            </a:pPr>
            <a:r>
              <a:rPr dirty="0" sz="900" spc="-5">
                <a:latin typeface="Arial"/>
                <a:cs typeface="Arial"/>
              </a:rPr>
              <a:t>Each resource can be accomplished by one </a:t>
            </a:r>
            <a:r>
              <a:rPr dirty="0" sz="900">
                <a:latin typeface="Arial"/>
                <a:cs typeface="Arial"/>
              </a:rPr>
              <a:t>of </a:t>
            </a:r>
            <a:r>
              <a:rPr dirty="0" sz="900" spc="-5">
                <a:latin typeface="Arial"/>
                <a:cs typeface="Arial"/>
              </a:rPr>
              <a:t>several possible physical  resources, e.g. </a:t>
            </a:r>
            <a:r>
              <a:rPr dirty="0" sz="900" spc="-5" i="1">
                <a:latin typeface="Arial"/>
                <a:cs typeface="Arial"/>
              </a:rPr>
              <a:t>R</a:t>
            </a:r>
            <a:r>
              <a:rPr dirty="0" baseline="23148" sz="900" spc="-7" i="1">
                <a:latin typeface="Arial"/>
                <a:cs typeface="Arial"/>
              </a:rPr>
              <a:t>I</a:t>
            </a:r>
            <a:r>
              <a:rPr dirty="0" baseline="-23148" sz="900" spc="-7" i="1">
                <a:latin typeface="Arial"/>
                <a:cs typeface="Arial"/>
              </a:rPr>
              <a:t>i1 </a:t>
            </a:r>
            <a:r>
              <a:rPr dirty="0" sz="900" spc="-5">
                <a:latin typeface="Arial"/>
                <a:cs typeface="Arial"/>
              </a:rPr>
              <a:t>might be accomplished by any one of {</a:t>
            </a:r>
            <a:r>
              <a:rPr dirty="0" sz="900" spc="-5" i="1">
                <a:latin typeface="Arial"/>
                <a:cs typeface="Arial"/>
              </a:rPr>
              <a:t>r</a:t>
            </a:r>
            <a:r>
              <a:rPr dirty="0" baseline="23148" sz="900" spc="-7" i="1">
                <a:latin typeface="Arial"/>
                <a:cs typeface="Arial"/>
              </a:rPr>
              <a:t>I</a:t>
            </a:r>
            <a:r>
              <a:rPr dirty="0" baseline="-23148" sz="900" spc="-7" i="1">
                <a:latin typeface="Arial"/>
                <a:cs typeface="Arial"/>
              </a:rPr>
              <a:t>ij1 </a:t>
            </a:r>
            <a:r>
              <a:rPr dirty="0" sz="900">
                <a:latin typeface="Arial"/>
                <a:cs typeface="Arial"/>
              </a:rPr>
              <a:t>, </a:t>
            </a:r>
            <a:r>
              <a:rPr dirty="0" sz="900" spc="-5" i="1">
                <a:latin typeface="Arial"/>
                <a:cs typeface="Arial"/>
              </a:rPr>
              <a:t>r</a:t>
            </a:r>
            <a:r>
              <a:rPr dirty="0" baseline="23148" sz="900" spc="-7" i="1">
                <a:latin typeface="Arial"/>
                <a:cs typeface="Arial"/>
              </a:rPr>
              <a:t>I</a:t>
            </a:r>
            <a:r>
              <a:rPr dirty="0" baseline="-23148" sz="900" spc="-7" i="1">
                <a:latin typeface="Arial"/>
                <a:cs typeface="Arial"/>
              </a:rPr>
              <a:t>ij2 </a:t>
            </a:r>
            <a:r>
              <a:rPr dirty="0" sz="900">
                <a:latin typeface="Arial"/>
                <a:cs typeface="Arial"/>
              </a:rPr>
              <a:t>, </a:t>
            </a:r>
            <a:r>
              <a:rPr dirty="0" sz="900" spc="-5">
                <a:latin typeface="Arial"/>
                <a:cs typeface="Arial"/>
              </a:rPr>
              <a:t>…}. </a:t>
            </a:r>
            <a:r>
              <a:rPr dirty="0" sz="900" spc="-10">
                <a:latin typeface="Arial"/>
                <a:cs typeface="Arial"/>
              </a:rPr>
              <a:t>Each  </a:t>
            </a:r>
            <a:r>
              <a:rPr dirty="0" sz="900" spc="-5">
                <a:latin typeface="Arial"/>
                <a:cs typeface="Arial"/>
              </a:rPr>
              <a:t>of the </a:t>
            </a:r>
            <a:r>
              <a:rPr dirty="0" sz="900" spc="-5" i="1">
                <a:latin typeface="Arial"/>
                <a:cs typeface="Arial"/>
              </a:rPr>
              <a:t>r</a:t>
            </a:r>
            <a:r>
              <a:rPr dirty="0" baseline="23148" sz="900" spc="-7" i="1">
                <a:latin typeface="Arial"/>
                <a:cs typeface="Arial"/>
              </a:rPr>
              <a:t>I</a:t>
            </a:r>
            <a:r>
              <a:rPr dirty="0" baseline="-23148" sz="900" spc="-7" i="1">
                <a:latin typeface="Arial"/>
                <a:cs typeface="Arial"/>
              </a:rPr>
              <a:t>ijk</a:t>
            </a:r>
            <a:r>
              <a:rPr dirty="0" sz="900" spc="-5">
                <a:latin typeface="Arial"/>
                <a:cs typeface="Arial"/>
              </a:rPr>
              <a:t>s are a member of</a:t>
            </a:r>
            <a:r>
              <a:rPr dirty="0" sz="900" spc="25">
                <a:latin typeface="Arial"/>
                <a:cs typeface="Arial"/>
              </a:rPr>
              <a:t> </a:t>
            </a:r>
            <a:r>
              <a:rPr dirty="0" sz="900" spc="-5" i="1">
                <a:latin typeface="Arial"/>
                <a:cs typeface="Arial"/>
              </a:rPr>
              <a:t>RES</a:t>
            </a:r>
            <a:r>
              <a:rPr dirty="0" sz="900" spc="-5">
                <a:latin typeface="Arial"/>
                <a:cs typeface="Arial"/>
              </a:rPr>
              <a:t>.</a:t>
            </a:r>
            <a:endParaRPr sz="900">
              <a:latin typeface="Arial"/>
              <a:cs typeface="Arial"/>
            </a:endParaRPr>
          </a:p>
          <a:p>
            <a:pPr>
              <a:lnSpc>
                <a:spcPct val="100000"/>
              </a:lnSpc>
              <a:spcBef>
                <a:spcPts val="30"/>
              </a:spcBef>
            </a:pPr>
            <a:endParaRPr sz="1100">
              <a:latin typeface="Times New Roman"/>
              <a:cs typeface="Times New Roman"/>
            </a:endParaRPr>
          </a:p>
          <a:p>
            <a:pPr algn="r" marR="259715">
              <a:lnSpc>
                <a:spcPct val="100000"/>
              </a:lnSpc>
            </a:pPr>
            <a:r>
              <a:rPr dirty="0" sz="700" spc="-5">
                <a:latin typeface="Arial"/>
                <a:cs typeface="Arial"/>
              </a:rPr>
              <a:t>Slide</a:t>
            </a:r>
            <a:r>
              <a:rPr dirty="0" sz="700" spc="-95">
                <a:latin typeface="Arial"/>
                <a:cs typeface="Arial"/>
              </a:rPr>
              <a:t> </a:t>
            </a:r>
            <a:r>
              <a:rPr dirty="0" sz="700" spc="-5">
                <a:latin typeface="Arial"/>
                <a:cs typeface="Arial"/>
              </a:rPr>
              <a:t>41</a:t>
            </a:r>
            <a:endParaRPr sz="700">
              <a:latin typeface="Arial"/>
              <a:cs typeface="Arial"/>
            </a:endParaRPr>
          </a:p>
        </p:txBody>
      </p:sp>
      <p:sp>
        <p:nvSpPr>
          <p:cNvPr id="3" name="object 3"/>
          <p:cNvSpPr txBox="1"/>
          <p:nvPr/>
        </p:nvSpPr>
        <p:spPr>
          <a:xfrm>
            <a:off x="5576315" y="8532368"/>
            <a:ext cx="334645" cy="132715"/>
          </a:xfrm>
          <a:prstGeom prst="rect">
            <a:avLst/>
          </a:prstGeom>
        </p:spPr>
        <p:txBody>
          <a:bodyPr wrap="square" lIns="0" tIns="12700" rIns="0" bIns="0" rtlCol="0" vert="horz">
            <a:spAutoFit/>
          </a:bodyPr>
          <a:lstStyle/>
          <a:p>
            <a:pPr>
              <a:lnSpc>
                <a:spcPct val="100000"/>
              </a:lnSpc>
              <a:spcBef>
                <a:spcPts val="100"/>
              </a:spcBef>
            </a:pPr>
            <a:r>
              <a:rPr dirty="0" sz="700" spc="-5">
                <a:latin typeface="Arial"/>
                <a:cs typeface="Arial"/>
              </a:rPr>
              <a:t>Slide</a:t>
            </a:r>
            <a:r>
              <a:rPr dirty="0" sz="700" spc="-60">
                <a:latin typeface="Arial"/>
                <a:cs typeface="Arial"/>
              </a:rPr>
              <a:t> </a:t>
            </a:r>
            <a:r>
              <a:rPr dirty="0" sz="700" spc="-5">
                <a:latin typeface="Arial"/>
                <a:cs typeface="Arial"/>
              </a:rPr>
              <a:t>42</a:t>
            </a:r>
            <a:endParaRPr sz="700">
              <a:latin typeface="Arial"/>
              <a:cs typeface="Arial"/>
            </a:endParaRPr>
          </a:p>
        </p:txBody>
      </p:sp>
      <p:sp>
        <p:nvSpPr>
          <p:cNvPr id="4" name="object 4"/>
          <p:cNvSpPr txBox="1"/>
          <p:nvPr/>
        </p:nvSpPr>
        <p:spPr>
          <a:xfrm>
            <a:off x="2711957" y="5637530"/>
            <a:ext cx="2359660" cy="361315"/>
          </a:xfrm>
          <a:prstGeom prst="rect">
            <a:avLst/>
          </a:prstGeom>
        </p:spPr>
        <p:txBody>
          <a:bodyPr wrap="square" lIns="0" tIns="12700" rIns="0" bIns="0" rtlCol="0" vert="horz">
            <a:spAutoFit/>
          </a:bodyPr>
          <a:lstStyle/>
          <a:p>
            <a:pPr>
              <a:lnSpc>
                <a:spcPct val="100000"/>
              </a:lnSpc>
              <a:spcBef>
                <a:spcPts val="100"/>
              </a:spcBef>
            </a:pPr>
            <a:r>
              <a:rPr dirty="0" sz="2200" spc="-5">
                <a:solidFill>
                  <a:srgbClr val="009A00"/>
                </a:solidFill>
                <a:latin typeface="Arial"/>
                <a:cs typeface="Arial"/>
              </a:rPr>
              <a:t>Job Shop</a:t>
            </a:r>
            <a:r>
              <a:rPr dirty="0" sz="2200" spc="-65">
                <a:solidFill>
                  <a:srgbClr val="009A00"/>
                </a:solidFill>
                <a:latin typeface="Arial"/>
                <a:cs typeface="Arial"/>
              </a:rPr>
              <a:t> </a:t>
            </a:r>
            <a:r>
              <a:rPr dirty="0" sz="2200" spc="-5">
                <a:solidFill>
                  <a:srgbClr val="009A00"/>
                </a:solidFill>
                <a:latin typeface="Arial"/>
                <a:cs typeface="Arial"/>
              </a:rPr>
              <a:t>Example</a:t>
            </a:r>
            <a:endParaRPr sz="2200">
              <a:latin typeface="Arial"/>
              <a:cs typeface="Arial"/>
            </a:endParaRPr>
          </a:p>
        </p:txBody>
      </p:sp>
      <p:sp>
        <p:nvSpPr>
          <p:cNvPr id="5" name="object 5"/>
          <p:cNvSpPr txBox="1"/>
          <p:nvPr/>
        </p:nvSpPr>
        <p:spPr>
          <a:xfrm>
            <a:off x="3368040" y="6127496"/>
            <a:ext cx="323850" cy="116839"/>
          </a:xfrm>
          <a:prstGeom prst="rect">
            <a:avLst/>
          </a:prstGeom>
        </p:spPr>
        <p:txBody>
          <a:bodyPr wrap="square" lIns="0" tIns="12700" rIns="0" bIns="0" rtlCol="0" vert="horz">
            <a:spAutoFit/>
          </a:bodyPr>
          <a:lstStyle/>
          <a:p>
            <a:pPr>
              <a:lnSpc>
                <a:spcPct val="100000"/>
              </a:lnSpc>
              <a:spcBef>
                <a:spcPts val="100"/>
              </a:spcBef>
              <a:tabLst>
                <a:tab pos="267970" algn="l"/>
              </a:tabLst>
            </a:pPr>
            <a:r>
              <a:rPr dirty="0" sz="600" spc="-5" i="1">
                <a:latin typeface="Arial"/>
                <a:cs typeface="Arial"/>
              </a:rPr>
              <a:t>1</a:t>
            </a:r>
            <a:r>
              <a:rPr dirty="0" sz="600" spc="-5" i="1">
                <a:latin typeface="Arial"/>
                <a:cs typeface="Arial"/>
              </a:rPr>
              <a:t>	</a:t>
            </a:r>
            <a:r>
              <a:rPr dirty="0" sz="600" spc="-5" i="1">
                <a:latin typeface="Arial"/>
                <a:cs typeface="Arial"/>
              </a:rPr>
              <a:t>2</a:t>
            </a:r>
            <a:endParaRPr sz="600">
              <a:latin typeface="Arial"/>
              <a:cs typeface="Arial"/>
            </a:endParaRPr>
          </a:p>
        </p:txBody>
      </p:sp>
      <p:sp>
        <p:nvSpPr>
          <p:cNvPr id="6" name="object 6"/>
          <p:cNvSpPr txBox="1"/>
          <p:nvPr/>
        </p:nvSpPr>
        <p:spPr>
          <a:xfrm>
            <a:off x="1849120" y="6057391"/>
            <a:ext cx="1938655" cy="162560"/>
          </a:xfrm>
          <a:prstGeom prst="rect">
            <a:avLst/>
          </a:prstGeom>
        </p:spPr>
        <p:txBody>
          <a:bodyPr wrap="square" lIns="0" tIns="12700" rIns="0" bIns="0" rtlCol="0" vert="horz">
            <a:spAutoFit/>
          </a:bodyPr>
          <a:lstStyle/>
          <a:p>
            <a:pPr marL="25400">
              <a:lnSpc>
                <a:spcPct val="100000"/>
              </a:lnSpc>
              <a:spcBef>
                <a:spcPts val="100"/>
              </a:spcBef>
            </a:pPr>
            <a:r>
              <a:rPr dirty="0" sz="900" spc="-5" i="1">
                <a:latin typeface="Arial"/>
                <a:cs typeface="Arial"/>
              </a:rPr>
              <a:t>j</a:t>
            </a:r>
            <a:r>
              <a:rPr dirty="0" baseline="-23148" sz="900" spc="-7" i="1">
                <a:latin typeface="Arial"/>
                <a:cs typeface="Arial"/>
              </a:rPr>
              <a:t>1 </a:t>
            </a:r>
            <a:r>
              <a:rPr dirty="0" sz="900">
                <a:latin typeface="Arial"/>
                <a:cs typeface="Arial"/>
              </a:rPr>
              <a:t>= </a:t>
            </a:r>
            <a:r>
              <a:rPr dirty="0" sz="900" spc="-5" i="1">
                <a:latin typeface="Arial"/>
                <a:cs typeface="Arial"/>
              </a:rPr>
              <a:t>polished-hole-thing </a:t>
            </a:r>
            <a:r>
              <a:rPr dirty="0" sz="900">
                <a:latin typeface="Arial"/>
                <a:cs typeface="Arial"/>
              </a:rPr>
              <a:t>= { </a:t>
            </a:r>
            <a:r>
              <a:rPr dirty="0" sz="900" spc="-5" i="1">
                <a:latin typeface="Arial"/>
                <a:cs typeface="Arial"/>
              </a:rPr>
              <a:t>O</a:t>
            </a:r>
            <a:r>
              <a:rPr dirty="0" baseline="23148" sz="900" spc="-7" i="1">
                <a:latin typeface="Arial"/>
                <a:cs typeface="Arial"/>
              </a:rPr>
              <a:t>1 </a:t>
            </a:r>
            <a:r>
              <a:rPr dirty="0" sz="900">
                <a:latin typeface="Arial"/>
                <a:cs typeface="Arial"/>
              </a:rPr>
              <a:t>, </a:t>
            </a:r>
            <a:r>
              <a:rPr dirty="0" sz="900" spc="-5" i="1">
                <a:latin typeface="Arial"/>
                <a:cs typeface="Arial"/>
              </a:rPr>
              <a:t>O</a:t>
            </a:r>
            <a:r>
              <a:rPr dirty="0" baseline="23148" sz="900" spc="-7" i="1">
                <a:latin typeface="Arial"/>
                <a:cs typeface="Arial"/>
              </a:rPr>
              <a:t>1</a:t>
            </a:r>
            <a:r>
              <a:rPr dirty="0" baseline="23148" sz="900" spc="75" i="1">
                <a:latin typeface="Arial"/>
                <a:cs typeface="Arial"/>
              </a:rPr>
              <a:t> </a:t>
            </a:r>
            <a:r>
              <a:rPr dirty="0" sz="900">
                <a:latin typeface="Arial"/>
                <a:cs typeface="Arial"/>
              </a:rPr>
              <a:t>}</a:t>
            </a:r>
            <a:endParaRPr sz="900">
              <a:latin typeface="Arial"/>
              <a:cs typeface="Arial"/>
            </a:endParaRPr>
          </a:p>
        </p:txBody>
      </p:sp>
      <p:sp>
        <p:nvSpPr>
          <p:cNvPr id="7" name="object 7"/>
          <p:cNvSpPr txBox="1"/>
          <p:nvPr/>
        </p:nvSpPr>
        <p:spPr>
          <a:xfrm>
            <a:off x="3400044" y="6292850"/>
            <a:ext cx="323850" cy="116839"/>
          </a:xfrm>
          <a:prstGeom prst="rect">
            <a:avLst/>
          </a:prstGeom>
        </p:spPr>
        <p:txBody>
          <a:bodyPr wrap="square" lIns="0" tIns="12700" rIns="0" bIns="0" rtlCol="0" vert="horz">
            <a:spAutoFit/>
          </a:bodyPr>
          <a:lstStyle/>
          <a:p>
            <a:pPr>
              <a:lnSpc>
                <a:spcPct val="100000"/>
              </a:lnSpc>
              <a:spcBef>
                <a:spcPts val="100"/>
              </a:spcBef>
              <a:tabLst>
                <a:tab pos="267970" algn="l"/>
              </a:tabLst>
            </a:pPr>
            <a:r>
              <a:rPr dirty="0" sz="600" spc="-5" i="1">
                <a:latin typeface="Arial"/>
                <a:cs typeface="Arial"/>
              </a:rPr>
              <a:t>1</a:t>
            </a:r>
            <a:r>
              <a:rPr dirty="0" sz="600" spc="-5" i="1">
                <a:latin typeface="Arial"/>
                <a:cs typeface="Arial"/>
              </a:rPr>
              <a:t>	</a:t>
            </a:r>
            <a:r>
              <a:rPr dirty="0" sz="600" spc="-5" i="1">
                <a:latin typeface="Arial"/>
                <a:cs typeface="Arial"/>
              </a:rPr>
              <a:t>2</a:t>
            </a:r>
            <a:endParaRPr sz="600">
              <a:latin typeface="Arial"/>
              <a:cs typeface="Arial"/>
            </a:endParaRPr>
          </a:p>
        </p:txBody>
      </p:sp>
      <p:sp>
        <p:nvSpPr>
          <p:cNvPr id="8" name="object 8"/>
          <p:cNvSpPr txBox="1"/>
          <p:nvPr/>
        </p:nvSpPr>
        <p:spPr>
          <a:xfrm>
            <a:off x="1849116" y="6222749"/>
            <a:ext cx="1970405" cy="162560"/>
          </a:xfrm>
          <a:prstGeom prst="rect">
            <a:avLst/>
          </a:prstGeom>
        </p:spPr>
        <p:txBody>
          <a:bodyPr wrap="square" lIns="0" tIns="12700" rIns="0" bIns="0" rtlCol="0" vert="horz">
            <a:spAutoFit/>
          </a:bodyPr>
          <a:lstStyle/>
          <a:p>
            <a:pPr marL="25400">
              <a:lnSpc>
                <a:spcPct val="100000"/>
              </a:lnSpc>
              <a:spcBef>
                <a:spcPts val="100"/>
              </a:spcBef>
            </a:pPr>
            <a:r>
              <a:rPr dirty="0" sz="900" spc="-5" i="1">
                <a:latin typeface="Arial"/>
                <a:cs typeface="Arial"/>
              </a:rPr>
              <a:t>j</a:t>
            </a:r>
            <a:r>
              <a:rPr dirty="0" baseline="-23148" sz="900" spc="-7" i="1">
                <a:latin typeface="Arial"/>
                <a:cs typeface="Arial"/>
              </a:rPr>
              <a:t>2 </a:t>
            </a:r>
            <a:r>
              <a:rPr dirty="0" sz="900">
                <a:latin typeface="Arial"/>
                <a:cs typeface="Arial"/>
              </a:rPr>
              <a:t>= </a:t>
            </a:r>
            <a:r>
              <a:rPr dirty="0" sz="900" spc="-5" i="1">
                <a:latin typeface="Arial"/>
                <a:cs typeface="Arial"/>
              </a:rPr>
              <a:t>painted-hole-widget </a:t>
            </a:r>
            <a:r>
              <a:rPr dirty="0" sz="900">
                <a:latin typeface="Arial"/>
                <a:cs typeface="Arial"/>
              </a:rPr>
              <a:t>= { </a:t>
            </a:r>
            <a:r>
              <a:rPr dirty="0" sz="900" spc="-5" i="1">
                <a:latin typeface="Arial"/>
                <a:cs typeface="Arial"/>
              </a:rPr>
              <a:t>O</a:t>
            </a:r>
            <a:r>
              <a:rPr dirty="0" baseline="23148" sz="900" spc="-7" i="1">
                <a:latin typeface="Arial"/>
                <a:cs typeface="Arial"/>
              </a:rPr>
              <a:t>2 </a:t>
            </a:r>
            <a:r>
              <a:rPr dirty="0" sz="900">
                <a:latin typeface="Arial"/>
                <a:cs typeface="Arial"/>
              </a:rPr>
              <a:t>, </a:t>
            </a:r>
            <a:r>
              <a:rPr dirty="0" sz="900" spc="-5" i="1">
                <a:latin typeface="Arial"/>
                <a:cs typeface="Arial"/>
              </a:rPr>
              <a:t>O</a:t>
            </a:r>
            <a:r>
              <a:rPr dirty="0" baseline="23148" sz="900" spc="-7" i="1">
                <a:latin typeface="Arial"/>
                <a:cs typeface="Arial"/>
              </a:rPr>
              <a:t>2</a:t>
            </a:r>
            <a:r>
              <a:rPr dirty="0" baseline="23148" sz="900" spc="89" i="1">
                <a:latin typeface="Arial"/>
                <a:cs typeface="Arial"/>
              </a:rPr>
              <a:t> </a:t>
            </a:r>
            <a:r>
              <a:rPr dirty="0" sz="900">
                <a:latin typeface="Arial"/>
                <a:cs typeface="Arial"/>
              </a:rPr>
              <a:t>}</a:t>
            </a:r>
            <a:endParaRPr sz="900">
              <a:latin typeface="Arial"/>
              <a:cs typeface="Arial"/>
            </a:endParaRPr>
          </a:p>
        </p:txBody>
      </p:sp>
      <p:sp>
        <p:nvSpPr>
          <p:cNvPr id="9" name="object 9"/>
          <p:cNvSpPr txBox="1"/>
          <p:nvPr/>
        </p:nvSpPr>
        <p:spPr>
          <a:xfrm>
            <a:off x="1849116" y="6388102"/>
            <a:ext cx="2233295" cy="295275"/>
          </a:xfrm>
          <a:prstGeom prst="rect">
            <a:avLst/>
          </a:prstGeom>
        </p:spPr>
        <p:txBody>
          <a:bodyPr wrap="square" lIns="0" tIns="12700" rIns="0" bIns="0" rtlCol="0" vert="horz">
            <a:spAutoFit/>
          </a:bodyPr>
          <a:lstStyle/>
          <a:p>
            <a:pPr marL="25400">
              <a:lnSpc>
                <a:spcPts val="1060"/>
              </a:lnSpc>
              <a:spcBef>
                <a:spcPts val="100"/>
              </a:spcBef>
            </a:pPr>
            <a:r>
              <a:rPr dirty="0" sz="900" spc="-5" i="1">
                <a:latin typeface="Arial"/>
                <a:cs typeface="Arial"/>
              </a:rPr>
              <a:t>RES </a:t>
            </a:r>
            <a:r>
              <a:rPr dirty="0" sz="900">
                <a:latin typeface="Arial"/>
                <a:cs typeface="Arial"/>
              </a:rPr>
              <a:t>= { </a:t>
            </a:r>
            <a:r>
              <a:rPr dirty="0" sz="900" spc="-5">
                <a:latin typeface="Arial"/>
                <a:cs typeface="Arial"/>
              </a:rPr>
              <a:t>Pat,Chris,Drill,Paint,Drill,Polisher</a:t>
            </a:r>
            <a:r>
              <a:rPr dirty="0" sz="900" spc="-45">
                <a:latin typeface="Arial"/>
                <a:cs typeface="Arial"/>
              </a:rPr>
              <a:t> </a:t>
            </a:r>
            <a:r>
              <a:rPr dirty="0" sz="900">
                <a:latin typeface="Arial"/>
                <a:cs typeface="Arial"/>
              </a:rPr>
              <a:t>}</a:t>
            </a:r>
            <a:endParaRPr sz="900">
              <a:latin typeface="Arial"/>
              <a:cs typeface="Arial"/>
            </a:endParaRPr>
          </a:p>
          <a:p>
            <a:pPr marL="25400">
              <a:lnSpc>
                <a:spcPts val="1060"/>
              </a:lnSpc>
            </a:pPr>
            <a:r>
              <a:rPr dirty="0" baseline="-15432" sz="1350" i="1">
                <a:latin typeface="Arial"/>
                <a:cs typeface="Arial"/>
              </a:rPr>
              <a:t>O</a:t>
            </a:r>
            <a:r>
              <a:rPr dirty="0" sz="600" i="1">
                <a:latin typeface="Arial"/>
                <a:cs typeface="Arial"/>
              </a:rPr>
              <a:t>1</a:t>
            </a:r>
            <a:endParaRPr sz="600">
              <a:latin typeface="Arial"/>
              <a:cs typeface="Arial"/>
            </a:endParaRPr>
          </a:p>
        </p:txBody>
      </p:sp>
      <p:sp>
        <p:nvSpPr>
          <p:cNvPr id="10" name="object 10"/>
          <p:cNvSpPr txBox="1"/>
          <p:nvPr/>
        </p:nvSpPr>
        <p:spPr>
          <a:xfrm>
            <a:off x="1980183" y="6552691"/>
            <a:ext cx="1784985" cy="162560"/>
          </a:xfrm>
          <a:prstGeom prst="rect">
            <a:avLst/>
          </a:prstGeom>
        </p:spPr>
        <p:txBody>
          <a:bodyPr wrap="square" lIns="0" tIns="12700" rIns="0" bIns="0" rtlCol="0" vert="horz">
            <a:spAutoFit/>
          </a:bodyPr>
          <a:lstStyle/>
          <a:p>
            <a:pPr marL="25400">
              <a:lnSpc>
                <a:spcPct val="100000"/>
              </a:lnSpc>
              <a:spcBef>
                <a:spcPts val="100"/>
              </a:spcBef>
            </a:pPr>
            <a:r>
              <a:rPr dirty="0" baseline="-23148" sz="900" spc="-7" i="1">
                <a:latin typeface="Arial"/>
                <a:cs typeface="Arial"/>
              </a:rPr>
              <a:t>1 </a:t>
            </a:r>
            <a:r>
              <a:rPr dirty="0" sz="900">
                <a:latin typeface="Arial"/>
                <a:cs typeface="Arial"/>
              </a:rPr>
              <a:t>= </a:t>
            </a:r>
            <a:r>
              <a:rPr dirty="0" sz="900" spc="-5" i="1">
                <a:latin typeface="Arial"/>
                <a:cs typeface="Arial"/>
              </a:rPr>
              <a:t>polish-thing: need</a:t>
            </a:r>
            <a:r>
              <a:rPr dirty="0" sz="900" spc="-114" i="1">
                <a:latin typeface="Arial"/>
                <a:cs typeface="Arial"/>
              </a:rPr>
              <a:t> </a:t>
            </a:r>
            <a:r>
              <a:rPr dirty="0" sz="900" spc="-5" i="1">
                <a:latin typeface="Arial"/>
                <a:cs typeface="Arial"/>
              </a:rPr>
              <a:t>resources</a:t>
            </a:r>
            <a:r>
              <a:rPr dirty="0" sz="900" spc="-5">
                <a:latin typeface="Arial"/>
                <a:cs typeface="Arial"/>
              </a:rPr>
              <a:t>…</a:t>
            </a:r>
            <a:endParaRPr sz="900">
              <a:latin typeface="Arial"/>
              <a:cs typeface="Arial"/>
            </a:endParaRPr>
          </a:p>
        </p:txBody>
      </p:sp>
      <p:sp>
        <p:nvSpPr>
          <p:cNvPr id="11" name="object 11"/>
          <p:cNvSpPr txBox="1"/>
          <p:nvPr/>
        </p:nvSpPr>
        <p:spPr>
          <a:xfrm>
            <a:off x="2526029" y="6788148"/>
            <a:ext cx="98425" cy="116839"/>
          </a:xfrm>
          <a:prstGeom prst="rect">
            <a:avLst/>
          </a:prstGeom>
        </p:spPr>
        <p:txBody>
          <a:bodyPr wrap="square" lIns="0" tIns="12700" rIns="0" bIns="0" rtlCol="0" vert="horz">
            <a:spAutoFit/>
          </a:bodyPr>
          <a:lstStyle/>
          <a:p>
            <a:pPr>
              <a:lnSpc>
                <a:spcPct val="100000"/>
              </a:lnSpc>
              <a:spcBef>
                <a:spcPts val="100"/>
              </a:spcBef>
            </a:pPr>
            <a:r>
              <a:rPr dirty="0" sz="600" spc="-5" i="1">
                <a:latin typeface="Arial"/>
                <a:cs typeface="Arial"/>
              </a:rPr>
              <a:t>11</a:t>
            </a:r>
            <a:endParaRPr sz="600">
              <a:latin typeface="Arial"/>
              <a:cs typeface="Arial"/>
            </a:endParaRPr>
          </a:p>
        </p:txBody>
      </p:sp>
      <p:sp>
        <p:nvSpPr>
          <p:cNvPr id="12" name="object 12"/>
          <p:cNvSpPr txBox="1"/>
          <p:nvPr/>
        </p:nvSpPr>
        <p:spPr>
          <a:xfrm>
            <a:off x="2306323" y="6718049"/>
            <a:ext cx="1560195" cy="162560"/>
          </a:xfrm>
          <a:prstGeom prst="rect">
            <a:avLst/>
          </a:prstGeom>
        </p:spPr>
        <p:txBody>
          <a:bodyPr wrap="square" lIns="0" tIns="12700" rIns="0" bIns="0" rtlCol="0" vert="horz">
            <a:spAutoFit/>
          </a:bodyPr>
          <a:lstStyle/>
          <a:p>
            <a:pPr marL="25400">
              <a:lnSpc>
                <a:spcPct val="100000"/>
              </a:lnSpc>
              <a:spcBef>
                <a:spcPts val="100"/>
              </a:spcBef>
            </a:pPr>
            <a:r>
              <a:rPr dirty="0" sz="900">
                <a:latin typeface="Arial"/>
                <a:cs typeface="Arial"/>
              </a:rPr>
              <a:t>{ </a:t>
            </a:r>
            <a:r>
              <a:rPr dirty="0" sz="900" spc="-5" i="1">
                <a:latin typeface="Arial"/>
                <a:cs typeface="Arial"/>
              </a:rPr>
              <a:t>R</a:t>
            </a:r>
            <a:r>
              <a:rPr dirty="0" baseline="23148" sz="900" spc="-7" i="1">
                <a:latin typeface="Arial"/>
                <a:cs typeface="Arial"/>
              </a:rPr>
              <a:t>1 </a:t>
            </a:r>
            <a:r>
              <a:rPr dirty="0" sz="900">
                <a:latin typeface="Arial"/>
                <a:cs typeface="Arial"/>
              </a:rPr>
              <a:t>= </a:t>
            </a:r>
            <a:r>
              <a:rPr dirty="0" sz="900" spc="-5" i="1">
                <a:latin typeface="Arial"/>
                <a:cs typeface="Arial"/>
              </a:rPr>
              <a:t>Pat </a:t>
            </a:r>
            <a:r>
              <a:rPr dirty="0" sz="900">
                <a:latin typeface="Arial"/>
                <a:cs typeface="Arial"/>
              </a:rPr>
              <a:t>, </a:t>
            </a:r>
            <a:r>
              <a:rPr dirty="0" sz="900" spc="-5" i="1">
                <a:latin typeface="Arial"/>
                <a:cs typeface="Arial"/>
              </a:rPr>
              <a:t>R</a:t>
            </a:r>
            <a:r>
              <a:rPr dirty="0" baseline="23148" sz="900" spc="-7" i="1">
                <a:latin typeface="Arial"/>
                <a:cs typeface="Arial"/>
              </a:rPr>
              <a:t>1 </a:t>
            </a:r>
            <a:r>
              <a:rPr dirty="0" sz="900">
                <a:latin typeface="Arial"/>
                <a:cs typeface="Arial"/>
              </a:rPr>
              <a:t>= </a:t>
            </a:r>
            <a:r>
              <a:rPr dirty="0" sz="900" spc="-5" i="1">
                <a:latin typeface="Arial"/>
                <a:cs typeface="Arial"/>
              </a:rPr>
              <a:t>Polisher</a:t>
            </a:r>
            <a:r>
              <a:rPr dirty="0" sz="900" spc="125" i="1">
                <a:latin typeface="Arial"/>
                <a:cs typeface="Arial"/>
              </a:rPr>
              <a:t> </a:t>
            </a:r>
            <a:r>
              <a:rPr dirty="0" sz="900">
                <a:latin typeface="Arial"/>
                <a:cs typeface="Arial"/>
              </a:rPr>
              <a:t>}</a:t>
            </a:r>
            <a:endParaRPr sz="900">
              <a:latin typeface="Arial"/>
              <a:cs typeface="Arial"/>
            </a:endParaRPr>
          </a:p>
        </p:txBody>
      </p:sp>
      <p:sp>
        <p:nvSpPr>
          <p:cNvPr id="13" name="object 13"/>
          <p:cNvSpPr txBox="1"/>
          <p:nvPr/>
        </p:nvSpPr>
        <p:spPr>
          <a:xfrm>
            <a:off x="1849120" y="6788148"/>
            <a:ext cx="1406525" cy="226060"/>
          </a:xfrm>
          <a:prstGeom prst="rect">
            <a:avLst/>
          </a:prstGeom>
        </p:spPr>
        <p:txBody>
          <a:bodyPr wrap="square" lIns="0" tIns="12700" rIns="0" bIns="0" rtlCol="0" vert="horz">
            <a:spAutoFit/>
          </a:bodyPr>
          <a:lstStyle/>
          <a:p>
            <a:pPr algn="r" marR="30480">
              <a:lnSpc>
                <a:spcPts val="610"/>
              </a:lnSpc>
              <a:spcBef>
                <a:spcPts val="100"/>
              </a:spcBef>
            </a:pPr>
            <a:r>
              <a:rPr dirty="0" sz="600" spc="-5" i="1">
                <a:latin typeface="Arial"/>
                <a:cs typeface="Arial"/>
              </a:rPr>
              <a:t>12</a:t>
            </a:r>
            <a:endParaRPr sz="600">
              <a:latin typeface="Arial"/>
              <a:cs typeface="Arial"/>
            </a:endParaRPr>
          </a:p>
          <a:p>
            <a:pPr marL="25400">
              <a:lnSpc>
                <a:spcPts val="969"/>
              </a:lnSpc>
            </a:pPr>
            <a:r>
              <a:rPr dirty="0" baseline="-15432" sz="1350" i="1">
                <a:latin typeface="Arial"/>
                <a:cs typeface="Arial"/>
              </a:rPr>
              <a:t>O</a:t>
            </a:r>
            <a:r>
              <a:rPr dirty="0" sz="600" i="1">
                <a:latin typeface="Arial"/>
                <a:cs typeface="Arial"/>
              </a:rPr>
              <a:t>1</a:t>
            </a:r>
            <a:endParaRPr sz="600">
              <a:latin typeface="Arial"/>
              <a:cs typeface="Arial"/>
            </a:endParaRPr>
          </a:p>
        </p:txBody>
      </p:sp>
      <p:sp>
        <p:nvSpPr>
          <p:cNvPr id="14" name="object 14"/>
          <p:cNvSpPr txBox="1"/>
          <p:nvPr/>
        </p:nvSpPr>
        <p:spPr>
          <a:xfrm>
            <a:off x="1980183" y="6883400"/>
            <a:ext cx="1664335" cy="162560"/>
          </a:xfrm>
          <a:prstGeom prst="rect">
            <a:avLst/>
          </a:prstGeom>
        </p:spPr>
        <p:txBody>
          <a:bodyPr wrap="square" lIns="0" tIns="12700" rIns="0" bIns="0" rtlCol="0" vert="horz">
            <a:spAutoFit/>
          </a:bodyPr>
          <a:lstStyle/>
          <a:p>
            <a:pPr marL="25400">
              <a:lnSpc>
                <a:spcPct val="100000"/>
              </a:lnSpc>
              <a:spcBef>
                <a:spcPts val="100"/>
              </a:spcBef>
            </a:pPr>
            <a:r>
              <a:rPr dirty="0" baseline="-23148" sz="900" spc="-7" i="1">
                <a:latin typeface="Arial"/>
                <a:cs typeface="Arial"/>
              </a:rPr>
              <a:t>2 </a:t>
            </a:r>
            <a:r>
              <a:rPr dirty="0" sz="900">
                <a:latin typeface="Arial"/>
                <a:cs typeface="Arial"/>
              </a:rPr>
              <a:t>= </a:t>
            </a:r>
            <a:r>
              <a:rPr dirty="0" sz="900" spc="-5" i="1">
                <a:latin typeface="Arial"/>
                <a:cs typeface="Arial"/>
              </a:rPr>
              <a:t>drill-thing: need</a:t>
            </a:r>
            <a:r>
              <a:rPr dirty="0" sz="900" spc="-120" i="1">
                <a:latin typeface="Arial"/>
                <a:cs typeface="Arial"/>
              </a:rPr>
              <a:t> </a:t>
            </a:r>
            <a:r>
              <a:rPr dirty="0" sz="900" spc="-5" i="1">
                <a:latin typeface="Arial"/>
                <a:cs typeface="Arial"/>
              </a:rPr>
              <a:t>resources</a:t>
            </a:r>
            <a:r>
              <a:rPr dirty="0" sz="900" spc="-5">
                <a:latin typeface="Arial"/>
                <a:cs typeface="Arial"/>
              </a:rPr>
              <a:t>…</a:t>
            </a:r>
            <a:endParaRPr sz="900">
              <a:latin typeface="Arial"/>
              <a:cs typeface="Arial"/>
            </a:endParaRPr>
          </a:p>
        </p:txBody>
      </p:sp>
      <p:sp>
        <p:nvSpPr>
          <p:cNvPr id="15" name="object 15"/>
          <p:cNvSpPr txBox="1"/>
          <p:nvPr/>
        </p:nvSpPr>
        <p:spPr>
          <a:xfrm>
            <a:off x="2293623" y="7047992"/>
            <a:ext cx="2393315" cy="187325"/>
          </a:xfrm>
          <a:prstGeom prst="rect">
            <a:avLst/>
          </a:prstGeom>
        </p:spPr>
        <p:txBody>
          <a:bodyPr wrap="square" lIns="0" tIns="12700" rIns="0" bIns="0" rtlCol="0" vert="horz">
            <a:spAutoFit/>
          </a:bodyPr>
          <a:lstStyle/>
          <a:p>
            <a:pPr marL="38100">
              <a:lnSpc>
                <a:spcPts val="815"/>
              </a:lnSpc>
              <a:spcBef>
                <a:spcPts val="100"/>
              </a:spcBef>
            </a:pPr>
            <a:r>
              <a:rPr dirty="0" sz="900">
                <a:latin typeface="Arial"/>
                <a:cs typeface="Arial"/>
              </a:rPr>
              <a:t>{ </a:t>
            </a:r>
            <a:r>
              <a:rPr dirty="0" sz="900" spc="-5" i="1">
                <a:latin typeface="Arial"/>
                <a:cs typeface="Arial"/>
              </a:rPr>
              <a:t>R</a:t>
            </a:r>
            <a:r>
              <a:rPr dirty="0" baseline="23148" sz="900" spc="-7" i="1">
                <a:latin typeface="Arial"/>
                <a:cs typeface="Arial"/>
              </a:rPr>
              <a:t>1 </a:t>
            </a:r>
            <a:r>
              <a:rPr dirty="0" sz="900">
                <a:latin typeface="Arial"/>
                <a:cs typeface="Arial"/>
              </a:rPr>
              <a:t>= (</a:t>
            </a:r>
            <a:r>
              <a:rPr dirty="0" sz="900" i="1">
                <a:latin typeface="Arial"/>
                <a:cs typeface="Arial"/>
              </a:rPr>
              <a:t>r</a:t>
            </a:r>
            <a:r>
              <a:rPr dirty="0" baseline="23148" sz="900" i="1">
                <a:latin typeface="Arial"/>
                <a:cs typeface="Arial"/>
              </a:rPr>
              <a:t>1 </a:t>
            </a:r>
            <a:r>
              <a:rPr dirty="0" sz="900" spc="-5">
                <a:latin typeface="Arial"/>
                <a:cs typeface="Arial"/>
              </a:rPr>
              <a:t>=</a:t>
            </a:r>
            <a:r>
              <a:rPr dirty="0" sz="900" spc="-5" i="1">
                <a:latin typeface="Arial"/>
                <a:cs typeface="Arial"/>
              </a:rPr>
              <a:t>Pat </a:t>
            </a:r>
            <a:r>
              <a:rPr dirty="0" sz="900" spc="-5">
                <a:latin typeface="Arial"/>
                <a:cs typeface="Arial"/>
              </a:rPr>
              <a:t>or </a:t>
            </a:r>
            <a:r>
              <a:rPr dirty="0" sz="900" i="1">
                <a:latin typeface="Arial"/>
                <a:cs typeface="Arial"/>
              </a:rPr>
              <a:t>r</a:t>
            </a:r>
            <a:r>
              <a:rPr dirty="0" baseline="23148" sz="900" i="1">
                <a:latin typeface="Arial"/>
                <a:cs typeface="Arial"/>
              </a:rPr>
              <a:t>1 </a:t>
            </a:r>
            <a:r>
              <a:rPr dirty="0" sz="900" spc="-5">
                <a:latin typeface="Arial"/>
                <a:cs typeface="Arial"/>
              </a:rPr>
              <a:t>=</a:t>
            </a:r>
            <a:r>
              <a:rPr dirty="0" sz="900" spc="-5" i="1">
                <a:latin typeface="Arial"/>
                <a:cs typeface="Arial"/>
              </a:rPr>
              <a:t>Chris</a:t>
            </a:r>
            <a:r>
              <a:rPr dirty="0" sz="900" spc="-5">
                <a:latin typeface="Arial"/>
                <a:cs typeface="Arial"/>
              </a:rPr>
              <a:t>), </a:t>
            </a:r>
            <a:r>
              <a:rPr dirty="0" sz="900" spc="-5" i="1">
                <a:latin typeface="Arial"/>
                <a:cs typeface="Arial"/>
              </a:rPr>
              <a:t>R</a:t>
            </a:r>
            <a:r>
              <a:rPr dirty="0" baseline="23148" sz="900" spc="-7" i="1">
                <a:latin typeface="Arial"/>
                <a:cs typeface="Arial"/>
              </a:rPr>
              <a:t>1 </a:t>
            </a:r>
            <a:r>
              <a:rPr dirty="0" sz="900">
                <a:latin typeface="Arial"/>
                <a:cs typeface="Arial"/>
              </a:rPr>
              <a:t>= </a:t>
            </a:r>
            <a:r>
              <a:rPr dirty="0" sz="900" spc="-5" i="1">
                <a:latin typeface="Arial"/>
                <a:cs typeface="Arial"/>
              </a:rPr>
              <a:t>Drill</a:t>
            </a:r>
            <a:r>
              <a:rPr dirty="0" sz="900" spc="145" i="1">
                <a:latin typeface="Arial"/>
                <a:cs typeface="Arial"/>
              </a:rPr>
              <a:t> </a:t>
            </a:r>
            <a:r>
              <a:rPr dirty="0" sz="900">
                <a:latin typeface="Arial"/>
                <a:cs typeface="Arial"/>
              </a:rPr>
              <a:t>}</a:t>
            </a:r>
            <a:endParaRPr sz="900">
              <a:latin typeface="Arial"/>
              <a:cs typeface="Arial"/>
            </a:endParaRPr>
          </a:p>
          <a:p>
            <a:pPr marL="231775">
              <a:lnSpc>
                <a:spcPts val="455"/>
              </a:lnSpc>
              <a:tabLst>
                <a:tab pos="565150" algn="l"/>
                <a:tab pos="1174750" algn="l"/>
                <a:tab pos="1860550" algn="l"/>
              </a:tabLst>
            </a:pPr>
            <a:r>
              <a:rPr dirty="0" sz="600" spc="-5" i="1">
                <a:latin typeface="Arial"/>
                <a:cs typeface="Arial"/>
              </a:rPr>
              <a:t>21	211	212	22</a:t>
            </a:r>
            <a:endParaRPr sz="600">
              <a:latin typeface="Arial"/>
              <a:cs typeface="Arial"/>
            </a:endParaRPr>
          </a:p>
        </p:txBody>
      </p:sp>
      <p:sp>
        <p:nvSpPr>
          <p:cNvPr id="16" name="object 16"/>
          <p:cNvSpPr txBox="1"/>
          <p:nvPr/>
        </p:nvSpPr>
        <p:spPr>
          <a:xfrm>
            <a:off x="1849116" y="7181340"/>
            <a:ext cx="195580" cy="162560"/>
          </a:xfrm>
          <a:prstGeom prst="rect">
            <a:avLst/>
          </a:prstGeom>
        </p:spPr>
        <p:txBody>
          <a:bodyPr wrap="square" lIns="0" tIns="12700" rIns="0" bIns="0" rtlCol="0" vert="horz">
            <a:spAutoFit/>
          </a:bodyPr>
          <a:lstStyle/>
          <a:p>
            <a:pPr marL="25400">
              <a:lnSpc>
                <a:spcPct val="100000"/>
              </a:lnSpc>
              <a:spcBef>
                <a:spcPts val="100"/>
              </a:spcBef>
            </a:pPr>
            <a:r>
              <a:rPr dirty="0" baseline="-15432" sz="1350" i="1">
                <a:latin typeface="Arial"/>
                <a:cs typeface="Arial"/>
              </a:rPr>
              <a:t>O</a:t>
            </a:r>
            <a:r>
              <a:rPr dirty="0" sz="600" i="1">
                <a:latin typeface="Arial"/>
                <a:cs typeface="Arial"/>
              </a:rPr>
              <a:t>2</a:t>
            </a:r>
            <a:endParaRPr sz="600">
              <a:latin typeface="Arial"/>
              <a:cs typeface="Arial"/>
            </a:endParaRPr>
          </a:p>
        </p:txBody>
      </p:sp>
      <p:sp>
        <p:nvSpPr>
          <p:cNvPr id="17" name="object 17"/>
          <p:cNvSpPr txBox="1"/>
          <p:nvPr/>
        </p:nvSpPr>
        <p:spPr>
          <a:xfrm>
            <a:off x="1980183" y="7213344"/>
            <a:ext cx="1816100" cy="162560"/>
          </a:xfrm>
          <a:prstGeom prst="rect">
            <a:avLst/>
          </a:prstGeom>
        </p:spPr>
        <p:txBody>
          <a:bodyPr wrap="square" lIns="0" tIns="12700" rIns="0" bIns="0" rtlCol="0" vert="horz">
            <a:spAutoFit/>
          </a:bodyPr>
          <a:lstStyle/>
          <a:p>
            <a:pPr marL="25400">
              <a:lnSpc>
                <a:spcPct val="100000"/>
              </a:lnSpc>
              <a:spcBef>
                <a:spcPts val="100"/>
              </a:spcBef>
            </a:pPr>
            <a:r>
              <a:rPr dirty="0" baseline="-23148" sz="900" spc="-7" i="1">
                <a:latin typeface="Arial"/>
                <a:cs typeface="Arial"/>
              </a:rPr>
              <a:t>1 </a:t>
            </a:r>
            <a:r>
              <a:rPr dirty="0" sz="900">
                <a:latin typeface="Arial"/>
                <a:cs typeface="Arial"/>
              </a:rPr>
              <a:t>= </a:t>
            </a:r>
            <a:r>
              <a:rPr dirty="0" sz="900" spc="-5" i="1">
                <a:latin typeface="Arial"/>
                <a:cs typeface="Arial"/>
              </a:rPr>
              <a:t>paint-widget: need</a:t>
            </a:r>
            <a:r>
              <a:rPr dirty="0" sz="900" spc="-125" i="1">
                <a:latin typeface="Arial"/>
                <a:cs typeface="Arial"/>
              </a:rPr>
              <a:t> </a:t>
            </a:r>
            <a:r>
              <a:rPr dirty="0" sz="900" spc="-5" i="1">
                <a:latin typeface="Arial"/>
                <a:cs typeface="Arial"/>
              </a:rPr>
              <a:t>resources</a:t>
            </a:r>
            <a:r>
              <a:rPr dirty="0" sz="900" spc="-5">
                <a:latin typeface="Arial"/>
                <a:cs typeface="Arial"/>
              </a:rPr>
              <a:t>…</a:t>
            </a:r>
            <a:endParaRPr sz="900">
              <a:latin typeface="Arial"/>
              <a:cs typeface="Arial"/>
            </a:endParaRPr>
          </a:p>
        </p:txBody>
      </p:sp>
      <p:sp>
        <p:nvSpPr>
          <p:cNvPr id="18" name="object 18"/>
          <p:cNvSpPr txBox="1"/>
          <p:nvPr/>
        </p:nvSpPr>
        <p:spPr>
          <a:xfrm>
            <a:off x="2526029" y="7448802"/>
            <a:ext cx="98425" cy="116839"/>
          </a:xfrm>
          <a:prstGeom prst="rect">
            <a:avLst/>
          </a:prstGeom>
        </p:spPr>
        <p:txBody>
          <a:bodyPr wrap="square" lIns="0" tIns="12700" rIns="0" bIns="0" rtlCol="0" vert="horz">
            <a:spAutoFit/>
          </a:bodyPr>
          <a:lstStyle/>
          <a:p>
            <a:pPr>
              <a:lnSpc>
                <a:spcPct val="100000"/>
              </a:lnSpc>
              <a:spcBef>
                <a:spcPts val="100"/>
              </a:spcBef>
            </a:pPr>
            <a:r>
              <a:rPr dirty="0" sz="600" spc="-5" i="1">
                <a:latin typeface="Arial"/>
                <a:cs typeface="Arial"/>
              </a:rPr>
              <a:t>11</a:t>
            </a:r>
            <a:endParaRPr sz="600">
              <a:latin typeface="Arial"/>
              <a:cs typeface="Arial"/>
            </a:endParaRPr>
          </a:p>
        </p:txBody>
      </p:sp>
      <p:sp>
        <p:nvSpPr>
          <p:cNvPr id="19" name="object 19"/>
          <p:cNvSpPr txBox="1"/>
          <p:nvPr/>
        </p:nvSpPr>
        <p:spPr>
          <a:xfrm>
            <a:off x="2306323" y="7378702"/>
            <a:ext cx="803275" cy="162560"/>
          </a:xfrm>
          <a:prstGeom prst="rect">
            <a:avLst/>
          </a:prstGeom>
        </p:spPr>
        <p:txBody>
          <a:bodyPr wrap="square" lIns="0" tIns="12700" rIns="0" bIns="0" rtlCol="0" vert="horz">
            <a:spAutoFit/>
          </a:bodyPr>
          <a:lstStyle/>
          <a:p>
            <a:pPr marL="25400">
              <a:lnSpc>
                <a:spcPct val="100000"/>
              </a:lnSpc>
              <a:spcBef>
                <a:spcPts val="100"/>
              </a:spcBef>
            </a:pPr>
            <a:r>
              <a:rPr dirty="0" sz="900">
                <a:latin typeface="Arial"/>
                <a:cs typeface="Arial"/>
              </a:rPr>
              <a:t>{ </a:t>
            </a:r>
            <a:r>
              <a:rPr dirty="0" sz="900" spc="-5" i="1">
                <a:latin typeface="Arial"/>
                <a:cs typeface="Arial"/>
              </a:rPr>
              <a:t>R</a:t>
            </a:r>
            <a:r>
              <a:rPr dirty="0" baseline="23148" sz="900" spc="-7" i="1">
                <a:latin typeface="Arial"/>
                <a:cs typeface="Arial"/>
              </a:rPr>
              <a:t>2 </a:t>
            </a:r>
            <a:r>
              <a:rPr dirty="0" sz="900">
                <a:latin typeface="Arial"/>
                <a:cs typeface="Arial"/>
              </a:rPr>
              <a:t>= </a:t>
            </a:r>
            <a:r>
              <a:rPr dirty="0" sz="900" spc="-5" i="1">
                <a:latin typeface="Arial"/>
                <a:cs typeface="Arial"/>
              </a:rPr>
              <a:t>Paint</a:t>
            </a:r>
            <a:r>
              <a:rPr dirty="0" sz="900" spc="-140" i="1">
                <a:latin typeface="Arial"/>
                <a:cs typeface="Arial"/>
              </a:rPr>
              <a:t> </a:t>
            </a:r>
            <a:r>
              <a:rPr dirty="0" sz="900">
                <a:latin typeface="Arial"/>
                <a:cs typeface="Arial"/>
              </a:rPr>
              <a:t>}</a:t>
            </a:r>
            <a:endParaRPr sz="900">
              <a:latin typeface="Arial"/>
              <a:cs typeface="Arial"/>
            </a:endParaRPr>
          </a:p>
        </p:txBody>
      </p:sp>
      <p:sp>
        <p:nvSpPr>
          <p:cNvPr id="20" name="object 20"/>
          <p:cNvSpPr txBox="1"/>
          <p:nvPr/>
        </p:nvSpPr>
        <p:spPr>
          <a:xfrm>
            <a:off x="1849120" y="7511288"/>
            <a:ext cx="195580" cy="162560"/>
          </a:xfrm>
          <a:prstGeom prst="rect">
            <a:avLst/>
          </a:prstGeom>
        </p:spPr>
        <p:txBody>
          <a:bodyPr wrap="square" lIns="0" tIns="12700" rIns="0" bIns="0" rtlCol="0" vert="horz">
            <a:spAutoFit/>
          </a:bodyPr>
          <a:lstStyle/>
          <a:p>
            <a:pPr marL="25400">
              <a:lnSpc>
                <a:spcPct val="100000"/>
              </a:lnSpc>
              <a:spcBef>
                <a:spcPts val="100"/>
              </a:spcBef>
            </a:pPr>
            <a:r>
              <a:rPr dirty="0" baseline="-15432" sz="1350" i="1">
                <a:latin typeface="Arial"/>
                <a:cs typeface="Arial"/>
              </a:rPr>
              <a:t>O</a:t>
            </a:r>
            <a:r>
              <a:rPr dirty="0" sz="600" i="1">
                <a:latin typeface="Arial"/>
                <a:cs typeface="Arial"/>
              </a:rPr>
              <a:t>2</a:t>
            </a:r>
            <a:endParaRPr sz="600">
              <a:latin typeface="Arial"/>
              <a:cs typeface="Arial"/>
            </a:endParaRPr>
          </a:p>
        </p:txBody>
      </p:sp>
      <p:sp>
        <p:nvSpPr>
          <p:cNvPr id="21" name="object 21"/>
          <p:cNvSpPr txBox="1"/>
          <p:nvPr/>
        </p:nvSpPr>
        <p:spPr>
          <a:xfrm>
            <a:off x="1980183" y="7543290"/>
            <a:ext cx="1779270" cy="162560"/>
          </a:xfrm>
          <a:prstGeom prst="rect">
            <a:avLst/>
          </a:prstGeom>
        </p:spPr>
        <p:txBody>
          <a:bodyPr wrap="square" lIns="0" tIns="12700" rIns="0" bIns="0" rtlCol="0" vert="horz">
            <a:spAutoFit/>
          </a:bodyPr>
          <a:lstStyle/>
          <a:p>
            <a:pPr marL="25400">
              <a:lnSpc>
                <a:spcPct val="100000"/>
              </a:lnSpc>
              <a:spcBef>
                <a:spcPts val="100"/>
              </a:spcBef>
            </a:pPr>
            <a:r>
              <a:rPr dirty="0" baseline="-23148" sz="900" spc="-7" i="1">
                <a:latin typeface="Arial"/>
                <a:cs typeface="Arial"/>
              </a:rPr>
              <a:t>2 </a:t>
            </a:r>
            <a:r>
              <a:rPr dirty="0" sz="900">
                <a:latin typeface="Arial"/>
                <a:cs typeface="Arial"/>
              </a:rPr>
              <a:t>= </a:t>
            </a:r>
            <a:r>
              <a:rPr dirty="0" sz="900" spc="-5" i="1">
                <a:latin typeface="Arial"/>
                <a:cs typeface="Arial"/>
              </a:rPr>
              <a:t>drill-widget </a:t>
            </a:r>
            <a:r>
              <a:rPr dirty="0" sz="900" i="1">
                <a:latin typeface="Arial"/>
                <a:cs typeface="Arial"/>
              </a:rPr>
              <a:t>: </a:t>
            </a:r>
            <a:r>
              <a:rPr dirty="0" sz="900" spc="-5" i="1">
                <a:latin typeface="Arial"/>
                <a:cs typeface="Arial"/>
              </a:rPr>
              <a:t>need</a:t>
            </a:r>
            <a:r>
              <a:rPr dirty="0" sz="900" spc="-120" i="1">
                <a:latin typeface="Arial"/>
                <a:cs typeface="Arial"/>
              </a:rPr>
              <a:t> </a:t>
            </a:r>
            <a:r>
              <a:rPr dirty="0" sz="900" spc="-5" i="1">
                <a:latin typeface="Arial"/>
                <a:cs typeface="Arial"/>
              </a:rPr>
              <a:t>resources</a:t>
            </a:r>
            <a:r>
              <a:rPr dirty="0" sz="900" spc="-5">
                <a:latin typeface="Arial"/>
                <a:cs typeface="Arial"/>
              </a:rPr>
              <a:t>…</a:t>
            </a:r>
            <a:endParaRPr sz="900">
              <a:latin typeface="Arial"/>
              <a:cs typeface="Arial"/>
            </a:endParaRPr>
          </a:p>
        </p:txBody>
      </p:sp>
      <p:sp>
        <p:nvSpPr>
          <p:cNvPr id="22" name="object 22"/>
          <p:cNvSpPr txBox="1"/>
          <p:nvPr/>
        </p:nvSpPr>
        <p:spPr>
          <a:xfrm>
            <a:off x="2293623" y="7708648"/>
            <a:ext cx="2393315" cy="187325"/>
          </a:xfrm>
          <a:prstGeom prst="rect">
            <a:avLst/>
          </a:prstGeom>
        </p:spPr>
        <p:txBody>
          <a:bodyPr wrap="square" lIns="0" tIns="12700" rIns="0" bIns="0" rtlCol="0" vert="horz">
            <a:spAutoFit/>
          </a:bodyPr>
          <a:lstStyle/>
          <a:p>
            <a:pPr marL="38100">
              <a:lnSpc>
                <a:spcPts val="815"/>
              </a:lnSpc>
              <a:spcBef>
                <a:spcPts val="100"/>
              </a:spcBef>
            </a:pPr>
            <a:r>
              <a:rPr dirty="0" sz="900">
                <a:latin typeface="Arial"/>
                <a:cs typeface="Arial"/>
              </a:rPr>
              <a:t>{ </a:t>
            </a:r>
            <a:r>
              <a:rPr dirty="0" sz="900" spc="-5" i="1">
                <a:latin typeface="Arial"/>
                <a:cs typeface="Arial"/>
              </a:rPr>
              <a:t>R</a:t>
            </a:r>
            <a:r>
              <a:rPr dirty="0" baseline="23148" sz="900" spc="-7" i="1">
                <a:latin typeface="Arial"/>
                <a:cs typeface="Arial"/>
              </a:rPr>
              <a:t>2 </a:t>
            </a:r>
            <a:r>
              <a:rPr dirty="0" sz="900">
                <a:latin typeface="Arial"/>
                <a:cs typeface="Arial"/>
              </a:rPr>
              <a:t>= (</a:t>
            </a:r>
            <a:r>
              <a:rPr dirty="0" sz="900" i="1">
                <a:latin typeface="Arial"/>
                <a:cs typeface="Arial"/>
              </a:rPr>
              <a:t>r</a:t>
            </a:r>
            <a:r>
              <a:rPr dirty="0" baseline="23148" sz="900" i="1">
                <a:latin typeface="Arial"/>
                <a:cs typeface="Arial"/>
              </a:rPr>
              <a:t>2 </a:t>
            </a:r>
            <a:r>
              <a:rPr dirty="0" sz="900" spc="-5">
                <a:latin typeface="Arial"/>
                <a:cs typeface="Arial"/>
              </a:rPr>
              <a:t>=</a:t>
            </a:r>
            <a:r>
              <a:rPr dirty="0" sz="900" spc="-5" i="1">
                <a:latin typeface="Arial"/>
                <a:cs typeface="Arial"/>
              </a:rPr>
              <a:t>Pat </a:t>
            </a:r>
            <a:r>
              <a:rPr dirty="0" sz="900" spc="-5">
                <a:latin typeface="Arial"/>
                <a:cs typeface="Arial"/>
              </a:rPr>
              <a:t>or </a:t>
            </a:r>
            <a:r>
              <a:rPr dirty="0" sz="900" i="1">
                <a:latin typeface="Arial"/>
                <a:cs typeface="Arial"/>
              </a:rPr>
              <a:t>r</a:t>
            </a:r>
            <a:r>
              <a:rPr dirty="0" baseline="23148" sz="900" i="1">
                <a:latin typeface="Arial"/>
                <a:cs typeface="Arial"/>
              </a:rPr>
              <a:t>2 </a:t>
            </a:r>
            <a:r>
              <a:rPr dirty="0" sz="900" spc="-5">
                <a:latin typeface="Arial"/>
                <a:cs typeface="Arial"/>
              </a:rPr>
              <a:t>=</a:t>
            </a:r>
            <a:r>
              <a:rPr dirty="0" sz="900" spc="-5" i="1">
                <a:latin typeface="Arial"/>
                <a:cs typeface="Arial"/>
              </a:rPr>
              <a:t>Chris</a:t>
            </a:r>
            <a:r>
              <a:rPr dirty="0" sz="900" spc="-5">
                <a:latin typeface="Arial"/>
                <a:cs typeface="Arial"/>
              </a:rPr>
              <a:t>), </a:t>
            </a:r>
            <a:r>
              <a:rPr dirty="0" sz="900" spc="-5" i="1">
                <a:latin typeface="Arial"/>
                <a:cs typeface="Arial"/>
              </a:rPr>
              <a:t>R</a:t>
            </a:r>
            <a:r>
              <a:rPr dirty="0" baseline="23148" sz="900" spc="-7" i="1">
                <a:latin typeface="Arial"/>
                <a:cs typeface="Arial"/>
              </a:rPr>
              <a:t>2 </a:t>
            </a:r>
            <a:r>
              <a:rPr dirty="0" sz="900">
                <a:latin typeface="Arial"/>
                <a:cs typeface="Arial"/>
              </a:rPr>
              <a:t>= </a:t>
            </a:r>
            <a:r>
              <a:rPr dirty="0" sz="900" spc="-5" i="1">
                <a:latin typeface="Arial"/>
                <a:cs typeface="Arial"/>
              </a:rPr>
              <a:t>Drill</a:t>
            </a:r>
            <a:r>
              <a:rPr dirty="0" sz="900" spc="145" i="1">
                <a:latin typeface="Arial"/>
                <a:cs typeface="Arial"/>
              </a:rPr>
              <a:t> </a:t>
            </a:r>
            <a:r>
              <a:rPr dirty="0" sz="900">
                <a:latin typeface="Arial"/>
                <a:cs typeface="Arial"/>
              </a:rPr>
              <a:t>}</a:t>
            </a:r>
            <a:endParaRPr sz="900">
              <a:latin typeface="Arial"/>
              <a:cs typeface="Arial"/>
            </a:endParaRPr>
          </a:p>
          <a:p>
            <a:pPr marL="231775">
              <a:lnSpc>
                <a:spcPts val="455"/>
              </a:lnSpc>
              <a:tabLst>
                <a:tab pos="565150" algn="l"/>
                <a:tab pos="1174750" algn="l"/>
                <a:tab pos="1860550" algn="l"/>
              </a:tabLst>
            </a:pPr>
            <a:r>
              <a:rPr dirty="0" sz="600" spc="-5" i="1">
                <a:latin typeface="Arial"/>
                <a:cs typeface="Arial"/>
              </a:rPr>
              <a:t>21	211	212	22</a:t>
            </a:r>
            <a:endParaRPr sz="600">
              <a:latin typeface="Arial"/>
              <a:cs typeface="Arial"/>
            </a:endParaRPr>
          </a:p>
        </p:txBody>
      </p:sp>
      <p:sp>
        <p:nvSpPr>
          <p:cNvPr id="23" name="object 23"/>
          <p:cNvSpPr txBox="1"/>
          <p:nvPr/>
        </p:nvSpPr>
        <p:spPr>
          <a:xfrm>
            <a:off x="3294888" y="7944102"/>
            <a:ext cx="615315" cy="116839"/>
          </a:xfrm>
          <a:prstGeom prst="rect">
            <a:avLst/>
          </a:prstGeom>
        </p:spPr>
        <p:txBody>
          <a:bodyPr wrap="square" lIns="0" tIns="12700" rIns="0" bIns="0" rtlCol="0" vert="horz">
            <a:spAutoFit/>
          </a:bodyPr>
          <a:lstStyle/>
          <a:p>
            <a:pPr>
              <a:lnSpc>
                <a:spcPct val="100000"/>
              </a:lnSpc>
              <a:spcBef>
                <a:spcPts val="100"/>
              </a:spcBef>
              <a:tabLst>
                <a:tab pos="559435" algn="l"/>
              </a:tabLst>
            </a:pPr>
            <a:r>
              <a:rPr dirty="0" sz="600" spc="-5" i="1">
                <a:latin typeface="Arial"/>
                <a:cs typeface="Arial"/>
              </a:rPr>
              <a:t>2</a:t>
            </a:r>
            <a:r>
              <a:rPr dirty="0" sz="600" spc="-5" i="1">
                <a:latin typeface="Arial"/>
                <a:cs typeface="Arial"/>
              </a:rPr>
              <a:t>	</a:t>
            </a:r>
            <a:r>
              <a:rPr dirty="0" sz="600" spc="-5" i="1">
                <a:latin typeface="Arial"/>
                <a:cs typeface="Arial"/>
              </a:rPr>
              <a:t>1</a:t>
            </a:r>
            <a:endParaRPr sz="600">
              <a:latin typeface="Arial"/>
              <a:cs typeface="Arial"/>
            </a:endParaRPr>
          </a:p>
        </p:txBody>
      </p:sp>
      <p:sp>
        <p:nvSpPr>
          <p:cNvPr id="24" name="object 24"/>
          <p:cNvSpPr txBox="1"/>
          <p:nvPr/>
        </p:nvSpPr>
        <p:spPr>
          <a:xfrm>
            <a:off x="1849116" y="7874002"/>
            <a:ext cx="3985895" cy="162560"/>
          </a:xfrm>
          <a:prstGeom prst="rect">
            <a:avLst/>
          </a:prstGeom>
        </p:spPr>
        <p:txBody>
          <a:bodyPr wrap="square" lIns="0" tIns="12700" rIns="0" bIns="0" rtlCol="0" vert="horz">
            <a:spAutoFit/>
          </a:bodyPr>
          <a:lstStyle/>
          <a:p>
            <a:pPr marL="25400">
              <a:lnSpc>
                <a:spcPct val="100000"/>
              </a:lnSpc>
              <a:spcBef>
                <a:spcPts val="100"/>
              </a:spcBef>
            </a:pPr>
            <a:r>
              <a:rPr dirty="0" sz="900" spc="-5">
                <a:solidFill>
                  <a:srgbClr val="CC3300"/>
                </a:solidFill>
                <a:latin typeface="Arial"/>
                <a:cs typeface="Arial"/>
              </a:rPr>
              <a:t>Precedence constraints </a:t>
            </a:r>
            <a:r>
              <a:rPr dirty="0" sz="900">
                <a:latin typeface="Arial"/>
                <a:cs typeface="Arial"/>
              </a:rPr>
              <a:t>: </a:t>
            </a:r>
            <a:r>
              <a:rPr dirty="0" sz="900" i="1">
                <a:latin typeface="Arial"/>
                <a:cs typeface="Arial"/>
              </a:rPr>
              <a:t>O</a:t>
            </a:r>
            <a:r>
              <a:rPr dirty="0" baseline="23148" sz="900" i="1">
                <a:latin typeface="Arial"/>
                <a:cs typeface="Arial"/>
              </a:rPr>
              <a:t>2 </a:t>
            </a:r>
            <a:r>
              <a:rPr dirty="0" sz="900" spc="-5">
                <a:latin typeface="Arial"/>
                <a:cs typeface="Arial"/>
              </a:rPr>
              <a:t>before </a:t>
            </a:r>
            <a:r>
              <a:rPr dirty="0" sz="900" i="1">
                <a:latin typeface="Arial"/>
                <a:cs typeface="Arial"/>
              </a:rPr>
              <a:t>O</a:t>
            </a:r>
            <a:r>
              <a:rPr dirty="0" baseline="23148" sz="900" i="1">
                <a:latin typeface="Arial"/>
                <a:cs typeface="Arial"/>
              </a:rPr>
              <a:t>2 </a:t>
            </a:r>
            <a:r>
              <a:rPr dirty="0" sz="900">
                <a:latin typeface="Arial"/>
                <a:cs typeface="Arial"/>
              </a:rPr>
              <a:t>. </a:t>
            </a:r>
            <a:r>
              <a:rPr dirty="0" sz="900" spc="-5">
                <a:latin typeface="Arial"/>
                <a:cs typeface="Arial"/>
              </a:rPr>
              <a:t>All operations take one time unit</a:t>
            </a:r>
            <a:r>
              <a:rPr dirty="0" sz="900" spc="-114">
                <a:latin typeface="Arial"/>
                <a:cs typeface="Arial"/>
              </a:rPr>
              <a:t> </a:t>
            </a:r>
            <a:r>
              <a:rPr dirty="0" sz="900" spc="-5" i="1">
                <a:latin typeface="Arial"/>
                <a:cs typeface="Arial"/>
              </a:rPr>
              <a:t>du</a:t>
            </a:r>
            <a:r>
              <a:rPr dirty="0" baseline="23148" sz="900" spc="-7" i="1">
                <a:latin typeface="Arial"/>
                <a:cs typeface="Arial"/>
              </a:rPr>
              <a:t>I</a:t>
            </a:r>
            <a:endParaRPr baseline="23148" sz="900">
              <a:latin typeface="Arial"/>
              <a:cs typeface="Arial"/>
            </a:endParaRPr>
          </a:p>
        </p:txBody>
      </p:sp>
      <p:sp>
        <p:nvSpPr>
          <p:cNvPr id="25" name="object 25"/>
          <p:cNvSpPr txBox="1"/>
          <p:nvPr/>
        </p:nvSpPr>
        <p:spPr>
          <a:xfrm>
            <a:off x="5796534" y="7944102"/>
            <a:ext cx="29845" cy="116839"/>
          </a:xfrm>
          <a:prstGeom prst="rect">
            <a:avLst/>
          </a:prstGeom>
        </p:spPr>
        <p:txBody>
          <a:bodyPr wrap="square" lIns="0" tIns="12700" rIns="0" bIns="0" rtlCol="0" vert="horz">
            <a:spAutoFit/>
          </a:bodyPr>
          <a:lstStyle/>
          <a:p>
            <a:pPr>
              <a:lnSpc>
                <a:spcPct val="100000"/>
              </a:lnSpc>
              <a:spcBef>
                <a:spcPts val="100"/>
              </a:spcBef>
            </a:pPr>
            <a:r>
              <a:rPr dirty="0" sz="600" spc="-5" i="1">
                <a:latin typeface="Arial"/>
                <a:cs typeface="Arial"/>
              </a:rPr>
              <a:t>i</a:t>
            </a:r>
            <a:endParaRPr sz="600">
              <a:latin typeface="Arial"/>
              <a:cs typeface="Arial"/>
            </a:endParaRPr>
          </a:p>
        </p:txBody>
      </p:sp>
      <p:sp>
        <p:nvSpPr>
          <p:cNvPr id="26" name="object 26"/>
          <p:cNvSpPr txBox="1"/>
          <p:nvPr/>
        </p:nvSpPr>
        <p:spPr>
          <a:xfrm>
            <a:off x="1849120" y="8011159"/>
            <a:ext cx="3601720" cy="162560"/>
          </a:xfrm>
          <a:prstGeom prst="rect">
            <a:avLst/>
          </a:prstGeom>
        </p:spPr>
        <p:txBody>
          <a:bodyPr wrap="square" lIns="0" tIns="12700" rIns="0" bIns="0" rtlCol="0" vert="horz">
            <a:spAutoFit/>
          </a:bodyPr>
          <a:lstStyle/>
          <a:p>
            <a:pPr marL="25400">
              <a:lnSpc>
                <a:spcPct val="100000"/>
              </a:lnSpc>
              <a:spcBef>
                <a:spcPts val="100"/>
              </a:spcBef>
            </a:pPr>
            <a:r>
              <a:rPr dirty="0" sz="900">
                <a:latin typeface="Arial"/>
                <a:cs typeface="Arial"/>
              </a:rPr>
              <a:t>= </a:t>
            </a:r>
            <a:r>
              <a:rPr dirty="0" sz="900" spc="-5">
                <a:latin typeface="Arial"/>
                <a:cs typeface="Arial"/>
              </a:rPr>
              <a:t>1 forall </a:t>
            </a:r>
            <a:r>
              <a:rPr dirty="0" sz="900" spc="-5" i="1">
                <a:latin typeface="Arial"/>
                <a:cs typeface="Arial"/>
              </a:rPr>
              <a:t>i</a:t>
            </a:r>
            <a:r>
              <a:rPr dirty="0" sz="900" spc="-5">
                <a:latin typeface="Arial"/>
                <a:cs typeface="Arial"/>
              </a:rPr>
              <a:t>,</a:t>
            </a:r>
            <a:r>
              <a:rPr dirty="0" sz="900" spc="-5" i="1">
                <a:latin typeface="Arial"/>
                <a:cs typeface="Arial"/>
              </a:rPr>
              <a:t>I</a:t>
            </a:r>
            <a:r>
              <a:rPr dirty="0" sz="900" spc="-5">
                <a:latin typeface="Arial"/>
                <a:cs typeface="Arial"/>
              </a:rPr>
              <a:t>. Both jobs have release-date </a:t>
            </a:r>
            <a:r>
              <a:rPr dirty="0" sz="900" spc="-5" i="1">
                <a:latin typeface="Arial"/>
                <a:cs typeface="Arial"/>
              </a:rPr>
              <a:t>rd</a:t>
            </a:r>
            <a:r>
              <a:rPr dirty="0" baseline="23148" sz="900" spc="-7" i="1">
                <a:latin typeface="Arial"/>
                <a:cs typeface="Arial"/>
              </a:rPr>
              <a:t>I </a:t>
            </a:r>
            <a:r>
              <a:rPr dirty="0" sz="900">
                <a:latin typeface="Arial"/>
                <a:cs typeface="Arial"/>
              </a:rPr>
              <a:t>= </a:t>
            </a:r>
            <a:r>
              <a:rPr dirty="0" sz="900" spc="-5">
                <a:latin typeface="Arial"/>
                <a:cs typeface="Arial"/>
              </a:rPr>
              <a:t>0 and due-date </a:t>
            </a:r>
            <a:r>
              <a:rPr dirty="0" sz="900" spc="-5" i="1">
                <a:latin typeface="Arial"/>
                <a:cs typeface="Arial"/>
              </a:rPr>
              <a:t>dd</a:t>
            </a:r>
            <a:r>
              <a:rPr dirty="0" baseline="23148" sz="900" spc="-7" i="1">
                <a:latin typeface="Arial"/>
                <a:cs typeface="Arial"/>
              </a:rPr>
              <a:t>I </a:t>
            </a:r>
            <a:r>
              <a:rPr dirty="0" sz="900">
                <a:latin typeface="Arial"/>
                <a:cs typeface="Arial"/>
              </a:rPr>
              <a:t>=</a:t>
            </a:r>
            <a:r>
              <a:rPr dirty="0" sz="900" spc="-100">
                <a:latin typeface="Arial"/>
                <a:cs typeface="Arial"/>
              </a:rPr>
              <a:t> </a:t>
            </a:r>
            <a:r>
              <a:rPr dirty="0" sz="900" spc="-5">
                <a:latin typeface="Arial"/>
                <a:cs typeface="Arial"/>
              </a:rPr>
              <a:t>1.</a:t>
            </a:r>
            <a:endParaRPr sz="900">
              <a:latin typeface="Arial"/>
              <a:cs typeface="Arial"/>
            </a:endParaRPr>
          </a:p>
        </p:txBody>
      </p:sp>
      <p:sp>
        <p:nvSpPr>
          <p:cNvPr id="27" name="object 27"/>
          <p:cNvSpPr/>
          <p:nvPr/>
        </p:nvSpPr>
        <p:spPr>
          <a:xfrm>
            <a:off x="1606296" y="5408676"/>
            <a:ext cx="4559300" cy="3416300"/>
          </a:xfrm>
          <a:custGeom>
            <a:avLst/>
            <a:gdLst/>
            <a:ahLst/>
            <a:cxnLst/>
            <a:rect l="l" t="t" r="r" b="b"/>
            <a:pathLst>
              <a:path w="4559300" h="3416300">
                <a:moveTo>
                  <a:pt x="4559046" y="0"/>
                </a:moveTo>
                <a:lnTo>
                  <a:pt x="0" y="0"/>
                </a:lnTo>
                <a:lnTo>
                  <a:pt x="0" y="3416046"/>
                </a:lnTo>
                <a:lnTo>
                  <a:pt x="4559046" y="3416046"/>
                </a:lnTo>
                <a:lnTo>
                  <a:pt x="4559046" y="0"/>
                </a:lnTo>
                <a:close/>
              </a:path>
            </a:pathLst>
          </a:custGeom>
          <a:ln w="12954">
            <a:solidFill>
              <a:srgbClr val="000000"/>
            </a:solidFill>
          </a:ln>
        </p:spPr>
        <p:txBody>
          <a:bodyPr wrap="square" lIns="0" tIns="0" rIns="0" bIns="0" rtlCol="0"/>
          <a:lstStyle/>
          <a:p/>
        </p:txBody>
      </p:sp>
      <p:sp>
        <p:nvSpPr>
          <p:cNvPr id="28" name="object 28"/>
          <p:cNvSpPr txBox="1">
            <a:spLocks noGrp="1"/>
          </p:cNvSpPr>
          <p:nvPr>
            <p:ph type="sldNum" idx="7" sz="quarter"/>
          </p:nvPr>
        </p:nvSpPr>
        <p:spPr>
          <a:prstGeom prst="rect"/>
        </p:spPr>
        <p:txBody>
          <a:bodyPr wrap="square" lIns="0" tIns="0" rIns="0" bIns="0" rtlCol="0" vert="horz">
            <a:spAutoFit/>
          </a:bodyPr>
          <a:lstStyle/>
          <a:p>
            <a:pPr marL="25400">
              <a:lnSpc>
                <a:spcPts val="1540"/>
              </a:lnSpc>
            </a:pPr>
            <a:fld id="{81D60167-4931-47E6-BA6A-407CBD079E47}" type="slidenum">
              <a:rPr dirty="0"/>
              <a:t>10</a:t>
            </a:fld>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576315" y="4355084"/>
            <a:ext cx="334645" cy="132715"/>
          </a:xfrm>
          <a:prstGeom prst="rect">
            <a:avLst/>
          </a:prstGeom>
        </p:spPr>
        <p:txBody>
          <a:bodyPr wrap="square" lIns="0" tIns="12700" rIns="0" bIns="0" rtlCol="0" vert="horz">
            <a:spAutoFit/>
          </a:bodyPr>
          <a:lstStyle/>
          <a:p>
            <a:pPr>
              <a:lnSpc>
                <a:spcPct val="100000"/>
              </a:lnSpc>
              <a:spcBef>
                <a:spcPts val="100"/>
              </a:spcBef>
            </a:pPr>
            <a:r>
              <a:rPr dirty="0" sz="700" spc="-5">
                <a:latin typeface="Arial"/>
                <a:cs typeface="Arial"/>
              </a:rPr>
              <a:t>Slide</a:t>
            </a:r>
            <a:r>
              <a:rPr dirty="0" sz="700" spc="-60">
                <a:latin typeface="Arial"/>
                <a:cs typeface="Arial"/>
              </a:rPr>
              <a:t> </a:t>
            </a:r>
            <a:r>
              <a:rPr dirty="0" sz="700" spc="-5">
                <a:latin typeface="Arial"/>
                <a:cs typeface="Arial"/>
              </a:rPr>
              <a:t>43</a:t>
            </a:r>
            <a:endParaRPr sz="700">
              <a:latin typeface="Arial"/>
              <a:cs typeface="Arial"/>
            </a:endParaRPr>
          </a:p>
        </p:txBody>
      </p:sp>
      <p:sp>
        <p:nvSpPr>
          <p:cNvPr id="3" name="object 3"/>
          <p:cNvSpPr txBox="1"/>
          <p:nvPr/>
        </p:nvSpPr>
        <p:spPr>
          <a:xfrm>
            <a:off x="1849120" y="1323847"/>
            <a:ext cx="3656965" cy="1069340"/>
          </a:xfrm>
          <a:prstGeom prst="rect">
            <a:avLst/>
          </a:prstGeom>
        </p:spPr>
        <p:txBody>
          <a:bodyPr wrap="square" lIns="0" tIns="12065" rIns="0" bIns="0" rtlCol="0" vert="horz">
            <a:spAutoFit/>
          </a:bodyPr>
          <a:lstStyle/>
          <a:p>
            <a:pPr marL="1393825" marR="30480" indent="-939800">
              <a:lnSpc>
                <a:spcPct val="100000"/>
              </a:lnSpc>
              <a:spcBef>
                <a:spcPts val="95"/>
              </a:spcBef>
            </a:pPr>
            <a:r>
              <a:rPr dirty="0" sz="2000" spc="-5">
                <a:solidFill>
                  <a:srgbClr val="009A00"/>
                </a:solidFill>
                <a:latin typeface="Arial"/>
                <a:cs typeface="Arial"/>
              </a:rPr>
              <a:t>Job-shop: the Variables and  Constraints</a:t>
            </a:r>
            <a:endParaRPr sz="2000">
              <a:latin typeface="Arial"/>
              <a:cs typeface="Arial"/>
            </a:endParaRPr>
          </a:p>
          <a:p>
            <a:pPr marL="25400">
              <a:lnSpc>
                <a:spcPct val="100000"/>
              </a:lnSpc>
              <a:spcBef>
                <a:spcPts val="780"/>
              </a:spcBef>
            </a:pPr>
            <a:r>
              <a:rPr dirty="0" sz="1000">
                <a:latin typeface="Arial"/>
                <a:cs typeface="Arial"/>
              </a:rPr>
              <a:t>Variables</a:t>
            </a:r>
            <a:endParaRPr sz="1000">
              <a:latin typeface="Arial"/>
              <a:cs typeface="Arial"/>
            </a:endParaRPr>
          </a:p>
          <a:p>
            <a:pPr marL="196850" indent="-171450">
              <a:lnSpc>
                <a:spcPct val="100000"/>
              </a:lnSpc>
              <a:spcBef>
                <a:spcPts val="240"/>
              </a:spcBef>
              <a:buChar char="•"/>
              <a:tabLst>
                <a:tab pos="196850" algn="l"/>
              </a:tabLst>
            </a:pPr>
            <a:r>
              <a:rPr dirty="0" sz="1000">
                <a:latin typeface="Arial"/>
                <a:cs typeface="Arial"/>
              </a:rPr>
              <a:t>The </a:t>
            </a:r>
            <a:r>
              <a:rPr dirty="0" sz="1000" spc="-5">
                <a:latin typeface="Arial"/>
                <a:cs typeface="Arial"/>
              </a:rPr>
              <a:t>operation state times</a:t>
            </a:r>
            <a:r>
              <a:rPr dirty="0" sz="1000" spc="-25">
                <a:latin typeface="Arial"/>
                <a:cs typeface="Arial"/>
              </a:rPr>
              <a:t> </a:t>
            </a:r>
            <a:r>
              <a:rPr dirty="0" sz="1000" spc="-5" i="1">
                <a:latin typeface="Arial"/>
                <a:cs typeface="Arial"/>
              </a:rPr>
              <a:t>st</a:t>
            </a:r>
            <a:r>
              <a:rPr dirty="0" baseline="25641" sz="975" spc="-7" i="1">
                <a:latin typeface="Arial"/>
                <a:cs typeface="Arial"/>
              </a:rPr>
              <a:t>I</a:t>
            </a:r>
            <a:endParaRPr baseline="25641" sz="975">
              <a:latin typeface="Arial"/>
              <a:cs typeface="Arial"/>
            </a:endParaRPr>
          </a:p>
        </p:txBody>
      </p:sp>
      <p:sp>
        <p:nvSpPr>
          <p:cNvPr id="4" name="object 4"/>
          <p:cNvSpPr txBox="1"/>
          <p:nvPr/>
        </p:nvSpPr>
        <p:spPr>
          <a:xfrm>
            <a:off x="3633979" y="2291591"/>
            <a:ext cx="31115" cy="124460"/>
          </a:xfrm>
          <a:prstGeom prst="rect">
            <a:avLst/>
          </a:prstGeom>
        </p:spPr>
        <p:txBody>
          <a:bodyPr wrap="square" lIns="0" tIns="12065" rIns="0" bIns="0" rtlCol="0" vert="horz">
            <a:spAutoFit/>
          </a:bodyPr>
          <a:lstStyle/>
          <a:p>
            <a:pPr>
              <a:lnSpc>
                <a:spcPct val="100000"/>
              </a:lnSpc>
              <a:spcBef>
                <a:spcPts val="95"/>
              </a:spcBef>
            </a:pPr>
            <a:r>
              <a:rPr dirty="0" sz="650" spc="-5" i="1">
                <a:latin typeface="Arial"/>
                <a:cs typeface="Arial"/>
              </a:rPr>
              <a:t>i</a:t>
            </a:r>
            <a:endParaRPr sz="650">
              <a:latin typeface="Arial"/>
              <a:cs typeface="Arial"/>
            </a:endParaRPr>
          </a:p>
        </p:txBody>
      </p:sp>
      <p:sp>
        <p:nvSpPr>
          <p:cNvPr id="5" name="object 5"/>
          <p:cNvSpPr txBox="1"/>
          <p:nvPr/>
        </p:nvSpPr>
        <p:spPr>
          <a:xfrm>
            <a:off x="1849120" y="2396743"/>
            <a:ext cx="3925570" cy="178435"/>
          </a:xfrm>
          <a:prstGeom prst="rect">
            <a:avLst/>
          </a:prstGeom>
        </p:spPr>
        <p:txBody>
          <a:bodyPr wrap="square" lIns="0" tIns="12700" rIns="0" bIns="0" rtlCol="0" vert="horz">
            <a:spAutoFit/>
          </a:bodyPr>
          <a:lstStyle/>
          <a:p>
            <a:pPr marL="196215" indent="-171450">
              <a:lnSpc>
                <a:spcPct val="100000"/>
              </a:lnSpc>
              <a:spcBef>
                <a:spcPts val="100"/>
              </a:spcBef>
              <a:buChar char="•"/>
              <a:tabLst>
                <a:tab pos="196850" algn="l"/>
              </a:tabLst>
            </a:pPr>
            <a:r>
              <a:rPr dirty="0" sz="1000" spc="-5">
                <a:latin typeface="Arial"/>
                <a:cs typeface="Arial"/>
              </a:rPr>
              <a:t>The resources </a:t>
            </a:r>
            <a:r>
              <a:rPr dirty="0" sz="1000" i="1">
                <a:latin typeface="Arial"/>
                <a:cs typeface="Arial"/>
              </a:rPr>
              <a:t>R</a:t>
            </a:r>
            <a:r>
              <a:rPr dirty="0" baseline="25641" sz="975" i="1">
                <a:latin typeface="Arial"/>
                <a:cs typeface="Arial"/>
              </a:rPr>
              <a:t>I </a:t>
            </a:r>
            <a:r>
              <a:rPr dirty="0" sz="1000" spc="-5">
                <a:latin typeface="Arial"/>
                <a:cs typeface="Arial"/>
              </a:rPr>
              <a:t>(usually these are obvious from the definition</a:t>
            </a:r>
            <a:r>
              <a:rPr dirty="0" sz="1000" spc="-15">
                <a:latin typeface="Arial"/>
                <a:cs typeface="Arial"/>
              </a:rPr>
              <a:t> </a:t>
            </a:r>
            <a:r>
              <a:rPr dirty="0" sz="1000" spc="-5">
                <a:latin typeface="Arial"/>
                <a:cs typeface="Arial"/>
              </a:rPr>
              <a:t>of</a:t>
            </a:r>
            <a:endParaRPr sz="1000">
              <a:latin typeface="Arial"/>
              <a:cs typeface="Arial"/>
            </a:endParaRPr>
          </a:p>
        </p:txBody>
      </p:sp>
      <p:sp>
        <p:nvSpPr>
          <p:cNvPr id="6" name="object 6"/>
          <p:cNvSpPr txBox="1"/>
          <p:nvPr/>
        </p:nvSpPr>
        <p:spPr>
          <a:xfrm>
            <a:off x="2020566" y="2473710"/>
            <a:ext cx="3650615" cy="254000"/>
          </a:xfrm>
          <a:prstGeom prst="rect">
            <a:avLst/>
          </a:prstGeom>
        </p:spPr>
        <p:txBody>
          <a:bodyPr wrap="square" lIns="0" tIns="12065" rIns="0" bIns="0" rtlCol="0" vert="horz">
            <a:spAutoFit/>
          </a:bodyPr>
          <a:lstStyle/>
          <a:p>
            <a:pPr marL="986790">
              <a:lnSpc>
                <a:spcPts val="690"/>
              </a:lnSpc>
              <a:spcBef>
                <a:spcPts val="95"/>
              </a:spcBef>
            </a:pPr>
            <a:r>
              <a:rPr dirty="0" sz="650" spc="-5" i="1">
                <a:latin typeface="Arial"/>
                <a:cs typeface="Arial"/>
              </a:rPr>
              <a:t>ij</a:t>
            </a:r>
            <a:endParaRPr sz="650">
              <a:latin typeface="Arial"/>
              <a:cs typeface="Arial"/>
            </a:endParaRPr>
          </a:p>
          <a:p>
            <a:pPr marL="25400">
              <a:lnSpc>
                <a:spcPts val="1110"/>
              </a:lnSpc>
            </a:pPr>
            <a:r>
              <a:rPr dirty="0" sz="1000" i="1">
                <a:latin typeface="Arial"/>
                <a:cs typeface="Arial"/>
              </a:rPr>
              <a:t>O</a:t>
            </a:r>
            <a:r>
              <a:rPr dirty="0" baseline="25641" sz="975" i="1">
                <a:latin typeface="Arial"/>
                <a:cs typeface="Arial"/>
              </a:rPr>
              <a:t>I </a:t>
            </a:r>
            <a:r>
              <a:rPr dirty="0" sz="1000">
                <a:latin typeface="Arial"/>
                <a:cs typeface="Arial"/>
              </a:rPr>
              <a:t>. </a:t>
            </a:r>
            <a:r>
              <a:rPr dirty="0" sz="1000" spc="-5">
                <a:latin typeface="Arial"/>
                <a:cs typeface="Arial"/>
              </a:rPr>
              <a:t>Only </a:t>
            </a:r>
            <a:r>
              <a:rPr dirty="0" sz="1000" spc="-10">
                <a:latin typeface="Arial"/>
                <a:cs typeface="Arial"/>
              </a:rPr>
              <a:t>need </a:t>
            </a:r>
            <a:r>
              <a:rPr dirty="0" sz="1000" spc="-5">
                <a:latin typeface="Arial"/>
                <a:cs typeface="Arial"/>
              </a:rPr>
              <a:t>to be assigned values when there are</a:t>
            </a:r>
            <a:r>
              <a:rPr dirty="0" sz="1000" spc="-70">
                <a:latin typeface="Arial"/>
                <a:cs typeface="Arial"/>
              </a:rPr>
              <a:t> </a:t>
            </a:r>
            <a:r>
              <a:rPr dirty="0" sz="1000" spc="-5">
                <a:latin typeface="Arial"/>
                <a:cs typeface="Arial"/>
              </a:rPr>
              <a:t>alternative</a:t>
            </a:r>
            <a:endParaRPr sz="1000">
              <a:latin typeface="Arial"/>
              <a:cs typeface="Arial"/>
            </a:endParaRPr>
          </a:p>
        </p:txBody>
      </p:sp>
      <p:sp>
        <p:nvSpPr>
          <p:cNvPr id="7" name="object 7"/>
          <p:cNvSpPr txBox="1"/>
          <p:nvPr/>
        </p:nvSpPr>
        <p:spPr>
          <a:xfrm>
            <a:off x="1874520" y="2626110"/>
            <a:ext cx="4028440" cy="436880"/>
          </a:xfrm>
          <a:prstGeom prst="rect">
            <a:avLst/>
          </a:prstGeom>
        </p:spPr>
        <p:txBody>
          <a:bodyPr wrap="square" lIns="0" tIns="12065" rIns="0" bIns="0" rtlCol="0" vert="horz">
            <a:spAutoFit/>
          </a:bodyPr>
          <a:lstStyle/>
          <a:p>
            <a:pPr marL="293370">
              <a:lnSpc>
                <a:spcPts val="690"/>
              </a:lnSpc>
              <a:spcBef>
                <a:spcPts val="95"/>
              </a:spcBef>
            </a:pPr>
            <a:r>
              <a:rPr dirty="0" sz="650" spc="-5" i="1">
                <a:latin typeface="Arial"/>
                <a:cs typeface="Arial"/>
              </a:rPr>
              <a:t>i</a:t>
            </a:r>
            <a:endParaRPr sz="650">
              <a:latin typeface="Arial"/>
              <a:cs typeface="Arial"/>
            </a:endParaRPr>
          </a:p>
          <a:p>
            <a:pPr marL="170815">
              <a:lnSpc>
                <a:spcPts val="1110"/>
              </a:lnSpc>
            </a:pPr>
            <a:r>
              <a:rPr dirty="0" sz="1000">
                <a:latin typeface="Arial"/>
                <a:cs typeface="Arial"/>
              </a:rPr>
              <a:t>physical </a:t>
            </a:r>
            <a:r>
              <a:rPr dirty="0" sz="1000" spc="-5">
                <a:latin typeface="Arial"/>
                <a:cs typeface="Arial"/>
              </a:rPr>
              <a:t>resources available, e.g. </a:t>
            </a:r>
            <a:r>
              <a:rPr dirty="0" sz="1000" spc="-5" i="1">
                <a:solidFill>
                  <a:srgbClr val="FF5050"/>
                </a:solidFill>
                <a:latin typeface="Arial"/>
                <a:cs typeface="Arial"/>
              </a:rPr>
              <a:t>Pat </a:t>
            </a:r>
            <a:r>
              <a:rPr dirty="0" sz="1000" spc="-5">
                <a:latin typeface="Arial"/>
                <a:cs typeface="Arial"/>
              </a:rPr>
              <a:t>or </a:t>
            </a:r>
            <a:r>
              <a:rPr dirty="0" sz="1000" i="1">
                <a:solidFill>
                  <a:srgbClr val="FF5050"/>
                </a:solidFill>
                <a:latin typeface="Arial"/>
                <a:cs typeface="Arial"/>
              </a:rPr>
              <a:t>Chris </a:t>
            </a:r>
            <a:r>
              <a:rPr dirty="0" sz="1000" spc="-5">
                <a:latin typeface="Arial"/>
                <a:cs typeface="Arial"/>
              </a:rPr>
              <a:t>for operating the</a:t>
            </a:r>
            <a:r>
              <a:rPr dirty="0" sz="1000" spc="-10">
                <a:latin typeface="Arial"/>
                <a:cs typeface="Arial"/>
              </a:rPr>
              <a:t> </a:t>
            </a:r>
            <a:r>
              <a:rPr dirty="0" sz="1000" spc="-5" i="1">
                <a:solidFill>
                  <a:srgbClr val="FF5050"/>
                </a:solidFill>
                <a:latin typeface="Arial"/>
                <a:cs typeface="Arial"/>
              </a:rPr>
              <a:t>drill</a:t>
            </a:r>
            <a:r>
              <a:rPr dirty="0" sz="1000" spc="-5">
                <a:latin typeface="Arial"/>
                <a:cs typeface="Arial"/>
              </a:rPr>
              <a:t>).</a:t>
            </a:r>
            <a:endParaRPr sz="1000">
              <a:latin typeface="Arial"/>
              <a:cs typeface="Arial"/>
            </a:endParaRPr>
          </a:p>
          <a:p>
            <a:pPr>
              <a:lnSpc>
                <a:spcPct val="100000"/>
              </a:lnSpc>
              <a:spcBef>
                <a:spcPts val="240"/>
              </a:spcBef>
            </a:pPr>
            <a:r>
              <a:rPr dirty="0" sz="1000" spc="-5">
                <a:latin typeface="Arial"/>
                <a:cs typeface="Arial"/>
              </a:rPr>
              <a:t>Constraints:</a:t>
            </a:r>
            <a:endParaRPr sz="1000">
              <a:latin typeface="Arial"/>
              <a:cs typeface="Arial"/>
            </a:endParaRPr>
          </a:p>
        </p:txBody>
      </p:sp>
      <p:sp>
        <p:nvSpPr>
          <p:cNvPr id="8" name="object 8"/>
          <p:cNvSpPr txBox="1"/>
          <p:nvPr/>
        </p:nvSpPr>
        <p:spPr>
          <a:xfrm>
            <a:off x="4008122" y="3144262"/>
            <a:ext cx="31115" cy="124460"/>
          </a:xfrm>
          <a:prstGeom prst="rect">
            <a:avLst/>
          </a:prstGeom>
        </p:spPr>
        <p:txBody>
          <a:bodyPr wrap="square" lIns="0" tIns="12065" rIns="0" bIns="0" rtlCol="0" vert="horz">
            <a:spAutoFit/>
          </a:bodyPr>
          <a:lstStyle/>
          <a:p>
            <a:pPr>
              <a:lnSpc>
                <a:spcPct val="100000"/>
              </a:lnSpc>
              <a:spcBef>
                <a:spcPts val="95"/>
              </a:spcBef>
            </a:pPr>
            <a:r>
              <a:rPr dirty="0" sz="650" spc="-5" i="1">
                <a:latin typeface="Arial"/>
                <a:cs typeface="Arial"/>
              </a:rPr>
              <a:t>i</a:t>
            </a:r>
            <a:endParaRPr sz="650">
              <a:latin typeface="Arial"/>
              <a:cs typeface="Arial"/>
            </a:endParaRPr>
          </a:p>
        </p:txBody>
      </p:sp>
      <p:sp>
        <p:nvSpPr>
          <p:cNvPr id="9" name="object 9"/>
          <p:cNvSpPr txBox="1"/>
          <p:nvPr/>
        </p:nvSpPr>
        <p:spPr>
          <a:xfrm>
            <a:off x="1849120" y="3067296"/>
            <a:ext cx="3828415" cy="178435"/>
          </a:xfrm>
          <a:prstGeom prst="rect">
            <a:avLst/>
          </a:prstGeom>
        </p:spPr>
        <p:txBody>
          <a:bodyPr wrap="square" lIns="0" tIns="12700" rIns="0" bIns="0" rtlCol="0" vert="horz">
            <a:spAutoFit/>
          </a:bodyPr>
          <a:lstStyle/>
          <a:p>
            <a:pPr marL="196215" indent="-171450">
              <a:lnSpc>
                <a:spcPct val="100000"/>
              </a:lnSpc>
              <a:spcBef>
                <a:spcPts val="100"/>
              </a:spcBef>
              <a:buChar char="•"/>
              <a:tabLst>
                <a:tab pos="196850" algn="l"/>
              </a:tabLst>
            </a:pPr>
            <a:r>
              <a:rPr dirty="0" sz="1000" spc="-5">
                <a:latin typeface="Arial"/>
                <a:cs typeface="Arial"/>
              </a:rPr>
              <a:t>Precedence constraints. </a:t>
            </a:r>
            <a:r>
              <a:rPr dirty="0" sz="1000">
                <a:latin typeface="Arial"/>
                <a:cs typeface="Arial"/>
              </a:rPr>
              <a:t>(Some </a:t>
            </a:r>
            <a:r>
              <a:rPr dirty="0" sz="1000" i="1">
                <a:latin typeface="Arial"/>
                <a:cs typeface="Arial"/>
              </a:rPr>
              <a:t>O</a:t>
            </a:r>
            <a:r>
              <a:rPr dirty="0" baseline="25641" sz="975" i="1">
                <a:latin typeface="Arial"/>
                <a:cs typeface="Arial"/>
              </a:rPr>
              <a:t>I </a:t>
            </a:r>
            <a:r>
              <a:rPr dirty="0" sz="1000">
                <a:latin typeface="Arial"/>
                <a:cs typeface="Arial"/>
              </a:rPr>
              <a:t>s </a:t>
            </a:r>
            <a:r>
              <a:rPr dirty="0" sz="1000" spc="-5">
                <a:latin typeface="Arial"/>
                <a:cs typeface="Arial"/>
              </a:rPr>
              <a:t>must </a:t>
            </a:r>
            <a:r>
              <a:rPr dirty="0" sz="1000">
                <a:latin typeface="Arial"/>
                <a:cs typeface="Arial"/>
              </a:rPr>
              <a:t>be </a:t>
            </a:r>
            <a:r>
              <a:rPr dirty="0" sz="1000" spc="-5">
                <a:latin typeface="Arial"/>
                <a:cs typeface="Arial"/>
              </a:rPr>
              <a:t>before some</a:t>
            </a:r>
            <a:r>
              <a:rPr dirty="0" sz="1000" spc="-35">
                <a:latin typeface="Arial"/>
                <a:cs typeface="Arial"/>
              </a:rPr>
              <a:t> </a:t>
            </a:r>
            <a:r>
              <a:rPr dirty="0" sz="1000" spc="-5">
                <a:latin typeface="Arial"/>
                <a:cs typeface="Arial"/>
              </a:rPr>
              <a:t>other</a:t>
            </a:r>
            <a:endParaRPr sz="1000">
              <a:latin typeface="Arial"/>
              <a:cs typeface="Arial"/>
            </a:endParaRPr>
          </a:p>
        </p:txBody>
      </p:sp>
      <p:sp>
        <p:nvSpPr>
          <p:cNvPr id="10" name="object 10"/>
          <p:cNvSpPr txBox="1"/>
          <p:nvPr/>
        </p:nvSpPr>
        <p:spPr>
          <a:xfrm>
            <a:off x="2020566" y="3219703"/>
            <a:ext cx="345440" cy="178435"/>
          </a:xfrm>
          <a:prstGeom prst="rect">
            <a:avLst/>
          </a:prstGeom>
        </p:spPr>
        <p:txBody>
          <a:bodyPr wrap="square" lIns="0" tIns="12700" rIns="0" bIns="0" rtlCol="0" vert="horz">
            <a:spAutoFit/>
          </a:bodyPr>
          <a:lstStyle/>
          <a:p>
            <a:pPr marL="25400">
              <a:lnSpc>
                <a:spcPct val="100000"/>
              </a:lnSpc>
              <a:spcBef>
                <a:spcPts val="100"/>
              </a:spcBef>
            </a:pPr>
            <a:r>
              <a:rPr dirty="0" sz="1000" i="1">
                <a:latin typeface="Arial"/>
                <a:cs typeface="Arial"/>
              </a:rPr>
              <a:t>O</a:t>
            </a:r>
            <a:r>
              <a:rPr dirty="0" baseline="25641" sz="975" i="1">
                <a:latin typeface="Arial"/>
                <a:cs typeface="Arial"/>
              </a:rPr>
              <a:t>I</a:t>
            </a:r>
            <a:r>
              <a:rPr dirty="0" baseline="25641" sz="975" spc="-104" i="1">
                <a:latin typeface="Arial"/>
                <a:cs typeface="Arial"/>
              </a:rPr>
              <a:t> </a:t>
            </a:r>
            <a:r>
              <a:rPr dirty="0" sz="1000" spc="-5">
                <a:latin typeface="Arial"/>
                <a:cs typeface="Arial"/>
              </a:rPr>
              <a:t>s).</a:t>
            </a:r>
            <a:endParaRPr sz="1000">
              <a:latin typeface="Arial"/>
              <a:cs typeface="Arial"/>
            </a:endParaRPr>
          </a:p>
        </p:txBody>
      </p:sp>
      <p:sp>
        <p:nvSpPr>
          <p:cNvPr id="11" name="object 11"/>
          <p:cNvSpPr txBox="1"/>
          <p:nvPr/>
        </p:nvSpPr>
        <p:spPr>
          <a:xfrm>
            <a:off x="1874520" y="3296661"/>
            <a:ext cx="3983990" cy="436245"/>
          </a:xfrm>
          <a:prstGeom prst="rect">
            <a:avLst/>
          </a:prstGeom>
        </p:spPr>
        <p:txBody>
          <a:bodyPr wrap="square" lIns="0" tIns="12065" rIns="0" bIns="0" rtlCol="0" vert="horz">
            <a:spAutoFit/>
          </a:bodyPr>
          <a:lstStyle/>
          <a:p>
            <a:pPr marL="293370">
              <a:lnSpc>
                <a:spcPct val="100000"/>
              </a:lnSpc>
              <a:spcBef>
                <a:spcPts val="95"/>
              </a:spcBef>
            </a:pPr>
            <a:r>
              <a:rPr dirty="0" sz="650" spc="-5" i="1">
                <a:latin typeface="Arial"/>
                <a:cs typeface="Arial"/>
              </a:rPr>
              <a:t>j</a:t>
            </a:r>
            <a:endParaRPr sz="650">
              <a:latin typeface="Arial"/>
              <a:cs typeface="Arial"/>
            </a:endParaRPr>
          </a:p>
          <a:p>
            <a:pPr marL="171450" marR="5080" indent="-172085">
              <a:lnSpc>
                <a:spcPct val="100000"/>
              </a:lnSpc>
              <a:spcBef>
                <a:spcPts val="55"/>
              </a:spcBef>
              <a:buChar char="•"/>
              <a:tabLst>
                <a:tab pos="171450" algn="l"/>
              </a:tabLst>
            </a:pPr>
            <a:r>
              <a:rPr dirty="0" sz="1000" spc="-5">
                <a:latin typeface="Arial"/>
                <a:cs typeface="Arial"/>
              </a:rPr>
              <a:t>Capacity constraints. There must never be </a:t>
            </a:r>
            <a:r>
              <a:rPr dirty="0" sz="1000">
                <a:latin typeface="Arial"/>
                <a:cs typeface="Arial"/>
              </a:rPr>
              <a:t>a </a:t>
            </a:r>
            <a:r>
              <a:rPr dirty="0" sz="1000" spc="-5">
                <a:latin typeface="Arial"/>
                <a:cs typeface="Arial"/>
              </a:rPr>
              <a:t>pair of operations with  overlapping periods </a:t>
            </a:r>
            <a:r>
              <a:rPr dirty="0" sz="1000">
                <a:latin typeface="Arial"/>
                <a:cs typeface="Arial"/>
              </a:rPr>
              <a:t>of </a:t>
            </a:r>
            <a:r>
              <a:rPr dirty="0" sz="1000" spc="-5">
                <a:latin typeface="Arial"/>
                <a:cs typeface="Arial"/>
              </a:rPr>
              <a:t>operation that use </a:t>
            </a:r>
            <a:r>
              <a:rPr dirty="0" sz="1000">
                <a:latin typeface="Arial"/>
                <a:cs typeface="Arial"/>
              </a:rPr>
              <a:t>the </a:t>
            </a:r>
            <a:r>
              <a:rPr dirty="0" sz="1000" spc="-5">
                <a:latin typeface="Arial"/>
                <a:cs typeface="Arial"/>
              </a:rPr>
              <a:t>same</a:t>
            </a:r>
            <a:r>
              <a:rPr dirty="0" sz="1000">
                <a:latin typeface="Arial"/>
                <a:cs typeface="Arial"/>
              </a:rPr>
              <a:t> </a:t>
            </a:r>
            <a:r>
              <a:rPr dirty="0" sz="1000" spc="-5">
                <a:latin typeface="Arial"/>
                <a:cs typeface="Arial"/>
              </a:rPr>
              <a:t>resources.</a:t>
            </a:r>
            <a:endParaRPr sz="1000">
              <a:latin typeface="Arial"/>
              <a:cs typeface="Arial"/>
            </a:endParaRPr>
          </a:p>
        </p:txBody>
      </p:sp>
      <p:sp>
        <p:nvSpPr>
          <p:cNvPr id="12" name="object 12"/>
          <p:cNvSpPr txBox="1"/>
          <p:nvPr/>
        </p:nvSpPr>
        <p:spPr>
          <a:xfrm>
            <a:off x="2331731" y="3919219"/>
            <a:ext cx="3415665" cy="178435"/>
          </a:xfrm>
          <a:prstGeom prst="rect">
            <a:avLst/>
          </a:prstGeom>
        </p:spPr>
        <p:txBody>
          <a:bodyPr wrap="square" lIns="0" tIns="12700" rIns="0" bIns="0" rtlCol="0" vert="horz">
            <a:spAutoFit/>
          </a:bodyPr>
          <a:lstStyle/>
          <a:p>
            <a:pPr>
              <a:lnSpc>
                <a:spcPct val="100000"/>
              </a:lnSpc>
              <a:spcBef>
                <a:spcPts val="100"/>
              </a:spcBef>
            </a:pPr>
            <a:r>
              <a:rPr dirty="0" sz="1000">
                <a:latin typeface="Arial"/>
                <a:cs typeface="Arial"/>
              </a:rPr>
              <a:t>Non-challenging </a:t>
            </a:r>
            <a:r>
              <a:rPr dirty="0" sz="1000" spc="-5">
                <a:latin typeface="Arial"/>
                <a:cs typeface="Arial"/>
              </a:rPr>
              <a:t>question. </a:t>
            </a:r>
            <a:r>
              <a:rPr dirty="0" sz="1000">
                <a:latin typeface="Arial"/>
                <a:cs typeface="Arial"/>
              </a:rPr>
              <a:t>Can you </a:t>
            </a:r>
            <a:r>
              <a:rPr dirty="0" sz="1000" spc="-5">
                <a:latin typeface="Arial"/>
                <a:cs typeface="Arial"/>
              </a:rPr>
              <a:t>schedule our</a:t>
            </a:r>
            <a:r>
              <a:rPr dirty="0" sz="1000" spc="-20">
                <a:latin typeface="Arial"/>
                <a:cs typeface="Arial"/>
              </a:rPr>
              <a:t> </a:t>
            </a:r>
            <a:r>
              <a:rPr dirty="0" sz="1000" spc="-5">
                <a:latin typeface="Arial"/>
                <a:cs typeface="Arial"/>
              </a:rPr>
              <a:t>Job-shop?</a:t>
            </a:r>
            <a:endParaRPr sz="1000">
              <a:latin typeface="Arial"/>
              <a:cs typeface="Arial"/>
            </a:endParaRPr>
          </a:p>
        </p:txBody>
      </p:sp>
      <p:sp>
        <p:nvSpPr>
          <p:cNvPr id="13" name="object 13"/>
          <p:cNvSpPr/>
          <p:nvPr/>
        </p:nvSpPr>
        <p:spPr>
          <a:xfrm>
            <a:off x="1606296" y="1231391"/>
            <a:ext cx="4559300" cy="3416300"/>
          </a:xfrm>
          <a:custGeom>
            <a:avLst/>
            <a:gdLst/>
            <a:ahLst/>
            <a:cxnLst/>
            <a:rect l="l" t="t" r="r" b="b"/>
            <a:pathLst>
              <a:path w="4559300" h="3416300">
                <a:moveTo>
                  <a:pt x="4559046" y="0"/>
                </a:moveTo>
                <a:lnTo>
                  <a:pt x="0" y="0"/>
                </a:lnTo>
                <a:lnTo>
                  <a:pt x="0" y="3416046"/>
                </a:lnTo>
                <a:lnTo>
                  <a:pt x="4559046" y="3416046"/>
                </a:lnTo>
                <a:lnTo>
                  <a:pt x="4559046" y="0"/>
                </a:lnTo>
                <a:close/>
              </a:path>
            </a:pathLst>
          </a:custGeom>
          <a:ln w="12954">
            <a:solidFill>
              <a:srgbClr val="000000"/>
            </a:solidFill>
          </a:ln>
        </p:spPr>
        <p:txBody>
          <a:bodyPr wrap="square" lIns="0" tIns="0" rIns="0" bIns="0" rtlCol="0"/>
          <a:lstStyle/>
          <a:p/>
        </p:txBody>
      </p:sp>
      <p:sp>
        <p:nvSpPr>
          <p:cNvPr id="14" name="object 14"/>
          <p:cNvSpPr txBox="1"/>
          <p:nvPr/>
        </p:nvSpPr>
        <p:spPr>
          <a:xfrm>
            <a:off x="5576315" y="8532368"/>
            <a:ext cx="334645" cy="132715"/>
          </a:xfrm>
          <a:prstGeom prst="rect">
            <a:avLst/>
          </a:prstGeom>
        </p:spPr>
        <p:txBody>
          <a:bodyPr wrap="square" lIns="0" tIns="12700" rIns="0" bIns="0" rtlCol="0" vert="horz">
            <a:spAutoFit/>
          </a:bodyPr>
          <a:lstStyle/>
          <a:p>
            <a:pPr>
              <a:lnSpc>
                <a:spcPct val="100000"/>
              </a:lnSpc>
              <a:spcBef>
                <a:spcPts val="100"/>
              </a:spcBef>
            </a:pPr>
            <a:r>
              <a:rPr dirty="0" sz="700" spc="-5">
                <a:latin typeface="Arial"/>
                <a:cs typeface="Arial"/>
              </a:rPr>
              <a:t>Slide</a:t>
            </a:r>
            <a:r>
              <a:rPr dirty="0" sz="700" spc="-60">
                <a:latin typeface="Arial"/>
                <a:cs typeface="Arial"/>
              </a:rPr>
              <a:t> </a:t>
            </a:r>
            <a:r>
              <a:rPr dirty="0" sz="700" spc="-5">
                <a:latin typeface="Arial"/>
                <a:cs typeface="Arial"/>
              </a:rPr>
              <a:t>44</a:t>
            </a:r>
            <a:endParaRPr sz="700">
              <a:latin typeface="Arial"/>
              <a:cs typeface="Arial"/>
            </a:endParaRPr>
          </a:p>
        </p:txBody>
      </p:sp>
      <p:sp>
        <p:nvSpPr>
          <p:cNvPr id="15" name="object 15"/>
          <p:cNvSpPr txBox="1"/>
          <p:nvPr/>
        </p:nvSpPr>
        <p:spPr>
          <a:xfrm>
            <a:off x="2331720" y="5587238"/>
            <a:ext cx="3120390" cy="361315"/>
          </a:xfrm>
          <a:prstGeom prst="rect">
            <a:avLst/>
          </a:prstGeom>
        </p:spPr>
        <p:txBody>
          <a:bodyPr wrap="square" lIns="0" tIns="12700" rIns="0" bIns="0" rtlCol="0" vert="horz">
            <a:spAutoFit/>
          </a:bodyPr>
          <a:lstStyle/>
          <a:p>
            <a:pPr>
              <a:lnSpc>
                <a:spcPct val="100000"/>
              </a:lnSpc>
              <a:spcBef>
                <a:spcPts val="100"/>
              </a:spcBef>
            </a:pPr>
            <a:r>
              <a:rPr dirty="0" sz="2200">
                <a:solidFill>
                  <a:srgbClr val="009A00"/>
                </a:solidFill>
                <a:latin typeface="Arial"/>
                <a:cs typeface="Arial"/>
              </a:rPr>
              <a:t>A </a:t>
            </a:r>
            <a:r>
              <a:rPr dirty="0" sz="2200" spc="-5">
                <a:solidFill>
                  <a:srgbClr val="009A00"/>
                </a:solidFill>
                <a:latin typeface="Arial"/>
                <a:cs typeface="Arial"/>
              </a:rPr>
              <a:t>slightly bigger</a:t>
            </a:r>
            <a:r>
              <a:rPr dirty="0" sz="2200" spc="-65">
                <a:solidFill>
                  <a:srgbClr val="009A00"/>
                </a:solidFill>
                <a:latin typeface="Arial"/>
                <a:cs typeface="Arial"/>
              </a:rPr>
              <a:t> </a:t>
            </a:r>
            <a:r>
              <a:rPr dirty="0" sz="2200" spc="-5">
                <a:solidFill>
                  <a:srgbClr val="009A00"/>
                </a:solidFill>
                <a:latin typeface="Arial"/>
                <a:cs typeface="Arial"/>
              </a:rPr>
              <a:t>example</a:t>
            </a:r>
            <a:endParaRPr sz="2200">
              <a:latin typeface="Arial"/>
              <a:cs typeface="Arial"/>
            </a:endParaRPr>
          </a:p>
        </p:txBody>
      </p:sp>
      <p:sp>
        <p:nvSpPr>
          <p:cNvPr id="16" name="object 16"/>
          <p:cNvSpPr txBox="1"/>
          <p:nvPr/>
        </p:nvSpPr>
        <p:spPr>
          <a:xfrm>
            <a:off x="1912620" y="8456929"/>
            <a:ext cx="2658110" cy="178435"/>
          </a:xfrm>
          <a:prstGeom prst="rect">
            <a:avLst/>
          </a:prstGeom>
        </p:spPr>
        <p:txBody>
          <a:bodyPr wrap="square" lIns="0" tIns="12700" rIns="0" bIns="0" rtlCol="0" vert="horz">
            <a:spAutoFit/>
          </a:bodyPr>
          <a:lstStyle/>
          <a:p>
            <a:pPr>
              <a:lnSpc>
                <a:spcPct val="100000"/>
              </a:lnSpc>
              <a:spcBef>
                <a:spcPts val="100"/>
              </a:spcBef>
            </a:pPr>
            <a:r>
              <a:rPr dirty="0" sz="1000">
                <a:latin typeface="Arial"/>
                <a:cs typeface="Arial"/>
              </a:rPr>
              <a:t>15. All </a:t>
            </a:r>
            <a:r>
              <a:rPr dirty="0" sz="1000" spc="-5">
                <a:latin typeface="Arial"/>
                <a:cs typeface="Arial"/>
              </a:rPr>
              <a:t>operations use </a:t>
            </a:r>
            <a:r>
              <a:rPr dirty="0" sz="1000">
                <a:latin typeface="Arial"/>
                <a:cs typeface="Arial"/>
              </a:rPr>
              <a:t>only one </a:t>
            </a:r>
            <a:r>
              <a:rPr dirty="0" sz="1000" spc="-5">
                <a:latin typeface="Arial"/>
                <a:cs typeface="Arial"/>
              </a:rPr>
              <a:t>resource</a:t>
            </a:r>
            <a:r>
              <a:rPr dirty="0" sz="1000" spc="-50">
                <a:latin typeface="Arial"/>
                <a:cs typeface="Arial"/>
              </a:rPr>
              <a:t> </a:t>
            </a:r>
            <a:r>
              <a:rPr dirty="0" sz="1000">
                <a:latin typeface="Arial"/>
                <a:cs typeface="Arial"/>
              </a:rPr>
              <a:t>each.</a:t>
            </a:r>
            <a:endParaRPr sz="1000">
              <a:latin typeface="Arial"/>
              <a:cs typeface="Arial"/>
            </a:endParaRPr>
          </a:p>
        </p:txBody>
      </p:sp>
      <p:sp>
        <p:nvSpPr>
          <p:cNvPr id="17" name="object 17"/>
          <p:cNvSpPr txBox="1"/>
          <p:nvPr/>
        </p:nvSpPr>
        <p:spPr>
          <a:xfrm>
            <a:off x="2636516" y="6057391"/>
            <a:ext cx="1441450" cy="162560"/>
          </a:xfrm>
          <a:prstGeom prst="rect">
            <a:avLst/>
          </a:prstGeom>
        </p:spPr>
        <p:txBody>
          <a:bodyPr wrap="square" lIns="0" tIns="12700" rIns="0" bIns="0" rtlCol="0" vert="horz">
            <a:spAutoFit/>
          </a:bodyPr>
          <a:lstStyle/>
          <a:p>
            <a:pPr>
              <a:lnSpc>
                <a:spcPct val="100000"/>
              </a:lnSpc>
              <a:spcBef>
                <a:spcPts val="100"/>
              </a:spcBef>
              <a:tabLst>
                <a:tab pos="1104265" algn="l"/>
              </a:tabLst>
            </a:pPr>
            <a:r>
              <a:rPr dirty="0" sz="900" spc="-5">
                <a:latin typeface="Arial"/>
                <a:cs typeface="Arial"/>
              </a:rPr>
              <a:t>before	</a:t>
            </a:r>
            <a:r>
              <a:rPr dirty="0" sz="900" spc="-10">
                <a:latin typeface="Arial"/>
                <a:cs typeface="Arial"/>
              </a:rPr>
              <a:t>before</a:t>
            </a:r>
            <a:endParaRPr sz="900">
              <a:latin typeface="Arial"/>
              <a:cs typeface="Arial"/>
            </a:endParaRPr>
          </a:p>
        </p:txBody>
      </p:sp>
      <p:sp>
        <p:nvSpPr>
          <p:cNvPr id="18" name="object 18"/>
          <p:cNvSpPr/>
          <p:nvPr/>
        </p:nvSpPr>
        <p:spPr>
          <a:xfrm>
            <a:off x="1905000" y="6050279"/>
            <a:ext cx="647700" cy="304800"/>
          </a:xfrm>
          <a:custGeom>
            <a:avLst/>
            <a:gdLst/>
            <a:ahLst/>
            <a:cxnLst/>
            <a:rect l="l" t="t" r="r" b="b"/>
            <a:pathLst>
              <a:path w="647700" h="304800">
                <a:moveTo>
                  <a:pt x="51054" y="0"/>
                </a:moveTo>
                <a:lnTo>
                  <a:pt x="31182" y="4012"/>
                </a:lnTo>
                <a:lnTo>
                  <a:pt x="14954" y="14954"/>
                </a:lnTo>
                <a:lnTo>
                  <a:pt x="4012" y="31182"/>
                </a:lnTo>
                <a:lnTo>
                  <a:pt x="0" y="51054"/>
                </a:lnTo>
                <a:lnTo>
                  <a:pt x="0" y="253746"/>
                </a:lnTo>
                <a:lnTo>
                  <a:pt x="4012" y="273617"/>
                </a:lnTo>
                <a:lnTo>
                  <a:pt x="14954" y="289845"/>
                </a:lnTo>
                <a:lnTo>
                  <a:pt x="31182" y="300787"/>
                </a:lnTo>
                <a:lnTo>
                  <a:pt x="51054" y="304800"/>
                </a:lnTo>
                <a:lnTo>
                  <a:pt x="596645" y="304800"/>
                </a:lnTo>
                <a:lnTo>
                  <a:pt x="616517" y="300787"/>
                </a:lnTo>
                <a:lnTo>
                  <a:pt x="632745" y="289845"/>
                </a:lnTo>
                <a:lnTo>
                  <a:pt x="643687" y="273617"/>
                </a:lnTo>
                <a:lnTo>
                  <a:pt x="647700" y="253746"/>
                </a:lnTo>
                <a:lnTo>
                  <a:pt x="647700" y="51054"/>
                </a:lnTo>
                <a:lnTo>
                  <a:pt x="643687" y="31182"/>
                </a:lnTo>
                <a:lnTo>
                  <a:pt x="632745" y="14954"/>
                </a:lnTo>
                <a:lnTo>
                  <a:pt x="616517" y="4012"/>
                </a:lnTo>
                <a:lnTo>
                  <a:pt x="596645" y="0"/>
                </a:lnTo>
                <a:lnTo>
                  <a:pt x="51054" y="0"/>
                </a:lnTo>
                <a:close/>
              </a:path>
            </a:pathLst>
          </a:custGeom>
          <a:ln w="3175">
            <a:solidFill>
              <a:srgbClr val="010101"/>
            </a:solidFill>
          </a:ln>
        </p:spPr>
        <p:txBody>
          <a:bodyPr wrap="square" lIns="0" tIns="0" rIns="0" bIns="0" rtlCol="0"/>
          <a:lstStyle/>
          <a:p/>
        </p:txBody>
      </p:sp>
      <p:sp>
        <p:nvSpPr>
          <p:cNvPr id="19" name="object 19"/>
          <p:cNvSpPr/>
          <p:nvPr/>
        </p:nvSpPr>
        <p:spPr>
          <a:xfrm>
            <a:off x="3048000" y="6050279"/>
            <a:ext cx="647700" cy="304800"/>
          </a:xfrm>
          <a:custGeom>
            <a:avLst/>
            <a:gdLst/>
            <a:ahLst/>
            <a:cxnLst/>
            <a:rect l="l" t="t" r="r" b="b"/>
            <a:pathLst>
              <a:path w="647700" h="304800">
                <a:moveTo>
                  <a:pt x="51054" y="0"/>
                </a:moveTo>
                <a:lnTo>
                  <a:pt x="31182" y="4012"/>
                </a:lnTo>
                <a:lnTo>
                  <a:pt x="14954" y="14954"/>
                </a:lnTo>
                <a:lnTo>
                  <a:pt x="4012" y="31182"/>
                </a:lnTo>
                <a:lnTo>
                  <a:pt x="0" y="51054"/>
                </a:lnTo>
                <a:lnTo>
                  <a:pt x="0" y="253746"/>
                </a:lnTo>
                <a:lnTo>
                  <a:pt x="4012" y="273617"/>
                </a:lnTo>
                <a:lnTo>
                  <a:pt x="14954" y="289845"/>
                </a:lnTo>
                <a:lnTo>
                  <a:pt x="31182" y="300787"/>
                </a:lnTo>
                <a:lnTo>
                  <a:pt x="51054" y="304800"/>
                </a:lnTo>
                <a:lnTo>
                  <a:pt x="596646" y="304800"/>
                </a:lnTo>
                <a:lnTo>
                  <a:pt x="616517" y="300787"/>
                </a:lnTo>
                <a:lnTo>
                  <a:pt x="632745" y="289845"/>
                </a:lnTo>
                <a:lnTo>
                  <a:pt x="643687" y="273617"/>
                </a:lnTo>
                <a:lnTo>
                  <a:pt x="647700" y="253746"/>
                </a:lnTo>
                <a:lnTo>
                  <a:pt x="647700" y="51054"/>
                </a:lnTo>
                <a:lnTo>
                  <a:pt x="643687" y="31182"/>
                </a:lnTo>
                <a:lnTo>
                  <a:pt x="632745" y="14954"/>
                </a:lnTo>
                <a:lnTo>
                  <a:pt x="616517" y="4012"/>
                </a:lnTo>
                <a:lnTo>
                  <a:pt x="596646" y="0"/>
                </a:lnTo>
                <a:lnTo>
                  <a:pt x="51054" y="0"/>
                </a:lnTo>
                <a:close/>
              </a:path>
            </a:pathLst>
          </a:custGeom>
          <a:ln w="3175">
            <a:solidFill>
              <a:srgbClr val="010101"/>
            </a:solidFill>
          </a:ln>
        </p:spPr>
        <p:txBody>
          <a:bodyPr wrap="square" lIns="0" tIns="0" rIns="0" bIns="0" rtlCol="0"/>
          <a:lstStyle/>
          <a:p/>
        </p:txBody>
      </p:sp>
      <p:sp>
        <p:nvSpPr>
          <p:cNvPr id="20" name="object 20"/>
          <p:cNvSpPr/>
          <p:nvPr/>
        </p:nvSpPr>
        <p:spPr>
          <a:xfrm>
            <a:off x="4152900" y="6050279"/>
            <a:ext cx="647700" cy="304800"/>
          </a:xfrm>
          <a:custGeom>
            <a:avLst/>
            <a:gdLst/>
            <a:ahLst/>
            <a:cxnLst/>
            <a:rect l="l" t="t" r="r" b="b"/>
            <a:pathLst>
              <a:path w="647700" h="304800">
                <a:moveTo>
                  <a:pt x="51053" y="0"/>
                </a:moveTo>
                <a:lnTo>
                  <a:pt x="31182" y="4012"/>
                </a:lnTo>
                <a:lnTo>
                  <a:pt x="14954" y="14954"/>
                </a:lnTo>
                <a:lnTo>
                  <a:pt x="4012" y="31182"/>
                </a:lnTo>
                <a:lnTo>
                  <a:pt x="0" y="51054"/>
                </a:lnTo>
                <a:lnTo>
                  <a:pt x="0" y="253746"/>
                </a:lnTo>
                <a:lnTo>
                  <a:pt x="4012" y="273617"/>
                </a:lnTo>
                <a:lnTo>
                  <a:pt x="14954" y="289845"/>
                </a:lnTo>
                <a:lnTo>
                  <a:pt x="31182" y="300787"/>
                </a:lnTo>
                <a:lnTo>
                  <a:pt x="51053" y="304800"/>
                </a:lnTo>
                <a:lnTo>
                  <a:pt x="596646" y="304800"/>
                </a:lnTo>
                <a:lnTo>
                  <a:pt x="616517" y="300787"/>
                </a:lnTo>
                <a:lnTo>
                  <a:pt x="632745" y="289845"/>
                </a:lnTo>
                <a:lnTo>
                  <a:pt x="643687" y="273617"/>
                </a:lnTo>
                <a:lnTo>
                  <a:pt x="647700" y="253746"/>
                </a:lnTo>
                <a:lnTo>
                  <a:pt x="647700" y="51054"/>
                </a:lnTo>
                <a:lnTo>
                  <a:pt x="643687" y="31182"/>
                </a:lnTo>
                <a:lnTo>
                  <a:pt x="632745" y="14954"/>
                </a:lnTo>
                <a:lnTo>
                  <a:pt x="616517" y="4012"/>
                </a:lnTo>
                <a:lnTo>
                  <a:pt x="596646" y="0"/>
                </a:lnTo>
                <a:lnTo>
                  <a:pt x="51053" y="0"/>
                </a:lnTo>
                <a:close/>
              </a:path>
            </a:pathLst>
          </a:custGeom>
          <a:ln w="3175">
            <a:solidFill>
              <a:srgbClr val="010101"/>
            </a:solidFill>
          </a:ln>
        </p:spPr>
        <p:txBody>
          <a:bodyPr wrap="square" lIns="0" tIns="0" rIns="0" bIns="0" rtlCol="0"/>
          <a:lstStyle/>
          <a:p/>
        </p:txBody>
      </p:sp>
      <p:sp>
        <p:nvSpPr>
          <p:cNvPr id="21" name="object 21"/>
          <p:cNvSpPr txBox="1"/>
          <p:nvPr/>
        </p:nvSpPr>
        <p:spPr>
          <a:xfrm>
            <a:off x="1949195" y="6093966"/>
            <a:ext cx="2832100" cy="208279"/>
          </a:xfrm>
          <a:prstGeom prst="rect">
            <a:avLst/>
          </a:prstGeom>
        </p:spPr>
        <p:txBody>
          <a:bodyPr wrap="square" lIns="0" tIns="12700" rIns="0" bIns="0" rtlCol="0" vert="horz">
            <a:spAutoFit/>
          </a:bodyPr>
          <a:lstStyle/>
          <a:p>
            <a:pPr marL="38100">
              <a:lnSpc>
                <a:spcPct val="100000"/>
              </a:lnSpc>
              <a:spcBef>
                <a:spcPts val="100"/>
              </a:spcBef>
              <a:tabLst>
                <a:tab pos="1180465" algn="l"/>
                <a:tab pos="2285365" algn="l"/>
              </a:tabLst>
            </a:pPr>
            <a:r>
              <a:rPr dirty="0" sz="1200" spc="-5" b="1">
                <a:latin typeface="Arial"/>
                <a:cs typeface="Arial"/>
              </a:rPr>
              <a:t>O</a:t>
            </a:r>
            <a:r>
              <a:rPr dirty="0" baseline="24305" sz="1200" spc="-7">
                <a:latin typeface="Arial"/>
                <a:cs typeface="Arial"/>
              </a:rPr>
              <a:t>1</a:t>
            </a:r>
            <a:r>
              <a:rPr dirty="0" baseline="-20833" sz="1200" spc="-7">
                <a:latin typeface="Arial"/>
                <a:cs typeface="Arial"/>
              </a:rPr>
              <a:t>1  </a:t>
            </a:r>
            <a:r>
              <a:rPr dirty="0" baseline="-20833" sz="1200" spc="15">
                <a:latin typeface="Arial"/>
                <a:cs typeface="Arial"/>
              </a:rPr>
              <a:t> </a:t>
            </a:r>
            <a:r>
              <a:rPr dirty="0" sz="1200" spc="-5" b="1">
                <a:latin typeface="Arial"/>
                <a:cs typeface="Arial"/>
              </a:rPr>
              <a:t>R</a:t>
            </a:r>
            <a:r>
              <a:rPr dirty="0" baseline="-20833" sz="1200" spc="-7">
                <a:latin typeface="Arial"/>
                <a:cs typeface="Arial"/>
              </a:rPr>
              <a:t>1	</a:t>
            </a:r>
            <a:r>
              <a:rPr dirty="0" sz="1200" spc="-5" b="1">
                <a:latin typeface="Arial"/>
                <a:cs typeface="Arial"/>
              </a:rPr>
              <a:t>O</a:t>
            </a:r>
            <a:r>
              <a:rPr dirty="0" baseline="24305" sz="1200" spc="-7">
                <a:latin typeface="Arial"/>
                <a:cs typeface="Arial"/>
              </a:rPr>
              <a:t>1</a:t>
            </a:r>
            <a:r>
              <a:rPr dirty="0" baseline="-20833" sz="1200" spc="-7">
                <a:latin typeface="Arial"/>
                <a:cs typeface="Arial"/>
              </a:rPr>
              <a:t>2  </a:t>
            </a:r>
            <a:r>
              <a:rPr dirty="0" baseline="-20833" sz="1200" spc="15">
                <a:latin typeface="Arial"/>
                <a:cs typeface="Arial"/>
              </a:rPr>
              <a:t> </a:t>
            </a:r>
            <a:r>
              <a:rPr dirty="0" sz="1200" spc="-5" b="1">
                <a:latin typeface="Arial"/>
                <a:cs typeface="Arial"/>
              </a:rPr>
              <a:t>R</a:t>
            </a:r>
            <a:r>
              <a:rPr dirty="0" baseline="-20833" sz="1200" spc="-7">
                <a:latin typeface="Arial"/>
                <a:cs typeface="Arial"/>
              </a:rPr>
              <a:t>2	</a:t>
            </a:r>
            <a:r>
              <a:rPr dirty="0" sz="1200" spc="-5" b="1">
                <a:latin typeface="Arial"/>
                <a:cs typeface="Arial"/>
              </a:rPr>
              <a:t>O</a:t>
            </a:r>
            <a:r>
              <a:rPr dirty="0" baseline="24305" sz="1200" spc="-7">
                <a:latin typeface="Arial"/>
                <a:cs typeface="Arial"/>
              </a:rPr>
              <a:t>1</a:t>
            </a:r>
            <a:r>
              <a:rPr dirty="0" baseline="-20833" sz="1200" spc="-7">
                <a:latin typeface="Arial"/>
                <a:cs typeface="Arial"/>
              </a:rPr>
              <a:t>3</a:t>
            </a:r>
            <a:r>
              <a:rPr dirty="0" baseline="-20833" sz="1200" spc="270">
                <a:latin typeface="Arial"/>
                <a:cs typeface="Arial"/>
              </a:rPr>
              <a:t> </a:t>
            </a:r>
            <a:r>
              <a:rPr dirty="0" sz="1200" spc="-5" b="1">
                <a:latin typeface="Arial"/>
                <a:cs typeface="Arial"/>
              </a:rPr>
              <a:t>R</a:t>
            </a:r>
            <a:r>
              <a:rPr dirty="0" baseline="-20833" sz="1200" spc="-7">
                <a:latin typeface="Arial"/>
                <a:cs typeface="Arial"/>
              </a:rPr>
              <a:t>3</a:t>
            </a:r>
            <a:endParaRPr baseline="-20833" sz="1200">
              <a:latin typeface="Arial"/>
              <a:cs typeface="Arial"/>
            </a:endParaRPr>
          </a:p>
        </p:txBody>
      </p:sp>
      <p:sp>
        <p:nvSpPr>
          <p:cNvPr id="22" name="object 22"/>
          <p:cNvSpPr/>
          <p:nvPr/>
        </p:nvSpPr>
        <p:spPr>
          <a:xfrm>
            <a:off x="2552700" y="6173723"/>
            <a:ext cx="495300" cy="57150"/>
          </a:xfrm>
          <a:custGeom>
            <a:avLst/>
            <a:gdLst/>
            <a:ahLst/>
            <a:cxnLst/>
            <a:rect l="l" t="t" r="r" b="b"/>
            <a:pathLst>
              <a:path w="495300" h="57150">
                <a:moveTo>
                  <a:pt x="438150" y="0"/>
                </a:moveTo>
                <a:lnTo>
                  <a:pt x="438150" y="57150"/>
                </a:lnTo>
                <a:lnTo>
                  <a:pt x="476764" y="38100"/>
                </a:lnTo>
                <a:lnTo>
                  <a:pt x="447294" y="38100"/>
                </a:lnTo>
                <a:lnTo>
                  <a:pt x="447294" y="19050"/>
                </a:lnTo>
                <a:lnTo>
                  <a:pt x="475748" y="19050"/>
                </a:lnTo>
                <a:lnTo>
                  <a:pt x="438150" y="0"/>
                </a:lnTo>
                <a:close/>
              </a:path>
              <a:path w="495300" h="57150">
                <a:moveTo>
                  <a:pt x="438150" y="19050"/>
                </a:moveTo>
                <a:lnTo>
                  <a:pt x="0" y="19050"/>
                </a:lnTo>
                <a:lnTo>
                  <a:pt x="0" y="38100"/>
                </a:lnTo>
                <a:lnTo>
                  <a:pt x="438150" y="38100"/>
                </a:lnTo>
                <a:lnTo>
                  <a:pt x="438150" y="19050"/>
                </a:lnTo>
                <a:close/>
              </a:path>
              <a:path w="495300" h="57150">
                <a:moveTo>
                  <a:pt x="475748" y="19050"/>
                </a:moveTo>
                <a:lnTo>
                  <a:pt x="447294" y="19050"/>
                </a:lnTo>
                <a:lnTo>
                  <a:pt x="447294" y="38100"/>
                </a:lnTo>
                <a:lnTo>
                  <a:pt x="476764" y="38100"/>
                </a:lnTo>
                <a:lnTo>
                  <a:pt x="495300" y="28955"/>
                </a:lnTo>
                <a:lnTo>
                  <a:pt x="475748" y="19050"/>
                </a:lnTo>
                <a:close/>
              </a:path>
            </a:pathLst>
          </a:custGeom>
          <a:solidFill>
            <a:srgbClr val="010101"/>
          </a:solidFill>
        </p:spPr>
        <p:txBody>
          <a:bodyPr wrap="square" lIns="0" tIns="0" rIns="0" bIns="0" rtlCol="0"/>
          <a:lstStyle/>
          <a:p/>
        </p:txBody>
      </p:sp>
      <p:sp>
        <p:nvSpPr>
          <p:cNvPr id="23" name="object 23"/>
          <p:cNvSpPr/>
          <p:nvPr/>
        </p:nvSpPr>
        <p:spPr>
          <a:xfrm>
            <a:off x="3695700" y="6173723"/>
            <a:ext cx="457200" cy="57150"/>
          </a:xfrm>
          <a:custGeom>
            <a:avLst/>
            <a:gdLst/>
            <a:ahLst/>
            <a:cxnLst/>
            <a:rect l="l" t="t" r="r" b="b"/>
            <a:pathLst>
              <a:path w="457200" h="57150">
                <a:moveTo>
                  <a:pt x="400050" y="0"/>
                </a:moveTo>
                <a:lnTo>
                  <a:pt x="400050" y="57150"/>
                </a:lnTo>
                <a:lnTo>
                  <a:pt x="438664" y="38100"/>
                </a:lnTo>
                <a:lnTo>
                  <a:pt x="409194" y="38100"/>
                </a:lnTo>
                <a:lnTo>
                  <a:pt x="409194" y="19050"/>
                </a:lnTo>
                <a:lnTo>
                  <a:pt x="437648" y="19050"/>
                </a:lnTo>
                <a:lnTo>
                  <a:pt x="400050" y="0"/>
                </a:lnTo>
                <a:close/>
              </a:path>
              <a:path w="457200" h="57150">
                <a:moveTo>
                  <a:pt x="400050" y="19050"/>
                </a:moveTo>
                <a:lnTo>
                  <a:pt x="0" y="19050"/>
                </a:lnTo>
                <a:lnTo>
                  <a:pt x="0" y="38100"/>
                </a:lnTo>
                <a:lnTo>
                  <a:pt x="400050" y="38100"/>
                </a:lnTo>
                <a:lnTo>
                  <a:pt x="400050" y="19050"/>
                </a:lnTo>
                <a:close/>
              </a:path>
              <a:path w="457200" h="57150">
                <a:moveTo>
                  <a:pt x="437648" y="19050"/>
                </a:moveTo>
                <a:lnTo>
                  <a:pt x="409194" y="19050"/>
                </a:lnTo>
                <a:lnTo>
                  <a:pt x="409194" y="38100"/>
                </a:lnTo>
                <a:lnTo>
                  <a:pt x="438664" y="38100"/>
                </a:lnTo>
                <a:lnTo>
                  <a:pt x="457200" y="28955"/>
                </a:lnTo>
                <a:lnTo>
                  <a:pt x="437648" y="19050"/>
                </a:lnTo>
                <a:close/>
              </a:path>
            </a:pathLst>
          </a:custGeom>
          <a:solidFill>
            <a:srgbClr val="010101"/>
          </a:solidFill>
        </p:spPr>
        <p:txBody>
          <a:bodyPr wrap="square" lIns="0" tIns="0" rIns="0" bIns="0" rtlCol="0"/>
          <a:lstStyle/>
          <a:p/>
        </p:txBody>
      </p:sp>
      <p:sp>
        <p:nvSpPr>
          <p:cNvPr id="24" name="object 24"/>
          <p:cNvSpPr txBox="1"/>
          <p:nvPr/>
        </p:nvSpPr>
        <p:spPr>
          <a:xfrm>
            <a:off x="3131820" y="6590791"/>
            <a:ext cx="335915" cy="162560"/>
          </a:xfrm>
          <a:prstGeom prst="rect">
            <a:avLst/>
          </a:prstGeom>
        </p:spPr>
        <p:txBody>
          <a:bodyPr wrap="square" lIns="0" tIns="12700" rIns="0" bIns="0" rtlCol="0" vert="horz">
            <a:spAutoFit/>
          </a:bodyPr>
          <a:lstStyle/>
          <a:p>
            <a:pPr>
              <a:lnSpc>
                <a:spcPct val="100000"/>
              </a:lnSpc>
              <a:spcBef>
                <a:spcPts val="100"/>
              </a:spcBef>
            </a:pPr>
            <a:r>
              <a:rPr dirty="0" sz="900" spc="-10">
                <a:latin typeface="Arial"/>
                <a:cs typeface="Arial"/>
              </a:rPr>
              <a:t>before</a:t>
            </a:r>
            <a:endParaRPr sz="900">
              <a:latin typeface="Arial"/>
              <a:cs typeface="Arial"/>
            </a:endParaRPr>
          </a:p>
        </p:txBody>
      </p:sp>
      <p:sp>
        <p:nvSpPr>
          <p:cNvPr id="25" name="object 25"/>
          <p:cNvSpPr/>
          <p:nvPr/>
        </p:nvSpPr>
        <p:spPr>
          <a:xfrm>
            <a:off x="2400300" y="6583680"/>
            <a:ext cx="647700" cy="304800"/>
          </a:xfrm>
          <a:custGeom>
            <a:avLst/>
            <a:gdLst/>
            <a:ahLst/>
            <a:cxnLst/>
            <a:rect l="l" t="t" r="r" b="b"/>
            <a:pathLst>
              <a:path w="647700" h="304800">
                <a:moveTo>
                  <a:pt x="51054" y="0"/>
                </a:moveTo>
                <a:lnTo>
                  <a:pt x="31182" y="4012"/>
                </a:lnTo>
                <a:lnTo>
                  <a:pt x="14954" y="14954"/>
                </a:lnTo>
                <a:lnTo>
                  <a:pt x="4012" y="31182"/>
                </a:lnTo>
                <a:lnTo>
                  <a:pt x="0" y="51054"/>
                </a:lnTo>
                <a:lnTo>
                  <a:pt x="0" y="253746"/>
                </a:lnTo>
                <a:lnTo>
                  <a:pt x="4012" y="273617"/>
                </a:lnTo>
                <a:lnTo>
                  <a:pt x="14954" y="289845"/>
                </a:lnTo>
                <a:lnTo>
                  <a:pt x="31182" y="300787"/>
                </a:lnTo>
                <a:lnTo>
                  <a:pt x="51054" y="304800"/>
                </a:lnTo>
                <a:lnTo>
                  <a:pt x="596645" y="304800"/>
                </a:lnTo>
                <a:lnTo>
                  <a:pt x="616517" y="300787"/>
                </a:lnTo>
                <a:lnTo>
                  <a:pt x="632745" y="289845"/>
                </a:lnTo>
                <a:lnTo>
                  <a:pt x="643687" y="273617"/>
                </a:lnTo>
                <a:lnTo>
                  <a:pt x="647700" y="253746"/>
                </a:lnTo>
                <a:lnTo>
                  <a:pt x="647700" y="51054"/>
                </a:lnTo>
                <a:lnTo>
                  <a:pt x="643687" y="31182"/>
                </a:lnTo>
                <a:lnTo>
                  <a:pt x="632745" y="14954"/>
                </a:lnTo>
                <a:lnTo>
                  <a:pt x="616517" y="4012"/>
                </a:lnTo>
                <a:lnTo>
                  <a:pt x="596645" y="0"/>
                </a:lnTo>
                <a:lnTo>
                  <a:pt x="51054" y="0"/>
                </a:lnTo>
                <a:close/>
              </a:path>
            </a:pathLst>
          </a:custGeom>
          <a:ln w="3175">
            <a:solidFill>
              <a:srgbClr val="010101"/>
            </a:solidFill>
          </a:ln>
        </p:spPr>
        <p:txBody>
          <a:bodyPr wrap="square" lIns="0" tIns="0" rIns="0" bIns="0" rtlCol="0"/>
          <a:lstStyle/>
          <a:p/>
        </p:txBody>
      </p:sp>
      <p:sp>
        <p:nvSpPr>
          <p:cNvPr id="26" name="object 26"/>
          <p:cNvSpPr txBox="1"/>
          <p:nvPr/>
        </p:nvSpPr>
        <p:spPr>
          <a:xfrm>
            <a:off x="2457195" y="6627367"/>
            <a:ext cx="546100" cy="208279"/>
          </a:xfrm>
          <a:prstGeom prst="rect">
            <a:avLst/>
          </a:prstGeom>
        </p:spPr>
        <p:txBody>
          <a:bodyPr wrap="square" lIns="0" tIns="12700" rIns="0" bIns="0" rtlCol="0" vert="horz">
            <a:spAutoFit/>
          </a:bodyPr>
          <a:lstStyle/>
          <a:p>
            <a:pPr marL="25400">
              <a:lnSpc>
                <a:spcPct val="100000"/>
              </a:lnSpc>
              <a:spcBef>
                <a:spcPts val="100"/>
              </a:spcBef>
            </a:pPr>
            <a:r>
              <a:rPr dirty="0" sz="1200" spc="-5" b="1">
                <a:latin typeface="Arial"/>
                <a:cs typeface="Arial"/>
              </a:rPr>
              <a:t>O</a:t>
            </a:r>
            <a:r>
              <a:rPr dirty="0" baseline="24305" sz="1200" spc="-7">
                <a:latin typeface="Arial"/>
                <a:cs typeface="Arial"/>
              </a:rPr>
              <a:t>2</a:t>
            </a:r>
            <a:r>
              <a:rPr dirty="0" baseline="-20833" sz="1200" spc="-7">
                <a:latin typeface="Arial"/>
                <a:cs typeface="Arial"/>
              </a:rPr>
              <a:t>1</a:t>
            </a:r>
            <a:r>
              <a:rPr dirty="0" baseline="-20833" sz="1200" spc="247">
                <a:latin typeface="Arial"/>
                <a:cs typeface="Arial"/>
              </a:rPr>
              <a:t> </a:t>
            </a:r>
            <a:r>
              <a:rPr dirty="0" sz="1200" spc="-5" b="1">
                <a:latin typeface="Arial"/>
                <a:cs typeface="Arial"/>
              </a:rPr>
              <a:t>R</a:t>
            </a:r>
            <a:r>
              <a:rPr dirty="0" baseline="-20833" sz="1200" spc="-7">
                <a:latin typeface="Arial"/>
                <a:cs typeface="Arial"/>
              </a:rPr>
              <a:t>1</a:t>
            </a:r>
            <a:endParaRPr baseline="-20833" sz="1200">
              <a:latin typeface="Arial"/>
              <a:cs typeface="Arial"/>
            </a:endParaRPr>
          </a:p>
        </p:txBody>
      </p:sp>
      <p:sp>
        <p:nvSpPr>
          <p:cNvPr id="27" name="object 27"/>
          <p:cNvSpPr/>
          <p:nvPr/>
        </p:nvSpPr>
        <p:spPr>
          <a:xfrm>
            <a:off x="3543300" y="6583680"/>
            <a:ext cx="647700" cy="304800"/>
          </a:xfrm>
          <a:custGeom>
            <a:avLst/>
            <a:gdLst/>
            <a:ahLst/>
            <a:cxnLst/>
            <a:rect l="l" t="t" r="r" b="b"/>
            <a:pathLst>
              <a:path w="647700" h="304800">
                <a:moveTo>
                  <a:pt x="51053" y="0"/>
                </a:moveTo>
                <a:lnTo>
                  <a:pt x="31182" y="4012"/>
                </a:lnTo>
                <a:lnTo>
                  <a:pt x="14954" y="14954"/>
                </a:lnTo>
                <a:lnTo>
                  <a:pt x="4012" y="31182"/>
                </a:lnTo>
                <a:lnTo>
                  <a:pt x="0" y="51054"/>
                </a:lnTo>
                <a:lnTo>
                  <a:pt x="0" y="253746"/>
                </a:lnTo>
                <a:lnTo>
                  <a:pt x="4012" y="273617"/>
                </a:lnTo>
                <a:lnTo>
                  <a:pt x="14954" y="289845"/>
                </a:lnTo>
                <a:lnTo>
                  <a:pt x="31182" y="300787"/>
                </a:lnTo>
                <a:lnTo>
                  <a:pt x="51053" y="304800"/>
                </a:lnTo>
                <a:lnTo>
                  <a:pt x="596646" y="304800"/>
                </a:lnTo>
                <a:lnTo>
                  <a:pt x="616517" y="300787"/>
                </a:lnTo>
                <a:lnTo>
                  <a:pt x="632745" y="289845"/>
                </a:lnTo>
                <a:lnTo>
                  <a:pt x="643687" y="273617"/>
                </a:lnTo>
                <a:lnTo>
                  <a:pt x="647700" y="253746"/>
                </a:lnTo>
                <a:lnTo>
                  <a:pt x="647700" y="51054"/>
                </a:lnTo>
                <a:lnTo>
                  <a:pt x="643687" y="31182"/>
                </a:lnTo>
                <a:lnTo>
                  <a:pt x="632745" y="14954"/>
                </a:lnTo>
                <a:lnTo>
                  <a:pt x="616517" y="4012"/>
                </a:lnTo>
                <a:lnTo>
                  <a:pt x="596646" y="0"/>
                </a:lnTo>
                <a:lnTo>
                  <a:pt x="51053" y="0"/>
                </a:lnTo>
                <a:close/>
              </a:path>
            </a:pathLst>
          </a:custGeom>
          <a:ln w="3175">
            <a:solidFill>
              <a:srgbClr val="010101"/>
            </a:solidFill>
          </a:ln>
        </p:spPr>
        <p:txBody>
          <a:bodyPr wrap="square" lIns="0" tIns="0" rIns="0" bIns="0" rtlCol="0"/>
          <a:lstStyle/>
          <a:p/>
        </p:txBody>
      </p:sp>
      <p:sp>
        <p:nvSpPr>
          <p:cNvPr id="28" name="object 28"/>
          <p:cNvSpPr txBox="1"/>
          <p:nvPr/>
        </p:nvSpPr>
        <p:spPr>
          <a:xfrm>
            <a:off x="3600196" y="6627367"/>
            <a:ext cx="546100" cy="208279"/>
          </a:xfrm>
          <a:prstGeom prst="rect">
            <a:avLst/>
          </a:prstGeom>
        </p:spPr>
        <p:txBody>
          <a:bodyPr wrap="square" lIns="0" tIns="12700" rIns="0" bIns="0" rtlCol="0" vert="horz">
            <a:spAutoFit/>
          </a:bodyPr>
          <a:lstStyle/>
          <a:p>
            <a:pPr marL="25400">
              <a:lnSpc>
                <a:spcPct val="100000"/>
              </a:lnSpc>
              <a:spcBef>
                <a:spcPts val="100"/>
              </a:spcBef>
            </a:pPr>
            <a:r>
              <a:rPr dirty="0" sz="1200" spc="-5" b="1">
                <a:latin typeface="Arial"/>
                <a:cs typeface="Arial"/>
              </a:rPr>
              <a:t>O</a:t>
            </a:r>
            <a:r>
              <a:rPr dirty="0" baseline="24305" sz="1200" spc="-7">
                <a:latin typeface="Arial"/>
                <a:cs typeface="Arial"/>
              </a:rPr>
              <a:t>2</a:t>
            </a:r>
            <a:r>
              <a:rPr dirty="0" baseline="-20833" sz="1200" spc="-7">
                <a:latin typeface="Arial"/>
                <a:cs typeface="Arial"/>
              </a:rPr>
              <a:t>2</a:t>
            </a:r>
            <a:r>
              <a:rPr dirty="0" baseline="-20833" sz="1200" spc="247">
                <a:latin typeface="Arial"/>
                <a:cs typeface="Arial"/>
              </a:rPr>
              <a:t> </a:t>
            </a:r>
            <a:r>
              <a:rPr dirty="0" sz="1200" spc="-5" b="1">
                <a:latin typeface="Arial"/>
                <a:cs typeface="Arial"/>
              </a:rPr>
              <a:t>R</a:t>
            </a:r>
            <a:r>
              <a:rPr dirty="0" baseline="-20833" sz="1200" spc="-7">
                <a:latin typeface="Arial"/>
                <a:cs typeface="Arial"/>
              </a:rPr>
              <a:t>2</a:t>
            </a:r>
            <a:endParaRPr baseline="-20833" sz="1200">
              <a:latin typeface="Arial"/>
              <a:cs typeface="Arial"/>
            </a:endParaRPr>
          </a:p>
        </p:txBody>
      </p:sp>
      <p:sp>
        <p:nvSpPr>
          <p:cNvPr id="29" name="object 29"/>
          <p:cNvSpPr/>
          <p:nvPr/>
        </p:nvSpPr>
        <p:spPr>
          <a:xfrm>
            <a:off x="3048000" y="6707123"/>
            <a:ext cx="495300" cy="57150"/>
          </a:xfrm>
          <a:custGeom>
            <a:avLst/>
            <a:gdLst/>
            <a:ahLst/>
            <a:cxnLst/>
            <a:rect l="l" t="t" r="r" b="b"/>
            <a:pathLst>
              <a:path w="495300" h="57150">
                <a:moveTo>
                  <a:pt x="438150" y="0"/>
                </a:moveTo>
                <a:lnTo>
                  <a:pt x="438150" y="57150"/>
                </a:lnTo>
                <a:lnTo>
                  <a:pt x="476764" y="38100"/>
                </a:lnTo>
                <a:lnTo>
                  <a:pt x="447294" y="38100"/>
                </a:lnTo>
                <a:lnTo>
                  <a:pt x="447294" y="19050"/>
                </a:lnTo>
                <a:lnTo>
                  <a:pt x="475748" y="19050"/>
                </a:lnTo>
                <a:lnTo>
                  <a:pt x="438150" y="0"/>
                </a:lnTo>
                <a:close/>
              </a:path>
              <a:path w="495300" h="57150">
                <a:moveTo>
                  <a:pt x="438150" y="19050"/>
                </a:moveTo>
                <a:lnTo>
                  <a:pt x="0" y="19050"/>
                </a:lnTo>
                <a:lnTo>
                  <a:pt x="0" y="38100"/>
                </a:lnTo>
                <a:lnTo>
                  <a:pt x="438150" y="38100"/>
                </a:lnTo>
                <a:lnTo>
                  <a:pt x="438150" y="19050"/>
                </a:lnTo>
                <a:close/>
              </a:path>
              <a:path w="495300" h="57150">
                <a:moveTo>
                  <a:pt x="475748" y="19050"/>
                </a:moveTo>
                <a:lnTo>
                  <a:pt x="447294" y="19050"/>
                </a:lnTo>
                <a:lnTo>
                  <a:pt x="447294" y="38100"/>
                </a:lnTo>
                <a:lnTo>
                  <a:pt x="476764" y="38100"/>
                </a:lnTo>
                <a:lnTo>
                  <a:pt x="495300" y="28955"/>
                </a:lnTo>
                <a:lnTo>
                  <a:pt x="475748" y="19050"/>
                </a:lnTo>
                <a:close/>
              </a:path>
            </a:pathLst>
          </a:custGeom>
          <a:solidFill>
            <a:srgbClr val="010101"/>
          </a:solidFill>
        </p:spPr>
        <p:txBody>
          <a:bodyPr wrap="square" lIns="0" tIns="0" rIns="0" bIns="0" rtlCol="0"/>
          <a:lstStyle/>
          <a:p/>
        </p:txBody>
      </p:sp>
      <p:sp>
        <p:nvSpPr>
          <p:cNvPr id="30" name="object 30"/>
          <p:cNvSpPr txBox="1"/>
          <p:nvPr/>
        </p:nvSpPr>
        <p:spPr>
          <a:xfrm>
            <a:off x="3741420" y="7124190"/>
            <a:ext cx="335915" cy="162560"/>
          </a:xfrm>
          <a:prstGeom prst="rect">
            <a:avLst/>
          </a:prstGeom>
        </p:spPr>
        <p:txBody>
          <a:bodyPr wrap="square" lIns="0" tIns="12700" rIns="0" bIns="0" rtlCol="0" vert="horz">
            <a:spAutoFit/>
          </a:bodyPr>
          <a:lstStyle/>
          <a:p>
            <a:pPr>
              <a:lnSpc>
                <a:spcPct val="100000"/>
              </a:lnSpc>
              <a:spcBef>
                <a:spcPts val="100"/>
              </a:spcBef>
            </a:pPr>
            <a:r>
              <a:rPr dirty="0" sz="900" spc="-10">
                <a:latin typeface="Arial"/>
                <a:cs typeface="Arial"/>
              </a:rPr>
              <a:t>before</a:t>
            </a:r>
            <a:endParaRPr sz="900">
              <a:latin typeface="Arial"/>
              <a:cs typeface="Arial"/>
            </a:endParaRPr>
          </a:p>
        </p:txBody>
      </p:sp>
      <p:sp>
        <p:nvSpPr>
          <p:cNvPr id="31" name="object 31"/>
          <p:cNvSpPr txBox="1"/>
          <p:nvPr/>
        </p:nvSpPr>
        <p:spPr>
          <a:xfrm>
            <a:off x="2636516" y="7124190"/>
            <a:ext cx="335915" cy="162560"/>
          </a:xfrm>
          <a:prstGeom prst="rect">
            <a:avLst/>
          </a:prstGeom>
        </p:spPr>
        <p:txBody>
          <a:bodyPr wrap="square" lIns="0" tIns="12700" rIns="0" bIns="0" rtlCol="0" vert="horz">
            <a:spAutoFit/>
          </a:bodyPr>
          <a:lstStyle/>
          <a:p>
            <a:pPr>
              <a:lnSpc>
                <a:spcPct val="100000"/>
              </a:lnSpc>
              <a:spcBef>
                <a:spcPts val="100"/>
              </a:spcBef>
            </a:pPr>
            <a:r>
              <a:rPr dirty="0" sz="900" spc="-10">
                <a:latin typeface="Arial"/>
                <a:cs typeface="Arial"/>
              </a:rPr>
              <a:t>before</a:t>
            </a:r>
            <a:endParaRPr sz="900">
              <a:latin typeface="Arial"/>
              <a:cs typeface="Arial"/>
            </a:endParaRPr>
          </a:p>
        </p:txBody>
      </p:sp>
      <p:sp>
        <p:nvSpPr>
          <p:cNvPr id="32" name="object 32"/>
          <p:cNvSpPr/>
          <p:nvPr/>
        </p:nvSpPr>
        <p:spPr>
          <a:xfrm>
            <a:off x="1905000" y="7117080"/>
            <a:ext cx="647700" cy="304800"/>
          </a:xfrm>
          <a:custGeom>
            <a:avLst/>
            <a:gdLst/>
            <a:ahLst/>
            <a:cxnLst/>
            <a:rect l="l" t="t" r="r" b="b"/>
            <a:pathLst>
              <a:path w="647700" h="304800">
                <a:moveTo>
                  <a:pt x="51054" y="0"/>
                </a:moveTo>
                <a:lnTo>
                  <a:pt x="31182" y="4012"/>
                </a:lnTo>
                <a:lnTo>
                  <a:pt x="14954" y="14954"/>
                </a:lnTo>
                <a:lnTo>
                  <a:pt x="4012" y="31182"/>
                </a:lnTo>
                <a:lnTo>
                  <a:pt x="0" y="51054"/>
                </a:lnTo>
                <a:lnTo>
                  <a:pt x="0" y="253746"/>
                </a:lnTo>
                <a:lnTo>
                  <a:pt x="4012" y="273617"/>
                </a:lnTo>
                <a:lnTo>
                  <a:pt x="14954" y="289845"/>
                </a:lnTo>
                <a:lnTo>
                  <a:pt x="31182" y="300787"/>
                </a:lnTo>
                <a:lnTo>
                  <a:pt x="51054" y="304800"/>
                </a:lnTo>
                <a:lnTo>
                  <a:pt x="596645" y="304800"/>
                </a:lnTo>
                <a:lnTo>
                  <a:pt x="616517" y="300787"/>
                </a:lnTo>
                <a:lnTo>
                  <a:pt x="632745" y="289845"/>
                </a:lnTo>
                <a:lnTo>
                  <a:pt x="643687" y="273617"/>
                </a:lnTo>
                <a:lnTo>
                  <a:pt x="647700" y="253746"/>
                </a:lnTo>
                <a:lnTo>
                  <a:pt x="647700" y="51054"/>
                </a:lnTo>
                <a:lnTo>
                  <a:pt x="643687" y="31182"/>
                </a:lnTo>
                <a:lnTo>
                  <a:pt x="632745" y="14954"/>
                </a:lnTo>
                <a:lnTo>
                  <a:pt x="616517" y="4012"/>
                </a:lnTo>
                <a:lnTo>
                  <a:pt x="596645" y="0"/>
                </a:lnTo>
                <a:lnTo>
                  <a:pt x="51054" y="0"/>
                </a:lnTo>
                <a:close/>
              </a:path>
            </a:pathLst>
          </a:custGeom>
          <a:ln w="3175">
            <a:solidFill>
              <a:srgbClr val="010101"/>
            </a:solidFill>
          </a:ln>
        </p:spPr>
        <p:txBody>
          <a:bodyPr wrap="square" lIns="0" tIns="0" rIns="0" bIns="0" rtlCol="0"/>
          <a:lstStyle/>
          <a:p/>
        </p:txBody>
      </p:sp>
      <p:sp>
        <p:nvSpPr>
          <p:cNvPr id="33" name="object 33"/>
          <p:cNvSpPr txBox="1"/>
          <p:nvPr/>
        </p:nvSpPr>
        <p:spPr>
          <a:xfrm>
            <a:off x="1961895" y="7160767"/>
            <a:ext cx="546100" cy="208279"/>
          </a:xfrm>
          <a:prstGeom prst="rect">
            <a:avLst/>
          </a:prstGeom>
        </p:spPr>
        <p:txBody>
          <a:bodyPr wrap="square" lIns="0" tIns="12700" rIns="0" bIns="0" rtlCol="0" vert="horz">
            <a:spAutoFit/>
          </a:bodyPr>
          <a:lstStyle/>
          <a:p>
            <a:pPr marL="25400">
              <a:lnSpc>
                <a:spcPct val="100000"/>
              </a:lnSpc>
              <a:spcBef>
                <a:spcPts val="100"/>
              </a:spcBef>
            </a:pPr>
            <a:r>
              <a:rPr dirty="0" sz="1200" spc="-5" b="1">
                <a:latin typeface="Arial"/>
                <a:cs typeface="Arial"/>
              </a:rPr>
              <a:t>O</a:t>
            </a:r>
            <a:r>
              <a:rPr dirty="0" baseline="24305" sz="1200" spc="-7">
                <a:latin typeface="Arial"/>
                <a:cs typeface="Arial"/>
              </a:rPr>
              <a:t>3</a:t>
            </a:r>
            <a:r>
              <a:rPr dirty="0" baseline="-20833" sz="1200" spc="-7">
                <a:latin typeface="Arial"/>
                <a:cs typeface="Arial"/>
              </a:rPr>
              <a:t>1</a:t>
            </a:r>
            <a:r>
              <a:rPr dirty="0" baseline="-20833" sz="1200" spc="247">
                <a:latin typeface="Arial"/>
                <a:cs typeface="Arial"/>
              </a:rPr>
              <a:t> </a:t>
            </a:r>
            <a:r>
              <a:rPr dirty="0" sz="1200" spc="-5" b="1">
                <a:latin typeface="Arial"/>
                <a:cs typeface="Arial"/>
              </a:rPr>
              <a:t>R</a:t>
            </a:r>
            <a:r>
              <a:rPr dirty="0" baseline="-20833" sz="1200" spc="-7">
                <a:latin typeface="Arial"/>
                <a:cs typeface="Arial"/>
              </a:rPr>
              <a:t>3</a:t>
            </a:r>
            <a:endParaRPr baseline="-20833" sz="1200">
              <a:latin typeface="Arial"/>
              <a:cs typeface="Arial"/>
            </a:endParaRPr>
          </a:p>
        </p:txBody>
      </p:sp>
      <p:sp>
        <p:nvSpPr>
          <p:cNvPr id="34" name="object 34"/>
          <p:cNvSpPr/>
          <p:nvPr/>
        </p:nvSpPr>
        <p:spPr>
          <a:xfrm>
            <a:off x="3048000" y="7117080"/>
            <a:ext cx="647700" cy="304800"/>
          </a:xfrm>
          <a:custGeom>
            <a:avLst/>
            <a:gdLst/>
            <a:ahLst/>
            <a:cxnLst/>
            <a:rect l="l" t="t" r="r" b="b"/>
            <a:pathLst>
              <a:path w="647700" h="304800">
                <a:moveTo>
                  <a:pt x="51054" y="0"/>
                </a:moveTo>
                <a:lnTo>
                  <a:pt x="31182" y="4012"/>
                </a:lnTo>
                <a:lnTo>
                  <a:pt x="14954" y="14954"/>
                </a:lnTo>
                <a:lnTo>
                  <a:pt x="4012" y="31182"/>
                </a:lnTo>
                <a:lnTo>
                  <a:pt x="0" y="51054"/>
                </a:lnTo>
                <a:lnTo>
                  <a:pt x="0" y="253746"/>
                </a:lnTo>
                <a:lnTo>
                  <a:pt x="4012" y="273617"/>
                </a:lnTo>
                <a:lnTo>
                  <a:pt x="14954" y="289845"/>
                </a:lnTo>
                <a:lnTo>
                  <a:pt x="31182" y="300787"/>
                </a:lnTo>
                <a:lnTo>
                  <a:pt x="51054" y="304800"/>
                </a:lnTo>
                <a:lnTo>
                  <a:pt x="596646" y="304800"/>
                </a:lnTo>
                <a:lnTo>
                  <a:pt x="616517" y="300787"/>
                </a:lnTo>
                <a:lnTo>
                  <a:pt x="632745" y="289845"/>
                </a:lnTo>
                <a:lnTo>
                  <a:pt x="643687" y="273617"/>
                </a:lnTo>
                <a:lnTo>
                  <a:pt x="647700" y="253746"/>
                </a:lnTo>
                <a:lnTo>
                  <a:pt x="647700" y="51054"/>
                </a:lnTo>
                <a:lnTo>
                  <a:pt x="643687" y="31182"/>
                </a:lnTo>
                <a:lnTo>
                  <a:pt x="632745" y="14954"/>
                </a:lnTo>
                <a:lnTo>
                  <a:pt x="616517" y="4012"/>
                </a:lnTo>
                <a:lnTo>
                  <a:pt x="596646" y="0"/>
                </a:lnTo>
                <a:lnTo>
                  <a:pt x="51054" y="0"/>
                </a:lnTo>
                <a:close/>
              </a:path>
            </a:pathLst>
          </a:custGeom>
          <a:ln w="3175">
            <a:solidFill>
              <a:srgbClr val="010101"/>
            </a:solidFill>
          </a:ln>
        </p:spPr>
        <p:txBody>
          <a:bodyPr wrap="square" lIns="0" tIns="0" rIns="0" bIns="0" rtlCol="0"/>
          <a:lstStyle/>
          <a:p/>
        </p:txBody>
      </p:sp>
      <p:sp>
        <p:nvSpPr>
          <p:cNvPr id="35" name="object 35"/>
          <p:cNvSpPr txBox="1"/>
          <p:nvPr/>
        </p:nvSpPr>
        <p:spPr>
          <a:xfrm>
            <a:off x="3104895" y="7160767"/>
            <a:ext cx="546100" cy="208279"/>
          </a:xfrm>
          <a:prstGeom prst="rect">
            <a:avLst/>
          </a:prstGeom>
        </p:spPr>
        <p:txBody>
          <a:bodyPr wrap="square" lIns="0" tIns="12700" rIns="0" bIns="0" rtlCol="0" vert="horz">
            <a:spAutoFit/>
          </a:bodyPr>
          <a:lstStyle/>
          <a:p>
            <a:pPr marL="25400">
              <a:lnSpc>
                <a:spcPct val="100000"/>
              </a:lnSpc>
              <a:spcBef>
                <a:spcPts val="100"/>
              </a:spcBef>
            </a:pPr>
            <a:r>
              <a:rPr dirty="0" sz="1200" spc="-5" b="1">
                <a:latin typeface="Arial"/>
                <a:cs typeface="Arial"/>
              </a:rPr>
              <a:t>O</a:t>
            </a:r>
            <a:r>
              <a:rPr dirty="0" baseline="24305" sz="1200" spc="-7">
                <a:latin typeface="Arial"/>
                <a:cs typeface="Arial"/>
              </a:rPr>
              <a:t>3</a:t>
            </a:r>
            <a:r>
              <a:rPr dirty="0" baseline="-20833" sz="1200" spc="-7">
                <a:latin typeface="Arial"/>
                <a:cs typeface="Arial"/>
              </a:rPr>
              <a:t>2</a:t>
            </a:r>
            <a:r>
              <a:rPr dirty="0" baseline="-20833" sz="1200" spc="247">
                <a:latin typeface="Arial"/>
                <a:cs typeface="Arial"/>
              </a:rPr>
              <a:t> </a:t>
            </a:r>
            <a:r>
              <a:rPr dirty="0" sz="1200" spc="-5" b="1">
                <a:latin typeface="Arial"/>
                <a:cs typeface="Arial"/>
              </a:rPr>
              <a:t>R</a:t>
            </a:r>
            <a:r>
              <a:rPr dirty="0" baseline="-20833" sz="1200" spc="-7">
                <a:latin typeface="Arial"/>
                <a:cs typeface="Arial"/>
              </a:rPr>
              <a:t>1</a:t>
            </a:r>
            <a:endParaRPr baseline="-20833" sz="1200">
              <a:latin typeface="Arial"/>
              <a:cs typeface="Arial"/>
            </a:endParaRPr>
          </a:p>
        </p:txBody>
      </p:sp>
      <p:sp>
        <p:nvSpPr>
          <p:cNvPr id="36" name="object 36"/>
          <p:cNvSpPr/>
          <p:nvPr/>
        </p:nvSpPr>
        <p:spPr>
          <a:xfrm>
            <a:off x="4152900" y="7117080"/>
            <a:ext cx="647700" cy="304800"/>
          </a:xfrm>
          <a:custGeom>
            <a:avLst/>
            <a:gdLst/>
            <a:ahLst/>
            <a:cxnLst/>
            <a:rect l="l" t="t" r="r" b="b"/>
            <a:pathLst>
              <a:path w="647700" h="304800">
                <a:moveTo>
                  <a:pt x="51053" y="0"/>
                </a:moveTo>
                <a:lnTo>
                  <a:pt x="31182" y="4012"/>
                </a:lnTo>
                <a:lnTo>
                  <a:pt x="14954" y="14954"/>
                </a:lnTo>
                <a:lnTo>
                  <a:pt x="4012" y="31182"/>
                </a:lnTo>
                <a:lnTo>
                  <a:pt x="0" y="51054"/>
                </a:lnTo>
                <a:lnTo>
                  <a:pt x="0" y="253746"/>
                </a:lnTo>
                <a:lnTo>
                  <a:pt x="4012" y="273617"/>
                </a:lnTo>
                <a:lnTo>
                  <a:pt x="14954" y="289845"/>
                </a:lnTo>
                <a:lnTo>
                  <a:pt x="31182" y="300787"/>
                </a:lnTo>
                <a:lnTo>
                  <a:pt x="51053" y="304800"/>
                </a:lnTo>
                <a:lnTo>
                  <a:pt x="596646" y="304800"/>
                </a:lnTo>
                <a:lnTo>
                  <a:pt x="616517" y="300787"/>
                </a:lnTo>
                <a:lnTo>
                  <a:pt x="632745" y="289845"/>
                </a:lnTo>
                <a:lnTo>
                  <a:pt x="643687" y="273617"/>
                </a:lnTo>
                <a:lnTo>
                  <a:pt x="647700" y="253746"/>
                </a:lnTo>
                <a:lnTo>
                  <a:pt x="647700" y="51054"/>
                </a:lnTo>
                <a:lnTo>
                  <a:pt x="643687" y="31182"/>
                </a:lnTo>
                <a:lnTo>
                  <a:pt x="632745" y="14954"/>
                </a:lnTo>
                <a:lnTo>
                  <a:pt x="616517" y="4012"/>
                </a:lnTo>
                <a:lnTo>
                  <a:pt x="596646" y="0"/>
                </a:lnTo>
                <a:lnTo>
                  <a:pt x="51053" y="0"/>
                </a:lnTo>
                <a:close/>
              </a:path>
            </a:pathLst>
          </a:custGeom>
          <a:ln w="3175">
            <a:solidFill>
              <a:srgbClr val="010101"/>
            </a:solidFill>
          </a:ln>
        </p:spPr>
        <p:txBody>
          <a:bodyPr wrap="square" lIns="0" tIns="0" rIns="0" bIns="0" rtlCol="0"/>
          <a:lstStyle/>
          <a:p/>
        </p:txBody>
      </p:sp>
      <p:sp>
        <p:nvSpPr>
          <p:cNvPr id="37" name="object 37"/>
          <p:cNvSpPr txBox="1"/>
          <p:nvPr/>
        </p:nvSpPr>
        <p:spPr>
          <a:xfrm>
            <a:off x="4209796" y="7160767"/>
            <a:ext cx="546100" cy="208279"/>
          </a:xfrm>
          <a:prstGeom prst="rect">
            <a:avLst/>
          </a:prstGeom>
        </p:spPr>
        <p:txBody>
          <a:bodyPr wrap="square" lIns="0" tIns="12700" rIns="0" bIns="0" rtlCol="0" vert="horz">
            <a:spAutoFit/>
          </a:bodyPr>
          <a:lstStyle/>
          <a:p>
            <a:pPr marL="25400">
              <a:lnSpc>
                <a:spcPct val="100000"/>
              </a:lnSpc>
              <a:spcBef>
                <a:spcPts val="100"/>
              </a:spcBef>
            </a:pPr>
            <a:r>
              <a:rPr dirty="0" sz="1200" spc="-5" b="1">
                <a:latin typeface="Arial"/>
                <a:cs typeface="Arial"/>
              </a:rPr>
              <a:t>O</a:t>
            </a:r>
            <a:r>
              <a:rPr dirty="0" baseline="24305" sz="1200" spc="-7">
                <a:latin typeface="Arial"/>
                <a:cs typeface="Arial"/>
              </a:rPr>
              <a:t>3</a:t>
            </a:r>
            <a:r>
              <a:rPr dirty="0" baseline="-20833" sz="1200" spc="-7">
                <a:latin typeface="Arial"/>
                <a:cs typeface="Arial"/>
              </a:rPr>
              <a:t>3</a:t>
            </a:r>
            <a:r>
              <a:rPr dirty="0" baseline="-20833" sz="1200" spc="247">
                <a:latin typeface="Arial"/>
                <a:cs typeface="Arial"/>
              </a:rPr>
              <a:t> </a:t>
            </a:r>
            <a:r>
              <a:rPr dirty="0" sz="1200" spc="-5" b="1">
                <a:latin typeface="Arial"/>
                <a:cs typeface="Arial"/>
              </a:rPr>
              <a:t>R</a:t>
            </a:r>
            <a:r>
              <a:rPr dirty="0" baseline="-20833" sz="1200" spc="-7">
                <a:latin typeface="Arial"/>
                <a:cs typeface="Arial"/>
              </a:rPr>
              <a:t>2</a:t>
            </a:r>
            <a:endParaRPr baseline="-20833" sz="1200">
              <a:latin typeface="Arial"/>
              <a:cs typeface="Arial"/>
            </a:endParaRPr>
          </a:p>
        </p:txBody>
      </p:sp>
      <p:sp>
        <p:nvSpPr>
          <p:cNvPr id="38" name="object 38"/>
          <p:cNvSpPr/>
          <p:nvPr/>
        </p:nvSpPr>
        <p:spPr>
          <a:xfrm>
            <a:off x="2552700" y="7240523"/>
            <a:ext cx="495300" cy="57150"/>
          </a:xfrm>
          <a:custGeom>
            <a:avLst/>
            <a:gdLst/>
            <a:ahLst/>
            <a:cxnLst/>
            <a:rect l="l" t="t" r="r" b="b"/>
            <a:pathLst>
              <a:path w="495300" h="57150">
                <a:moveTo>
                  <a:pt x="438150" y="0"/>
                </a:moveTo>
                <a:lnTo>
                  <a:pt x="438150" y="57150"/>
                </a:lnTo>
                <a:lnTo>
                  <a:pt x="476764" y="38100"/>
                </a:lnTo>
                <a:lnTo>
                  <a:pt x="447294" y="38100"/>
                </a:lnTo>
                <a:lnTo>
                  <a:pt x="447294" y="19050"/>
                </a:lnTo>
                <a:lnTo>
                  <a:pt x="475748" y="19050"/>
                </a:lnTo>
                <a:lnTo>
                  <a:pt x="438150" y="0"/>
                </a:lnTo>
                <a:close/>
              </a:path>
              <a:path w="495300" h="57150">
                <a:moveTo>
                  <a:pt x="438150" y="19050"/>
                </a:moveTo>
                <a:lnTo>
                  <a:pt x="0" y="19050"/>
                </a:lnTo>
                <a:lnTo>
                  <a:pt x="0" y="38100"/>
                </a:lnTo>
                <a:lnTo>
                  <a:pt x="438150" y="38100"/>
                </a:lnTo>
                <a:lnTo>
                  <a:pt x="438150" y="19050"/>
                </a:lnTo>
                <a:close/>
              </a:path>
              <a:path w="495300" h="57150">
                <a:moveTo>
                  <a:pt x="475748" y="19050"/>
                </a:moveTo>
                <a:lnTo>
                  <a:pt x="447294" y="19050"/>
                </a:lnTo>
                <a:lnTo>
                  <a:pt x="447294" y="38100"/>
                </a:lnTo>
                <a:lnTo>
                  <a:pt x="476764" y="38100"/>
                </a:lnTo>
                <a:lnTo>
                  <a:pt x="495300" y="28956"/>
                </a:lnTo>
                <a:lnTo>
                  <a:pt x="475748" y="19050"/>
                </a:lnTo>
                <a:close/>
              </a:path>
            </a:pathLst>
          </a:custGeom>
          <a:solidFill>
            <a:srgbClr val="010101"/>
          </a:solidFill>
        </p:spPr>
        <p:txBody>
          <a:bodyPr wrap="square" lIns="0" tIns="0" rIns="0" bIns="0" rtlCol="0"/>
          <a:lstStyle/>
          <a:p/>
        </p:txBody>
      </p:sp>
      <p:sp>
        <p:nvSpPr>
          <p:cNvPr id="39" name="object 39"/>
          <p:cNvSpPr/>
          <p:nvPr/>
        </p:nvSpPr>
        <p:spPr>
          <a:xfrm>
            <a:off x="3695700" y="7240523"/>
            <a:ext cx="457200" cy="57150"/>
          </a:xfrm>
          <a:custGeom>
            <a:avLst/>
            <a:gdLst/>
            <a:ahLst/>
            <a:cxnLst/>
            <a:rect l="l" t="t" r="r" b="b"/>
            <a:pathLst>
              <a:path w="457200" h="57150">
                <a:moveTo>
                  <a:pt x="400050" y="0"/>
                </a:moveTo>
                <a:lnTo>
                  <a:pt x="400050" y="57150"/>
                </a:lnTo>
                <a:lnTo>
                  <a:pt x="438664" y="38100"/>
                </a:lnTo>
                <a:lnTo>
                  <a:pt x="409194" y="38100"/>
                </a:lnTo>
                <a:lnTo>
                  <a:pt x="409194" y="19050"/>
                </a:lnTo>
                <a:lnTo>
                  <a:pt x="437648" y="19050"/>
                </a:lnTo>
                <a:lnTo>
                  <a:pt x="400050" y="0"/>
                </a:lnTo>
                <a:close/>
              </a:path>
              <a:path w="457200" h="57150">
                <a:moveTo>
                  <a:pt x="400050" y="19050"/>
                </a:moveTo>
                <a:lnTo>
                  <a:pt x="0" y="19050"/>
                </a:lnTo>
                <a:lnTo>
                  <a:pt x="0" y="38100"/>
                </a:lnTo>
                <a:lnTo>
                  <a:pt x="400050" y="38100"/>
                </a:lnTo>
                <a:lnTo>
                  <a:pt x="400050" y="19050"/>
                </a:lnTo>
                <a:close/>
              </a:path>
              <a:path w="457200" h="57150">
                <a:moveTo>
                  <a:pt x="437648" y="19050"/>
                </a:moveTo>
                <a:lnTo>
                  <a:pt x="409194" y="19050"/>
                </a:lnTo>
                <a:lnTo>
                  <a:pt x="409194" y="38100"/>
                </a:lnTo>
                <a:lnTo>
                  <a:pt x="438664" y="38100"/>
                </a:lnTo>
                <a:lnTo>
                  <a:pt x="457200" y="28956"/>
                </a:lnTo>
                <a:lnTo>
                  <a:pt x="437648" y="19050"/>
                </a:lnTo>
                <a:close/>
              </a:path>
            </a:pathLst>
          </a:custGeom>
          <a:solidFill>
            <a:srgbClr val="010101"/>
          </a:solidFill>
        </p:spPr>
        <p:txBody>
          <a:bodyPr wrap="square" lIns="0" tIns="0" rIns="0" bIns="0" rtlCol="0"/>
          <a:lstStyle/>
          <a:p/>
        </p:txBody>
      </p:sp>
      <p:sp>
        <p:nvSpPr>
          <p:cNvPr id="40" name="object 40"/>
          <p:cNvSpPr txBox="1"/>
          <p:nvPr/>
        </p:nvSpPr>
        <p:spPr>
          <a:xfrm>
            <a:off x="3131820" y="7581390"/>
            <a:ext cx="335915" cy="162560"/>
          </a:xfrm>
          <a:prstGeom prst="rect">
            <a:avLst/>
          </a:prstGeom>
        </p:spPr>
        <p:txBody>
          <a:bodyPr wrap="square" lIns="0" tIns="12700" rIns="0" bIns="0" rtlCol="0" vert="horz">
            <a:spAutoFit/>
          </a:bodyPr>
          <a:lstStyle/>
          <a:p>
            <a:pPr>
              <a:lnSpc>
                <a:spcPct val="100000"/>
              </a:lnSpc>
              <a:spcBef>
                <a:spcPts val="100"/>
              </a:spcBef>
            </a:pPr>
            <a:r>
              <a:rPr dirty="0" sz="900" spc="-10">
                <a:latin typeface="Arial"/>
                <a:cs typeface="Arial"/>
              </a:rPr>
              <a:t>before</a:t>
            </a:r>
            <a:endParaRPr sz="900">
              <a:latin typeface="Arial"/>
              <a:cs typeface="Arial"/>
            </a:endParaRPr>
          </a:p>
        </p:txBody>
      </p:sp>
      <p:sp>
        <p:nvSpPr>
          <p:cNvPr id="41" name="object 41"/>
          <p:cNvSpPr/>
          <p:nvPr/>
        </p:nvSpPr>
        <p:spPr>
          <a:xfrm>
            <a:off x="2400300" y="7574280"/>
            <a:ext cx="647700" cy="304800"/>
          </a:xfrm>
          <a:custGeom>
            <a:avLst/>
            <a:gdLst/>
            <a:ahLst/>
            <a:cxnLst/>
            <a:rect l="l" t="t" r="r" b="b"/>
            <a:pathLst>
              <a:path w="647700" h="304800">
                <a:moveTo>
                  <a:pt x="51054" y="0"/>
                </a:moveTo>
                <a:lnTo>
                  <a:pt x="31182" y="4012"/>
                </a:lnTo>
                <a:lnTo>
                  <a:pt x="14954" y="14954"/>
                </a:lnTo>
                <a:lnTo>
                  <a:pt x="4012" y="31182"/>
                </a:lnTo>
                <a:lnTo>
                  <a:pt x="0" y="51054"/>
                </a:lnTo>
                <a:lnTo>
                  <a:pt x="0" y="253746"/>
                </a:lnTo>
                <a:lnTo>
                  <a:pt x="4012" y="273617"/>
                </a:lnTo>
                <a:lnTo>
                  <a:pt x="14954" y="289845"/>
                </a:lnTo>
                <a:lnTo>
                  <a:pt x="31182" y="300787"/>
                </a:lnTo>
                <a:lnTo>
                  <a:pt x="51054" y="304800"/>
                </a:lnTo>
                <a:lnTo>
                  <a:pt x="596645" y="304800"/>
                </a:lnTo>
                <a:lnTo>
                  <a:pt x="616517" y="300787"/>
                </a:lnTo>
                <a:lnTo>
                  <a:pt x="632745" y="289845"/>
                </a:lnTo>
                <a:lnTo>
                  <a:pt x="643687" y="273617"/>
                </a:lnTo>
                <a:lnTo>
                  <a:pt x="647700" y="253746"/>
                </a:lnTo>
                <a:lnTo>
                  <a:pt x="647700" y="51054"/>
                </a:lnTo>
                <a:lnTo>
                  <a:pt x="643687" y="31182"/>
                </a:lnTo>
                <a:lnTo>
                  <a:pt x="632745" y="14954"/>
                </a:lnTo>
                <a:lnTo>
                  <a:pt x="616517" y="4012"/>
                </a:lnTo>
                <a:lnTo>
                  <a:pt x="596645" y="0"/>
                </a:lnTo>
                <a:lnTo>
                  <a:pt x="51054" y="0"/>
                </a:lnTo>
                <a:close/>
              </a:path>
            </a:pathLst>
          </a:custGeom>
          <a:ln w="3175">
            <a:solidFill>
              <a:srgbClr val="010101"/>
            </a:solidFill>
          </a:ln>
        </p:spPr>
        <p:txBody>
          <a:bodyPr wrap="square" lIns="0" tIns="0" rIns="0" bIns="0" rtlCol="0"/>
          <a:lstStyle/>
          <a:p/>
        </p:txBody>
      </p:sp>
      <p:sp>
        <p:nvSpPr>
          <p:cNvPr id="42" name="object 42"/>
          <p:cNvSpPr/>
          <p:nvPr/>
        </p:nvSpPr>
        <p:spPr>
          <a:xfrm>
            <a:off x="3543300" y="7574280"/>
            <a:ext cx="647700" cy="304800"/>
          </a:xfrm>
          <a:custGeom>
            <a:avLst/>
            <a:gdLst/>
            <a:ahLst/>
            <a:cxnLst/>
            <a:rect l="l" t="t" r="r" b="b"/>
            <a:pathLst>
              <a:path w="647700" h="304800">
                <a:moveTo>
                  <a:pt x="51053" y="0"/>
                </a:moveTo>
                <a:lnTo>
                  <a:pt x="31182" y="4012"/>
                </a:lnTo>
                <a:lnTo>
                  <a:pt x="14954" y="14954"/>
                </a:lnTo>
                <a:lnTo>
                  <a:pt x="4012" y="31182"/>
                </a:lnTo>
                <a:lnTo>
                  <a:pt x="0" y="51054"/>
                </a:lnTo>
                <a:lnTo>
                  <a:pt x="0" y="253746"/>
                </a:lnTo>
                <a:lnTo>
                  <a:pt x="4012" y="273617"/>
                </a:lnTo>
                <a:lnTo>
                  <a:pt x="14954" y="289845"/>
                </a:lnTo>
                <a:lnTo>
                  <a:pt x="31182" y="300787"/>
                </a:lnTo>
                <a:lnTo>
                  <a:pt x="51053" y="304800"/>
                </a:lnTo>
                <a:lnTo>
                  <a:pt x="596646" y="304800"/>
                </a:lnTo>
                <a:lnTo>
                  <a:pt x="616517" y="300787"/>
                </a:lnTo>
                <a:lnTo>
                  <a:pt x="632745" y="289845"/>
                </a:lnTo>
                <a:lnTo>
                  <a:pt x="643687" y="273617"/>
                </a:lnTo>
                <a:lnTo>
                  <a:pt x="647700" y="253746"/>
                </a:lnTo>
                <a:lnTo>
                  <a:pt x="647700" y="51054"/>
                </a:lnTo>
                <a:lnTo>
                  <a:pt x="643687" y="31182"/>
                </a:lnTo>
                <a:lnTo>
                  <a:pt x="632745" y="14954"/>
                </a:lnTo>
                <a:lnTo>
                  <a:pt x="616517" y="4012"/>
                </a:lnTo>
                <a:lnTo>
                  <a:pt x="596646" y="0"/>
                </a:lnTo>
                <a:lnTo>
                  <a:pt x="51053" y="0"/>
                </a:lnTo>
                <a:close/>
              </a:path>
            </a:pathLst>
          </a:custGeom>
          <a:ln w="3175">
            <a:solidFill>
              <a:srgbClr val="010101"/>
            </a:solidFill>
          </a:ln>
        </p:spPr>
        <p:txBody>
          <a:bodyPr wrap="square" lIns="0" tIns="0" rIns="0" bIns="0" rtlCol="0"/>
          <a:lstStyle/>
          <a:p/>
        </p:txBody>
      </p:sp>
      <p:sp>
        <p:nvSpPr>
          <p:cNvPr id="43" name="object 43"/>
          <p:cNvSpPr txBox="1"/>
          <p:nvPr/>
        </p:nvSpPr>
        <p:spPr>
          <a:xfrm>
            <a:off x="2444495" y="7617967"/>
            <a:ext cx="1714500" cy="208279"/>
          </a:xfrm>
          <a:prstGeom prst="rect">
            <a:avLst/>
          </a:prstGeom>
        </p:spPr>
        <p:txBody>
          <a:bodyPr wrap="square" lIns="0" tIns="12700" rIns="0" bIns="0" rtlCol="0" vert="horz">
            <a:spAutoFit/>
          </a:bodyPr>
          <a:lstStyle/>
          <a:p>
            <a:pPr marL="38100">
              <a:lnSpc>
                <a:spcPct val="100000"/>
              </a:lnSpc>
              <a:spcBef>
                <a:spcPts val="100"/>
              </a:spcBef>
              <a:tabLst>
                <a:tab pos="1180465" algn="l"/>
              </a:tabLst>
            </a:pPr>
            <a:r>
              <a:rPr dirty="0" sz="1200" spc="-5" b="1">
                <a:latin typeface="Arial"/>
                <a:cs typeface="Arial"/>
              </a:rPr>
              <a:t>O</a:t>
            </a:r>
            <a:r>
              <a:rPr dirty="0" baseline="24305" sz="1200" spc="-7">
                <a:latin typeface="Arial"/>
                <a:cs typeface="Arial"/>
              </a:rPr>
              <a:t>4</a:t>
            </a:r>
            <a:r>
              <a:rPr dirty="0" baseline="-20833" sz="1200" spc="-7">
                <a:latin typeface="Arial"/>
                <a:cs typeface="Arial"/>
              </a:rPr>
              <a:t>1  </a:t>
            </a:r>
            <a:r>
              <a:rPr dirty="0" baseline="-20833" sz="1200" spc="15">
                <a:latin typeface="Arial"/>
                <a:cs typeface="Arial"/>
              </a:rPr>
              <a:t> </a:t>
            </a:r>
            <a:r>
              <a:rPr dirty="0" sz="1200" spc="-5" b="1">
                <a:latin typeface="Arial"/>
                <a:cs typeface="Arial"/>
              </a:rPr>
              <a:t>R</a:t>
            </a:r>
            <a:r>
              <a:rPr dirty="0" baseline="-20833" sz="1200" spc="-7">
                <a:latin typeface="Arial"/>
                <a:cs typeface="Arial"/>
              </a:rPr>
              <a:t>4	</a:t>
            </a:r>
            <a:r>
              <a:rPr dirty="0" sz="1200" spc="-5" b="1">
                <a:latin typeface="Arial"/>
                <a:cs typeface="Arial"/>
              </a:rPr>
              <a:t>O</a:t>
            </a:r>
            <a:r>
              <a:rPr dirty="0" baseline="24305" sz="1200" spc="-7">
                <a:latin typeface="Arial"/>
                <a:cs typeface="Arial"/>
              </a:rPr>
              <a:t>4</a:t>
            </a:r>
            <a:r>
              <a:rPr dirty="0" baseline="-20833" sz="1200" spc="-7">
                <a:latin typeface="Arial"/>
                <a:cs typeface="Arial"/>
              </a:rPr>
              <a:t>2</a:t>
            </a:r>
            <a:r>
              <a:rPr dirty="0" baseline="-20833" sz="1200" spc="254">
                <a:latin typeface="Arial"/>
                <a:cs typeface="Arial"/>
              </a:rPr>
              <a:t> </a:t>
            </a:r>
            <a:r>
              <a:rPr dirty="0" sz="1200" spc="-5" b="1">
                <a:latin typeface="Arial"/>
                <a:cs typeface="Arial"/>
              </a:rPr>
              <a:t>R</a:t>
            </a:r>
            <a:r>
              <a:rPr dirty="0" baseline="-20833" sz="1200" spc="-7">
                <a:latin typeface="Arial"/>
                <a:cs typeface="Arial"/>
              </a:rPr>
              <a:t>2</a:t>
            </a:r>
            <a:endParaRPr baseline="-20833" sz="1200">
              <a:latin typeface="Arial"/>
              <a:cs typeface="Arial"/>
            </a:endParaRPr>
          </a:p>
        </p:txBody>
      </p:sp>
      <p:sp>
        <p:nvSpPr>
          <p:cNvPr id="44" name="object 44"/>
          <p:cNvSpPr/>
          <p:nvPr/>
        </p:nvSpPr>
        <p:spPr>
          <a:xfrm>
            <a:off x="3048000" y="7697723"/>
            <a:ext cx="495300" cy="57150"/>
          </a:xfrm>
          <a:custGeom>
            <a:avLst/>
            <a:gdLst/>
            <a:ahLst/>
            <a:cxnLst/>
            <a:rect l="l" t="t" r="r" b="b"/>
            <a:pathLst>
              <a:path w="495300" h="57150">
                <a:moveTo>
                  <a:pt x="438150" y="0"/>
                </a:moveTo>
                <a:lnTo>
                  <a:pt x="438150" y="57150"/>
                </a:lnTo>
                <a:lnTo>
                  <a:pt x="476764" y="38100"/>
                </a:lnTo>
                <a:lnTo>
                  <a:pt x="447294" y="38100"/>
                </a:lnTo>
                <a:lnTo>
                  <a:pt x="447294" y="19050"/>
                </a:lnTo>
                <a:lnTo>
                  <a:pt x="475748" y="19050"/>
                </a:lnTo>
                <a:lnTo>
                  <a:pt x="438150" y="0"/>
                </a:lnTo>
                <a:close/>
              </a:path>
              <a:path w="495300" h="57150">
                <a:moveTo>
                  <a:pt x="438150" y="19050"/>
                </a:moveTo>
                <a:lnTo>
                  <a:pt x="0" y="19050"/>
                </a:lnTo>
                <a:lnTo>
                  <a:pt x="0" y="38100"/>
                </a:lnTo>
                <a:lnTo>
                  <a:pt x="438150" y="38100"/>
                </a:lnTo>
                <a:lnTo>
                  <a:pt x="438150" y="19050"/>
                </a:lnTo>
                <a:close/>
              </a:path>
              <a:path w="495300" h="57150">
                <a:moveTo>
                  <a:pt x="475748" y="19050"/>
                </a:moveTo>
                <a:lnTo>
                  <a:pt x="447294" y="19050"/>
                </a:lnTo>
                <a:lnTo>
                  <a:pt x="447294" y="38100"/>
                </a:lnTo>
                <a:lnTo>
                  <a:pt x="476764" y="38100"/>
                </a:lnTo>
                <a:lnTo>
                  <a:pt x="495300" y="28956"/>
                </a:lnTo>
                <a:lnTo>
                  <a:pt x="475748" y="19050"/>
                </a:lnTo>
                <a:close/>
              </a:path>
            </a:pathLst>
          </a:custGeom>
          <a:solidFill>
            <a:srgbClr val="010101"/>
          </a:solidFill>
        </p:spPr>
        <p:txBody>
          <a:bodyPr wrap="square" lIns="0" tIns="0" rIns="0" bIns="0" rtlCol="0"/>
          <a:lstStyle/>
          <a:p/>
        </p:txBody>
      </p:sp>
      <p:sp>
        <p:nvSpPr>
          <p:cNvPr id="45" name="object 45"/>
          <p:cNvSpPr txBox="1"/>
          <p:nvPr/>
        </p:nvSpPr>
        <p:spPr>
          <a:xfrm>
            <a:off x="1912620" y="7886190"/>
            <a:ext cx="3869690" cy="596900"/>
          </a:xfrm>
          <a:prstGeom prst="rect">
            <a:avLst/>
          </a:prstGeom>
        </p:spPr>
        <p:txBody>
          <a:bodyPr wrap="square" lIns="0" tIns="12700" rIns="0" bIns="0" rtlCol="0" vert="horz">
            <a:spAutoFit/>
          </a:bodyPr>
          <a:lstStyle/>
          <a:p>
            <a:pPr marL="228600" marR="189865">
              <a:lnSpc>
                <a:spcPct val="100000"/>
              </a:lnSpc>
              <a:spcBef>
                <a:spcPts val="100"/>
              </a:spcBef>
            </a:pPr>
            <a:r>
              <a:rPr dirty="0" sz="700" spc="-5" i="1">
                <a:solidFill>
                  <a:srgbClr val="0033CC"/>
                </a:solidFill>
                <a:latin typeface="Arial"/>
                <a:cs typeface="Arial"/>
              </a:rPr>
              <a:t>Example from [Sadeh and Fox, 96]: Norman M. Sadeh and Mark S. Fox, Variable and  </a:t>
            </a:r>
            <a:r>
              <a:rPr dirty="0" sz="700" i="1">
                <a:solidFill>
                  <a:srgbClr val="0033CC"/>
                </a:solidFill>
                <a:latin typeface="Arial"/>
                <a:cs typeface="Arial"/>
              </a:rPr>
              <a:t>Value </a:t>
            </a:r>
            <a:r>
              <a:rPr dirty="0" sz="700" spc="-5" i="1">
                <a:solidFill>
                  <a:srgbClr val="0033CC"/>
                </a:solidFill>
                <a:latin typeface="Arial"/>
                <a:cs typeface="Arial"/>
              </a:rPr>
              <a:t>Ordering Heuristics for </a:t>
            </a:r>
            <a:r>
              <a:rPr dirty="0" sz="700" i="1">
                <a:solidFill>
                  <a:srgbClr val="0033CC"/>
                </a:solidFill>
                <a:latin typeface="Arial"/>
                <a:cs typeface="Arial"/>
              </a:rPr>
              <a:t>the Job Shop </a:t>
            </a:r>
            <a:r>
              <a:rPr dirty="0" sz="700" spc="-5" i="1">
                <a:solidFill>
                  <a:srgbClr val="0033CC"/>
                </a:solidFill>
                <a:latin typeface="Arial"/>
                <a:cs typeface="Arial"/>
              </a:rPr>
              <a:t>Scheduling Constraint Satisfaction Problem,  Artificial Intelligence </a:t>
            </a:r>
            <a:r>
              <a:rPr dirty="0" sz="700" spc="-10" i="1">
                <a:solidFill>
                  <a:srgbClr val="0033CC"/>
                </a:solidFill>
                <a:latin typeface="Arial"/>
                <a:cs typeface="Arial"/>
              </a:rPr>
              <a:t>Journal, </a:t>
            </a:r>
            <a:r>
              <a:rPr dirty="0" sz="700" spc="-5" i="1">
                <a:solidFill>
                  <a:srgbClr val="0033CC"/>
                </a:solidFill>
                <a:latin typeface="Arial"/>
                <a:cs typeface="Arial"/>
              </a:rPr>
              <a:t>Number Vol </a:t>
            </a:r>
            <a:r>
              <a:rPr dirty="0" sz="700" spc="-10" i="1">
                <a:solidFill>
                  <a:srgbClr val="0033CC"/>
                </a:solidFill>
                <a:latin typeface="Arial"/>
                <a:cs typeface="Arial"/>
              </a:rPr>
              <a:t>86, </a:t>
            </a:r>
            <a:r>
              <a:rPr dirty="0" sz="700" spc="-5" i="1">
                <a:solidFill>
                  <a:srgbClr val="0033CC"/>
                </a:solidFill>
                <a:latin typeface="Arial"/>
                <a:cs typeface="Arial"/>
              </a:rPr>
              <a:t>No1, pages 1-41, </a:t>
            </a:r>
            <a:r>
              <a:rPr dirty="0" sz="700" spc="-10" i="1">
                <a:solidFill>
                  <a:srgbClr val="0033CC"/>
                </a:solidFill>
                <a:latin typeface="Arial"/>
                <a:cs typeface="Arial"/>
              </a:rPr>
              <a:t>1996. </a:t>
            </a:r>
            <a:r>
              <a:rPr dirty="0" sz="700" spc="-5" i="1">
                <a:solidFill>
                  <a:srgbClr val="0033CC"/>
                </a:solidFill>
                <a:latin typeface="Arial"/>
                <a:cs typeface="Arial"/>
              </a:rPr>
              <a:t>Available from  citeseer.nj.nec.com/sadeh96variable.html</a:t>
            </a:r>
            <a:endParaRPr sz="700">
              <a:latin typeface="Arial"/>
              <a:cs typeface="Arial"/>
            </a:endParaRPr>
          </a:p>
          <a:p>
            <a:pPr>
              <a:lnSpc>
                <a:spcPts val="1135"/>
              </a:lnSpc>
            </a:pPr>
            <a:r>
              <a:rPr dirty="0" sz="1000">
                <a:latin typeface="Arial"/>
                <a:cs typeface="Arial"/>
              </a:rPr>
              <a:t>4 </a:t>
            </a:r>
            <a:r>
              <a:rPr dirty="0" sz="1000" spc="-5">
                <a:latin typeface="Arial"/>
                <a:cs typeface="Arial"/>
              </a:rPr>
              <a:t>jobs. Each </a:t>
            </a:r>
            <a:r>
              <a:rPr dirty="0" sz="1000">
                <a:latin typeface="Arial"/>
                <a:cs typeface="Arial"/>
              </a:rPr>
              <a:t>3 </a:t>
            </a:r>
            <a:r>
              <a:rPr dirty="0" sz="1000" spc="-5">
                <a:latin typeface="Arial"/>
                <a:cs typeface="Arial"/>
              </a:rPr>
              <a:t>units long. All jobs have release date </a:t>
            </a:r>
            <a:r>
              <a:rPr dirty="0" sz="1000">
                <a:latin typeface="Arial"/>
                <a:cs typeface="Arial"/>
              </a:rPr>
              <a:t>0 </a:t>
            </a:r>
            <a:r>
              <a:rPr dirty="0" sz="1000" spc="-5">
                <a:latin typeface="Arial"/>
                <a:cs typeface="Arial"/>
              </a:rPr>
              <a:t>and due</a:t>
            </a:r>
            <a:r>
              <a:rPr dirty="0" sz="1000" spc="-55">
                <a:latin typeface="Arial"/>
                <a:cs typeface="Arial"/>
              </a:rPr>
              <a:t> </a:t>
            </a:r>
            <a:r>
              <a:rPr dirty="0" sz="1000" spc="-5">
                <a:latin typeface="Arial"/>
                <a:cs typeface="Arial"/>
              </a:rPr>
              <a:t>date</a:t>
            </a:r>
            <a:endParaRPr sz="1000">
              <a:latin typeface="Arial"/>
              <a:cs typeface="Arial"/>
            </a:endParaRPr>
          </a:p>
        </p:txBody>
      </p:sp>
      <p:sp>
        <p:nvSpPr>
          <p:cNvPr id="46" name="object 46"/>
          <p:cNvSpPr/>
          <p:nvPr/>
        </p:nvSpPr>
        <p:spPr>
          <a:xfrm>
            <a:off x="1606296" y="5408676"/>
            <a:ext cx="4559300" cy="3416300"/>
          </a:xfrm>
          <a:custGeom>
            <a:avLst/>
            <a:gdLst/>
            <a:ahLst/>
            <a:cxnLst/>
            <a:rect l="l" t="t" r="r" b="b"/>
            <a:pathLst>
              <a:path w="4559300" h="3416300">
                <a:moveTo>
                  <a:pt x="4559046" y="0"/>
                </a:moveTo>
                <a:lnTo>
                  <a:pt x="0" y="0"/>
                </a:lnTo>
                <a:lnTo>
                  <a:pt x="0" y="3416046"/>
                </a:lnTo>
                <a:lnTo>
                  <a:pt x="4559046" y="3416046"/>
                </a:lnTo>
                <a:lnTo>
                  <a:pt x="4559046" y="0"/>
                </a:lnTo>
                <a:close/>
              </a:path>
            </a:pathLst>
          </a:custGeom>
          <a:ln w="12954">
            <a:solidFill>
              <a:srgbClr val="000000"/>
            </a:solidFill>
          </a:ln>
        </p:spPr>
        <p:txBody>
          <a:bodyPr wrap="square" lIns="0" tIns="0" rIns="0" bIns="0" rtlCol="0"/>
          <a:lstStyle/>
          <a:p/>
        </p:txBody>
      </p:sp>
      <p:sp>
        <p:nvSpPr>
          <p:cNvPr id="47" name="object 47"/>
          <p:cNvSpPr txBox="1">
            <a:spLocks noGrp="1"/>
          </p:cNvSpPr>
          <p:nvPr>
            <p:ph type="sldNum" idx="7" sz="quarter"/>
          </p:nvPr>
        </p:nvSpPr>
        <p:spPr>
          <a:prstGeom prst="rect"/>
        </p:spPr>
        <p:txBody>
          <a:bodyPr wrap="square" lIns="0" tIns="0" rIns="0" bIns="0" rtlCol="0" vert="horz">
            <a:spAutoFit/>
          </a:bodyPr>
          <a:lstStyle/>
          <a:p>
            <a:pPr marL="25400">
              <a:lnSpc>
                <a:spcPts val="1540"/>
              </a:lnSpc>
            </a:pPr>
            <a:fld id="{81D60167-4931-47E6-BA6A-407CBD079E47}" type="slidenum">
              <a:rPr dirty="0"/>
              <a:t>10</a:t>
            </a:fld>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576315" y="4355084"/>
            <a:ext cx="334645" cy="132715"/>
          </a:xfrm>
          <a:prstGeom prst="rect">
            <a:avLst/>
          </a:prstGeom>
        </p:spPr>
        <p:txBody>
          <a:bodyPr wrap="square" lIns="0" tIns="12700" rIns="0" bIns="0" rtlCol="0" vert="horz">
            <a:spAutoFit/>
          </a:bodyPr>
          <a:lstStyle/>
          <a:p>
            <a:pPr>
              <a:lnSpc>
                <a:spcPct val="100000"/>
              </a:lnSpc>
              <a:spcBef>
                <a:spcPts val="100"/>
              </a:spcBef>
            </a:pPr>
            <a:r>
              <a:rPr dirty="0" sz="700" spc="-5">
                <a:latin typeface="Arial"/>
                <a:cs typeface="Arial"/>
              </a:rPr>
              <a:t>Slide</a:t>
            </a:r>
            <a:r>
              <a:rPr dirty="0" sz="700" spc="-60">
                <a:latin typeface="Arial"/>
                <a:cs typeface="Arial"/>
              </a:rPr>
              <a:t> </a:t>
            </a:r>
            <a:r>
              <a:rPr dirty="0" sz="700" spc="-5">
                <a:latin typeface="Arial"/>
                <a:cs typeface="Arial"/>
              </a:rPr>
              <a:t>45</a:t>
            </a:r>
            <a:endParaRPr sz="700">
              <a:latin typeface="Arial"/>
              <a:cs typeface="Arial"/>
            </a:endParaRPr>
          </a:p>
        </p:txBody>
      </p:sp>
      <p:sp>
        <p:nvSpPr>
          <p:cNvPr id="3" name="object 3"/>
          <p:cNvSpPr txBox="1">
            <a:spLocks noGrp="1"/>
          </p:cNvSpPr>
          <p:nvPr>
            <p:ph type="title"/>
          </p:nvPr>
        </p:nvSpPr>
        <p:spPr>
          <a:xfrm>
            <a:off x="2381504" y="1409952"/>
            <a:ext cx="3007360" cy="361315"/>
          </a:xfrm>
          <a:prstGeom prst="rect"/>
        </p:spPr>
        <p:txBody>
          <a:bodyPr wrap="square" lIns="0" tIns="12700" rIns="0" bIns="0" rtlCol="0" vert="horz">
            <a:spAutoFit/>
          </a:bodyPr>
          <a:lstStyle/>
          <a:p>
            <a:pPr marL="12700">
              <a:lnSpc>
                <a:spcPct val="100000"/>
              </a:lnSpc>
              <a:spcBef>
                <a:spcPts val="100"/>
              </a:spcBef>
            </a:pPr>
            <a:r>
              <a:rPr dirty="0" spc="-5"/>
              <a:t>Further CSP</a:t>
            </a:r>
            <a:r>
              <a:rPr dirty="0" spc="-60"/>
              <a:t> </a:t>
            </a:r>
            <a:r>
              <a:rPr dirty="0" spc="-5"/>
              <a:t>techniques</a:t>
            </a:r>
          </a:p>
        </p:txBody>
      </p:sp>
      <p:sp>
        <p:nvSpPr>
          <p:cNvPr id="4" name="object 4"/>
          <p:cNvSpPr txBox="1"/>
          <p:nvPr/>
        </p:nvSpPr>
        <p:spPr>
          <a:xfrm>
            <a:off x="1861820" y="1802383"/>
            <a:ext cx="4040504" cy="792480"/>
          </a:xfrm>
          <a:prstGeom prst="rect">
            <a:avLst/>
          </a:prstGeom>
        </p:spPr>
        <p:txBody>
          <a:bodyPr wrap="square" lIns="0" tIns="12700" rIns="0" bIns="0" rtlCol="0" vert="horz">
            <a:spAutoFit/>
          </a:bodyPr>
          <a:lstStyle/>
          <a:p>
            <a:pPr marL="12700" marR="5080">
              <a:lnSpc>
                <a:spcPct val="100000"/>
              </a:lnSpc>
              <a:spcBef>
                <a:spcPts val="100"/>
              </a:spcBef>
            </a:pPr>
            <a:r>
              <a:rPr dirty="0" sz="1200" spc="-5">
                <a:latin typeface="Arial"/>
                <a:cs typeface="Arial"/>
              </a:rPr>
              <a:t>Let’s look at some other </a:t>
            </a:r>
            <a:r>
              <a:rPr dirty="0" sz="1200" spc="-10">
                <a:latin typeface="Arial"/>
                <a:cs typeface="Arial"/>
              </a:rPr>
              <a:t>important </a:t>
            </a:r>
            <a:r>
              <a:rPr dirty="0" sz="1200" spc="-5">
                <a:latin typeface="Arial"/>
                <a:cs typeface="Arial"/>
              </a:rPr>
              <a:t>CSP methods. Keep the  job-shop example in</a:t>
            </a:r>
            <a:r>
              <a:rPr dirty="0" sz="1200" spc="5">
                <a:latin typeface="Arial"/>
                <a:cs typeface="Arial"/>
              </a:rPr>
              <a:t> </a:t>
            </a:r>
            <a:r>
              <a:rPr dirty="0" sz="1200" spc="-10">
                <a:latin typeface="Arial"/>
                <a:cs typeface="Arial"/>
              </a:rPr>
              <a:t>mind.</a:t>
            </a:r>
            <a:endParaRPr sz="1200">
              <a:latin typeface="Arial"/>
              <a:cs typeface="Arial"/>
            </a:endParaRPr>
          </a:p>
          <a:p>
            <a:pPr marL="12700" marR="551180">
              <a:lnSpc>
                <a:spcPct val="100000"/>
              </a:lnSpc>
              <a:spcBef>
                <a:spcPts val="280"/>
              </a:spcBef>
            </a:pPr>
            <a:r>
              <a:rPr dirty="0" sz="1200" spc="-5">
                <a:latin typeface="Arial"/>
                <a:cs typeface="Arial"/>
              </a:rPr>
              <a:t>Here’s another graph-coloring example (you’re now  allowed </a:t>
            </a:r>
            <a:r>
              <a:rPr dirty="0" sz="1200" spc="-5" i="1">
                <a:latin typeface="Arial"/>
                <a:cs typeface="Arial"/>
              </a:rPr>
              <a:t>R</a:t>
            </a:r>
            <a:r>
              <a:rPr dirty="0" sz="1200" spc="-5">
                <a:latin typeface="Arial"/>
                <a:cs typeface="Arial"/>
              </a:rPr>
              <a:t>, </a:t>
            </a:r>
            <a:r>
              <a:rPr dirty="0" sz="1200" spc="-5" i="1">
                <a:latin typeface="Arial"/>
                <a:cs typeface="Arial"/>
              </a:rPr>
              <a:t>G</a:t>
            </a:r>
            <a:r>
              <a:rPr dirty="0" sz="1200" spc="-5">
                <a:latin typeface="Arial"/>
                <a:cs typeface="Arial"/>
              </a:rPr>
              <a:t>, </a:t>
            </a:r>
            <a:r>
              <a:rPr dirty="0" sz="1200" i="1">
                <a:latin typeface="Arial"/>
                <a:cs typeface="Arial"/>
              </a:rPr>
              <a:t>B </a:t>
            </a:r>
            <a:r>
              <a:rPr dirty="0" sz="1200" spc="-5">
                <a:latin typeface="Arial"/>
                <a:cs typeface="Arial"/>
              </a:rPr>
              <a:t>and</a:t>
            </a:r>
            <a:r>
              <a:rPr dirty="0" sz="1200" spc="15">
                <a:latin typeface="Arial"/>
                <a:cs typeface="Arial"/>
              </a:rPr>
              <a:t> </a:t>
            </a:r>
            <a:r>
              <a:rPr dirty="0" sz="1200" spc="-5" i="1">
                <a:latin typeface="Arial"/>
                <a:cs typeface="Arial"/>
              </a:rPr>
              <a:t>Y</a:t>
            </a:r>
            <a:r>
              <a:rPr dirty="0" sz="1200" spc="-5">
                <a:latin typeface="Arial"/>
                <a:cs typeface="Arial"/>
              </a:rPr>
              <a:t>)</a:t>
            </a:r>
            <a:endParaRPr sz="1200">
              <a:latin typeface="Arial"/>
              <a:cs typeface="Arial"/>
            </a:endParaRPr>
          </a:p>
        </p:txBody>
      </p:sp>
      <p:sp>
        <p:nvSpPr>
          <p:cNvPr id="5" name="object 5"/>
          <p:cNvSpPr/>
          <p:nvPr/>
        </p:nvSpPr>
        <p:spPr>
          <a:xfrm>
            <a:off x="3222498" y="3129533"/>
            <a:ext cx="102870" cy="154305"/>
          </a:xfrm>
          <a:custGeom>
            <a:avLst/>
            <a:gdLst/>
            <a:ahLst/>
            <a:cxnLst/>
            <a:rect l="l" t="t" r="r" b="b"/>
            <a:pathLst>
              <a:path w="102870" h="154304">
                <a:moveTo>
                  <a:pt x="102869" y="153924"/>
                </a:moveTo>
                <a:lnTo>
                  <a:pt x="0" y="0"/>
                </a:lnTo>
              </a:path>
            </a:pathLst>
          </a:custGeom>
          <a:ln w="4762">
            <a:solidFill>
              <a:srgbClr val="010101"/>
            </a:solidFill>
          </a:ln>
        </p:spPr>
        <p:txBody>
          <a:bodyPr wrap="square" lIns="0" tIns="0" rIns="0" bIns="0" rtlCol="0"/>
          <a:lstStyle/>
          <a:p/>
        </p:txBody>
      </p:sp>
      <p:sp>
        <p:nvSpPr>
          <p:cNvPr id="6" name="object 6"/>
          <p:cNvSpPr/>
          <p:nvPr/>
        </p:nvSpPr>
        <p:spPr>
          <a:xfrm>
            <a:off x="4176521" y="3422903"/>
            <a:ext cx="410209" cy="216535"/>
          </a:xfrm>
          <a:custGeom>
            <a:avLst/>
            <a:gdLst/>
            <a:ahLst/>
            <a:cxnLst/>
            <a:rect l="l" t="t" r="r" b="b"/>
            <a:pathLst>
              <a:path w="410210" h="216535">
                <a:moveTo>
                  <a:pt x="0" y="216408"/>
                </a:moveTo>
                <a:lnTo>
                  <a:pt x="409955" y="0"/>
                </a:lnTo>
              </a:path>
            </a:pathLst>
          </a:custGeom>
          <a:ln w="4762">
            <a:solidFill>
              <a:srgbClr val="010101"/>
            </a:solidFill>
          </a:ln>
        </p:spPr>
        <p:txBody>
          <a:bodyPr wrap="square" lIns="0" tIns="0" rIns="0" bIns="0" rtlCol="0"/>
          <a:lstStyle/>
          <a:p/>
        </p:txBody>
      </p:sp>
      <p:sp>
        <p:nvSpPr>
          <p:cNvPr id="7" name="object 7"/>
          <p:cNvSpPr/>
          <p:nvPr/>
        </p:nvSpPr>
        <p:spPr>
          <a:xfrm>
            <a:off x="2438400" y="2727960"/>
            <a:ext cx="340995" cy="277495"/>
          </a:xfrm>
          <a:custGeom>
            <a:avLst/>
            <a:gdLst/>
            <a:ahLst/>
            <a:cxnLst/>
            <a:rect l="l" t="t" r="r" b="b"/>
            <a:pathLst>
              <a:path w="340994" h="277494">
                <a:moveTo>
                  <a:pt x="169925" y="0"/>
                </a:moveTo>
                <a:lnTo>
                  <a:pt x="116262" y="7034"/>
                </a:lnTo>
                <a:lnTo>
                  <a:pt x="69622" y="26651"/>
                </a:lnTo>
                <a:lnTo>
                  <a:pt x="32820" y="56619"/>
                </a:lnTo>
                <a:lnTo>
                  <a:pt x="8674" y="94707"/>
                </a:lnTo>
                <a:lnTo>
                  <a:pt x="0" y="138684"/>
                </a:lnTo>
                <a:lnTo>
                  <a:pt x="8674" y="182660"/>
                </a:lnTo>
                <a:lnTo>
                  <a:pt x="32820" y="220748"/>
                </a:lnTo>
                <a:lnTo>
                  <a:pt x="69622" y="250716"/>
                </a:lnTo>
                <a:lnTo>
                  <a:pt x="116262" y="270333"/>
                </a:lnTo>
                <a:lnTo>
                  <a:pt x="169925" y="277368"/>
                </a:lnTo>
                <a:lnTo>
                  <a:pt x="223960" y="270333"/>
                </a:lnTo>
                <a:lnTo>
                  <a:pt x="270826" y="250716"/>
                </a:lnTo>
                <a:lnTo>
                  <a:pt x="307744" y="220748"/>
                </a:lnTo>
                <a:lnTo>
                  <a:pt x="331933" y="182660"/>
                </a:lnTo>
                <a:lnTo>
                  <a:pt x="340613" y="138684"/>
                </a:lnTo>
                <a:lnTo>
                  <a:pt x="331933" y="94707"/>
                </a:lnTo>
                <a:lnTo>
                  <a:pt x="307744" y="56619"/>
                </a:lnTo>
                <a:lnTo>
                  <a:pt x="270826" y="26651"/>
                </a:lnTo>
                <a:lnTo>
                  <a:pt x="223960" y="7034"/>
                </a:lnTo>
                <a:lnTo>
                  <a:pt x="169925" y="0"/>
                </a:lnTo>
                <a:close/>
              </a:path>
            </a:pathLst>
          </a:custGeom>
          <a:ln w="4762">
            <a:solidFill>
              <a:srgbClr val="010101"/>
            </a:solidFill>
          </a:ln>
        </p:spPr>
        <p:txBody>
          <a:bodyPr wrap="square" lIns="0" tIns="0" rIns="0" bIns="0" rtlCol="0"/>
          <a:lstStyle/>
          <a:p/>
        </p:txBody>
      </p:sp>
      <p:sp>
        <p:nvSpPr>
          <p:cNvPr id="8" name="object 8"/>
          <p:cNvSpPr txBox="1"/>
          <p:nvPr/>
        </p:nvSpPr>
        <p:spPr>
          <a:xfrm>
            <a:off x="2529839" y="2757931"/>
            <a:ext cx="114935" cy="208279"/>
          </a:xfrm>
          <a:prstGeom prst="rect">
            <a:avLst/>
          </a:prstGeom>
        </p:spPr>
        <p:txBody>
          <a:bodyPr wrap="square" lIns="0" tIns="12700" rIns="0" bIns="0" rtlCol="0" vert="horz">
            <a:spAutoFit/>
          </a:bodyPr>
          <a:lstStyle/>
          <a:p>
            <a:pPr>
              <a:lnSpc>
                <a:spcPct val="100000"/>
              </a:lnSpc>
              <a:spcBef>
                <a:spcPts val="100"/>
              </a:spcBef>
            </a:pPr>
            <a:r>
              <a:rPr dirty="0" sz="1200" i="1">
                <a:latin typeface="Arial"/>
                <a:cs typeface="Arial"/>
              </a:rPr>
              <a:t>V</a:t>
            </a:r>
            <a:endParaRPr sz="1200">
              <a:latin typeface="Arial"/>
              <a:cs typeface="Arial"/>
            </a:endParaRPr>
          </a:p>
        </p:txBody>
      </p:sp>
      <p:sp>
        <p:nvSpPr>
          <p:cNvPr id="9" name="object 9"/>
          <p:cNvSpPr txBox="1"/>
          <p:nvPr/>
        </p:nvSpPr>
        <p:spPr>
          <a:xfrm>
            <a:off x="2631185" y="2847085"/>
            <a:ext cx="69215" cy="147320"/>
          </a:xfrm>
          <a:prstGeom prst="rect">
            <a:avLst/>
          </a:prstGeom>
        </p:spPr>
        <p:txBody>
          <a:bodyPr wrap="square" lIns="0" tIns="12065" rIns="0" bIns="0" rtlCol="0" vert="horz">
            <a:spAutoFit/>
          </a:bodyPr>
          <a:lstStyle/>
          <a:p>
            <a:pPr>
              <a:lnSpc>
                <a:spcPct val="100000"/>
              </a:lnSpc>
              <a:spcBef>
                <a:spcPts val="95"/>
              </a:spcBef>
            </a:pPr>
            <a:r>
              <a:rPr dirty="0" sz="800" spc="-5" i="1">
                <a:latin typeface="Arial"/>
                <a:cs typeface="Arial"/>
              </a:rPr>
              <a:t>3</a:t>
            </a:r>
            <a:endParaRPr sz="800">
              <a:latin typeface="Arial"/>
              <a:cs typeface="Arial"/>
            </a:endParaRPr>
          </a:p>
        </p:txBody>
      </p:sp>
      <p:sp>
        <p:nvSpPr>
          <p:cNvPr id="10" name="object 10"/>
          <p:cNvSpPr/>
          <p:nvPr/>
        </p:nvSpPr>
        <p:spPr>
          <a:xfrm>
            <a:off x="3154679" y="3283458"/>
            <a:ext cx="340360" cy="279400"/>
          </a:xfrm>
          <a:custGeom>
            <a:avLst/>
            <a:gdLst/>
            <a:ahLst/>
            <a:cxnLst/>
            <a:rect l="l" t="t" r="r" b="b"/>
            <a:pathLst>
              <a:path w="340360" h="279400">
                <a:moveTo>
                  <a:pt x="169925" y="0"/>
                </a:moveTo>
                <a:lnTo>
                  <a:pt x="116262" y="7114"/>
                </a:lnTo>
                <a:lnTo>
                  <a:pt x="69622" y="26919"/>
                </a:lnTo>
                <a:lnTo>
                  <a:pt x="32820" y="57113"/>
                </a:lnTo>
                <a:lnTo>
                  <a:pt x="8674" y="95390"/>
                </a:lnTo>
                <a:lnTo>
                  <a:pt x="0" y="139446"/>
                </a:lnTo>
                <a:lnTo>
                  <a:pt x="8674" y="183501"/>
                </a:lnTo>
                <a:lnTo>
                  <a:pt x="32820" y="221778"/>
                </a:lnTo>
                <a:lnTo>
                  <a:pt x="69622" y="251972"/>
                </a:lnTo>
                <a:lnTo>
                  <a:pt x="116262" y="271777"/>
                </a:lnTo>
                <a:lnTo>
                  <a:pt x="169925" y="278892"/>
                </a:lnTo>
                <a:lnTo>
                  <a:pt x="223589" y="271777"/>
                </a:lnTo>
                <a:lnTo>
                  <a:pt x="270229" y="251972"/>
                </a:lnTo>
                <a:lnTo>
                  <a:pt x="307031" y="221778"/>
                </a:lnTo>
                <a:lnTo>
                  <a:pt x="331177" y="183501"/>
                </a:lnTo>
                <a:lnTo>
                  <a:pt x="339852" y="139446"/>
                </a:lnTo>
                <a:lnTo>
                  <a:pt x="331177" y="95390"/>
                </a:lnTo>
                <a:lnTo>
                  <a:pt x="307031" y="57113"/>
                </a:lnTo>
                <a:lnTo>
                  <a:pt x="270229" y="26919"/>
                </a:lnTo>
                <a:lnTo>
                  <a:pt x="223589" y="7114"/>
                </a:lnTo>
                <a:lnTo>
                  <a:pt x="169925" y="0"/>
                </a:lnTo>
                <a:close/>
              </a:path>
            </a:pathLst>
          </a:custGeom>
          <a:ln w="4762">
            <a:solidFill>
              <a:srgbClr val="010101"/>
            </a:solidFill>
          </a:ln>
        </p:spPr>
        <p:txBody>
          <a:bodyPr wrap="square" lIns="0" tIns="0" rIns="0" bIns="0" rtlCol="0"/>
          <a:lstStyle/>
          <a:p/>
        </p:txBody>
      </p:sp>
      <p:sp>
        <p:nvSpPr>
          <p:cNvPr id="11" name="object 11"/>
          <p:cNvSpPr txBox="1"/>
          <p:nvPr/>
        </p:nvSpPr>
        <p:spPr>
          <a:xfrm>
            <a:off x="3219957" y="3314192"/>
            <a:ext cx="221615" cy="208279"/>
          </a:xfrm>
          <a:prstGeom prst="rect">
            <a:avLst/>
          </a:prstGeom>
        </p:spPr>
        <p:txBody>
          <a:bodyPr wrap="square" lIns="0" tIns="12700" rIns="0" bIns="0" rtlCol="0" vert="horz">
            <a:spAutoFit/>
          </a:bodyPr>
          <a:lstStyle/>
          <a:p>
            <a:pPr marL="25400">
              <a:lnSpc>
                <a:spcPct val="100000"/>
              </a:lnSpc>
              <a:spcBef>
                <a:spcPts val="100"/>
              </a:spcBef>
            </a:pPr>
            <a:r>
              <a:rPr dirty="0" sz="1200" spc="-5" i="1">
                <a:latin typeface="Arial"/>
                <a:cs typeface="Arial"/>
              </a:rPr>
              <a:t>V</a:t>
            </a:r>
            <a:r>
              <a:rPr dirty="0" baseline="-20833" sz="1200" spc="-7" i="1">
                <a:latin typeface="Arial"/>
                <a:cs typeface="Arial"/>
              </a:rPr>
              <a:t>6</a:t>
            </a:r>
            <a:endParaRPr baseline="-20833" sz="1200">
              <a:latin typeface="Arial"/>
              <a:cs typeface="Arial"/>
            </a:endParaRPr>
          </a:p>
        </p:txBody>
      </p:sp>
      <p:sp>
        <p:nvSpPr>
          <p:cNvPr id="12" name="object 12"/>
          <p:cNvSpPr/>
          <p:nvPr/>
        </p:nvSpPr>
        <p:spPr>
          <a:xfrm>
            <a:off x="3051810" y="2850642"/>
            <a:ext cx="341630" cy="279400"/>
          </a:xfrm>
          <a:custGeom>
            <a:avLst/>
            <a:gdLst/>
            <a:ahLst/>
            <a:cxnLst/>
            <a:rect l="l" t="t" r="r" b="b"/>
            <a:pathLst>
              <a:path w="341629" h="279400">
                <a:moveTo>
                  <a:pt x="170687" y="0"/>
                </a:moveTo>
                <a:lnTo>
                  <a:pt x="116653" y="7114"/>
                </a:lnTo>
                <a:lnTo>
                  <a:pt x="69787" y="26919"/>
                </a:lnTo>
                <a:lnTo>
                  <a:pt x="32869" y="57113"/>
                </a:lnTo>
                <a:lnTo>
                  <a:pt x="8680" y="95390"/>
                </a:lnTo>
                <a:lnTo>
                  <a:pt x="0" y="139446"/>
                </a:lnTo>
                <a:lnTo>
                  <a:pt x="8680" y="183501"/>
                </a:lnTo>
                <a:lnTo>
                  <a:pt x="32869" y="221778"/>
                </a:lnTo>
                <a:lnTo>
                  <a:pt x="69787" y="251972"/>
                </a:lnTo>
                <a:lnTo>
                  <a:pt x="116653" y="271777"/>
                </a:lnTo>
                <a:lnTo>
                  <a:pt x="170687" y="278891"/>
                </a:lnTo>
                <a:lnTo>
                  <a:pt x="224722" y="271777"/>
                </a:lnTo>
                <a:lnTo>
                  <a:pt x="271588" y="251972"/>
                </a:lnTo>
                <a:lnTo>
                  <a:pt x="308506" y="221778"/>
                </a:lnTo>
                <a:lnTo>
                  <a:pt x="332695" y="183501"/>
                </a:lnTo>
                <a:lnTo>
                  <a:pt x="341375" y="139446"/>
                </a:lnTo>
                <a:lnTo>
                  <a:pt x="332695" y="95390"/>
                </a:lnTo>
                <a:lnTo>
                  <a:pt x="308506" y="57113"/>
                </a:lnTo>
                <a:lnTo>
                  <a:pt x="271588" y="26919"/>
                </a:lnTo>
                <a:lnTo>
                  <a:pt x="224722" y="7114"/>
                </a:lnTo>
                <a:lnTo>
                  <a:pt x="170687" y="0"/>
                </a:lnTo>
                <a:close/>
              </a:path>
            </a:pathLst>
          </a:custGeom>
          <a:ln w="4762">
            <a:solidFill>
              <a:srgbClr val="010101"/>
            </a:solidFill>
          </a:ln>
        </p:spPr>
        <p:txBody>
          <a:bodyPr wrap="square" lIns="0" tIns="0" rIns="0" bIns="0" rtlCol="0"/>
          <a:lstStyle/>
          <a:p/>
        </p:txBody>
      </p:sp>
      <p:sp>
        <p:nvSpPr>
          <p:cNvPr id="13" name="object 13"/>
          <p:cNvSpPr txBox="1"/>
          <p:nvPr/>
        </p:nvSpPr>
        <p:spPr>
          <a:xfrm>
            <a:off x="3143250" y="2881376"/>
            <a:ext cx="114935" cy="208279"/>
          </a:xfrm>
          <a:prstGeom prst="rect">
            <a:avLst/>
          </a:prstGeom>
        </p:spPr>
        <p:txBody>
          <a:bodyPr wrap="square" lIns="0" tIns="12700" rIns="0" bIns="0" rtlCol="0" vert="horz">
            <a:spAutoFit/>
          </a:bodyPr>
          <a:lstStyle/>
          <a:p>
            <a:pPr>
              <a:lnSpc>
                <a:spcPct val="100000"/>
              </a:lnSpc>
              <a:spcBef>
                <a:spcPts val="100"/>
              </a:spcBef>
            </a:pPr>
            <a:r>
              <a:rPr dirty="0" sz="1200" i="1">
                <a:latin typeface="Arial"/>
                <a:cs typeface="Arial"/>
              </a:rPr>
              <a:t>V</a:t>
            </a:r>
            <a:endParaRPr sz="1200">
              <a:latin typeface="Arial"/>
              <a:cs typeface="Arial"/>
            </a:endParaRPr>
          </a:p>
        </p:txBody>
      </p:sp>
      <p:sp>
        <p:nvSpPr>
          <p:cNvPr id="14" name="object 14"/>
          <p:cNvSpPr txBox="1"/>
          <p:nvPr/>
        </p:nvSpPr>
        <p:spPr>
          <a:xfrm>
            <a:off x="3244595" y="2970530"/>
            <a:ext cx="69215" cy="147320"/>
          </a:xfrm>
          <a:prstGeom prst="rect">
            <a:avLst/>
          </a:prstGeom>
        </p:spPr>
        <p:txBody>
          <a:bodyPr wrap="square" lIns="0" tIns="12065" rIns="0" bIns="0" rtlCol="0" vert="horz">
            <a:spAutoFit/>
          </a:bodyPr>
          <a:lstStyle/>
          <a:p>
            <a:pPr>
              <a:lnSpc>
                <a:spcPct val="100000"/>
              </a:lnSpc>
              <a:spcBef>
                <a:spcPts val="95"/>
              </a:spcBef>
            </a:pPr>
            <a:r>
              <a:rPr dirty="0" sz="800" spc="-5" i="1">
                <a:latin typeface="Arial"/>
                <a:cs typeface="Arial"/>
              </a:rPr>
              <a:t>2</a:t>
            </a:r>
            <a:endParaRPr sz="800">
              <a:latin typeface="Arial"/>
              <a:cs typeface="Arial"/>
            </a:endParaRPr>
          </a:p>
        </p:txBody>
      </p:sp>
      <p:sp>
        <p:nvSpPr>
          <p:cNvPr id="15" name="object 15"/>
          <p:cNvSpPr/>
          <p:nvPr/>
        </p:nvSpPr>
        <p:spPr>
          <a:xfrm>
            <a:off x="4586478" y="3283458"/>
            <a:ext cx="340995" cy="279400"/>
          </a:xfrm>
          <a:custGeom>
            <a:avLst/>
            <a:gdLst/>
            <a:ahLst/>
            <a:cxnLst/>
            <a:rect l="l" t="t" r="r" b="b"/>
            <a:pathLst>
              <a:path w="340995" h="279400">
                <a:moveTo>
                  <a:pt x="169925" y="0"/>
                </a:moveTo>
                <a:lnTo>
                  <a:pt x="116262" y="7114"/>
                </a:lnTo>
                <a:lnTo>
                  <a:pt x="69622" y="26919"/>
                </a:lnTo>
                <a:lnTo>
                  <a:pt x="32820" y="57113"/>
                </a:lnTo>
                <a:lnTo>
                  <a:pt x="8674" y="95390"/>
                </a:lnTo>
                <a:lnTo>
                  <a:pt x="0" y="139446"/>
                </a:lnTo>
                <a:lnTo>
                  <a:pt x="8674" y="183501"/>
                </a:lnTo>
                <a:lnTo>
                  <a:pt x="32820" y="221778"/>
                </a:lnTo>
                <a:lnTo>
                  <a:pt x="69622" y="251972"/>
                </a:lnTo>
                <a:lnTo>
                  <a:pt x="116262" y="271777"/>
                </a:lnTo>
                <a:lnTo>
                  <a:pt x="169925" y="278892"/>
                </a:lnTo>
                <a:lnTo>
                  <a:pt x="223960" y="271777"/>
                </a:lnTo>
                <a:lnTo>
                  <a:pt x="270826" y="251972"/>
                </a:lnTo>
                <a:lnTo>
                  <a:pt x="307744" y="221778"/>
                </a:lnTo>
                <a:lnTo>
                  <a:pt x="331933" y="183501"/>
                </a:lnTo>
                <a:lnTo>
                  <a:pt x="340613" y="139446"/>
                </a:lnTo>
                <a:lnTo>
                  <a:pt x="331933" y="95390"/>
                </a:lnTo>
                <a:lnTo>
                  <a:pt x="307744" y="57113"/>
                </a:lnTo>
                <a:lnTo>
                  <a:pt x="270826" y="26919"/>
                </a:lnTo>
                <a:lnTo>
                  <a:pt x="223960" y="7114"/>
                </a:lnTo>
                <a:lnTo>
                  <a:pt x="169925" y="0"/>
                </a:lnTo>
                <a:close/>
              </a:path>
            </a:pathLst>
          </a:custGeom>
          <a:ln w="4762">
            <a:solidFill>
              <a:srgbClr val="010101"/>
            </a:solidFill>
          </a:ln>
        </p:spPr>
        <p:txBody>
          <a:bodyPr wrap="square" lIns="0" tIns="0" rIns="0" bIns="0" rtlCol="0"/>
          <a:lstStyle/>
          <a:p/>
        </p:txBody>
      </p:sp>
      <p:sp>
        <p:nvSpPr>
          <p:cNvPr id="16" name="object 16"/>
          <p:cNvSpPr txBox="1"/>
          <p:nvPr/>
        </p:nvSpPr>
        <p:spPr>
          <a:xfrm>
            <a:off x="4701540" y="3314192"/>
            <a:ext cx="123189" cy="208279"/>
          </a:xfrm>
          <a:prstGeom prst="rect">
            <a:avLst/>
          </a:prstGeom>
        </p:spPr>
        <p:txBody>
          <a:bodyPr wrap="square" lIns="0" tIns="12700" rIns="0" bIns="0" rtlCol="0" vert="horz">
            <a:spAutoFit/>
          </a:bodyPr>
          <a:lstStyle/>
          <a:p>
            <a:pPr>
              <a:lnSpc>
                <a:spcPct val="100000"/>
              </a:lnSpc>
              <a:spcBef>
                <a:spcPts val="100"/>
              </a:spcBef>
            </a:pPr>
            <a:r>
              <a:rPr dirty="0" sz="1200" spc="-5" i="1">
                <a:solidFill>
                  <a:srgbClr val="FF5050"/>
                </a:solidFill>
                <a:latin typeface="Arial"/>
                <a:cs typeface="Arial"/>
              </a:rPr>
              <a:t>R</a:t>
            </a:r>
            <a:endParaRPr sz="1200">
              <a:latin typeface="Arial"/>
              <a:cs typeface="Arial"/>
            </a:endParaRPr>
          </a:p>
        </p:txBody>
      </p:sp>
      <p:sp>
        <p:nvSpPr>
          <p:cNvPr id="17" name="object 17"/>
          <p:cNvSpPr/>
          <p:nvPr/>
        </p:nvSpPr>
        <p:spPr>
          <a:xfrm>
            <a:off x="3835908" y="3499865"/>
            <a:ext cx="340995" cy="278130"/>
          </a:xfrm>
          <a:custGeom>
            <a:avLst/>
            <a:gdLst/>
            <a:ahLst/>
            <a:cxnLst/>
            <a:rect l="l" t="t" r="r" b="b"/>
            <a:pathLst>
              <a:path w="340995" h="278129">
                <a:moveTo>
                  <a:pt x="170687" y="0"/>
                </a:moveTo>
                <a:lnTo>
                  <a:pt x="116653" y="7114"/>
                </a:lnTo>
                <a:lnTo>
                  <a:pt x="69787" y="26919"/>
                </a:lnTo>
                <a:lnTo>
                  <a:pt x="32869" y="57113"/>
                </a:lnTo>
                <a:lnTo>
                  <a:pt x="8680" y="95390"/>
                </a:lnTo>
                <a:lnTo>
                  <a:pt x="0" y="139445"/>
                </a:lnTo>
                <a:lnTo>
                  <a:pt x="8680" y="183129"/>
                </a:lnTo>
                <a:lnTo>
                  <a:pt x="32869" y="221181"/>
                </a:lnTo>
                <a:lnTo>
                  <a:pt x="69787" y="251258"/>
                </a:lnTo>
                <a:lnTo>
                  <a:pt x="116653" y="271022"/>
                </a:lnTo>
                <a:lnTo>
                  <a:pt x="170687" y="278129"/>
                </a:lnTo>
                <a:lnTo>
                  <a:pt x="224351" y="271022"/>
                </a:lnTo>
                <a:lnTo>
                  <a:pt x="270991" y="251258"/>
                </a:lnTo>
                <a:lnTo>
                  <a:pt x="307793" y="221181"/>
                </a:lnTo>
                <a:lnTo>
                  <a:pt x="331939" y="183129"/>
                </a:lnTo>
                <a:lnTo>
                  <a:pt x="340613" y="139445"/>
                </a:lnTo>
                <a:lnTo>
                  <a:pt x="331939" y="95390"/>
                </a:lnTo>
                <a:lnTo>
                  <a:pt x="307793" y="57113"/>
                </a:lnTo>
                <a:lnTo>
                  <a:pt x="270991" y="26919"/>
                </a:lnTo>
                <a:lnTo>
                  <a:pt x="224351" y="7114"/>
                </a:lnTo>
                <a:lnTo>
                  <a:pt x="170687" y="0"/>
                </a:lnTo>
                <a:close/>
              </a:path>
            </a:pathLst>
          </a:custGeom>
          <a:ln w="4762">
            <a:solidFill>
              <a:srgbClr val="010101"/>
            </a:solidFill>
          </a:ln>
        </p:spPr>
        <p:txBody>
          <a:bodyPr wrap="square" lIns="0" tIns="0" rIns="0" bIns="0" rtlCol="0"/>
          <a:lstStyle/>
          <a:p/>
        </p:txBody>
      </p:sp>
      <p:sp>
        <p:nvSpPr>
          <p:cNvPr id="18" name="object 18"/>
          <p:cNvSpPr/>
          <p:nvPr/>
        </p:nvSpPr>
        <p:spPr>
          <a:xfrm>
            <a:off x="4688585" y="2789682"/>
            <a:ext cx="340995" cy="278130"/>
          </a:xfrm>
          <a:custGeom>
            <a:avLst/>
            <a:gdLst/>
            <a:ahLst/>
            <a:cxnLst/>
            <a:rect l="l" t="t" r="r" b="b"/>
            <a:pathLst>
              <a:path w="340995" h="278130">
                <a:moveTo>
                  <a:pt x="170687" y="0"/>
                </a:moveTo>
                <a:lnTo>
                  <a:pt x="116653" y="7107"/>
                </a:lnTo>
                <a:lnTo>
                  <a:pt x="69787" y="26871"/>
                </a:lnTo>
                <a:lnTo>
                  <a:pt x="32869" y="56948"/>
                </a:lnTo>
                <a:lnTo>
                  <a:pt x="8680" y="95000"/>
                </a:lnTo>
                <a:lnTo>
                  <a:pt x="0" y="138684"/>
                </a:lnTo>
                <a:lnTo>
                  <a:pt x="8680" y="182739"/>
                </a:lnTo>
                <a:lnTo>
                  <a:pt x="32869" y="221016"/>
                </a:lnTo>
                <a:lnTo>
                  <a:pt x="69787" y="251210"/>
                </a:lnTo>
                <a:lnTo>
                  <a:pt x="116653" y="271015"/>
                </a:lnTo>
                <a:lnTo>
                  <a:pt x="170687" y="278129"/>
                </a:lnTo>
                <a:lnTo>
                  <a:pt x="224351" y="271015"/>
                </a:lnTo>
                <a:lnTo>
                  <a:pt x="270991" y="251210"/>
                </a:lnTo>
                <a:lnTo>
                  <a:pt x="307793" y="221016"/>
                </a:lnTo>
                <a:lnTo>
                  <a:pt x="331939" y="182739"/>
                </a:lnTo>
                <a:lnTo>
                  <a:pt x="340613" y="138684"/>
                </a:lnTo>
                <a:lnTo>
                  <a:pt x="331939" y="95000"/>
                </a:lnTo>
                <a:lnTo>
                  <a:pt x="307793" y="56948"/>
                </a:lnTo>
                <a:lnTo>
                  <a:pt x="270991" y="26871"/>
                </a:lnTo>
                <a:lnTo>
                  <a:pt x="224351" y="7107"/>
                </a:lnTo>
                <a:lnTo>
                  <a:pt x="170687" y="0"/>
                </a:lnTo>
                <a:close/>
              </a:path>
            </a:pathLst>
          </a:custGeom>
          <a:ln w="4762">
            <a:solidFill>
              <a:srgbClr val="010101"/>
            </a:solidFill>
          </a:ln>
        </p:spPr>
        <p:txBody>
          <a:bodyPr wrap="square" lIns="0" tIns="0" rIns="0" bIns="0" rtlCol="0"/>
          <a:lstStyle/>
          <a:p/>
        </p:txBody>
      </p:sp>
      <p:sp>
        <p:nvSpPr>
          <p:cNvPr id="19" name="object 19"/>
          <p:cNvSpPr txBox="1"/>
          <p:nvPr/>
        </p:nvSpPr>
        <p:spPr>
          <a:xfrm>
            <a:off x="4754626" y="2819654"/>
            <a:ext cx="221615" cy="208279"/>
          </a:xfrm>
          <a:prstGeom prst="rect">
            <a:avLst/>
          </a:prstGeom>
        </p:spPr>
        <p:txBody>
          <a:bodyPr wrap="square" lIns="0" tIns="12700" rIns="0" bIns="0" rtlCol="0" vert="horz">
            <a:spAutoFit/>
          </a:bodyPr>
          <a:lstStyle/>
          <a:p>
            <a:pPr marL="25400">
              <a:lnSpc>
                <a:spcPct val="100000"/>
              </a:lnSpc>
              <a:spcBef>
                <a:spcPts val="100"/>
              </a:spcBef>
            </a:pPr>
            <a:r>
              <a:rPr dirty="0" sz="1200" spc="-5" i="1">
                <a:latin typeface="Arial"/>
                <a:cs typeface="Arial"/>
              </a:rPr>
              <a:t>V</a:t>
            </a:r>
            <a:r>
              <a:rPr dirty="0" baseline="-20833" sz="1200" spc="-7" i="1">
                <a:latin typeface="Arial"/>
                <a:cs typeface="Arial"/>
              </a:rPr>
              <a:t>1</a:t>
            </a:r>
            <a:endParaRPr baseline="-20833" sz="1200">
              <a:latin typeface="Arial"/>
              <a:cs typeface="Arial"/>
            </a:endParaRPr>
          </a:p>
        </p:txBody>
      </p:sp>
      <p:sp>
        <p:nvSpPr>
          <p:cNvPr id="20" name="object 20"/>
          <p:cNvSpPr/>
          <p:nvPr/>
        </p:nvSpPr>
        <p:spPr>
          <a:xfrm>
            <a:off x="3699509" y="2634995"/>
            <a:ext cx="341630" cy="278130"/>
          </a:xfrm>
          <a:custGeom>
            <a:avLst/>
            <a:gdLst/>
            <a:ahLst/>
            <a:cxnLst/>
            <a:rect l="l" t="t" r="r" b="b"/>
            <a:pathLst>
              <a:path w="341629" h="278130">
                <a:moveTo>
                  <a:pt x="170687" y="0"/>
                </a:moveTo>
                <a:lnTo>
                  <a:pt x="116653" y="7107"/>
                </a:lnTo>
                <a:lnTo>
                  <a:pt x="69787" y="26871"/>
                </a:lnTo>
                <a:lnTo>
                  <a:pt x="32869" y="56948"/>
                </a:lnTo>
                <a:lnTo>
                  <a:pt x="8680" y="95000"/>
                </a:lnTo>
                <a:lnTo>
                  <a:pt x="0" y="138683"/>
                </a:lnTo>
                <a:lnTo>
                  <a:pt x="8680" y="182739"/>
                </a:lnTo>
                <a:lnTo>
                  <a:pt x="32869" y="221016"/>
                </a:lnTo>
                <a:lnTo>
                  <a:pt x="69787" y="251210"/>
                </a:lnTo>
                <a:lnTo>
                  <a:pt x="116653" y="271015"/>
                </a:lnTo>
                <a:lnTo>
                  <a:pt x="170687" y="278129"/>
                </a:lnTo>
                <a:lnTo>
                  <a:pt x="224722" y="271015"/>
                </a:lnTo>
                <a:lnTo>
                  <a:pt x="271588" y="251210"/>
                </a:lnTo>
                <a:lnTo>
                  <a:pt x="308506" y="221016"/>
                </a:lnTo>
                <a:lnTo>
                  <a:pt x="332695" y="182739"/>
                </a:lnTo>
                <a:lnTo>
                  <a:pt x="341375" y="138683"/>
                </a:lnTo>
                <a:lnTo>
                  <a:pt x="332695" y="95000"/>
                </a:lnTo>
                <a:lnTo>
                  <a:pt x="308506" y="56948"/>
                </a:lnTo>
                <a:lnTo>
                  <a:pt x="271588" y="26871"/>
                </a:lnTo>
                <a:lnTo>
                  <a:pt x="224722" y="7107"/>
                </a:lnTo>
                <a:lnTo>
                  <a:pt x="170687" y="0"/>
                </a:lnTo>
                <a:close/>
              </a:path>
            </a:pathLst>
          </a:custGeom>
          <a:ln w="4762">
            <a:solidFill>
              <a:srgbClr val="010101"/>
            </a:solidFill>
          </a:ln>
        </p:spPr>
        <p:txBody>
          <a:bodyPr wrap="square" lIns="0" tIns="0" rIns="0" bIns="0" rtlCol="0"/>
          <a:lstStyle/>
          <a:p/>
        </p:txBody>
      </p:sp>
      <p:sp>
        <p:nvSpPr>
          <p:cNvPr id="21" name="object 21"/>
          <p:cNvSpPr txBox="1"/>
          <p:nvPr/>
        </p:nvSpPr>
        <p:spPr>
          <a:xfrm>
            <a:off x="3765550" y="2664968"/>
            <a:ext cx="221615" cy="208279"/>
          </a:xfrm>
          <a:prstGeom prst="rect">
            <a:avLst/>
          </a:prstGeom>
        </p:spPr>
        <p:txBody>
          <a:bodyPr wrap="square" lIns="0" tIns="12700" rIns="0" bIns="0" rtlCol="0" vert="horz">
            <a:spAutoFit/>
          </a:bodyPr>
          <a:lstStyle/>
          <a:p>
            <a:pPr marL="25400">
              <a:lnSpc>
                <a:spcPct val="100000"/>
              </a:lnSpc>
              <a:spcBef>
                <a:spcPts val="100"/>
              </a:spcBef>
            </a:pPr>
            <a:r>
              <a:rPr dirty="0" sz="1200" spc="-5" i="1">
                <a:latin typeface="Arial"/>
                <a:cs typeface="Arial"/>
              </a:rPr>
              <a:t>V</a:t>
            </a:r>
            <a:r>
              <a:rPr dirty="0" baseline="-20833" sz="1200" spc="-7" i="1">
                <a:latin typeface="Arial"/>
                <a:cs typeface="Arial"/>
              </a:rPr>
              <a:t>5</a:t>
            </a:r>
            <a:endParaRPr baseline="-20833" sz="1200">
              <a:latin typeface="Arial"/>
              <a:cs typeface="Arial"/>
            </a:endParaRPr>
          </a:p>
        </p:txBody>
      </p:sp>
      <p:sp>
        <p:nvSpPr>
          <p:cNvPr id="22" name="object 22"/>
          <p:cNvSpPr/>
          <p:nvPr/>
        </p:nvSpPr>
        <p:spPr>
          <a:xfrm>
            <a:off x="2438400" y="3499865"/>
            <a:ext cx="340995" cy="278130"/>
          </a:xfrm>
          <a:custGeom>
            <a:avLst/>
            <a:gdLst/>
            <a:ahLst/>
            <a:cxnLst/>
            <a:rect l="l" t="t" r="r" b="b"/>
            <a:pathLst>
              <a:path w="340994" h="278129">
                <a:moveTo>
                  <a:pt x="169925" y="0"/>
                </a:moveTo>
                <a:lnTo>
                  <a:pt x="116262" y="7114"/>
                </a:lnTo>
                <a:lnTo>
                  <a:pt x="69622" y="26919"/>
                </a:lnTo>
                <a:lnTo>
                  <a:pt x="32820" y="57113"/>
                </a:lnTo>
                <a:lnTo>
                  <a:pt x="8674" y="95390"/>
                </a:lnTo>
                <a:lnTo>
                  <a:pt x="0" y="139445"/>
                </a:lnTo>
                <a:lnTo>
                  <a:pt x="8674" y="183129"/>
                </a:lnTo>
                <a:lnTo>
                  <a:pt x="32820" y="221181"/>
                </a:lnTo>
                <a:lnTo>
                  <a:pt x="69622" y="251258"/>
                </a:lnTo>
                <a:lnTo>
                  <a:pt x="116262" y="271022"/>
                </a:lnTo>
                <a:lnTo>
                  <a:pt x="169925" y="278129"/>
                </a:lnTo>
                <a:lnTo>
                  <a:pt x="223960" y="271022"/>
                </a:lnTo>
                <a:lnTo>
                  <a:pt x="270826" y="251258"/>
                </a:lnTo>
                <a:lnTo>
                  <a:pt x="307744" y="221181"/>
                </a:lnTo>
                <a:lnTo>
                  <a:pt x="331933" y="183129"/>
                </a:lnTo>
                <a:lnTo>
                  <a:pt x="340613" y="139445"/>
                </a:lnTo>
                <a:lnTo>
                  <a:pt x="331933" y="95390"/>
                </a:lnTo>
                <a:lnTo>
                  <a:pt x="307744" y="57113"/>
                </a:lnTo>
                <a:lnTo>
                  <a:pt x="270826" y="26919"/>
                </a:lnTo>
                <a:lnTo>
                  <a:pt x="223960" y="7114"/>
                </a:lnTo>
                <a:lnTo>
                  <a:pt x="169925" y="0"/>
                </a:lnTo>
                <a:close/>
              </a:path>
            </a:pathLst>
          </a:custGeom>
          <a:ln w="4762">
            <a:solidFill>
              <a:srgbClr val="010101"/>
            </a:solidFill>
          </a:ln>
        </p:spPr>
        <p:txBody>
          <a:bodyPr wrap="square" lIns="0" tIns="0" rIns="0" bIns="0" rtlCol="0"/>
          <a:lstStyle/>
          <a:p/>
        </p:txBody>
      </p:sp>
      <p:sp>
        <p:nvSpPr>
          <p:cNvPr id="23" name="object 23"/>
          <p:cNvSpPr/>
          <p:nvPr/>
        </p:nvSpPr>
        <p:spPr>
          <a:xfrm>
            <a:off x="2609088" y="3005327"/>
            <a:ext cx="0" cy="494665"/>
          </a:xfrm>
          <a:custGeom>
            <a:avLst/>
            <a:gdLst/>
            <a:ahLst/>
            <a:cxnLst/>
            <a:rect l="l" t="t" r="r" b="b"/>
            <a:pathLst>
              <a:path w="0" h="494664">
                <a:moveTo>
                  <a:pt x="0" y="0"/>
                </a:moveTo>
                <a:lnTo>
                  <a:pt x="0" y="494538"/>
                </a:lnTo>
              </a:path>
            </a:pathLst>
          </a:custGeom>
          <a:ln w="4762">
            <a:solidFill>
              <a:srgbClr val="010101"/>
            </a:solidFill>
          </a:ln>
        </p:spPr>
        <p:txBody>
          <a:bodyPr wrap="square" lIns="0" tIns="0" rIns="0" bIns="0" rtlCol="0"/>
          <a:lstStyle/>
          <a:p/>
        </p:txBody>
      </p:sp>
      <p:sp>
        <p:nvSpPr>
          <p:cNvPr id="24" name="object 24"/>
          <p:cNvSpPr/>
          <p:nvPr/>
        </p:nvSpPr>
        <p:spPr>
          <a:xfrm>
            <a:off x="2779014" y="2866644"/>
            <a:ext cx="273050" cy="124460"/>
          </a:xfrm>
          <a:custGeom>
            <a:avLst/>
            <a:gdLst/>
            <a:ahLst/>
            <a:cxnLst/>
            <a:rect l="l" t="t" r="r" b="b"/>
            <a:pathLst>
              <a:path w="273050" h="124460">
                <a:moveTo>
                  <a:pt x="0" y="0"/>
                </a:moveTo>
                <a:lnTo>
                  <a:pt x="272796" y="124205"/>
                </a:lnTo>
              </a:path>
            </a:pathLst>
          </a:custGeom>
          <a:ln w="4762">
            <a:solidFill>
              <a:srgbClr val="010101"/>
            </a:solidFill>
          </a:ln>
        </p:spPr>
        <p:txBody>
          <a:bodyPr wrap="square" lIns="0" tIns="0" rIns="0" bIns="0" rtlCol="0"/>
          <a:lstStyle/>
          <a:p/>
        </p:txBody>
      </p:sp>
      <p:sp>
        <p:nvSpPr>
          <p:cNvPr id="25" name="object 25"/>
          <p:cNvSpPr/>
          <p:nvPr/>
        </p:nvSpPr>
        <p:spPr>
          <a:xfrm>
            <a:off x="2729483" y="2964942"/>
            <a:ext cx="474980" cy="359410"/>
          </a:xfrm>
          <a:custGeom>
            <a:avLst/>
            <a:gdLst/>
            <a:ahLst/>
            <a:cxnLst/>
            <a:rect l="l" t="t" r="r" b="b"/>
            <a:pathLst>
              <a:path w="474980" h="359410">
                <a:moveTo>
                  <a:pt x="0" y="0"/>
                </a:moveTo>
                <a:lnTo>
                  <a:pt x="474726" y="358901"/>
                </a:lnTo>
              </a:path>
            </a:pathLst>
          </a:custGeom>
          <a:ln w="4762">
            <a:solidFill>
              <a:srgbClr val="010101"/>
            </a:solidFill>
          </a:ln>
        </p:spPr>
        <p:txBody>
          <a:bodyPr wrap="square" lIns="0" tIns="0" rIns="0" bIns="0" rtlCol="0"/>
          <a:lstStyle/>
          <a:p/>
        </p:txBody>
      </p:sp>
      <p:sp>
        <p:nvSpPr>
          <p:cNvPr id="26" name="object 26"/>
          <p:cNvSpPr/>
          <p:nvPr/>
        </p:nvSpPr>
        <p:spPr>
          <a:xfrm>
            <a:off x="2779014" y="3639311"/>
            <a:ext cx="1057275" cy="0"/>
          </a:xfrm>
          <a:custGeom>
            <a:avLst/>
            <a:gdLst/>
            <a:ahLst/>
            <a:cxnLst/>
            <a:rect l="l" t="t" r="r" b="b"/>
            <a:pathLst>
              <a:path w="1057275" h="0">
                <a:moveTo>
                  <a:pt x="0" y="0"/>
                </a:moveTo>
                <a:lnTo>
                  <a:pt x="1056894" y="0"/>
                </a:lnTo>
              </a:path>
            </a:pathLst>
          </a:custGeom>
          <a:ln w="4762">
            <a:solidFill>
              <a:srgbClr val="010101"/>
            </a:solidFill>
          </a:ln>
        </p:spPr>
        <p:txBody>
          <a:bodyPr wrap="square" lIns="0" tIns="0" rIns="0" bIns="0" rtlCol="0"/>
          <a:lstStyle/>
          <a:p/>
        </p:txBody>
      </p:sp>
      <p:sp>
        <p:nvSpPr>
          <p:cNvPr id="27" name="object 27"/>
          <p:cNvSpPr/>
          <p:nvPr/>
        </p:nvSpPr>
        <p:spPr>
          <a:xfrm>
            <a:off x="2729483" y="3422141"/>
            <a:ext cx="425450" cy="119380"/>
          </a:xfrm>
          <a:custGeom>
            <a:avLst/>
            <a:gdLst/>
            <a:ahLst/>
            <a:cxnLst/>
            <a:rect l="l" t="t" r="r" b="b"/>
            <a:pathLst>
              <a:path w="425450" h="119379">
                <a:moveTo>
                  <a:pt x="0" y="118872"/>
                </a:moveTo>
                <a:lnTo>
                  <a:pt x="425196" y="0"/>
                </a:lnTo>
              </a:path>
            </a:pathLst>
          </a:custGeom>
          <a:ln w="4762">
            <a:solidFill>
              <a:srgbClr val="010101"/>
            </a:solidFill>
          </a:ln>
        </p:spPr>
        <p:txBody>
          <a:bodyPr wrap="square" lIns="0" tIns="0" rIns="0" bIns="0" rtlCol="0"/>
          <a:lstStyle/>
          <a:p/>
        </p:txBody>
      </p:sp>
      <p:sp>
        <p:nvSpPr>
          <p:cNvPr id="28" name="object 28"/>
          <p:cNvSpPr/>
          <p:nvPr/>
        </p:nvSpPr>
        <p:spPr>
          <a:xfrm>
            <a:off x="3342894" y="2773679"/>
            <a:ext cx="356870" cy="118110"/>
          </a:xfrm>
          <a:custGeom>
            <a:avLst/>
            <a:gdLst/>
            <a:ahLst/>
            <a:cxnLst/>
            <a:rect l="l" t="t" r="r" b="b"/>
            <a:pathLst>
              <a:path w="356870" h="118110">
                <a:moveTo>
                  <a:pt x="0" y="118110"/>
                </a:moveTo>
                <a:lnTo>
                  <a:pt x="356615" y="0"/>
                </a:lnTo>
              </a:path>
            </a:pathLst>
          </a:custGeom>
          <a:ln w="4762">
            <a:solidFill>
              <a:srgbClr val="010101"/>
            </a:solidFill>
          </a:ln>
        </p:spPr>
        <p:txBody>
          <a:bodyPr wrap="square" lIns="0" tIns="0" rIns="0" bIns="0" rtlCol="0"/>
          <a:lstStyle/>
          <a:p/>
        </p:txBody>
      </p:sp>
      <p:sp>
        <p:nvSpPr>
          <p:cNvPr id="29" name="object 29"/>
          <p:cNvSpPr/>
          <p:nvPr/>
        </p:nvSpPr>
        <p:spPr>
          <a:xfrm>
            <a:off x="4040885" y="2773679"/>
            <a:ext cx="647700" cy="154940"/>
          </a:xfrm>
          <a:custGeom>
            <a:avLst/>
            <a:gdLst/>
            <a:ahLst/>
            <a:cxnLst/>
            <a:rect l="l" t="t" r="r" b="b"/>
            <a:pathLst>
              <a:path w="647700" h="154939">
                <a:moveTo>
                  <a:pt x="0" y="0"/>
                </a:moveTo>
                <a:lnTo>
                  <a:pt x="647700" y="154686"/>
                </a:lnTo>
              </a:path>
            </a:pathLst>
          </a:custGeom>
          <a:ln w="4762">
            <a:solidFill>
              <a:srgbClr val="010101"/>
            </a:solidFill>
          </a:ln>
        </p:spPr>
        <p:txBody>
          <a:bodyPr wrap="square" lIns="0" tIns="0" rIns="0" bIns="0" rtlCol="0"/>
          <a:lstStyle/>
          <a:p/>
        </p:txBody>
      </p:sp>
      <p:sp>
        <p:nvSpPr>
          <p:cNvPr id="30" name="object 30"/>
          <p:cNvSpPr/>
          <p:nvPr/>
        </p:nvSpPr>
        <p:spPr>
          <a:xfrm>
            <a:off x="4756403" y="3067811"/>
            <a:ext cx="102235" cy="215900"/>
          </a:xfrm>
          <a:custGeom>
            <a:avLst/>
            <a:gdLst/>
            <a:ahLst/>
            <a:cxnLst/>
            <a:rect l="l" t="t" r="r" b="b"/>
            <a:pathLst>
              <a:path w="102235" h="215900">
                <a:moveTo>
                  <a:pt x="102108" y="0"/>
                </a:moveTo>
                <a:lnTo>
                  <a:pt x="0" y="215646"/>
                </a:lnTo>
              </a:path>
            </a:pathLst>
          </a:custGeom>
          <a:ln w="4762">
            <a:solidFill>
              <a:srgbClr val="010101"/>
            </a:solidFill>
          </a:ln>
        </p:spPr>
        <p:txBody>
          <a:bodyPr wrap="square" lIns="0" tIns="0" rIns="0" bIns="0" rtlCol="0"/>
          <a:lstStyle/>
          <a:p/>
        </p:txBody>
      </p:sp>
      <p:sp>
        <p:nvSpPr>
          <p:cNvPr id="31" name="object 31"/>
          <p:cNvSpPr/>
          <p:nvPr/>
        </p:nvSpPr>
        <p:spPr>
          <a:xfrm>
            <a:off x="3990594" y="2871977"/>
            <a:ext cx="645160" cy="452120"/>
          </a:xfrm>
          <a:custGeom>
            <a:avLst/>
            <a:gdLst/>
            <a:ahLst/>
            <a:cxnLst/>
            <a:rect l="l" t="t" r="r" b="b"/>
            <a:pathLst>
              <a:path w="645160" h="452120">
                <a:moveTo>
                  <a:pt x="0" y="0"/>
                </a:moveTo>
                <a:lnTo>
                  <a:pt x="644651" y="451866"/>
                </a:lnTo>
              </a:path>
            </a:pathLst>
          </a:custGeom>
          <a:ln w="4762">
            <a:solidFill>
              <a:srgbClr val="010101"/>
            </a:solidFill>
          </a:ln>
        </p:spPr>
        <p:txBody>
          <a:bodyPr wrap="square" lIns="0" tIns="0" rIns="0" bIns="0" rtlCol="0"/>
          <a:lstStyle/>
          <a:p/>
        </p:txBody>
      </p:sp>
      <p:sp>
        <p:nvSpPr>
          <p:cNvPr id="32" name="object 32"/>
          <p:cNvSpPr/>
          <p:nvPr/>
        </p:nvSpPr>
        <p:spPr>
          <a:xfrm>
            <a:off x="3494532" y="3422141"/>
            <a:ext cx="391160" cy="119380"/>
          </a:xfrm>
          <a:custGeom>
            <a:avLst/>
            <a:gdLst/>
            <a:ahLst/>
            <a:cxnLst/>
            <a:rect l="l" t="t" r="r" b="b"/>
            <a:pathLst>
              <a:path w="391160" h="119379">
                <a:moveTo>
                  <a:pt x="0" y="0"/>
                </a:moveTo>
                <a:lnTo>
                  <a:pt x="390905" y="118872"/>
                </a:lnTo>
              </a:path>
            </a:pathLst>
          </a:custGeom>
          <a:ln w="4762">
            <a:solidFill>
              <a:srgbClr val="010101"/>
            </a:solidFill>
          </a:ln>
        </p:spPr>
        <p:txBody>
          <a:bodyPr wrap="square" lIns="0" tIns="0" rIns="0" bIns="0" rtlCol="0"/>
          <a:lstStyle/>
          <a:p/>
        </p:txBody>
      </p:sp>
      <p:sp>
        <p:nvSpPr>
          <p:cNvPr id="33" name="object 33"/>
          <p:cNvSpPr/>
          <p:nvPr/>
        </p:nvSpPr>
        <p:spPr>
          <a:xfrm>
            <a:off x="3870197" y="2913126"/>
            <a:ext cx="136525" cy="586740"/>
          </a:xfrm>
          <a:custGeom>
            <a:avLst/>
            <a:gdLst/>
            <a:ahLst/>
            <a:cxnLst/>
            <a:rect l="l" t="t" r="r" b="b"/>
            <a:pathLst>
              <a:path w="136525" h="586739">
                <a:moveTo>
                  <a:pt x="0" y="0"/>
                </a:moveTo>
                <a:lnTo>
                  <a:pt x="136398" y="586740"/>
                </a:lnTo>
              </a:path>
            </a:pathLst>
          </a:custGeom>
          <a:ln w="4762">
            <a:solidFill>
              <a:srgbClr val="010101"/>
            </a:solidFill>
          </a:ln>
        </p:spPr>
        <p:txBody>
          <a:bodyPr wrap="square" lIns="0" tIns="0" rIns="0" bIns="0" rtlCol="0"/>
          <a:lstStyle/>
          <a:p/>
        </p:txBody>
      </p:sp>
      <p:sp>
        <p:nvSpPr>
          <p:cNvPr id="34" name="object 34"/>
          <p:cNvSpPr/>
          <p:nvPr/>
        </p:nvSpPr>
        <p:spPr>
          <a:xfrm>
            <a:off x="2933700" y="3854196"/>
            <a:ext cx="340995" cy="278130"/>
          </a:xfrm>
          <a:custGeom>
            <a:avLst/>
            <a:gdLst/>
            <a:ahLst/>
            <a:cxnLst/>
            <a:rect l="l" t="t" r="r" b="b"/>
            <a:pathLst>
              <a:path w="340995" h="278129">
                <a:moveTo>
                  <a:pt x="169925" y="0"/>
                </a:moveTo>
                <a:lnTo>
                  <a:pt x="116262" y="7107"/>
                </a:lnTo>
                <a:lnTo>
                  <a:pt x="69622" y="26871"/>
                </a:lnTo>
                <a:lnTo>
                  <a:pt x="32820" y="56948"/>
                </a:lnTo>
                <a:lnTo>
                  <a:pt x="8674" y="95000"/>
                </a:lnTo>
                <a:lnTo>
                  <a:pt x="0" y="138683"/>
                </a:lnTo>
                <a:lnTo>
                  <a:pt x="8674" y="182739"/>
                </a:lnTo>
                <a:lnTo>
                  <a:pt x="32820" y="221016"/>
                </a:lnTo>
                <a:lnTo>
                  <a:pt x="69622" y="251210"/>
                </a:lnTo>
                <a:lnTo>
                  <a:pt x="116262" y="271015"/>
                </a:lnTo>
                <a:lnTo>
                  <a:pt x="169925" y="278129"/>
                </a:lnTo>
                <a:lnTo>
                  <a:pt x="223960" y="271015"/>
                </a:lnTo>
                <a:lnTo>
                  <a:pt x="270826" y="251210"/>
                </a:lnTo>
                <a:lnTo>
                  <a:pt x="307744" y="221016"/>
                </a:lnTo>
                <a:lnTo>
                  <a:pt x="331933" y="182739"/>
                </a:lnTo>
                <a:lnTo>
                  <a:pt x="340613" y="138683"/>
                </a:lnTo>
                <a:lnTo>
                  <a:pt x="331933" y="95000"/>
                </a:lnTo>
                <a:lnTo>
                  <a:pt x="307744" y="56948"/>
                </a:lnTo>
                <a:lnTo>
                  <a:pt x="270826" y="26871"/>
                </a:lnTo>
                <a:lnTo>
                  <a:pt x="223960" y="7107"/>
                </a:lnTo>
                <a:lnTo>
                  <a:pt x="169925" y="0"/>
                </a:lnTo>
                <a:close/>
              </a:path>
            </a:pathLst>
          </a:custGeom>
          <a:ln w="4762">
            <a:solidFill>
              <a:srgbClr val="010101"/>
            </a:solidFill>
          </a:ln>
        </p:spPr>
        <p:txBody>
          <a:bodyPr wrap="square" lIns="0" tIns="0" rIns="0" bIns="0" rtlCol="0"/>
          <a:lstStyle/>
          <a:p/>
        </p:txBody>
      </p:sp>
      <p:sp>
        <p:nvSpPr>
          <p:cNvPr id="35" name="object 35"/>
          <p:cNvSpPr/>
          <p:nvPr/>
        </p:nvSpPr>
        <p:spPr>
          <a:xfrm>
            <a:off x="3619500" y="3968496"/>
            <a:ext cx="340995" cy="278130"/>
          </a:xfrm>
          <a:custGeom>
            <a:avLst/>
            <a:gdLst/>
            <a:ahLst/>
            <a:cxnLst/>
            <a:rect l="l" t="t" r="r" b="b"/>
            <a:pathLst>
              <a:path w="340995" h="278129">
                <a:moveTo>
                  <a:pt x="169925" y="0"/>
                </a:moveTo>
                <a:lnTo>
                  <a:pt x="116262" y="7107"/>
                </a:lnTo>
                <a:lnTo>
                  <a:pt x="69622" y="26871"/>
                </a:lnTo>
                <a:lnTo>
                  <a:pt x="32820" y="56948"/>
                </a:lnTo>
                <a:lnTo>
                  <a:pt x="8674" y="95000"/>
                </a:lnTo>
                <a:lnTo>
                  <a:pt x="0" y="138683"/>
                </a:lnTo>
                <a:lnTo>
                  <a:pt x="8674" y="182739"/>
                </a:lnTo>
                <a:lnTo>
                  <a:pt x="32820" y="221016"/>
                </a:lnTo>
                <a:lnTo>
                  <a:pt x="69622" y="251210"/>
                </a:lnTo>
                <a:lnTo>
                  <a:pt x="116262" y="271015"/>
                </a:lnTo>
                <a:lnTo>
                  <a:pt x="169925" y="278129"/>
                </a:lnTo>
                <a:lnTo>
                  <a:pt x="223960" y="271015"/>
                </a:lnTo>
                <a:lnTo>
                  <a:pt x="270826" y="251210"/>
                </a:lnTo>
                <a:lnTo>
                  <a:pt x="307744" y="221016"/>
                </a:lnTo>
                <a:lnTo>
                  <a:pt x="331933" y="182739"/>
                </a:lnTo>
                <a:lnTo>
                  <a:pt x="340613" y="138683"/>
                </a:lnTo>
                <a:lnTo>
                  <a:pt x="331933" y="95000"/>
                </a:lnTo>
                <a:lnTo>
                  <a:pt x="307744" y="56948"/>
                </a:lnTo>
                <a:lnTo>
                  <a:pt x="270826" y="26871"/>
                </a:lnTo>
                <a:lnTo>
                  <a:pt x="223960" y="7107"/>
                </a:lnTo>
                <a:lnTo>
                  <a:pt x="169925" y="0"/>
                </a:lnTo>
                <a:close/>
              </a:path>
            </a:pathLst>
          </a:custGeom>
          <a:ln w="4762">
            <a:solidFill>
              <a:srgbClr val="010101"/>
            </a:solidFill>
          </a:ln>
        </p:spPr>
        <p:txBody>
          <a:bodyPr wrap="square" lIns="0" tIns="0" rIns="0" bIns="0" rtlCol="0"/>
          <a:lstStyle/>
          <a:p/>
        </p:txBody>
      </p:sp>
      <p:sp>
        <p:nvSpPr>
          <p:cNvPr id="36" name="object 36"/>
          <p:cNvSpPr txBox="1"/>
          <p:nvPr/>
        </p:nvSpPr>
        <p:spPr>
          <a:xfrm>
            <a:off x="2504439" y="3530600"/>
            <a:ext cx="1599565" cy="600075"/>
          </a:xfrm>
          <a:prstGeom prst="rect">
            <a:avLst/>
          </a:prstGeom>
        </p:spPr>
        <p:txBody>
          <a:bodyPr wrap="square" lIns="0" tIns="12700" rIns="0" bIns="0" rtlCol="0" vert="horz">
            <a:spAutoFit/>
          </a:bodyPr>
          <a:lstStyle/>
          <a:p>
            <a:pPr algn="ctr" marR="5080">
              <a:lnSpc>
                <a:spcPct val="100000"/>
              </a:lnSpc>
              <a:spcBef>
                <a:spcPts val="100"/>
              </a:spcBef>
              <a:tabLst>
                <a:tab pos="1416685" algn="l"/>
              </a:tabLst>
            </a:pPr>
            <a:r>
              <a:rPr dirty="0" sz="1200" spc="-5" i="1">
                <a:latin typeface="Arial"/>
                <a:cs typeface="Arial"/>
              </a:rPr>
              <a:t>V</a:t>
            </a:r>
            <a:r>
              <a:rPr dirty="0" baseline="-20833" sz="1200" spc="-7" i="1">
                <a:latin typeface="Arial"/>
                <a:cs typeface="Arial"/>
              </a:rPr>
              <a:t>4	</a:t>
            </a:r>
            <a:r>
              <a:rPr dirty="0" sz="1200" i="1">
                <a:solidFill>
                  <a:srgbClr val="FF5050"/>
                </a:solidFill>
                <a:latin typeface="Arial"/>
                <a:cs typeface="Arial"/>
              </a:rPr>
              <a:t>G</a:t>
            </a:r>
            <a:endParaRPr sz="1200">
              <a:latin typeface="Arial"/>
              <a:cs typeface="Arial"/>
            </a:endParaRPr>
          </a:p>
          <a:p>
            <a:pPr>
              <a:lnSpc>
                <a:spcPct val="100000"/>
              </a:lnSpc>
              <a:spcBef>
                <a:spcPts val="30"/>
              </a:spcBef>
            </a:pPr>
            <a:endParaRPr sz="1400">
              <a:latin typeface="Times New Roman"/>
              <a:cs typeface="Times New Roman"/>
            </a:endParaRPr>
          </a:p>
          <a:p>
            <a:pPr algn="ctr" marL="38735">
              <a:lnSpc>
                <a:spcPct val="100000"/>
              </a:lnSpc>
              <a:spcBef>
                <a:spcPts val="5"/>
              </a:spcBef>
              <a:tabLst>
                <a:tab pos="635000" algn="l"/>
              </a:tabLst>
            </a:pPr>
            <a:r>
              <a:rPr dirty="0" baseline="13888" sz="1800" spc="-7" i="1">
                <a:latin typeface="Arial"/>
                <a:cs typeface="Arial"/>
              </a:rPr>
              <a:t>V</a:t>
            </a:r>
            <a:r>
              <a:rPr dirty="0" sz="800" spc="-5" i="1">
                <a:latin typeface="Arial"/>
                <a:cs typeface="Arial"/>
              </a:rPr>
              <a:t>7</a:t>
            </a:r>
            <a:r>
              <a:rPr dirty="0" sz="800" spc="80" i="1">
                <a:latin typeface="Arial"/>
                <a:cs typeface="Arial"/>
              </a:rPr>
              <a:t> </a:t>
            </a:r>
            <a:r>
              <a:rPr dirty="0" u="heavy" sz="800" spc="-5" i="1">
                <a:uFill>
                  <a:solidFill>
                    <a:srgbClr val="010101"/>
                  </a:solidFill>
                </a:uFill>
                <a:latin typeface="Arial"/>
                <a:cs typeface="Arial"/>
              </a:rPr>
              <a:t> </a:t>
            </a:r>
            <a:r>
              <a:rPr dirty="0" u="heavy" sz="800" i="1">
                <a:uFill>
                  <a:solidFill>
                    <a:srgbClr val="010101"/>
                  </a:solidFill>
                </a:uFill>
                <a:latin typeface="Arial"/>
                <a:cs typeface="Arial"/>
              </a:rPr>
              <a:t>	</a:t>
            </a:r>
            <a:endParaRPr sz="800">
              <a:latin typeface="Arial"/>
              <a:cs typeface="Arial"/>
            </a:endParaRPr>
          </a:p>
        </p:txBody>
      </p:sp>
      <p:sp>
        <p:nvSpPr>
          <p:cNvPr id="37" name="object 37"/>
          <p:cNvSpPr txBox="1"/>
          <p:nvPr/>
        </p:nvSpPr>
        <p:spPr>
          <a:xfrm>
            <a:off x="3738371" y="3998467"/>
            <a:ext cx="114935" cy="208279"/>
          </a:xfrm>
          <a:prstGeom prst="rect">
            <a:avLst/>
          </a:prstGeom>
        </p:spPr>
        <p:txBody>
          <a:bodyPr wrap="square" lIns="0" tIns="12700" rIns="0" bIns="0" rtlCol="0" vert="horz">
            <a:spAutoFit/>
          </a:bodyPr>
          <a:lstStyle/>
          <a:p>
            <a:pPr>
              <a:lnSpc>
                <a:spcPct val="100000"/>
              </a:lnSpc>
              <a:spcBef>
                <a:spcPts val="100"/>
              </a:spcBef>
            </a:pPr>
            <a:r>
              <a:rPr dirty="0" sz="1200" i="1">
                <a:solidFill>
                  <a:srgbClr val="FF5050"/>
                </a:solidFill>
                <a:latin typeface="Arial"/>
                <a:cs typeface="Arial"/>
              </a:rPr>
              <a:t>Y</a:t>
            </a:r>
            <a:endParaRPr sz="1200">
              <a:latin typeface="Arial"/>
              <a:cs typeface="Arial"/>
            </a:endParaRPr>
          </a:p>
        </p:txBody>
      </p:sp>
      <p:sp>
        <p:nvSpPr>
          <p:cNvPr id="38" name="object 38"/>
          <p:cNvSpPr/>
          <p:nvPr/>
        </p:nvSpPr>
        <p:spPr>
          <a:xfrm>
            <a:off x="4533900" y="3777996"/>
            <a:ext cx="340995" cy="278130"/>
          </a:xfrm>
          <a:custGeom>
            <a:avLst/>
            <a:gdLst/>
            <a:ahLst/>
            <a:cxnLst/>
            <a:rect l="l" t="t" r="r" b="b"/>
            <a:pathLst>
              <a:path w="340995" h="278129">
                <a:moveTo>
                  <a:pt x="169925" y="0"/>
                </a:moveTo>
                <a:lnTo>
                  <a:pt x="116262" y="7107"/>
                </a:lnTo>
                <a:lnTo>
                  <a:pt x="69622" y="26871"/>
                </a:lnTo>
                <a:lnTo>
                  <a:pt x="32820" y="56948"/>
                </a:lnTo>
                <a:lnTo>
                  <a:pt x="8674" y="95000"/>
                </a:lnTo>
                <a:lnTo>
                  <a:pt x="0" y="138683"/>
                </a:lnTo>
                <a:lnTo>
                  <a:pt x="8674" y="182739"/>
                </a:lnTo>
                <a:lnTo>
                  <a:pt x="32820" y="221016"/>
                </a:lnTo>
                <a:lnTo>
                  <a:pt x="69622" y="251210"/>
                </a:lnTo>
                <a:lnTo>
                  <a:pt x="116262" y="271015"/>
                </a:lnTo>
                <a:lnTo>
                  <a:pt x="169925" y="278129"/>
                </a:lnTo>
                <a:lnTo>
                  <a:pt x="223960" y="271015"/>
                </a:lnTo>
                <a:lnTo>
                  <a:pt x="270826" y="251210"/>
                </a:lnTo>
                <a:lnTo>
                  <a:pt x="307744" y="221016"/>
                </a:lnTo>
                <a:lnTo>
                  <a:pt x="331933" y="182739"/>
                </a:lnTo>
                <a:lnTo>
                  <a:pt x="340613" y="138683"/>
                </a:lnTo>
                <a:lnTo>
                  <a:pt x="331933" y="95000"/>
                </a:lnTo>
                <a:lnTo>
                  <a:pt x="307744" y="56948"/>
                </a:lnTo>
                <a:lnTo>
                  <a:pt x="270826" y="26871"/>
                </a:lnTo>
                <a:lnTo>
                  <a:pt x="223960" y="7107"/>
                </a:lnTo>
                <a:lnTo>
                  <a:pt x="169925" y="0"/>
                </a:lnTo>
                <a:close/>
              </a:path>
            </a:pathLst>
          </a:custGeom>
          <a:ln w="4762">
            <a:solidFill>
              <a:srgbClr val="010101"/>
            </a:solidFill>
          </a:ln>
        </p:spPr>
        <p:txBody>
          <a:bodyPr wrap="square" lIns="0" tIns="0" rIns="0" bIns="0" rtlCol="0"/>
          <a:lstStyle/>
          <a:p/>
        </p:txBody>
      </p:sp>
      <p:sp>
        <p:nvSpPr>
          <p:cNvPr id="39" name="object 39"/>
          <p:cNvSpPr txBox="1"/>
          <p:nvPr/>
        </p:nvSpPr>
        <p:spPr>
          <a:xfrm>
            <a:off x="4652771" y="3807967"/>
            <a:ext cx="114935" cy="208279"/>
          </a:xfrm>
          <a:prstGeom prst="rect">
            <a:avLst/>
          </a:prstGeom>
        </p:spPr>
        <p:txBody>
          <a:bodyPr wrap="square" lIns="0" tIns="12700" rIns="0" bIns="0" rtlCol="0" vert="horz">
            <a:spAutoFit/>
          </a:bodyPr>
          <a:lstStyle/>
          <a:p>
            <a:pPr>
              <a:lnSpc>
                <a:spcPct val="100000"/>
              </a:lnSpc>
              <a:spcBef>
                <a:spcPts val="100"/>
              </a:spcBef>
            </a:pPr>
            <a:r>
              <a:rPr dirty="0" sz="1200" i="1">
                <a:solidFill>
                  <a:srgbClr val="FF5050"/>
                </a:solidFill>
                <a:latin typeface="Arial"/>
                <a:cs typeface="Arial"/>
              </a:rPr>
              <a:t>B</a:t>
            </a:r>
            <a:endParaRPr sz="1200">
              <a:latin typeface="Arial"/>
              <a:cs typeface="Arial"/>
            </a:endParaRPr>
          </a:p>
        </p:txBody>
      </p:sp>
      <p:sp>
        <p:nvSpPr>
          <p:cNvPr id="40" name="object 40"/>
          <p:cNvSpPr/>
          <p:nvPr/>
        </p:nvSpPr>
        <p:spPr>
          <a:xfrm>
            <a:off x="2728722" y="3737609"/>
            <a:ext cx="255270" cy="157480"/>
          </a:xfrm>
          <a:custGeom>
            <a:avLst/>
            <a:gdLst/>
            <a:ahLst/>
            <a:cxnLst/>
            <a:rect l="l" t="t" r="r" b="b"/>
            <a:pathLst>
              <a:path w="255269" h="157479">
                <a:moveTo>
                  <a:pt x="0" y="0"/>
                </a:moveTo>
                <a:lnTo>
                  <a:pt x="255269" y="156972"/>
                </a:lnTo>
              </a:path>
            </a:pathLst>
          </a:custGeom>
          <a:ln w="4762">
            <a:solidFill>
              <a:srgbClr val="010101"/>
            </a:solidFill>
          </a:ln>
        </p:spPr>
        <p:txBody>
          <a:bodyPr wrap="square" lIns="0" tIns="0" rIns="0" bIns="0" rtlCol="0"/>
          <a:lstStyle/>
          <a:p/>
        </p:txBody>
      </p:sp>
      <p:sp>
        <p:nvSpPr>
          <p:cNvPr id="41" name="object 41"/>
          <p:cNvSpPr/>
          <p:nvPr/>
        </p:nvSpPr>
        <p:spPr>
          <a:xfrm>
            <a:off x="3909821" y="4014978"/>
            <a:ext cx="674370" cy="190500"/>
          </a:xfrm>
          <a:custGeom>
            <a:avLst/>
            <a:gdLst/>
            <a:ahLst/>
            <a:cxnLst/>
            <a:rect l="l" t="t" r="r" b="b"/>
            <a:pathLst>
              <a:path w="674370" h="190500">
                <a:moveTo>
                  <a:pt x="0" y="190500"/>
                </a:moveTo>
                <a:lnTo>
                  <a:pt x="674369" y="0"/>
                </a:lnTo>
              </a:path>
            </a:pathLst>
          </a:custGeom>
          <a:ln w="4762">
            <a:solidFill>
              <a:srgbClr val="010101"/>
            </a:solidFill>
          </a:ln>
        </p:spPr>
        <p:txBody>
          <a:bodyPr wrap="square" lIns="0" tIns="0" rIns="0" bIns="0" rtlCol="0"/>
          <a:lstStyle/>
          <a:p/>
        </p:txBody>
      </p:sp>
      <p:sp>
        <p:nvSpPr>
          <p:cNvPr id="42" name="object 42"/>
          <p:cNvSpPr/>
          <p:nvPr/>
        </p:nvSpPr>
        <p:spPr>
          <a:xfrm>
            <a:off x="4704588" y="3562350"/>
            <a:ext cx="52705" cy="215900"/>
          </a:xfrm>
          <a:custGeom>
            <a:avLst/>
            <a:gdLst/>
            <a:ahLst/>
            <a:cxnLst/>
            <a:rect l="l" t="t" r="r" b="b"/>
            <a:pathLst>
              <a:path w="52704" h="215900">
                <a:moveTo>
                  <a:pt x="52577" y="0"/>
                </a:moveTo>
                <a:lnTo>
                  <a:pt x="0" y="215646"/>
                </a:lnTo>
              </a:path>
            </a:pathLst>
          </a:custGeom>
          <a:ln w="4762">
            <a:solidFill>
              <a:srgbClr val="010101"/>
            </a:solidFill>
          </a:ln>
        </p:spPr>
        <p:txBody>
          <a:bodyPr wrap="square" lIns="0" tIns="0" rIns="0" bIns="0" rtlCol="0"/>
          <a:lstStyle/>
          <a:p/>
        </p:txBody>
      </p:sp>
      <p:sp>
        <p:nvSpPr>
          <p:cNvPr id="43" name="object 43"/>
          <p:cNvSpPr/>
          <p:nvPr/>
        </p:nvSpPr>
        <p:spPr>
          <a:xfrm>
            <a:off x="4126991" y="3737609"/>
            <a:ext cx="407034" cy="179070"/>
          </a:xfrm>
          <a:custGeom>
            <a:avLst/>
            <a:gdLst/>
            <a:ahLst/>
            <a:cxnLst/>
            <a:rect l="l" t="t" r="r" b="b"/>
            <a:pathLst>
              <a:path w="407035" h="179070">
                <a:moveTo>
                  <a:pt x="0" y="0"/>
                </a:moveTo>
                <a:lnTo>
                  <a:pt x="406908" y="179069"/>
                </a:lnTo>
              </a:path>
            </a:pathLst>
          </a:custGeom>
          <a:ln w="4762">
            <a:solidFill>
              <a:srgbClr val="010101"/>
            </a:solidFill>
          </a:ln>
        </p:spPr>
        <p:txBody>
          <a:bodyPr wrap="square" lIns="0" tIns="0" rIns="0" bIns="0" rtlCol="0"/>
          <a:lstStyle/>
          <a:p/>
        </p:txBody>
      </p:sp>
      <p:sp>
        <p:nvSpPr>
          <p:cNvPr id="44" name="object 44"/>
          <p:cNvSpPr/>
          <p:nvPr/>
        </p:nvSpPr>
        <p:spPr>
          <a:xfrm>
            <a:off x="3749802" y="2871977"/>
            <a:ext cx="40640" cy="1096645"/>
          </a:xfrm>
          <a:custGeom>
            <a:avLst/>
            <a:gdLst/>
            <a:ahLst/>
            <a:cxnLst/>
            <a:rect l="l" t="t" r="r" b="b"/>
            <a:pathLst>
              <a:path w="40639" h="1096645">
                <a:moveTo>
                  <a:pt x="40386" y="1096518"/>
                </a:moveTo>
                <a:lnTo>
                  <a:pt x="0" y="0"/>
                </a:lnTo>
              </a:path>
            </a:pathLst>
          </a:custGeom>
          <a:ln w="4762">
            <a:solidFill>
              <a:srgbClr val="010101"/>
            </a:solidFill>
          </a:ln>
        </p:spPr>
        <p:txBody>
          <a:bodyPr wrap="square" lIns="0" tIns="0" rIns="0" bIns="0" rtlCol="0"/>
          <a:lstStyle/>
          <a:p/>
        </p:txBody>
      </p:sp>
      <p:sp>
        <p:nvSpPr>
          <p:cNvPr id="45" name="object 45"/>
          <p:cNvSpPr/>
          <p:nvPr/>
        </p:nvSpPr>
        <p:spPr>
          <a:xfrm>
            <a:off x="3325367" y="3562350"/>
            <a:ext cx="344805" cy="447040"/>
          </a:xfrm>
          <a:custGeom>
            <a:avLst/>
            <a:gdLst/>
            <a:ahLst/>
            <a:cxnLst/>
            <a:rect l="l" t="t" r="r" b="b"/>
            <a:pathLst>
              <a:path w="344804" h="447039">
                <a:moveTo>
                  <a:pt x="0" y="0"/>
                </a:moveTo>
                <a:lnTo>
                  <a:pt x="344424" y="446532"/>
                </a:lnTo>
              </a:path>
            </a:pathLst>
          </a:custGeom>
          <a:ln w="4762">
            <a:solidFill>
              <a:srgbClr val="010101"/>
            </a:solidFill>
          </a:ln>
        </p:spPr>
        <p:txBody>
          <a:bodyPr wrap="square" lIns="0" tIns="0" rIns="0" bIns="0" rtlCol="0"/>
          <a:lstStyle/>
          <a:p/>
        </p:txBody>
      </p:sp>
      <p:sp>
        <p:nvSpPr>
          <p:cNvPr id="46" name="object 46"/>
          <p:cNvSpPr/>
          <p:nvPr/>
        </p:nvSpPr>
        <p:spPr>
          <a:xfrm>
            <a:off x="3909821" y="3777996"/>
            <a:ext cx="97155" cy="231140"/>
          </a:xfrm>
          <a:custGeom>
            <a:avLst/>
            <a:gdLst/>
            <a:ahLst/>
            <a:cxnLst/>
            <a:rect l="l" t="t" r="r" b="b"/>
            <a:pathLst>
              <a:path w="97154" h="231139">
                <a:moveTo>
                  <a:pt x="0" y="230886"/>
                </a:moveTo>
                <a:lnTo>
                  <a:pt x="96774" y="0"/>
                </a:lnTo>
              </a:path>
            </a:pathLst>
          </a:custGeom>
          <a:ln w="4762">
            <a:solidFill>
              <a:srgbClr val="010101"/>
            </a:solidFill>
          </a:ln>
        </p:spPr>
        <p:txBody>
          <a:bodyPr wrap="square" lIns="0" tIns="0" rIns="0" bIns="0" rtlCol="0"/>
          <a:lstStyle/>
          <a:p/>
        </p:txBody>
      </p:sp>
      <p:sp>
        <p:nvSpPr>
          <p:cNvPr id="47" name="object 47"/>
          <p:cNvSpPr/>
          <p:nvPr/>
        </p:nvSpPr>
        <p:spPr>
          <a:xfrm>
            <a:off x="3960114" y="3521964"/>
            <a:ext cx="676275" cy="585470"/>
          </a:xfrm>
          <a:custGeom>
            <a:avLst/>
            <a:gdLst/>
            <a:ahLst/>
            <a:cxnLst/>
            <a:rect l="l" t="t" r="r" b="b"/>
            <a:pathLst>
              <a:path w="676275" h="585470">
                <a:moveTo>
                  <a:pt x="0" y="585215"/>
                </a:moveTo>
                <a:lnTo>
                  <a:pt x="675894" y="0"/>
                </a:lnTo>
              </a:path>
            </a:pathLst>
          </a:custGeom>
          <a:ln w="4762">
            <a:solidFill>
              <a:srgbClr val="010101"/>
            </a:solidFill>
          </a:ln>
        </p:spPr>
        <p:txBody>
          <a:bodyPr wrap="square" lIns="0" tIns="0" rIns="0" bIns="0" rtlCol="0"/>
          <a:lstStyle/>
          <a:p/>
        </p:txBody>
      </p:sp>
      <p:sp>
        <p:nvSpPr>
          <p:cNvPr id="48" name="object 48"/>
          <p:cNvSpPr/>
          <p:nvPr/>
        </p:nvSpPr>
        <p:spPr>
          <a:xfrm>
            <a:off x="3104388" y="3521964"/>
            <a:ext cx="100330" cy="332740"/>
          </a:xfrm>
          <a:custGeom>
            <a:avLst/>
            <a:gdLst/>
            <a:ahLst/>
            <a:cxnLst/>
            <a:rect l="l" t="t" r="r" b="b"/>
            <a:pathLst>
              <a:path w="100330" h="332739">
                <a:moveTo>
                  <a:pt x="0" y="332231"/>
                </a:moveTo>
                <a:lnTo>
                  <a:pt x="99822" y="0"/>
                </a:lnTo>
              </a:path>
            </a:pathLst>
          </a:custGeom>
          <a:ln w="4762">
            <a:solidFill>
              <a:srgbClr val="010101"/>
            </a:solidFill>
          </a:ln>
        </p:spPr>
        <p:txBody>
          <a:bodyPr wrap="square" lIns="0" tIns="0" rIns="0" bIns="0" rtlCol="0"/>
          <a:lstStyle/>
          <a:p/>
        </p:txBody>
      </p:sp>
      <p:sp>
        <p:nvSpPr>
          <p:cNvPr id="49" name="object 49"/>
          <p:cNvSpPr/>
          <p:nvPr/>
        </p:nvSpPr>
        <p:spPr>
          <a:xfrm>
            <a:off x="1606296" y="1231391"/>
            <a:ext cx="4559300" cy="3416300"/>
          </a:xfrm>
          <a:custGeom>
            <a:avLst/>
            <a:gdLst/>
            <a:ahLst/>
            <a:cxnLst/>
            <a:rect l="l" t="t" r="r" b="b"/>
            <a:pathLst>
              <a:path w="4559300" h="3416300">
                <a:moveTo>
                  <a:pt x="4559046" y="0"/>
                </a:moveTo>
                <a:lnTo>
                  <a:pt x="0" y="0"/>
                </a:lnTo>
                <a:lnTo>
                  <a:pt x="0" y="3416046"/>
                </a:lnTo>
                <a:lnTo>
                  <a:pt x="4559046" y="3416046"/>
                </a:lnTo>
                <a:lnTo>
                  <a:pt x="4559046" y="0"/>
                </a:lnTo>
                <a:close/>
              </a:path>
            </a:pathLst>
          </a:custGeom>
          <a:ln w="12954">
            <a:solidFill>
              <a:srgbClr val="000000"/>
            </a:solidFill>
          </a:ln>
        </p:spPr>
        <p:txBody>
          <a:bodyPr wrap="square" lIns="0" tIns="0" rIns="0" bIns="0" rtlCol="0"/>
          <a:lstStyle/>
          <a:p/>
        </p:txBody>
      </p:sp>
      <p:sp>
        <p:nvSpPr>
          <p:cNvPr id="50" name="object 50"/>
          <p:cNvSpPr txBox="1"/>
          <p:nvPr/>
        </p:nvSpPr>
        <p:spPr>
          <a:xfrm>
            <a:off x="5576315" y="8532368"/>
            <a:ext cx="334645" cy="132715"/>
          </a:xfrm>
          <a:prstGeom prst="rect">
            <a:avLst/>
          </a:prstGeom>
        </p:spPr>
        <p:txBody>
          <a:bodyPr wrap="square" lIns="0" tIns="12700" rIns="0" bIns="0" rtlCol="0" vert="horz">
            <a:spAutoFit/>
          </a:bodyPr>
          <a:lstStyle/>
          <a:p>
            <a:pPr>
              <a:lnSpc>
                <a:spcPct val="100000"/>
              </a:lnSpc>
              <a:spcBef>
                <a:spcPts val="100"/>
              </a:spcBef>
            </a:pPr>
            <a:r>
              <a:rPr dirty="0" sz="700" spc="-5">
                <a:latin typeface="Arial"/>
                <a:cs typeface="Arial"/>
              </a:rPr>
              <a:t>Slide</a:t>
            </a:r>
            <a:r>
              <a:rPr dirty="0" sz="700" spc="-60">
                <a:latin typeface="Arial"/>
                <a:cs typeface="Arial"/>
              </a:rPr>
              <a:t> </a:t>
            </a:r>
            <a:r>
              <a:rPr dirty="0" sz="700" spc="-5">
                <a:latin typeface="Arial"/>
                <a:cs typeface="Arial"/>
              </a:rPr>
              <a:t>46</a:t>
            </a:r>
            <a:endParaRPr sz="700">
              <a:latin typeface="Arial"/>
              <a:cs typeface="Arial"/>
            </a:endParaRPr>
          </a:p>
        </p:txBody>
      </p:sp>
      <p:sp>
        <p:nvSpPr>
          <p:cNvPr id="51" name="object 51"/>
          <p:cNvSpPr txBox="1"/>
          <p:nvPr/>
        </p:nvSpPr>
        <p:spPr>
          <a:xfrm>
            <a:off x="1833372" y="5521307"/>
            <a:ext cx="4114800" cy="668020"/>
          </a:xfrm>
          <a:prstGeom prst="rect">
            <a:avLst/>
          </a:prstGeom>
        </p:spPr>
        <p:txBody>
          <a:bodyPr wrap="square" lIns="0" tIns="51435" rIns="0" bIns="0" rtlCol="0" vert="horz">
            <a:spAutoFit/>
          </a:bodyPr>
          <a:lstStyle/>
          <a:p>
            <a:pPr>
              <a:lnSpc>
                <a:spcPct val="100000"/>
              </a:lnSpc>
              <a:spcBef>
                <a:spcPts val="405"/>
              </a:spcBef>
            </a:pPr>
            <a:r>
              <a:rPr dirty="0" sz="1600" spc="-5">
                <a:solidFill>
                  <a:srgbClr val="009A00"/>
                </a:solidFill>
                <a:latin typeface="Arial"/>
                <a:cs typeface="Arial"/>
              </a:rPr>
              <a:t>General purpose Variable Ordering</a:t>
            </a:r>
            <a:r>
              <a:rPr dirty="0" sz="1600" spc="-50">
                <a:solidFill>
                  <a:srgbClr val="009A00"/>
                </a:solidFill>
                <a:latin typeface="Arial"/>
                <a:cs typeface="Arial"/>
              </a:rPr>
              <a:t> </a:t>
            </a:r>
            <a:r>
              <a:rPr dirty="0" sz="1600" spc="-5">
                <a:solidFill>
                  <a:srgbClr val="009A00"/>
                </a:solidFill>
                <a:latin typeface="Arial"/>
                <a:cs typeface="Arial"/>
              </a:rPr>
              <a:t>Heuristics</a:t>
            </a:r>
            <a:endParaRPr sz="1600">
              <a:latin typeface="Arial"/>
              <a:cs typeface="Arial"/>
            </a:endParaRPr>
          </a:p>
          <a:p>
            <a:pPr marL="212090" indent="-172085">
              <a:lnSpc>
                <a:spcPct val="100000"/>
              </a:lnSpc>
              <a:spcBef>
                <a:spcPts val="190"/>
              </a:spcBef>
              <a:buAutoNum type="arabicPeriod"/>
              <a:tabLst>
                <a:tab pos="212725" algn="l"/>
              </a:tabLst>
            </a:pPr>
            <a:r>
              <a:rPr dirty="0" sz="1000" spc="-5">
                <a:latin typeface="Arial"/>
                <a:cs typeface="Arial"/>
              </a:rPr>
              <a:t>Most constrained</a:t>
            </a:r>
            <a:r>
              <a:rPr dirty="0" sz="1000" spc="-10">
                <a:latin typeface="Arial"/>
                <a:cs typeface="Arial"/>
              </a:rPr>
              <a:t> </a:t>
            </a:r>
            <a:r>
              <a:rPr dirty="0" sz="1000" spc="-5">
                <a:latin typeface="Arial"/>
                <a:cs typeface="Arial"/>
              </a:rPr>
              <a:t>variable.</a:t>
            </a:r>
            <a:endParaRPr sz="1000">
              <a:latin typeface="Arial"/>
              <a:cs typeface="Arial"/>
            </a:endParaRPr>
          </a:p>
          <a:p>
            <a:pPr marL="212090" indent="-172085">
              <a:lnSpc>
                <a:spcPct val="100000"/>
              </a:lnSpc>
              <a:spcBef>
                <a:spcPts val="240"/>
              </a:spcBef>
              <a:buAutoNum type="arabicPeriod"/>
              <a:tabLst>
                <a:tab pos="212725" algn="l"/>
              </a:tabLst>
            </a:pPr>
            <a:r>
              <a:rPr dirty="0" sz="1000" spc="-5">
                <a:latin typeface="Arial"/>
                <a:cs typeface="Arial"/>
              </a:rPr>
              <a:t>Most constraining</a:t>
            </a:r>
            <a:r>
              <a:rPr dirty="0" sz="1000" spc="-10">
                <a:latin typeface="Arial"/>
                <a:cs typeface="Arial"/>
              </a:rPr>
              <a:t> </a:t>
            </a:r>
            <a:r>
              <a:rPr dirty="0" sz="1000" spc="-5">
                <a:latin typeface="Arial"/>
                <a:cs typeface="Arial"/>
              </a:rPr>
              <a:t>variable.</a:t>
            </a:r>
            <a:endParaRPr sz="1000">
              <a:latin typeface="Arial"/>
              <a:cs typeface="Arial"/>
            </a:endParaRPr>
          </a:p>
        </p:txBody>
      </p:sp>
      <p:sp>
        <p:nvSpPr>
          <p:cNvPr id="52" name="object 52"/>
          <p:cNvSpPr/>
          <p:nvPr/>
        </p:nvSpPr>
        <p:spPr>
          <a:xfrm>
            <a:off x="3260597" y="6659118"/>
            <a:ext cx="102870" cy="154305"/>
          </a:xfrm>
          <a:custGeom>
            <a:avLst/>
            <a:gdLst/>
            <a:ahLst/>
            <a:cxnLst/>
            <a:rect l="l" t="t" r="r" b="b"/>
            <a:pathLst>
              <a:path w="102870" h="154304">
                <a:moveTo>
                  <a:pt x="102869" y="153924"/>
                </a:moveTo>
                <a:lnTo>
                  <a:pt x="0" y="0"/>
                </a:lnTo>
              </a:path>
            </a:pathLst>
          </a:custGeom>
          <a:ln w="4762">
            <a:solidFill>
              <a:srgbClr val="010101"/>
            </a:solidFill>
          </a:ln>
        </p:spPr>
        <p:txBody>
          <a:bodyPr wrap="square" lIns="0" tIns="0" rIns="0" bIns="0" rtlCol="0"/>
          <a:lstStyle/>
          <a:p/>
        </p:txBody>
      </p:sp>
      <p:sp>
        <p:nvSpPr>
          <p:cNvPr id="53" name="object 53"/>
          <p:cNvSpPr/>
          <p:nvPr/>
        </p:nvSpPr>
        <p:spPr>
          <a:xfrm>
            <a:off x="4214621" y="6952488"/>
            <a:ext cx="410209" cy="216535"/>
          </a:xfrm>
          <a:custGeom>
            <a:avLst/>
            <a:gdLst/>
            <a:ahLst/>
            <a:cxnLst/>
            <a:rect l="l" t="t" r="r" b="b"/>
            <a:pathLst>
              <a:path w="410210" h="216534">
                <a:moveTo>
                  <a:pt x="0" y="216407"/>
                </a:moveTo>
                <a:lnTo>
                  <a:pt x="409955" y="0"/>
                </a:lnTo>
              </a:path>
            </a:pathLst>
          </a:custGeom>
          <a:ln w="4762">
            <a:solidFill>
              <a:srgbClr val="010101"/>
            </a:solidFill>
          </a:ln>
        </p:spPr>
        <p:txBody>
          <a:bodyPr wrap="square" lIns="0" tIns="0" rIns="0" bIns="0" rtlCol="0"/>
          <a:lstStyle/>
          <a:p/>
        </p:txBody>
      </p:sp>
      <p:sp>
        <p:nvSpPr>
          <p:cNvPr id="54" name="object 54"/>
          <p:cNvSpPr/>
          <p:nvPr/>
        </p:nvSpPr>
        <p:spPr>
          <a:xfrm>
            <a:off x="2476500" y="6257544"/>
            <a:ext cx="340995" cy="277495"/>
          </a:xfrm>
          <a:custGeom>
            <a:avLst/>
            <a:gdLst/>
            <a:ahLst/>
            <a:cxnLst/>
            <a:rect l="l" t="t" r="r" b="b"/>
            <a:pathLst>
              <a:path w="340994" h="277495">
                <a:moveTo>
                  <a:pt x="169925" y="0"/>
                </a:moveTo>
                <a:lnTo>
                  <a:pt x="116262" y="7034"/>
                </a:lnTo>
                <a:lnTo>
                  <a:pt x="69622" y="26651"/>
                </a:lnTo>
                <a:lnTo>
                  <a:pt x="32820" y="56619"/>
                </a:lnTo>
                <a:lnTo>
                  <a:pt x="8674" y="94707"/>
                </a:lnTo>
                <a:lnTo>
                  <a:pt x="0" y="138683"/>
                </a:lnTo>
                <a:lnTo>
                  <a:pt x="8674" y="182660"/>
                </a:lnTo>
                <a:lnTo>
                  <a:pt x="32820" y="220748"/>
                </a:lnTo>
                <a:lnTo>
                  <a:pt x="69622" y="250716"/>
                </a:lnTo>
                <a:lnTo>
                  <a:pt x="116262" y="270333"/>
                </a:lnTo>
                <a:lnTo>
                  <a:pt x="169925" y="277367"/>
                </a:lnTo>
                <a:lnTo>
                  <a:pt x="223960" y="270333"/>
                </a:lnTo>
                <a:lnTo>
                  <a:pt x="270826" y="250716"/>
                </a:lnTo>
                <a:lnTo>
                  <a:pt x="307744" y="220748"/>
                </a:lnTo>
                <a:lnTo>
                  <a:pt x="331933" y="182660"/>
                </a:lnTo>
                <a:lnTo>
                  <a:pt x="340613" y="138683"/>
                </a:lnTo>
                <a:lnTo>
                  <a:pt x="331933" y="94707"/>
                </a:lnTo>
                <a:lnTo>
                  <a:pt x="307744" y="56619"/>
                </a:lnTo>
                <a:lnTo>
                  <a:pt x="270826" y="26651"/>
                </a:lnTo>
                <a:lnTo>
                  <a:pt x="223960" y="7034"/>
                </a:lnTo>
                <a:lnTo>
                  <a:pt x="169925" y="0"/>
                </a:lnTo>
                <a:close/>
              </a:path>
            </a:pathLst>
          </a:custGeom>
          <a:ln w="4762">
            <a:solidFill>
              <a:srgbClr val="010101"/>
            </a:solidFill>
          </a:ln>
        </p:spPr>
        <p:txBody>
          <a:bodyPr wrap="square" lIns="0" tIns="0" rIns="0" bIns="0" rtlCol="0"/>
          <a:lstStyle/>
          <a:p/>
        </p:txBody>
      </p:sp>
      <p:sp>
        <p:nvSpPr>
          <p:cNvPr id="55" name="object 55"/>
          <p:cNvSpPr txBox="1"/>
          <p:nvPr/>
        </p:nvSpPr>
        <p:spPr>
          <a:xfrm>
            <a:off x="2567939" y="6287515"/>
            <a:ext cx="114935" cy="208279"/>
          </a:xfrm>
          <a:prstGeom prst="rect">
            <a:avLst/>
          </a:prstGeom>
        </p:spPr>
        <p:txBody>
          <a:bodyPr wrap="square" lIns="0" tIns="12700" rIns="0" bIns="0" rtlCol="0" vert="horz">
            <a:spAutoFit/>
          </a:bodyPr>
          <a:lstStyle/>
          <a:p>
            <a:pPr>
              <a:lnSpc>
                <a:spcPct val="100000"/>
              </a:lnSpc>
              <a:spcBef>
                <a:spcPts val="100"/>
              </a:spcBef>
            </a:pPr>
            <a:r>
              <a:rPr dirty="0" sz="1200" i="1">
                <a:latin typeface="Arial"/>
                <a:cs typeface="Arial"/>
              </a:rPr>
              <a:t>V</a:t>
            </a:r>
            <a:endParaRPr sz="1200">
              <a:latin typeface="Arial"/>
              <a:cs typeface="Arial"/>
            </a:endParaRPr>
          </a:p>
        </p:txBody>
      </p:sp>
      <p:sp>
        <p:nvSpPr>
          <p:cNvPr id="56" name="object 56"/>
          <p:cNvSpPr txBox="1"/>
          <p:nvPr/>
        </p:nvSpPr>
        <p:spPr>
          <a:xfrm>
            <a:off x="2669285" y="6376669"/>
            <a:ext cx="69215" cy="147320"/>
          </a:xfrm>
          <a:prstGeom prst="rect">
            <a:avLst/>
          </a:prstGeom>
        </p:spPr>
        <p:txBody>
          <a:bodyPr wrap="square" lIns="0" tIns="12065" rIns="0" bIns="0" rtlCol="0" vert="horz">
            <a:spAutoFit/>
          </a:bodyPr>
          <a:lstStyle/>
          <a:p>
            <a:pPr>
              <a:lnSpc>
                <a:spcPct val="100000"/>
              </a:lnSpc>
              <a:spcBef>
                <a:spcPts val="95"/>
              </a:spcBef>
            </a:pPr>
            <a:r>
              <a:rPr dirty="0" sz="800" spc="-5" i="1">
                <a:latin typeface="Arial"/>
                <a:cs typeface="Arial"/>
              </a:rPr>
              <a:t>3</a:t>
            </a:r>
            <a:endParaRPr sz="800">
              <a:latin typeface="Arial"/>
              <a:cs typeface="Arial"/>
            </a:endParaRPr>
          </a:p>
        </p:txBody>
      </p:sp>
      <p:sp>
        <p:nvSpPr>
          <p:cNvPr id="57" name="object 57"/>
          <p:cNvSpPr/>
          <p:nvPr/>
        </p:nvSpPr>
        <p:spPr>
          <a:xfrm>
            <a:off x="3192779" y="6813042"/>
            <a:ext cx="340360" cy="279400"/>
          </a:xfrm>
          <a:custGeom>
            <a:avLst/>
            <a:gdLst/>
            <a:ahLst/>
            <a:cxnLst/>
            <a:rect l="l" t="t" r="r" b="b"/>
            <a:pathLst>
              <a:path w="340360" h="279400">
                <a:moveTo>
                  <a:pt x="169925" y="0"/>
                </a:moveTo>
                <a:lnTo>
                  <a:pt x="116262" y="7114"/>
                </a:lnTo>
                <a:lnTo>
                  <a:pt x="69622" y="26919"/>
                </a:lnTo>
                <a:lnTo>
                  <a:pt x="32820" y="57113"/>
                </a:lnTo>
                <a:lnTo>
                  <a:pt x="8674" y="95390"/>
                </a:lnTo>
                <a:lnTo>
                  <a:pt x="0" y="139445"/>
                </a:lnTo>
                <a:lnTo>
                  <a:pt x="8674" y="183501"/>
                </a:lnTo>
                <a:lnTo>
                  <a:pt x="32820" y="221778"/>
                </a:lnTo>
                <a:lnTo>
                  <a:pt x="69622" y="251972"/>
                </a:lnTo>
                <a:lnTo>
                  <a:pt x="116262" y="271777"/>
                </a:lnTo>
                <a:lnTo>
                  <a:pt x="169925" y="278891"/>
                </a:lnTo>
                <a:lnTo>
                  <a:pt x="223589" y="271777"/>
                </a:lnTo>
                <a:lnTo>
                  <a:pt x="270229" y="251972"/>
                </a:lnTo>
                <a:lnTo>
                  <a:pt x="307031" y="221778"/>
                </a:lnTo>
                <a:lnTo>
                  <a:pt x="331177" y="183501"/>
                </a:lnTo>
                <a:lnTo>
                  <a:pt x="339852" y="139445"/>
                </a:lnTo>
                <a:lnTo>
                  <a:pt x="331177" y="95390"/>
                </a:lnTo>
                <a:lnTo>
                  <a:pt x="307031" y="57113"/>
                </a:lnTo>
                <a:lnTo>
                  <a:pt x="270229" y="26919"/>
                </a:lnTo>
                <a:lnTo>
                  <a:pt x="223589" y="7114"/>
                </a:lnTo>
                <a:lnTo>
                  <a:pt x="169925" y="0"/>
                </a:lnTo>
                <a:close/>
              </a:path>
            </a:pathLst>
          </a:custGeom>
          <a:ln w="4762">
            <a:solidFill>
              <a:srgbClr val="010101"/>
            </a:solidFill>
          </a:ln>
        </p:spPr>
        <p:txBody>
          <a:bodyPr wrap="square" lIns="0" tIns="0" rIns="0" bIns="0" rtlCol="0"/>
          <a:lstStyle/>
          <a:p/>
        </p:txBody>
      </p:sp>
      <p:sp>
        <p:nvSpPr>
          <p:cNvPr id="58" name="object 58"/>
          <p:cNvSpPr txBox="1"/>
          <p:nvPr/>
        </p:nvSpPr>
        <p:spPr>
          <a:xfrm>
            <a:off x="3258058" y="6843774"/>
            <a:ext cx="221615" cy="208279"/>
          </a:xfrm>
          <a:prstGeom prst="rect">
            <a:avLst/>
          </a:prstGeom>
        </p:spPr>
        <p:txBody>
          <a:bodyPr wrap="square" lIns="0" tIns="12700" rIns="0" bIns="0" rtlCol="0" vert="horz">
            <a:spAutoFit/>
          </a:bodyPr>
          <a:lstStyle/>
          <a:p>
            <a:pPr marL="25400">
              <a:lnSpc>
                <a:spcPct val="100000"/>
              </a:lnSpc>
              <a:spcBef>
                <a:spcPts val="100"/>
              </a:spcBef>
            </a:pPr>
            <a:r>
              <a:rPr dirty="0" sz="1200" spc="-5" i="1">
                <a:latin typeface="Arial"/>
                <a:cs typeface="Arial"/>
              </a:rPr>
              <a:t>V</a:t>
            </a:r>
            <a:r>
              <a:rPr dirty="0" baseline="-20833" sz="1200" spc="-7" i="1">
                <a:latin typeface="Arial"/>
                <a:cs typeface="Arial"/>
              </a:rPr>
              <a:t>6</a:t>
            </a:r>
            <a:endParaRPr baseline="-20833" sz="1200">
              <a:latin typeface="Arial"/>
              <a:cs typeface="Arial"/>
            </a:endParaRPr>
          </a:p>
        </p:txBody>
      </p:sp>
      <p:sp>
        <p:nvSpPr>
          <p:cNvPr id="59" name="object 59"/>
          <p:cNvSpPr/>
          <p:nvPr/>
        </p:nvSpPr>
        <p:spPr>
          <a:xfrm>
            <a:off x="3089910" y="6380226"/>
            <a:ext cx="341630" cy="279400"/>
          </a:xfrm>
          <a:custGeom>
            <a:avLst/>
            <a:gdLst/>
            <a:ahLst/>
            <a:cxnLst/>
            <a:rect l="l" t="t" r="r" b="b"/>
            <a:pathLst>
              <a:path w="341629" h="279400">
                <a:moveTo>
                  <a:pt x="170687" y="0"/>
                </a:moveTo>
                <a:lnTo>
                  <a:pt x="116653" y="7114"/>
                </a:lnTo>
                <a:lnTo>
                  <a:pt x="69787" y="26919"/>
                </a:lnTo>
                <a:lnTo>
                  <a:pt x="32869" y="57113"/>
                </a:lnTo>
                <a:lnTo>
                  <a:pt x="8680" y="95390"/>
                </a:lnTo>
                <a:lnTo>
                  <a:pt x="0" y="139446"/>
                </a:lnTo>
                <a:lnTo>
                  <a:pt x="8680" y="183501"/>
                </a:lnTo>
                <a:lnTo>
                  <a:pt x="32869" y="221778"/>
                </a:lnTo>
                <a:lnTo>
                  <a:pt x="69787" y="251972"/>
                </a:lnTo>
                <a:lnTo>
                  <a:pt x="116653" y="271777"/>
                </a:lnTo>
                <a:lnTo>
                  <a:pt x="170687" y="278891"/>
                </a:lnTo>
                <a:lnTo>
                  <a:pt x="224722" y="271777"/>
                </a:lnTo>
                <a:lnTo>
                  <a:pt x="271588" y="251972"/>
                </a:lnTo>
                <a:lnTo>
                  <a:pt x="308506" y="221778"/>
                </a:lnTo>
                <a:lnTo>
                  <a:pt x="332695" y="183501"/>
                </a:lnTo>
                <a:lnTo>
                  <a:pt x="341375" y="139446"/>
                </a:lnTo>
                <a:lnTo>
                  <a:pt x="332695" y="95390"/>
                </a:lnTo>
                <a:lnTo>
                  <a:pt x="308506" y="57113"/>
                </a:lnTo>
                <a:lnTo>
                  <a:pt x="271588" y="26919"/>
                </a:lnTo>
                <a:lnTo>
                  <a:pt x="224722" y="7114"/>
                </a:lnTo>
                <a:lnTo>
                  <a:pt x="170687" y="0"/>
                </a:lnTo>
                <a:close/>
              </a:path>
            </a:pathLst>
          </a:custGeom>
          <a:ln w="4762">
            <a:solidFill>
              <a:srgbClr val="010101"/>
            </a:solidFill>
          </a:ln>
        </p:spPr>
        <p:txBody>
          <a:bodyPr wrap="square" lIns="0" tIns="0" rIns="0" bIns="0" rtlCol="0"/>
          <a:lstStyle/>
          <a:p/>
        </p:txBody>
      </p:sp>
      <p:sp>
        <p:nvSpPr>
          <p:cNvPr id="60" name="object 60"/>
          <p:cNvSpPr txBox="1"/>
          <p:nvPr/>
        </p:nvSpPr>
        <p:spPr>
          <a:xfrm>
            <a:off x="3181350" y="6410959"/>
            <a:ext cx="114935" cy="208279"/>
          </a:xfrm>
          <a:prstGeom prst="rect">
            <a:avLst/>
          </a:prstGeom>
        </p:spPr>
        <p:txBody>
          <a:bodyPr wrap="square" lIns="0" tIns="12700" rIns="0" bIns="0" rtlCol="0" vert="horz">
            <a:spAutoFit/>
          </a:bodyPr>
          <a:lstStyle/>
          <a:p>
            <a:pPr>
              <a:lnSpc>
                <a:spcPct val="100000"/>
              </a:lnSpc>
              <a:spcBef>
                <a:spcPts val="100"/>
              </a:spcBef>
            </a:pPr>
            <a:r>
              <a:rPr dirty="0" sz="1200" i="1">
                <a:latin typeface="Arial"/>
                <a:cs typeface="Arial"/>
              </a:rPr>
              <a:t>V</a:t>
            </a:r>
            <a:endParaRPr sz="1200">
              <a:latin typeface="Arial"/>
              <a:cs typeface="Arial"/>
            </a:endParaRPr>
          </a:p>
        </p:txBody>
      </p:sp>
      <p:sp>
        <p:nvSpPr>
          <p:cNvPr id="61" name="object 61"/>
          <p:cNvSpPr txBox="1"/>
          <p:nvPr/>
        </p:nvSpPr>
        <p:spPr>
          <a:xfrm>
            <a:off x="3282696" y="6500113"/>
            <a:ext cx="69215" cy="147320"/>
          </a:xfrm>
          <a:prstGeom prst="rect">
            <a:avLst/>
          </a:prstGeom>
        </p:spPr>
        <p:txBody>
          <a:bodyPr wrap="square" lIns="0" tIns="12065" rIns="0" bIns="0" rtlCol="0" vert="horz">
            <a:spAutoFit/>
          </a:bodyPr>
          <a:lstStyle/>
          <a:p>
            <a:pPr>
              <a:lnSpc>
                <a:spcPct val="100000"/>
              </a:lnSpc>
              <a:spcBef>
                <a:spcPts val="95"/>
              </a:spcBef>
            </a:pPr>
            <a:r>
              <a:rPr dirty="0" sz="800" spc="-5" i="1">
                <a:latin typeface="Arial"/>
                <a:cs typeface="Arial"/>
              </a:rPr>
              <a:t>2</a:t>
            </a:r>
            <a:endParaRPr sz="800">
              <a:latin typeface="Arial"/>
              <a:cs typeface="Arial"/>
            </a:endParaRPr>
          </a:p>
        </p:txBody>
      </p:sp>
      <p:sp>
        <p:nvSpPr>
          <p:cNvPr id="62" name="object 62"/>
          <p:cNvSpPr/>
          <p:nvPr/>
        </p:nvSpPr>
        <p:spPr>
          <a:xfrm>
            <a:off x="4624578" y="6813042"/>
            <a:ext cx="340995" cy="279400"/>
          </a:xfrm>
          <a:custGeom>
            <a:avLst/>
            <a:gdLst/>
            <a:ahLst/>
            <a:cxnLst/>
            <a:rect l="l" t="t" r="r" b="b"/>
            <a:pathLst>
              <a:path w="340995" h="279400">
                <a:moveTo>
                  <a:pt x="169925" y="0"/>
                </a:moveTo>
                <a:lnTo>
                  <a:pt x="116262" y="7114"/>
                </a:lnTo>
                <a:lnTo>
                  <a:pt x="69622" y="26919"/>
                </a:lnTo>
                <a:lnTo>
                  <a:pt x="32820" y="57113"/>
                </a:lnTo>
                <a:lnTo>
                  <a:pt x="8674" y="95390"/>
                </a:lnTo>
                <a:lnTo>
                  <a:pt x="0" y="139445"/>
                </a:lnTo>
                <a:lnTo>
                  <a:pt x="8674" y="183501"/>
                </a:lnTo>
                <a:lnTo>
                  <a:pt x="32820" y="221778"/>
                </a:lnTo>
                <a:lnTo>
                  <a:pt x="69622" y="251972"/>
                </a:lnTo>
                <a:lnTo>
                  <a:pt x="116262" y="271777"/>
                </a:lnTo>
                <a:lnTo>
                  <a:pt x="169925" y="278891"/>
                </a:lnTo>
                <a:lnTo>
                  <a:pt x="223960" y="271777"/>
                </a:lnTo>
                <a:lnTo>
                  <a:pt x="270826" y="251972"/>
                </a:lnTo>
                <a:lnTo>
                  <a:pt x="307744" y="221778"/>
                </a:lnTo>
                <a:lnTo>
                  <a:pt x="331933" y="183501"/>
                </a:lnTo>
                <a:lnTo>
                  <a:pt x="340613" y="139445"/>
                </a:lnTo>
                <a:lnTo>
                  <a:pt x="331933" y="95390"/>
                </a:lnTo>
                <a:lnTo>
                  <a:pt x="307744" y="57113"/>
                </a:lnTo>
                <a:lnTo>
                  <a:pt x="270826" y="26919"/>
                </a:lnTo>
                <a:lnTo>
                  <a:pt x="223960" y="7114"/>
                </a:lnTo>
                <a:lnTo>
                  <a:pt x="169925" y="0"/>
                </a:lnTo>
                <a:close/>
              </a:path>
            </a:pathLst>
          </a:custGeom>
          <a:ln w="4762">
            <a:solidFill>
              <a:srgbClr val="010101"/>
            </a:solidFill>
          </a:ln>
        </p:spPr>
        <p:txBody>
          <a:bodyPr wrap="square" lIns="0" tIns="0" rIns="0" bIns="0" rtlCol="0"/>
          <a:lstStyle/>
          <a:p/>
        </p:txBody>
      </p:sp>
      <p:sp>
        <p:nvSpPr>
          <p:cNvPr id="63" name="object 63"/>
          <p:cNvSpPr txBox="1"/>
          <p:nvPr/>
        </p:nvSpPr>
        <p:spPr>
          <a:xfrm>
            <a:off x="4739640" y="6843774"/>
            <a:ext cx="123189" cy="208279"/>
          </a:xfrm>
          <a:prstGeom prst="rect">
            <a:avLst/>
          </a:prstGeom>
        </p:spPr>
        <p:txBody>
          <a:bodyPr wrap="square" lIns="0" tIns="12700" rIns="0" bIns="0" rtlCol="0" vert="horz">
            <a:spAutoFit/>
          </a:bodyPr>
          <a:lstStyle/>
          <a:p>
            <a:pPr>
              <a:lnSpc>
                <a:spcPct val="100000"/>
              </a:lnSpc>
              <a:spcBef>
                <a:spcPts val="100"/>
              </a:spcBef>
            </a:pPr>
            <a:r>
              <a:rPr dirty="0" sz="1200" spc="-5" i="1">
                <a:solidFill>
                  <a:srgbClr val="FF5050"/>
                </a:solidFill>
                <a:latin typeface="Arial"/>
                <a:cs typeface="Arial"/>
              </a:rPr>
              <a:t>R</a:t>
            </a:r>
            <a:endParaRPr sz="1200">
              <a:latin typeface="Arial"/>
              <a:cs typeface="Arial"/>
            </a:endParaRPr>
          </a:p>
        </p:txBody>
      </p:sp>
      <p:sp>
        <p:nvSpPr>
          <p:cNvPr id="64" name="object 64"/>
          <p:cNvSpPr/>
          <p:nvPr/>
        </p:nvSpPr>
        <p:spPr>
          <a:xfrm>
            <a:off x="3874008" y="7029450"/>
            <a:ext cx="340995" cy="278130"/>
          </a:xfrm>
          <a:custGeom>
            <a:avLst/>
            <a:gdLst/>
            <a:ahLst/>
            <a:cxnLst/>
            <a:rect l="l" t="t" r="r" b="b"/>
            <a:pathLst>
              <a:path w="340995" h="278129">
                <a:moveTo>
                  <a:pt x="170687" y="0"/>
                </a:moveTo>
                <a:lnTo>
                  <a:pt x="116653" y="7114"/>
                </a:lnTo>
                <a:lnTo>
                  <a:pt x="69787" y="26919"/>
                </a:lnTo>
                <a:lnTo>
                  <a:pt x="32869" y="57113"/>
                </a:lnTo>
                <a:lnTo>
                  <a:pt x="8680" y="95390"/>
                </a:lnTo>
                <a:lnTo>
                  <a:pt x="0" y="139445"/>
                </a:lnTo>
                <a:lnTo>
                  <a:pt x="8680" y="183129"/>
                </a:lnTo>
                <a:lnTo>
                  <a:pt x="32869" y="221181"/>
                </a:lnTo>
                <a:lnTo>
                  <a:pt x="69787" y="251258"/>
                </a:lnTo>
                <a:lnTo>
                  <a:pt x="116653" y="271022"/>
                </a:lnTo>
                <a:lnTo>
                  <a:pt x="170687" y="278130"/>
                </a:lnTo>
                <a:lnTo>
                  <a:pt x="224351" y="271022"/>
                </a:lnTo>
                <a:lnTo>
                  <a:pt x="270991" y="251258"/>
                </a:lnTo>
                <a:lnTo>
                  <a:pt x="307793" y="221181"/>
                </a:lnTo>
                <a:lnTo>
                  <a:pt x="331939" y="183129"/>
                </a:lnTo>
                <a:lnTo>
                  <a:pt x="340613" y="139445"/>
                </a:lnTo>
                <a:lnTo>
                  <a:pt x="331939" y="95390"/>
                </a:lnTo>
                <a:lnTo>
                  <a:pt x="307793" y="57113"/>
                </a:lnTo>
                <a:lnTo>
                  <a:pt x="270991" y="26919"/>
                </a:lnTo>
                <a:lnTo>
                  <a:pt x="224351" y="7114"/>
                </a:lnTo>
                <a:lnTo>
                  <a:pt x="170687" y="0"/>
                </a:lnTo>
                <a:close/>
              </a:path>
            </a:pathLst>
          </a:custGeom>
          <a:ln w="4762">
            <a:solidFill>
              <a:srgbClr val="010101"/>
            </a:solidFill>
          </a:ln>
        </p:spPr>
        <p:txBody>
          <a:bodyPr wrap="square" lIns="0" tIns="0" rIns="0" bIns="0" rtlCol="0"/>
          <a:lstStyle/>
          <a:p/>
        </p:txBody>
      </p:sp>
      <p:sp>
        <p:nvSpPr>
          <p:cNvPr id="65" name="object 65"/>
          <p:cNvSpPr/>
          <p:nvPr/>
        </p:nvSpPr>
        <p:spPr>
          <a:xfrm>
            <a:off x="4726685" y="6319265"/>
            <a:ext cx="340995" cy="278130"/>
          </a:xfrm>
          <a:custGeom>
            <a:avLst/>
            <a:gdLst/>
            <a:ahLst/>
            <a:cxnLst/>
            <a:rect l="l" t="t" r="r" b="b"/>
            <a:pathLst>
              <a:path w="340995" h="278129">
                <a:moveTo>
                  <a:pt x="170687" y="0"/>
                </a:moveTo>
                <a:lnTo>
                  <a:pt x="116653" y="7107"/>
                </a:lnTo>
                <a:lnTo>
                  <a:pt x="69787" y="26871"/>
                </a:lnTo>
                <a:lnTo>
                  <a:pt x="32869" y="56948"/>
                </a:lnTo>
                <a:lnTo>
                  <a:pt x="8680" y="95000"/>
                </a:lnTo>
                <a:lnTo>
                  <a:pt x="0" y="138684"/>
                </a:lnTo>
                <a:lnTo>
                  <a:pt x="8680" y="182739"/>
                </a:lnTo>
                <a:lnTo>
                  <a:pt x="32869" y="221016"/>
                </a:lnTo>
                <a:lnTo>
                  <a:pt x="69787" y="251210"/>
                </a:lnTo>
                <a:lnTo>
                  <a:pt x="116653" y="271015"/>
                </a:lnTo>
                <a:lnTo>
                  <a:pt x="170687" y="278130"/>
                </a:lnTo>
                <a:lnTo>
                  <a:pt x="224351" y="271015"/>
                </a:lnTo>
                <a:lnTo>
                  <a:pt x="270991" y="251210"/>
                </a:lnTo>
                <a:lnTo>
                  <a:pt x="307793" y="221016"/>
                </a:lnTo>
                <a:lnTo>
                  <a:pt x="331939" y="182739"/>
                </a:lnTo>
                <a:lnTo>
                  <a:pt x="340613" y="138684"/>
                </a:lnTo>
                <a:lnTo>
                  <a:pt x="331939" y="95000"/>
                </a:lnTo>
                <a:lnTo>
                  <a:pt x="307793" y="56948"/>
                </a:lnTo>
                <a:lnTo>
                  <a:pt x="270991" y="26871"/>
                </a:lnTo>
                <a:lnTo>
                  <a:pt x="224351" y="7107"/>
                </a:lnTo>
                <a:lnTo>
                  <a:pt x="170687" y="0"/>
                </a:lnTo>
                <a:close/>
              </a:path>
            </a:pathLst>
          </a:custGeom>
          <a:ln w="4762">
            <a:solidFill>
              <a:srgbClr val="010101"/>
            </a:solidFill>
          </a:ln>
        </p:spPr>
        <p:txBody>
          <a:bodyPr wrap="square" lIns="0" tIns="0" rIns="0" bIns="0" rtlCol="0"/>
          <a:lstStyle/>
          <a:p/>
        </p:txBody>
      </p:sp>
      <p:sp>
        <p:nvSpPr>
          <p:cNvPr id="66" name="object 66"/>
          <p:cNvSpPr txBox="1"/>
          <p:nvPr/>
        </p:nvSpPr>
        <p:spPr>
          <a:xfrm>
            <a:off x="4792726" y="6349236"/>
            <a:ext cx="221615" cy="208279"/>
          </a:xfrm>
          <a:prstGeom prst="rect">
            <a:avLst/>
          </a:prstGeom>
        </p:spPr>
        <p:txBody>
          <a:bodyPr wrap="square" lIns="0" tIns="12700" rIns="0" bIns="0" rtlCol="0" vert="horz">
            <a:spAutoFit/>
          </a:bodyPr>
          <a:lstStyle/>
          <a:p>
            <a:pPr marL="25400">
              <a:lnSpc>
                <a:spcPct val="100000"/>
              </a:lnSpc>
              <a:spcBef>
                <a:spcPts val="100"/>
              </a:spcBef>
            </a:pPr>
            <a:r>
              <a:rPr dirty="0" sz="1200" spc="-5" i="1">
                <a:latin typeface="Arial"/>
                <a:cs typeface="Arial"/>
              </a:rPr>
              <a:t>V</a:t>
            </a:r>
            <a:r>
              <a:rPr dirty="0" baseline="-20833" sz="1200" spc="-7" i="1">
                <a:latin typeface="Arial"/>
                <a:cs typeface="Arial"/>
              </a:rPr>
              <a:t>1</a:t>
            </a:r>
            <a:endParaRPr baseline="-20833" sz="1200">
              <a:latin typeface="Arial"/>
              <a:cs typeface="Arial"/>
            </a:endParaRPr>
          </a:p>
        </p:txBody>
      </p:sp>
      <p:sp>
        <p:nvSpPr>
          <p:cNvPr id="67" name="object 67"/>
          <p:cNvSpPr/>
          <p:nvPr/>
        </p:nvSpPr>
        <p:spPr>
          <a:xfrm>
            <a:off x="3737609" y="6164579"/>
            <a:ext cx="341630" cy="278130"/>
          </a:xfrm>
          <a:custGeom>
            <a:avLst/>
            <a:gdLst/>
            <a:ahLst/>
            <a:cxnLst/>
            <a:rect l="l" t="t" r="r" b="b"/>
            <a:pathLst>
              <a:path w="341629" h="278129">
                <a:moveTo>
                  <a:pt x="170687" y="0"/>
                </a:moveTo>
                <a:lnTo>
                  <a:pt x="116653" y="7107"/>
                </a:lnTo>
                <a:lnTo>
                  <a:pt x="69787" y="26871"/>
                </a:lnTo>
                <a:lnTo>
                  <a:pt x="32869" y="56948"/>
                </a:lnTo>
                <a:lnTo>
                  <a:pt x="8680" y="95000"/>
                </a:lnTo>
                <a:lnTo>
                  <a:pt x="0" y="138684"/>
                </a:lnTo>
                <a:lnTo>
                  <a:pt x="8680" y="182739"/>
                </a:lnTo>
                <a:lnTo>
                  <a:pt x="32869" y="221016"/>
                </a:lnTo>
                <a:lnTo>
                  <a:pt x="69787" y="251210"/>
                </a:lnTo>
                <a:lnTo>
                  <a:pt x="116653" y="271015"/>
                </a:lnTo>
                <a:lnTo>
                  <a:pt x="170687" y="278130"/>
                </a:lnTo>
                <a:lnTo>
                  <a:pt x="224722" y="271015"/>
                </a:lnTo>
                <a:lnTo>
                  <a:pt x="271588" y="251210"/>
                </a:lnTo>
                <a:lnTo>
                  <a:pt x="308506" y="221016"/>
                </a:lnTo>
                <a:lnTo>
                  <a:pt x="332695" y="182739"/>
                </a:lnTo>
                <a:lnTo>
                  <a:pt x="341375" y="138684"/>
                </a:lnTo>
                <a:lnTo>
                  <a:pt x="332695" y="95000"/>
                </a:lnTo>
                <a:lnTo>
                  <a:pt x="308506" y="56948"/>
                </a:lnTo>
                <a:lnTo>
                  <a:pt x="271588" y="26871"/>
                </a:lnTo>
                <a:lnTo>
                  <a:pt x="224722" y="7107"/>
                </a:lnTo>
                <a:lnTo>
                  <a:pt x="170687" y="0"/>
                </a:lnTo>
                <a:close/>
              </a:path>
            </a:pathLst>
          </a:custGeom>
          <a:ln w="4762">
            <a:solidFill>
              <a:srgbClr val="010101"/>
            </a:solidFill>
          </a:ln>
        </p:spPr>
        <p:txBody>
          <a:bodyPr wrap="square" lIns="0" tIns="0" rIns="0" bIns="0" rtlCol="0"/>
          <a:lstStyle/>
          <a:p/>
        </p:txBody>
      </p:sp>
      <p:sp>
        <p:nvSpPr>
          <p:cNvPr id="68" name="object 68"/>
          <p:cNvSpPr txBox="1"/>
          <p:nvPr/>
        </p:nvSpPr>
        <p:spPr>
          <a:xfrm>
            <a:off x="3803650" y="6194550"/>
            <a:ext cx="221615" cy="208279"/>
          </a:xfrm>
          <a:prstGeom prst="rect">
            <a:avLst/>
          </a:prstGeom>
        </p:spPr>
        <p:txBody>
          <a:bodyPr wrap="square" lIns="0" tIns="12700" rIns="0" bIns="0" rtlCol="0" vert="horz">
            <a:spAutoFit/>
          </a:bodyPr>
          <a:lstStyle/>
          <a:p>
            <a:pPr marL="25400">
              <a:lnSpc>
                <a:spcPct val="100000"/>
              </a:lnSpc>
              <a:spcBef>
                <a:spcPts val="100"/>
              </a:spcBef>
            </a:pPr>
            <a:r>
              <a:rPr dirty="0" sz="1200" spc="-5" i="1">
                <a:latin typeface="Arial"/>
                <a:cs typeface="Arial"/>
              </a:rPr>
              <a:t>V</a:t>
            </a:r>
            <a:r>
              <a:rPr dirty="0" baseline="-20833" sz="1200" spc="-7" i="1">
                <a:latin typeface="Arial"/>
                <a:cs typeface="Arial"/>
              </a:rPr>
              <a:t>5</a:t>
            </a:r>
            <a:endParaRPr baseline="-20833" sz="1200">
              <a:latin typeface="Arial"/>
              <a:cs typeface="Arial"/>
            </a:endParaRPr>
          </a:p>
        </p:txBody>
      </p:sp>
      <p:sp>
        <p:nvSpPr>
          <p:cNvPr id="69" name="object 69"/>
          <p:cNvSpPr/>
          <p:nvPr/>
        </p:nvSpPr>
        <p:spPr>
          <a:xfrm>
            <a:off x="2476500" y="7029450"/>
            <a:ext cx="340995" cy="278130"/>
          </a:xfrm>
          <a:custGeom>
            <a:avLst/>
            <a:gdLst/>
            <a:ahLst/>
            <a:cxnLst/>
            <a:rect l="l" t="t" r="r" b="b"/>
            <a:pathLst>
              <a:path w="340994" h="278129">
                <a:moveTo>
                  <a:pt x="169925" y="0"/>
                </a:moveTo>
                <a:lnTo>
                  <a:pt x="116262" y="7114"/>
                </a:lnTo>
                <a:lnTo>
                  <a:pt x="69622" y="26919"/>
                </a:lnTo>
                <a:lnTo>
                  <a:pt x="32820" y="57113"/>
                </a:lnTo>
                <a:lnTo>
                  <a:pt x="8674" y="95390"/>
                </a:lnTo>
                <a:lnTo>
                  <a:pt x="0" y="139445"/>
                </a:lnTo>
                <a:lnTo>
                  <a:pt x="8674" y="183129"/>
                </a:lnTo>
                <a:lnTo>
                  <a:pt x="32820" y="221181"/>
                </a:lnTo>
                <a:lnTo>
                  <a:pt x="69622" y="251258"/>
                </a:lnTo>
                <a:lnTo>
                  <a:pt x="116262" y="271022"/>
                </a:lnTo>
                <a:lnTo>
                  <a:pt x="169925" y="278130"/>
                </a:lnTo>
                <a:lnTo>
                  <a:pt x="223960" y="271022"/>
                </a:lnTo>
                <a:lnTo>
                  <a:pt x="270826" y="251258"/>
                </a:lnTo>
                <a:lnTo>
                  <a:pt x="307744" y="221181"/>
                </a:lnTo>
                <a:lnTo>
                  <a:pt x="331933" y="183129"/>
                </a:lnTo>
                <a:lnTo>
                  <a:pt x="340613" y="139445"/>
                </a:lnTo>
                <a:lnTo>
                  <a:pt x="331933" y="95390"/>
                </a:lnTo>
                <a:lnTo>
                  <a:pt x="307744" y="57113"/>
                </a:lnTo>
                <a:lnTo>
                  <a:pt x="270826" y="26919"/>
                </a:lnTo>
                <a:lnTo>
                  <a:pt x="223960" y="7114"/>
                </a:lnTo>
                <a:lnTo>
                  <a:pt x="169925" y="0"/>
                </a:lnTo>
                <a:close/>
              </a:path>
            </a:pathLst>
          </a:custGeom>
          <a:ln w="4762">
            <a:solidFill>
              <a:srgbClr val="010101"/>
            </a:solidFill>
          </a:ln>
        </p:spPr>
        <p:txBody>
          <a:bodyPr wrap="square" lIns="0" tIns="0" rIns="0" bIns="0" rtlCol="0"/>
          <a:lstStyle/>
          <a:p/>
        </p:txBody>
      </p:sp>
      <p:sp>
        <p:nvSpPr>
          <p:cNvPr id="70" name="object 70"/>
          <p:cNvSpPr/>
          <p:nvPr/>
        </p:nvSpPr>
        <p:spPr>
          <a:xfrm>
            <a:off x="2647188" y="6534911"/>
            <a:ext cx="0" cy="494665"/>
          </a:xfrm>
          <a:custGeom>
            <a:avLst/>
            <a:gdLst/>
            <a:ahLst/>
            <a:cxnLst/>
            <a:rect l="l" t="t" r="r" b="b"/>
            <a:pathLst>
              <a:path w="0" h="494665">
                <a:moveTo>
                  <a:pt x="0" y="0"/>
                </a:moveTo>
                <a:lnTo>
                  <a:pt x="0" y="494538"/>
                </a:lnTo>
              </a:path>
            </a:pathLst>
          </a:custGeom>
          <a:ln w="4762">
            <a:solidFill>
              <a:srgbClr val="010101"/>
            </a:solidFill>
          </a:ln>
        </p:spPr>
        <p:txBody>
          <a:bodyPr wrap="square" lIns="0" tIns="0" rIns="0" bIns="0" rtlCol="0"/>
          <a:lstStyle/>
          <a:p/>
        </p:txBody>
      </p:sp>
      <p:sp>
        <p:nvSpPr>
          <p:cNvPr id="71" name="object 71"/>
          <p:cNvSpPr/>
          <p:nvPr/>
        </p:nvSpPr>
        <p:spPr>
          <a:xfrm>
            <a:off x="2817114" y="6396228"/>
            <a:ext cx="273050" cy="124460"/>
          </a:xfrm>
          <a:custGeom>
            <a:avLst/>
            <a:gdLst/>
            <a:ahLst/>
            <a:cxnLst/>
            <a:rect l="l" t="t" r="r" b="b"/>
            <a:pathLst>
              <a:path w="273050" h="124459">
                <a:moveTo>
                  <a:pt x="0" y="0"/>
                </a:moveTo>
                <a:lnTo>
                  <a:pt x="272796" y="124206"/>
                </a:lnTo>
              </a:path>
            </a:pathLst>
          </a:custGeom>
          <a:ln w="4762">
            <a:solidFill>
              <a:srgbClr val="010101"/>
            </a:solidFill>
          </a:ln>
        </p:spPr>
        <p:txBody>
          <a:bodyPr wrap="square" lIns="0" tIns="0" rIns="0" bIns="0" rtlCol="0"/>
          <a:lstStyle/>
          <a:p/>
        </p:txBody>
      </p:sp>
      <p:sp>
        <p:nvSpPr>
          <p:cNvPr id="72" name="object 72"/>
          <p:cNvSpPr/>
          <p:nvPr/>
        </p:nvSpPr>
        <p:spPr>
          <a:xfrm>
            <a:off x="2767583" y="6494526"/>
            <a:ext cx="474980" cy="359410"/>
          </a:xfrm>
          <a:custGeom>
            <a:avLst/>
            <a:gdLst/>
            <a:ahLst/>
            <a:cxnLst/>
            <a:rect l="l" t="t" r="r" b="b"/>
            <a:pathLst>
              <a:path w="474980" h="359409">
                <a:moveTo>
                  <a:pt x="0" y="0"/>
                </a:moveTo>
                <a:lnTo>
                  <a:pt x="474726" y="358901"/>
                </a:lnTo>
              </a:path>
            </a:pathLst>
          </a:custGeom>
          <a:ln w="4762">
            <a:solidFill>
              <a:srgbClr val="010101"/>
            </a:solidFill>
          </a:ln>
        </p:spPr>
        <p:txBody>
          <a:bodyPr wrap="square" lIns="0" tIns="0" rIns="0" bIns="0" rtlCol="0"/>
          <a:lstStyle/>
          <a:p/>
        </p:txBody>
      </p:sp>
      <p:sp>
        <p:nvSpPr>
          <p:cNvPr id="73" name="object 73"/>
          <p:cNvSpPr/>
          <p:nvPr/>
        </p:nvSpPr>
        <p:spPr>
          <a:xfrm>
            <a:off x="2817114" y="7168895"/>
            <a:ext cx="1057275" cy="0"/>
          </a:xfrm>
          <a:custGeom>
            <a:avLst/>
            <a:gdLst/>
            <a:ahLst/>
            <a:cxnLst/>
            <a:rect l="l" t="t" r="r" b="b"/>
            <a:pathLst>
              <a:path w="1057275" h="0">
                <a:moveTo>
                  <a:pt x="0" y="0"/>
                </a:moveTo>
                <a:lnTo>
                  <a:pt x="1056894" y="0"/>
                </a:lnTo>
              </a:path>
            </a:pathLst>
          </a:custGeom>
          <a:ln w="4762">
            <a:solidFill>
              <a:srgbClr val="010101"/>
            </a:solidFill>
          </a:ln>
        </p:spPr>
        <p:txBody>
          <a:bodyPr wrap="square" lIns="0" tIns="0" rIns="0" bIns="0" rtlCol="0"/>
          <a:lstStyle/>
          <a:p/>
        </p:txBody>
      </p:sp>
      <p:sp>
        <p:nvSpPr>
          <p:cNvPr id="74" name="object 74"/>
          <p:cNvSpPr/>
          <p:nvPr/>
        </p:nvSpPr>
        <p:spPr>
          <a:xfrm>
            <a:off x="2767583" y="6951726"/>
            <a:ext cx="425450" cy="119380"/>
          </a:xfrm>
          <a:custGeom>
            <a:avLst/>
            <a:gdLst/>
            <a:ahLst/>
            <a:cxnLst/>
            <a:rect l="l" t="t" r="r" b="b"/>
            <a:pathLst>
              <a:path w="425450" h="119379">
                <a:moveTo>
                  <a:pt x="0" y="118872"/>
                </a:moveTo>
                <a:lnTo>
                  <a:pt x="425196" y="0"/>
                </a:lnTo>
              </a:path>
            </a:pathLst>
          </a:custGeom>
          <a:ln w="4762">
            <a:solidFill>
              <a:srgbClr val="010101"/>
            </a:solidFill>
          </a:ln>
        </p:spPr>
        <p:txBody>
          <a:bodyPr wrap="square" lIns="0" tIns="0" rIns="0" bIns="0" rtlCol="0"/>
          <a:lstStyle/>
          <a:p/>
        </p:txBody>
      </p:sp>
      <p:sp>
        <p:nvSpPr>
          <p:cNvPr id="75" name="object 75"/>
          <p:cNvSpPr/>
          <p:nvPr/>
        </p:nvSpPr>
        <p:spPr>
          <a:xfrm>
            <a:off x="3380994" y="6303264"/>
            <a:ext cx="356870" cy="118110"/>
          </a:xfrm>
          <a:custGeom>
            <a:avLst/>
            <a:gdLst/>
            <a:ahLst/>
            <a:cxnLst/>
            <a:rect l="l" t="t" r="r" b="b"/>
            <a:pathLst>
              <a:path w="356870" h="118110">
                <a:moveTo>
                  <a:pt x="0" y="118110"/>
                </a:moveTo>
                <a:lnTo>
                  <a:pt x="356615" y="0"/>
                </a:lnTo>
              </a:path>
            </a:pathLst>
          </a:custGeom>
          <a:ln w="4762">
            <a:solidFill>
              <a:srgbClr val="010101"/>
            </a:solidFill>
          </a:ln>
        </p:spPr>
        <p:txBody>
          <a:bodyPr wrap="square" lIns="0" tIns="0" rIns="0" bIns="0" rtlCol="0"/>
          <a:lstStyle/>
          <a:p/>
        </p:txBody>
      </p:sp>
      <p:sp>
        <p:nvSpPr>
          <p:cNvPr id="76" name="object 76"/>
          <p:cNvSpPr/>
          <p:nvPr/>
        </p:nvSpPr>
        <p:spPr>
          <a:xfrm>
            <a:off x="4078985" y="6303264"/>
            <a:ext cx="647700" cy="154940"/>
          </a:xfrm>
          <a:custGeom>
            <a:avLst/>
            <a:gdLst/>
            <a:ahLst/>
            <a:cxnLst/>
            <a:rect l="l" t="t" r="r" b="b"/>
            <a:pathLst>
              <a:path w="647700" h="154939">
                <a:moveTo>
                  <a:pt x="0" y="0"/>
                </a:moveTo>
                <a:lnTo>
                  <a:pt x="647700" y="154686"/>
                </a:lnTo>
              </a:path>
            </a:pathLst>
          </a:custGeom>
          <a:ln w="4762">
            <a:solidFill>
              <a:srgbClr val="010101"/>
            </a:solidFill>
          </a:ln>
        </p:spPr>
        <p:txBody>
          <a:bodyPr wrap="square" lIns="0" tIns="0" rIns="0" bIns="0" rtlCol="0"/>
          <a:lstStyle/>
          <a:p/>
        </p:txBody>
      </p:sp>
      <p:sp>
        <p:nvSpPr>
          <p:cNvPr id="77" name="object 77"/>
          <p:cNvSpPr/>
          <p:nvPr/>
        </p:nvSpPr>
        <p:spPr>
          <a:xfrm>
            <a:off x="4794503" y="6597395"/>
            <a:ext cx="102235" cy="215900"/>
          </a:xfrm>
          <a:custGeom>
            <a:avLst/>
            <a:gdLst/>
            <a:ahLst/>
            <a:cxnLst/>
            <a:rect l="l" t="t" r="r" b="b"/>
            <a:pathLst>
              <a:path w="102235" h="215900">
                <a:moveTo>
                  <a:pt x="102108" y="0"/>
                </a:moveTo>
                <a:lnTo>
                  <a:pt x="0" y="215645"/>
                </a:lnTo>
              </a:path>
            </a:pathLst>
          </a:custGeom>
          <a:ln w="4762">
            <a:solidFill>
              <a:srgbClr val="010101"/>
            </a:solidFill>
          </a:ln>
        </p:spPr>
        <p:txBody>
          <a:bodyPr wrap="square" lIns="0" tIns="0" rIns="0" bIns="0" rtlCol="0"/>
          <a:lstStyle/>
          <a:p/>
        </p:txBody>
      </p:sp>
      <p:sp>
        <p:nvSpPr>
          <p:cNvPr id="78" name="object 78"/>
          <p:cNvSpPr/>
          <p:nvPr/>
        </p:nvSpPr>
        <p:spPr>
          <a:xfrm>
            <a:off x="4028694" y="6401561"/>
            <a:ext cx="645160" cy="452120"/>
          </a:xfrm>
          <a:custGeom>
            <a:avLst/>
            <a:gdLst/>
            <a:ahLst/>
            <a:cxnLst/>
            <a:rect l="l" t="t" r="r" b="b"/>
            <a:pathLst>
              <a:path w="645160" h="452120">
                <a:moveTo>
                  <a:pt x="0" y="0"/>
                </a:moveTo>
                <a:lnTo>
                  <a:pt x="644651" y="451865"/>
                </a:lnTo>
              </a:path>
            </a:pathLst>
          </a:custGeom>
          <a:ln w="4762">
            <a:solidFill>
              <a:srgbClr val="010101"/>
            </a:solidFill>
          </a:ln>
        </p:spPr>
        <p:txBody>
          <a:bodyPr wrap="square" lIns="0" tIns="0" rIns="0" bIns="0" rtlCol="0"/>
          <a:lstStyle/>
          <a:p/>
        </p:txBody>
      </p:sp>
      <p:sp>
        <p:nvSpPr>
          <p:cNvPr id="79" name="object 79"/>
          <p:cNvSpPr/>
          <p:nvPr/>
        </p:nvSpPr>
        <p:spPr>
          <a:xfrm>
            <a:off x="3532632" y="6951726"/>
            <a:ext cx="391160" cy="119380"/>
          </a:xfrm>
          <a:custGeom>
            <a:avLst/>
            <a:gdLst/>
            <a:ahLst/>
            <a:cxnLst/>
            <a:rect l="l" t="t" r="r" b="b"/>
            <a:pathLst>
              <a:path w="391160" h="119379">
                <a:moveTo>
                  <a:pt x="0" y="0"/>
                </a:moveTo>
                <a:lnTo>
                  <a:pt x="390905" y="118872"/>
                </a:lnTo>
              </a:path>
            </a:pathLst>
          </a:custGeom>
          <a:ln w="4762">
            <a:solidFill>
              <a:srgbClr val="010101"/>
            </a:solidFill>
          </a:ln>
        </p:spPr>
        <p:txBody>
          <a:bodyPr wrap="square" lIns="0" tIns="0" rIns="0" bIns="0" rtlCol="0"/>
          <a:lstStyle/>
          <a:p/>
        </p:txBody>
      </p:sp>
      <p:sp>
        <p:nvSpPr>
          <p:cNvPr id="80" name="object 80"/>
          <p:cNvSpPr/>
          <p:nvPr/>
        </p:nvSpPr>
        <p:spPr>
          <a:xfrm>
            <a:off x="3908297" y="6442709"/>
            <a:ext cx="136525" cy="586740"/>
          </a:xfrm>
          <a:custGeom>
            <a:avLst/>
            <a:gdLst/>
            <a:ahLst/>
            <a:cxnLst/>
            <a:rect l="l" t="t" r="r" b="b"/>
            <a:pathLst>
              <a:path w="136525" h="586740">
                <a:moveTo>
                  <a:pt x="0" y="0"/>
                </a:moveTo>
                <a:lnTo>
                  <a:pt x="136398" y="586739"/>
                </a:lnTo>
              </a:path>
            </a:pathLst>
          </a:custGeom>
          <a:ln w="4762">
            <a:solidFill>
              <a:srgbClr val="010101"/>
            </a:solidFill>
          </a:ln>
        </p:spPr>
        <p:txBody>
          <a:bodyPr wrap="square" lIns="0" tIns="0" rIns="0" bIns="0" rtlCol="0"/>
          <a:lstStyle/>
          <a:p/>
        </p:txBody>
      </p:sp>
      <p:sp>
        <p:nvSpPr>
          <p:cNvPr id="81" name="object 81"/>
          <p:cNvSpPr/>
          <p:nvPr/>
        </p:nvSpPr>
        <p:spPr>
          <a:xfrm>
            <a:off x="2971800" y="7383780"/>
            <a:ext cx="340995" cy="278130"/>
          </a:xfrm>
          <a:custGeom>
            <a:avLst/>
            <a:gdLst/>
            <a:ahLst/>
            <a:cxnLst/>
            <a:rect l="l" t="t" r="r" b="b"/>
            <a:pathLst>
              <a:path w="340995" h="278129">
                <a:moveTo>
                  <a:pt x="169925" y="0"/>
                </a:moveTo>
                <a:lnTo>
                  <a:pt x="116262" y="7107"/>
                </a:lnTo>
                <a:lnTo>
                  <a:pt x="69622" y="26871"/>
                </a:lnTo>
                <a:lnTo>
                  <a:pt x="32820" y="56948"/>
                </a:lnTo>
                <a:lnTo>
                  <a:pt x="8674" y="95000"/>
                </a:lnTo>
                <a:lnTo>
                  <a:pt x="0" y="138684"/>
                </a:lnTo>
                <a:lnTo>
                  <a:pt x="8674" y="182739"/>
                </a:lnTo>
                <a:lnTo>
                  <a:pt x="32820" y="221016"/>
                </a:lnTo>
                <a:lnTo>
                  <a:pt x="69622" y="251210"/>
                </a:lnTo>
                <a:lnTo>
                  <a:pt x="116262" y="271015"/>
                </a:lnTo>
                <a:lnTo>
                  <a:pt x="169925" y="278130"/>
                </a:lnTo>
                <a:lnTo>
                  <a:pt x="223960" y="271015"/>
                </a:lnTo>
                <a:lnTo>
                  <a:pt x="270826" y="251210"/>
                </a:lnTo>
                <a:lnTo>
                  <a:pt x="307744" y="221016"/>
                </a:lnTo>
                <a:lnTo>
                  <a:pt x="331933" y="182739"/>
                </a:lnTo>
                <a:lnTo>
                  <a:pt x="340613" y="138684"/>
                </a:lnTo>
                <a:lnTo>
                  <a:pt x="331933" y="95000"/>
                </a:lnTo>
                <a:lnTo>
                  <a:pt x="307744" y="56948"/>
                </a:lnTo>
                <a:lnTo>
                  <a:pt x="270826" y="26871"/>
                </a:lnTo>
                <a:lnTo>
                  <a:pt x="223960" y="7107"/>
                </a:lnTo>
                <a:lnTo>
                  <a:pt x="169925" y="0"/>
                </a:lnTo>
                <a:close/>
              </a:path>
            </a:pathLst>
          </a:custGeom>
          <a:ln w="4762">
            <a:solidFill>
              <a:srgbClr val="010101"/>
            </a:solidFill>
          </a:ln>
        </p:spPr>
        <p:txBody>
          <a:bodyPr wrap="square" lIns="0" tIns="0" rIns="0" bIns="0" rtlCol="0"/>
          <a:lstStyle/>
          <a:p/>
        </p:txBody>
      </p:sp>
      <p:sp>
        <p:nvSpPr>
          <p:cNvPr id="82" name="object 82"/>
          <p:cNvSpPr/>
          <p:nvPr/>
        </p:nvSpPr>
        <p:spPr>
          <a:xfrm>
            <a:off x="3657600" y="7498080"/>
            <a:ext cx="340995" cy="278130"/>
          </a:xfrm>
          <a:custGeom>
            <a:avLst/>
            <a:gdLst/>
            <a:ahLst/>
            <a:cxnLst/>
            <a:rect l="l" t="t" r="r" b="b"/>
            <a:pathLst>
              <a:path w="340995" h="278129">
                <a:moveTo>
                  <a:pt x="169925" y="0"/>
                </a:moveTo>
                <a:lnTo>
                  <a:pt x="116262" y="7107"/>
                </a:lnTo>
                <a:lnTo>
                  <a:pt x="69622" y="26871"/>
                </a:lnTo>
                <a:lnTo>
                  <a:pt x="32820" y="56948"/>
                </a:lnTo>
                <a:lnTo>
                  <a:pt x="8674" y="95000"/>
                </a:lnTo>
                <a:lnTo>
                  <a:pt x="0" y="138684"/>
                </a:lnTo>
                <a:lnTo>
                  <a:pt x="8674" y="182739"/>
                </a:lnTo>
                <a:lnTo>
                  <a:pt x="32820" y="221016"/>
                </a:lnTo>
                <a:lnTo>
                  <a:pt x="69622" y="251210"/>
                </a:lnTo>
                <a:lnTo>
                  <a:pt x="116262" y="271015"/>
                </a:lnTo>
                <a:lnTo>
                  <a:pt x="169925" y="278130"/>
                </a:lnTo>
                <a:lnTo>
                  <a:pt x="223960" y="271015"/>
                </a:lnTo>
                <a:lnTo>
                  <a:pt x="270826" y="251210"/>
                </a:lnTo>
                <a:lnTo>
                  <a:pt x="307744" y="221016"/>
                </a:lnTo>
                <a:lnTo>
                  <a:pt x="331933" y="182739"/>
                </a:lnTo>
                <a:lnTo>
                  <a:pt x="340613" y="138684"/>
                </a:lnTo>
                <a:lnTo>
                  <a:pt x="331933" y="95000"/>
                </a:lnTo>
                <a:lnTo>
                  <a:pt x="307744" y="56948"/>
                </a:lnTo>
                <a:lnTo>
                  <a:pt x="270826" y="26871"/>
                </a:lnTo>
                <a:lnTo>
                  <a:pt x="223960" y="7107"/>
                </a:lnTo>
                <a:lnTo>
                  <a:pt x="169925" y="0"/>
                </a:lnTo>
                <a:close/>
              </a:path>
            </a:pathLst>
          </a:custGeom>
          <a:ln w="4762">
            <a:solidFill>
              <a:srgbClr val="010101"/>
            </a:solidFill>
          </a:ln>
        </p:spPr>
        <p:txBody>
          <a:bodyPr wrap="square" lIns="0" tIns="0" rIns="0" bIns="0" rtlCol="0"/>
          <a:lstStyle/>
          <a:p/>
        </p:txBody>
      </p:sp>
      <p:sp>
        <p:nvSpPr>
          <p:cNvPr id="83" name="object 83"/>
          <p:cNvSpPr txBox="1"/>
          <p:nvPr/>
        </p:nvSpPr>
        <p:spPr>
          <a:xfrm>
            <a:off x="2542539" y="7060183"/>
            <a:ext cx="1599565" cy="600075"/>
          </a:xfrm>
          <a:prstGeom prst="rect">
            <a:avLst/>
          </a:prstGeom>
        </p:spPr>
        <p:txBody>
          <a:bodyPr wrap="square" lIns="0" tIns="12700" rIns="0" bIns="0" rtlCol="0" vert="horz">
            <a:spAutoFit/>
          </a:bodyPr>
          <a:lstStyle/>
          <a:p>
            <a:pPr algn="ctr" marR="5080">
              <a:lnSpc>
                <a:spcPct val="100000"/>
              </a:lnSpc>
              <a:spcBef>
                <a:spcPts val="100"/>
              </a:spcBef>
              <a:tabLst>
                <a:tab pos="1416685" algn="l"/>
              </a:tabLst>
            </a:pPr>
            <a:r>
              <a:rPr dirty="0" sz="1200" spc="-5" i="1">
                <a:latin typeface="Arial"/>
                <a:cs typeface="Arial"/>
              </a:rPr>
              <a:t>V</a:t>
            </a:r>
            <a:r>
              <a:rPr dirty="0" baseline="-20833" sz="1200" spc="-7" i="1">
                <a:latin typeface="Arial"/>
                <a:cs typeface="Arial"/>
              </a:rPr>
              <a:t>4	</a:t>
            </a:r>
            <a:r>
              <a:rPr dirty="0" sz="1200" i="1">
                <a:solidFill>
                  <a:srgbClr val="FF5050"/>
                </a:solidFill>
                <a:latin typeface="Arial"/>
                <a:cs typeface="Arial"/>
              </a:rPr>
              <a:t>G</a:t>
            </a:r>
            <a:endParaRPr sz="1200">
              <a:latin typeface="Arial"/>
              <a:cs typeface="Arial"/>
            </a:endParaRPr>
          </a:p>
          <a:p>
            <a:pPr>
              <a:lnSpc>
                <a:spcPct val="100000"/>
              </a:lnSpc>
              <a:spcBef>
                <a:spcPts val="30"/>
              </a:spcBef>
            </a:pPr>
            <a:endParaRPr sz="1400">
              <a:latin typeface="Times New Roman"/>
              <a:cs typeface="Times New Roman"/>
            </a:endParaRPr>
          </a:p>
          <a:p>
            <a:pPr algn="ctr" marL="38735">
              <a:lnSpc>
                <a:spcPct val="100000"/>
              </a:lnSpc>
              <a:spcBef>
                <a:spcPts val="5"/>
              </a:spcBef>
              <a:tabLst>
                <a:tab pos="635000" algn="l"/>
              </a:tabLst>
            </a:pPr>
            <a:r>
              <a:rPr dirty="0" baseline="13888" sz="1800" spc="-7" i="1">
                <a:latin typeface="Arial"/>
                <a:cs typeface="Arial"/>
              </a:rPr>
              <a:t>V</a:t>
            </a:r>
            <a:r>
              <a:rPr dirty="0" sz="800" spc="-5" i="1">
                <a:latin typeface="Arial"/>
                <a:cs typeface="Arial"/>
              </a:rPr>
              <a:t>7</a:t>
            </a:r>
            <a:r>
              <a:rPr dirty="0" sz="800" spc="80" i="1">
                <a:latin typeface="Arial"/>
                <a:cs typeface="Arial"/>
              </a:rPr>
              <a:t> </a:t>
            </a:r>
            <a:r>
              <a:rPr dirty="0" u="heavy" sz="800" spc="-5" i="1">
                <a:uFill>
                  <a:solidFill>
                    <a:srgbClr val="010101"/>
                  </a:solidFill>
                </a:uFill>
                <a:latin typeface="Arial"/>
                <a:cs typeface="Arial"/>
              </a:rPr>
              <a:t> </a:t>
            </a:r>
            <a:r>
              <a:rPr dirty="0" u="heavy" sz="800" i="1">
                <a:uFill>
                  <a:solidFill>
                    <a:srgbClr val="010101"/>
                  </a:solidFill>
                </a:uFill>
                <a:latin typeface="Arial"/>
                <a:cs typeface="Arial"/>
              </a:rPr>
              <a:t>	</a:t>
            </a:r>
            <a:endParaRPr sz="800">
              <a:latin typeface="Arial"/>
              <a:cs typeface="Arial"/>
            </a:endParaRPr>
          </a:p>
        </p:txBody>
      </p:sp>
      <p:sp>
        <p:nvSpPr>
          <p:cNvPr id="84" name="object 84"/>
          <p:cNvSpPr txBox="1"/>
          <p:nvPr/>
        </p:nvSpPr>
        <p:spPr>
          <a:xfrm>
            <a:off x="3776471" y="7528050"/>
            <a:ext cx="114935" cy="208279"/>
          </a:xfrm>
          <a:prstGeom prst="rect">
            <a:avLst/>
          </a:prstGeom>
        </p:spPr>
        <p:txBody>
          <a:bodyPr wrap="square" lIns="0" tIns="12700" rIns="0" bIns="0" rtlCol="0" vert="horz">
            <a:spAutoFit/>
          </a:bodyPr>
          <a:lstStyle/>
          <a:p>
            <a:pPr>
              <a:lnSpc>
                <a:spcPct val="100000"/>
              </a:lnSpc>
              <a:spcBef>
                <a:spcPts val="100"/>
              </a:spcBef>
            </a:pPr>
            <a:r>
              <a:rPr dirty="0" sz="1200" i="1">
                <a:solidFill>
                  <a:srgbClr val="FF5050"/>
                </a:solidFill>
                <a:latin typeface="Arial"/>
                <a:cs typeface="Arial"/>
              </a:rPr>
              <a:t>Y</a:t>
            </a:r>
            <a:endParaRPr sz="1200">
              <a:latin typeface="Arial"/>
              <a:cs typeface="Arial"/>
            </a:endParaRPr>
          </a:p>
        </p:txBody>
      </p:sp>
      <p:sp>
        <p:nvSpPr>
          <p:cNvPr id="85" name="object 85"/>
          <p:cNvSpPr/>
          <p:nvPr/>
        </p:nvSpPr>
        <p:spPr>
          <a:xfrm>
            <a:off x="4572000" y="7307580"/>
            <a:ext cx="340995" cy="278130"/>
          </a:xfrm>
          <a:custGeom>
            <a:avLst/>
            <a:gdLst/>
            <a:ahLst/>
            <a:cxnLst/>
            <a:rect l="l" t="t" r="r" b="b"/>
            <a:pathLst>
              <a:path w="340995" h="278129">
                <a:moveTo>
                  <a:pt x="169925" y="0"/>
                </a:moveTo>
                <a:lnTo>
                  <a:pt x="116262" y="7107"/>
                </a:lnTo>
                <a:lnTo>
                  <a:pt x="69622" y="26871"/>
                </a:lnTo>
                <a:lnTo>
                  <a:pt x="32820" y="56948"/>
                </a:lnTo>
                <a:lnTo>
                  <a:pt x="8674" y="95000"/>
                </a:lnTo>
                <a:lnTo>
                  <a:pt x="0" y="138684"/>
                </a:lnTo>
                <a:lnTo>
                  <a:pt x="8674" y="182739"/>
                </a:lnTo>
                <a:lnTo>
                  <a:pt x="32820" y="221016"/>
                </a:lnTo>
                <a:lnTo>
                  <a:pt x="69622" y="251210"/>
                </a:lnTo>
                <a:lnTo>
                  <a:pt x="116262" y="271015"/>
                </a:lnTo>
                <a:lnTo>
                  <a:pt x="169925" y="278130"/>
                </a:lnTo>
                <a:lnTo>
                  <a:pt x="223960" y="271015"/>
                </a:lnTo>
                <a:lnTo>
                  <a:pt x="270826" y="251210"/>
                </a:lnTo>
                <a:lnTo>
                  <a:pt x="307744" y="221016"/>
                </a:lnTo>
                <a:lnTo>
                  <a:pt x="331933" y="182739"/>
                </a:lnTo>
                <a:lnTo>
                  <a:pt x="340613" y="138684"/>
                </a:lnTo>
                <a:lnTo>
                  <a:pt x="331933" y="95000"/>
                </a:lnTo>
                <a:lnTo>
                  <a:pt x="307744" y="56948"/>
                </a:lnTo>
                <a:lnTo>
                  <a:pt x="270826" y="26871"/>
                </a:lnTo>
                <a:lnTo>
                  <a:pt x="223960" y="7107"/>
                </a:lnTo>
                <a:lnTo>
                  <a:pt x="169925" y="0"/>
                </a:lnTo>
                <a:close/>
              </a:path>
            </a:pathLst>
          </a:custGeom>
          <a:ln w="4762">
            <a:solidFill>
              <a:srgbClr val="010101"/>
            </a:solidFill>
          </a:ln>
        </p:spPr>
        <p:txBody>
          <a:bodyPr wrap="square" lIns="0" tIns="0" rIns="0" bIns="0" rtlCol="0"/>
          <a:lstStyle/>
          <a:p/>
        </p:txBody>
      </p:sp>
      <p:sp>
        <p:nvSpPr>
          <p:cNvPr id="86" name="object 86"/>
          <p:cNvSpPr txBox="1"/>
          <p:nvPr/>
        </p:nvSpPr>
        <p:spPr>
          <a:xfrm>
            <a:off x="4690871" y="7337550"/>
            <a:ext cx="114935" cy="208279"/>
          </a:xfrm>
          <a:prstGeom prst="rect">
            <a:avLst/>
          </a:prstGeom>
        </p:spPr>
        <p:txBody>
          <a:bodyPr wrap="square" lIns="0" tIns="12700" rIns="0" bIns="0" rtlCol="0" vert="horz">
            <a:spAutoFit/>
          </a:bodyPr>
          <a:lstStyle/>
          <a:p>
            <a:pPr>
              <a:lnSpc>
                <a:spcPct val="100000"/>
              </a:lnSpc>
              <a:spcBef>
                <a:spcPts val="100"/>
              </a:spcBef>
            </a:pPr>
            <a:r>
              <a:rPr dirty="0" sz="1200" i="1">
                <a:solidFill>
                  <a:srgbClr val="FF5050"/>
                </a:solidFill>
                <a:latin typeface="Arial"/>
                <a:cs typeface="Arial"/>
              </a:rPr>
              <a:t>B</a:t>
            </a:r>
            <a:endParaRPr sz="1200">
              <a:latin typeface="Arial"/>
              <a:cs typeface="Arial"/>
            </a:endParaRPr>
          </a:p>
        </p:txBody>
      </p:sp>
      <p:sp>
        <p:nvSpPr>
          <p:cNvPr id="87" name="object 87"/>
          <p:cNvSpPr/>
          <p:nvPr/>
        </p:nvSpPr>
        <p:spPr>
          <a:xfrm>
            <a:off x="2766822" y="7267193"/>
            <a:ext cx="255270" cy="157480"/>
          </a:xfrm>
          <a:custGeom>
            <a:avLst/>
            <a:gdLst/>
            <a:ahLst/>
            <a:cxnLst/>
            <a:rect l="l" t="t" r="r" b="b"/>
            <a:pathLst>
              <a:path w="255269" h="157479">
                <a:moveTo>
                  <a:pt x="0" y="0"/>
                </a:moveTo>
                <a:lnTo>
                  <a:pt x="255269" y="156971"/>
                </a:lnTo>
              </a:path>
            </a:pathLst>
          </a:custGeom>
          <a:ln w="4762">
            <a:solidFill>
              <a:srgbClr val="010101"/>
            </a:solidFill>
          </a:ln>
        </p:spPr>
        <p:txBody>
          <a:bodyPr wrap="square" lIns="0" tIns="0" rIns="0" bIns="0" rtlCol="0"/>
          <a:lstStyle/>
          <a:p/>
        </p:txBody>
      </p:sp>
      <p:sp>
        <p:nvSpPr>
          <p:cNvPr id="88" name="object 88"/>
          <p:cNvSpPr/>
          <p:nvPr/>
        </p:nvSpPr>
        <p:spPr>
          <a:xfrm>
            <a:off x="3947921" y="7544561"/>
            <a:ext cx="674370" cy="190500"/>
          </a:xfrm>
          <a:custGeom>
            <a:avLst/>
            <a:gdLst/>
            <a:ahLst/>
            <a:cxnLst/>
            <a:rect l="l" t="t" r="r" b="b"/>
            <a:pathLst>
              <a:path w="674370" h="190500">
                <a:moveTo>
                  <a:pt x="0" y="190500"/>
                </a:moveTo>
                <a:lnTo>
                  <a:pt x="674369" y="0"/>
                </a:lnTo>
              </a:path>
            </a:pathLst>
          </a:custGeom>
          <a:ln w="4762">
            <a:solidFill>
              <a:srgbClr val="010101"/>
            </a:solidFill>
          </a:ln>
        </p:spPr>
        <p:txBody>
          <a:bodyPr wrap="square" lIns="0" tIns="0" rIns="0" bIns="0" rtlCol="0"/>
          <a:lstStyle/>
          <a:p/>
        </p:txBody>
      </p:sp>
      <p:sp>
        <p:nvSpPr>
          <p:cNvPr id="89" name="object 89"/>
          <p:cNvSpPr/>
          <p:nvPr/>
        </p:nvSpPr>
        <p:spPr>
          <a:xfrm>
            <a:off x="4742688" y="7091933"/>
            <a:ext cx="52705" cy="215900"/>
          </a:xfrm>
          <a:custGeom>
            <a:avLst/>
            <a:gdLst/>
            <a:ahLst/>
            <a:cxnLst/>
            <a:rect l="l" t="t" r="r" b="b"/>
            <a:pathLst>
              <a:path w="52704" h="215900">
                <a:moveTo>
                  <a:pt x="52577" y="0"/>
                </a:moveTo>
                <a:lnTo>
                  <a:pt x="0" y="215646"/>
                </a:lnTo>
              </a:path>
            </a:pathLst>
          </a:custGeom>
          <a:ln w="4762">
            <a:solidFill>
              <a:srgbClr val="010101"/>
            </a:solidFill>
          </a:ln>
        </p:spPr>
        <p:txBody>
          <a:bodyPr wrap="square" lIns="0" tIns="0" rIns="0" bIns="0" rtlCol="0"/>
          <a:lstStyle/>
          <a:p/>
        </p:txBody>
      </p:sp>
      <p:sp>
        <p:nvSpPr>
          <p:cNvPr id="90" name="object 90"/>
          <p:cNvSpPr/>
          <p:nvPr/>
        </p:nvSpPr>
        <p:spPr>
          <a:xfrm>
            <a:off x="4165091" y="7267193"/>
            <a:ext cx="407034" cy="179070"/>
          </a:xfrm>
          <a:custGeom>
            <a:avLst/>
            <a:gdLst/>
            <a:ahLst/>
            <a:cxnLst/>
            <a:rect l="l" t="t" r="r" b="b"/>
            <a:pathLst>
              <a:path w="407035" h="179070">
                <a:moveTo>
                  <a:pt x="0" y="0"/>
                </a:moveTo>
                <a:lnTo>
                  <a:pt x="406908" y="179069"/>
                </a:lnTo>
              </a:path>
            </a:pathLst>
          </a:custGeom>
          <a:ln w="4762">
            <a:solidFill>
              <a:srgbClr val="010101"/>
            </a:solidFill>
          </a:ln>
        </p:spPr>
        <p:txBody>
          <a:bodyPr wrap="square" lIns="0" tIns="0" rIns="0" bIns="0" rtlCol="0"/>
          <a:lstStyle/>
          <a:p/>
        </p:txBody>
      </p:sp>
      <p:sp>
        <p:nvSpPr>
          <p:cNvPr id="91" name="object 91"/>
          <p:cNvSpPr/>
          <p:nvPr/>
        </p:nvSpPr>
        <p:spPr>
          <a:xfrm>
            <a:off x="3787902" y="6401561"/>
            <a:ext cx="40640" cy="1096645"/>
          </a:xfrm>
          <a:custGeom>
            <a:avLst/>
            <a:gdLst/>
            <a:ahLst/>
            <a:cxnLst/>
            <a:rect l="l" t="t" r="r" b="b"/>
            <a:pathLst>
              <a:path w="40639" h="1096645">
                <a:moveTo>
                  <a:pt x="40386" y="1096518"/>
                </a:moveTo>
                <a:lnTo>
                  <a:pt x="0" y="0"/>
                </a:lnTo>
              </a:path>
            </a:pathLst>
          </a:custGeom>
          <a:ln w="4762">
            <a:solidFill>
              <a:srgbClr val="010101"/>
            </a:solidFill>
          </a:ln>
        </p:spPr>
        <p:txBody>
          <a:bodyPr wrap="square" lIns="0" tIns="0" rIns="0" bIns="0" rtlCol="0"/>
          <a:lstStyle/>
          <a:p/>
        </p:txBody>
      </p:sp>
      <p:sp>
        <p:nvSpPr>
          <p:cNvPr id="92" name="object 92"/>
          <p:cNvSpPr/>
          <p:nvPr/>
        </p:nvSpPr>
        <p:spPr>
          <a:xfrm>
            <a:off x="3363467" y="7091933"/>
            <a:ext cx="344805" cy="447040"/>
          </a:xfrm>
          <a:custGeom>
            <a:avLst/>
            <a:gdLst/>
            <a:ahLst/>
            <a:cxnLst/>
            <a:rect l="l" t="t" r="r" b="b"/>
            <a:pathLst>
              <a:path w="344804" h="447040">
                <a:moveTo>
                  <a:pt x="0" y="0"/>
                </a:moveTo>
                <a:lnTo>
                  <a:pt x="344424" y="446532"/>
                </a:lnTo>
              </a:path>
            </a:pathLst>
          </a:custGeom>
          <a:ln w="4762">
            <a:solidFill>
              <a:srgbClr val="010101"/>
            </a:solidFill>
          </a:ln>
        </p:spPr>
        <p:txBody>
          <a:bodyPr wrap="square" lIns="0" tIns="0" rIns="0" bIns="0" rtlCol="0"/>
          <a:lstStyle/>
          <a:p/>
        </p:txBody>
      </p:sp>
      <p:sp>
        <p:nvSpPr>
          <p:cNvPr id="93" name="object 93"/>
          <p:cNvSpPr/>
          <p:nvPr/>
        </p:nvSpPr>
        <p:spPr>
          <a:xfrm>
            <a:off x="3947921" y="7307580"/>
            <a:ext cx="97155" cy="231140"/>
          </a:xfrm>
          <a:custGeom>
            <a:avLst/>
            <a:gdLst/>
            <a:ahLst/>
            <a:cxnLst/>
            <a:rect l="l" t="t" r="r" b="b"/>
            <a:pathLst>
              <a:path w="97154" h="231140">
                <a:moveTo>
                  <a:pt x="0" y="230886"/>
                </a:moveTo>
                <a:lnTo>
                  <a:pt x="96774" y="0"/>
                </a:lnTo>
              </a:path>
            </a:pathLst>
          </a:custGeom>
          <a:ln w="4762">
            <a:solidFill>
              <a:srgbClr val="010101"/>
            </a:solidFill>
          </a:ln>
        </p:spPr>
        <p:txBody>
          <a:bodyPr wrap="square" lIns="0" tIns="0" rIns="0" bIns="0" rtlCol="0"/>
          <a:lstStyle/>
          <a:p/>
        </p:txBody>
      </p:sp>
      <p:sp>
        <p:nvSpPr>
          <p:cNvPr id="94" name="object 94"/>
          <p:cNvSpPr/>
          <p:nvPr/>
        </p:nvSpPr>
        <p:spPr>
          <a:xfrm>
            <a:off x="3998214" y="7051547"/>
            <a:ext cx="676275" cy="585470"/>
          </a:xfrm>
          <a:custGeom>
            <a:avLst/>
            <a:gdLst/>
            <a:ahLst/>
            <a:cxnLst/>
            <a:rect l="l" t="t" r="r" b="b"/>
            <a:pathLst>
              <a:path w="676275" h="585470">
                <a:moveTo>
                  <a:pt x="0" y="585215"/>
                </a:moveTo>
                <a:lnTo>
                  <a:pt x="675894" y="0"/>
                </a:lnTo>
              </a:path>
            </a:pathLst>
          </a:custGeom>
          <a:ln w="4762">
            <a:solidFill>
              <a:srgbClr val="010101"/>
            </a:solidFill>
          </a:ln>
        </p:spPr>
        <p:txBody>
          <a:bodyPr wrap="square" lIns="0" tIns="0" rIns="0" bIns="0" rtlCol="0"/>
          <a:lstStyle/>
          <a:p/>
        </p:txBody>
      </p:sp>
      <p:sp>
        <p:nvSpPr>
          <p:cNvPr id="95" name="object 95"/>
          <p:cNvSpPr/>
          <p:nvPr/>
        </p:nvSpPr>
        <p:spPr>
          <a:xfrm>
            <a:off x="3142488" y="7051547"/>
            <a:ext cx="100330" cy="332740"/>
          </a:xfrm>
          <a:custGeom>
            <a:avLst/>
            <a:gdLst/>
            <a:ahLst/>
            <a:cxnLst/>
            <a:rect l="l" t="t" r="r" b="b"/>
            <a:pathLst>
              <a:path w="100330" h="332740">
                <a:moveTo>
                  <a:pt x="0" y="332231"/>
                </a:moveTo>
                <a:lnTo>
                  <a:pt x="99822" y="0"/>
                </a:lnTo>
              </a:path>
            </a:pathLst>
          </a:custGeom>
          <a:ln w="4762">
            <a:solidFill>
              <a:srgbClr val="010101"/>
            </a:solidFill>
          </a:ln>
        </p:spPr>
        <p:txBody>
          <a:bodyPr wrap="square" lIns="0" tIns="0" rIns="0" bIns="0" rtlCol="0"/>
          <a:lstStyle/>
          <a:p/>
        </p:txBody>
      </p:sp>
      <p:sp>
        <p:nvSpPr>
          <p:cNvPr id="96" name="object 96"/>
          <p:cNvSpPr/>
          <p:nvPr/>
        </p:nvSpPr>
        <p:spPr>
          <a:xfrm>
            <a:off x="1606296" y="5408676"/>
            <a:ext cx="4559300" cy="3416300"/>
          </a:xfrm>
          <a:custGeom>
            <a:avLst/>
            <a:gdLst/>
            <a:ahLst/>
            <a:cxnLst/>
            <a:rect l="l" t="t" r="r" b="b"/>
            <a:pathLst>
              <a:path w="4559300" h="3416300">
                <a:moveTo>
                  <a:pt x="4559046" y="0"/>
                </a:moveTo>
                <a:lnTo>
                  <a:pt x="0" y="0"/>
                </a:lnTo>
                <a:lnTo>
                  <a:pt x="0" y="3416046"/>
                </a:lnTo>
                <a:lnTo>
                  <a:pt x="4559046" y="3416046"/>
                </a:lnTo>
                <a:lnTo>
                  <a:pt x="4559046" y="0"/>
                </a:lnTo>
                <a:close/>
              </a:path>
            </a:pathLst>
          </a:custGeom>
          <a:ln w="12954">
            <a:solidFill>
              <a:srgbClr val="000000"/>
            </a:solidFill>
          </a:ln>
        </p:spPr>
        <p:txBody>
          <a:bodyPr wrap="square" lIns="0" tIns="0" rIns="0" bIns="0" rtlCol="0"/>
          <a:lstStyle/>
          <a:p/>
        </p:txBody>
      </p:sp>
      <p:sp>
        <p:nvSpPr>
          <p:cNvPr id="97" name="object 97"/>
          <p:cNvSpPr txBox="1">
            <a:spLocks noGrp="1"/>
          </p:cNvSpPr>
          <p:nvPr>
            <p:ph type="sldNum" idx="7" sz="quarter"/>
          </p:nvPr>
        </p:nvSpPr>
        <p:spPr>
          <a:prstGeom prst="rect"/>
        </p:spPr>
        <p:txBody>
          <a:bodyPr wrap="square" lIns="0" tIns="0" rIns="0" bIns="0" rtlCol="0" vert="horz">
            <a:spAutoFit/>
          </a:bodyPr>
          <a:lstStyle/>
          <a:p>
            <a:pPr marL="25400">
              <a:lnSpc>
                <a:spcPts val="1540"/>
              </a:lnSpc>
            </a:pPr>
            <a:fld id="{81D60167-4931-47E6-BA6A-407CBD079E47}" type="slidenum">
              <a:rPr dirty="0"/>
              <a:t>10</a:t>
            </a:fld>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934717" y="1382522"/>
            <a:ext cx="3914140" cy="269875"/>
          </a:xfrm>
          <a:prstGeom prst="rect">
            <a:avLst/>
          </a:prstGeom>
        </p:spPr>
        <p:txBody>
          <a:bodyPr wrap="square" lIns="0" tIns="12700" rIns="0" bIns="0" rtlCol="0" vert="horz">
            <a:spAutoFit/>
          </a:bodyPr>
          <a:lstStyle/>
          <a:p>
            <a:pPr>
              <a:lnSpc>
                <a:spcPct val="100000"/>
              </a:lnSpc>
              <a:spcBef>
                <a:spcPts val="100"/>
              </a:spcBef>
            </a:pPr>
            <a:r>
              <a:rPr dirty="0" sz="1600" spc="-5">
                <a:solidFill>
                  <a:srgbClr val="009A00"/>
                </a:solidFill>
                <a:latin typeface="Arial"/>
                <a:cs typeface="Arial"/>
              </a:rPr>
              <a:t>General purpose </a:t>
            </a:r>
            <a:r>
              <a:rPr dirty="0" u="heavy" sz="1600" spc="-5" b="1" i="1">
                <a:solidFill>
                  <a:srgbClr val="FF0000"/>
                </a:solidFill>
                <a:uFill>
                  <a:solidFill>
                    <a:srgbClr val="FF0000"/>
                  </a:solidFill>
                </a:uFill>
                <a:latin typeface="Arial"/>
                <a:cs typeface="Arial"/>
              </a:rPr>
              <a:t>Value</a:t>
            </a:r>
            <a:r>
              <a:rPr dirty="0" sz="1600" spc="-5" b="1" i="1">
                <a:solidFill>
                  <a:srgbClr val="FF0000"/>
                </a:solidFill>
                <a:latin typeface="Arial"/>
                <a:cs typeface="Arial"/>
              </a:rPr>
              <a:t> </a:t>
            </a:r>
            <a:r>
              <a:rPr dirty="0" sz="1600" spc="-5">
                <a:solidFill>
                  <a:srgbClr val="009A00"/>
                </a:solidFill>
                <a:latin typeface="Arial"/>
                <a:cs typeface="Arial"/>
              </a:rPr>
              <a:t>Ordering</a:t>
            </a:r>
            <a:r>
              <a:rPr dirty="0" sz="1600" spc="-50">
                <a:solidFill>
                  <a:srgbClr val="009A00"/>
                </a:solidFill>
                <a:latin typeface="Arial"/>
                <a:cs typeface="Arial"/>
              </a:rPr>
              <a:t> </a:t>
            </a:r>
            <a:r>
              <a:rPr dirty="0" sz="1600" spc="-5">
                <a:solidFill>
                  <a:srgbClr val="009A00"/>
                </a:solidFill>
                <a:latin typeface="Arial"/>
                <a:cs typeface="Arial"/>
              </a:rPr>
              <a:t>Heuristics</a:t>
            </a:r>
            <a:endParaRPr sz="1600">
              <a:latin typeface="Arial"/>
              <a:cs typeface="Arial"/>
            </a:endParaRPr>
          </a:p>
        </p:txBody>
      </p:sp>
      <p:sp>
        <p:nvSpPr>
          <p:cNvPr id="3" name="object 3"/>
          <p:cNvSpPr/>
          <p:nvPr/>
        </p:nvSpPr>
        <p:spPr>
          <a:xfrm>
            <a:off x="3260597" y="2481833"/>
            <a:ext cx="102870" cy="154305"/>
          </a:xfrm>
          <a:custGeom>
            <a:avLst/>
            <a:gdLst/>
            <a:ahLst/>
            <a:cxnLst/>
            <a:rect l="l" t="t" r="r" b="b"/>
            <a:pathLst>
              <a:path w="102870" h="154305">
                <a:moveTo>
                  <a:pt x="102869" y="153924"/>
                </a:moveTo>
                <a:lnTo>
                  <a:pt x="0" y="0"/>
                </a:lnTo>
              </a:path>
            </a:pathLst>
          </a:custGeom>
          <a:ln w="4762">
            <a:solidFill>
              <a:srgbClr val="010101"/>
            </a:solidFill>
          </a:ln>
        </p:spPr>
        <p:txBody>
          <a:bodyPr wrap="square" lIns="0" tIns="0" rIns="0" bIns="0" rtlCol="0"/>
          <a:lstStyle/>
          <a:p/>
        </p:txBody>
      </p:sp>
      <p:sp>
        <p:nvSpPr>
          <p:cNvPr id="4" name="object 4"/>
          <p:cNvSpPr/>
          <p:nvPr/>
        </p:nvSpPr>
        <p:spPr>
          <a:xfrm>
            <a:off x="4214621" y="2775204"/>
            <a:ext cx="410209" cy="216535"/>
          </a:xfrm>
          <a:custGeom>
            <a:avLst/>
            <a:gdLst/>
            <a:ahLst/>
            <a:cxnLst/>
            <a:rect l="l" t="t" r="r" b="b"/>
            <a:pathLst>
              <a:path w="410210" h="216535">
                <a:moveTo>
                  <a:pt x="0" y="216407"/>
                </a:moveTo>
                <a:lnTo>
                  <a:pt x="409955" y="0"/>
                </a:lnTo>
              </a:path>
            </a:pathLst>
          </a:custGeom>
          <a:ln w="4762">
            <a:solidFill>
              <a:srgbClr val="010101"/>
            </a:solidFill>
          </a:ln>
        </p:spPr>
        <p:txBody>
          <a:bodyPr wrap="square" lIns="0" tIns="0" rIns="0" bIns="0" rtlCol="0"/>
          <a:lstStyle/>
          <a:p/>
        </p:txBody>
      </p:sp>
      <p:sp>
        <p:nvSpPr>
          <p:cNvPr id="5" name="object 5"/>
          <p:cNvSpPr/>
          <p:nvPr/>
        </p:nvSpPr>
        <p:spPr>
          <a:xfrm>
            <a:off x="2476500" y="2080260"/>
            <a:ext cx="340995" cy="277495"/>
          </a:xfrm>
          <a:custGeom>
            <a:avLst/>
            <a:gdLst/>
            <a:ahLst/>
            <a:cxnLst/>
            <a:rect l="l" t="t" r="r" b="b"/>
            <a:pathLst>
              <a:path w="340994" h="277494">
                <a:moveTo>
                  <a:pt x="169925" y="0"/>
                </a:moveTo>
                <a:lnTo>
                  <a:pt x="116262" y="7034"/>
                </a:lnTo>
                <a:lnTo>
                  <a:pt x="69622" y="26651"/>
                </a:lnTo>
                <a:lnTo>
                  <a:pt x="32820" y="56619"/>
                </a:lnTo>
                <a:lnTo>
                  <a:pt x="8674" y="94707"/>
                </a:lnTo>
                <a:lnTo>
                  <a:pt x="0" y="138684"/>
                </a:lnTo>
                <a:lnTo>
                  <a:pt x="8674" y="182660"/>
                </a:lnTo>
                <a:lnTo>
                  <a:pt x="32820" y="220748"/>
                </a:lnTo>
                <a:lnTo>
                  <a:pt x="69622" y="250716"/>
                </a:lnTo>
                <a:lnTo>
                  <a:pt x="116262" y="270333"/>
                </a:lnTo>
                <a:lnTo>
                  <a:pt x="169925" y="277368"/>
                </a:lnTo>
                <a:lnTo>
                  <a:pt x="223960" y="270333"/>
                </a:lnTo>
                <a:lnTo>
                  <a:pt x="270826" y="250716"/>
                </a:lnTo>
                <a:lnTo>
                  <a:pt x="307744" y="220748"/>
                </a:lnTo>
                <a:lnTo>
                  <a:pt x="331933" y="182660"/>
                </a:lnTo>
                <a:lnTo>
                  <a:pt x="340613" y="138684"/>
                </a:lnTo>
                <a:lnTo>
                  <a:pt x="331933" y="94707"/>
                </a:lnTo>
                <a:lnTo>
                  <a:pt x="307744" y="56619"/>
                </a:lnTo>
                <a:lnTo>
                  <a:pt x="270826" y="26651"/>
                </a:lnTo>
                <a:lnTo>
                  <a:pt x="223960" y="7034"/>
                </a:lnTo>
                <a:lnTo>
                  <a:pt x="169925" y="0"/>
                </a:lnTo>
                <a:close/>
              </a:path>
            </a:pathLst>
          </a:custGeom>
          <a:ln w="4762">
            <a:solidFill>
              <a:srgbClr val="010101"/>
            </a:solidFill>
          </a:ln>
        </p:spPr>
        <p:txBody>
          <a:bodyPr wrap="square" lIns="0" tIns="0" rIns="0" bIns="0" rtlCol="0"/>
          <a:lstStyle/>
          <a:p/>
        </p:txBody>
      </p:sp>
      <p:sp>
        <p:nvSpPr>
          <p:cNvPr id="6" name="object 6"/>
          <p:cNvSpPr txBox="1"/>
          <p:nvPr/>
        </p:nvSpPr>
        <p:spPr>
          <a:xfrm>
            <a:off x="2567939" y="2110231"/>
            <a:ext cx="114935" cy="208279"/>
          </a:xfrm>
          <a:prstGeom prst="rect">
            <a:avLst/>
          </a:prstGeom>
        </p:spPr>
        <p:txBody>
          <a:bodyPr wrap="square" lIns="0" tIns="12700" rIns="0" bIns="0" rtlCol="0" vert="horz">
            <a:spAutoFit/>
          </a:bodyPr>
          <a:lstStyle/>
          <a:p>
            <a:pPr>
              <a:lnSpc>
                <a:spcPct val="100000"/>
              </a:lnSpc>
              <a:spcBef>
                <a:spcPts val="100"/>
              </a:spcBef>
            </a:pPr>
            <a:r>
              <a:rPr dirty="0" sz="1200" i="1">
                <a:latin typeface="Arial"/>
                <a:cs typeface="Arial"/>
              </a:rPr>
              <a:t>V</a:t>
            </a:r>
            <a:endParaRPr sz="1200">
              <a:latin typeface="Arial"/>
              <a:cs typeface="Arial"/>
            </a:endParaRPr>
          </a:p>
        </p:txBody>
      </p:sp>
      <p:sp>
        <p:nvSpPr>
          <p:cNvPr id="7" name="object 7"/>
          <p:cNvSpPr txBox="1"/>
          <p:nvPr/>
        </p:nvSpPr>
        <p:spPr>
          <a:xfrm>
            <a:off x="2669285" y="2199385"/>
            <a:ext cx="69215" cy="147320"/>
          </a:xfrm>
          <a:prstGeom prst="rect">
            <a:avLst/>
          </a:prstGeom>
        </p:spPr>
        <p:txBody>
          <a:bodyPr wrap="square" lIns="0" tIns="12065" rIns="0" bIns="0" rtlCol="0" vert="horz">
            <a:spAutoFit/>
          </a:bodyPr>
          <a:lstStyle/>
          <a:p>
            <a:pPr>
              <a:lnSpc>
                <a:spcPct val="100000"/>
              </a:lnSpc>
              <a:spcBef>
                <a:spcPts val="95"/>
              </a:spcBef>
            </a:pPr>
            <a:r>
              <a:rPr dirty="0" sz="800" spc="-5" i="1">
                <a:latin typeface="Arial"/>
                <a:cs typeface="Arial"/>
              </a:rPr>
              <a:t>3</a:t>
            </a:r>
            <a:endParaRPr sz="800">
              <a:latin typeface="Arial"/>
              <a:cs typeface="Arial"/>
            </a:endParaRPr>
          </a:p>
        </p:txBody>
      </p:sp>
      <p:sp>
        <p:nvSpPr>
          <p:cNvPr id="8" name="object 8"/>
          <p:cNvSpPr/>
          <p:nvPr/>
        </p:nvSpPr>
        <p:spPr>
          <a:xfrm>
            <a:off x="3192779" y="2635757"/>
            <a:ext cx="340360" cy="279400"/>
          </a:xfrm>
          <a:custGeom>
            <a:avLst/>
            <a:gdLst/>
            <a:ahLst/>
            <a:cxnLst/>
            <a:rect l="l" t="t" r="r" b="b"/>
            <a:pathLst>
              <a:path w="340360" h="279400">
                <a:moveTo>
                  <a:pt x="169925" y="0"/>
                </a:moveTo>
                <a:lnTo>
                  <a:pt x="116262" y="7114"/>
                </a:lnTo>
                <a:lnTo>
                  <a:pt x="69622" y="26919"/>
                </a:lnTo>
                <a:lnTo>
                  <a:pt x="32820" y="57113"/>
                </a:lnTo>
                <a:lnTo>
                  <a:pt x="8674" y="95390"/>
                </a:lnTo>
                <a:lnTo>
                  <a:pt x="0" y="139446"/>
                </a:lnTo>
                <a:lnTo>
                  <a:pt x="8674" y="183501"/>
                </a:lnTo>
                <a:lnTo>
                  <a:pt x="32820" y="221778"/>
                </a:lnTo>
                <a:lnTo>
                  <a:pt x="69622" y="251972"/>
                </a:lnTo>
                <a:lnTo>
                  <a:pt x="116262" y="271777"/>
                </a:lnTo>
                <a:lnTo>
                  <a:pt x="169925" y="278892"/>
                </a:lnTo>
                <a:lnTo>
                  <a:pt x="223589" y="271777"/>
                </a:lnTo>
                <a:lnTo>
                  <a:pt x="270229" y="251972"/>
                </a:lnTo>
                <a:lnTo>
                  <a:pt x="307031" y="221778"/>
                </a:lnTo>
                <a:lnTo>
                  <a:pt x="331177" y="183501"/>
                </a:lnTo>
                <a:lnTo>
                  <a:pt x="339852" y="139446"/>
                </a:lnTo>
                <a:lnTo>
                  <a:pt x="331177" y="95390"/>
                </a:lnTo>
                <a:lnTo>
                  <a:pt x="307031" y="57113"/>
                </a:lnTo>
                <a:lnTo>
                  <a:pt x="270229" y="26919"/>
                </a:lnTo>
                <a:lnTo>
                  <a:pt x="223589" y="7114"/>
                </a:lnTo>
                <a:lnTo>
                  <a:pt x="169925" y="0"/>
                </a:lnTo>
                <a:close/>
              </a:path>
            </a:pathLst>
          </a:custGeom>
          <a:ln w="4762">
            <a:solidFill>
              <a:srgbClr val="010101"/>
            </a:solidFill>
          </a:ln>
        </p:spPr>
        <p:txBody>
          <a:bodyPr wrap="square" lIns="0" tIns="0" rIns="0" bIns="0" rtlCol="0"/>
          <a:lstStyle/>
          <a:p/>
        </p:txBody>
      </p:sp>
      <p:sp>
        <p:nvSpPr>
          <p:cNvPr id="9" name="object 9"/>
          <p:cNvSpPr txBox="1"/>
          <p:nvPr/>
        </p:nvSpPr>
        <p:spPr>
          <a:xfrm>
            <a:off x="3258058" y="2666492"/>
            <a:ext cx="221615" cy="208279"/>
          </a:xfrm>
          <a:prstGeom prst="rect">
            <a:avLst/>
          </a:prstGeom>
        </p:spPr>
        <p:txBody>
          <a:bodyPr wrap="square" lIns="0" tIns="12700" rIns="0" bIns="0" rtlCol="0" vert="horz">
            <a:spAutoFit/>
          </a:bodyPr>
          <a:lstStyle/>
          <a:p>
            <a:pPr marL="25400">
              <a:lnSpc>
                <a:spcPct val="100000"/>
              </a:lnSpc>
              <a:spcBef>
                <a:spcPts val="100"/>
              </a:spcBef>
            </a:pPr>
            <a:r>
              <a:rPr dirty="0" sz="1200" spc="-5" i="1">
                <a:latin typeface="Arial"/>
                <a:cs typeface="Arial"/>
              </a:rPr>
              <a:t>V</a:t>
            </a:r>
            <a:r>
              <a:rPr dirty="0" baseline="-20833" sz="1200" spc="-7" i="1">
                <a:latin typeface="Arial"/>
                <a:cs typeface="Arial"/>
              </a:rPr>
              <a:t>6</a:t>
            </a:r>
            <a:endParaRPr baseline="-20833" sz="1200">
              <a:latin typeface="Arial"/>
              <a:cs typeface="Arial"/>
            </a:endParaRPr>
          </a:p>
        </p:txBody>
      </p:sp>
      <p:sp>
        <p:nvSpPr>
          <p:cNvPr id="10" name="object 10"/>
          <p:cNvSpPr/>
          <p:nvPr/>
        </p:nvSpPr>
        <p:spPr>
          <a:xfrm>
            <a:off x="3089910" y="2202942"/>
            <a:ext cx="341630" cy="279400"/>
          </a:xfrm>
          <a:custGeom>
            <a:avLst/>
            <a:gdLst/>
            <a:ahLst/>
            <a:cxnLst/>
            <a:rect l="l" t="t" r="r" b="b"/>
            <a:pathLst>
              <a:path w="341629" h="279400">
                <a:moveTo>
                  <a:pt x="170687" y="0"/>
                </a:moveTo>
                <a:lnTo>
                  <a:pt x="116653" y="7114"/>
                </a:lnTo>
                <a:lnTo>
                  <a:pt x="69787" y="26919"/>
                </a:lnTo>
                <a:lnTo>
                  <a:pt x="32869" y="57113"/>
                </a:lnTo>
                <a:lnTo>
                  <a:pt x="8680" y="95390"/>
                </a:lnTo>
                <a:lnTo>
                  <a:pt x="0" y="139446"/>
                </a:lnTo>
                <a:lnTo>
                  <a:pt x="8680" y="183501"/>
                </a:lnTo>
                <a:lnTo>
                  <a:pt x="32869" y="221778"/>
                </a:lnTo>
                <a:lnTo>
                  <a:pt x="69787" y="251972"/>
                </a:lnTo>
                <a:lnTo>
                  <a:pt x="116653" y="271777"/>
                </a:lnTo>
                <a:lnTo>
                  <a:pt x="170687" y="278891"/>
                </a:lnTo>
                <a:lnTo>
                  <a:pt x="224722" y="271777"/>
                </a:lnTo>
                <a:lnTo>
                  <a:pt x="271588" y="251972"/>
                </a:lnTo>
                <a:lnTo>
                  <a:pt x="308506" y="221778"/>
                </a:lnTo>
                <a:lnTo>
                  <a:pt x="332695" y="183501"/>
                </a:lnTo>
                <a:lnTo>
                  <a:pt x="341375" y="139446"/>
                </a:lnTo>
                <a:lnTo>
                  <a:pt x="332695" y="95390"/>
                </a:lnTo>
                <a:lnTo>
                  <a:pt x="308506" y="57113"/>
                </a:lnTo>
                <a:lnTo>
                  <a:pt x="271588" y="26919"/>
                </a:lnTo>
                <a:lnTo>
                  <a:pt x="224722" y="7114"/>
                </a:lnTo>
                <a:lnTo>
                  <a:pt x="170687" y="0"/>
                </a:lnTo>
                <a:close/>
              </a:path>
            </a:pathLst>
          </a:custGeom>
          <a:ln w="4762">
            <a:solidFill>
              <a:srgbClr val="010101"/>
            </a:solidFill>
          </a:ln>
        </p:spPr>
        <p:txBody>
          <a:bodyPr wrap="square" lIns="0" tIns="0" rIns="0" bIns="0" rtlCol="0"/>
          <a:lstStyle/>
          <a:p/>
        </p:txBody>
      </p:sp>
      <p:sp>
        <p:nvSpPr>
          <p:cNvPr id="11" name="object 11"/>
          <p:cNvSpPr txBox="1"/>
          <p:nvPr/>
        </p:nvSpPr>
        <p:spPr>
          <a:xfrm>
            <a:off x="3181350" y="2233676"/>
            <a:ext cx="114935" cy="208279"/>
          </a:xfrm>
          <a:prstGeom prst="rect">
            <a:avLst/>
          </a:prstGeom>
        </p:spPr>
        <p:txBody>
          <a:bodyPr wrap="square" lIns="0" tIns="12700" rIns="0" bIns="0" rtlCol="0" vert="horz">
            <a:spAutoFit/>
          </a:bodyPr>
          <a:lstStyle/>
          <a:p>
            <a:pPr>
              <a:lnSpc>
                <a:spcPct val="100000"/>
              </a:lnSpc>
              <a:spcBef>
                <a:spcPts val="100"/>
              </a:spcBef>
            </a:pPr>
            <a:r>
              <a:rPr dirty="0" sz="1200" i="1">
                <a:latin typeface="Arial"/>
                <a:cs typeface="Arial"/>
              </a:rPr>
              <a:t>V</a:t>
            </a:r>
            <a:endParaRPr sz="1200">
              <a:latin typeface="Arial"/>
              <a:cs typeface="Arial"/>
            </a:endParaRPr>
          </a:p>
        </p:txBody>
      </p:sp>
      <p:sp>
        <p:nvSpPr>
          <p:cNvPr id="12" name="object 12"/>
          <p:cNvSpPr txBox="1"/>
          <p:nvPr/>
        </p:nvSpPr>
        <p:spPr>
          <a:xfrm>
            <a:off x="3282696" y="2322830"/>
            <a:ext cx="69215" cy="147320"/>
          </a:xfrm>
          <a:prstGeom prst="rect">
            <a:avLst/>
          </a:prstGeom>
        </p:spPr>
        <p:txBody>
          <a:bodyPr wrap="square" lIns="0" tIns="12065" rIns="0" bIns="0" rtlCol="0" vert="horz">
            <a:spAutoFit/>
          </a:bodyPr>
          <a:lstStyle/>
          <a:p>
            <a:pPr>
              <a:lnSpc>
                <a:spcPct val="100000"/>
              </a:lnSpc>
              <a:spcBef>
                <a:spcPts val="95"/>
              </a:spcBef>
            </a:pPr>
            <a:r>
              <a:rPr dirty="0" sz="800" spc="-5" i="1">
                <a:latin typeface="Arial"/>
                <a:cs typeface="Arial"/>
              </a:rPr>
              <a:t>2</a:t>
            </a:r>
            <a:endParaRPr sz="800">
              <a:latin typeface="Arial"/>
              <a:cs typeface="Arial"/>
            </a:endParaRPr>
          </a:p>
        </p:txBody>
      </p:sp>
      <p:sp>
        <p:nvSpPr>
          <p:cNvPr id="13" name="object 13"/>
          <p:cNvSpPr/>
          <p:nvPr/>
        </p:nvSpPr>
        <p:spPr>
          <a:xfrm>
            <a:off x="4624578" y="2635757"/>
            <a:ext cx="340995" cy="279400"/>
          </a:xfrm>
          <a:custGeom>
            <a:avLst/>
            <a:gdLst/>
            <a:ahLst/>
            <a:cxnLst/>
            <a:rect l="l" t="t" r="r" b="b"/>
            <a:pathLst>
              <a:path w="340995" h="279400">
                <a:moveTo>
                  <a:pt x="169925" y="0"/>
                </a:moveTo>
                <a:lnTo>
                  <a:pt x="116262" y="7114"/>
                </a:lnTo>
                <a:lnTo>
                  <a:pt x="69622" y="26919"/>
                </a:lnTo>
                <a:lnTo>
                  <a:pt x="32820" y="57113"/>
                </a:lnTo>
                <a:lnTo>
                  <a:pt x="8674" y="95390"/>
                </a:lnTo>
                <a:lnTo>
                  <a:pt x="0" y="139446"/>
                </a:lnTo>
                <a:lnTo>
                  <a:pt x="8674" y="183501"/>
                </a:lnTo>
                <a:lnTo>
                  <a:pt x="32820" y="221778"/>
                </a:lnTo>
                <a:lnTo>
                  <a:pt x="69622" y="251972"/>
                </a:lnTo>
                <a:lnTo>
                  <a:pt x="116262" y="271777"/>
                </a:lnTo>
                <a:lnTo>
                  <a:pt x="169925" y="278892"/>
                </a:lnTo>
                <a:lnTo>
                  <a:pt x="223960" y="271777"/>
                </a:lnTo>
                <a:lnTo>
                  <a:pt x="270826" y="251972"/>
                </a:lnTo>
                <a:lnTo>
                  <a:pt x="307744" y="221778"/>
                </a:lnTo>
                <a:lnTo>
                  <a:pt x="331933" y="183501"/>
                </a:lnTo>
                <a:lnTo>
                  <a:pt x="340613" y="139446"/>
                </a:lnTo>
                <a:lnTo>
                  <a:pt x="331933" y="95390"/>
                </a:lnTo>
                <a:lnTo>
                  <a:pt x="307744" y="57113"/>
                </a:lnTo>
                <a:lnTo>
                  <a:pt x="270826" y="26919"/>
                </a:lnTo>
                <a:lnTo>
                  <a:pt x="223960" y="7114"/>
                </a:lnTo>
                <a:lnTo>
                  <a:pt x="169925" y="0"/>
                </a:lnTo>
                <a:close/>
              </a:path>
            </a:pathLst>
          </a:custGeom>
          <a:ln w="4762">
            <a:solidFill>
              <a:srgbClr val="010101"/>
            </a:solidFill>
          </a:ln>
        </p:spPr>
        <p:txBody>
          <a:bodyPr wrap="square" lIns="0" tIns="0" rIns="0" bIns="0" rtlCol="0"/>
          <a:lstStyle/>
          <a:p/>
        </p:txBody>
      </p:sp>
      <p:sp>
        <p:nvSpPr>
          <p:cNvPr id="14" name="object 14"/>
          <p:cNvSpPr txBox="1"/>
          <p:nvPr/>
        </p:nvSpPr>
        <p:spPr>
          <a:xfrm>
            <a:off x="4739640" y="2666492"/>
            <a:ext cx="123189" cy="208279"/>
          </a:xfrm>
          <a:prstGeom prst="rect">
            <a:avLst/>
          </a:prstGeom>
        </p:spPr>
        <p:txBody>
          <a:bodyPr wrap="square" lIns="0" tIns="12700" rIns="0" bIns="0" rtlCol="0" vert="horz">
            <a:spAutoFit/>
          </a:bodyPr>
          <a:lstStyle/>
          <a:p>
            <a:pPr>
              <a:lnSpc>
                <a:spcPct val="100000"/>
              </a:lnSpc>
              <a:spcBef>
                <a:spcPts val="100"/>
              </a:spcBef>
            </a:pPr>
            <a:r>
              <a:rPr dirty="0" sz="1200" spc="-5" i="1">
                <a:solidFill>
                  <a:srgbClr val="FF5050"/>
                </a:solidFill>
                <a:latin typeface="Arial"/>
                <a:cs typeface="Arial"/>
              </a:rPr>
              <a:t>R</a:t>
            </a:r>
            <a:endParaRPr sz="1200">
              <a:latin typeface="Arial"/>
              <a:cs typeface="Arial"/>
            </a:endParaRPr>
          </a:p>
        </p:txBody>
      </p:sp>
      <p:sp>
        <p:nvSpPr>
          <p:cNvPr id="15" name="object 15"/>
          <p:cNvSpPr/>
          <p:nvPr/>
        </p:nvSpPr>
        <p:spPr>
          <a:xfrm>
            <a:off x="3874008" y="2852166"/>
            <a:ext cx="340995" cy="278130"/>
          </a:xfrm>
          <a:custGeom>
            <a:avLst/>
            <a:gdLst/>
            <a:ahLst/>
            <a:cxnLst/>
            <a:rect l="l" t="t" r="r" b="b"/>
            <a:pathLst>
              <a:path w="340995" h="278130">
                <a:moveTo>
                  <a:pt x="170687" y="0"/>
                </a:moveTo>
                <a:lnTo>
                  <a:pt x="116653" y="7114"/>
                </a:lnTo>
                <a:lnTo>
                  <a:pt x="69787" y="26919"/>
                </a:lnTo>
                <a:lnTo>
                  <a:pt x="32869" y="57113"/>
                </a:lnTo>
                <a:lnTo>
                  <a:pt x="8680" y="95390"/>
                </a:lnTo>
                <a:lnTo>
                  <a:pt x="0" y="139445"/>
                </a:lnTo>
                <a:lnTo>
                  <a:pt x="8680" y="183129"/>
                </a:lnTo>
                <a:lnTo>
                  <a:pt x="32869" y="221181"/>
                </a:lnTo>
                <a:lnTo>
                  <a:pt x="69787" y="251258"/>
                </a:lnTo>
                <a:lnTo>
                  <a:pt x="116653" y="271022"/>
                </a:lnTo>
                <a:lnTo>
                  <a:pt x="170687" y="278129"/>
                </a:lnTo>
                <a:lnTo>
                  <a:pt x="224351" y="271022"/>
                </a:lnTo>
                <a:lnTo>
                  <a:pt x="270991" y="251258"/>
                </a:lnTo>
                <a:lnTo>
                  <a:pt x="307793" y="221181"/>
                </a:lnTo>
                <a:lnTo>
                  <a:pt x="331939" y="183129"/>
                </a:lnTo>
                <a:lnTo>
                  <a:pt x="340613" y="139445"/>
                </a:lnTo>
                <a:lnTo>
                  <a:pt x="331939" y="95390"/>
                </a:lnTo>
                <a:lnTo>
                  <a:pt x="307793" y="57113"/>
                </a:lnTo>
                <a:lnTo>
                  <a:pt x="270991" y="26919"/>
                </a:lnTo>
                <a:lnTo>
                  <a:pt x="224351" y="7114"/>
                </a:lnTo>
                <a:lnTo>
                  <a:pt x="170687" y="0"/>
                </a:lnTo>
                <a:close/>
              </a:path>
            </a:pathLst>
          </a:custGeom>
          <a:ln w="4762">
            <a:solidFill>
              <a:srgbClr val="010101"/>
            </a:solidFill>
          </a:ln>
        </p:spPr>
        <p:txBody>
          <a:bodyPr wrap="square" lIns="0" tIns="0" rIns="0" bIns="0" rtlCol="0"/>
          <a:lstStyle/>
          <a:p/>
        </p:txBody>
      </p:sp>
      <p:sp>
        <p:nvSpPr>
          <p:cNvPr id="16" name="object 16"/>
          <p:cNvSpPr/>
          <p:nvPr/>
        </p:nvSpPr>
        <p:spPr>
          <a:xfrm>
            <a:off x="4726685" y="2141982"/>
            <a:ext cx="340995" cy="278130"/>
          </a:xfrm>
          <a:custGeom>
            <a:avLst/>
            <a:gdLst/>
            <a:ahLst/>
            <a:cxnLst/>
            <a:rect l="l" t="t" r="r" b="b"/>
            <a:pathLst>
              <a:path w="340995" h="278130">
                <a:moveTo>
                  <a:pt x="170687" y="0"/>
                </a:moveTo>
                <a:lnTo>
                  <a:pt x="116653" y="7107"/>
                </a:lnTo>
                <a:lnTo>
                  <a:pt x="69787" y="26871"/>
                </a:lnTo>
                <a:lnTo>
                  <a:pt x="32869" y="56948"/>
                </a:lnTo>
                <a:lnTo>
                  <a:pt x="8680" y="95000"/>
                </a:lnTo>
                <a:lnTo>
                  <a:pt x="0" y="138684"/>
                </a:lnTo>
                <a:lnTo>
                  <a:pt x="8680" y="182739"/>
                </a:lnTo>
                <a:lnTo>
                  <a:pt x="32869" y="221016"/>
                </a:lnTo>
                <a:lnTo>
                  <a:pt x="69787" y="251210"/>
                </a:lnTo>
                <a:lnTo>
                  <a:pt x="116653" y="271015"/>
                </a:lnTo>
                <a:lnTo>
                  <a:pt x="170687" y="278129"/>
                </a:lnTo>
                <a:lnTo>
                  <a:pt x="224351" y="271015"/>
                </a:lnTo>
                <a:lnTo>
                  <a:pt x="270991" y="251210"/>
                </a:lnTo>
                <a:lnTo>
                  <a:pt x="307793" y="221016"/>
                </a:lnTo>
                <a:lnTo>
                  <a:pt x="331939" y="182739"/>
                </a:lnTo>
                <a:lnTo>
                  <a:pt x="340613" y="138684"/>
                </a:lnTo>
                <a:lnTo>
                  <a:pt x="331939" y="95000"/>
                </a:lnTo>
                <a:lnTo>
                  <a:pt x="307793" y="56948"/>
                </a:lnTo>
                <a:lnTo>
                  <a:pt x="270991" y="26871"/>
                </a:lnTo>
                <a:lnTo>
                  <a:pt x="224351" y="7107"/>
                </a:lnTo>
                <a:lnTo>
                  <a:pt x="170687" y="0"/>
                </a:lnTo>
                <a:close/>
              </a:path>
            </a:pathLst>
          </a:custGeom>
          <a:ln w="4762">
            <a:solidFill>
              <a:srgbClr val="010101"/>
            </a:solidFill>
          </a:ln>
        </p:spPr>
        <p:txBody>
          <a:bodyPr wrap="square" lIns="0" tIns="0" rIns="0" bIns="0" rtlCol="0"/>
          <a:lstStyle/>
          <a:p/>
        </p:txBody>
      </p:sp>
      <p:sp>
        <p:nvSpPr>
          <p:cNvPr id="17" name="object 17"/>
          <p:cNvSpPr txBox="1"/>
          <p:nvPr/>
        </p:nvSpPr>
        <p:spPr>
          <a:xfrm>
            <a:off x="4792726" y="2171954"/>
            <a:ext cx="221615" cy="208279"/>
          </a:xfrm>
          <a:prstGeom prst="rect">
            <a:avLst/>
          </a:prstGeom>
        </p:spPr>
        <p:txBody>
          <a:bodyPr wrap="square" lIns="0" tIns="12700" rIns="0" bIns="0" rtlCol="0" vert="horz">
            <a:spAutoFit/>
          </a:bodyPr>
          <a:lstStyle/>
          <a:p>
            <a:pPr marL="25400">
              <a:lnSpc>
                <a:spcPct val="100000"/>
              </a:lnSpc>
              <a:spcBef>
                <a:spcPts val="100"/>
              </a:spcBef>
            </a:pPr>
            <a:r>
              <a:rPr dirty="0" sz="1200" spc="-5" i="1">
                <a:latin typeface="Arial"/>
                <a:cs typeface="Arial"/>
              </a:rPr>
              <a:t>V</a:t>
            </a:r>
            <a:r>
              <a:rPr dirty="0" baseline="-20833" sz="1200" spc="-7" i="1">
                <a:latin typeface="Arial"/>
                <a:cs typeface="Arial"/>
              </a:rPr>
              <a:t>1</a:t>
            </a:r>
            <a:endParaRPr baseline="-20833" sz="1200">
              <a:latin typeface="Arial"/>
              <a:cs typeface="Arial"/>
            </a:endParaRPr>
          </a:p>
        </p:txBody>
      </p:sp>
      <p:sp>
        <p:nvSpPr>
          <p:cNvPr id="18" name="object 18"/>
          <p:cNvSpPr/>
          <p:nvPr/>
        </p:nvSpPr>
        <p:spPr>
          <a:xfrm>
            <a:off x="3737609" y="1987295"/>
            <a:ext cx="341630" cy="278130"/>
          </a:xfrm>
          <a:custGeom>
            <a:avLst/>
            <a:gdLst/>
            <a:ahLst/>
            <a:cxnLst/>
            <a:rect l="l" t="t" r="r" b="b"/>
            <a:pathLst>
              <a:path w="341629" h="278130">
                <a:moveTo>
                  <a:pt x="170687" y="0"/>
                </a:moveTo>
                <a:lnTo>
                  <a:pt x="116653" y="7107"/>
                </a:lnTo>
                <a:lnTo>
                  <a:pt x="69787" y="26871"/>
                </a:lnTo>
                <a:lnTo>
                  <a:pt x="32869" y="56948"/>
                </a:lnTo>
                <a:lnTo>
                  <a:pt x="8680" y="95000"/>
                </a:lnTo>
                <a:lnTo>
                  <a:pt x="0" y="138683"/>
                </a:lnTo>
                <a:lnTo>
                  <a:pt x="8680" y="182739"/>
                </a:lnTo>
                <a:lnTo>
                  <a:pt x="32869" y="221016"/>
                </a:lnTo>
                <a:lnTo>
                  <a:pt x="69787" y="251210"/>
                </a:lnTo>
                <a:lnTo>
                  <a:pt x="116653" y="271015"/>
                </a:lnTo>
                <a:lnTo>
                  <a:pt x="170687" y="278129"/>
                </a:lnTo>
                <a:lnTo>
                  <a:pt x="224722" y="271015"/>
                </a:lnTo>
                <a:lnTo>
                  <a:pt x="271588" y="251210"/>
                </a:lnTo>
                <a:lnTo>
                  <a:pt x="308506" y="221016"/>
                </a:lnTo>
                <a:lnTo>
                  <a:pt x="332695" y="182739"/>
                </a:lnTo>
                <a:lnTo>
                  <a:pt x="341375" y="138683"/>
                </a:lnTo>
                <a:lnTo>
                  <a:pt x="332695" y="95000"/>
                </a:lnTo>
                <a:lnTo>
                  <a:pt x="308506" y="56948"/>
                </a:lnTo>
                <a:lnTo>
                  <a:pt x="271588" y="26871"/>
                </a:lnTo>
                <a:lnTo>
                  <a:pt x="224722" y="7107"/>
                </a:lnTo>
                <a:lnTo>
                  <a:pt x="170687" y="0"/>
                </a:lnTo>
                <a:close/>
              </a:path>
            </a:pathLst>
          </a:custGeom>
          <a:ln w="4762">
            <a:solidFill>
              <a:srgbClr val="010101"/>
            </a:solidFill>
          </a:ln>
        </p:spPr>
        <p:txBody>
          <a:bodyPr wrap="square" lIns="0" tIns="0" rIns="0" bIns="0" rtlCol="0"/>
          <a:lstStyle/>
          <a:p/>
        </p:txBody>
      </p:sp>
      <p:sp>
        <p:nvSpPr>
          <p:cNvPr id="19" name="object 19"/>
          <p:cNvSpPr txBox="1"/>
          <p:nvPr/>
        </p:nvSpPr>
        <p:spPr>
          <a:xfrm>
            <a:off x="3803650" y="2017268"/>
            <a:ext cx="221615" cy="208279"/>
          </a:xfrm>
          <a:prstGeom prst="rect">
            <a:avLst/>
          </a:prstGeom>
        </p:spPr>
        <p:txBody>
          <a:bodyPr wrap="square" lIns="0" tIns="12700" rIns="0" bIns="0" rtlCol="0" vert="horz">
            <a:spAutoFit/>
          </a:bodyPr>
          <a:lstStyle/>
          <a:p>
            <a:pPr marL="25400">
              <a:lnSpc>
                <a:spcPct val="100000"/>
              </a:lnSpc>
              <a:spcBef>
                <a:spcPts val="100"/>
              </a:spcBef>
            </a:pPr>
            <a:r>
              <a:rPr dirty="0" sz="1200" spc="-5" i="1">
                <a:latin typeface="Arial"/>
                <a:cs typeface="Arial"/>
              </a:rPr>
              <a:t>V</a:t>
            </a:r>
            <a:r>
              <a:rPr dirty="0" baseline="-20833" sz="1200" spc="-7" i="1">
                <a:latin typeface="Arial"/>
                <a:cs typeface="Arial"/>
              </a:rPr>
              <a:t>5</a:t>
            </a:r>
            <a:endParaRPr baseline="-20833" sz="1200">
              <a:latin typeface="Arial"/>
              <a:cs typeface="Arial"/>
            </a:endParaRPr>
          </a:p>
        </p:txBody>
      </p:sp>
      <p:sp>
        <p:nvSpPr>
          <p:cNvPr id="20" name="object 20"/>
          <p:cNvSpPr/>
          <p:nvPr/>
        </p:nvSpPr>
        <p:spPr>
          <a:xfrm>
            <a:off x="2476500" y="2852166"/>
            <a:ext cx="340995" cy="278130"/>
          </a:xfrm>
          <a:custGeom>
            <a:avLst/>
            <a:gdLst/>
            <a:ahLst/>
            <a:cxnLst/>
            <a:rect l="l" t="t" r="r" b="b"/>
            <a:pathLst>
              <a:path w="340994" h="278130">
                <a:moveTo>
                  <a:pt x="169925" y="0"/>
                </a:moveTo>
                <a:lnTo>
                  <a:pt x="116262" y="7114"/>
                </a:lnTo>
                <a:lnTo>
                  <a:pt x="69622" y="26919"/>
                </a:lnTo>
                <a:lnTo>
                  <a:pt x="32820" y="57113"/>
                </a:lnTo>
                <a:lnTo>
                  <a:pt x="8674" y="95390"/>
                </a:lnTo>
                <a:lnTo>
                  <a:pt x="0" y="139445"/>
                </a:lnTo>
                <a:lnTo>
                  <a:pt x="8674" y="183129"/>
                </a:lnTo>
                <a:lnTo>
                  <a:pt x="32820" y="221181"/>
                </a:lnTo>
                <a:lnTo>
                  <a:pt x="69622" y="251258"/>
                </a:lnTo>
                <a:lnTo>
                  <a:pt x="116262" y="271022"/>
                </a:lnTo>
                <a:lnTo>
                  <a:pt x="169925" y="278129"/>
                </a:lnTo>
                <a:lnTo>
                  <a:pt x="223960" y="271022"/>
                </a:lnTo>
                <a:lnTo>
                  <a:pt x="270826" y="251258"/>
                </a:lnTo>
                <a:lnTo>
                  <a:pt x="307744" y="221181"/>
                </a:lnTo>
                <a:lnTo>
                  <a:pt x="331933" y="183129"/>
                </a:lnTo>
                <a:lnTo>
                  <a:pt x="340613" y="139445"/>
                </a:lnTo>
                <a:lnTo>
                  <a:pt x="331933" y="95390"/>
                </a:lnTo>
                <a:lnTo>
                  <a:pt x="307744" y="57113"/>
                </a:lnTo>
                <a:lnTo>
                  <a:pt x="270826" y="26919"/>
                </a:lnTo>
                <a:lnTo>
                  <a:pt x="223960" y="7114"/>
                </a:lnTo>
                <a:lnTo>
                  <a:pt x="169925" y="0"/>
                </a:lnTo>
                <a:close/>
              </a:path>
            </a:pathLst>
          </a:custGeom>
          <a:ln w="4762">
            <a:solidFill>
              <a:srgbClr val="010101"/>
            </a:solidFill>
          </a:ln>
        </p:spPr>
        <p:txBody>
          <a:bodyPr wrap="square" lIns="0" tIns="0" rIns="0" bIns="0" rtlCol="0"/>
          <a:lstStyle/>
          <a:p/>
        </p:txBody>
      </p:sp>
      <p:sp>
        <p:nvSpPr>
          <p:cNvPr id="21" name="object 21"/>
          <p:cNvSpPr/>
          <p:nvPr/>
        </p:nvSpPr>
        <p:spPr>
          <a:xfrm>
            <a:off x="2647188" y="2357627"/>
            <a:ext cx="0" cy="494665"/>
          </a:xfrm>
          <a:custGeom>
            <a:avLst/>
            <a:gdLst/>
            <a:ahLst/>
            <a:cxnLst/>
            <a:rect l="l" t="t" r="r" b="b"/>
            <a:pathLst>
              <a:path w="0" h="494664">
                <a:moveTo>
                  <a:pt x="0" y="0"/>
                </a:moveTo>
                <a:lnTo>
                  <a:pt x="0" y="494538"/>
                </a:lnTo>
              </a:path>
            </a:pathLst>
          </a:custGeom>
          <a:ln w="4762">
            <a:solidFill>
              <a:srgbClr val="010101"/>
            </a:solidFill>
          </a:ln>
        </p:spPr>
        <p:txBody>
          <a:bodyPr wrap="square" lIns="0" tIns="0" rIns="0" bIns="0" rtlCol="0"/>
          <a:lstStyle/>
          <a:p/>
        </p:txBody>
      </p:sp>
      <p:sp>
        <p:nvSpPr>
          <p:cNvPr id="22" name="object 22"/>
          <p:cNvSpPr/>
          <p:nvPr/>
        </p:nvSpPr>
        <p:spPr>
          <a:xfrm>
            <a:off x="2817114" y="2218944"/>
            <a:ext cx="273050" cy="124460"/>
          </a:xfrm>
          <a:custGeom>
            <a:avLst/>
            <a:gdLst/>
            <a:ahLst/>
            <a:cxnLst/>
            <a:rect l="l" t="t" r="r" b="b"/>
            <a:pathLst>
              <a:path w="273050" h="124460">
                <a:moveTo>
                  <a:pt x="0" y="0"/>
                </a:moveTo>
                <a:lnTo>
                  <a:pt x="272796" y="124205"/>
                </a:lnTo>
              </a:path>
            </a:pathLst>
          </a:custGeom>
          <a:ln w="4762">
            <a:solidFill>
              <a:srgbClr val="010101"/>
            </a:solidFill>
          </a:ln>
        </p:spPr>
        <p:txBody>
          <a:bodyPr wrap="square" lIns="0" tIns="0" rIns="0" bIns="0" rtlCol="0"/>
          <a:lstStyle/>
          <a:p/>
        </p:txBody>
      </p:sp>
      <p:sp>
        <p:nvSpPr>
          <p:cNvPr id="23" name="object 23"/>
          <p:cNvSpPr/>
          <p:nvPr/>
        </p:nvSpPr>
        <p:spPr>
          <a:xfrm>
            <a:off x="2767583" y="2317242"/>
            <a:ext cx="474980" cy="359410"/>
          </a:xfrm>
          <a:custGeom>
            <a:avLst/>
            <a:gdLst/>
            <a:ahLst/>
            <a:cxnLst/>
            <a:rect l="l" t="t" r="r" b="b"/>
            <a:pathLst>
              <a:path w="474980" h="359410">
                <a:moveTo>
                  <a:pt x="0" y="0"/>
                </a:moveTo>
                <a:lnTo>
                  <a:pt x="474726" y="358901"/>
                </a:lnTo>
              </a:path>
            </a:pathLst>
          </a:custGeom>
          <a:ln w="4762">
            <a:solidFill>
              <a:srgbClr val="010101"/>
            </a:solidFill>
          </a:ln>
        </p:spPr>
        <p:txBody>
          <a:bodyPr wrap="square" lIns="0" tIns="0" rIns="0" bIns="0" rtlCol="0"/>
          <a:lstStyle/>
          <a:p/>
        </p:txBody>
      </p:sp>
      <p:sp>
        <p:nvSpPr>
          <p:cNvPr id="24" name="object 24"/>
          <p:cNvSpPr/>
          <p:nvPr/>
        </p:nvSpPr>
        <p:spPr>
          <a:xfrm>
            <a:off x="2817114" y="2991611"/>
            <a:ext cx="1057275" cy="0"/>
          </a:xfrm>
          <a:custGeom>
            <a:avLst/>
            <a:gdLst/>
            <a:ahLst/>
            <a:cxnLst/>
            <a:rect l="l" t="t" r="r" b="b"/>
            <a:pathLst>
              <a:path w="1057275" h="0">
                <a:moveTo>
                  <a:pt x="0" y="0"/>
                </a:moveTo>
                <a:lnTo>
                  <a:pt x="1056894" y="0"/>
                </a:lnTo>
              </a:path>
            </a:pathLst>
          </a:custGeom>
          <a:ln w="4762">
            <a:solidFill>
              <a:srgbClr val="010101"/>
            </a:solidFill>
          </a:ln>
        </p:spPr>
        <p:txBody>
          <a:bodyPr wrap="square" lIns="0" tIns="0" rIns="0" bIns="0" rtlCol="0"/>
          <a:lstStyle/>
          <a:p/>
        </p:txBody>
      </p:sp>
      <p:sp>
        <p:nvSpPr>
          <p:cNvPr id="25" name="object 25"/>
          <p:cNvSpPr/>
          <p:nvPr/>
        </p:nvSpPr>
        <p:spPr>
          <a:xfrm>
            <a:off x="2767583" y="2774442"/>
            <a:ext cx="425450" cy="119380"/>
          </a:xfrm>
          <a:custGeom>
            <a:avLst/>
            <a:gdLst/>
            <a:ahLst/>
            <a:cxnLst/>
            <a:rect l="l" t="t" r="r" b="b"/>
            <a:pathLst>
              <a:path w="425450" h="119380">
                <a:moveTo>
                  <a:pt x="0" y="118872"/>
                </a:moveTo>
                <a:lnTo>
                  <a:pt x="425196" y="0"/>
                </a:lnTo>
              </a:path>
            </a:pathLst>
          </a:custGeom>
          <a:ln w="4762">
            <a:solidFill>
              <a:srgbClr val="010101"/>
            </a:solidFill>
          </a:ln>
        </p:spPr>
        <p:txBody>
          <a:bodyPr wrap="square" lIns="0" tIns="0" rIns="0" bIns="0" rtlCol="0"/>
          <a:lstStyle/>
          <a:p/>
        </p:txBody>
      </p:sp>
      <p:sp>
        <p:nvSpPr>
          <p:cNvPr id="26" name="object 26"/>
          <p:cNvSpPr/>
          <p:nvPr/>
        </p:nvSpPr>
        <p:spPr>
          <a:xfrm>
            <a:off x="3380994" y="2125979"/>
            <a:ext cx="356870" cy="118110"/>
          </a:xfrm>
          <a:custGeom>
            <a:avLst/>
            <a:gdLst/>
            <a:ahLst/>
            <a:cxnLst/>
            <a:rect l="l" t="t" r="r" b="b"/>
            <a:pathLst>
              <a:path w="356870" h="118110">
                <a:moveTo>
                  <a:pt x="0" y="118110"/>
                </a:moveTo>
                <a:lnTo>
                  <a:pt x="356615" y="0"/>
                </a:lnTo>
              </a:path>
            </a:pathLst>
          </a:custGeom>
          <a:ln w="4762">
            <a:solidFill>
              <a:srgbClr val="010101"/>
            </a:solidFill>
          </a:ln>
        </p:spPr>
        <p:txBody>
          <a:bodyPr wrap="square" lIns="0" tIns="0" rIns="0" bIns="0" rtlCol="0"/>
          <a:lstStyle/>
          <a:p/>
        </p:txBody>
      </p:sp>
      <p:sp>
        <p:nvSpPr>
          <p:cNvPr id="27" name="object 27"/>
          <p:cNvSpPr/>
          <p:nvPr/>
        </p:nvSpPr>
        <p:spPr>
          <a:xfrm>
            <a:off x="4078985" y="2125979"/>
            <a:ext cx="647700" cy="154940"/>
          </a:xfrm>
          <a:custGeom>
            <a:avLst/>
            <a:gdLst/>
            <a:ahLst/>
            <a:cxnLst/>
            <a:rect l="l" t="t" r="r" b="b"/>
            <a:pathLst>
              <a:path w="647700" h="154939">
                <a:moveTo>
                  <a:pt x="0" y="0"/>
                </a:moveTo>
                <a:lnTo>
                  <a:pt x="647700" y="154686"/>
                </a:lnTo>
              </a:path>
            </a:pathLst>
          </a:custGeom>
          <a:ln w="4762">
            <a:solidFill>
              <a:srgbClr val="010101"/>
            </a:solidFill>
          </a:ln>
        </p:spPr>
        <p:txBody>
          <a:bodyPr wrap="square" lIns="0" tIns="0" rIns="0" bIns="0" rtlCol="0"/>
          <a:lstStyle/>
          <a:p/>
        </p:txBody>
      </p:sp>
      <p:sp>
        <p:nvSpPr>
          <p:cNvPr id="28" name="object 28"/>
          <p:cNvSpPr/>
          <p:nvPr/>
        </p:nvSpPr>
        <p:spPr>
          <a:xfrm>
            <a:off x="4794503" y="2420111"/>
            <a:ext cx="102235" cy="215900"/>
          </a:xfrm>
          <a:custGeom>
            <a:avLst/>
            <a:gdLst/>
            <a:ahLst/>
            <a:cxnLst/>
            <a:rect l="l" t="t" r="r" b="b"/>
            <a:pathLst>
              <a:path w="102235" h="215900">
                <a:moveTo>
                  <a:pt x="102108" y="0"/>
                </a:moveTo>
                <a:lnTo>
                  <a:pt x="0" y="215646"/>
                </a:lnTo>
              </a:path>
            </a:pathLst>
          </a:custGeom>
          <a:ln w="4762">
            <a:solidFill>
              <a:srgbClr val="010101"/>
            </a:solidFill>
          </a:ln>
        </p:spPr>
        <p:txBody>
          <a:bodyPr wrap="square" lIns="0" tIns="0" rIns="0" bIns="0" rtlCol="0"/>
          <a:lstStyle/>
          <a:p/>
        </p:txBody>
      </p:sp>
      <p:sp>
        <p:nvSpPr>
          <p:cNvPr id="29" name="object 29"/>
          <p:cNvSpPr/>
          <p:nvPr/>
        </p:nvSpPr>
        <p:spPr>
          <a:xfrm>
            <a:off x="4028694" y="2224277"/>
            <a:ext cx="645160" cy="452120"/>
          </a:xfrm>
          <a:custGeom>
            <a:avLst/>
            <a:gdLst/>
            <a:ahLst/>
            <a:cxnLst/>
            <a:rect l="l" t="t" r="r" b="b"/>
            <a:pathLst>
              <a:path w="645160" h="452119">
                <a:moveTo>
                  <a:pt x="0" y="0"/>
                </a:moveTo>
                <a:lnTo>
                  <a:pt x="644651" y="451866"/>
                </a:lnTo>
              </a:path>
            </a:pathLst>
          </a:custGeom>
          <a:ln w="4762">
            <a:solidFill>
              <a:srgbClr val="010101"/>
            </a:solidFill>
          </a:ln>
        </p:spPr>
        <p:txBody>
          <a:bodyPr wrap="square" lIns="0" tIns="0" rIns="0" bIns="0" rtlCol="0"/>
          <a:lstStyle/>
          <a:p/>
        </p:txBody>
      </p:sp>
      <p:sp>
        <p:nvSpPr>
          <p:cNvPr id="30" name="object 30"/>
          <p:cNvSpPr/>
          <p:nvPr/>
        </p:nvSpPr>
        <p:spPr>
          <a:xfrm>
            <a:off x="3532632" y="2774442"/>
            <a:ext cx="391160" cy="119380"/>
          </a:xfrm>
          <a:custGeom>
            <a:avLst/>
            <a:gdLst/>
            <a:ahLst/>
            <a:cxnLst/>
            <a:rect l="l" t="t" r="r" b="b"/>
            <a:pathLst>
              <a:path w="391160" h="119380">
                <a:moveTo>
                  <a:pt x="0" y="0"/>
                </a:moveTo>
                <a:lnTo>
                  <a:pt x="390905" y="118872"/>
                </a:lnTo>
              </a:path>
            </a:pathLst>
          </a:custGeom>
          <a:ln w="4762">
            <a:solidFill>
              <a:srgbClr val="010101"/>
            </a:solidFill>
          </a:ln>
        </p:spPr>
        <p:txBody>
          <a:bodyPr wrap="square" lIns="0" tIns="0" rIns="0" bIns="0" rtlCol="0"/>
          <a:lstStyle/>
          <a:p/>
        </p:txBody>
      </p:sp>
      <p:sp>
        <p:nvSpPr>
          <p:cNvPr id="31" name="object 31"/>
          <p:cNvSpPr/>
          <p:nvPr/>
        </p:nvSpPr>
        <p:spPr>
          <a:xfrm>
            <a:off x="3908297" y="2265426"/>
            <a:ext cx="136525" cy="586740"/>
          </a:xfrm>
          <a:custGeom>
            <a:avLst/>
            <a:gdLst/>
            <a:ahLst/>
            <a:cxnLst/>
            <a:rect l="l" t="t" r="r" b="b"/>
            <a:pathLst>
              <a:path w="136525" h="586739">
                <a:moveTo>
                  <a:pt x="0" y="0"/>
                </a:moveTo>
                <a:lnTo>
                  <a:pt x="136398" y="586740"/>
                </a:lnTo>
              </a:path>
            </a:pathLst>
          </a:custGeom>
          <a:ln w="4762">
            <a:solidFill>
              <a:srgbClr val="010101"/>
            </a:solidFill>
          </a:ln>
        </p:spPr>
        <p:txBody>
          <a:bodyPr wrap="square" lIns="0" tIns="0" rIns="0" bIns="0" rtlCol="0"/>
          <a:lstStyle/>
          <a:p/>
        </p:txBody>
      </p:sp>
      <p:sp>
        <p:nvSpPr>
          <p:cNvPr id="32" name="object 32"/>
          <p:cNvSpPr/>
          <p:nvPr/>
        </p:nvSpPr>
        <p:spPr>
          <a:xfrm>
            <a:off x="2971800" y="3206495"/>
            <a:ext cx="340995" cy="278130"/>
          </a:xfrm>
          <a:custGeom>
            <a:avLst/>
            <a:gdLst/>
            <a:ahLst/>
            <a:cxnLst/>
            <a:rect l="l" t="t" r="r" b="b"/>
            <a:pathLst>
              <a:path w="340995" h="278129">
                <a:moveTo>
                  <a:pt x="169925" y="0"/>
                </a:moveTo>
                <a:lnTo>
                  <a:pt x="116262" y="7107"/>
                </a:lnTo>
                <a:lnTo>
                  <a:pt x="69622" y="26871"/>
                </a:lnTo>
                <a:lnTo>
                  <a:pt x="32820" y="56948"/>
                </a:lnTo>
                <a:lnTo>
                  <a:pt x="8674" y="95000"/>
                </a:lnTo>
                <a:lnTo>
                  <a:pt x="0" y="138683"/>
                </a:lnTo>
                <a:lnTo>
                  <a:pt x="8674" y="182739"/>
                </a:lnTo>
                <a:lnTo>
                  <a:pt x="32820" y="221016"/>
                </a:lnTo>
                <a:lnTo>
                  <a:pt x="69622" y="251210"/>
                </a:lnTo>
                <a:lnTo>
                  <a:pt x="116262" y="271015"/>
                </a:lnTo>
                <a:lnTo>
                  <a:pt x="169925" y="278129"/>
                </a:lnTo>
                <a:lnTo>
                  <a:pt x="223960" y="271015"/>
                </a:lnTo>
                <a:lnTo>
                  <a:pt x="270826" y="251210"/>
                </a:lnTo>
                <a:lnTo>
                  <a:pt x="307744" y="221016"/>
                </a:lnTo>
                <a:lnTo>
                  <a:pt x="331933" y="182739"/>
                </a:lnTo>
                <a:lnTo>
                  <a:pt x="340613" y="138683"/>
                </a:lnTo>
                <a:lnTo>
                  <a:pt x="331933" y="95000"/>
                </a:lnTo>
                <a:lnTo>
                  <a:pt x="307744" y="56948"/>
                </a:lnTo>
                <a:lnTo>
                  <a:pt x="270826" y="26871"/>
                </a:lnTo>
                <a:lnTo>
                  <a:pt x="223960" y="7107"/>
                </a:lnTo>
                <a:lnTo>
                  <a:pt x="169925" y="0"/>
                </a:lnTo>
                <a:close/>
              </a:path>
            </a:pathLst>
          </a:custGeom>
          <a:ln w="4762">
            <a:solidFill>
              <a:srgbClr val="010101"/>
            </a:solidFill>
          </a:ln>
        </p:spPr>
        <p:txBody>
          <a:bodyPr wrap="square" lIns="0" tIns="0" rIns="0" bIns="0" rtlCol="0"/>
          <a:lstStyle/>
          <a:p/>
        </p:txBody>
      </p:sp>
      <p:sp>
        <p:nvSpPr>
          <p:cNvPr id="33" name="object 33"/>
          <p:cNvSpPr/>
          <p:nvPr/>
        </p:nvSpPr>
        <p:spPr>
          <a:xfrm>
            <a:off x="3657600" y="3320796"/>
            <a:ext cx="340995" cy="278130"/>
          </a:xfrm>
          <a:custGeom>
            <a:avLst/>
            <a:gdLst/>
            <a:ahLst/>
            <a:cxnLst/>
            <a:rect l="l" t="t" r="r" b="b"/>
            <a:pathLst>
              <a:path w="340995" h="278129">
                <a:moveTo>
                  <a:pt x="169925" y="0"/>
                </a:moveTo>
                <a:lnTo>
                  <a:pt x="116262" y="7107"/>
                </a:lnTo>
                <a:lnTo>
                  <a:pt x="69622" y="26871"/>
                </a:lnTo>
                <a:lnTo>
                  <a:pt x="32820" y="56948"/>
                </a:lnTo>
                <a:lnTo>
                  <a:pt x="8674" y="95000"/>
                </a:lnTo>
                <a:lnTo>
                  <a:pt x="0" y="138683"/>
                </a:lnTo>
                <a:lnTo>
                  <a:pt x="8674" y="182739"/>
                </a:lnTo>
                <a:lnTo>
                  <a:pt x="32820" y="221016"/>
                </a:lnTo>
                <a:lnTo>
                  <a:pt x="69622" y="251210"/>
                </a:lnTo>
                <a:lnTo>
                  <a:pt x="116262" y="271015"/>
                </a:lnTo>
                <a:lnTo>
                  <a:pt x="169925" y="278129"/>
                </a:lnTo>
                <a:lnTo>
                  <a:pt x="223960" y="271015"/>
                </a:lnTo>
                <a:lnTo>
                  <a:pt x="270826" y="251210"/>
                </a:lnTo>
                <a:lnTo>
                  <a:pt x="307744" y="221016"/>
                </a:lnTo>
                <a:lnTo>
                  <a:pt x="331933" y="182739"/>
                </a:lnTo>
                <a:lnTo>
                  <a:pt x="340613" y="138683"/>
                </a:lnTo>
                <a:lnTo>
                  <a:pt x="331933" y="95000"/>
                </a:lnTo>
                <a:lnTo>
                  <a:pt x="307744" y="56948"/>
                </a:lnTo>
                <a:lnTo>
                  <a:pt x="270826" y="26871"/>
                </a:lnTo>
                <a:lnTo>
                  <a:pt x="223960" y="7107"/>
                </a:lnTo>
                <a:lnTo>
                  <a:pt x="169925" y="0"/>
                </a:lnTo>
                <a:close/>
              </a:path>
            </a:pathLst>
          </a:custGeom>
          <a:ln w="4762">
            <a:solidFill>
              <a:srgbClr val="010101"/>
            </a:solidFill>
          </a:ln>
        </p:spPr>
        <p:txBody>
          <a:bodyPr wrap="square" lIns="0" tIns="0" rIns="0" bIns="0" rtlCol="0"/>
          <a:lstStyle/>
          <a:p/>
        </p:txBody>
      </p:sp>
      <p:sp>
        <p:nvSpPr>
          <p:cNvPr id="34" name="object 34"/>
          <p:cNvSpPr txBox="1"/>
          <p:nvPr/>
        </p:nvSpPr>
        <p:spPr>
          <a:xfrm>
            <a:off x="2542539" y="2882900"/>
            <a:ext cx="1599565" cy="600075"/>
          </a:xfrm>
          <a:prstGeom prst="rect">
            <a:avLst/>
          </a:prstGeom>
        </p:spPr>
        <p:txBody>
          <a:bodyPr wrap="square" lIns="0" tIns="12700" rIns="0" bIns="0" rtlCol="0" vert="horz">
            <a:spAutoFit/>
          </a:bodyPr>
          <a:lstStyle/>
          <a:p>
            <a:pPr algn="ctr" marR="5080">
              <a:lnSpc>
                <a:spcPct val="100000"/>
              </a:lnSpc>
              <a:spcBef>
                <a:spcPts val="100"/>
              </a:spcBef>
              <a:tabLst>
                <a:tab pos="1416685" algn="l"/>
              </a:tabLst>
            </a:pPr>
            <a:r>
              <a:rPr dirty="0" sz="1200" spc="-5" i="1">
                <a:latin typeface="Arial"/>
                <a:cs typeface="Arial"/>
              </a:rPr>
              <a:t>V</a:t>
            </a:r>
            <a:r>
              <a:rPr dirty="0" baseline="-20833" sz="1200" spc="-7" i="1">
                <a:latin typeface="Arial"/>
                <a:cs typeface="Arial"/>
              </a:rPr>
              <a:t>4	</a:t>
            </a:r>
            <a:r>
              <a:rPr dirty="0" sz="1200" i="1">
                <a:solidFill>
                  <a:srgbClr val="FF5050"/>
                </a:solidFill>
                <a:latin typeface="Arial"/>
                <a:cs typeface="Arial"/>
              </a:rPr>
              <a:t>G</a:t>
            </a:r>
            <a:endParaRPr sz="1200">
              <a:latin typeface="Arial"/>
              <a:cs typeface="Arial"/>
            </a:endParaRPr>
          </a:p>
          <a:p>
            <a:pPr>
              <a:lnSpc>
                <a:spcPct val="100000"/>
              </a:lnSpc>
              <a:spcBef>
                <a:spcPts val="30"/>
              </a:spcBef>
            </a:pPr>
            <a:endParaRPr sz="1400">
              <a:latin typeface="Times New Roman"/>
              <a:cs typeface="Times New Roman"/>
            </a:endParaRPr>
          </a:p>
          <a:p>
            <a:pPr algn="ctr" marL="38735">
              <a:lnSpc>
                <a:spcPct val="100000"/>
              </a:lnSpc>
              <a:spcBef>
                <a:spcPts val="5"/>
              </a:spcBef>
              <a:tabLst>
                <a:tab pos="635000" algn="l"/>
              </a:tabLst>
            </a:pPr>
            <a:r>
              <a:rPr dirty="0" baseline="13888" sz="1800" spc="-7" i="1">
                <a:latin typeface="Arial"/>
                <a:cs typeface="Arial"/>
              </a:rPr>
              <a:t>V</a:t>
            </a:r>
            <a:r>
              <a:rPr dirty="0" sz="800" spc="-5" i="1">
                <a:latin typeface="Arial"/>
                <a:cs typeface="Arial"/>
              </a:rPr>
              <a:t>7</a:t>
            </a:r>
            <a:r>
              <a:rPr dirty="0" sz="800" spc="80" i="1">
                <a:latin typeface="Arial"/>
                <a:cs typeface="Arial"/>
              </a:rPr>
              <a:t> </a:t>
            </a:r>
            <a:r>
              <a:rPr dirty="0" u="heavy" sz="800" spc="-5" i="1">
                <a:uFill>
                  <a:solidFill>
                    <a:srgbClr val="010101"/>
                  </a:solidFill>
                </a:uFill>
                <a:latin typeface="Arial"/>
                <a:cs typeface="Arial"/>
              </a:rPr>
              <a:t> </a:t>
            </a:r>
            <a:r>
              <a:rPr dirty="0" u="heavy" sz="800" i="1">
                <a:uFill>
                  <a:solidFill>
                    <a:srgbClr val="010101"/>
                  </a:solidFill>
                </a:uFill>
                <a:latin typeface="Arial"/>
                <a:cs typeface="Arial"/>
              </a:rPr>
              <a:t>	</a:t>
            </a:r>
            <a:endParaRPr sz="800">
              <a:latin typeface="Arial"/>
              <a:cs typeface="Arial"/>
            </a:endParaRPr>
          </a:p>
        </p:txBody>
      </p:sp>
      <p:sp>
        <p:nvSpPr>
          <p:cNvPr id="35" name="object 35"/>
          <p:cNvSpPr txBox="1"/>
          <p:nvPr/>
        </p:nvSpPr>
        <p:spPr>
          <a:xfrm>
            <a:off x="3776471" y="3350768"/>
            <a:ext cx="114935" cy="208279"/>
          </a:xfrm>
          <a:prstGeom prst="rect">
            <a:avLst/>
          </a:prstGeom>
        </p:spPr>
        <p:txBody>
          <a:bodyPr wrap="square" lIns="0" tIns="12700" rIns="0" bIns="0" rtlCol="0" vert="horz">
            <a:spAutoFit/>
          </a:bodyPr>
          <a:lstStyle/>
          <a:p>
            <a:pPr>
              <a:lnSpc>
                <a:spcPct val="100000"/>
              </a:lnSpc>
              <a:spcBef>
                <a:spcPts val="100"/>
              </a:spcBef>
            </a:pPr>
            <a:r>
              <a:rPr dirty="0" sz="1200" i="1">
                <a:solidFill>
                  <a:srgbClr val="FF5050"/>
                </a:solidFill>
                <a:latin typeface="Arial"/>
                <a:cs typeface="Arial"/>
              </a:rPr>
              <a:t>Y</a:t>
            </a:r>
            <a:endParaRPr sz="1200">
              <a:latin typeface="Arial"/>
              <a:cs typeface="Arial"/>
            </a:endParaRPr>
          </a:p>
        </p:txBody>
      </p:sp>
      <p:sp>
        <p:nvSpPr>
          <p:cNvPr id="36" name="object 36"/>
          <p:cNvSpPr/>
          <p:nvPr/>
        </p:nvSpPr>
        <p:spPr>
          <a:xfrm>
            <a:off x="4572000" y="3130295"/>
            <a:ext cx="340995" cy="278130"/>
          </a:xfrm>
          <a:custGeom>
            <a:avLst/>
            <a:gdLst/>
            <a:ahLst/>
            <a:cxnLst/>
            <a:rect l="l" t="t" r="r" b="b"/>
            <a:pathLst>
              <a:path w="340995" h="278129">
                <a:moveTo>
                  <a:pt x="169925" y="0"/>
                </a:moveTo>
                <a:lnTo>
                  <a:pt x="116262" y="7107"/>
                </a:lnTo>
                <a:lnTo>
                  <a:pt x="69622" y="26871"/>
                </a:lnTo>
                <a:lnTo>
                  <a:pt x="32820" y="56948"/>
                </a:lnTo>
                <a:lnTo>
                  <a:pt x="8674" y="95000"/>
                </a:lnTo>
                <a:lnTo>
                  <a:pt x="0" y="138683"/>
                </a:lnTo>
                <a:lnTo>
                  <a:pt x="8674" y="182739"/>
                </a:lnTo>
                <a:lnTo>
                  <a:pt x="32820" y="221016"/>
                </a:lnTo>
                <a:lnTo>
                  <a:pt x="69622" y="251210"/>
                </a:lnTo>
                <a:lnTo>
                  <a:pt x="116262" y="271015"/>
                </a:lnTo>
                <a:lnTo>
                  <a:pt x="169925" y="278129"/>
                </a:lnTo>
                <a:lnTo>
                  <a:pt x="223960" y="271015"/>
                </a:lnTo>
                <a:lnTo>
                  <a:pt x="270826" y="251210"/>
                </a:lnTo>
                <a:lnTo>
                  <a:pt x="307744" y="221016"/>
                </a:lnTo>
                <a:lnTo>
                  <a:pt x="331933" y="182739"/>
                </a:lnTo>
                <a:lnTo>
                  <a:pt x="340613" y="138683"/>
                </a:lnTo>
                <a:lnTo>
                  <a:pt x="331933" y="95000"/>
                </a:lnTo>
                <a:lnTo>
                  <a:pt x="307744" y="56948"/>
                </a:lnTo>
                <a:lnTo>
                  <a:pt x="270826" y="26871"/>
                </a:lnTo>
                <a:lnTo>
                  <a:pt x="223960" y="7107"/>
                </a:lnTo>
                <a:lnTo>
                  <a:pt x="169925" y="0"/>
                </a:lnTo>
                <a:close/>
              </a:path>
            </a:pathLst>
          </a:custGeom>
          <a:ln w="4762">
            <a:solidFill>
              <a:srgbClr val="010101"/>
            </a:solidFill>
          </a:ln>
        </p:spPr>
        <p:txBody>
          <a:bodyPr wrap="square" lIns="0" tIns="0" rIns="0" bIns="0" rtlCol="0"/>
          <a:lstStyle/>
          <a:p/>
        </p:txBody>
      </p:sp>
      <p:sp>
        <p:nvSpPr>
          <p:cNvPr id="37" name="object 37"/>
          <p:cNvSpPr txBox="1"/>
          <p:nvPr/>
        </p:nvSpPr>
        <p:spPr>
          <a:xfrm>
            <a:off x="4690871" y="3160268"/>
            <a:ext cx="114935" cy="208279"/>
          </a:xfrm>
          <a:prstGeom prst="rect">
            <a:avLst/>
          </a:prstGeom>
        </p:spPr>
        <p:txBody>
          <a:bodyPr wrap="square" lIns="0" tIns="12700" rIns="0" bIns="0" rtlCol="0" vert="horz">
            <a:spAutoFit/>
          </a:bodyPr>
          <a:lstStyle/>
          <a:p>
            <a:pPr>
              <a:lnSpc>
                <a:spcPct val="100000"/>
              </a:lnSpc>
              <a:spcBef>
                <a:spcPts val="100"/>
              </a:spcBef>
            </a:pPr>
            <a:r>
              <a:rPr dirty="0" sz="1200" i="1">
                <a:solidFill>
                  <a:srgbClr val="FF5050"/>
                </a:solidFill>
                <a:latin typeface="Arial"/>
                <a:cs typeface="Arial"/>
              </a:rPr>
              <a:t>B</a:t>
            </a:r>
            <a:endParaRPr sz="1200">
              <a:latin typeface="Arial"/>
              <a:cs typeface="Arial"/>
            </a:endParaRPr>
          </a:p>
        </p:txBody>
      </p:sp>
      <p:sp>
        <p:nvSpPr>
          <p:cNvPr id="38" name="object 38"/>
          <p:cNvSpPr/>
          <p:nvPr/>
        </p:nvSpPr>
        <p:spPr>
          <a:xfrm>
            <a:off x="2766822" y="3089910"/>
            <a:ext cx="255270" cy="157480"/>
          </a:xfrm>
          <a:custGeom>
            <a:avLst/>
            <a:gdLst/>
            <a:ahLst/>
            <a:cxnLst/>
            <a:rect l="l" t="t" r="r" b="b"/>
            <a:pathLst>
              <a:path w="255269" h="157480">
                <a:moveTo>
                  <a:pt x="0" y="0"/>
                </a:moveTo>
                <a:lnTo>
                  <a:pt x="255269" y="156972"/>
                </a:lnTo>
              </a:path>
            </a:pathLst>
          </a:custGeom>
          <a:ln w="4762">
            <a:solidFill>
              <a:srgbClr val="010101"/>
            </a:solidFill>
          </a:ln>
        </p:spPr>
        <p:txBody>
          <a:bodyPr wrap="square" lIns="0" tIns="0" rIns="0" bIns="0" rtlCol="0"/>
          <a:lstStyle/>
          <a:p/>
        </p:txBody>
      </p:sp>
      <p:sp>
        <p:nvSpPr>
          <p:cNvPr id="39" name="object 39"/>
          <p:cNvSpPr/>
          <p:nvPr/>
        </p:nvSpPr>
        <p:spPr>
          <a:xfrm>
            <a:off x="3947921" y="3367278"/>
            <a:ext cx="674370" cy="190500"/>
          </a:xfrm>
          <a:custGeom>
            <a:avLst/>
            <a:gdLst/>
            <a:ahLst/>
            <a:cxnLst/>
            <a:rect l="l" t="t" r="r" b="b"/>
            <a:pathLst>
              <a:path w="674370" h="190500">
                <a:moveTo>
                  <a:pt x="0" y="190500"/>
                </a:moveTo>
                <a:lnTo>
                  <a:pt x="674369" y="0"/>
                </a:lnTo>
              </a:path>
            </a:pathLst>
          </a:custGeom>
          <a:ln w="4762">
            <a:solidFill>
              <a:srgbClr val="010101"/>
            </a:solidFill>
          </a:ln>
        </p:spPr>
        <p:txBody>
          <a:bodyPr wrap="square" lIns="0" tIns="0" rIns="0" bIns="0" rtlCol="0"/>
          <a:lstStyle/>
          <a:p/>
        </p:txBody>
      </p:sp>
      <p:sp>
        <p:nvSpPr>
          <p:cNvPr id="40" name="object 40"/>
          <p:cNvSpPr/>
          <p:nvPr/>
        </p:nvSpPr>
        <p:spPr>
          <a:xfrm>
            <a:off x="4742688" y="2914650"/>
            <a:ext cx="52705" cy="215900"/>
          </a:xfrm>
          <a:custGeom>
            <a:avLst/>
            <a:gdLst/>
            <a:ahLst/>
            <a:cxnLst/>
            <a:rect l="l" t="t" r="r" b="b"/>
            <a:pathLst>
              <a:path w="52704" h="215900">
                <a:moveTo>
                  <a:pt x="52577" y="0"/>
                </a:moveTo>
                <a:lnTo>
                  <a:pt x="0" y="215646"/>
                </a:lnTo>
              </a:path>
            </a:pathLst>
          </a:custGeom>
          <a:ln w="4762">
            <a:solidFill>
              <a:srgbClr val="010101"/>
            </a:solidFill>
          </a:ln>
        </p:spPr>
        <p:txBody>
          <a:bodyPr wrap="square" lIns="0" tIns="0" rIns="0" bIns="0" rtlCol="0"/>
          <a:lstStyle/>
          <a:p/>
        </p:txBody>
      </p:sp>
      <p:sp>
        <p:nvSpPr>
          <p:cNvPr id="41" name="object 41"/>
          <p:cNvSpPr/>
          <p:nvPr/>
        </p:nvSpPr>
        <p:spPr>
          <a:xfrm>
            <a:off x="4165091" y="3089910"/>
            <a:ext cx="407034" cy="179070"/>
          </a:xfrm>
          <a:custGeom>
            <a:avLst/>
            <a:gdLst/>
            <a:ahLst/>
            <a:cxnLst/>
            <a:rect l="l" t="t" r="r" b="b"/>
            <a:pathLst>
              <a:path w="407035" h="179070">
                <a:moveTo>
                  <a:pt x="0" y="0"/>
                </a:moveTo>
                <a:lnTo>
                  <a:pt x="406908" y="179070"/>
                </a:lnTo>
              </a:path>
            </a:pathLst>
          </a:custGeom>
          <a:ln w="4762">
            <a:solidFill>
              <a:srgbClr val="010101"/>
            </a:solidFill>
          </a:ln>
        </p:spPr>
        <p:txBody>
          <a:bodyPr wrap="square" lIns="0" tIns="0" rIns="0" bIns="0" rtlCol="0"/>
          <a:lstStyle/>
          <a:p/>
        </p:txBody>
      </p:sp>
      <p:sp>
        <p:nvSpPr>
          <p:cNvPr id="42" name="object 42"/>
          <p:cNvSpPr/>
          <p:nvPr/>
        </p:nvSpPr>
        <p:spPr>
          <a:xfrm>
            <a:off x="3787902" y="2224277"/>
            <a:ext cx="40640" cy="1096645"/>
          </a:xfrm>
          <a:custGeom>
            <a:avLst/>
            <a:gdLst/>
            <a:ahLst/>
            <a:cxnLst/>
            <a:rect l="l" t="t" r="r" b="b"/>
            <a:pathLst>
              <a:path w="40639" h="1096645">
                <a:moveTo>
                  <a:pt x="40386" y="1096518"/>
                </a:moveTo>
                <a:lnTo>
                  <a:pt x="0" y="0"/>
                </a:lnTo>
              </a:path>
            </a:pathLst>
          </a:custGeom>
          <a:ln w="4762">
            <a:solidFill>
              <a:srgbClr val="010101"/>
            </a:solidFill>
          </a:ln>
        </p:spPr>
        <p:txBody>
          <a:bodyPr wrap="square" lIns="0" tIns="0" rIns="0" bIns="0" rtlCol="0"/>
          <a:lstStyle/>
          <a:p/>
        </p:txBody>
      </p:sp>
      <p:sp>
        <p:nvSpPr>
          <p:cNvPr id="43" name="object 43"/>
          <p:cNvSpPr/>
          <p:nvPr/>
        </p:nvSpPr>
        <p:spPr>
          <a:xfrm>
            <a:off x="3363467" y="2914650"/>
            <a:ext cx="344805" cy="447040"/>
          </a:xfrm>
          <a:custGeom>
            <a:avLst/>
            <a:gdLst/>
            <a:ahLst/>
            <a:cxnLst/>
            <a:rect l="l" t="t" r="r" b="b"/>
            <a:pathLst>
              <a:path w="344804" h="447039">
                <a:moveTo>
                  <a:pt x="0" y="0"/>
                </a:moveTo>
                <a:lnTo>
                  <a:pt x="344424" y="446531"/>
                </a:lnTo>
              </a:path>
            </a:pathLst>
          </a:custGeom>
          <a:ln w="4762">
            <a:solidFill>
              <a:srgbClr val="010101"/>
            </a:solidFill>
          </a:ln>
        </p:spPr>
        <p:txBody>
          <a:bodyPr wrap="square" lIns="0" tIns="0" rIns="0" bIns="0" rtlCol="0"/>
          <a:lstStyle/>
          <a:p/>
        </p:txBody>
      </p:sp>
      <p:sp>
        <p:nvSpPr>
          <p:cNvPr id="44" name="object 44"/>
          <p:cNvSpPr/>
          <p:nvPr/>
        </p:nvSpPr>
        <p:spPr>
          <a:xfrm>
            <a:off x="3947921" y="3130295"/>
            <a:ext cx="97155" cy="231140"/>
          </a:xfrm>
          <a:custGeom>
            <a:avLst/>
            <a:gdLst/>
            <a:ahLst/>
            <a:cxnLst/>
            <a:rect l="l" t="t" r="r" b="b"/>
            <a:pathLst>
              <a:path w="97154" h="231139">
                <a:moveTo>
                  <a:pt x="0" y="230885"/>
                </a:moveTo>
                <a:lnTo>
                  <a:pt x="96774" y="0"/>
                </a:lnTo>
              </a:path>
            </a:pathLst>
          </a:custGeom>
          <a:ln w="4762">
            <a:solidFill>
              <a:srgbClr val="010101"/>
            </a:solidFill>
          </a:ln>
        </p:spPr>
        <p:txBody>
          <a:bodyPr wrap="square" lIns="0" tIns="0" rIns="0" bIns="0" rtlCol="0"/>
          <a:lstStyle/>
          <a:p/>
        </p:txBody>
      </p:sp>
      <p:sp>
        <p:nvSpPr>
          <p:cNvPr id="45" name="object 45"/>
          <p:cNvSpPr/>
          <p:nvPr/>
        </p:nvSpPr>
        <p:spPr>
          <a:xfrm>
            <a:off x="3998214" y="2874264"/>
            <a:ext cx="676275" cy="585470"/>
          </a:xfrm>
          <a:custGeom>
            <a:avLst/>
            <a:gdLst/>
            <a:ahLst/>
            <a:cxnLst/>
            <a:rect l="l" t="t" r="r" b="b"/>
            <a:pathLst>
              <a:path w="676275" h="585470">
                <a:moveTo>
                  <a:pt x="0" y="585215"/>
                </a:moveTo>
                <a:lnTo>
                  <a:pt x="675894" y="0"/>
                </a:lnTo>
              </a:path>
            </a:pathLst>
          </a:custGeom>
          <a:ln w="4762">
            <a:solidFill>
              <a:srgbClr val="010101"/>
            </a:solidFill>
          </a:ln>
        </p:spPr>
        <p:txBody>
          <a:bodyPr wrap="square" lIns="0" tIns="0" rIns="0" bIns="0" rtlCol="0"/>
          <a:lstStyle/>
          <a:p/>
        </p:txBody>
      </p:sp>
      <p:sp>
        <p:nvSpPr>
          <p:cNvPr id="46" name="object 46"/>
          <p:cNvSpPr/>
          <p:nvPr/>
        </p:nvSpPr>
        <p:spPr>
          <a:xfrm>
            <a:off x="3142488" y="2874264"/>
            <a:ext cx="100330" cy="332740"/>
          </a:xfrm>
          <a:custGeom>
            <a:avLst/>
            <a:gdLst/>
            <a:ahLst/>
            <a:cxnLst/>
            <a:rect l="l" t="t" r="r" b="b"/>
            <a:pathLst>
              <a:path w="100330" h="332739">
                <a:moveTo>
                  <a:pt x="0" y="332231"/>
                </a:moveTo>
                <a:lnTo>
                  <a:pt x="99822" y="0"/>
                </a:lnTo>
              </a:path>
            </a:pathLst>
          </a:custGeom>
          <a:ln w="4762">
            <a:solidFill>
              <a:srgbClr val="010101"/>
            </a:solidFill>
          </a:ln>
        </p:spPr>
        <p:txBody>
          <a:bodyPr wrap="square" lIns="0" tIns="0" rIns="0" bIns="0" rtlCol="0"/>
          <a:lstStyle/>
          <a:p/>
        </p:txBody>
      </p:sp>
      <p:sp>
        <p:nvSpPr>
          <p:cNvPr id="47" name="object 47"/>
          <p:cNvSpPr txBox="1"/>
          <p:nvPr/>
        </p:nvSpPr>
        <p:spPr>
          <a:xfrm>
            <a:off x="1912620" y="3631183"/>
            <a:ext cx="3997960" cy="879475"/>
          </a:xfrm>
          <a:prstGeom prst="rect">
            <a:avLst/>
          </a:prstGeom>
        </p:spPr>
        <p:txBody>
          <a:bodyPr wrap="square" lIns="0" tIns="12065" rIns="0" bIns="0" rtlCol="0" vert="horz">
            <a:spAutoFit/>
          </a:bodyPr>
          <a:lstStyle/>
          <a:p>
            <a:pPr marR="484505">
              <a:lnSpc>
                <a:spcPct val="100000"/>
              </a:lnSpc>
              <a:spcBef>
                <a:spcPts val="95"/>
              </a:spcBef>
            </a:pPr>
            <a:r>
              <a:rPr dirty="0" sz="1400" spc="-5">
                <a:latin typeface="Arial"/>
                <a:cs typeface="Arial"/>
              </a:rPr>
              <a:t>A good general purpose one is “least-  constrained-value”. Choose the value which  causes the smallest reduction in number</a:t>
            </a:r>
            <a:r>
              <a:rPr dirty="0" sz="1400" spc="50">
                <a:latin typeface="Arial"/>
                <a:cs typeface="Arial"/>
              </a:rPr>
              <a:t> </a:t>
            </a:r>
            <a:r>
              <a:rPr dirty="0" sz="1400" spc="-5">
                <a:latin typeface="Arial"/>
                <a:cs typeface="Arial"/>
              </a:rPr>
              <a:t>of</a:t>
            </a:r>
            <a:endParaRPr sz="1400">
              <a:latin typeface="Arial"/>
              <a:cs typeface="Arial"/>
            </a:endParaRPr>
          </a:p>
          <a:p>
            <a:pPr>
              <a:lnSpc>
                <a:spcPct val="100000"/>
              </a:lnSpc>
              <a:spcBef>
                <a:spcPts val="5"/>
              </a:spcBef>
              <a:tabLst>
                <a:tab pos="3663315" algn="l"/>
              </a:tabLst>
            </a:pPr>
            <a:r>
              <a:rPr dirty="0" sz="1400" spc="-5">
                <a:latin typeface="Arial"/>
                <a:cs typeface="Arial"/>
              </a:rPr>
              <a:t>available values for</a:t>
            </a:r>
            <a:r>
              <a:rPr dirty="0" sz="1400" spc="95">
                <a:latin typeface="Arial"/>
                <a:cs typeface="Arial"/>
              </a:rPr>
              <a:t> </a:t>
            </a:r>
            <a:r>
              <a:rPr dirty="0" sz="1400" spc="-5">
                <a:latin typeface="Arial"/>
                <a:cs typeface="Arial"/>
              </a:rPr>
              <a:t>neighboring</a:t>
            </a:r>
            <a:r>
              <a:rPr dirty="0" sz="1400" spc="30">
                <a:latin typeface="Arial"/>
                <a:cs typeface="Arial"/>
              </a:rPr>
              <a:t> </a:t>
            </a:r>
            <a:r>
              <a:rPr dirty="0" sz="1400" spc="-5">
                <a:latin typeface="Arial"/>
                <a:cs typeface="Arial"/>
              </a:rPr>
              <a:t>variables	</a:t>
            </a:r>
            <a:r>
              <a:rPr dirty="0" baseline="3968" sz="1050" spc="-7">
                <a:latin typeface="Arial"/>
                <a:cs typeface="Arial"/>
              </a:rPr>
              <a:t>Slide</a:t>
            </a:r>
            <a:r>
              <a:rPr dirty="0" baseline="3968" sz="1050" spc="-82">
                <a:latin typeface="Arial"/>
                <a:cs typeface="Arial"/>
              </a:rPr>
              <a:t> </a:t>
            </a:r>
            <a:r>
              <a:rPr dirty="0" baseline="3968" sz="1050" spc="-7">
                <a:latin typeface="Arial"/>
                <a:cs typeface="Arial"/>
              </a:rPr>
              <a:t>47</a:t>
            </a:r>
            <a:endParaRPr baseline="3968" sz="1050">
              <a:latin typeface="Arial"/>
              <a:cs typeface="Arial"/>
            </a:endParaRPr>
          </a:p>
        </p:txBody>
      </p:sp>
      <p:sp>
        <p:nvSpPr>
          <p:cNvPr id="48" name="object 48"/>
          <p:cNvSpPr/>
          <p:nvPr/>
        </p:nvSpPr>
        <p:spPr>
          <a:xfrm>
            <a:off x="1606296" y="1231391"/>
            <a:ext cx="4559300" cy="3416300"/>
          </a:xfrm>
          <a:custGeom>
            <a:avLst/>
            <a:gdLst/>
            <a:ahLst/>
            <a:cxnLst/>
            <a:rect l="l" t="t" r="r" b="b"/>
            <a:pathLst>
              <a:path w="4559300" h="3416300">
                <a:moveTo>
                  <a:pt x="4559046" y="0"/>
                </a:moveTo>
                <a:lnTo>
                  <a:pt x="0" y="0"/>
                </a:lnTo>
                <a:lnTo>
                  <a:pt x="0" y="3416046"/>
                </a:lnTo>
                <a:lnTo>
                  <a:pt x="4559046" y="3416046"/>
                </a:lnTo>
                <a:lnTo>
                  <a:pt x="4559046" y="0"/>
                </a:lnTo>
                <a:close/>
              </a:path>
            </a:pathLst>
          </a:custGeom>
          <a:ln w="12954">
            <a:solidFill>
              <a:srgbClr val="000000"/>
            </a:solidFill>
          </a:ln>
        </p:spPr>
        <p:txBody>
          <a:bodyPr wrap="square" lIns="0" tIns="0" rIns="0" bIns="0" rtlCol="0"/>
          <a:lstStyle/>
          <a:p/>
        </p:txBody>
      </p:sp>
      <p:sp>
        <p:nvSpPr>
          <p:cNvPr id="49" name="object 49"/>
          <p:cNvSpPr txBox="1"/>
          <p:nvPr/>
        </p:nvSpPr>
        <p:spPr>
          <a:xfrm>
            <a:off x="1606296" y="5408676"/>
            <a:ext cx="4559300" cy="3416300"/>
          </a:xfrm>
          <a:prstGeom prst="rect">
            <a:avLst/>
          </a:prstGeom>
          <a:ln w="12953">
            <a:solidFill>
              <a:srgbClr val="000000"/>
            </a:solidFill>
          </a:ln>
        </p:spPr>
        <p:txBody>
          <a:bodyPr wrap="square" lIns="0" tIns="241935" rIns="0" bIns="0" rtlCol="0" vert="horz">
            <a:spAutoFit/>
          </a:bodyPr>
          <a:lstStyle/>
          <a:p>
            <a:pPr marL="297815">
              <a:lnSpc>
                <a:spcPct val="100000"/>
              </a:lnSpc>
              <a:spcBef>
                <a:spcPts val="1905"/>
              </a:spcBef>
            </a:pPr>
            <a:r>
              <a:rPr dirty="0" sz="2200">
                <a:solidFill>
                  <a:srgbClr val="009A00"/>
                </a:solidFill>
                <a:latin typeface="Arial"/>
                <a:cs typeface="Arial"/>
              </a:rPr>
              <a:t>General purpose CSP</a:t>
            </a:r>
            <a:r>
              <a:rPr dirty="0" sz="2200" spc="-50">
                <a:solidFill>
                  <a:srgbClr val="009A00"/>
                </a:solidFill>
                <a:latin typeface="Arial"/>
                <a:cs typeface="Arial"/>
              </a:rPr>
              <a:t> </a:t>
            </a:r>
            <a:r>
              <a:rPr dirty="0" sz="2200">
                <a:solidFill>
                  <a:srgbClr val="009A00"/>
                </a:solidFill>
                <a:latin typeface="Arial"/>
                <a:cs typeface="Arial"/>
              </a:rPr>
              <a:t>algorithm</a:t>
            </a:r>
            <a:endParaRPr sz="2200">
              <a:latin typeface="Arial"/>
              <a:cs typeface="Arial"/>
            </a:endParaRPr>
          </a:p>
          <a:p>
            <a:pPr marL="267970">
              <a:lnSpc>
                <a:spcPct val="100000"/>
              </a:lnSpc>
              <a:spcBef>
                <a:spcPts val="660"/>
              </a:spcBef>
            </a:pPr>
            <a:r>
              <a:rPr dirty="0" sz="1000" spc="-5">
                <a:latin typeface="Arial"/>
                <a:cs typeface="Arial"/>
              </a:rPr>
              <a:t>(From</a:t>
            </a:r>
            <a:r>
              <a:rPr dirty="0" sz="1000" spc="-10">
                <a:latin typeface="Arial"/>
                <a:cs typeface="Arial"/>
              </a:rPr>
              <a:t> </a:t>
            </a:r>
            <a:r>
              <a:rPr dirty="0" sz="1000" spc="-5">
                <a:latin typeface="Arial"/>
                <a:cs typeface="Arial"/>
              </a:rPr>
              <a:t>Sadeh+Fox)</a:t>
            </a:r>
            <a:endParaRPr sz="1000">
              <a:latin typeface="Arial"/>
              <a:cs typeface="Arial"/>
            </a:endParaRPr>
          </a:p>
          <a:p>
            <a:pPr marL="572770" marR="416559" indent="-304800">
              <a:lnSpc>
                <a:spcPct val="100000"/>
              </a:lnSpc>
              <a:spcBef>
                <a:spcPts val="365"/>
              </a:spcBef>
              <a:buAutoNum type="arabicPeriod"/>
              <a:tabLst>
                <a:tab pos="572770" algn="l"/>
                <a:tab pos="573405" algn="l"/>
              </a:tabLst>
            </a:pPr>
            <a:r>
              <a:rPr dirty="0" sz="1000">
                <a:latin typeface="Arial"/>
                <a:cs typeface="Arial"/>
              </a:rPr>
              <a:t>If all values </a:t>
            </a:r>
            <a:r>
              <a:rPr dirty="0" sz="1000" spc="-5">
                <a:latin typeface="Arial"/>
                <a:cs typeface="Arial"/>
              </a:rPr>
              <a:t>have been successfully assigned </a:t>
            </a:r>
            <a:r>
              <a:rPr dirty="0" sz="1000">
                <a:latin typeface="Arial"/>
                <a:cs typeface="Arial"/>
              </a:rPr>
              <a:t>then </a:t>
            </a:r>
            <a:r>
              <a:rPr dirty="0" sz="1000" spc="-5">
                <a:latin typeface="Arial"/>
                <a:cs typeface="Arial"/>
              </a:rPr>
              <a:t>stop, </a:t>
            </a:r>
            <a:r>
              <a:rPr dirty="0" sz="1000">
                <a:latin typeface="Arial"/>
                <a:cs typeface="Arial"/>
              </a:rPr>
              <a:t>else go  on to</a:t>
            </a:r>
            <a:r>
              <a:rPr dirty="0" sz="1000" spc="-20">
                <a:latin typeface="Arial"/>
                <a:cs typeface="Arial"/>
              </a:rPr>
              <a:t> </a:t>
            </a:r>
            <a:r>
              <a:rPr dirty="0" sz="1000">
                <a:latin typeface="Arial"/>
                <a:cs typeface="Arial"/>
              </a:rPr>
              <a:t>2.</a:t>
            </a:r>
            <a:endParaRPr sz="1000">
              <a:latin typeface="Arial"/>
              <a:cs typeface="Arial"/>
            </a:endParaRPr>
          </a:p>
          <a:p>
            <a:pPr marL="572770" marR="298450" indent="-304800">
              <a:lnSpc>
                <a:spcPct val="100000"/>
              </a:lnSpc>
              <a:spcBef>
                <a:spcPts val="360"/>
              </a:spcBef>
              <a:buAutoNum type="arabicPeriod"/>
              <a:tabLst>
                <a:tab pos="572770" algn="l"/>
                <a:tab pos="573405" algn="l"/>
              </a:tabLst>
            </a:pPr>
            <a:r>
              <a:rPr dirty="0" sz="1000" spc="-5">
                <a:latin typeface="Arial"/>
                <a:cs typeface="Arial"/>
              </a:rPr>
              <a:t>Apply the consistency enforcing procedure (e.g. forward-checking  if feeling computationally mean, or constraint propagation if  extravagant. There are other possibilities,</a:t>
            </a:r>
            <a:r>
              <a:rPr dirty="0" sz="1000" spc="-30">
                <a:latin typeface="Arial"/>
                <a:cs typeface="Arial"/>
              </a:rPr>
              <a:t> </a:t>
            </a:r>
            <a:r>
              <a:rPr dirty="0" sz="1000" spc="-5">
                <a:latin typeface="Arial"/>
                <a:cs typeface="Arial"/>
              </a:rPr>
              <a:t>too.)</a:t>
            </a:r>
            <a:endParaRPr sz="1000">
              <a:latin typeface="Arial"/>
              <a:cs typeface="Arial"/>
            </a:endParaRPr>
          </a:p>
          <a:p>
            <a:pPr marL="572770" marR="311785" indent="-304800">
              <a:lnSpc>
                <a:spcPct val="100000"/>
              </a:lnSpc>
              <a:spcBef>
                <a:spcPts val="360"/>
              </a:spcBef>
              <a:buAutoNum type="arabicPeriod"/>
              <a:tabLst>
                <a:tab pos="572770" algn="l"/>
                <a:tab pos="573405" algn="l"/>
              </a:tabLst>
            </a:pPr>
            <a:r>
              <a:rPr dirty="0" sz="1000">
                <a:latin typeface="Arial"/>
                <a:cs typeface="Arial"/>
              </a:rPr>
              <a:t>If a </a:t>
            </a:r>
            <a:r>
              <a:rPr dirty="0" sz="1000" spc="-5">
                <a:latin typeface="Arial"/>
                <a:cs typeface="Arial"/>
              </a:rPr>
              <a:t>deadend is detected then backtrack (simplest case: </a:t>
            </a:r>
            <a:r>
              <a:rPr dirty="0" sz="1000">
                <a:latin typeface="Arial"/>
                <a:cs typeface="Arial"/>
              </a:rPr>
              <a:t>DFS-type  </a:t>
            </a:r>
            <a:r>
              <a:rPr dirty="0" sz="1000" spc="-5">
                <a:latin typeface="Arial"/>
                <a:cs typeface="Arial"/>
              </a:rPr>
              <a:t>backtrack. Other options can be tried, too). Else go on to step</a:t>
            </a:r>
            <a:r>
              <a:rPr dirty="0" sz="1000" spc="-60">
                <a:latin typeface="Arial"/>
                <a:cs typeface="Arial"/>
              </a:rPr>
              <a:t> </a:t>
            </a:r>
            <a:r>
              <a:rPr dirty="0" sz="1000" spc="-5">
                <a:latin typeface="Arial"/>
                <a:cs typeface="Arial"/>
              </a:rPr>
              <a:t>4.</a:t>
            </a:r>
            <a:endParaRPr sz="1000">
              <a:latin typeface="Arial"/>
              <a:cs typeface="Arial"/>
            </a:endParaRPr>
          </a:p>
          <a:p>
            <a:pPr marL="572770" marR="655320" indent="-304800">
              <a:lnSpc>
                <a:spcPct val="100000"/>
              </a:lnSpc>
              <a:spcBef>
                <a:spcPts val="365"/>
              </a:spcBef>
              <a:buAutoNum type="arabicPeriod"/>
              <a:tabLst>
                <a:tab pos="572770" algn="l"/>
                <a:tab pos="573405" algn="l"/>
              </a:tabLst>
            </a:pPr>
            <a:r>
              <a:rPr dirty="0" sz="1000" spc="-5">
                <a:latin typeface="Arial"/>
                <a:cs typeface="Arial"/>
              </a:rPr>
              <a:t>Select the next variable to be assigned (using your variable  ordering</a:t>
            </a:r>
            <a:r>
              <a:rPr dirty="0" sz="1000" spc="-10">
                <a:latin typeface="Arial"/>
                <a:cs typeface="Arial"/>
              </a:rPr>
              <a:t> </a:t>
            </a:r>
            <a:r>
              <a:rPr dirty="0" sz="1000" spc="-5">
                <a:latin typeface="Arial"/>
                <a:cs typeface="Arial"/>
              </a:rPr>
              <a:t>heuristic).</a:t>
            </a:r>
            <a:endParaRPr sz="1000">
              <a:latin typeface="Arial"/>
              <a:cs typeface="Arial"/>
            </a:endParaRPr>
          </a:p>
          <a:p>
            <a:pPr marL="572770" indent="-305435">
              <a:lnSpc>
                <a:spcPct val="100000"/>
              </a:lnSpc>
              <a:spcBef>
                <a:spcPts val="360"/>
              </a:spcBef>
              <a:buAutoNum type="arabicPeriod"/>
              <a:tabLst>
                <a:tab pos="572770" algn="l"/>
                <a:tab pos="573405" algn="l"/>
              </a:tabLst>
            </a:pPr>
            <a:r>
              <a:rPr dirty="0" sz="1000">
                <a:latin typeface="Arial"/>
                <a:cs typeface="Arial"/>
              </a:rPr>
              <a:t>Select a </a:t>
            </a:r>
            <a:r>
              <a:rPr dirty="0" sz="1000" spc="-5">
                <a:latin typeface="Arial"/>
                <a:cs typeface="Arial"/>
              </a:rPr>
              <a:t>promising </a:t>
            </a:r>
            <a:r>
              <a:rPr dirty="0" sz="1000">
                <a:latin typeface="Arial"/>
                <a:cs typeface="Arial"/>
              </a:rPr>
              <a:t>value </a:t>
            </a:r>
            <a:r>
              <a:rPr dirty="0" sz="1000" spc="-5">
                <a:latin typeface="Arial"/>
                <a:cs typeface="Arial"/>
              </a:rPr>
              <a:t>(using your value ordering</a:t>
            </a:r>
            <a:r>
              <a:rPr dirty="0" sz="1000">
                <a:latin typeface="Arial"/>
                <a:cs typeface="Arial"/>
              </a:rPr>
              <a:t> </a:t>
            </a:r>
            <a:r>
              <a:rPr dirty="0" sz="1000" spc="-5">
                <a:latin typeface="Arial"/>
                <a:cs typeface="Arial"/>
              </a:rPr>
              <a:t>heuristic).</a:t>
            </a:r>
            <a:endParaRPr sz="1000">
              <a:latin typeface="Arial"/>
              <a:cs typeface="Arial"/>
            </a:endParaRPr>
          </a:p>
          <a:p>
            <a:pPr marL="572770" marR="835025" indent="-304800">
              <a:lnSpc>
                <a:spcPct val="100000"/>
              </a:lnSpc>
              <a:spcBef>
                <a:spcPts val="365"/>
              </a:spcBef>
              <a:buAutoNum type="arabicPeriod"/>
              <a:tabLst>
                <a:tab pos="572770" algn="l"/>
                <a:tab pos="573405" algn="l"/>
              </a:tabLst>
            </a:pPr>
            <a:r>
              <a:rPr dirty="0" sz="1000" spc="-5">
                <a:latin typeface="Arial"/>
                <a:cs typeface="Arial"/>
              </a:rPr>
              <a:t>Create </a:t>
            </a:r>
            <a:r>
              <a:rPr dirty="0" sz="1000">
                <a:latin typeface="Arial"/>
                <a:cs typeface="Arial"/>
              </a:rPr>
              <a:t>a new </a:t>
            </a:r>
            <a:r>
              <a:rPr dirty="0" sz="1000" spc="-5">
                <a:latin typeface="Arial"/>
                <a:cs typeface="Arial"/>
              </a:rPr>
              <a:t>search state. </a:t>
            </a:r>
            <a:r>
              <a:rPr dirty="0" sz="1000">
                <a:latin typeface="Arial"/>
                <a:cs typeface="Arial"/>
              </a:rPr>
              <a:t>Cache </a:t>
            </a:r>
            <a:r>
              <a:rPr dirty="0" sz="1000" spc="-5">
                <a:latin typeface="Arial"/>
                <a:cs typeface="Arial"/>
              </a:rPr>
              <a:t>the info </a:t>
            </a:r>
            <a:r>
              <a:rPr dirty="0" sz="1000">
                <a:latin typeface="Arial"/>
                <a:cs typeface="Arial"/>
              </a:rPr>
              <a:t>you </a:t>
            </a:r>
            <a:r>
              <a:rPr dirty="0" sz="1000" spc="-5">
                <a:latin typeface="Arial"/>
                <a:cs typeface="Arial"/>
              </a:rPr>
              <a:t>need </a:t>
            </a:r>
            <a:r>
              <a:rPr dirty="0" sz="1000">
                <a:latin typeface="Arial"/>
                <a:cs typeface="Arial"/>
              </a:rPr>
              <a:t>for  </a:t>
            </a:r>
            <a:r>
              <a:rPr dirty="0" sz="1000" spc="-5">
                <a:latin typeface="Arial"/>
                <a:cs typeface="Arial"/>
              </a:rPr>
              <a:t>backtracking. </a:t>
            </a:r>
            <a:r>
              <a:rPr dirty="0" sz="1000">
                <a:latin typeface="Arial"/>
                <a:cs typeface="Arial"/>
              </a:rPr>
              <a:t>And go </a:t>
            </a:r>
            <a:r>
              <a:rPr dirty="0" sz="1000" spc="-5">
                <a:latin typeface="Arial"/>
                <a:cs typeface="Arial"/>
              </a:rPr>
              <a:t>back </a:t>
            </a:r>
            <a:r>
              <a:rPr dirty="0" sz="1000">
                <a:latin typeface="Arial"/>
                <a:cs typeface="Arial"/>
              </a:rPr>
              <a:t>to</a:t>
            </a:r>
            <a:r>
              <a:rPr dirty="0" sz="1000" spc="-30">
                <a:latin typeface="Arial"/>
                <a:cs typeface="Arial"/>
              </a:rPr>
              <a:t> </a:t>
            </a:r>
            <a:r>
              <a:rPr dirty="0" sz="1000">
                <a:latin typeface="Arial"/>
                <a:cs typeface="Arial"/>
              </a:rPr>
              <a:t>1.</a:t>
            </a:r>
            <a:endParaRPr sz="1000">
              <a:latin typeface="Arial"/>
              <a:cs typeface="Arial"/>
            </a:endParaRPr>
          </a:p>
          <a:p>
            <a:pPr>
              <a:lnSpc>
                <a:spcPct val="100000"/>
              </a:lnSpc>
              <a:spcBef>
                <a:spcPts val="50"/>
              </a:spcBef>
            </a:pPr>
            <a:endParaRPr sz="1450">
              <a:latin typeface="Times New Roman"/>
              <a:cs typeface="Times New Roman"/>
            </a:endParaRPr>
          </a:p>
          <a:p>
            <a:pPr algn="r" marR="259715">
              <a:lnSpc>
                <a:spcPct val="100000"/>
              </a:lnSpc>
            </a:pPr>
            <a:r>
              <a:rPr dirty="0" sz="700" spc="-5">
                <a:latin typeface="Arial"/>
                <a:cs typeface="Arial"/>
              </a:rPr>
              <a:t>Slide</a:t>
            </a:r>
            <a:r>
              <a:rPr dirty="0" sz="700" spc="-95">
                <a:latin typeface="Arial"/>
                <a:cs typeface="Arial"/>
              </a:rPr>
              <a:t> </a:t>
            </a:r>
            <a:r>
              <a:rPr dirty="0" sz="700" spc="-5">
                <a:latin typeface="Arial"/>
                <a:cs typeface="Arial"/>
              </a:rPr>
              <a:t>48</a:t>
            </a:r>
            <a:endParaRPr sz="700">
              <a:latin typeface="Arial"/>
              <a:cs typeface="Arial"/>
            </a:endParaRPr>
          </a:p>
        </p:txBody>
      </p:sp>
      <p:sp>
        <p:nvSpPr>
          <p:cNvPr id="50" name="object 50"/>
          <p:cNvSpPr txBox="1">
            <a:spLocks noGrp="1"/>
          </p:cNvSpPr>
          <p:nvPr>
            <p:ph type="sldNum" idx="7" sz="quarter"/>
          </p:nvPr>
        </p:nvSpPr>
        <p:spPr>
          <a:prstGeom prst="rect"/>
        </p:spPr>
        <p:txBody>
          <a:bodyPr wrap="square" lIns="0" tIns="0" rIns="0" bIns="0" rtlCol="0" vert="horz">
            <a:spAutoFit/>
          </a:bodyPr>
          <a:lstStyle/>
          <a:p>
            <a:pPr marL="25400">
              <a:lnSpc>
                <a:spcPts val="1540"/>
              </a:lnSpc>
            </a:pPr>
            <a:fld id="{81D60167-4931-47E6-BA6A-407CBD079E47}" type="slidenum">
              <a:rPr dirty="0"/>
              <a:t>10</a:t>
            </a:fld>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sldNum" idx="7" sz="quarter"/>
          </p:nvPr>
        </p:nvSpPr>
        <p:spPr>
          <a:prstGeom prst="rect"/>
        </p:spPr>
        <p:txBody>
          <a:bodyPr wrap="square" lIns="0" tIns="0" rIns="0" bIns="0" rtlCol="0" vert="horz">
            <a:spAutoFit/>
          </a:bodyPr>
          <a:lstStyle/>
          <a:p>
            <a:pPr marL="25400">
              <a:lnSpc>
                <a:spcPts val="1540"/>
              </a:lnSpc>
            </a:pPr>
            <a:fld id="{81D60167-4931-47E6-BA6A-407CBD079E47}" type="slidenum">
              <a:rPr dirty="0"/>
              <a:t>10</a:t>
            </a:fld>
          </a:p>
        </p:txBody>
      </p:sp>
      <p:sp>
        <p:nvSpPr>
          <p:cNvPr id="2" name="object 2"/>
          <p:cNvSpPr txBox="1"/>
          <p:nvPr/>
        </p:nvSpPr>
        <p:spPr>
          <a:xfrm>
            <a:off x="1606296" y="1231391"/>
            <a:ext cx="4559300" cy="3416300"/>
          </a:xfrm>
          <a:prstGeom prst="rect">
            <a:avLst/>
          </a:prstGeom>
          <a:ln w="12953">
            <a:solidFill>
              <a:srgbClr val="000000"/>
            </a:solidFill>
          </a:ln>
        </p:spPr>
        <p:txBody>
          <a:bodyPr wrap="square" lIns="0" tIns="104775" rIns="0" bIns="0" rtlCol="0" vert="horz">
            <a:spAutoFit/>
          </a:bodyPr>
          <a:lstStyle/>
          <a:p>
            <a:pPr marL="1572260" marR="471805" indent="-1094740">
              <a:lnSpc>
                <a:spcPct val="100000"/>
              </a:lnSpc>
              <a:spcBef>
                <a:spcPts val="825"/>
              </a:spcBef>
            </a:pPr>
            <a:r>
              <a:rPr dirty="0" sz="2000" spc="-5">
                <a:solidFill>
                  <a:srgbClr val="009A00"/>
                </a:solidFill>
                <a:latin typeface="Arial"/>
                <a:cs typeface="Arial"/>
              </a:rPr>
              <a:t>Job-shop example. Consistency  enforcement</a:t>
            </a:r>
            <a:endParaRPr sz="2000">
              <a:latin typeface="Arial"/>
              <a:cs typeface="Arial"/>
            </a:endParaRPr>
          </a:p>
          <a:p>
            <a:pPr marL="267970" marR="510540">
              <a:lnSpc>
                <a:spcPct val="100000"/>
              </a:lnSpc>
              <a:spcBef>
                <a:spcPts val="770"/>
              </a:spcBef>
            </a:pPr>
            <a:r>
              <a:rPr dirty="0" sz="1400" spc="-5">
                <a:latin typeface="Arial"/>
                <a:cs typeface="Arial"/>
              </a:rPr>
              <a:t>Sadeh claims that generally forward-checking is  better, computationally, than full constraint  propagation. But it can be supplemented with a  Job-shop specific </a:t>
            </a:r>
            <a:r>
              <a:rPr dirty="0" sz="1400" spc="-5">
                <a:solidFill>
                  <a:srgbClr val="9ACC00"/>
                </a:solidFill>
                <a:latin typeface="Arial"/>
                <a:cs typeface="Arial"/>
              </a:rPr>
              <a:t>TRICK</a:t>
            </a:r>
            <a:r>
              <a:rPr dirty="0" sz="1400" spc="-5">
                <a:latin typeface="Arial"/>
                <a:cs typeface="Arial"/>
              </a:rPr>
              <a:t>.</a:t>
            </a:r>
            <a:endParaRPr sz="1400">
              <a:latin typeface="Arial"/>
              <a:cs typeface="Arial"/>
            </a:endParaRPr>
          </a:p>
          <a:p>
            <a:pPr>
              <a:lnSpc>
                <a:spcPct val="100000"/>
              </a:lnSpc>
              <a:spcBef>
                <a:spcPts val="5"/>
              </a:spcBef>
            </a:pPr>
            <a:endParaRPr sz="2050">
              <a:latin typeface="Times New Roman"/>
              <a:cs typeface="Times New Roman"/>
            </a:endParaRPr>
          </a:p>
          <a:p>
            <a:pPr marL="267970" marR="285115">
              <a:lnSpc>
                <a:spcPct val="100000"/>
              </a:lnSpc>
            </a:pPr>
            <a:r>
              <a:rPr dirty="0" sz="1400" spc="-5">
                <a:latin typeface="Arial"/>
                <a:cs typeface="Arial"/>
              </a:rPr>
              <a:t>The precedence constraints (i.e. the available  times for the operations to start due to the ordering  of operations) can be computed exactly, given a  partial schedule, very</a:t>
            </a:r>
            <a:r>
              <a:rPr dirty="0" sz="1400" spc="10">
                <a:latin typeface="Arial"/>
                <a:cs typeface="Arial"/>
              </a:rPr>
              <a:t> </a:t>
            </a:r>
            <a:r>
              <a:rPr dirty="0" sz="1400" spc="-5">
                <a:latin typeface="Arial"/>
                <a:cs typeface="Arial"/>
              </a:rPr>
              <a:t>efficiently.</a:t>
            </a:r>
            <a:endParaRPr sz="1400">
              <a:latin typeface="Arial"/>
              <a:cs typeface="Arial"/>
            </a:endParaRPr>
          </a:p>
          <a:p>
            <a:pPr>
              <a:lnSpc>
                <a:spcPct val="100000"/>
              </a:lnSpc>
              <a:spcBef>
                <a:spcPts val="25"/>
              </a:spcBef>
            </a:pPr>
            <a:endParaRPr sz="2150">
              <a:latin typeface="Times New Roman"/>
              <a:cs typeface="Times New Roman"/>
            </a:endParaRPr>
          </a:p>
          <a:p>
            <a:pPr algn="r" marR="259715">
              <a:lnSpc>
                <a:spcPct val="100000"/>
              </a:lnSpc>
            </a:pPr>
            <a:r>
              <a:rPr dirty="0" sz="700" spc="-5">
                <a:latin typeface="Arial"/>
                <a:cs typeface="Arial"/>
              </a:rPr>
              <a:t>Slide</a:t>
            </a:r>
            <a:r>
              <a:rPr dirty="0" sz="700" spc="-95">
                <a:latin typeface="Arial"/>
                <a:cs typeface="Arial"/>
              </a:rPr>
              <a:t> </a:t>
            </a:r>
            <a:r>
              <a:rPr dirty="0" sz="700" spc="-5">
                <a:latin typeface="Arial"/>
                <a:cs typeface="Arial"/>
              </a:rPr>
              <a:t>49</a:t>
            </a:r>
            <a:endParaRPr sz="700">
              <a:latin typeface="Arial"/>
              <a:cs typeface="Arial"/>
            </a:endParaRPr>
          </a:p>
        </p:txBody>
      </p:sp>
      <p:sp>
        <p:nvSpPr>
          <p:cNvPr id="3" name="object 3"/>
          <p:cNvSpPr txBox="1"/>
          <p:nvPr/>
        </p:nvSpPr>
        <p:spPr>
          <a:xfrm>
            <a:off x="1606296" y="5408676"/>
            <a:ext cx="4559300" cy="3416300"/>
          </a:xfrm>
          <a:prstGeom prst="rect">
            <a:avLst/>
          </a:prstGeom>
          <a:ln w="12953">
            <a:solidFill>
              <a:srgbClr val="000000"/>
            </a:solidFill>
          </a:ln>
        </p:spPr>
        <p:txBody>
          <a:bodyPr wrap="square" lIns="0" tIns="0" rIns="0" bIns="0" rtlCol="0" vert="horz">
            <a:spAutoFit/>
          </a:bodyPr>
          <a:lstStyle/>
          <a:p>
            <a:pPr algn="ctr">
              <a:lnSpc>
                <a:spcPts val="2355"/>
              </a:lnSpc>
            </a:pPr>
            <a:r>
              <a:rPr dirty="0" sz="2000" spc="-5">
                <a:solidFill>
                  <a:srgbClr val="009A00"/>
                </a:solidFill>
                <a:latin typeface="Arial"/>
                <a:cs typeface="Arial"/>
              </a:rPr>
              <a:t>Reactive CSP</a:t>
            </a:r>
            <a:r>
              <a:rPr dirty="0" sz="2000">
                <a:solidFill>
                  <a:srgbClr val="009A00"/>
                </a:solidFill>
                <a:latin typeface="Arial"/>
                <a:cs typeface="Arial"/>
              </a:rPr>
              <a:t> </a:t>
            </a:r>
            <a:r>
              <a:rPr dirty="0" sz="2000" spc="-5">
                <a:solidFill>
                  <a:srgbClr val="009A00"/>
                </a:solidFill>
                <a:latin typeface="Arial"/>
                <a:cs typeface="Arial"/>
              </a:rPr>
              <a:t>solutions</a:t>
            </a:r>
            <a:endParaRPr sz="2000">
              <a:latin typeface="Arial"/>
              <a:cs typeface="Arial"/>
            </a:endParaRPr>
          </a:p>
          <a:p>
            <a:pPr marL="284480" indent="-169545">
              <a:lnSpc>
                <a:spcPct val="100000"/>
              </a:lnSpc>
              <a:spcBef>
                <a:spcPts val="434"/>
              </a:spcBef>
              <a:buChar char="•"/>
              <a:tabLst>
                <a:tab pos="285115" algn="l"/>
              </a:tabLst>
            </a:pPr>
            <a:r>
              <a:rPr dirty="0" sz="1400" spc="-5">
                <a:latin typeface="Arial"/>
                <a:cs typeface="Arial"/>
              </a:rPr>
              <a:t>Say you have built a large</a:t>
            </a:r>
            <a:r>
              <a:rPr dirty="0" sz="1400" spc="25">
                <a:latin typeface="Arial"/>
                <a:cs typeface="Arial"/>
              </a:rPr>
              <a:t> </a:t>
            </a:r>
            <a:r>
              <a:rPr dirty="0" sz="1400" spc="-5">
                <a:latin typeface="Arial"/>
                <a:cs typeface="Arial"/>
              </a:rPr>
              <a:t>schedule.</a:t>
            </a:r>
            <a:endParaRPr sz="1400">
              <a:latin typeface="Arial"/>
              <a:cs typeface="Arial"/>
            </a:endParaRPr>
          </a:p>
          <a:p>
            <a:pPr marL="284480" marR="407034" indent="-169545">
              <a:lnSpc>
                <a:spcPct val="100000"/>
              </a:lnSpc>
              <a:spcBef>
                <a:spcPts val="345"/>
              </a:spcBef>
              <a:buChar char="•"/>
              <a:tabLst>
                <a:tab pos="285115" algn="l"/>
              </a:tabLst>
            </a:pPr>
            <a:r>
              <a:rPr dirty="0" sz="1400" spc="-5">
                <a:latin typeface="Arial"/>
                <a:cs typeface="Arial"/>
              </a:rPr>
              <a:t>Disaster! Halfway through execution, one of the  resources breaks down. We have to</a:t>
            </a:r>
            <a:r>
              <a:rPr dirty="0" sz="1400" spc="75">
                <a:latin typeface="Arial"/>
                <a:cs typeface="Arial"/>
              </a:rPr>
              <a:t> </a:t>
            </a:r>
            <a:r>
              <a:rPr dirty="0" sz="1400" spc="-5">
                <a:latin typeface="Arial"/>
                <a:cs typeface="Arial"/>
              </a:rPr>
              <a:t>reschedule!</a:t>
            </a:r>
            <a:endParaRPr sz="1400">
              <a:latin typeface="Arial"/>
              <a:cs typeface="Arial"/>
            </a:endParaRPr>
          </a:p>
          <a:p>
            <a:pPr marL="284480" marR="258445" indent="-169545">
              <a:lnSpc>
                <a:spcPct val="100000"/>
              </a:lnSpc>
              <a:spcBef>
                <a:spcPts val="340"/>
              </a:spcBef>
              <a:buChar char="•"/>
              <a:tabLst>
                <a:tab pos="285115" algn="l"/>
              </a:tabLst>
            </a:pPr>
            <a:r>
              <a:rPr dirty="0" sz="1400" spc="-5">
                <a:latin typeface="Arial"/>
                <a:cs typeface="Arial"/>
              </a:rPr>
              <a:t>Bad to have to wait 15 minutes for the scheduler to  make a new</a:t>
            </a:r>
            <a:r>
              <a:rPr dirty="0" sz="1400" spc="5">
                <a:latin typeface="Arial"/>
                <a:cs typeface="Arial"/>
              </a:rPr>
              <a:t> </a:t>
            </a:r>
            <a:r>
              <a:rPr dirty="0" sz="1400" spc="-5">
                <a:latin typeface="Arial"/>
                <a:cs typeface="Arial"/>
              </a:rPr>
              <a:t>suggestion.</a:t>
            </a:r>
            <a:endParaRPr sz="1400">
              <a:latin typeface="Arial"/>
              <a:cs typeface="Arial"/>
            </a:endParaRPr>
          </a:p>
          <a:p>
            <a:pPr marL="1010919" marR="448945" indent="-516890">
              <a:lnSpc>
                <a:spcPct val="100000"/>
              </a:lnSpc>
              <a:spcBef>
                <a:spcPts val="415"/>
              </a:spcBef>
            </a:pPr>
            <a:r>
              <a:rPr dirty="0" sz="1800" i="1">
                <a:solidFill>
                  <a:srgbClr val="FF0000"/>
                </a:solidFill>
                <a:latin typeface="Arial"/>
                <a:cs typeface="Arial"/>
              </a:rPr>
              <a:t>Important </a:t>
            </a:r>
            <a:r>
              <a:rPr dirty="0" sz="1800" spc="-5" i="1">
                <a:solidFill>
                  <a:srgbClr val="FF0000"/>
                </a:solidFill>
                <a:latin typeface="Arial"/>
                <a:cs typeface="Arial"/>
              </a:rPr>
              <a:t>area </a:t>
            </a:r>
            <a:r>
              <a:rPr dirty="0" sz="1800" i="1">
                <a:solidFill>
                  <a:srgbClr val="FF0000"/>
                </a:solidFill>
                <a:latin typeface="Arial"/>
                <a:cs typeface="Arial"/>
              </a:rPr>
              <a:t>of </a:t>
            </a:r>
            <a:r>
              <a:rPr dirty="0" sz="1800" spc="-5" i="1">
                <a:solidFill>
                  <a:srgbClr val="FF0000"/>
                </a:solidFill>
                <a:latin typeface="Arial"/>
                <a:cs typeface="Arial"/>
              </a:rPr>
              <a:t>research:</a:t>
            </a:r>
            <a:r>
              <a:rPr dirty="0" sz="1800" spc="-55" i="1">
                <a:solidFill>
                  <a:srgbClr val="FF0000"/>
                </a:solidFill>
                <a:latin typeface="Arial"/>
                <a:cs typeface="Arial"/>
              </a:rPr>
              <a:t> </a:t>
            </a:r>
            <a:r>
              <a:rPr dirty="0" sz="1800" i="1">
                <a:solidFill>
                  <a:srgbClr val="FF0000"/>
                </a:solidFill>
                <a:latin typeface="Arial"/>
                <a:cs typeface="Arial"/>
              </a:rPr>
              <a:t>efficient  </a:t>
            </a:r>
            <a:r>
              <a:rPr dirty="0" sz="1800" spc="-5" i="1">
                <a:solidFill>
                  <a:srgbClr val="FF0000"/>
                </a:solidFill>
                <a:latin typeface="Arial"/>
                <a:cs typeface="Arial"/>
              </a:rPr>
              <a:t>schedule repair</a:t>
            </a:r>
            <a:r>
              <a:rPr dirty="0" sz="1800" spc="-15" i="1">
                <a:solidFill>
                  <a:srgbClr val="FF0000"/>
                </a:solidFill>
                <a:latin typeface="Arial"/>
                <a:cs typeface="Arial"/>
              </a:rPr>
              <a:t> </a:t>
            </a:r>
            <a:r>
              <a:rPr dirty="0" sz="1800" spc="-10" i="1">
                <a:solidFill>
                  <a:srgbClr val="FF0000"/>
                </a:solidFill>
                <a:latin typeface="Arial"/>
                <a:cs typeface="Arial"/>
              </a:rPr>
              <a:t>algorithms.</a:t>
            </a:r>
            <a:endParaRPr sz="1800">
              <a:latin typeface="Arial"/>
              <a:cs typeface="Arial"/>
            </a:endParaRPr>
          </a:p>
          <a:p>
            <a:pPr marL="284480" marR="196850" indent="-169545">
              <a:lnSpc>
                <a:spcPct val="100000"/>
              </a:lnSpc>
              <a:spcBef>
                <a:spcPts val="360"/>
              </a:spcBef>
              <a:buChar char="•"/>
              <a:tabLst>
                <a:tab pos="285115" algn="l"/>
              </a:tabLst>
            </a:pPr>
            <a:r>
              <a:rPr dirty="0" sz="1400" spc="-5">
                <a:latin typeface="Arial"/>
                <a:cs typeface="Arial"/>
              </a:rPr>
              <a:t>Question: If you expect that resources may  sometimes break, what could a scheduling program  do to take that into</a:t>
            </a:r>
            <a:r>
              <a:rPr dirty="0" sz="1400" spc="15">
                <a:latin typeface="Arial"/>
                <a:cs typeface="Arial"/>
              </a:rPr>
              <a:t> </a:t>
            </a:r>
            <a:r>
              <a:rPr dirty="0" sz="1400" spc="-5">
                <a:latin typeface="Arial"/>
                <a:cs typeface="Arial"/>
              </a:rPr>
              <a:t>account?</a:t>
            </a:r>
            <a:endParaRPr sz="1400">
              <a:latin typeface="Arial"/>
              <a:cs typeface="Arial"/>
            </a:endParaRPr>
          </a:p>
          <a:p>
            <a:pPr marL="284480" marR="259715" indent="-169545">
              <a:lnSpc>
                <a:spcPct val="100000"/>
              </a:lnSpc>
              <a:spcBef>
                <a:spcPts val="340"/>
              </a:spcBef>
              <a:buChar char="•"/>
              <a:tabLst>
                <a:tab pos="285115" algn="l"/>
                <a:tab pos="3969385" algn="l"/>
              </a:tabLst>
            </a:pPr>
            <a:r>
              <a:rPr dirty="0" sz="1400" spc="-5">
                <a:latin typeface="Arial"/>
                <a:cs typeface="Arial"/>
              </a:rPr>
              <a:t>Unrelated Question: Why has none of this lecture  used</a:t>
            </a:r>
            <a:r>
              <a:rPr dirty="0" sz="1400" spc="25">
                <a:latin typeface="Arial"/>
                <a:cs typeface="Arial"/>
              </a:rPr>
              <a:t> </a:t>
            </a:r>
            <a:r>
              <a:rPr dirty="0" sz="1400" spc="-5">
                <a:latin typeface="Arial"/>
                <a:cs typeface="Arial"/>
              </a:rPr>
              <a:t>A*?	</a:t>
            </a:r>
            <a:r>
              <a:rPr dirty="0" baseline="3968" sz="1050" spc="-7">
                <a:latin typeface="Arial"/>
                <a:cs typeface="Arial"/>
              </a:rPr>
              <a:t>Slide</a:t>
            </a:r>
            <a:r>
              <a:rPr dirty="0" baseline="3968" sz="1050" spc="-112">
                <a:latin typeface="Arial"/>
                <a:cs typeface="Arial"/>
              </a:rPr>
              <a:t> </a:t>
            </a:r>
            <a:r>
              <a:rPr dirty="0" baseline="3968" sz="1050" spc="-7">
                <a:latin typeface="Arial"/>
                <a:cs typeface="Arial"/>
              </a:rPr>
              <a:t>50</a:t>
            </a:r>
            <a:endParaRPr baseline="3968" sz="1050">
              <a:latin typeface="Arial"/>
              <a:cs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a:spLocks noGrp="1"/>
          </p:cNvSpPr>
          <p:nvPr>
            <p:ph type="sldNum" idx="7" sz="quarter"/>
          </p:nvPr>
        </p:nvSpPr>
        <p:spPr>
          <a:prstGeom prst="rect"/>
        </p:spPr>
        <p:txBody>
          <a:bodyPr wrap="square" lIns="0" tIns="0" rIns="0" bIns="0" rtlCol="0" vert="horz">
            <a:spAutoFit/>
          </a:bodyPr>
          <a:lstStyle/>
          <a:p>
            <a:pPr marL="25400">
              <a:lnSpc>
                <a:spcPts val="1540"/>
              </a:lnSpc>
            </a:pPr>
            <a:fld id="{81D60167-4931-47E6-BA6A-407CBD079E47}" type="slidenum">
              <a:rPr dirty="0"/>
              <a:t>10</a:t>
            </a:fld>
          </a:p>
        </p:txBody>
      </p:sp>
      <p:sp>
        <p:nvSpPr>
          <p:cNvPr id="2" name="object 2"/>
          <p:cNvSpPr txBox="1"/>
          <p:nvPr/>
        </p:nvSpPr>
        <p:spPr>
          <a:xfrm>
            <a:off x="1606296" y="1231391"/>
            <a:ext cx="4559300" cy="3416300"/>
          </a:xfrm>
          <a:prstGeom prst="rect">
            <a:avLst/>
          </a:prstGeom>
          <a:ln w="12953">
            <a:solidFill>
              <a:srgbClr val="000000"/>
            </a:solidFill>
          </a:ln>
        </p:spPr>
        <p:txBody>
          <a:bodyPr wrap="square" lIns="0" tIns="104775" rIns="0" bIns="0" rtlCol="0" vert="horz">
            <a:spAutoFit/>
          </a:bodyPr>
          <a:lstStyle/>
          <a:p>
            <a:pPr marL="1530985" marR="329565" indent="-1194435">
              <a:lnSpc>
                <a:spcPct val="100000"/>
              </a:lnSpc>
              <a:spcBef>
                <a:spcPts val="825"/>
              </a:spcBef>
              <a:tabLst>
                <a:tab pos="2583180" algn="l"/>
              </a:tabLst>
            </a:pPr>
            <a:r>
              <a:rPr dirty="0" sz="2000" spc="-5">
                <a:solidFill>
                  <a:srgbClr val="009A00"/>
                </a:solidFill>
                <a:latin typeface="Arial"/>
                <a:cs typeface="Arial"/>
              </a:rPr>
              <a:t>Other</a:t>
            </a:r>
            <a:r>
              <a:rPr dirty="0" sz="2000" spc="25">
                <a:solidFill>
                  <a:srgbClr val="009A00"/>
                </a:solidFill>
                <a:latin typeface="Arial"/>
                <a:cs typeface="Arial"/>
              </a:rPr>
              <a:t> </a:t>
            </a:r>
            <a:r>
              <a:rPr dirty="0" sz="2000" spc="-5">
                <a:solidFill>
                  <a:srgbClr val="009A00"/>
                </a:solidFill>
                <a:latin typeface="Arial"/>
                <a:cs typeface="Arial"/>
              </a:rPr>
              <a:t>approaches.	And What</a:t>
            </a:r>
            <a:r>
              <a:rPr dirty="0" sz="2000" spc="-50">
                <a:solidFill>
                  <a:srgbClr val="009A00"/>
                </a:solidFill>
                <a:latin typeface="Arial"/>
                <a:cs typeface="Arial"/>
              </a:rPr>
              <a:t> </a:t>
            </a:r>
            <a:r>
              <a:rPr dirty="0" sz="2000" spc="-5">
                <a:solidFill>
                  <a:srgbClr val="009A00"/>
                </a:solidFill>
                <a:latin typeface="Arial"/>
                <a:cs typeface="Arial"/>
              </a:rPr>
              <a:t>You  Should Know</a:t>
            </a:r>
            <a:endParaRPr sz="2000">
              <a:latin typeface="Arial"/>
              <a:cs typeface="Arial"/>
            </a:endParaRPr>
          </a:p>
          <a:p>
            <a:pPr marL="267970">
              <a:lnSpc>
                <a:spcPts val="1080"/>
              </a:lnSpc>
            </a:pPr>
            <a:r>
              <a:rPr dirty="0" sz="1000" spc="-5" b="1" i="1">
                <a:solidFill>
                  <a:srgbClr val="FF9A00"/>
                </a:solidFill>
                <a:latin typeface="Arial"/>
                <a:cs typeface="Arial"/>
              </a:rPr>
              <a:t>Other</a:t>
            </a:r>
            <a:r>
              <a:rPr dirty="0" sz="1000" spc="-15" b="1" i="1">
                <a:solidFill>
                  <a:srgbClr val="FF9A00"/>
                </a:solidFill>
                <a:latin typeface="Arial"/>
                <a:cs typeface="Arial"/>
              </a:rPr>
              <a:t> </a:t>
            </a:r>
            <a:r>
              <a:rPr dirty="0" sz="1000" spc="-5" b="1" i="1">
                <a:solidFill>
                  <a:srgbClr val="FF9A00"/>
                </a:solidFill>
                <a:latin typeface="Arial"/>
                <a:cs typeface="Arial"/>
              </a:rPr>
              <a:t>Approaches:</a:t>
            </a:r>
            <a:endParaRPr sz="1000">
              <a:latin typeface="Arial"/>
              <a:cs typeface="Arial"/>
            </a:endParaRPr>
          </a:p>
          <a:p>
            <a:pPr marL="439420" marR="913130" indent="-171450">
              <a:lnSpc>
                <a:spcPct val="100000"/>
              </a:lnSpc>
              <a:spcBef>
                <a:spcPts val="240"/>
              </a:spcBef>
              <a:buFont typeface="Wingdings"/>
              <a:buChar char=""/>
              <a:tabLst>
                <a:tab pos="440055" algn="l"/>
              </a:tabLst>
            </a:pPr>
            <a:r>
              <a:rPr dirty="0" sz="1000">
                <a:latin typeface="Arial"/>
                <a:cs typeface="Arial"/>
              </a:rPr>
              <a:t>Hill-climbing, </a:t>
            </a:r>
            <a:r>
              <a:rPr dirty="0" sz="1000" spc="-5">
                <a:latin typeface="Arial"/>
                <a:cs typeface="Arial"/>
              </a:rPr>
              <a:t>Tabu-search, </a:t>
            </a:r>
            <a:r>
              <a:rPr dirty="0" sz="1000">
                <a:latin typeface="Arial"/>
                <a:cs typeface="Arial"/>
              </a:rPr>
              <a:t>Simulated </a:t>
            </a:r>
            <a:r>
              <a:rPr dirty="0" sz="1000" spc="-5">
                <a:latin typeface="Arial"/>
                <a:cs typeface="Arial"/>
              </a:rPr>
              <a:t>annealing, Genetic  Algorithms. (to be discussed</a:t>
            </a:r>
            <a:r>
              <a:rPr dirty="0" sz="1000" spc="-15">
                <a:latin typeface="Arial"/>
                <a:cs typeface="Arial"/>
              </a:rPr>
              <a:t> </a:t>
            </a:r>
            <a:r>
              <a:rPr dirty="0" sz="1000" spc="-10">
                <a:latin typeface="Arial"/>
                <a:cs typeface="Arial"/>
              </a:rPr>
              <a:t>later)</a:t>
            </a:r>
            <a:endParaRPr sz="1000">
              <a:latin typeface="Arial"/>
              <a:cs typeface="Arial"/>
            </a:endParaRPr>
          </a:p>
          <a:p>
            <a:pPr marL="267970">
              <a:lnSpc>
                <a:spcPct val="100000"/>
              </a:lnSpc>
              <a:spcBef>
                <a:spcPts val="234"/>
              </a:spcBef>
            </a:pPr>
            <a:r>
              <a:rPr dirty="0" sz="1000" spc="-5" b="1" i="1">
                <a:solidFill>
                  <a:srgbClr val="FF9A00"/>
                </a:solidFill>
                <a:latin typeface="Arial"/>
                <a:cs typeface="Arial"/>
              </a:rPr>
              <a:t>What </a:t>
            </a:r>
            <a:r>
              <a:rPr dirty="0" sz="1000" b="1" i="1">
                <a:solidFill>
                  <a:srgbClr val="FF9A00"/>
                </a:solidFill>
                <a:latin typeface="Arial"/>
                <a:cs typeface="Arial"/>
              </a:rPr>
              <a:t>you </a:t>
            </a:r>
            <a:r>
              <a:rPr dirty="0" sz="1000" spc="-5" b="1" i="1">
                <a:solidFill>
                  <a:srgbClr val="FF9A00"/>
                </a:solidFill>
                <a:latin typeface="Arial"/>
                <a:cs typeface="Arial"/>
              </a:rPr>
              <a:t>should</a:t>
            </a:r>
            <a:r>
              <a:rPr dirty="0" sz="1000" spc="-10" b="1" i="1">
                <a:solidFill>
                  <a:srgbClr val="FF9A00"/>
                </a:solidFill>
                <a:latin typeface="Arial"/>
                <a:cs typeface="Arial"/>
              </a:rPr>
              <a:t> </a:t>
            </a:r>
            <a:r>
              <a:rPr dirty="0" sz="1000" spc="-5" b="1" i="1">
                <a:solidFill>
                  <a:srgbClr val="FF9A00"/>
                </a:solidFill>
                <a:latin typeface="Arial"/>
                <a:cs typeface="Arial"/>
              </a:rPr>
              <a:t>know:</a:t>
            </a:r>
            <a:endParaRPr sz="1000">
              <a:latin typeface="Arial"/>
              <a:cs typeface="Arial"/>
            </a:endParaRPr>
          </a:p>
          <a:p>
            <a:pPr marL="439420" indent="-172085">
              <a:lnSpc>
                <a:spcPct val="100000"/>
              </a:lnSpc>
              <a:spcBef>
                <a:spcPts val="240"/>
              </a:spcBef>
              <a:buClr>
                <a:srgbClr val="009A9A"/>
              </a:buClr>
              <a:buFont typeface="Wingdings"/>
              <a:buChar char=""/>
              <a:tabLst>
                <a:tab pos="440055" algn="l"/>
              </a:tabLst>
            </a:pPr>
            <a:r>
              <a:rPr dirty="0" sz="1000" spc="-5">
                <a:latin typeface="Arial"/>
                <a:cs typeface="Arial"/>
              </a:rPr>
              <a:t>How to formalize problems as</a:t>
            </a:r>
            <a:r>
              <a:rPr dirty="0" sz="1000" spc="-15">
                <a:latin typeface="Arial"/>
                <a:cs typeface="Arial"/>
              </a:rPr>
              <a:t> </a:t>
            </a:r>
            <a:r>
              <a:rPr dirty="0" sz="1000" spc="-5">
                <a:latin typeface="Arial"/>
                <a:cs typeface="Arial"/>
              </a:rPr>
              <a:t>CSPs</a:t>
            </a:r>
            <a:endParaRPr sz="1000">
              <a:latin typeface="Arial"/>
              <a:cs typeface="Arial"/>
            </a:endParaRPr>
          </a:p>
          <a:p>
            <a:pPr marL="439420" indent="-172085">
              <a:lnSpc>
                <a:spcPct val="100000"/>
              </a:lnSpc>
              <a:spcBef>
                <a:spcPts val="240"/>
              </a:spcBef>
              <a:buClr>
                <a:srgbClr val="009A9A"/>
              </a:buClr>
              <a:buFont typeface="Wingdings"/>
              <a:buChar char=""/>
              <a:tabLst>
                <a:tab pos="440055" algn="l"/>
              </a:tabLst>
            </a:pPr>
            <a:r>
              <a:rPr dirty="0" sz="1000" spc="-5">
                <a:latin typeface="Arial"/>
                <a:cs typeface="Arial"/>
              </a:rPr>
              <a:t>Backtracking </a:t>
            </a:r>
            <a:r>
              <a:rPr dirty="0" sz="1000">
                <a:latin typeface="Arial"/>
                <a:cs typeface="Arial"/>
              </a:rPr>
              <a:t>Search, </a:t>
            </a:r>
            <a:r>
              <a:rPr dirty="0" sz="1000" spc="-5">
                <a:latin typeface="Arial"/>
                <a:cs typeface="Arial"/>
              </a:rPr>
              <a:t>Forward Checking, Constraint</a:t>
            </a:r>
            <a:r>
              <a:rPr dirty="0" sz="1000">
                <a:latin typeface="Arial"/>
                <a:cs typeface="Arial"/>
              </a:rPr>
              <a:t> </a:t>
            </a:r>
            <a:r>
              <a:rPr dirty="0" sz="1000" spc="-5">
                <a:latin typeface="Arial"/>
                <a:cs typeface="Arial"/>
              </a:rPr>
              <a:t>Propagation</a:t>
            </a:r>
            <a:endParaRPr sz="1000">
              <a:latin typeface="Arial"/>
              <a:cs typeface="Arial"/>
            </a:endParaRPr>
          </a:p>
          <a:p>
            <a:pPr marL="439420" indent="-172085">
              <a:lnSpc>
                <a:spcPct val="100000"/>
              </a:lnSpc>
              <a:spcBef>
                <a:spcPts val="229"/>
              </a:spcBef>
              <a:buClr>
                <a:srgbClr val="009A9A"/>
              </a:buClr>
              <a:buFont typeface="Wingdings"/>
              <a:buChar char=""/>
              <a:tabLst>
                <a:tab pos="440055" algn="l"/>
              </a:tabLst>
            </a:pPr>
            <a:r>
              <a:rPr dirty="0" sz="1000" spc="-5">
                <a:latin typeface="Arial"/>
                <a:cs typeface="Arial"/>
              </a:rPr>
              <a:t>The Waltz</a:t>
            </a:r>
            <a:r>
              <a:rPr dirty="0" sz="1000" spc="-10">
                <a:latin typeface="Arial"/>
                <a:cs typeface="Arial"/>
              </a:rPr>
              <a:t> </a:t>
            </a:r>
            <a:r>
              <a:rPr dirty="0" sz="1000" spc="-5">
                <a:latin typeface="Arial"/>
                <a:cs typeface="Arial"/>
              </a:rPr>
              <a:t>algorithm</a:t>
            </a:r>
            <a:endParaRPr sz="1000">
              <a:latin typeface="Arial"/>
              <a:cs typeface="Arial"/>
            </a:endParaRPr>
          </a:p>
          <a:p>
            <a:pPr marL="439420" marR="294640" indent="-171450">
              <a:lnSpc>
                <a:spcPct val="100000"/>
              </a:lnSpc>
              <a:spcBef>
                <a:spcPts val="240"/>
              </a:spcBef>
              <a:buClr>
                <a:srgbClr val="009A9A"/>
              </a:buClr>
              <a:buFont typeface="Wingdings"/>
              <a:buChar char=""/>
              <a:tabLst>
                <a:tab pos="440055" algn="l"/>
              </a:tabLst>
            </a:pPr>
            <a:r>
              <a:rPr dirty="0" sz="1000">
                <a:latin typeface="Arial"/>
                <a:cs typeface="Arial"/>
              </a:rPr>
              <a:t>You </a:t>
            </a:r>
            <a:r>
              <a:rPr dirty="0" sz="1000" spc="-5">
                <a:latin typeface="Arial"/>
                <a:cs typeface="Arial"/>
              </a:rPr>
              <a:t>should understand and appreciate the </a:t>
            </a:r>
            <a:r>
              <a:rPr dirty="0" sz="1000">
                <a:latin typeface="Arial"/>
                <a:cs typeface="Arial"/>
              </a:rPr>
              <a:t>way </a:t>
            </a:r>
            <a:r>
              <a:rPr dirty="0" sz="1000" spc="-5">
                <a:latin typeface="Arial"/>
                <a:cs typeface="Arial"/>
              </a:rPr>
              <a:t>job-shop scheduling  is formalized. It is an excellent representative example of how  important well-studied constraint satisfaction problems are  represented.</a:t>
            </a:r>
            <a:endParaRPr sz="1000">
              <a:latin typeface="Arial"/>
              <a:cs typeface="Arial"/>
            </a:endParaRPr>
          </a:p>
          <a:p>
            <a:pPr marL="439420" marR="626745" indent="-171450">
              <a:lnSpc>
                <a:spcPct val="100000"/>
              </a:lnSpc>
              <a:spcBef>
                <a:spcPts val="235"/>
              </a:spcBef>
              <a:buClr>
                <a:srgbClr val="009A9A"/>
              </a:buClr>
              <a:buFont typeface="Wingdings"/>
              <a:buChar char=""/>
              <a:tabLst>
                <a:tab pos="440055" algn="l"/>
              </a:tabLst>
            </a:pPr>
            <a:r>
              <a:rPr dirty="0" sz="1000" spc="-5">
                <a:latin typeface="Arial"/>
                <a:cs typeface="Arial"/>
              </a:rPr>
              <a:t>Understand examples </a:t>
            </a:r>
            <a:r>
              <a:rPr dirty="0" sz="1000">
                <a:latin typeface="Arial"/>
                <a:cs typeface="Arial"/>
              </a:rPr>
              <a:t>of </a:t>
            </a:r>
            <a:r>
              <a:rPr dirty="0" sz="1000" spc="-5">
                <a:latin typeface="Arial"/>
                <a:cs typeface="Arial"/>
              </a:rPr>
              <a:t>Variable ordering and </a:t>
            </a:r>
            <a:r>
              <a:rPr dirty="0" sz="1000">
                <a:latin typeface="Arial"/>
                <a:cs typeface="Arial"/>
              </a:rPr>
              <a:t>Value </a:t>
            </a:r>
            <a:r>
              <a:rPr dirty="0" sz="1000" spc="-5">
                <a:latin typeface="Arial"/>
                <a:cs typeface="Arial"/>
              </a:rPr>
              <a:t>ordering  heuristics</a:t>
            </a:r>
            <a:endParaRPr sz="1000">
              <a:latin typeface="Arial"/>
              <a:cs typeface="Arial"/>
            </a:endParaRPr>
          </a:p>
          <a:p>
            <a:pPr marL="191770">
              <a:lnSpc>
                <a:spcPts val="810"/>
              </a:lnSpc>
            </a:pPr>
            <a:r>
              <a:rPr dirty="0" sz="800" spc="-5" i="1">
                <a:latin typeface="Arial"/>
                <a:cs typeface="Arial"/>
              </a:rPr>
              <a:t>In those cases where </a:t>
            </a:r>
            <a:r>
              <a:rPr dirty="0" sz="800" i="1">
                <a:latin typeface="Arial"/>
                <a:cs typeface="Arial"/>
              </a:rPr>
              <a:t>your </a:t>
            </a:r>
            <a:r>
              <a:rPr dirty="0" sz="800" spc="-5" i="1">
                <a:latin typeface="Arial"/>
                <a:cs typeface="Arial"/>
              </a:rPr>
              <a:t>lecturer </a:t>
            </a:r>
            <a:r>
              <a:rPr dirty="0" sz="800" i="1">
                <a:latin typeface="Arial"/>
                <a:cs typeface="Arial"/>
              </a:rPr>
              <a:t>or </a:t>
            </a:r>
            <a:r>
              <a:rPr dirty="0" sz="800" spc="-5" i="1">
                <a:latin typeface="Arial"/>
                <a:cs typeface="Arial"/>
              </a:rPr>
              <a:t>these handouts are too</a:t>
            </a:r>
            <a:r>
              <a:rPr dirty="0" sz="800" spc="85" i="1">
                <a:latin typeface="Arial"/>
                <a:cs typeface="Arial"/>
              </a:rPr>
              <a:t> </a:t>
            </a:r>
            <a:r>
              <a:rPr dirty="0" sz="800" spc="-5" i="1">
                <a:latin typeface="Arial"/>
                <a:cs typeface="Arial"/>
              </a:rPr>
              <a:t>incomprehensible,</a:t>
            </a:r>
            <a:endParaRPr sz="800">
              <a:latin typeface="Arial"/>
              <a:cs typeface="Arial"/>
            </a:endParaRPr>
          </a:p>
          <a:p>
            <a:pPr marL="191770">
              <a:lnSpc>
                <a:spcPct val="100000"/>
              </a:lnSpc>
            </a:pPr>
            <a:r>
              <a:rPr dirty="0" sz="800" spc="-5" i="1">
                <a:latin typeface="Arial"/>
                <a:cs typeface="Arial"/>
              </a:rPr>
              <a:t>consult Chap 5 </a:t>
            </a:r>
            <a:r>
              <a:rPr dirty="0" sz="800" i="1">
                <a:latin typeface="Arial"/>
                <a:cs typeface="Arial"/>
              </a:rPr>
              <a:t>of </a:t>
            </a:r>
            <a:r>
              <a:rPr dirty="0" sz="800" spc="-5" i="1">
                <a:latin typeface="Arial"/>
                <a:cs typeface="Arial"/>
              </a:rPr>
              <a:t>the Russell handout. Winston’s “Artificial Intelligence” book</a:t>
            </a:r>
            <a:r>
              <a:rPr dirty="0" sz="800" spc="90" i="1">
                <a:latin typeface="Arial"/>
                <a:cs typeface="Arial"/>
              </a:rPr>
              <a:t> </a:t>
            </a:r>
            <a:r>
              <a:rPr dirty="0" sz="800" spc="-5" i="1">
                <a:latin typeface="Arial"/>
                <a:cs typeface="Arial"/>
              </a:rPr>
              <a:t>has</a:t>
            </a:r>
            <a:endParaRPr sz="800">
              <a:latin typeface="Arial"/>
              <a:cs typeface="Arial"/>
            </a:endParaRPr>
          </a:p>
          <a:p>
            <a:pPr marL="191770">
              <a:lnSpc>
                <a:spcPct val="100000"/>
              </a:lnSpc>
              <a:spcBef>
                <a:spcPts val="60"/>
              </a:spcBef>
              <a:tabLst>
                <a:tab pos="3969385" algn="l"/>
              </a:tabLst>
            </a:pPr>
            <a:r>
              <a:rPr dirty="0" baseline="3472" sz="1200" spc="-7" i="1">
                <a:latin typeface="Arial"/>
                <a:cs typeface="Arial"/>
              </a:rPr>
              <a:t>good discussion of constraint satisfaction and</a:t>
            </a:r>
            <a:r>
              <a:rPr dirty="0" baseline="3472" sz="1200" spc="202" i="1">
                <a:latin typeface="Arial"/>
                <a:cs typeface="Arial"/>
              </a:rPr>
              <a:t> </a:t>
            </a:r>
            <a:r>
              <a:rPr dirty="0" baseline="3472" sz="1200" spc="-7" i="1">
                <a:latin typeface="Arial"/>
                <a:cs typeface="Arial"/>
              </a:rPr>
              <a:t>Waltz</a:t>
            </a:r>
            <a:r>
              <a:rPr dirty="0" baseline="3472" sz="1200" spc="7" i="1">
                <a:latin typeface="Arial"/>
                <a:cs typeface="Arial"/>
              </a:rPr>
              <a:t> </a:t>
            </a:r>
            <a:r>
              <a:rPr dirty="0" baseline="3472" sz="1200" i="1">
                <a:latin typeface="Arial"/>
                <a:cs typeface="Arial"/>
              </a:rPr>
              <a:t>algorithm.	</a:t>
            </a:r>
            <a:r>
              <a:rPr dirty="0" sz="700" spc="-5">
                <a:latin typeface="Arial"/>
                <a:cs typeface="Arial"/>
              </a:rPr>
              <a:t>Slide</a:t>
            </a:r>
            <a:r>
              <a:rPr dirty="0" sz="700" spc="-10">
                <a:latin typeface="Arial"/>
                <a:cs typeface="Arial"/>
              </a:rPr>
              <a:t> </a:t>
            </a:r>
            <a:r>
              <a:rPr dirty="0" sz="700" spc="-5">
                <a:latin typeface="Arial"/>
                <a:cs typeface="Arial"/>
              </a:rPr>
              <a:t>51</a:t>
            </a:r>
            <a:endParaRPr sz="700">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40685" y="1390902"/>
            <a:ext cx="2903855" cy="361315"/>
          </a:xfrm>
          <a:prstGeom prst="rect"/>
        </p:spPr>
        <p:txBody>
          <a:bodyPr wrap="square" lIns="0" tIns="12700" rIns="0" bIns="0" rtlCol="0" vert="horz">
            <a:spAutoFit/>
          </a:bodyPr>
          <a:lstStyle/>
          <a:p>
            <a:pPr>
              <a:lnSpc>
                <a:spcPct val="100000"/>
              </a:lnSpc>
              <a:spcBef>
                <a:spcPts val="100"/>
              </a:spcBef>
            </a:pPr>
            <a:r>
              <a:rPr dirty="0" spc="-5"/>
              <a:t>How to solve our</a:t>
            </a:r>
            <a:r>
              <a:rPr dirty="0" spc="-50"/>
              <a:t> </a:t>
            </a:r>
            <a:r>
              <a:rPr dirty="0" spc="-5"/>
              <a:t>CSP?</a:t>
            </a:r>
          </a:p>
        </p:txBody>
      </p:sp>
      <p:sp>
        <p:nvSpPr>
          <p:cNvPr id="3" name="object 3"/>
          <p:cNvSpPr/>
          <p:nvPr/>
        </p:nvSpPr>
        <p:spPr>
          <a:xfrm>
            <a:off x="2590800" y="1813560"/>
            <a:ext cx="340995" cy="277495"/>
          </a:xfrm>
          <a:custGeom>
            <a:avLst/>
            <a:gdLst/>
            <a:ahLst/>
            <a:cxnLst/>
            <a:rect l="l" t="t" r="r" b="b"/>
            <a:pathLst>
              <a:path w="340994" h="277494">
                <a:moveTo>
                  <a:pt x="169925" y="0"/>
                </a:moveTo>
                <a:lnTo>
                  <a:pt x="116262" y="7034"/>
                </a:lnTo>
                <a:lnTo>
                  <a:pt x="69622" y="26651"/>
                </a:lnTo>
                <a:lnTo>
                  <a:pt x="32820" y="56619"/>
                </a:lnTo>
                <a:lnTo>
                  <a:pt x="8674" y="94707"/>
                </a:lnTo>
                <a:lnTo>
                  <a:pt x="0" y="138684"/>
                </a:lnTo>
                <a:lnTo>
                  <a:pt x="8674" y="182660"/>
                </a:lnTo>
                <a:lnTo>
                  <a:pt x="32820" y="220748"/>
                </a:lnTo>
                <a:lnTo>
                  <a:pt x="69622" y="250716"/>
                </a:lnTo>
                <a:lnTo>
                  <a:pt x="116262" y="270333"/>
                </a:lnTo>
                <a:lnTo>
                  <a:pt x="169925" y="277368"/>
                </a:lnTo>
                <a:lnTo>
                  <a:pt x="223960" y="270333"/>
                </a:lnTo>
                <a:lnTo>
                  <a:pt x="270826" y="250716"/>
                </a:lnTo>
                <a:lnTo>
                  <a:pt x="307744" y="220748"/>
                </a:lnTo>
                <a:lnTo>
                  <a:pt x="331933" y="182660"/>
                </a:lnTo>
                <a:lnTo>
                  <a:pt x="340613" y="138684"/>
                </a:lnTo>
                <a:lnTo>
                  <a:pt x="331933" y="94707"/>
                </a:lnTo>
                <a:lnTo>
                  <a:pt x="307744" y="56619"/>
                </a:lnTo>
                <a:lnTo>
                  <a:pt x="270826" y="26651"/>
                </a:lnTo>
                <a:lnTo>
                  <a:pt x="223960" y="7034"/>
                </a:lnTo>
                <a:lnTo>
                  <a:pt x="169925" y="0"/>
                </a:lnTo>
                <a:close/>
              </a:path>
            </a:pathLst>
          </a:custGeom>
          <a:ln w="4762">
            <a:solidFill>
              <a:srgbClr val="010101"/>
            </a:solidFill>
          </a:ln>
        </p:spPr>
        <p:txBody>
          <a:bodyPr wrap="square" lIns="0" tIns="0" rIns="0" bIns="0" rtlCol="0"/>
          <a:lstStyle/>
          <a:p/>
        </p:txBody>
      </p:sp>
      <p:sp>
        <p:nvSpPr>
          <p:cNvPr id="4" name="object 4"/>
          <p:cNvSpPr txBox="1"/>
          <p:nvPr/>
        </p:nvSpPr>
        <p:spPr>
          <a:xfrm>
            <a:off x="2682239" y="1843531"/>
            <a:ext cx="114935" cy="208279"/>
          </a:xfrm>
          <a:prstGeom prst="rect">
            <a:avLst/>
          </a:prstGeom>
        </p:spPr>
        <p:txBody>
          <a:bodyPr wrap="square" lIns="0" tIns="12700" rIns="0" bIns="0" rtlCol="0" vert="horz">
            <a:spAutoFit/>
          </a:bodyPr>
          <a:lstStyle/>
          <a:p>
            <a:pPr>
              <a:lnSpc>
                <a:spcPct val="100000"/>
              </a:lnSpc>
              <a:spcBef>
                <a:spcPts val="100"/>
              </a:spcBef>
            </a:pPr>
            <a:r>
              <a:rPr dirty="0" sz="1200" i="1">
                <a:latin typeface="Arial"/>
                <a:cs typeface="Arial"/>
              </a:rPr>
              <a:t>V</a:t>
            </a:r>
            <a:endParaRPr sz="1200">
              <a:latin typeface="Arial"/>
              <a:cs typeface="Arial"/>
            </a:endParaRPr>
          </a:p>
        </p:txBody>
      </p:sp>
      <p:sp>
        <p:nvSpPr>
          <p:cNvPr id="5" name="object 5"/>
          <p:cNvSpPr txBox="1"/>
          <p:nvPr/>
        </p:nvSpPr>
        <p:spPr>
          <a:xfrm>
            <a:off x="2783585" y="1932685"/>
            <a:ext cx="69215" cy="147320"/>
          </a:xfrm>
          <a:prstGeom prst="rect">
            <a:avLst/>
          </a:prstGeom>
        </p:spPr>
        <p:txBody>
          <a:bodyPr wrap="square" lIns="0" tIns="12065" rIns="0" bIns="0" rtlCol="0" vert="horz">
            <a:spAutoFit/>
          </a:bodyPr>
          <a:lstStyle/>
          <a:p>
            <a:pPr>
              <a:lnSpc>
                <a:spcPct val="100000"/>
              </a:lnSpc>
              <a:spcBef>
                <a:spcPts val="95"/>
              </a:spcBef>
            </a:pPr>
            <a:r>
              <a:rPr dirty="0" sz="800" spc="-5" i="1">
                <a:latin typeface="Arial"/>
                <a:cs typeface="Arial"/>
              </a:rPr>
              <a:t>3</a:t>
            </a:r>
            <a:endParaRPr sz="800">
              <a:latin typeface="Arial"/>
              <a:cs typeface="Arial"/>
            </a:endParaRPr>
          </a:p>
        </p:txBody>
      </p:sp>
      <p:sp>
        <p:nvSpPr>
          <p:cNvPr id="6" name="object 6"/>
          <p:cNvSpPr/>
          <p:nvPr/>
        </p:nvSpPr>
        <p:spPr>
          <a:xfrm>
            <a:off x="3307079" y="2369057"/>
            <a:ext cx="340360" cy="279400"/>
          </a:xfrm>
          <a:custGeom>
            <a:avLst/>
            <a:gdLst/>
            <a:ahLst/>
            <a:cxnLst/>
            <a:rect l="l" t="t" r="r" b="b"/>
            <a:pathLst>
              <a:path w="340360" h="279400">
                <a:moveTo>
                  <a:pt x="169925" y="0"/>
                </a:moveTo>
                <a:lnTo>
                  <a:pt x="116262" y="7114"/>
                </a:lnTo>
                <a:lnTo>
                  <a:pt x="69622" y="26919"/>
                </a:lnTo>
                <a:lnTo>
                  <a:pt x="32820" y="57113"/>
                </a:lnTo>
                <a:lnTo>
                  <a:pt x="8674" y="95390"/>
                </a:lnTo>
                <a:lnTo>
                  <a:pt x="0" y="139446"/>
                </a:lnTo>
                <a:lnTo>
                  <a:pt x="8674" y="183501"/>
                </a:lnTo>
                <a:lnTo>
                  <a:pt x="32820" y="221778"/>
                </a:lnTo>
                <a:lnTo>
                  <a:pt x="69622" y="251972"/>
                </a:lnTo>
                <a:lnTo>
                  <a:pt x="116262" y="271777"/>
                </a:lnTo>
                <a:lnTo>
                  <a:pt x="169925" y="278892"/>
                </a:lnTo>
                <a:lnTo>
                  <a:pt x="223589" y="271777"/>
                </a:lnTo>
                <a:lnTo>
                  <a:pt x="270229" y="251972"/>
                </a:lnTo>
                <a:lnTo>
                  <a:pt x="307031" y="221778"/>
                </a:lnTo>
                <a:lnTo>
                  <a:pt x="331177" y="183501"/>
                </a:lnTo>
                <a:lnTo>
                  <a:pt x="339852" y="139446"/>
                </a:lnTo>
                <a:lnTo>
                  <a:pt x="331177" y="95390"/>
                </a:lnTo>
                <a:lnTo>
                  <a:pt x="307031" y="57113"/>
                </a:lnTo>
                <a:lnTo>
                  <a:pt x="270229" y="26919"/>
                </a:lnTo>
                <a:lnTo>
                  <a:pt x="223589" y="7114"/>
                </a:lnTo>
                <a:lnTo>
                  <a:pt x="169925" y="0"/>
                </a:lnTo>
                <a:close/>
              </a:path>
            </a:pathLst>
          </a:custGeom>
          <a:ln w="4762">
            <a:solidFill>
              <a:srgbClr val="010101"/>
            </a:solidFill>
          </a:ln>
        </p:spPr>
        <p:txBody>
          <a:bodyPr wrap="square" lIns="0" tIns="0" rIns="0" bIns="0" rtlCol="0"/>
          <a:lstStyle/>
          <a:p/>
        </p:txBody>
      </p:sp>
      <p:sp>
        <p:nvSpPr>
          <p:cNvPr id="7" name="object 7"/>
          <p:cNvSpPr/>
          <p:nvPr/>
        </p:nvSpPr>
        <p:spPr>
          <a:xfrm>
            <a:off x="3204210" y="1936242"/>
            <a:ext cx="341630" cy="279400"/>
          </a:xfrm>
          <a:custGeom>
            <a:avLst/>
            <a:gdLst/>
            <a:ahLst/>
            <a:cxnLst/>
            <a:rect l="l" t="t" r="r" b="b"/>
            <a:pathLst>
              <a:path w="341629" h="279400">
                <a:moveTo>
                  <a:pt x="170687" y="0"/>
                </a:moveTo>
                <a:lnTo>
                  <a:pt x="116653" y="7114"/>
                </a:lnTo>
                <a:lnTo>
                  <a:pt x="69787" y="26919"/>
                </a:lnTo>
                <a:lnTo>
                  <a:pt x="32869" y="57113"/>
                </a:lnTo>
                <a:lnTo>
                  <a:pt x="8680" y="95390"/>
                </a:lnTo>
                <a:lnTo>
                  <a:pt x="0" y="139446"/>
                </a:lnTo>
                <a:lnTo>
                  <a:pt x="8680" y="183501"/>
                </a:lnTo>
                <a:lnTo>
                  <a:pt x="32869" y="221778"/>
                </a:lnTo>
                <a:lnTo>
                  <a:pt x="69787" y="251972"/>
                </a:lnTo>
                <a:lnTo>
                  <a:pt x="116653" y="271777"/>
                </a:lnTo>
                <a:lnTo>
                  <a:pt x="170687" y="278891"/>
                </a:lnTo>
                <a:lnTo>
                  <a:pt x="224722" y="271777"/>
                </a:lnTo>
                <a:lnTo>
                  <a:pt x="271588" y="251972"/>
                </a:lnTo>
                <a:lnTo>
                  <a:pt x="308506" y="221778"/>
                </a:lnTo>
                <a:lnTo>
                  <a:pt x="332695" y="183501"/>
                </a:lnTo>
                <a:lnTo>
                  <a:pt x="341375" y="139446"/>
                </a:lnTo>
                <a:lnTo>
                  <a:pt x="332695" y="95390"/>
                </a:lnTo>
                <a:lnTo>
                  <a:pt x="308506" y="57113"/>
                </a:lnTo>
                <a:lnTo>
                  <a:pt x="271588" y="26919"/>
                </a:lnTo>
                <a:lnTo>
                  <a:pt x="224722" y="7114"/>
                </a:lnTo>
                <a:lnTo>
                  <a:pt x="170687" y="0"/>
                </a:lnTo>
                <a:close/>
              </a:path>
            </a:pathLst>
          </a:custGeom>
          <a:ln w="4762">
            <a:solidFill>
              <a:srgbClr val="010101"/>
            </a:solidFill>
          </a:ln>
        </p:spPr>
        <p:txBody>
          <a:bodyPr wrap="square" lIns="0" tIns="0" rIns="0" bIns="0" rtlCol="0"/>
          <a:lstStyle/>
          <a:p/>
        </p:txBody>
      </p:sp>
      <p:sp>
        <p:nvSpPr>
          <p:cNvPr id="8" name="object 8"/>
          <p:cNvSpPr txBox="1"/>
          <p:nvPr/>
        </p:nvSpPr>
        <p:spPr>
          <a:xfrm>
            <a:off x="3295650" y="1966976"/>
            <a:ext cx="114935" cy="208279"/>
          </a:xfrm>
          <a:prstGeom prst="rect">
            <a:avLst/>
          </a:prstGeom>
        </p:spPr>
        <p:txBody>
          <a:bodyPr wrap="square" lIns="0" tIns="12700" rIns="0" bIns="0" rtlCol="0" vert="horz">
            <a:spAutoFit/>
          </a:bodyPr>
          <a:lstStyle/>
          <a:p>
            <a:pPr>
              <a:lnSpc>
                <a:spcPct val="100000"/>
              </a:lnSpc>
              <a:spcBef>
                <a:spcPts val="100"/>
              </a:spcBef>
            </a:pPr>
            <a:r>
              <a:rPr dirty="0" sz="1200" i="1">
                <a:latin typeface="Arial"/>
                <a:cs typeface="Arial"/>
              </a:rPr>
              <a:t>V</a:t>
            </a:r>
            <a:endParaRPr sz="1200">
              <a:latin typeface="Arial"/>
              <a:cs typeface="Arial"/>
            </a:endParaRPr>
          </a:p>
        </p:txBody>
      </p:sp>
      <p:sp>
        <p:nvSpPr>
          <p:cNvPr id="9" name="object 9"/>
          <p:cNvSpPr txBox="1"/>
          <p:nvPr/>
        </p:nvSpPr>
        <p:spPr>
          <a:xfrm>
            <a:off x="3396996" y="2056130"/>
            <a:ext cx="69215" cy="147320"/>
          </a:xfrm>
          <a:prstGeom prst="rect">
            <a:avLst/>
          </a:prstGeom>
        </p:spPr>
        <p:txBody>
          <a:bodyPr wrap="square" lIns="0" tIns="12065" rIns="0" bIns="0" rtlCol="0" vert="horz">
            <a:spAutoFit/>
          </a:bodyPr>
          <a:lstStyle/>
          <a:p>
            <a:pPr>
              <a:lnSpc>
                <a:spcPct val="100000"/>
              </a:lnSpc>
              <a:spcBef>
                <a:spcPts val="95"/>
              </a:spcBef>
            </a:pPr>
            <a:r>
              <a:rPr dirty="0" sz="800" spc="-5" i="1">
                <a:latin typeface="Arial"/>
                <a:cs typeface="Arial"/>
              </a:rPr>
              <a:t>2</a:t>
            </a:r>
            <a:endParaRPr sz="800">
              <a:latin typeface="Arial"/>
              <a:cs typeface="Arial"/>
            </a:endParaRPr>
          </a:p>
        </p:txBody>
      </p:sp>
      <p:sp>
        <p:nvSpPr>
          <p:cNvPr id="10" name="object 10"/>
          <p:cNvSpPr/>
          <p:nvPr/>
        </p:nvSpPr>
        <p:spPr>
          <a:xfrm>
            <a:off x="4738878" y="2369057"/>
            <a:ext cx="340995" cy="279400"/>
          </a:xfrm>
          <a:custGeom>
            <a:avLst/>
            <a:gdLst/>
            <a:ahLst/>
            <a:cxnLst/>
            <a:rect l="l" t="t" r="r" b="b"/>
            <a:pathLst>
              <a:path w="340995" h="279400">
                <a:moveTo>
                  <a:pt x="169925" y="0"/>
                </a:moveTo>
                <a:lnTo>
                  <a:pt x="116262" y="7114"/>
                </a:lnTo>
                <a:lnTo>
                  <a:pt x="69622" y="26919"/>
                </a:lnTo>
                <a:lnTo>
                  <a:pt x="32820" y="57113"/>
                </a:lnTo>
                <a:lnTo>
                  <a:pt x="8674" y="95390"/>
                </a:lnTo>
                <a:lnTo>
                  <a:pt x="0" y="139446"/>
                </a:lnTo>
                <a:lnTo>
                  <a:pt x="8674" y="183501"/>
                </a:lnTo>
                <a:lnTo>
                  <a:pt x="32820" y="221778"/>
                </a:lnTo>
                <a:lnTo>
                  <a:pt x="69622" y="251972"/>
                </a:lnTo>
                <a:lnTo>
                  <a:pt x="116262" y="271777"/>
                </a:lnTo>
                <a:lnTo>
                  <a:pt x="169925" y="278892"/>
                </a:lnTo>
                <a:lnTo>
                  <a:pt x="223960" y="271777"/>
                </a:lnTo>
                <a:lnTo>
                  <a:pt x="270826" y="251972"/>
                </a:lnTo>
                <a:lnTo>
                  <a:pt x="307744" y="221778"/>
                </a:lnTo>
                <a:lnTo>
                  <a:pt x="331933" y="183501"/>
                </a:lnTo>
                <a:lnTo>
                  <a:pt x="340613" y="139446"/>
                </a:lnTo>
                <a:lnTo>
                  <a:pt x="331933" y="95390"/>
                </a:lnTo>
                <a:lnTo>
                  <a:pt x="307744" y="57113"/>
                </a:lnTo>
                <a:lnTo>
                  <a:pt x="270826" y="26919"/>
                </a:lnTo>
                <a:lnTo>
                  <a:pt x="223960" y="7114"/>
                </a:lnTo>
                <a:lnTo>
                  <a:pt x="169925" y="0"/>
                </a:lnTo>
                <a:close/>
              </a:path>
            </a:pathLst>
          </a:custGeom>
          <a:ln w="4762">
            <a:solidFill>
              <a:srgbClr val="010101"/>
            </a:solidFill>
          </a:ln>
        </p:spPr>
        <p:txBody>
          <a:bodyPr wrap="square" lIns="0" tIns="0" rIns="0" bIns="0" rtlCol="0"/>
          <a:lstStyle/>
          <a:p/>
        </p:txBody>
      </p:sp>
      <p:sp>
        <p:nvSpPr>
          <p:cNvPr id="11" name="object 11"/>
          <p:cNvSpPr/>
          <p:nvPr/>
        </p:nvSpPr>
        <p:spPr>
          <a:xfrm>
            <a:off x="3988308" y="2585466"/>
            <a:ext cx="340995" cy="278130"/>
          </a:xfrm>
          <a:custGeom>
            <a:avLst/>
            <a:gdLst/>
            <a:ahLst/>
            <a:cxnLst/>
            <a:rect l="l" t="t" r="r" b="b"/>
            <a:pathLst>
              <a:path w="340995" h="278130">
                <a:moveTo>
                  <a:pt x="170687" y="0"/>
                </a:moveTo>
                <a:lnTo>
                  <a:pt x="116653" y="7114"/>
                </a:lnTo>
                <a:lnTo>
                  <a:pt x="69787" y="26919"/>
                </a:lnTo>
                <a:lnTo>
                  <a:pt x="32869" y="57113"/>
                </a:lnTo>
                <a:lnTo>
                  <a:pt x="8680" y="95390"/>
                </a:lnTo>
                <a:lnTo>
                  <a:pt x="0" y="139445"/>
                </a:lnTo>
                <a:lnTo>
                  <a:pt x="8680" y="183129"/>
                </a:lnTo>
                <a:lnTo>
                  <a:pt x="32869" y="221181"/>
                </a:lnTo>
                <a:lnTo>
                  <a:pt x="69787" y="251258"/>
                </a:lnTo>
                <a:lnTo>
                  <a:pt x="116653" y="271022"/>
                </a:lnTo>
                <a:lnTo>
                  <a:pt x="170687" y="278129"/>
                </a:lnTo>
                <a:lnTo>
                  <a:pt x="224351" y="271022"/>
                </a:lnTo>
                <a:lnTo>
                  <a:pt x="270991" y="251258"/>
                </a:lnTo>
                <a:lnTo>
                  <a:pt x="307793" y="221181"/>
                </a:lnTo>
                <a:lnTo>
                  <a:pt x="331939" y="183129"/>
                </a:lnTo>
                <a:lnTo>
                  <a:pt x="340613" y="139445"/>
                </a:lnTo>
                <a:lnTo>
                  <a:pt x="331939" y="95390"/>
                </a:lnTo>
                <a:lnTo>
                  <a:pt x="307793" y="57113"/>
                </a:lnTo>
                <a:lnTo>
                  <a:pt x="270991" y="26919"/>
                </a:lnTo>
                <a:lnTo>
                  <a:pt x="224351" y="7114"/>
                </a:lnTo>
                <a:lnTo>
                  <a:pt x="170687" y="0"/>
                </a:lnTo>
                <a:close/>
              </a:path>
            </a:pathLst>
          </a:custGeom>
          <a:ln w="4762">
            <a:solidFill>
              <a:srgbClr val="010101"/>
            </a:solidFill>
          </a:ln>
        </p:spPr>
        <p:txBody>
          <a:bodyPr wrap="square" lIns="0" tIns="0" rIns="0" bIns="0" rtlCol="0"/>
          <a:lstStyle/>
          <a:p/>
        </p:txBody>
      </p:sp>
      <p:sp>
        <p:nvSpPr>
          <p:cNvPr id="12" name="object 12"/>
          <p:cNvSpPr/>
          <p:nvPr/>
        </p:nvSpPr>
        <p:spPr>
          <a:xfrm>
            <a:off x="4840985" y="1875282"/>
            <a:ext cx="340995" cy="278130"/>
          </a:xfrm>
          <a:custGeom>
            <a:avLst/>
            <a:gdLst/>
            <a:ahLst/>
            <a:cxnLst/>
            <a:rect l="l" t="t" r="r" b="b"/>
            <a:pathLst>
              <a:path w="340995" h="278130">
                <a:moveTo>
                  <a:pt x="170687" y="0"/>
                </a:moveTo>
                <a:lnTo>
                  <a:pt x="116653" y="7107"/>
                </a:lnTo>
                <a:lnTo>
                  <a:pt x="69787" y="26871"/>
                </a:lnTo>
                <a:lnTo>
                  <a:pt x="32869" y="56948"/>
                </a:lnTo>
                <a:lnTo>
                  <a:pt x="8680" y="95000"/>
                </a:lnTo>
                <a:lnTo>
                  <a:pt x="0" y="138684"/>
                </a:lnTo>
                <a:lnTo>
                  <a:pt x="8680" y="182739"/>
                </a:lnTo>
                <a:lnTo>
                  <a:pt x="32869" y="221016"/>
                </a:lnTo>
                <a:lnTo>
                  <a:pt x="69787" y="251210"/>
                </a:lnTo>
                <a:lnTo>
                  <a:pt x="116653" y="271015"/>
                </a:lnTo>
                <a:lnTo>
                  <a:pt x="170687" y="278129"/>
                </a:lnTo>
                <a:lnTo>
                  <a:pt x="224351" y="271015"/>
                </a:lnTo>
                <a:lnTo>
                  <a:pt x="270991" y="251210"/>
                </a:lnTo>
                <a:lnTo>
                  <a:pt x="307793" y="221016"/>
                </a:lnTo>
                <a:lnTo>
                  <a:pt x="331939" y="182739"/>
                </a:lnTo>
                <a:lnTo>
                  <a:pt x="340613" y="138684"/>
                </a:lnTo>
                <a:lnTo>
                  <a:pt x="331939" y="95000"/>
                </a:lnTo>
                <a:lnTo>
                  <a:pt x="307793" y="56948"/>
                </a:lnTo>
                <a:lnTo>
                  <a:pt x="270991" y="26871"/>
                </a:lnTo>
                <a:lnTo>
                  <a:pt x="224351" y="7107"/>
                </a:lnTo>
                <a:lnTo>
                  <a:pt x="170687" y="0"/>
                </a:lnTo>
                <a:close/>
              </a:path>
            </a:pathLst>
          </a:custGeom>
          <a:ln w="4762">
            <a:solidFill>
              <a:srgbClr val="010101"/>
            </a:solidFill>
          </a:ln>
        </p:spPr>
        <p:txBody>
          <a:bodyPr wrap="square" lIns="0" tIns="0" rIns="0" bIns="0" rtlCol="0"/>
          <a:lstStyle/>
          <a:p/>
        </p:txBody>
      </p:sp>
      <p:sp>
        <p:nvSpPr>
          <p:cNvPr id="13" name="object 13"/>
          <p:cNvSpPr txBox="1"/>
          <p:nvPr/>
        </p:nvSpPr>
        <p:spPr>
          <a:xfrm>
            <a:off x="4907026" y="1905254"/>
            <a:ext cx="221615" cy="208279"/>
          </a:xfrm>
          <a:prstGeom prst="rect">
            <a:avLst/>
          </a:prstGeom>
        </p:spPr>
        <p:txBody>
          <a:bodyPr wrap="square" lIns="0" tIns="12700" rIns="0" bIns="0" rtlCol="0" vert="horz">
            <a:spAutoFit/>
          </a:bodyPr>
          <a:lstStyle/>
          <a:p>
            <a:pPr marL="25400">
              <a:lnSpc>
                <a:spcPct val="100000"/>
              </a:lnSpc>
              <a:spcBef>
                <a:spcPts val="100"/>
              </a:spcBef>
            </a:pPr>
            <a:r>
              <a:rPr dirty="0" sz="1200" spc="-5" i="1">
                <a:latin typeface="Arial"/>
                <a:cs typeface="Arial"/>
              </a:rPr>
              <a:t>V</a:t>
            </a:r>
            <a:r>
              <a:rPr dirty="0" baseline="-20833" sz="1200" spc="-7" i="1">
                <a:latin typeface="Arial"/>
                <a:cs typeface="Arial"/>
              </a:rPr>
              <a:t>1</a:t>
            </a:r>
            <a:endParaRPr baseline="-20833" sz="1200">
              <a:latin typeface="Arial"/>
              <a:cs typeface="Arial"/>
            </a:endParaRPr>
          </a:p>
        </p:txBody>
      </p:sp>
      <p:sp>
        <p:nvSpPr>
          <p:cNvPr id="14" name="object 14"/>
          <p:cNvSpPr/>
          <p:nvPr/>
        </p:nvSpPr>
        <p:spPr>
          <a:xfrm>
            <a:off x="3851909" y="1720595"/>
            <a:ext cx="341630" cy="278130"/>
          </a:xfrm>
          <a:custGeom>
            <a:avLst/>
            <a:gdLst/>
            <a:ahLst/>
            <a:cxnLst/>
            <a:rect l="l" t="t" r="r" b="b"/>
            <a:pathLst>
              <a:path w="341629" h="278130">
                <a:moveTo>
                  <a:pt x="170687" y="0"/>
                </a:moveTo>
                <a:lnTo>
                  <a:pt x="116653" y="7107"/>
                </a:lnTo>
                <a:lnTo>
                  <a:pt x="69787" y="26871"/>
                </a:lnTo>
                <a:lnTo>
                  <a:pt x="32869" y="56948"/>
                </a:lnTo>
                <a:lnTo>
                  <a:pt x="8680" y="95000"/>
                </a:lnTo>
                <a:lnTo>
                  <a:pt x="0" y="138683"/>
                </a:lnTo>
                <a:lnTo>
                  <a:pt x="8680" y="182739"/>
                </a:lnTo>
                <a:lnTo>
                  <a:pt x="32869" y="221016"/>
                </a:lnTo>
                <a:lnTo>
                  <a:pt x="69787" y="251210"/>
                </a:lnTo>
                <a:lnTo>
                  <a:pt x="116653" y="271015"/>
                </a:lnTo>
                <a:lnTo>
                  <a:pt x="170687" y="278129"/>
                </a:lnTo>
                <a:lnTo>
                  <a:pt x="224722" y="271015"/>
                </a:lnTo>
                <a:lnTo>
                  <a:pt x="271588" y="251210"/>
                </a:lnTo>
                <a:lnTo>
                  <a:pt x="308506" y="221016"/>
                </a:lnTo>
                <a:lnTo>
                  <a:pt x="332695" y="182739"/>
                </a:lnTo>
                <a:lnTo>
                  <a:pt x="341375" y="138683"/>
                </a:lnTo>
                <a:lnTo>
                  <a:pt x="332695" y="95000"/>
                </a:lnTo>
                <a:lnTo>
                  <a:pt x="308506" y="56948"/>
                </a:lnTo>
                <a:lnTo>
                  <a:pt x="271588" y="26871"/>
                </a:lnTo>
                <a:lnTo>
                  <a:pt x="224722" y="7107"/>
                </a:lnTo>
                <a:lnTo>
                  <a:pt x="170687" y="0"/>
                </a:lnTo>
                <a:close/>
              </a:path>
            </a:pathLst>
          </a:custGeom>
          <a:ln w="4762">
            <a:solidFill>
              <a:srgbClr val="010101"/>
            </a:solidFill>
          </a:ln>
        </p:spPr>
        <p:txBody>
          <a:bodyPr wrap="square" lIns="0" tIns="0" rIns="0" bIns="0" rtlCol="0"/>
          <a:lstStyle/>
          <a:p/>
        </p:txBody>
      </p:sp>
      <p:sp>
        <p:nvSpPr>
          <p:cNvPr id="15" name="object 15"/>
          <p:cNvSpPr txBox="1"/>
          <p:nvPr/>
        </p:nvSpPr>
        <p:spPr>
          <a:xfrm>
            <a:off x="3917950" y="1750568"/>
            <a:ext cx="221615" cy="208279"/>
          </a:xfrm>
          <a:prstGeom prst="rect">
            <a:avLst/>
          </a:prstGeom>
        </p:spPr>
        <p:txBody>
          <a:bodyPr wrap="square" lIns="0" tIns="12700" rIns="0" bIns="0" rtlCol="0" vert="horz">
            <a:spAutoFit/>
          </a:bodyPr>
          <a:lstStyle/>
          <a:p>
            <a:pPr marL="25400">
              <a:lnSpc>
                <a:spcPct val="100000"/>
              </a:lnSpc>
              <a:spcBef>
                <a:spcPts val="100"/>
              </a:spcBef>
            </a:pPr>
            <a:r>
              <a:rPr dirty="0" sz="1200" spc="-5" i="1">
                <a:latin typeface="Arial"/>
                <a:cs typeface="Arial"/>
              </a:rPr>
              <a:t>V</a:t>
            </a:r>
            <a:r>
              <a:rPr dirty="0" baseline="-20833" sz="1200" spc="-7" i="1">
                <a:latin typeface="Arial"/>
                <a:cs typeface="Arial"/>
              </a:rPr>
              <a:t>5</a:t>
            </a:r>
            <a:endParaRPr baseline="-20833" sz="1200">
              <a:latin typeface="Arial"/>
              <a:cs typeface="Arial"/>
            </a:endParaRPr>
          </a:p>
        </p:txBody>
      </p:sp>
      <p:sp>
        <p:nvSpPr>
          <p:cNvPr id="16" name="object 16"/>
          <p:cNvSpPr/>
          <p:nvPr/>
        </p:nvSpPr>
        <p:spPr>
          <a:xfrm>
            <a:off x="2590800" y="2585466"/>
            <a:ext cx="340995" cy="278130"/>
          </a:xfrm>
          <a:custGeom>
            <a:avLst/>
            <a:gdLst/>
            <a:ahLst/>
            <a:cxnLst/>
            <a:rect l="l" t="t" r="r" b="b"/>
            <a:pathLst>
              <a:path w="340994" h="278130">
                <a:moveTo>
                  <a:pt x="169925" y="0"/>
                </a:moveTo>
                <a:lnTo>
                  <a:pt x="116262" y="7114"/>
                </a:lnTo>
                <a:lnTo>
                  <a:pt x="69622" y="26919"/>
                </a:lnTo>
                <a:lnTo>
                  <a:pt x="32820" y="57113"/>
                </a:lnTo>
                <a:lnTo>
                  <a:pt x="8674" y="95390"/>
                </a:lnTo>
                <a:lnTo>
                  <a:pt x="0" y="139445"/>
                </a:lnTo>
                <a:lnTo>
                  <a:pt x="8674" y="183129"/>
                </a:lnTo>
                <a:lnTo>
                  <a:pt x="32820" y="221181"/>
                </a:lnTo>
                <a:lnTo>
                  <a:pt x="69622" y="251258"/>
                </a:lnTo>
                <a:lnTo>
                  <a:pt x="116262" y="271022"/>
                </a:lnTo>
                <a:lnTo>
                  <a:pt x="169925" y="278129"/>
                </a:lnTo>
                <a:lnTo>
                  <a:pt x="223960" y="271022"/>
                </a:lnTo>
                <a:lnTo>
                  <a:pt x="270826" y="251258"/>
                </a:lnTo>
                <a:lnTo>
                  <a:pt x="307744" y="221181"/>
                </a:lnTo>
                <a:lnTo>
                  <a:pt x="331933" y="183129"/>
                </a:lnTo>
                <a:lnTo>
                  <a:pt x="340613" y="139445"/>
                </a:lnTo>
                <a:lnTo>
                  <a:pt x="331933" y="95390"/>
                </a:lnTo>
                <a:lnTo>
                  <a:pt x="307744" y="57113"/>
                </a:lnTo>
                <a:lnTo>
                  <a:pt x="270826" y="26919"/>
                </a:lnTo>
                <a:lnTo>
                  <a:pt x="223960" y="7114"/>
                </a:lnTo>
                <a:lnTo>
                  <a:pt x="169925" y="0"/>
                </a:lnTo>
                <a:close/>
              </a:path>
            </a:pathLst>
          </a:custGeom>
          <a:ln w="4762">
            <a:solidFill>
              <a:srgbClr val="010101"/>
            </a:solidFill>
          </a:ln>
        </p:spPr>
        <p:txBody>
          <a:bodyPr wrap="square" lIns="0" tIns="0" rIns="0" bIns="0" rtlCol="0"/>
          <a:lstStyle/>
          <a:p/>
        </p:txBody>
      </p:sp>
      <p:sp>
        <p:nvSpPr>
          <p:cNvPr id="17" name="object 17"/>
          <p:cNvSpPr txBox="1">
            <a:spLocks noGrp="1"/>
          </p:cNvSpPr>
          <p:nvPr>
            <p:ph type="body" idx="1"/>
          </p:nvPr>
        </p:nvSpPr>
        <p:spPr>
          <a:prstGeom prst="rect"/>
        </p:spPr>
        <p:txBody>
          <a:bodyPr wrap="square" lIns="0" tIns="45720" rIns="0" bIns="0" rtlCol="0" vert="horz">
            <a:spAutoFit/>
          </a:bodyPr>
          <a:lstStyle/>
          <a:p>
            <a:pPr marL="1577975">
              <a:lnSpc>
                <a:spcPct val="100000"/>
              </a:lnSpc>
              <a:spcBef>
                <a:spcPts val="360"/>
              </a:spcBef>
              <a:tabLst>
                <a:tab pos="3034030" algn="l"/>
              </a:tabLst>
            </a:pPr>
            <a:r>
              <a:rPr dirty="0" sz="1200" spc="-5"/>
              <a:t>V</a:t>
            </a:r>
            <a:r>
              <a:rPr dirty="0" baseline="-20833" sz="1200" spc="-7"/>
              <a:t>6	</a:t>
            </a:r>
            <a:r>
              <a:rPr dirty="0" sz="1200" spc="-5">
                <a:solidFill>
                  <a:srgbClr val="FF5050"/>
                </a:solidFill>
              </a:rPr>
              <a:t>R</a:t>
            </a:r>
            <a:endParaRPr sz="1200"/>
          </a:p>
          <a:p>
            <a:pPr marL="862965">
              <a:lnSpc>
                <a:spcPct val="100000"/>
              </a:lnSpc>
              <a:spcBef>
                <a:spcPts val="265"/>
              </a:spcBef>
              <a:tabLst>
                <a:tab pos="2279650" algn="l"/>
              </a:tabLst>
            </a:pPr>
            <a:r>
              <a:rPr dirty="0" sz="1200" spc="-5"/>
              <a:t>V</a:t>
            </a:r>
            <a:r>
              <a:rPr dirty="0" baseline="-20833" sz="1200" spc="-7"/>
              <a:t>4	</a:t>
            </a:r>
            <a:r>
              <a:rPr dirty="0" sz="1200">
                <a:solidFill>
                  <a:srgbClr val="006E00"/>
                </a:solidFill>
              </a:rPr>
              <a:t>G</a:t>
            </a:r>
            <a:endParaRPr sz="1200"/>
          </a:p>
          <a:p>
            <a:pPr marL="111760" indent="-57150">
              <a:lnSpc>
                <a:spcPct val="100000"/>
              </a:lnSpc>
              <a:spcBef>
                <a:spcPts val="1160"/>
              </a:spcBef>
              <a:buChar char="•"/>
              <a:tabLst>
                <a:tab pos="112395" algn="l"/>
              </a:tabLst>
            </a:pPr>
            <a:r>
              <a:rPr dirty="0" sz="1000" spc="-5" i="0">
                <a:latin typeface="Arial"/>
                <a:cs typeface="Arial"/>
              </a:rPr>
              <a:t>How about using </a:t>
            </a:r>
            <a:r>
              <a:rPr dirty="0" sz="1000" i="0">
                <a:latin typeface="Arial"/>
                <a:cs typeface="Arial"/>
              </a:rPr>
              <a:t>a </a:t>
            </a:r>
            <a:r>
              <a:rPr dirty="0" sz="1000" spc="-5" i="0">
                <a:latin typeface="Arial"/>
                <a:cs typeface="Arial"/>
              </a:rPr>
              <a:t>search</a:t>
            </a:r>
            <a:r>
              <a:rPr dirty="0" sz="1000" spc="-25" i="0">
                <a:latin typeface="Arial"/>
                <a:cs typeface="Arial"/>
              </a:rPr>
              <a:t> </a:t>
            </a:r>
            <a:r>
              <a:rPr dirty="0" sz="1000" spc="-5" i="0">
                <a:latin typeface="Arial"/>
                <a:cs typeface="Arial"/>
              </a:rPr>
              <a:t>algorithm?</a:t>
            </a:r>
            <a:endParaRPr sz="1000">
              <a:latin typeface="Arial"/>
              <a:cs typeface="Arial"/>
            </a:endParaRPr>
          </a:p>
          <a:p>
            <a:pPr marL="111760" marR="81915" indent="-57150">
              <a:lnSpc>
                <a:spcPct val="100000"/>
              </a:lnSpc>
              <a:spcBef>
                <a:spcPts val="240"/>
              </a:spcBef>
              <a:buChar char="•"/>
              <a:tabLst>
                <a:tab pos="112395" algn="l"/>
              </a:tabLst>
            </a:pPr>
            <a:r>
              <a:rPr dirty="0" sz="1000" i="0">
                <a:latin typeface="Arial"/>
                <a:cs typeface="Arial"/>
              </a:rPr>
              <a:t>Define: a </a:t>
            </a:r>
            <a:r>
              <a:rPr dirty="0" sz="1000" spc="-5" i="0">
                <a:latin typeface="Arial"/>
                <a:cs typeface="Arial"/>
              </a:rPr>
              <a:t>search state has </a:t>
            </a:r>
            <a:r>
              <a:rPr dirty="0" sz="1000" i="0">
                <a:latin typeface="Arial"/>
                <a:cs typeface="Arial"/>
              </a:rPr>
              <a:t>variables 1 … </a:t>
            </a:r>
            <a:r>
              <a:rPr dirty="0" sz="1000"/>
              <a:t>k </a:t>
            </a:r>
            <a:r>
              <a:rPr dirty="0" sz="1000" spc="-5" i="0">
                <a:latin typeface="Arial"/>
                <a:cs typeface="Arial"/>
              </a:rPr>
              <a:t>assigned. </a:t>
            </a:r>
            <a:r>
              <a:rPr dirty="0" sz="1000" i="0">
                <a:latin typeface="Arial"/>
                <a:cs typeface="Arial"/>
              </a:rPr>
              <a:t>Values </a:t>
            </a:r>
            <a:r>
              <a:rPr dirty="0" sz="1000" spc="-5"/>
              <a:t>k+1 </a:t>
            </a:r>
            <a:r>
              <a:rPr dirty="0" sz="1000" i="0">
                <a:latin typeface="Arial"/>
                <a:cs typeface="Arial"/>
              </a:rPr>
              <a:t>… </a:t>
            </a:r>
            <a:r>
              <a:rPr dirty="0" sz="1000"/>
              <a:t>n</a:t>
            </a:r>
            <a:r>
              <a:rPr dirty="0" sz="1000" i="0">
                <a:latin typeface="Arial"/>
                <a:cs typeface="Arial"/>
              </a:rPr>
              <a:t>,  as yet</a:t>
            </a:r>
            <a:r>
              <a:rPr dirty="0" sz="1000" spc="-20" i="0">
                <a:latin typeface="Arial"/>
                <a:cs typeface="Arial"/>
              </a:rPr>
              <a:t> </a:t>
            </a:r>
            <a:r>
              <a:rPr dirty="0" sz="1000" i="0">
                <a:latin typeface="Arial"/>
                <a:cs typeface="Arial"/>
              </a:rPr>
              <a:t>unassigned.</a:t>
            </a:r>
            <a:endParaRPr sz="1000">
              <a:latin typeface="Arial"/>
              <a:cs typeface="Arial"/>
            </a:endParaRPr>
          </a:p>
          <a:p>
            <a:pPr marL="111760" indent="-57150">
              <a:lnSpc>
                <a:spcPct val="100000"/>
              </a:lnSpc>
              <a:spcBef>
                <a:spcPts val="235"/>
              </a:spcBef>
              <a:buChar char="•"/>
              <a:tabLst>
                <a:tab pos="112395" algn="l"/>
              </a:tabLst>
            </a:pPr>
            <a:r>
              <a:rPr dirty="0" sz="1000" spc="-5" i="0">
                <a:latin typeface="Arial"/>
                <a:cs typeface="Arial"/>
              </a:rPr>
              <a:t>Start state: All</a:t>
            </a:r>
            <a:r>
              <a:rPr dirty="0" sz="1000" spc="-15" i="0">
                <a:latin typeface="Arial"/>
                <a:cs typeface="Arial"/>
              </a:rPr>
              <a:t> </a:t>
            </a:r>
            <a:r>
              <a:rPr dirty="0" sz="1000" spc="-5" i="0">
                <a:latin typeface="Arial"/>
                <a:cs typeface="Arial"/>
              </a:rPr>
              <a:t>unassigned.</a:t>
            </a:r>
            <a:endParaRPr sz="1000">
              <a:latin typeface="Arial"/>
              <a:cs typeface="Arial"/>
            </a:endParaRPr>
          </a:p>
          <a:p>
            <a:pPr marL="111760" indent="-57150">
              <a:lnSpc>
                <a:spcPct val="100000"/>
              </a:lnSpc>
              <a:spcBef>
                <a:spcPts val="240"/>
              </a:spcBef>
              <a:buChar char="•"/>
              <a:tabLst>
                <a:tab pos="112395" algn="l"/>
              </a:tabLst>
            </a:pPr>
            <a:r>
              <a:rPr dirty="0" sz="1000" i="0">
                <a:latin typeface="Arial"/>
                <a:cs typeface="Arial"/>
              </a:rPr>
              <a:t>Goal </a:t>
            </a:r>
            <a:r>
              <a:rPr dirty="0" sz="1000" spc="-5" i="0">
                <a:latin typeface="Arial"/>
                <a:cs typeface="Arial"/>
              </a:rPr>
              <a:t>state: </a:t>
            </a:r>
            <a:r>
              <a:rPr dirty="0" sz="1000" i="0">
                <a:latin typeface="Arial"/>
                <a:cs typeface="Arial"/>
              </a:rPr>
              <a:t>All </a:t>
            </a:r>
            <a:r>
              <a:rPr dirty="0" sz="1000" spc="-5" i="0">
                <a:latin typeface="Arial"/>
                <a:cs typeface="Arial"/>
              </a:rPr>
              <a:t>assigned, and </a:t>
            </a:r>
            <a:r>
              <a:rPr dirty="0" sz="1000" i="0">
                <a:latin typeface="Arial"/>
                <a:cs typeface="Arial"/>
              </a:rPr>
              <a:t>all </a:t>
            </a:r>
            <a:r>
              <a:rPr dirty="0" sz="1000" spc="-5" i="0">
                <a:latin typeface="Arial"/>
                <a:cs typeface="Arial"/>
              </a:rPr>
              <a:t>constraints</a:t>
            </a:r>
            <a:r>
              <a:rPr dirty="0" sz="1000" spc="-20" i="0">
                <a:latin typeface="Arial"/>
                <a:cs typeface="Arial"/>
              </a:rPr>
              <a:t> </a:t>
            </a:r>
            <a:r>
              <a:rPr dirty="0" sz="1000" spc="-5" i="0">
                <a:latin typeface="Arial"/>
                <a:cs typeface="Arial"/>
              </a:rPr>
              <a:t>satisfied.</a:t>
            </a:r>
            <a:endParaRPr sz="1000">
              <a:latin typeface="Arial"/>
              <a:cs typeface="Arial"/>
            </a:endParaRPr>
          </a:p>
          <a:p>
            <a:pPr marL="112395" marR="43180" indent="-57150">
              <a:lnSpc>
                <a:spcPct val="100000"/>
              </a:lnSpc>
              <a:spcBef>
                <a:spcPts val="240"/>
              </a:spcBef>
              <a:buChar char="•"/>
              <a:tabLst>
                <a:tab pos="112395" algn="l"/>
              </a:tabLst>
            </a:pPr>
            <a:r>
              <a:rPr dirty="0" sz="1000" spc="-5" i="0">
                <a:latin typeface="Arial"/>
                <a:cs typeface="Arial"/>
              </a:rPr>
              <a:t>Successors of </a:t>
            </a:r>
            <a:r>
              <a:rPr dirty="0" sz="1000" i="0">
                <a:latin typeface="Arial"/>
                <a:cs typeface="Arial"/>
              </a:rPr>
              <a:t>a </a:t>
            </a:r>
            <a:r>
              <a:rPr dirty="0" sz="1000" spc="-5" i="0">
                <a:latin typeface="Arial"/>
                <a:cs typeface="Arial"/>
              </a:rPr>
              <a:t>stated with </a:t>
            </a:r>
            <a:r>
              <a:rPr dirty="0" sz="1000" spc="-5"/>
              <a:t>V</a:t>
            </a:r>
            <a:r>
              <a:rPr dirty="0" baseline="-21367" sz="975" spc="-7"/>
              <a:t>1 </a:t>
            </a:r>
            <a:r>
              <a:rPr dirty="0" sz="1000" i="0">
                <a:latin typeface="Arial"/>
                <a:cs typeface="Arial"/>
              </a:rPr>
              <a:t>… </a:t>
            </a:r>
            <a:r>
              <a:rPr dirty="0" sz="1000" spc="-5"/>
              <a:t>V</a:t>
            </a:r>
            <a:r>
              <a:rPr dirty="0" baseline="-21367" sz="975" spc="-7"/>
              <a:t>k </a:t>
            </a:r>
            <a:r>
              <a:rPr dirty="0" sz="1000" spc="-5" i="0">
                <a:latin typeface="Arial"/>
                <a:cs typeface="Arial"/>
              </a:rPr>
              <a:t>assigned and rest </a:t>
            </a:r>
            <a:r>
              <a:rPr dirty="0" sz="1000" spc="-10" i="0">
                <a:latin typeface="Arial"/>
                <a:cs typeface="Arial"/>
              </a:rPr>
              <a:t>unassigned </a:t>
            </a:r>
            <a:r>
              <a:rPr dirty="0" sz="1000" spc="-5" i="0">
                <a:latin typeface="Arial"/>
                <a:cs typeface="Arial"/>
              </a:rPr>
              <a:t>are  </a:t>
            </a:r>
            <a:r>
              <a:rPr dirty="0" sz="1000" i="0">
                <a:latin typeface="Arial"/>
                <a:cs typeface="Arial"/>
              </a:rPr>
              <a:t>all states </a:t>
            </a:r>
            <a:r>
              <a:rPr dirty="0" sz="1000" spc="-5" i="0">
                <a:latin typeface="Arial"/>
                <a:cs typeface="Arial"/>
              </a:rPr>
              <a:t>(with </a:t>
            </a:r>
            <a:r>
              <a:rPr dirty="0" sz="1000" spc="-5"/>
              <a:t>V</a:t>
            </a:r>
            <a:r>
              <a:rPr dirty="0" baseline="-21367" sz="975" spc="-7"/>
              <a:t>1 </a:t>
            </a:r>
            <a:r>
              <a:rPr dirty="0" sz="1000" i="0">
                <a:latin typeface="Arial"/>
                <a:cs typeface="Arial"/>
              </a:rPr>
              <a:t>… </a:t>
            </a:r>
            <a:r>
              <a:rPr dirty="0" sz="1000" spc="-5"/>
              <a:t>V</a:t>
            </a:r>
            <a:r>
              <a:rPr dirty="0" baseline="-21367" sz="975" spc="-7"/>
              <a:t>k </a:t>
            </a:r>
            <a:r>
              <a:rPr dirty="0" sz="1000" spc="-5" i="0">
                <a:latin typeface="Arial"/>
                <a:cs typeface="Arial"/>
              </a:rPr>
              <a:t>the same) with </a:t>
            </a:r>
            <a:r>
              <a:rPr dirty="0" sz="1000" spc="-10"/>
              <a:t>V</a:t>
            </a:r>
            <a:r>
              <a:rPr dirty="0" baseline="-21367" sz="975" spc="-15"/>
              <a:t>k+1 </a:t>
            </a:r>
            <a:r>
              <a:rPr dirty="0" sz="1000" i="0">
                <a:latin typeface="Arial"/>
                <a:cs typeface="Arial"/>
              </a:rPr>
              <a:t>assigned a value </a:t>
            </a:r>
            <a:r>
              <a:rPr dirty="0" sz="1000" spc="-5" i="0">
                <a:latin typeface="Arial"/>
                <a:cs typeface="Arial"/>
              </a:rPr>
              <a:t>from</a:t>
            </a:r>
            <a:r>
              <a:rPr dirty="0" sz="1000" spc="65" i="0">
                <a:latin typeface="Arial"/>
                <a:cs typeface="Arial"/>
              </a:rPr>
              <a:t> </a:t>
            </a:r>
            <a:r>
              <a:rPr dirty="0" sz="1000"/>
              <a:t>D</a:t>
            </a:r>
            <a:r>
              <a:rPr dirty="0" sz="1000" i="0">
                <a:latin typeface="Arial"/>
                <a:cs typeface="Arial"/>
              </a:rPr>
              <a:t>.</a:t>
            </a:r>
            <a:endParaRPr sz="1000">
              <a:latin typeface="Arial"/>
              <a:cs typeface="Arial"/>
            </a:endParaRPr>
          </a:p>
          <a:p>
            <a:pPr marL="111760" indent="-57150">
              <a:lnSpc>
                <a:spcPct val="100000"/>
              </a:lnSpc>
              <a:spcBef>
                <a:spcPts val="235"/>
              </a:spcBef>
              <a:buChar char="•"/>
              <a:tabLst>
                <a:tab pos="112395" algn="l"/>
              </a:tabLst>
            </a:pPr>
            <a:r>
              <a:rPr dirty="0" sz="1000" spc="-5" i="0">
                <a:latin typeface="Arial"/>
                <a:cs typeface="Arial"/>
              </a:rPr>
              <a:t>Cost on transitions: </a:t>
            </a:r>
            <a:r>
              <a:rPr dirty="0" sz="1000" i="0">
                <a:latin typeface="Arial"/>
                <a:cs typeface="Arial"/>
              </a:rPr>
              <a:t>0 </a:t>
            </a:r>
            <a:r>
              <a:rPr dirty="0" sz="1000" spc="-5" i="0">
                <a:latin typeface="Arial"/>
                <a:cs typeface="Arial"/>
              </a:rPr>
              <a:t>is fine. We don’t care. We just want any</a:t>
            </a:r>
            <a:r>
              <a:rPr dirty="0" sz="1000" spc="5" i="0">
                <a:latin typeface="Arial"/>
                <a:cs typeface="Arial"/>
              </a:rPr>
              <a:t> </a:t>
            </a:r>
            <a:r>
              <a:rPr dirty="0" sz="1000" spc="-5" i="0">
                <a:latin typeface="Arial"/>
                <a:cs typeface="Arial"/>
              </a:rPr>
              <a:t>solution.</a:t>
            </a:r>
            <a:endParaRPr sz="1000">
              <a:latin typeface="Arial"/>
              <a:cs typeface="Arial"/>
            </a:endParaRPr>
          </a:p>
          <a:p>
            <a:pPr algn="r" marL="17145" marR="48260">
              <a:lnSpc>
                <a:spcPct val="100000"/>
              </a:lnSpc>
              <a:spcBef>
                <a:spcPts val="305"/>
              </a:spcBef>
            </a:pPr>
            <a:r>
              <a:rPr dirty="0" sz="700" spc="-5" i="0">
                <a:latin typeface="Arial"/>
                <a:cs typeface="Arial"/>
              </a:rPr>
              <a:t>Slide</a:t>
            </a:r>
            <a:r>
              <a:rPr dirty="0" sz="700" spc="-95" i="0">
                <a:latin typeface="Arial"/>
                <a:cs typeface="Arial"/>
              </a:rPr>
              <a:t> </a:t>
            </a:r>
            <a:r>
              <a:rPr dirty="0" sz="700" i="0">
                <a:latin typeface="Arial"/>
                <a:cs typeface="Arial"/>
              </a:rPr>
              <a:t>5</a:t>
            </a:r>
            <a:endParaRPr sz="700">
              <a:latin typeface="Arial"/>
              <a:cs typeface="Arial"/>
            </a:endParaRPr>
          </a:p>
        </p:txBody>
      </p:sp>
      <p:sp>
        <p:nvSpPr>
          <p:cNvPr id="18" name="object 18"/>
          <p:cNvSpPr/>
          <p:nvPr/>
        </p:nvSpPr>
        <p:spPr>
          <a:xfrm>
            <a:off x="2761488" y="2090927"/>
            <a:ext cx="0" cy="494665"/>
          </a:xfrm>
          <a:custGeom>
            <a:avLst/>
            <a:gdLst/>
            <a:ahLst/>
            <a:cxnLst/>
            <a:rect l="l" t="t" r="r" b="b"/>
            <a:pathLst>
              <a:path w="0" h="494664">
                <a:moveTo>
                  <a:pt x="0" y="0"/>
                </a:moveTo>
                <a:lnTo>
                  <a:pt x="0" y="494538"/>
                </a:lnTo>
              </a:path>
            </a:pathLst>
          </a:custGeom>
          <a:ln w="4762">
            <a:solidFill>
              <a:srgbClr val="010101"/>
            </a:solidFill>
          </a:ln>
        </p:spPr>
        <p:txBody>
          <a:bodyPr wrap="square" lIns="0" tIns="0" rIns="0" bIns="0" rtlCol="0"/>
          <a:lstStyle/>
          <a:p/>
        </p:txBody>
      </p:sp>
      <p:sp>
        <p:nvSpPr>
          <p:cNvPr id="19" name="object 19"/>
          <p:cNvSpPr/>
          <p:nvPr/>
        </p:nvSpPr>
        <p:spPr>
          <a:xfrm>
            <a:off x="2931414" y="1952244"/>
            <a:ext cx="273050" cy="124460"/>
          </a:xfrm>
          <a:custGeom>
            <a:avLst/>
            <a:gdLst/>
            <a:ahLst/>
            <a:cxnLst/>
            <a:rect l="l" t="t" r="r" b="b"/>
            <a:pathLst>
              <a:path w="273050" h="124460">
                <a:moveTo>
                  <a:pt x="0" y="0"/>
                </a:moveTo>
                <a:lnTo>
                  <a:pt x="272796" y="124205"/>
                </a:lnTo>
              </a:path>
            </a:pathLst>
          </a:custGeom>
          <a:ln w="4762">
            <a:solidFill>
              <a:srgbClr val="010101"/>
            </a:solidFill>
          </a:ln>
        </p:spPr>
        <p:txBody>
          <a:bodyPr wrap="square" lIns="0" tIns="0" rIns="0" bIns="0" rtlCol="0"/>
          <a:lstStyle/>
          <a:p/>
        </p:txBody>
      </p:sp>
      <p:sp>
        <p:nvSpPr>
          <p:cNvPr id="20" name="object 20"/>
          <p:cNvSpPr/>
          <p:nvPr/>
        </p:nvSpPr>
        <p:spPr>
          <a:xfrm>
            <a:off x="2881883" y="2050542"/>
            <a:ext cx="474980" cy="359410"/>
          </a:xfrm>
          <a:custGeom>
            <a:avLst/>
            <a:gdLst/>
            <a:ahLst/>
            <a:cxnLst/>
            <a:rect l="l" t="t" r="r" b="b"/>
            <a:pathLst>
              <a:path w="474979" h="359410">
                <a:moveTo>
                  <a:pt x="0" y="0"/>
                </a:moveTo>
                <a:lnTo>
                  <a:pt x="474726" y="358901"/>
                </a:lnTo>
              </a:path>
            </a:pathLst>
          </a:custGeom>
          <a:ln w="4762">
            <a:solidFill>
              <a:srgbClr val="010101"/>
            </a:solidFill>
          </a:ln>
        </p:spPr>
        <p:txBody>
          <a:bodyPr wrap="square" lIns="0" tIns="0" rIns="0" bIns="0" rtlCol="0"/>
          <a:lstStyle/>
          <a:p/>
        </p:txBody>
      </p:sp>
      <p:sp>
        <p:nvSpPr>
          <p:cNvPr id="21" name="object 21"/>
          <p:cNvSpPr/>
          <p:nvPr/>
        </p:nvSpPr>
        <p:spPr>
          <a:xfrm>
            <a:off x="2931414" y="2724911"/>
            <a:ext cx="1057275" cy="0"/>
          </a:xfrm>
          <a:custGeom>
            <a:avLst/>
            <a:gdLst/>
            <a:ahLst/>
            <a:cxnLst/>
            <a:rect l="l" t="t" r="r" b="b"/>
            <a:pathLst>
              <a:path w="1057275" h="0">
                <a:moveTo>
                  <a:pt x="0" y="0"/>
                </a:moveTo>
                <a:lnTo>
                  <a:pt x="1056894" y="0"/>
                </a:lnTo>
              </a:path>
            </a:pathLst>
          </a:custGeom>
          <a:ln w="4762">
            <a:solidFill>
              <a:srgbClr val="010101"/>
            </a:solidFill>
          </a:ln>
        </p:spPr>
        <p:txBody>
          <a:bodyPr wrap="square" lIns="0" tIns="0" rIns="0" bIns="0" rtlCol="0"/>
          <a:lstStyle/>
          <a:p/>
        </p:txBody>
      </p:sp>
      <p:sp>
        <p:nvSpPr>
          <p:cNvPr id="22" name="object 22"/>
          <p:cNvSpPr/>
          <p:nvPr/>
        </p:nvSpPr>
        <p:spPr>
          <a:xfrm>
            <a:off x="2881883" y="2507742"/>
            <a:ext cx="425450" cy="119380"/>
          </a:xfrm>
          <a:custGeom>
            <a:avLst/>
            <a:gdLst/>
            <a:ahLst/>
            <a:cxnLst/>
            <a:rect l="l" t="t" r="r" b="b"/>
            <a:pathLst>
              <a:path w="425450" h="119380">
                <a:moveTo>
                  <a:pt x="0" y="118872"/>
                </a:moveTo>
                <a:lnTo>
                  <a:pt x="425195" y="0"/>
                </a:lnTo>
              </a:path>
            </a:pathLst>
          </a:custGeom>
          <a:ln w="4762">
            <a:solidFill>
              <a:srgbClr val="010101"/>
            </a:solidFill>
          </a:ln>
        </p:spPr>
        <p:txBody>
          <a:bodyPr wrap="square" lIns="0" tIns="0" rIns="0" bIns="0" rtlCol="0"/>
          <a:lstStyle/>
          <a:p/>
        </p:txBody>
      </p:sp>
      <p:sp>
        <p:nvSpPr>
          <p:cNvPr id="23" name="object 23"/>
          <p:cNvSpPr/>
          <p:nvPr/>
        </p:nvSpPr>
        <p:spPr>
          <a:xfrm>
            <a:off x="3374897" y="2215133"/>
            <a:ext cx="102870" cy="154305"/>
          </a:xfrm>
          <a:custGeom>
            <a:avLst/>
            <a:gdLst/>
            <a:ahLst/>
            <a:cxnLst/>
            <a:rect l="l" t="t" r="r" b="b"/>
            <a:pathLst>
              <a:path w="102870" h="154305">
                <a:moveTo>
                  <a:pt x="102869" y="153924"/>
                </a:moveTo>
                <a:lnTo>
                  <a:pt x="0" y="0"/>
                </a:lnTo>
              </a:path>
            </a:pathLst>
          </a:custGeom>
          <a:ln w="4762">
            <a:solidFill>
              <a:srgbClr val="010101"/>
            </a:solidFill>
          </a:ln>
        </p:spPr>
        <p:txBody>
          <a:bodyPr wrap="square" lIns="0" tIns="0" rIns="0" bIns="0" rtlCol="0"/>
          <a:lstStyle/>
          <a:p/>
        </p:txBody>
      </p:sp>
      <p:sp>
        <p:nvSpPr>
          <p:cNvPr id="24" name="object 24"/>
          <p:cNvSpPr/>
          <p:nvPr/>
        </p:nvSpPr>
        <p:spPr>
          <a:xfrm>
            <a:off x="3495294" y="1859279"/>
            <a:ext cx="356870" cy="118110"/>
          </a:xfrm>
          <a:custGeom>
            <a:avLst/>
            <a:gdLst/>
            <a:ahLst/>
            <a:cxnLst/>
            <a:rect l="l" t="t" r="r" b="b"/>
            <a:pathLst>
              <a:path w="356870" h="118110">
                <a:moveTo>
                  <a:pt x="0" y="118110"/>
                </a:moveTo>
                <a:lnTo>
                  <a:pt x="356615" y="0"/>
                </a:lnTo>
              </a:path>
            </a:pathLst>
          </a:custGeom>
          <a:ln w="4762">
            <a:solidFill>
              <a:srgbClr val="010101"/>
            </a:solidFill>
          </a:ln>
        </p:spPr>
        <p:txBody>
          <a:bodyPr wrap="square" lIns="0" tIns="0" rIns="0" bIns="0" rtlCol="0"/>
          <a:lstStyle/>
          <a:p/>
        </p:txBody>
      </p:sp>
      <p:sp>
        <p:nvSpPr>
          <p:cNvPr id="25" name="object 25"/>
          <p:cNvSpPr/>
          <p:nvPr/>
        </p:nvSpPr>
        <p:spPr>
          <a:xfrm>
            <a:off x="4193285" y="1859279"/>
            <a:ext cx="647700" cy="154940"/>
          </a:xfrm>
          <a:custGeom>
            <a:avLst/>
            <a:gdLst/>
            <a:ahLst/>
            <a:cxnLst/>
            <a:rect l="l" t="t" r="r" b="b"/>
            <a:pathLst>
              <a:path w="647700" h="154939">
                <a:moveTo>
                  <a:pt x="0" y="0"/>
                </a:moveTo>
                <a:lnTo>
                  <a:pt x="647700" y="154686"/>
                </a:lnTo>
              </a:path>
            </a:pathLst>
          </a:custGeom>
          <a:ln w="4762">
            <a:solidFill>
              <a:srgbClr val="010101"/>
            </a:solidFill>
          </a:ln>
        </p:spPr>
        <p:txBody>
          <a:bodyPr wrap="square" lIns="0" tIns="0" rIns="0" bIns="0" rtlCol="0"/>
          <a:lstStyle/>
          <a:p/>
        </p:txBody>
      </p:sp>
      <p:sp>
        <p:nvSpPr>
          <p:cNvPr id="26" name="object 26"/>
          <p:cNvSpPr/>
          <p:nvPr/>
        </p:nvSpPr>
        <p:spPr>
          <a:xfrm>
            <a:off x="4908803" y="2153411"/>
            <a:ext cx="102235" cy="215900"/>
          </a:xfrm>
          <a:custGeom>
            <a:avLst/>
            <a:gdLst/>
            <a:ahLst/>
            <a:cxnLst/>
            <a:rect l="l" t="t" r="r" b="b"/>
            <a:pathLst>
              <a:path w="102235" h="215900">
                <a:moveTo>
                  <a:pt x="102108" y="0"/>
                </a:moveTo>
                <a:lnTo>
                  <a:pt x="0" y="215646"/>
                </a:lnTo>
              </a:path>
            </a:pathLst>
          </a:custGeom>
          <a:ln w="4762">
            <a:solidFill>
              <a:srgbClr val="010101"/>
            </a:solidFill>
          </a:ln>
        </p:spPr>
        <p:txBody>
          <a:bodyPr wrap="square" lIns="0" tIns="0" rIns="0" bIns="0" rtlCol="0"/>
          <a:lstStyle/>
          <a:p/>
        </p:txBody>
      </p:sp>
      <p:sp>
        <p:nvSpPr>
          <p:cNvPr id="27" name="object 27"/>
          <p:cNvSpPr/>
          <p:nvPr/>
        </p:nvSpPr>
        <p:spPr>
          <a:xfrm>
            <a:off x="4328921" y="2606039"/>
            <a:ext cx="459105" cy="119380"/>
          </a:xfrm>
          <a:custGeom>
            <a:avLst/>
            <a:gdLst/>
            <a:ahLst/>
            <a:cxnLst/>
            <a:rect l="l" t="t" r="r" b="b"/>
            <a:pathLst>
              <a:path w="459104" h="119380">
                <a:moveTo>
                  <a:pt x="0" y="118871"/>
                </a:moveTo>
                <a:lnTo>
                  <a:pt x="458724" y="0"/>
                </a:lnTo>
              </a:path>
            </a:pathLst>
          </a:custGeom>
          <a:ln w="4762">
            <a:solidFill>
              <a:srgbClr val="010101"/>
            </a:solidFill>
          </a:ln>
        </p:spPr>
        <p:txBody>
          <a:bodyPr wrap="square" lIns="0" tIns="0" rIns="0" bIns="0" rtlCol="0"/>
          <a:lstStyle/>
          <a:p/>
        </p:txBody>
      </p:sp>
      <p:sp>
        <p:nvSpPr>
          <p:cNvPr id="28" name="object 28"/>
          <p:cNvSpPr/>
          <p:nvPr/>
        </p:nvSpPr>
        <p:spPr>
          <a:xfrm>
            <a:off x="4142994" y="1957577"/>
            <a:ext cx="645160" cy="452120"/>
          </a:xfrm>
          <a:custGeom>
            <a:avLst/>
            <a:gdLst/>
            <a:ahLst/>
            <a:cxnLst/>
            <a:rect l="l" t="t" r="r" b="b"/>
            <a:pathLst>
              <a:path w="645160" h="452119">
                <a:moveTo>
                  <a:pt x="0" y="0"/>
                </a:moveTo>
                <a:lnTo>
                  <a:pt x="644651" y="451866"/>
                </a:lnTo>
              </a:path>
            </a:pathLst>
          </a:custGeom>
          <a:ln w="4762">
            <a:solidFill>
              <a:srgbClr val="010101"/>
            </a:solidFill>
          </a:ln>
        </p:spPr>
        <p:txBody>
          <a:bodyPr wrap="square" lIns="0" tIns="0" rIns="0" bIns="0" rtlCol="0"/>
          <a:lstStyle/>
          <a:p/>
        </p:txBody>
      </p:sp>
      <p:sp>
        <p:nvSpPr>
          <p:cNvPr id="29" name="object 29"/>
          <p:cNvSpPr/>
          <p:nvPr/>
        </p:nvSpPr>
        <p:spPr>
          <a:xfrm>
            <a:off x="3646932" y="2507742"/>
            <a:ext cx="391160" cy="119380"/>
          </a:xfrm>
          <a:custGeom>
            <a:avLst/>
            <a:gdLst/>
            <a:ahLst/>
            <a:cxnLst/>
            <a:rect l="l" t="t" r="r" b="b"/>
            <a:pathLst>
              <a:path w="391160" h="119380">
                <a:moveTo>
                  <a:pt x="0" y="0"/>
                </a:moveTo>
                <a:lnTo>
                  <a:pt x="390905" y="118872"/>
                </a:lnTo>
              </a:path>
            </a:pathLst>
          </a:custGeom>
          <a:ln w="4762">
            <a:solidFill>
              <a:srgbClr val="010101"/>
            </a:solidFill>
          </a:ln>
        </p:spPr>
        <p:txBody>
          <a:bodyPr wrap="square" lIns="0" tIns="0" rIns="0" bIns="0" rtlCol="0"/>
          <a:lstStyle/>
          <a:p/>
        </p:txBody>
      </p:sp>
      <p:sp>
        <p:nvSpPr>
          <p:cNvPr id="30" name="object 30"/>
          <p:cNvSpPr/>
          <p:nvPr/>
        </p:nvSpPr>
        <p:spPr>
          <a:xfrm>
            <a:off x="4022597" y="1998726"/>
            <a:ext cx="136525" cy="586740"/>
          </a:xfrm>
          <a:custGeom>
            <a:avLst/>
            <a:gdLst/>
            <a:ahLst/>
            <a:cxnLst/>
            <a:rect l="l" t="t" r="r" b="b"/>
            <a:pathLst>
              <a:path w="136525" h="586739">
                <a:moveTo>
                  <a:pt x="0" y="0"/>
                </a:moveTo>
                <a:lnTo>
                  <a:pt x="136398" y="586740"/>
                </a:lnTo>
              </a:path>
            </a:pathLst>
          </a:custGeom>
          <a:ln w="4762">
            <a:solidFill>
              <a:srgbClr val="010101"/>
            </a:solidFill>
          </a:ln>
        </p:spPr>
        <p:txBody>
          <a:bodyPr wrap="square" lIns="0" tIns="0" rIns="0" bIns="0" rtlCol="0"/>
          <a:lstStyle/>
          <a:p/>
        </p:txBody>
      </p:sp>
      <p:sp>
        <p:nvSpPr>
          <p:cNvPr id="31" name="object 31"/>
          <p:cNvSpPr/>
          <p:nvPr/>
        </p:nvSpPr>
        <p:spPr>
          <a:xfrm>
            <a:off x="1606296" y="1231391"/>
            <a:ext cx="4559300" cy="3416300"/>
          </a:xfrm>
          <a:custGeom>
            <a:avLst/>
            <a:gdLst/>
            <a:ahLst/>
            <a:cxnLst/>
            <a:rect l="l" t="t" r="r" b="b"/>
            <a:pathLst>
              <a:path w="4559300" h="3416300">
                <a:moveTo>
                  <a:pt x="4559046" y="0"/>
                </a:moveTo>
                <a:lnTo>
                  <a:pt x="0" y="0"/>
                </a:lnTo>
                <a:lnTo>
                  <a:pt x="0" y="3416046"/>
                </a:lnTo>
                <a:lnTo>
                  <a:pt x="4559046" y="3416046"/>
                </a:lnTo>
                <a:lnTo>
                  <a:pt x="4559046" y="0"/>
                </a:lnTo>
                <a:close/>
              </a:path>
            </a:pathLst>
          </a:custGeom>
          <a:ln w="12954">
            <a:solidFill>
              <a:srgbClr val="000000"/>
            </a:solidFill>
          </a:ln>
        </p:spPr>
        <p:txBody>
          <a:bodyPr wrap="square" lIns="0" tIns="0" rIns="0" bIns="0" rtlCol="0"/>
          <a:lstStyle/>
          <a:p/>
        </p:txBody>
      </p:sp>
      <p:sp>
        <p:nvSpPr>
          <p:cNvPr id="32" name="object 32"/>
          <p:cNvSpPr txBox="1"/>
          <p:nvPr/>
        </p:nvSpPr>
        <p:spPr>
          <a:xfrm>
            <a:off x="5625084" y="8532368"/>
            <a:ext cx="285115" cy="132715"/>
          </a:xfrm>
          <a:prstGeom prst="rect">
            <a:avLst/>
          </a:prstGeom>
        </p:spPr>
        <p:txBody>
          <a:bodyPr wrap="square" lIns="0" tIns="12700" rIns="0" bIns="0" rtlCol="0" vert="horz">
            <a:spAutoFit/>
          </a:bodyPr>
          <a:lstStyle/>
          <a:p>
            <a:pPr>
              <a:lnSpc>
                <a:spcPct val="100000"/>
              </a:lnSpc>
              <a:spcBef>
                <a:spcPts val="100"/>
              </a:spcBef>
            </a:pPr>
            <a:r>
              <a:rPr dirty="0" sz="700" spc="-5">
                <a:latin typeface="Arial"/>
                <a:cs typeface="Arial"/>
              </a:rPr>
              <a:t>Slide</a:t>
            </a:r>
            <a:r>
              <a:rPr dirty="0" sz="700" spc="-60">
                <a:latin typeface="Arial"/>
                <a:cs typeface="Arial"/>
              </a:rPr>
              <a:t> </a:t>
            </a:r>
            <a:r>
              <a:rPr dirty="0" sz="700">
                <a:latin typeface="Arial"/>
                <a:cs typeface="Arial"/>
              </a:rPr>
              <a:t>6</a:t>
            </a:r>
            <a:endParaRPr sz="700">
              <a:latin typeface="Arial"/>
              <a:cs typeface="Arial"/>
            </a:endParaRPr>
          </a:p>
        </p:txBody>
      </p:sp>
      <p:sp>
        <p:nvSpPr>
          <p:cNvPr id="33" name="object 33"/>
          <p:cNvSpPr txBox="1"/>
          <p:nvPr/>
        </p:nvSpPr>
        <p:spPr>
          <a:xfrm>
            <a:off x="2440685" y="5568188"/>
            <a:ext cx="2903855" cy="361315"/>
          </a:xfrm>
          <a:prstGeom prst="rect">
            <a:avLst/>
          </a:prstGeom>
        </p:spPr>
        <p:txBody>
          <a:bodyPr wrap="square" lIns="0" tIns="12700" rIns="0" bIns="0" rtlCol="0" vert="horz">
            <a:spAutoFit/>
          </a:bodyPr>
          <a:lstStyle/>
          <a:p>
            <a:pPr>
              <a:lnSpc>
                <a:spcPct val="100000"/>
              </a:lnSpc>
              <a:spcBef>
                <a:spcPts val="100"/>
              </a:spcBef>
            </a:pPr>
            <a:r>
              <a:rPr dirty="0" sz="2200" spc="-5">
                <a:solidFill>
                  <a:srgbClr val="009A00"/>
                </a:solidFill>
                <a:latin typeface="Arial"/>
                <a:cs typeface="Arial"/>
              </a:rPr>
              <a:t>How to solve our</a:t>
            </a:r>
            <a:r>
              <a:rPr dirty="0" sz="2200" spc="-50">
                <a:solidFill>
                  <a:srgbClr val="009A00"/>
                </a:solidFill>
                <a:latin typeface="Arial"/>
                <a:cs typeface="Arial"/>
              </a:rPr>
              <a:t> </a:t>
            </a:r>
            <a:r>
              <a:rPr dirty="0" sz="2200" spc="-5">
                <a:solidFill>
                  <a:srgbClr val="009A00"/>
                </a:solidFill>
                <a:latin typeface="Arial"/>
                <a:cs typeface="Arial"/>
              </a:rPr>
              <a:t>CSP?</a:t>
            </a:r>
            <a:endParaRPr sz="2200">
              <a:latin typeface="Arial"/>
              <a:cs typeface="Arial"/>
            </a:endParaRPr>
          </a:p>
        </p:txBody>
      </p:sp>
      <p:sp>
        <p:nvSpPr>
          <p:cNvPr id="34" name="object 34"/>
          <p:cNvSpPr/>
          <p:nvPr/>
        </p:nvSpPr>
        <p:spPr>
          <a:xfrm>
            <a:off x="2590800" y="5990844"/>
            <a:ext cx="340995" cy="277495"/>
          </a:xfrm>
          <a:custGeom>
            <a:avLst/>
            <a:gdLst/>
            <a:ahLst/>
            <a:cxnLst/>
            <a:rect l="l" t="t" r="r" b="b"/>
            <a:pathLst>
              <a:path w="340994" h="277495">
                <a:moveTo>
                  <a:pt x="169925" y="0"/>
                </a:moveTo>
                <a:lnTo>
                  <a:pt x="116262" y="7034"/>
                </a:lnTo>
                <a:lnTo>
                  <a:pt x="69622" y="26651"/>
                </a:lnTo>
                <a:lnTo>
                  <a:pt x="32820" y="56619"/>
                </a:lnTo>
                <a:lnTo>
                  <a:pt x="8674" y="94707"/>
                </a:lnTo>
                <a:lnTo>
                  <a:pt x="0" y="138683"/>
                </a:lnTo>
                <a:lnTo>
                  <a:pt x="8674" y="182660"/>
                </a:lnTo>
                <a:lnTo>
                  <a:pt x="32820" y="220748"/>
                </a:lnTo>
                <a:lnTo>
                  <a:pt x="69622" y="250716"/>
                </a:lnTo>
                <a:lnTo>
                  <a:pt x="116262" y="270333"/>
                </a:lnTo>
                <a:lnTo>
                  <a:pt x="169925" y="277367"/>
                </a:lnTo>
                <a:lnTo>
                  <a:pt x="223960" y="270333"/>
                </a:lnTo>
                <a:lnTo>
                  <a:pt x="270826" y="250716"/>
                </a:lnTo>
                <a:lnTo>
                  <a:pt x="307744" y="220748"/>
                </a:lnTo>
                <a:lnTo>
                  <a:pt x="331933" y="182660"/>
                </a:lnTo>
                <a:lnTo>
                  <a:pt x="340613" y="138683"/>
                </a:lnTo>
                <a:lnTo>
                  <a:pt x="331933" y="94707"/>
                </a:lnTo>
                <a:lnTo>
                  <a:pt x="307744" y="56619"/>
                </a:lnTo>
                <a:lnTo>
                  <a:pt x="270826" y="26651"/>
                </a:lnTo>
                <a:lnTo>
                  <a:pt x="223960" y="7034"/>
                </a:lnTo>
                <a:lnTo>
                  <a:pt x="169925" y="0"/>
                </a:lnTo>
                <a:close/>
              </a:path>
            </a:pathLst>
          </a:custGeom>
          <a:ln w="4762">
            <a:solidFill>
              <a:srgbClr val="010101"/>
            </a:solidFill>
          </a:ln>
        </p:spPr>
        <p:txBody>
          <a:bodyPr wrap="square" lIns="0" tIns="0" rIns="0" bIns="0" rtlCol="0"/>
          <a:lstStyle/>
          <a:p/>
        </p:txBody>
      </p:sp>
      <p:sp>
        <p:nvSpPr>
          <p:cNvPr id="35" name="object 35"/>
          <p:cNvSpPr txBox="1"/>
          <p:nvPr/>
        </p:nvSpPr>
        <p:spPr>
          <a:xfrm>
            <a:off x="2682239" y="6020815"/>
            <a:ext cx="114935" cy="208279"/>
          </a:xfrm>
          <a:prstGeom prst="rect">
            <a:avLst/>
          </a:prstGeom>
        </p:spPr>
        <p:txBody>
          <a:bodyPr wrap="square" lIns="0" tIns="12700" rIns="0" bIns="0" rtlCol="0" vert="horz">
            <a:spAutoFit/>
          </a:bodyPr>
          <a:lstStyle/>
          <a:p>
            <a:pPr>
              <a:lnSpc>
                <a:spcPct val="100000"/>
              </a:lnSpc>
              <a:spcBef>
                <a:spcPts val="100"/>
              </a:spcBef>
            </a:pPr>
            <a:r>
              <a:rPr dirty="0" sz="1200" i="1">
                <a:latin typeface="Arial"/>
                <a:cs typeface="Arial"/>
              </a:rPr>
              <a:t>V</a:t>
            </a:r>
            <a:endParaRPr sz="1200">
              <a:latin typeface="Arial"/>
              <a:cs typeface="Arial"/>
            </a:endParaRPr>
          </a:p>
        </p:txBody>
      </p:sp>
      <p:sp>
        <p:nvSpPr>
          <p:cNvPr id="36" name="object 36"/>
          <p:cNvSpPr txBox="1"/>
          <p:nvPr/>
        </p:nvSpPr>
        <p:spPr>
          <a:xfrm>
            <a:off x="2783585" y="6109969"/>
            <a:ext cx="69215" cy="147320"/>
          </a:xfrm>
          <a:prstGeom prst="rect">
            <a:avLst/>
          </a:prstGeom>
        </p:spPr>
        <p:txBody>
          <a:bodyPr wrap="square" lIns="0" tIns="12065" rIns="0" bIns="0" rtlCol="0" vert="horz">
            <a:spAutoFit/>
          </a:bodyPr>
          <a:lstStyle/>
          <a:p>
            <a:pPr>
              <a:lnSpc>
                <a:spcPct val="100000"/>
              </a:lnSpc>
              <a:spcBef>
                <a:spcPts val="95"/>
              </a:spcBef>
            </a:pPr>
            <a:r>
              <a:rPr dirty="0" sz="800" spc="-5" i="1">
                <a:latin typeface="Arial"/>
                <a:cs typeface="Arial"/>
              </a:rPr>
              <a:t>3</a:t>
            </a:r>
            <a:endParaRPr sz="800">
              <a:latin typeface="Arial"/>
              <a:cs typeface="Arial"/>
            </a:endParaRPr>
          </a:p>
        </p:txBody>
      </p:sp>
      <p:sp>
        <p:nvSpPr>
          <p:cNvPr id="37" name="object 37"/>
          <p:cNvSpPr/>
          <p:nvPr/>
        </p:nvSpPr>
        <p:spPr>
          <a:xfrm>
            <a:off x="3307079" y="6546342"/>
            <a:ext cx="340360" cy="279400"/>
          </a:xfrm>
          <a:custGeom>
            <a:avLst/>
            <a:gdLst/>
            <a:ahLst/>
            <a:cxnLst/>
            <a:rect l="l" t="t" r="r" b="b"/>
            <a:pathLst>
              <a:path w="340360" h="279400">
                <a:moveTo>
                  <a:pt x="169925" y="0"/>
                </a:moveTo>
                <a:lnTo>
                  <a:pt x="116262" y="7114"/>
                </a:lnTo>
                <a:lnTo>
                  <a:pt x="69622" y="26919"/>
                </a:lnTo>
                <a:lnTo>
                  <a:pt x="32820" y="57113"/>
                </a:lnTo>
                <a:lnTo>
                  <a:pt x="8674" y="95390"/>
                </a:lnTo>
                <a:lnTo>
                  <a:pt x="0" y="139445"/>
                </a:lnTo>
                <a:lnTo>
                  <a:pt x="8674" y="183501"/>
                </a:lnTo>
                <a:lnTo>
                  <a:pt x="32820" y="221778"/>
                </a:lnTo>
                <a:lnTo>
                  <a:pt x="69622" y="251972"/>
                </a:lnTo>
                <a:lnTo>
                  <a:pt x="116262" y="271777"/>
                </a:lnTo>
                <a:lnTo>
                  <a:pt x="169925" y="278891"/>
                </a:lnTo>
                <a:lnTo>
                  <a:pt x="223589" y="271777"/>
                </a:lnTo>
                <a:lnTo>
                  <a:pt x="270229" y="251972"/>
                </a:lnTo>
                <a:lnTo>
                  <a:pt x="307031" y="221778"/>
                </a:lnTo>
                <a:lnTo>
                  <a:pt x="331177" y="183501"/>
                </a:lnTo>
                <a:lnTo>
                  <a:pt x="339852" y="139445"/>
                </a:lnTo>
                <a:lnTo>
                  <a:pt x="331177" y="95390"/>
                </a:lnTo>
                <a:lnTo>
                  <a:pt x="307031" y="57113"/>
                </a:lnTo>
                <a:lnTo>
                  <a:pt x="270229" y="26919"/>
                </a:lnTo>
                <a:lnTo>
                  <a:pt x="223589" y="7114"/>
                </a:lnTo>
                <a:lnTo>
                  <a:pt x="169925" y="0"/>
                </a:lnTo>
                <a:close/>
              </a:path>
            </a:pathLst>
          </a:custGeom>
          <a:ln w="4762">
            <a:solidFill>
              <a:srgbClr val="010101"/>
            </a:solidFill>
          </a:ln>
        </p:spPr>
        <p:txBody>
          <a:bodyPr wrap="square" lIns="0" tIns="0" rIns="0" bIns="0" rtlCol="0"/>
          <a:lstStyle/>
          <a:p/>
        </p:txBody>
      </p:sp>
      <p:sp>
        <p:nvSpPr>
          <p:cNvPr id="38" name="object 38"/>
          <p:cNvSpPr txBox="1"/>
          <p:nvPr/>
        </p:nvSpPr>
        <p:spPr>
          <a:xfrm>
            <a:off x="3372358" y="6577074"/>
            <a:ext cx="221615" cy="208279"/>
          </a:xfrm>
          <a:prstGeom prst="rect">
            <a:avLst/>
          </a:prstGeom>
        </p:spPr>
        <p:txBody>
          <a:bodyPr wrap="square" lIns="0" tIns="12700" rIns="0" bIns="0" rtlCol="0" vert="horz">
            <a:spAutoFit/>
          </a:bodyPr>
          <a:lstStyle/>
          <a:p>
            <a:pPr marL="25400">
              <a:lnSpc>
                <a:spcPct val="100000"/>
              </a:lnSpc>
              <a:spcBef>
                <a:spcPts val="100"/>
              </a:spcBef>
            </a:pPr>
            <a:r>
              <a:rPr dirty="0" sz="1200" spc="-5" i="1">
                <a:latin typeface="Arial"/>
                <a:cs typeface="Arial"/>
              </a:rPr>
              <a:t>V</a:t>
            </a:r>
            <a:r>
              <a:rPr dirty="0" baseline="-20833" sz="1200" spc="-7" i="1">
                <a:latin typeface="Arial"/>
                <a:cs typeface="Arial"/>
              </a:rPr>
              <a:t>6</a:t>
            </a:r>
            <a:endParaRPr baseline="-20833" sz="1200">
              <a:latin typeface="Arial"/>
              <a:cs typeface="Arial"/>
            </a:endParaRPr>
          </a:p>
        </p:txBody>
      </p:sp>
      <p:sp>
        <p:nvSpPr>
          <p:cNvPr id="39" name="object 39"/>
          <p:cNvSpPr/>
          <p:nvPr/>
        </p:nvSpPr>
        <p:spPr>
          <a:xfrm>
            <a:off x="3204210" y="6113526"/>
            <a:ext cx="341630" cy="279400"/>
          </a:xfrm>
          <a:custGeom>
            <a:avLst/>
            <a:gdLst/>
            <a:ahLst/>
            <a:cxnLst/>
            <a:rect l="l" t="t" r="r" b="b"/>
            <a:pathLst>
              <a:path w="341629" h="279400">
                <a:moveTo>
                  <a:pt x="170687" y="0"/>
                </a:moveTo>
                <a:lnTo>
                  <a:pt x="116653" y="7114"/>
                </a:lnTo>
                <a:lnTo>
                  <a:pt x="69787" y="26919"/>
                </a:lnTo>
                <a:lnTo>
                  <a:pt x="32869" y="57113"/>
                </a:lnTo>
                <a:lnTo>
                  <a:pt x="8680" y="95390"/>
                </a:lnTo>
                <a:lnTo>
                  <a:pt x="0" y="139446"/>
                </a:lnTo>
                <a:lnTo>
                  <a:pt x="8680" y="183501"/>
                </a:lnTo>
                <a:lnTo>
                  <a:pt x="32869" y="221778"/>
                </a:lnTo>
                <a:lnTo>
                  <a:pt x="69787" y="251972"/>
                </a:lnTo>
                <a:lnTo>
                  <a:pt x="116653" y="271777"/>
                </a:lnTo>
                <a:lnTo>
                  <a:pt x="170687" y="278891"/>
                </a:lnTo>
                <a:lnTo>
                  <a:pt x="224722" y="271777"/>
                </a:lnTo>
                <a:lnTo>
                  <a:pt x="271588" y="251972"/>
                </a:lnTo>
                <a:lnTo>
                  <a:pt x="308506" y="221778"/>
                </a:lnTo>
                <a:lnTo>
                  <a:pt x="332695" y="183501"/>
                </a:lnTo>
                <a:lnTo>
                  <a:pt x="341375" y="139446"/>
                </a:lnTo>
                <a:lnTo>
                  <a:pt x="332695" y="95390"/>
                </a:lnTo>
                <a:lnTo>
                  <a:pt x="308506" y="57113"/>
                </a:lnTo>
                <a:lnTo>
                  <a:pt x="271588" y="26919"/>
                </a:lnTo>
                <a:lnTo>
                  <a:pt x="224722" y="7114"/>
                </a:lnTo>
                <a:lnTo>
                  <a:pt x="170687" y="0"/>
                </a:lnTo>
                <a:close/>
              </a:path>
            </a:pathLst>
          </a:custGeom>
          <a:ln w="4762">
            <a:solidFill>
              <a:srgbClr val="010101"/>
            </a:solidFill>
          </a:ln>
        </p:spPr>
        <p:txBody>
          <a:bodyPr wrap="square" lIns="0" tIns="0" rIns="0" bIns="0" rtlCol="0"/>
          <a:lstStyle/>
          <a:p/>
        </p:txBody>
      </p:sp>
      <p:sp>
        <p:nvSpPr>
          <p:cNvPr id="40" name="object 40"/>
          <p:cNvSpPr txBox="1"/>
          <p:nvPr/>
        </p:nvSpPr>
        <p:spPr>
          <a:xfrm>
            <a:off x="3295650" y="6144258"/>
            <a:ext cx="114935" cy="208279"/>
          </a:xfrm>
          <a:prstGeom prst="rect">
            <a:avLst/>
          </a:prstGeom>
        </p:spPr>
        <p:txBody>
          <a:bodyPr wrap="square" lIns="0" tIns="12700" rIns="0" bIns="0" rtlCol="0" vert="horz">
            <a:spAutoFit/>
          </a:bodyPr>
          <a:lstStyle/>
          <a:p>
            <a:pPr>
              <a:lnSpc>
                <a:spcPct val="100000"/>
              </a:lnSpc>
              <a:spcBef>
                <a:spcPts val="100"/>
              </a:spcBef>
            </a:pPr>
            <a:r>
              <a:rPr dirty="0" sz="1200" i="1">
                <a:latin typeface="Arial"/>
                <a:cs typeface="Arial"/>
              </a:rPr>
              <a:t>V</a:t>
            </a:r>
            <a:endParaRPr sz="1200">
              <a:latin typeface="Arial"/>
              <a:cs typeface="Arial"/>
            </a:endParaRPr>
          </a:p>
        </p:txBody>
      </p:sp>
      <p:sp>
        <p:nvSpPr>
          <p:cNvPr id="41" name="object 41"/>
          <p:cNvSpPr txBox="1"/>
          <p:nvPr/>
        </p:nvSpPr>
        <p:spPr>
          <a:xfrm>
            <a:off x="3396996" y="6233412"/>
            <a:ext cx="69215" cy="147320"/>
          </a:xfrm>
          <a:prstGeom prst="rect">
            <a:avLst/>
          </a:prstGeom>
        </p:spPr>
        <p:txBody>
          <a:bodyPr wrap="square" lIns="0" tIns="12065" rIns="0" bIns="0" rtlCol="0" vert="horz">
            <a:spAutoFit/>
          </a:bodyPr>
          <a:lstStyle/>
          <a:p>
            <a:pPr>
              <a:lnSpc>
                <a:spcPct val="100000"/>
              </a:lnSpc>
              <a:spcBef>
                <a:spcPts val="95"/>
              </a:spcBef>
            </a:pPr>
            <a:r>
              <a:rPr dirty="0" sz="800" spc="-5" i="1">
                <a:latin typeface="Arial"/>
                <a:cs typeface="Arial"/>
              </a:rPr>
              <a:t>2</a:t>
            </a:r>
            <a:endParaRPr sz="800">
              <a:latin typeface="Arial"/>
              <a:cs typeface="Arial"/>
            </a:endParaRPr>
          </a:p>
        </p:txBody>
      </p:sp>
      <p:sp>
        <p:nvSpPr>
          <p:cNvPr id="42" name="object 42"/>
          <p:cNvSpPr/>
          <p:nvPr/>
        </p:nvSpPr>
        <p:spPr>
          <a:xfrm>
            <a:off x="4738878" y="6546342"/>
            <a:ext cx="340995" cy="279400"/>
          </a:xfrm>
          <a:custGeom>
            <a:avLst/>
            <a:gdLst/>
            <a:ahLst/>
            <a:cxnLst/>
            <a:rect l="l" t="t" r="r" b="b"/>
            <a:pathLst>
              <a:path w="340995" h="279400">
                <a:moveTo>
                  <a:pt x="169925" y="0"/>
                </a:moveTo>
                <a:lnTo>
                  <a:pt x="116262" y="7114"/>
                </a:lnTo>
                <a:lnTo>
                  <a:pt x="69622" y="26919"/>
                </a:lnTo>
                <a:lnTo>
                  <a:pt x="32820" y="57113"/>
                </a:lnTo>
                <a:lnTo>
                  <a:pt x="8674" y="95390"/>
                </a:lnTo>
                <a:lnTo>
                  <a:pt x="0" y="139445"/>
                </a:lnTo>
                <a:lnTo>
                  <a:pt x="8674" y="183501"/>
                </a:lnTo>
                <a:lnTo>
                  <a:pt x="32820" y="221778"/>
                </a:lnTo>
                <a:lnTo>
                  <a:pt x="69622" y="251972"/>
                </a:lnTo>
                <a:lnTo>
                  <a:pt x="116262" y="271777"/>
                </a:lnTo>
                <a:lnTo>
                  <a:pt x="169925" y="278891"/>
                </a:lnTo>
                <a:lnTo>
                  <a:pt x="223960" y="271777"/>
                </a:lnTo>
                <a:lnTo>
                  <a:pt x="270826" y="251972"/>
                </a:lnTo>
                <a:lnTo>
                  <a:pt x="307744" y="221778"/>
                </a:lnTo>
                <a:lnTo>
                  <a:pt x="331933" y="183501"/>
                </a:lnTo>
                <a:lnTo>
                  <a:pt x="340613" y="139445"/>
                </a:lnTo>
                <a:lnTo>
                  <a:pt x="331933" y="95390"/>
                </a:lnTo>
                <a:lnTo>
                  <a:pt x="307744" y="57113"/>
                </a:lnTo>
                <a:lnTo>
                  <a:pt x="270826" y="26919"/>
                </a:lnTo>
                <a:lnTo>
                  <a:pt x="223960" y="7114"/>
                </a:lnTo>
                <a:lnTo>
                  <a:pt x="169925" y="0"/>
                </a:lnTo>
                <a:close/>
              </a:path>
            </a:pathLst>
          </a:custGeom>
          <a:ln w="4762">
            <a:solidFill>
              <a:srgbClr val="010101"/>
            </a:solidFill>
          </a:ln>
        </p:spPr>
        <p:txBody>
          <a:bodyPr wrap="square" lIns="0" tIns="0" rIns="0" bIns="0" rtlCol="0"/>
          <a:lstStyle/>
          <a:p/>
        </p:txBody>
      </p:sp>
      <p:sp>
        <p:nvSpPr>
          <p:cNvPr id="43" name="object 43"/>
          <p:cNvSpPr txBox="1"/>
          <p:nvPr/>
        </p:nvSpPr>
        <p:spPr>
          <a:xfrm>
            <a:off x="4853940" y="6577074"/>
            <a:ext cx="123189" cy="208279"/>
          </a:xfrm>
          <a:prstGeom prst="rect">
            <a:avLst/>
          </a:prstGeom>
        </p:spPr>
        <p:txBody>
          <a:bodyPr wrap="square" lIns="0" tIns="12700" rIns="0" bIns="0" rtlCol="0" vert="horz">
            <a:spAutoFit/>
          </a:bodyPr>
          <a:lstStyle/>
          <a:p>
            <a:pPr>
              <a:lnSpc>
                <a:spcPct val="100000"/>
              </a:lnSpc>
              <a:spcBef>
                <a:spcPts val="100"/>
              </a:spcBef>
            </a:pPr>
            <a:r>
              <a:rPr dirty="0" sz="1200" spc="-5" i="1">
                <a:solidFill>
                  <a:srgbClr val="FF5050"/>
                </a:solidFill>
                <a:latin typeface="Arial"/>
                <a:cs typeface="Arial"/>
              </a:rPr>
              <a:t>R</a:t>
            </a:r>
            <a:endParaRPr sz="1200">
              <a:latin typeface="Arial"/>
              <a:cs typeface="Arial"/>
            </a:endParaRPr>
          </a:p>
        </p:txBody>
      </p:sp>
      <p:sp>
        <p:nvSpPr>
          <p:cNvPr id="44" name="object 44"/>
          <p:cNvSpPr/>
          <p:nvPr/>
        </p:nvSpPr>
        <p:spPr>
          <a:xfrm>
            <a:off x="3988308" y="6762750"/>
            <a:ext cx="340995" cy="278130"/>
          </a:xfrm>
          <a:custGeom>
            <a:avLst/>
            <a:gdLst/>
            <a:ahLst/>
            <a:cxnLst/>
            <a:rect l="l" t="t" r="r" b="b"/>
            <a:pathLst>
              <a:path w="340995" h="278129">
                <a:moveTo>
                  <a:pt x="170687" y="0"/>
                </a:moveTo>
                <a:lnTo>
                  <a:pt x="116653" y="7114"/>
                </a:lnTo>
                <a:lnTo>
                  <a:pt x="69787" y="26919"/>
                </a:lnTo>
                <a:lnTo>
                  <a:pt x="32869" y="57113"/>
                </a:lnTo>
                <a:lnTo>
                  <a:pt x="8680" y="95390"/>
                </a:lnTo>
                <a:lnTo>
                  <a:pt x="0" y="139445"/>
                </a:lnTo>
                <a:lnTo>
                  <a:pt x="8680" y="183129"/>
                </a:lnTo>
                <a:lnTo>
                  <a:pt x="32869" y="221181"/>
                </a:lnTo>
                <a:lnTo>
                  <a:pt x="69787" y="251258"/>
                </a:lnTo>
                <a:lnTo>
                  <a:pt x="116653" y="271022"/>
                </a:lnTo>
                <a:lnTo>
                  <a:pt x="170687" y="278130"/>
                </a:lnTo>
                <a:lnTo>
                  <a:pt x="224351" y="271022"/>
                </a:lnTo>
                <a:lnTo>
                  <a:pt x="270991" y="251258"/>
                </a:lnTo>
                <a:lnTo>
                  <a:pt x="307793" y="221181"/>
                </a:lnTo>
                <a:lnTo>
                  <a:pt x="331939" y="183129"/>
                </a:lnTo>
                <a:lnTo>
                  <a:pt x="340613" y="139445"/>
                </a:lnTo>
                <a:lnTo>
                  <a:pt x="331939" y="95390"/>
                </a:lnTo>
                <a:lnTo>
                  <a:pt x="307793" y="57113"/>
                </a:lnTo>
                <a:lnTo>
                  <a:pt x="270991" y="26919"/>
                </a:lnTo>
                <a:lnTo>
                  <a:pt x="224351" y="7114"/>
                </a:lnTo>
                <a:lnTo>
                  <a:pt x="170687" y="0"/>
                </a:lnTo>
                <a:close/>
              </a:path>
            </a:pathLst>
          </a:custGeom>
          <a:ln w="4762">
            <a:solidFill>
              <a:srgbClr val="010101"/>
            </a:solidFill>
          </a:ln>
        </p:spPr>
        <p:txBody>
          <a:bodyPr wrap="square" lIns="0" tIns="0" rIns="0" bIns="0" rtlCol="0"/>
          <a:lstStyle/>
          <a:p/>
        </p:txBody>
      </p:sp>
      <p:sp>
        <p:nvSpPr>
          <p:cNvPr id="45" name="object 45"/>
          <p:cNvSpPr/>
          <p:nvPr/>
        </p:nvSpPr>
        <p:spPr>
          <a:xfrm>
            <a:off x="4840985" y="6052565"/>
            <a:ext cx="340995" cy="278130"/>
          </a:xfrm>
          <a:custGeom>
            <a:avLst/>
            <a:gdLst/>
            <a:ahLst/>
            <a:cxnLst/>
            <a:rect l="l" t="t" r="r" b="b"/>
            <a:pathLst>
              <a:path w="340995" h="278129">
                <a:moveTo>
                  <a:pt x="170687" y="0"/>
                </a:moveTo>
                <a:lnTo>
                  <a:pt x="116653" y="7107"/>
                </a:lnTo>
                <a:lnTo>
                  <a:pt x="69787" y="26871"/>
                </a:lnTo>
                <a:lnTo>
                  <a:pt x="32869" y="56948"/>
                </a:lnTo>
                <a:lnTo>
                  <a:pt x="8680" y="95000"/>
                </a:lnTo>
                <a:lnTo>
                  <a:pt x="0" y="138684"/>
                </a:lnTo>
                <a:lnTo>
                  <a:pt x="8680" y="182739"/>
                </a:lnTo>
                <a:lnTo>
                  <a:pt x="32869" y="221016"/>
                </a:lnTo>
                <a:lnTo>
                  <a:pt x="69787" y="251210"/>
                </a:lnTo>
                <a:lnTo>
                  <a:pt x="116653" y="271015"/>
                </a:lnTo>
                <a:lnTo>
                  <a:pt x="170687" y="278130"/>
                </a:lnTo>
                <a:lnTo>
                  <a:pt x="224351" y="271015"/>
                </a:lnTo>
                <a:lnTo>
                  <a:pt x="270991" y="251210"/>
                </a:lnTo>
                <a:lnTo>
                  <a:pt x="307793" y="221016"/>
                </a:lnTo>
                <a:lnTo>
                  <a:pt x="331939" y="182739"/>
                </a:lnTo>
                <a:lnTo>
                  <a:pt x="340613" y="138684"/>
                </a:lnTo>
                <a:lnTo>
                  <a:pt x="331939" y="95000"/>
                </a:lnTo>
                <a:lnTo>
                  <a:pt x="307793" y="56948"/>
                </a:lnTo>
                <a:lnTo>
                  <a:pt x="270991" y="26871"/>
                </a:lnTo>
                <a:lnTo>
                  <a:pt x="224351" y="7107"/>
                </a:lnTo>
                <a:lnTo>
                  <a:pt x="170687" y="0"/>
                </a:lnTo>
                <a:close/>
              </a:path>
            </a:pathLst>
          </a:custGeom>
          <a:ln w="4762">
            <a:solidFill>
              <a:srgbClr val="010101"/>
            </a:solidFill>
          </a:ln>
        </p:spPr>
        <p:txBody>
          <a:bodyPr wrap="square" lIns="0" tIns="0" rIns="0" bIns="0" rtlCol="0"/>
          <a:lstStyle/>
          <a:p/>
        </p:txBody>
      </p:sp>
      <p:sp>
        <p:nvSpPr>
          <p:cNvPr id="46" name="object 46"/>
          <p:cNvSpPr txBox="1"/>
          <p:nvPr/>
        </p:nvSpPr>
        <p:spPr>
          <a:xfrm>
            <a:off x="4907026" y="6082536"/>
            <a:ext cx="221615" cy="208279"/>
          </a:xfrm>
          <a:prstGeom prst="rect">
            <a:avLst/>
          </a:prstGeom>
        </p:spPr>
        <p:txBody>
          <a:bodyPr wrap="square" lIns="0" tIns="12700" rIns="0" bIns="0" rtlCol="0" vert="horz">
            <a:spAutoFit/>
          </a:bodyPr>
          <a:lstStyle/>
          <a:p>
            <a:pPr marL="25400">
              <a:lnSpc>
                <a:spcPct val="100000"/>
              </a:lnSpc>
              <a:spcBef>
                <a:spcPts val="100"/>
              </a:spcBef>
            </a:pPr>
            <a:r>
              <a:rPr dirty="0" sz="1200" spc="-5" i="1">
                <a:latin typeface="Arial"/>
                <a:cs typeface="Arial"/>
              </a:rPr>
              <a:t>V</a:t>
            </a:r>
            <a:r>
              <a:rPr dirty="0" baseline="-20833" sz="1200" spc="-7" i="1">
                <a:latin typeface="Arial"/>
                <a:cs typeface="Arial"/>
              </a:rPr>
              <a:t>1</a:t>
            </a:r>
            <a:endParaRPr baseline="-20833" sz="1200">
              <a:latin typeface="Arial"/>
              <a:cs typeface="Arial"/>
            </a:endParaRPr>
          </a:p>
        </p:txBody>
      </p:sp>
      <p:sp>
        <p:nvSpPr>
          <p:cNvPr id="47" name="object 47"/>
          <p:cNvSpPr/>
          <p:nvPr/>
        </p:nvSpPr>
        <p:spPr>
          <a:xfrm>
            <a:off x="3851909" y="5897879"/>
            <a:ext cx="341630" cy="278130"/>
          </a:xfrm>
          <a:custGeom>
            <a:avLst/>
            <a:gdLst/>
            <a:ahLst/>
            <a:cxnLst/>
            <a:rect l="l" t="t" r="r" b="b"/>
            <a:pathLst>
              <a:path w="341629" h="278129">
                <a:moveTo>
                  <a:pt x="170687" y="0"/>
                </a:moveTo>
                <a:lnTo>
                  <a:pt x="116653" y="7107"/>
                </a:lnTo>
                <a:lnTo>
                  <a:pt x="69787" y="26871"/>
                </a:lnTo>
                <a:lnTo>
                  <a:pt x="32869" y="56948"/>
                </a:lnTo>
                <a:lnTo>
                  <a:pt x="8680" y="95000"/>
                </a:lnTo>
                <a:lnTo>
                  <a:pt x="0" y="138684"/>
                </a:lnTo>
                <a:lnTo>
                  <a:pt x="8680" y="182739"/>
                </a:lnTo>
                <a:lnTo>
                  <a:pt x="32869" y="221016"/>
                </a:lnTo>
                <a:lnTo>
                  <a:pt x="69787" y="251210"/>
                </a:lnTo>
                <a:lnTo>
                  <a:pt x="116653" y="271015"/>
                </a:lnTo>
                <a:lnTo>
                  <a:pt x="170687" y="278130"/>
                </a:lnTo>
                <a:lnTo>
                  <a:pt x="224722" y="271015"/>
                </a:lnTo>
                <a:lnTo>
                  <a:pt x="271588" y="251210"/>
                </a:lnTo>
                <a:lnTo>
                  <a:pt x="308506" y="221016"/>
                </a:lnTo>
                <a:lnTo>
                  <a:pt x="332695" y="182739"/>
                </a:lnTo>
                <a:lnTo>
                  <a:pt x="341375" y="138684"/>
                </a:lnTo>
                <a:lnTo>
                  <a:pt x="332695" y="95000"/>
                </a:lnTo>
                <a:lnTo>
                  <a:pt x="308506" y="56948"/>
                </a:lnTo>
                <a:lnTo>
                  <a:pt x="271588" y="26871"/>
                </a:lnTo>
                <a:lnTo>
                  <a:pt x="224722" y="7107"/>
                </a:lnTo>
                <a:lnTo>
                  <a:pt x="170687" y="0"/>
                </a:lnTo>
                <a:close/>
              </a:path>
            </a:pathLst>
          </a:custGeom>
          <a:ln w="4762">
            <a:solidFill>
              <a:srgbClr val="010101"/>
            </a:solidFill>
          </a:ln>
        </p:spPr>
        <p:txBody>
          <a:bodyPr wrap="square" lIns="0" tIns="0" rIns="0" bIns="0" rtlCol="0"/>
          <a:lstStyle/>
          <a:p/>
        </p:txBody>
      </p:sp>
      <p:sp>
        <p:nvSpPr>
          <p:cNvPr id="48" name="object 48"/>
          <p:cNvSpPr txBox="1"/>
          <p:nvPr/>
        </p:nvSpPr>
        <p:spPr>
          <a:xfrm>
            <a:off x="3917950" y="5927852"/>
            <a:ext cx="221615" cy="208279"/>
          </a:xfrm>
          <a:prstGeom prst="rect">
            <a:avLst/>
          </a:prstGeom>
        </p:spPr>
        <p:txBody>
          <a:bodyPr wrap="square" lIns="0" tIns="12700" rIns="0" bIns="0" rtlCol="0" vert="horz">
            <a:spAutoFit/>
          </a:bodyPr>
          <a:lstStyle/>
          <a:p>
            <a:pPr marL="25400">
              <a:lnSpc>
                <a:spcPct val="100000"/>
              </a:lnSpc>
              <a:spcBef>
                <a:spcPts val="100"/>
              </a:spcBef>
            </a:pPr>
            <a:r>
              <a:rPr dirty="0" sz="1200" spc="-5" i="1">
                <a:latin typeface="Arial"/>
                <a:cs typeface="Arial"/>
              </a:rPr>
              <a:t>V</a:t>
            </a:r>
            <a:r>
              <a:rPr dirty="0" baseline="-20833" sz="1200" spc="-7" i="1">
                <a:latin typeface="Arial"/>
                <a:cs typeface="Arial"/>
              </a:rPr>
              <a:t>5</a:t>
            </a:r>
            <a:endParaRPr baseline="-20833" sz="1200">
              <a:latin typeface="Arial"/>
              <a:cs typeface="Arial"/>
            </a:endParaRPr>
          </a:p>
        </p:txBody>
      </p:sp>
      <p:sp>
        <p:nvSpPr>
          <p:cNvPr id="49" name="object 49"/>
          <p:cNvSpPr/>
          <p:nvPr/>
        </p:nvSpPr>
        <p:spPr>
          <a:xfrm>
            <a:off x="2590800" y="6762750"/>
            <a:ext cx="340995" cy="278130"/>
          </a:xfrm>
          <a:custGeom>
            <a:avLst/>
            <a:gdLst/>
            <a:ahLst/>
            <a:cxnLst/>
            <a:rect l="l" t="t" r="r" b="b"/>
            <a:pathLst>
              <a:path w="340994" h="278129">
                <a:moveTo>
                  <a:pt x="169925" y="0"/>
                </a:moveTo>
                <a:lnTo>
                  <a:pt x="116262" y="7114"/>
                </a:lnTo>
                <a:lnTo>
                  <a:pt x="69622" y="26919"/>
                </a:lnTo>
                <a:lnTo>
                  <a:pt x="32820" y="57113"/>
                </a:lnTo>
                <a:lnTo>
                  <a:pt x="8674" y="95390"/>
                </a:lnTo>
                <a:lnTo>
                  <a:pt x="0" y="139445"/>
                </a:lnTo>
                <a:lnTo>
                  <a:pt x="8674" y="183129"/>
                </a:lnTo>
                <a:lnTo>
                  <a:pt x="32820" y="221181"/>
                </a:lnTo>
                <a:lnTo>
                  <a:pt x="69622" y="251258"/>
                </a:lnTo>
                <a:lnTo>
                  <a:pt x="116262" y="271022"/>
                </a:lnTo>
                <a:lnTo>
                  <a:pt x="169925" y="278130"/>
                </a:lnTo>
                <a:lnTo>
                  <a:pt x="223960" y="271022"/>
                </a:lnTo>
                <a:lnTo>
                  <a:pt x="270826" y="251258"/>
                </a:lnTo>
                <a:lnTo>
                  <a:pt x="307744" y="221181"/>
                </a:lnTo>
                <a:lnTo>
                  <a:pt x="331933" y="183129"/>
                </a:lnTo>
                <a:lnTo>
                  <a:pt x="340613" y="139445"/>
                </a:lnTo>
                <a:lnTo>
                  <a:pt x="331933" y="95390"/>
                </a:lnTo>
                <a:lnTo>
                  <a:pt x="307744" y="57113"/>
                </a:lnTo>
                <a:lnTo>
                  <a:pt x="270826" y="26919"/>
                </a:lnTo>
                <a:lnTo>
                  <a:pt x="223960" y="7114"/>
                </a:lnTo>
                <a:lnTo>
                  <a:pt x="169925" y="0"/>
                </a:lnTo>
                <a:close/>
              </a:path>
            </a:pathLst>
          </a:custGeom>
          <a:ln w="4762">
            <a:solidFill>
              <a:srgbClr val="010101"/>
            </a:solidFill>
          </a:ln>
        </p:spPr>
        <p:txBody>
          <a:bodyPr wrap="square" lIns="0" tIns="0" rIns="0" bIns="0" rtlCol="0"/>
          <a:lstStyle/>
          <a:p/>
        </p:txBody>
      </p:sp>
      <p:sp>
        <p:nvSpPr>
          <p:cNvPr id="50" name="object 50"/>
          <p:cNvSpPr txBox="1"/>
          <p:nvPr/>
        </p:nvSpPr>
        <p:spPr>
          <a:xfrm>
            <a:off x="1849119" y="6793483"/>
            <a:ext cx="2917825" cy="1604010"/>
          </a:xfrm>
          <a:prstGeom prst="rect">
            <a:avLst/>
          </a:prstGeom>
        </p:spPr>
        <p:txBody>
          <a:bodyPr wrap="square" lIns="0" tIns="12700" rIns="0" bIns="0" rtlCol="0" vert="horz">
            <a:spAutoFit/>
          </a:bodyPr>
          <a:lstStyle/>
          <a:p>
            <a:pPr marL="833119">
              <a:lnSpc>
                <a:spcPct val="100000"/>
              </a:lnSpc>
              <a:spcBef>
                <a:spcPts val="100"/>
              </a:spcBef>
              <a:tabLst>
                <a:tab pos="2249805" algn="l"/>
              </a:tabLst>
            </a:pPr>
            <a:r>
              <a:rPr dirty="0" sz="1200" spc="-5" i="1">
                <a:latin typeface="Arial"/>
                <a:cs typeface="Arial"/>
              </a:rPr>
              <a:t>V</a:t>
            </a:r>
            <a:r>
              <a:rPr dirty="0" baseline="-20833" sz="1200" spc="-7" i="1">
                <a:latin typeface="Arial"/>
                <a:cs typeface="Arial"/>
              </a:rPr>
              <a:t>4	</a:t>
            </a:r>
            <a:r>
              <a:rPr dirty="0" sz="1200" i="1">
                <a:solidFill>
                  <a:srgbClr val="006E00"/>
                </a:solidFill>
                <a:latin typeface="Arial"/>
                <a:cs typeface="Arial"/>
              </a:rPr>
              <a:t>G</a:t>
            </a:r>
            <a:endParaRPr sz="1200">
              <a:latin typeface="Arial"/>
              <a:cs typeface="Arial"/>
            </a:endParaRPr>
          </a:p>
          <a:p>
            <a:pPr algn="just" marL="25400">
              <a:lnSpc>
                <a:spcPct val="100000"/>
              </a:lnSpc>
              <a:spcBef>
                <a:spcPts val="1160"/>
              </a:spcBef>
            </a:pPr>
            <a:r>
              <a:rPr dirty="0" sz="1000" spc="-5">
                <a:latin typeface="Arial"/>
                <a:cs typeface="Arial"/>
              </a:rPr>
              <a:t>START =(</a:t>
            </a:r>
            <a:r>
              <a:rPr dirty="0" sz="1000" spc="-5" i="1">
                <a:latin typeface="Arial"/>
                <a:cs typeface="Arial"/>
              </a:rPr>
              <a:t>V</a:t>
            </a:r>
            <a:r>
              <a:rPr dirty="0" baseline="-21367" sz="975" spc="-7" i="1">
                <a:latin typeface="Arial"/>
                <a:cs typeface="Arial"/>
              </a:rPr>
              <a:t>1</a:t>
            </a:r>
            <a:r>
              <a:rPr dirty="0" sz="1000" spc="-5">
                <a:latin typeface="Arial"/>
                <a:cs typeface="Arial"/>
              </a:rPr>
              <a:t>=? </a:t>
            </a:r>
            <a:r>
              <a:rPr dirty="0" sz="1000" spc="-5" i="1">
                <a:latin typeface="Arial"/>
                <a:cs typeface="Arial"/>
              </a:rPr>
              <a:t>V</a:t>
            </a:r>
            <a:r>
              <a:rPr dirty="0" baseline="-21367" sz="975" spc="-7" i="1">
                <a:latin typeface="Arial"/>
                <a:cs typeface="Arial"/>
              </a:rPr>
              <a:t>2</a:t>
            </a:r>
            <a:r>
              <a:rPr dirty="0" sz="1000" spc="-5">
                <a:latin typeface="Arial"/>
                <a:cs typeface="Arial"/>
              </a:rPr>
              <a:t>=? </a:t>
            </a:r>
            <a:r>
              <a:rPr dirty="0" sz="1000" spc="-5" i="1">
                <a:latin typeface="Arial"/>
                <a:cs typeface="Arial"/>
              </a:rPr>
              <a:t>V</a:t>
            </a:r>
            <a:r>
              <a:rPr dirty="0" baseline="-21367" sz="975" spc="-7" i="1">
                <a:latin typeface="Arial"/>
                <a:cs typeface="Arial"/>
              </a:rPr>
              <a:t>3</a:t>
            </a:r>
            <a:r>
              <a:rPr dirty="0" sz="1000" spc="-5">
                <a:latin typeface="Arial"/>
                <a:cs typeface="Arial"/>
              </a:rPr>
              <a:t>=? </a:t>
            </a:r>
            <a:r>
              <a:rPr dirty="0" sz="1000" spc="-5" i="1">
                <a:latin typeface="Arial"/>
                <a:cs typeface="Arial"/>
              </a:rPr>
              <a:t>V</a:t>
            </a:r>
            <a:r>
              <a:rPr dirty="0" baseline="-21367" sz="975" spc="-7" i="1">
                <a:latin typeface="Arial"/>
                <a:cs typeface="Arial"/>
              </a:rPr>
              <a:t>4</a:t>
            </a:r>
            <a:r>
              <a:rPr dirty="0" sz="1000" spc="-5">
                <a:latin typeface="Arial"/>
                <a:cs typeface="Arial"/>
              </a:rPr>
              <a:t>=? </a:t>
            </a:r>
            <a:r>
              <a:rPr dirty="0" sz="1000" spc="-5" i="1">
                <a:latin typeface="Arial"/>
                <a:cs typeface="Arial"/>
              </a:rPr>
              <a:t>V</a:t>
            </a:r>
            <a:r>
              <a:rPr dirty="0" baseline="-21367" sz="975" spc="-7" i="1">
                <a:latin typeface="Arial"/>
                <a:cs typeface="Arial"/>
              </a:rPr>
              <a:t>5</a:t>
            </a:r>
            <a:r>
              <a:rPr dirty="0" sz="1000" spc="-5">
                <a:latin typeface="Arial"/>
                <a:cs typeface="Arial"/>
              </a:rPr>
              <a:t>=? </a:t>
            </a:r>
            <a:r>
              <a:rPr dirty="0" sz="1000" spc="-5" i="1">
                <a:latin typeface="Arial"/>
                <a:cs typeface="Arial"/>
              </a:rPr>
              <a:t>V</a:t>
            </a:r>
            <a:r>
              <a:rPr dirty="0" baseline="-21367" sz="975" spc="-7" i="1">
                <a:latin typeface="Arial"/>
                <a:cs typeface="Arial"/>
              </a:rPr>
              <a:t>6</a:t>
            </a:r>
            <a:r>
              <a:rPr dirty="0" sz="1000" spc="-5">
                <a:latin typeface="Arial"/>
                <a:cs typeface="Arial"/>
              </a:rPr>
              <a:t>=?)</a:t>
            </a:r>
            <a:endParaRPr sz="1000">
              <a:latin typeface="Arial"/>
              <a:cs typeface="Arial"/>
            </a:endParaRPr>
          </a:p>
          <a:p>
            <a:pPr marL="482600">
              <a:lnSpc>
                <a:spcPct val="100000"/>
              </a:lnSpc>
              <a:spcBef>
                <a:spcPts val="240"/>
              </a:spcBef>
            </a:pPr>
            <a:r>
              <a:rPr dirty="0" sz="1000" spc="-5">
                <a:latin typeface="Arial"/>
                <a:cs typeface="Arial"/>
              </a:rPr>
              <a:t>succs(START)</a:t>
            </a:r>
            <a:r>
              <a:rPr dirty="0" sz="1000" spc="-15">
                <a:latin typeface="Arial"/>
                <a:cs typeface="Arial"/>
              </a:rPr>
              <a:t> </a:t>
            </a:r>
            <a:r>
              <a:rPr dirty="0" sz="1000">
                <a:latin typeface="Arial"/>
                <a:cs typeface="Arial"/>
              </a:rPr>
              <a:t>=</a:t>
            </a:r>
            <a:endParaRPr sz="1000">
              <a:latin typeface="Arial"/>
              <a:cs typeface="Arial"/>
            </a:endParaRPr>
          </a:p>
          <a:p>
            <a:pPr algn="just" marL="939165" marR="30480">
              <a:lnSpc>
                <a:spcPts val="1440"/>
              </a:lnSpc>
              <a:spcBef>
                <a:spcPts val="80"/>
              </a:spcBef>
            </a:pPr>
            <a:r>
              <a:rPr dirty="0" sz="1000" spc="-5">
                <a:latin typeface="Arial"/>
                <a:cs typeface="Arial"/>
              </a:rPr>
              <a:t>(</a:t>
            </a:r>
            <a:r>
              <a:rPr dirty="0" sz="1000" spc="-5" i="1">
                <a:latin typeface="Arial"/>
                <a:cs typeface="Arial"/>
              </a:rPr>
              <a:t>V</a:t>
            </a:r>
            <a:r>
              <a:rPr dirty="0" baseline="-21367" sz="975" spc="-7" i="1">
                <a:latin typeface="Arial"/>
                <a:cs typeface="Arial"/>
              </a:rPr>
              <a:t>1</a:t>
            </a:r>
            <a:r>
              <a:rPr dirty="0" sz="1000" spc="-5">
                <a:latin typeface="Arial"/>
                <a:cs typeface="Arial"/>
              </a:rPr>
              <a:t>=</a:t>
            </a:r>
            <a:r>
              <a:rPr dirty="0" sz="1000" spc="-5" i="1">
                <a:latin typeface="Arial"/>
                <a:cs typeface="Arial"/>
              </a:rPr>
              <a:t>R V</a:t>
            </a:r>
            <a:r>
              <a:rPr dirty="0" baseline="-21367" sz="975" spc="-7" i="1">
                <a:latin typeface="Arial"/>
                <a:cs typeface="Arial"/>
              </a:rPr>
              <a:t>2</a:t>
            </a:r>
            <a:r>
              <a:rPr dirty="0" sz="1000" spc="-5">
                <a:latin typeface="Arial"/>
                <a:cs typeface="Arial"/>
              </a:rPr>
              <a:t>=? </a:t>
            </a:r>
            <a:r>
              <a:rPr dirty="0" sz="1000" spc="-5" i="1">
                <a:latin typeface="Arial"/>
                <a:cs typeface="Arial"/>
              </a:rPr>
              <a:t>V</a:t>
            </a:r>
            <a:r>
              <a:rPr dirty="0" baseline="-21367" sz="975" spc="-7" i="1">
                <a:latin typeface="Arial"/>
                <a:cs typeface="Arial"/>
              </a:rPr>
              <a:t>3</a:t>
            </a:r>
            <a:r>
              <a:rPr dirty="0" sz="1000" spc="-5">
                <a:latin typeface="Arial"/>
                <a:cs typeface="Arial"/>
              </a:rPr>
              <a:t>=? </a:t>
            </a:r>
            <a:r>
              <a:rPr dirty="0" sz="1000" spc="-5" i="1">
                <a:latin typeface="Arial"/>
                <a:cs typeface="Arial"/>
              </a:rPr>
              <a:t>V</a:t>
            </a:r>
            <a:r>
              <a:rPr dirty="0" baseline="-21367" sz="975" spc="-7" i="1">
                <a:latin typeface="Arial"/>
                <a:cs typeface="Arial"/>
              </a:rPr>
              <a:t>4</a:t>
            </a:r>
            <a:r>
              <a:rPr dirty="0" sz="1000" spc="-5">
                <a:latin typeface="Arial"/>
                <a:cs typeface="Arial"/>
              </a:rPr>
              <a:t>=? </a:t>
            </a:r>
            <a:r>
              <a:rPr dirty="0" sz="1000" spc="-5" i="1">
                <a:latin typeface="Arial"/>
                <a:cs typeface="Arial"/>
              </a:rPr>
              <a:t>V</a:t>
            </a:r>
            <a:r>
              <a:rPr dirty="0" baseline="-21367" sz="975" spc="-7" i="1">
                <a:latin typeface="Arial"/>
                <a:cs typeface="Arial"/>
              </a:rPr>
              <a:t>5</a:t>
            </a:r>
            <a:r>
              <a:rPr dirty="0" sz="1000" spc="-5">
                <a:latin typeface="Arial"/>
                <a:cs typeface="Arial"/>
              </a:rPr>
              <a:t>=? </a:t>
            </a:r>
            <a:r>
              <a:rPr dirty="0" sz="1000" spc="-5" i="1">
                <a:latin typeface="Arial"/>
                <a:cs typeface="Arial"/>
              </a:rPr>
              <a:t>V</a:t>
            </a:r>
            <a:r>
              <a:rPr dirty="0" baseline="-21367" sz="975" spc="-7" i="1">
                <a:latin typeface="Arial"/>
                <a:cs typeface="Arial"/>
              </a:rPr>
              <a:t>6</a:t>
            </a:r>
            <a:r>
              <a:rPr dirty="0" sz="1000" spc="-5">
                <a:latin typeface="Arial"/>
                <a:cs typeface="Arial"/>
              </a:rPr>
              <a:t>=?)  (</a:t>
            </a:r>
            <a:r>
              <a:rPr dirty="0" sz="1000" spc="-5" i="1">
                <a:latin typeface="Arial"/>
                <a:cs typeface="Arial"/>
              </a:rPr>
              <a:t>V</a:t>
            </a:r>
            <a:r>
              <a:rPr dirty="0" baseline="-21367" sz="975" spc="-7" i="1">
                <a:latin typeface="Arial"/>
                <a:cs typeface="Arial"/>
              </a:rPr>
              <a:t>1</a:t>
            </a:r>
            <a:r>
              <a:rPr dirty="0" sz="1000" spc="-5">
                <a:latin typeface="Arial"/>
                <a:cs typeface="Arial"/>
              </a:rPr>
              <a:t>=</a:t>
            </a:r>
            <a:r>
              <a:rPr dirty="0" sz="1000" spc="-5" i="1">
                <a:latin typeface="Arial"/>
                <a:cs typeface="Arial"/>
              </a:rPr>
              <a:t>G V</a:t>
            </a:r>
            <a:r>
              <a:rPr dirty="0" baseline="-21367" sz="975" spc="-7" i="1">
                <a:latin typeface="Arial"/>
                <a:cs typeface="Arial"/>
              </a:rPr>
              <a:t>2</a:t>
            </a:r>
            <a:r>
              <a:rPr dirty="0" sz="1000" spc="-5">
                <a:latin typeface="Arial"/>
                <a:cs typeface="Arial"/>
              </a:rPr>
              <a:t>=? </a:t>
            </a:r>
            <a:r>
              <a:rPr dirty="0" sz="1000" spc="-5" i="1">
                <a:latin typeface="Arial"/>
                <a:cs typeface="Arial"/>
              </a:rPr>
              <a:t>V</a:t>
            </a:r>
            <a:r>
              <a:rPr dirty="0" baseline="-21367" sz="975" spc="-7" i="1">
                <a:latin typeface="Arial"/>
                <a:cs typeface="Arial"/>
              </a:rPr>
              <a:t>3</a:t>
            </a:r>
            <a:r>
              <a:rPr dirty="0" sz="1000" spc="-5">
                <a:latin typeface="Arial"/>
                <a:cs typeface="Arial"/>
              </a:rPr>
              <a:t>=? </a:t>
            </a:r>
            <a:r>
              <a:rPr dirty="0" sz="1000" spc="-5" i="1">
                <a:latin typeface="Arial"/>
                <a:cs typeface="Arial"/>
              </a:rPr>
              <a:t>V</a:t>
            </a:r>
            <a:r>
              <a:rPr dirty="0" baseline="-21367" sz="975" spc="-7" i="1">
                <a:latin typeface="Arial"/>
                <a:cs typeface="Arial"/>
              </a:rPr>
              <a:t>4</a:t>
            </a:r>
            <a:r>
              <a:rPr dirty="0" sz="1000" spc="-5">
                <a:latin typeface="Arial"/>
                <a:cs typeface="Arial"/>
              </a:rPr>
              <a:t>=? </a:t>
            </a:r>
            <a:r>
              <a:rPr dirty="0" sz="1000" spc="-5" i="1">
                <a:latin typeface="Arial"/>
                <a:cs typeface="Arial"/>
              </a:rPr>
              <a:t>V</a:t>
            </a:r>
            <a:r>
              <a:rPr dirty="0" baseline="-21367" sz="975" spc="-7" i="1">
                <a:latin typeface="Arial"/>
                <a:cs typeface="Arial"/>
              </a:rPr>
              <a:t>5</a:t>
            </a:r>
            <a:r>
              <a:rPr dirty="0" sz="1000" spc="-5">
                <a:latin typeface="Arial"/>
                <a:cs typeface="Arial"/>
              </a:rPr>
              <a:t>=? </a:t>
            </a:r>
            <a:r>
              <a:rPr dirty="0" sz="1000" spc="-5" i="1">
                <a:latin typeface="Arial"/>
                <a:cs typeface="Arial"/>
              </a:rPr>
              <a:t>V</a:t>
            </a:r>
            <a:r>
              <a:rPr dirty="0" baseline="-21367" sz="975" spc="-7" i="1">
                <a:latin typeface="Arial"/>
                <a:cs typeface="Arial"/>
              </a:rPr>
              <a:t>6</a:t>
            </a:r>
            <a:r>
              <a:rPr dirty="0" sz="1000" spc="-5">
                <a:latin typeface="Arial"/>
                <a:cs typeface="Arial"/>
              </a:rPr>
              <a:t>=?)  (</a:t>
            </a:r>
            <a:r>
              <a:rPr dirty="0" sz="1000" spc="-5" i="1">
                <a:latin typeface="Arial"/>
                <a:cs typeface="Arial"/>
              </a:rPr>
              <a:t>V</a:t>
            </a:r>
            <a:r>
              <a:rPr dirty="0" baseline="-21367" sz="975" spc="-7" i="1">
                <a:latin typeface="Arial"/>
                <a:cs typeface="Arial"/>
              </a:rPr>
              <a:t>1</a:t>
            </a:r>
            <a:r>
              <a:rPr dirty="0" sz="1000" spc="-5">
                <a:latin typeface="Arial"/>
                <a:cs typeface="Arial"/>
              </a:rPr>
              <a:t>=</a:t>
            </a:r>
            <a:r>
              <a:rPr dirty="0" sz="1000" spc="-5" i="1">
                <a:latin typeface="Arial"/>
                <a:cs typeface="Arial"/>
              </a:rPr>
              <a:t>B V</a:t>
            </a:r>
            <a:r>
              <a:rPr dirty="0" baseline="-21367" sz="975" spc="-7" i="1">
                <a:latin typeface="Arial"/>
                <a:cs typeface="Arial"/>
              </a:rPr>
              <a:t>2</a:t>
            </a:r>
            <a:r>
              <a:rPr dirty="0" sz="1000" spc="-5">
                <a:latin typeface="Arial"/>
                <a:cs typeface="Arial"/>
              </a:rPr>
              <a:t>=? </a:t>
            </a:r>
            <a:r>
              <a:rPr dirty="0" sz="1000" spc="-5" i="1">
                <a:latin typeface="Arial"/>
                <a:cs typeface="Arial"/>
              </a:rPr>
              <a:t>V</a:t>
            </a:r>
            <a:r>
              <a:rPr dirty="0" baseline="-21367" sz="975" spc="-7" i="1">
                <a:latin typeface="Arial"/>
                <a:cs typeface="Arial"/>
              </a:rPr>
              <a:t>3</a:t>
            </a:r>
            <a:r>
              <a:rPr dirty="0" sz="1000" spc="-5">
                <a:latin typeface="Arial"/>
                <a:cs typeface="Arial"/>
              </a:rPr>
              <a:t>=? </a:t>
            </a:r>
            <a:r>
              <a:rPr dirty="0" sz="1000" spc="-5" i="1">
                <a:latin typeface="Arial"/>
                <a:cs typeface="Arial"/>
              </a:rPr>
              <a:t>V</a:t>
            </a:r>
            <a:r>
              <a:rPr dirty="0" baseline="-21367" sz="975" spc="-7" i="1">
                <a:latin typeface="Arial"/>
                <a:cs typeface="Arial"/>
              </a:rPr>
              <a:t>4</a:t>
            </a:r>
            <a:r>
              <a:rPr dirty="0" sz="1000" spc="-5">
                <a:latin typeface="Arial"/>
                <a:cs typeface="Arial"/>
              </a:rPr>
              <a:t>=? </a:t>
            </a:r>
            <a:r>
              <a:rPr dirty="0" sz="1000" spc="-5" i="1">
                <a:latin typeface="Arial"/>
                <a:cs typeface="Arial"/>
              </a:rPr>
              <a:t>V</a:t>
            </a:r>
            <a:r>
              <a:rPr dirty="0" baseline="-21367" sz="975" spc="-7" i="1">
                <a:latin typeface="Arial"/>
                <a:cs typeface="Arial"/>
              </a:rPr>
              <a:t>5</a:t>
            </a:r>
            <a:r>
              <a:rPr dirty="0" sz="1000" spc="-5">
                <a:latin typeface="Arial"/>
                <a:cs typeface="Arial"/>
              </a:rPr>
              <a:t>=?</a:t>
            </a:r>
            <a:r>
              <a:rPr dirty="0" sz="1000" spc="-30">
                <a:latin typeface="Arial"/>
                <a:cs typeface="Arial"/>
              </a:rPr>
              <a:t> </a:t>
            </a:r>
            <a:r>
              <a:rPr dirty="0" sz="1000" spc="-5" i="1">
                <a:latin typeface="Arial"/>
                <a:cs typeface="Arial"/>
              </a:rPr>
              <a:t>V</a:t>
            </a:r>
            <a:r>
              <a:rPr dirty="0" baseline="-21367" sz="975" spc="-7" i="1">
                <a:latin typeface="Arial"/>
                <a:cs typeface="Arial"/>
              </a:rPr>
              <a:t>6</a:t>
            </a:r>
            <a:r>
              <a:rPr dirty="0" sz="1000" spc="-5">
                <a:latin typeface="Arial"/>
                <a:cs typeface="Arial"/>
              </a:rPr>
              <a:t>=?)</a:t>
            </a:r>
            <a:endParaRPr sz="1000">
              <a:latin typeface="Arial"/>
              <a:cs typeface="Arial"/>
            </a:endParaRPr>
          </a:p>
          <a:p>
            <a:pPr algn="just" marL="25400">
              <a:lnSpc>
                <a:spcPct val="100000"/>
              </a:lnSpc>
              <a:spcBef>
                <a:spcPts val="145"/>
              </a:spcBef>
            </a:pPr>
            <a:r>
              <a:rPr dirty="0" sz="1000">
                <a:latin typeface="Arial"/>
                <a:cs typeface="Arial"/>
              </a:rPr>
              <a:t>What </a:t>
            </a:r>
            <a:r>
              <a:rPr dirty="0" sz="1000" spc="-5">
                <a:latin typeface="Arial"/>
                <a:cs typeface="Arial"/>
              </a:rPr>
              <a:t>search algorithms could </a:t>
            </a:r>
            <a:r>
              <a:rPr dirty="0" sz="1000">
                <a:latin typeface="Arial"/>
                <a:cs typeface="Arial"/>
              </a:rPr>
              <a:t>we</a:t>
            </a:r>
            <a:r>
              <a:rPr dirty="0" sz="1000" spc="-30">
                <a:latin typeface="Arial"/>
                <a:cs typeface="Arial"/>
              </a:rPr>
              <a:t> </a:t>
            </a:r>
            <a:r>
              <a:rPr dirty="0" sz="1000" spc="-5">
                <a:latin typeface="Arial"/>
                <a:cs typeface="Arial"/>
              </a:rPr>
              <a:t>use?</a:t>
            </a:r>
            <a:endParaRPr sz="1000">
              <a:latin typeface="Arial"/>
              <a:cs typeface="Arial"/>
            </a:endParaRPr>
          </a:p>
          <a:p>
            <a:pPr algn="just" marL="25400">
              <a:lnSpc>
                <a:spcPct val="100000"/>
              </a:lnSpc>
              <a:spcBef>
                <a:spcPts val="240"/>
              </a:spcBef>
            </a:pPr>
            <a:r>
              <a:rPr dirty="0" sz="1000" spc="-5">
                <a:latin typeface="Arial"/>
                <a:cs typeface="Arial"/>
              </a:rPr>
              <a:t>It </a:t>
            </a:r>
            <a:r>
              <a:rPr dirty="0" sz="1000" spc="-10">
                <a:latin typeface="Arial"/>
                <a:cs typeface="Arial"/>
              </a:rPr>
              <a:t>turns </a:t>
            </a:r>
            <a:r>
              <a:rPr dirty="0" sz="1000" spc="-5">
                <a:latin typeface="Arial"/>
                <a:cs typeface="Arial"/>
              </a:rPr>
              <a:t>out BFS is not </a:t>
            </a:r>
            <a:r>
              <a:rPr dirty="0" sz="1000">
                <a:latin typeface="Arial"/>
                <a:cs typeface="Arial"/>
              </a:rPr>
              <a:t>a </a:t>
            </a:r>
            <a:r>
              <a:rPr dirty="0" sz="1000" spc="-5">
                <a:latin typeface="Arial"/>
                <a:cs typeface="Arial"/>
              </a:rPr>
              <a:t>popular choice. Why</a:t>
            </a:r>
            <a:r>
              <a:rPr dirty="0" sz="1000" spc="-20">
                <a:latin typeface="Arial"/>
                <a:cs typeface="Arial"/>
              </a:rPr>
              <a:t> </a:t>
            </a:r>
            <a:r>
              <a:rPr dirty="0" sz="1000" spc="-5">
                <a:latin typeface="Arial"/>
                <a:cs typeface="Arial"/>
              </a:rPr>
              <a:t>not?</a:t>
            </a:r>
            <a:endParaRPr sz="1000">
              <a:latin typeface="Arial"/>
              <a:cs typeface="Arial"/>
            </a:endParaRPr>
          </a:p>
        </p:txBody>
      </p:sp>
      <p:sp>
        <p:nvSpPr>
          <p:cNvPr id="51" name="object 51"/>
          <p:cNvSpPr/>
          <p:nvPr/>
        </p:nvSpPr>
        <p:spPr>
          <a:xfrm>
            <a:off x="2761488" y="6268211"/>
            <a:ext cx="0" cy="494665"/>
          </a:xfrm>
          <a:custGeom>
            <a:avLst/>
            <a:gdLst/>
            <a:ahLst/>
            <a:cxnLst/>
            <a:rect l="l" t="t" r="r" b="b"/>
            <a:pathLst>
              <a:path w="0" h="494665">
                <a:moveTo>
                  <a:pt x="0" y="0"/>
                </a:moveTo>
                <a:lnTo>
                  <a:pt x="0" y="494538"/>
                </a:lnTo>
              </a:path>
            </a:pathLst>
          </a:custGeom>
          <a:ln w="4762">
            <a:solidFill>
              <a:srgbClr val="010101"/>
            </a:solidFill>
          </a:ln>
        </p:spPr>
        <p:txBody>
          <a:bodyPr wrap="square" lIns="0" tIns="0" rIns="0" bIns="0" rtlCol="0"/>
          <a:lstStyle/>
          <a:p/>
        </p:txBody>
      </p:sp>
      <p:sp>
        <p:nvSpPr>
          <p:cNvPr id="52" name="object 52"/>
          <p:cNvSpPr/>
          <p:nvPr/>
        </p:nvSpPr>
        <p:spPr>
          <a:xfrm>
            <a:off x="2931414" y="6129528"/>
            <a:ext cx="273050" cy="124460"/>
          </a:xfrm>
          <a:custGeom>
            <a:avLst/>
            <a:gdLst/>
            <a:ahLst/>
            <a:cxnLst/>
            <a:rect l="l" t="t" r="r" b="b"/>
            <a:pathLst>
              <a:path w="273050" h="124460">
                <a:moveTo>
                  <a:pt x="0" y="0"/>
                </a:moveTo>
                <a:lnTo>
                  <a:pt x="272796" y="124206"/>
                </a:lnTo>
              </a:path>
            </a:pathLst>
          </a:custGeom>
          <a:ln w="4762">
            <a:solidFill>
              <a:srgbClr val="010101"/>
            </a:solidFill>
          </a:ln>
        </p:spPr>
        <p:txBody>
          <a:bodyPr wrap="square" lIns="0" tIns="0" rIns="0" bIns="0" rtlCol="0"/>
          <a:lstStyle/>
          <a:p/>
        </p:txBody>
      </p:sp>
      <p:sp>
        <p:nvSpPr>
          <p:cNvPr id="53" name="object 53"/>
          <p:cNvSpPr/>
          <p:nvPr/>
        </p:nvSpPr>
        <p:spPr>
          <a:xfrm>
            <a:off x="2881883" y="6227826"/>
            <a:ext cx="474980" cy="359410"/>
          </a:xfrm>
          <a:custGeom>
            <a:avLst/>
            <a:gdLst/>
            <a:ahLst/>
            <a:cxnLst/>
            <a:rect l="l" t="t" r="r" b="b"/>
            <a:pathLst>
              <a:path w="474979" h="359409">
                <a:moveTo>
                  <a:pt x="0" y="0"/>
                </a:moveTo>
                <a:lnTo>
                  <a:pt x="474726" y="358901"/>
                </a:lnTo>
              </a:path>
            </a:pathLst>
          </a:custGeom>
          <a:ln w="4762">
            <a:solidFill>
              <a:srgbClr val="010101"/>
            </a:solidFill>
          </a:ln>
        </p:spPr>
        <p:txBody>
          <a:bodyPr wrap="square" lIns="0" tIns="0" rIns="0" bIns="0" rtlCol="0"/>
          <a:lstStyle/>
          <a:p/>
        </p:txBody>
      </p:sp>
      <p:sp>
        <p:nvSpPr>
          <p:cNvPr id="54" name="object 54"/>
          <p:cNvSpPr/>
          <p:nvPr/>
        </p:nvSpPr>
        <p:spPr>
          <a:xfrm>
            <a:off x="2931414" y="6902195"/>
            <a:ext cx="1057275" cy="0"/>
          </a:xfrm>
          <a:custGeom>
            <a:avLst/>
            <a:gdLst/>
            <a:ahLst/>
            <a:cxnLst/>
            <a:rect l="l" t="t" r="r" b="b"/>
            <a:pathLst>
              <a:path w="1057275" h="0">
                <a:moveTo>
                  <a:pt x="0" y="0"/>
                </a:moveTo>
                <a:lnTo>
                  <a:pt x="1056894" y="0"/>
                </a:lnTo>
              </a:path>
            </a:pathLst>
          </a:custGeom>
          <a:ln w="4762">
            <a:solidFill>
              <a:srgbClr val="010101"/>
            </a:solidFill>
          </a:ln>
        </p:spPr>
        <p:txBody>
          <a:bodyPr wrap="square" lIns="0" tIns="0" rIns="0" bIns="0" rtlCol="0"/>
          <a:lstStyle/>
          <a:p/>
        </p:txBody>
      </p:sp>
      <p:sp>
        <p:nvSpPr>
          <p:cNvPr id="55" name="object 55"/>
          <p:cNvSpPr/>
          <p:nvPr/>
        </p:nvSpPr>
        <p:spPr>
          <a:xfrm>
            <a:off x="2881883" y="6685026"/>
            <a:ext cx="425450" cy="119380"/>
          </a:xfrm>
          <a:custGeom>
            <a:avLst/>
            <a:gdLst/>
            <a:ahLst/>
            <a:cxnLst/>
            <a:rect l="l" t="t" r="r" b="b"/>
            <a:pathLst>
              <a:path w="425450" h="119379">
                <a:moveTo>
                  <a:pt x="0" y="118872"/>
                </a:moveTo>
                <a:lnTo>
                  <a:pt x="425195" y="0"/>
                </a:lnTo>
              </a:path>
            </a:pathLst>
          </a:custGeom>
          <a:ln w="4762">
            <a:solidFill>
              <a:srgbClr val="010101"/>
            </a:solidFill>
          </a:ln>
        </p:spPr>
        <p:txBody>
          <a:bodyPr wrap="square" lIns="0" tIns="0" rIns="0" bIns="0" rtlCol="0"/>
          <a:lstStyle/>
          <a:p/>
        </p:txBody>
      </p:sp>
      <p:sp>
        <p:nvSpPr>
          <p:cNvPr id="56" name="object 56"/>
          <p:cNvSpPr/>
          <p:nvPr/>
        </p:nvSpPr>
        <p:spPr>
          <a:xfrm>
            <a:off x="3374897" y="6392417"/>
            <a:ext cx="102870" cy="154305"/>
          </a:xfrm>
          <a:custGeom>
            <a:avLst/>
            <a:gdLst/>
            <a:ahLst/>
            <a:cxnLst/>
            <a:rect l="l" t="t" r="r" b="b"/>
            <a:pathLst>
              <a:path w="102870" h="154304">
                <a:moveTo>
                  <a:pt x="102869" y="153924"/>
                </a:moveTo>
                <a:lnTo>
                  <a:pt x="0" y="0"/>
                </a:lnTo>
              </a:path>
            </a:pathLst>
          </a:custGeom>
          <a:ln w="4762">
            <a:solidFill>
              <a:srgbClr val="010101"/>
            </a:solidFill>
          </a:ln>
        </p:spPr>
        <p:txBody>
          <a:bodyPr wrap="square" lIns="0" tIns="0" rIns="0" bIns="0" rtlCol="0"/>
          <a:lstStyle/>
          <a:p/>
        </p:txBody>
      </p:sp>
      <p:sp>
        <p:nvSpPr>
          <p:cNvPr id="57" name="object 57"/>
          <p:cNvSpPr/>
          <p:nvPr/>
        </p:nvSpPr>
        <p:spPr>
          <a:xfrm>
            <a:off x="3495294" y="6036564"/>
            <a:ext cx="356870" cy="118110"/>
          </a:xfrm>
          <a:custGeom>
            <a:avLst/>
            <a:gdLst/>
            <a:ahLst/>
            <a:cxnLst/>
            <a:rect l="l" t="t" r="r" b="b"/>
            <a:pathLst>
              <a:path w="356870" h="118110">
                <a:moveTo>
                  <a:pt x="0" y="118110"/>
                </a:moveTo>
                <a:lnTo>
                  <a:pt x="356615" y="0"/>
                </a:lnTo>
              </a:path>
            </a:pathLst>
          </a:custGeom>
          <a:ln w="4762">
            <a:solidFill>
              <a:srgbClr val="010101"/>
            </a:solidFill>
          </a:ln>
        </p:spPr>
        <p:txBody>
          <a:bodyPr wrap="square" lIns="0" tIns="0" rIns="0" bIns="0" rtlCol="0"/>
          <a:lstStyle/>
          <a:p/>
        </p:txBody>
      </p:sp>
      <p:sp>
        <p:nvSpPr>
          <p:cNvPr id="58" name="object 58"/>
          <p:cNvSpPr/>
          <p:nvPr/>
        </p:nvSpPr>
        <p:spPr>
          <a:xfrm>
            <a:off x="4193285" y="6036564"/>
            <a:ext cx="647700" cy="154940"/>
          </a:xfrm>
          <a:custGeom>
            <a:avLst/>
            <a:gdLst/>
            <a:ahLst/>
            <a:cxnLst/>
            <a:rect l="l" t="t" r="r" b="b"/>
            <a:pathLst>
              <a:path w="647700" h="154939">
                <a:moveTo>
                  <a:pt x="0" y="0"/>
                </a:moveTo>
                <a:lnTo>
                  <a:pt x="647700" y="154686"/>
                </a:lnTo>
              </a:path>
            </a:pathLst>
          </a:custGeom>
          <a:ln w="4762">
            <a:solidFill>
              <a:srgbClr val="010101"/>
            </a:solidFill>
          </a:ln>
        </p:spPr>
        <p:txBody>
          <a:bodyPr wrap="square" lIns="0" tIns="0" rIns="0" bIns="0" rtlCol="0"/>
          <a:lstStyle/>
          <a:p/>
        </p:txBody>
      </p:sp>
      <p:sp>
        <p:nvSpPr>
          <p:cNvPr id="59" name="object 59"/>
          <p:cNvSpPr/>
          <p:nvPr/>
        </p:nvSpPr>
        <p:spPr>
          <a:xfrm>
            <a:off x="4908803" y="6330696"/>
            <a:ext cx="102235" cy="215900"/>
          </a:xfrm>
          <a:custGeom>
            <a:avLst/>
            <a:gdLst/>
            <a:ahLst/>
            <a:cxnLst/>
            <a:rect l="l" t="t" r="r" b="b"/>
            <a:pathLst>
              <a:path w="102235" h="215900">
                <a:moveTo>
                  <a:pt x="102108" y="0"/>
                </a:moveTo>
                <a:lnTo>
                  <a:pt x="0" y="215645"/>
                </a:lnTo>
              </a:path>
            </a:pathLst>
          </a:custGeom>
          <a:ln w="4762">
            <a:solidFill>
              <a:srgbClr val="010101"/>
            </a:solidFill>
          </a:ln>
        </p:spPr>
        <p:txBody>
          <a:bodyPr wrap="square" lIns="0" tIns="0" rIns="0" bIns="0" rtlCol="0"/>
          <a:lstStyle/>
          <a:p/>
        </p:txBody>
      </p:sp>
      <p:sp>
        <p:nvSpPr>
          <p:cNvPr id="60" name="object 60"/>
          <p:cNvSpPr/>
          <p:nvPr/>
        </p:nvSpPr>
        <p:spPr>
          <a:xfrm>
            <a:off x="4328921" y="6783323"/>
            <a:ext cx="459105" cy="119380"/>
          </a:xfrm>
          <a:custGeom>
            <a:avLst/>
            <a:gdLst/>
            <a:ahLst/>
            <a:cxnLst/>
            <a:rect l="l" t="t" r="r" b="b"/>
            <a:pathLst>
              <a:path w="459104" h="119379">
                <a:moveTo>
                  <a:pt x="0" y="118871"/>
                </a:moveTo>
                <a:lnTo>
                  <a:pt x="458724" y="0"/>
                </a:lnTo>
              </a:path>
            </a:pathLst>
          </a:custGeom>
          <a:ln w="4762">
            <a:solidFill>
              <a:srgbClr val="010101"/>
            </a:solidFill>
          </a:ln>
        </p:spPr>
        <p:txBody>
          <a:bodyPr wrap="square" lIns="0" tIns="0" rIns="0" bIns="0" rtlCol="0"/>
          <a:lstStyle/>
          <a:p/>
        </p:txBody>
      </p:sp>
      <p:sp>
        <p:nvSpPr>
          <p:cNvPr id="61" name="object 61"/>
          <p:cNvSpPr/>
          <p:nvPr/>
        </p:nvSpPr>
        <p:spPr>
          <a:xfrm>
            <a:off x="4142994" y="6134861"/>
            <a:ext cx="645160" cy="452120"/>
          </a:xfrm>
          <a:custGeom>
            <a:avLst/>
            <a:gdLst/>
            <a:ahLst/>
            <a:cxnLst/>
            <a:rect l="l" t="t" r="r" b="b"/>
            <a:pathLst>
              <a:path w="645160" h="452120">
                <a:moveTo>
                  <a:pt x="0" y="0"/>
                </a:moveTo>
                <a:lnTo>
                  <a:pt x="644651" y="451865"/>
                </a:lnTo>
              </a:path>
            </a:pathLst>
          </a:custGeom>
          <a:ln w="4762">
            <a:solidFill>
              <a:srgbClr val="010101"/>
            </a:solidFill>
          </a:ln>
        </p:spPr>
        <p:txBody>
          <a:bodyPr wrap="square" lIns="0" tIns="0" rIns="0" bIns="0" rtlCol="0"/>
          <a:lstStyle/>
          <a:p/>
        </p:txBody>
      </p:sp>
      <p:sp>
        <p:nvSpPr>
          <p:cNvPr id="62" name="object 62"/>
          <p:cNvSpPr/>
          <p:nvPr/>
        </p:nvSpPr>
        <p:spPr>
          <a:xfrm>
            <a:off x="3646932" y="6685026"/>
            <a:ext cx="391160" cy="119380"/>
          </a:xfrm>
          <a:custGeom>
            <a:avLst/>
            <a:gdLst/>
            <a:ahLst/>
            <a:cxnLst/>
            <a:rect l="l" t="t" r="r" b="b"/>
            <a:pathLst>
              <a:path w="391160" h="119379">
                <a:moveTo>
                  <a:pt x="0" y="0"/>
                </a:moveTo>
                <a:lnTo>
                  <a:pt x="390905" y="118872"/>
                </a:lnTo>
              </a:path>
            </a:pathLst>
          </a:custGeom>
          <a:ln w="4762">
            <a:solidFill>
              <a:srgbClr val="010101"/>
            </a:solidFill>
          </a:ln>
        </p:spPr>
        <p:txBody>
          <a:bodyPr wrap="square" lIns="0" tIns="0" rIns="0" bIns="0" rtlCol="0"/>
          <a:lstStyle/>
          <a:p/>
        </p:txBody>
      </p:sp>
      <p:sp>
        <p:nvSpPr>
          <p:cNvPr id="63" name="object 63"/>
          <p:cNvSpPr/>
          <p:nvPr/>
        </p:nvSpPr>
        <p:spPr>
          <a:xfrm>
            <a:off x="4022597" y="6176009"/>
            <a:ext cx="136525" cy="586740"/>
          </a:xfrm>
          <a:custGeom>
            <a:avLst/>
            <a:gdLst/>
            <a:ahLst/>
            <a:cxnLst/>
            <a:rect l="l" t="t" r="r" b="b"/>
            <a:pathLst>
              <a:path w="136525" h="586740">
                <a:moveTo>
                  <a:pt x="0" y="0"/>
                </a:moveTo>
                <a:lnTo>
                  <a:pt x="136398" y="586739"/>
                </a:lnTo>
              </a:path>
            </a:pathLst>
          </a:custGeom>
          <a:ln w="4762">
            <a:solidFill>
              <a:srgbClr val="010101"/>
            </a:solidFill>
          </a:ln>
        </p:spPr>
        <p:txBody>
          <a:bodyPr wrap="square" lIns="0" tIns="0" rIns="0" bIns="0" rtlCol="0"/>
          <a:lstStyle/>
          <a:p/>
        </p:txBody>
      </p:sp>
      <p:sp>
        <p:nvSpPr>
          <p:cNvPr id="64" name="object 64"/>
          <p:cNvSpPr/>
          <p:nvPr/>
        </p:nvSpPr>
        <p:spPr>
          <a:xfrm>
            <a:off x="1606296" y="5408676"/>
            <a:ext cx="4559300" cy="3416300"/>
          </a:xfrm>
          <a:custGeom>
            <a:avLst/>
            <a:gdLst/>
            <a:ahLst/>
            <a:cxnLst/>
            <a:rect l="l" t="t" r="r" b="b"/>
            <a:pathLst>
              <a:path w="4559300" h="3416300">
                <a:moveTo>
                  <a:pt x="4559046" y="0"/>
                </a:moveTo>
                <a:lnTo>
                  <a:pt x="0" y="0"/>
                </a:lnTo>
                <a:lnTo>
                  <a:pt x="0" y="3416046"/>
                </a:lnTo>
                <a:lnTo>
                  <a:pt x="4559046" y="3416046"/>
                </a:lnTo>
                <a:lnTo>
                  <a:pt x="4559046" y="0"/>
                </a:lnTo>
                <a:close/>
              </a:path>
            </a:pathLst>
          </a:custGeom>
          <a:ln w="12954">
            <a:solidFill>
              <a:srgbClr val="000000"/>
            </a:solidFill>
          </a:ln>
        </p:spPr>
        <p:txBody>
          <a:bodyPr wrap="square" lIns="0" tIns="0" rIns="0" bIns="0" rtlCol="0"/>
          <a:lstStyle/>
          <a:p/>
        </p:txBody>
      </p:sp>
      <p:sp>
        <p:nvSpPr>
          <p:cNvPr id="65" name="object 65"/>
          <p:cNvSpPr txBox="1">
            <a:spLocks noGrp="1"/>
          </p:cNvSpPr>
          <p:nvPr>
            <p:ph type="sldNum" idx="7" sz="quarter"/>
          </p:nvPr>
        </p:nvSpPr>
        <p:spPr>
          <a:prstGeom prst="rect"/>
        </p:spPr>
        <p:txBody>
          <a:bodyPr wrap="square" lIns="0" tIns="0" rIns="0" bIns="0" rtlCol="0" vert="horz">
            <a:spAutoFit/>
          </a:bodyPr>
          <a:lstStyle/>
          <a:p>
            <a:pPr marL="25400">
              <a:lnSpc>
                <a:spcPts val="1540"/>
              </a:lnSpc>
            </a:pPr>
            <a:fld id="{81D60167-4931-47E6-BA6A-407CBD079E47}" type="slidenum">
              <a:rPr dirty="0"/>
              <a:t>10</a:t>
            </a:fld>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p:spPr>
        <p:txBody>
          <a:bodyPr wrap="square" lIns="0" tIns="12700" rIns="0" bIns="0" rtlCol="0" vert="horz">
            <a:spAutoFit/>
          </a:bodyPr>
          <a:lstStyle/>
          <a:p>
            <a:pPr marL="12700">
              <a:lnSpc>
                <a:spcPct val="100000"/>
              </a:lnSpc>
              <a:spcBef>
                <a:spcPts val="100"/>
              </a:spcBef>
            </a:pPr>
            <a:r>
              <a:rPr dirty="0" spc="-5"/>
              <a:t>DFS for</a:t>
            </a:r>
            <a:r>
              <a:rPr dirty="0" spc="-70"/>
              <a:t> </a:t>
            </a:r>
            <a:r>
              <a:rPr dirty="0" spc="-5"/>
              <a:t>CSPs</a:t>
            </a:r>
          </a:p>
        </p:txBody>
      </p:sp>
      <p:sp>
        <p:nvSpPr>
          <p:cNvPr id="3" name="object 3"/>
          <p:cNvSpPr txBox="1"/>
          <p:nvPr/>
        </p:nvSpPr>
        <p:spPr>
          <a:xfrm>
            <a:off x="1874520" y="3159500"/>
            <a:ext cx="4035425" cy="1328420"/>
          </a:xfrm>
          <a:prstGeom prst="rect">
            <a:avLst/>
          </a:prstGeom>
        </p:spPr>
        <p:txBody>
          <a:bodyPr wrap="square" lIns="0" tIns="12700" rIns="0" bIns="0" rtlCol="0" vert="horz">
            <a:spAutoFit/>
          </a:bodyPr>
          <a:lstStyle/>
          <a:p>
            <a:pPr marR="46355">
              <a:lnSpc>
                <a:spcPct val="100000"/>
              </a:lnSpc>
              <a:spcBef>
                <a:spcPts val="100"/>
              </a:spcBef>
            </a:pPr>
            <a:r>
              <a:rPr dirty="0" sz="1000" spc="-5">
                <a:latin typeface="Arial"/>
                <a:cs typeface="Arial"/>
              </a:rPr>
              <a:t>Much more popular. At least it has </a:t>
            </a:r>
            <a:r>
              <a:rPr dirty="0" sz="1000">
                <a:latin typeface="Arial"/>
                <a:cs typeface="Arial"/>
              </a:rPr>
              <a:t>a </a:t>
            </a:r>
            <a:r>
              <a:rPr dirty="0" sz="1000" spc="-5">
                <a:latin typeface="Arial"/>
                <a:cs typeface="Arial"/>
              </a:rPr>
              <a:t>chance of finding an easy answer  </a:t>
            </a:r>
            <a:r>
              <a:rPr dirty="0" sz="1000">
                <a:latin typeface="Arial"/>
                <a:cs typeface="Arial"/>
              </a:rPr>
              <a:t>quickly.</a:t>
            </a:r>
            <a:endParaRPr sz="1000">
              <a:latin typeface="Arial"/>
              <a:cs typeface="Arial"/>
            </a:endParaRPr>
          </a:p>
          <a:p>
            <a:pPr marR="183515">
              <a:lnSpc>
                <a:spcPct val="100000"/>
              </a:lnSpc>
              <a:spcBef>
                <a:spcPts val="484"/>
              </a:spcBef>
            </a:pPr>
            <a:r>
              <a:rPr dirty="0" sz="1000">
                <a:latin typeface="Arial"/>
                <a:cs typeface="Arial"/>
              </a:rPr>
              <a:t>What </a:t>
            </a:r>
            <a:r>
              <a:rPr dirty="0" sz="1000" spc="-5">
                <a:latin typeface="Arial"/>
                <a:cs typeface="Arial"/>
              </a:rPr>
              <a:t>happens </a:t>
            </a:r>
            <a:r>
              <a:rPr dirty="0" sz="1000">
                <a:latin typeface="Arial"/>
                <a:cs typeface="Arial"/>
              </a:rPr>
              <a:t>if we do </a:t>
            </a:r>
            <a:r>
              <a:rPr dirty="0" sz="1000" spc="-5">
                <a:latin typeface="Arial"/>
                <a:cs typeface="Arial"/>
              </a:rPr>
              <a:t>DFS </a:t>
            </a:r>
            <a:r>
              <a:rPr dirty="0" sz="1000">
                <a:latin typeface="Arial"/>
                <a:cs typeface="Arial"/>
              </a:rPr>
              <a:t>with the </a:t>
            </a:r>
            <a:r>
              <a:rPr dirty="0" sz="1000" spc="-5">
                <a:latin typeface="Arial"/>
                <a:cs typeface="Arial"/>
              </a:rPr>
              <a:t>order </a:t>
            </a:r>
            <a:r>
              <a:rPr dirty="0" sz="1000">
                <a:latin typeface="Arial"/>
                <a:cs typeface="Arial"/>
              </a:rPr>
              <a:t>of </a:t>
            </a:r>
            <a:r>
              <a:rPr dirty="0" sz="1000" spc="-5">
                <a:latin typeface="Arial"/>
                <a:cs typeface="Arial"/>
              </a:rPr>
              <a:t>assignments as </a:t>
            </a:r>
            <a:r>
              <a:rPr dirty="0" sz="1000" i="1">
                <a:latin typeface="Arial"/>
                <a:cs typeface="Arial"/>
              </a:rPr>
              <a:t>B </a:t>
            </a:r>
            <a:r>
              <a:rPr dirty="0" sz="1000" spc="-5">
                <a:latin typeface="Arial"/>
                <a:cs typeface="Arial"/>
              </a:rPr>
              <a:t>tried  first, then </a:t>
            </a:r>
            <a:r>
              <a:rPr dirty="0" sz="1000" i="1">
                <a:latin typeface="Arial"/>
                <a:cs typeface="Arial"/>
              </a:rPr>
              <a:t>G </a:t>
            </a:r>
            <a:r>
              <a:rPr dirty="0" sz="1000" spc="-5">
                <a:latin typeface="Arial"/>
                <a:cs typeface="Arial"/>
              </a:rPr>
              <a:t>then</a:t>
            </a:r>
            <a:r>
              <a:rPr dirty="0" sz="1000" spc="-30">
                <a:latin typeface="Arial"/>
                <a:cs typeface="Arial"/>
              </a:rPr>
              <a:t> </a:t>
            </a:r>
            <a:r>
              <a:rPr dirty="0" sz="1000" spc="-5" i="1">
                <a:latin typeface="Arial"/>
                <a:cs typeface="Arial"/>
              </a:rPr>
              <a:t>R</a:t>
            </a:r>
            <a:r>
              <a:rPr dirty="0" sz="1000" spc="-5">
                <a:latin typeface="Arial"/>
                <a:cs typeface="Arial"/>
              </a:rPr>
              <a:t>?</a:t>
            </a:r>
            <a:endParaRPr sz="1000">
              <a:latin typeface="Arial"/>
              <a:cs typeface="Arial"/>
            </a:endParaRPr>
          </a:p>
          <a:p>
            <a:pPr>
              <a:lnSpc>
                <a:spcPct val="100000"/>
              </a:lnSpc>
              <a:spcBef>
                <a:spcPts val="480"/>
              </a:spcBef>
            </a:pPr>
            <a:r>
              <a:rPr dirty="0" sz="1000">
                <a:latin typeface="Arial"/>
                <a:cs typeface="Arial"/>
              </a:rPr>
              <a:t>This </a:t>
            </a:r>
            <a:r>
              <a:rPr dirty="0" sz="1000" spc="-5">
                <a:latin typeface="Arial"/>
                <a:cs typeface="Arial"/>
              </a:rPr>
              <a:t>makes </a:t>
            </a:r>
            <a:r>
              <a:rPr dirty="0" sz="1000">
                <a:latin typeface="Arial"/>
                <a:cs typeface="Arial"/>
              </a:rPr>
              <a:t>DFS look very, very</a:t>
            </a:r>
            <a:r>
              <a:rPr dirty="0" sz="1000" spc="-35">
                <a:latin typeface="Arial"/>
                <a:cs typeface="Arial"/>
              </a:rPr>
              <a:t> </a:t>
            </a:r>
            <a:r>
              <a:rPr dirty="0" sz="1000" spc="-5">
                <a:latin typeface="Arial"/>
                <a:cs typeface="Arial"/>
              </a:rPr>
              <a:t>stupid!</a:t>
            </a:r>
            <a:endParaRPr sz="1000">
              <a:latin typeface="Arial"/>
              <a:cs typeface="Arial"/>
            </a:endParaRPr>
          </a:p>
          <a:p>
            <a:pPr>
              <a:lnSpc>
                <a:spcPct val="100000"/>
              </a:lnSpc>
              <a:spcBef>
                <a:spcPts val="480"/>
              </a:spcBef>
            </a:pPr>
            <a:r>
              <a:rPr dirty="0" sz="1000" spc="-5">
                <a:latin typeface="Arial"/>
                <a:cs typeface="Arial"/>
              </a:rPr>
              <a:t>Example:</a:t>
            </a:r>
            <a:r>
              <a:rPr dirty="0" sz="1000" spc="-20">
                <a:latin typeface="Arial"/>
                <a:cs typeface="Arial"/>
              </a:rPr>
              <a:t> </a:t>
            </a:r>
            <a:r>
              <a:rPr dirty="0" u="sng" sz="1000" spc="-5">
                <a:solidFill>
                  <a:srgbClr val="009A9A"/>
                </a:solidFill>
                <a:uFill>
                  <a:solidFill>
                    <a:srgbClr val="009A9A"/>
                  </a:solidFill>
                </a:uFill>
                <a:latin typeface="Arial"/>
                <a:cs typeface="Arial"/>
                <a:hlinkClick r:id="rId2"/>
              </a:rPr>
              <a:t>http://www.cs.cmu.edu/~awm/animations/constraint/9d.html</a:t>
            </a:r>
            <a:endParaRPr sz="1000">
              <a:latin typeface="Arial"/>
              <a:cs typeface="Arial"/>
            </a:endParaRPr>
          </a:p>
          <a:p>
            <a:pPr algn="r" marR="5080">
              <a:lnSpc>
                <a:spcPct val="100000"/>
              </a:lnSpc>
              <a:spcBef>
                <a:spcPts val="770"/>
              </a:spcBef>
            </a:pPr>
            <a:r>
              <a:rPr dirty="0" sz="700" spc="-5">
                <a:latin typeface="Arial"/>
                <a:cs typeface="Arial"/>
              </a:rPr>
              <a:t>Slide</a:t>
            </a:r>
            <a:r>
              <a:rPr dirty="0" sz="700" spc="-95">
                <a:latin typeface="Arial"/>
                <a:cs typeface="Arial"/>
              </a:rPr>
              <a:t> </a:t>
            </a:r>
            <a:r>
              <a:rPr dirty="0" sz="700">
                <a:latin typeface="Arial"/>
                <a:cs typeface="Arial"/>
              </a:rPr>
              <a:t>7</a:t>
            </a:r>
            <a:endParaRPr sz="700">
              <a:latin typeface="Arial"/>
              <a:cs typeface="Arial"/>
            </a:endParaRPr>
          </a:p>
        </p:txBody>
      </p:sp>
      <p:sp>
        <p:nvSpPr>
          <p:cNvPr id="4" name="object 4"/>
          <p:cNvSpPr/>
          <p:nvPr/>
        </p:nvSpPr>
        <p:spPr>
          <a:xfrm>
            <a:off x="2590800" y="1813560"/>
            <a:ext cx="340995" cy="277495"/>
          </a:xfrm>
          <a:custGeom>
            <a:avLst/>
            <a:gdLst/>
            <a:ahLst/>
            <a:cxnLst/>
            <a:rect l="l" t="t" r="r" b="b"/>
            <a:pathLst>
              <a:path w="340994" h="277494">
                <a:moveTo>
                  <a:pt x="169925" y="0"/>
                </a:moveTo>
                <a:lnTo>
                  <a:pt x="116262" y="7034"/>
                </a:lnTo>
                <a:lnTo>
                  <a:pt x="69622" y="26651"/>
                </a:lnTo>
                <a:lnTo>
                  <a:pt x="32820" y="56619"/>
                </a:lnTo>
                <a:lnTo>
                  <a:pt x="8674" y="94707"/>
                </a:lnTo>
                <a:lnTo>
                  <a:pt x="0" y="138684"/>
                </a:lnTo>
                <a:lnTo>
                  <a:pt x="8674" y="182660"/>
                </a:lnTo>
                <a:lnTo>
                  <a:pt x="32820" y="220748"/>
                </a:lnTo>
                <a:lnTo>
                  <a:pt x="69622" y="250716"/>
                </a:lnTo>
                <a:lnTo>
                  <a:pt x="116262" y="270333"/>
                </a:lnTo>
                <a:lnTo>
                  <a:pt x="169925" y="277368"/>
                </a:lnTo>
                <a:lnTo>
                  <a:pt x="223960" y="270333"/>
                </a:lnTo>
                <a:lnTo>
                  <a:pt x="270826" y="250716"/>
                </a:lnTo>
                <a:lnTo>
                  <a:pt x="307744" y="220748"/>
                </a:lnTo>
                <a:lnTo>
                  <a:pt x="331933" y="182660"/>
                </a:lnTo>
                <a:lnTo>
                  <a:pt x="340613" y="138684"/>
                </a:lnTo>
                <a:lnTo>
                  <a:pt x="331933" y="94707"/>
                </a:lnTo>
                <a:lnTo>
                  <a:pt x="307744" y="56619"/>
                </a:lnTo>
                <a:lnTo>
                  <a:pt x="270826" y="26651"/>
                </a:lnTo>
                <a:lnTo>
                  <a:pt x="223960" y="7034"/>
                </a:lnTo>
                <a:lnTo>
                  <a:pt x="169925" y="0"/>
                </a:lnTo>
                <a:close/>
              </a:path>
            </a:pathLst>
          </a:custGeom>
          <a:ln w="4762">
            <a:solidFill>
              <a:srgbClr val="010101"/>
            </a:solidFill>
          </a:ln>
        </p:spPr>
        <p:txBody>
          <a:bodyPr wrap="square" lIns="0" tIns="0" rIns="0" bIns="0" rtlCol="0"/>
          <a:lstStyle/>
          <a:p/>
        </p:txBody>
      </p:sp>
      <p:sp>
        <p:nvSpPr>
          <p:cNvPr id="5" name="object 5"/>
          <p:cNvSpPr txBox="1"/>
          <p:nvPr/>
        </p:nvSpPr>
        <p:spPr>
          <a:xfrm>
            <a:off x="2682239" y="1843531"/>
            <a:ext cx="114935" cy="208279"/>
          </a:xfrm>
          <a:prstGeom prst="rect">
            <a:avLst/>
          </a:prstGeom>
        </p:spPr>
        <p:txBody>
          <a:bodyPr wrap="square" lIns="0" tIns="12700" rIns="0" bIns="0" rtlCol="0" vert="horz">
            <a:spAutoFit/>
          </a:bodyPr>
          <a:lstStyle/>
          <a:p>
            <a:pPr>
              <a:lnSpc>
                <a:spcPct val="100000"/>
              </a:lnSpc>
              <a:spcBef>
                <a:spcPts val="100"/>
              </a:spcBef>
            </a:pPr>
            <a:r>
              <a:rPr dirty="0" sz="1200" i="1">
                <a:latin typeface="Arial"/>
                <a:cs typeface="Arial"/>
              </a:rPr>
              <a:t>V</a:t>
            </a:r>
            <a:endParaRPr sz="1200">
              <a:latin typeface="Arial"/>
              <a:cs typeface="Arial"/>
            </a:endParaRPr>
          </a:p>
        </p:txBody>
      </p:sp>
      <p:sp>
        <p:nvSpPr>
          <p:cNvPr id="6" name="object 6"/>
          <p:cNvSpPr txBox="1"/>
          <p:nvPr/>
        </p:nvSpPr>
        <p:spPr>
          <a:xfrm>
            <a:off x="2783585" y="1932685"/>
            <a:ext cx="69215" cy="147320"/>
          </a:xfrm>
          <a:prstGeom prst="rect">
            <a:avLst/>
          </a:prstGeom>
        </p:spPr>
        <p:txBody>
          <a:bodyPr wrap="square" lIns="0" tIns="12065" rIns="0" bIns="0" rtlCol="0" vert="horz">
            <a:spAutoFit/>
          </a:bodyPr>
          <a:lstStyle/>
          <a:p>
            <a:pPr>
              <a:lnSpc>
                <a:spcPct val="100000"/>
              </a:lnSpc>
              <a:spcBef>
                <a:spcPts val="95"/>
              </a:spcBef>
            </a:pPr>
            <a:r>
              <a:rPr dirty="0" sz="800" spc="-5" i="1">
                <a:latin typeface="Arial"/>
                <a:cs typeface="Arial"/>
              </a:rPr>
              <a:t>3</a:t>
            </a:r>
            <a:endParaRPr sz="800">
              <a:latin typeface="Arial"/>
              <a:cs typeface="Arial"/>
            </a:endParaRPr>
          </a:p>
        </p:txBody>
      </p:sp>
      <p:sp>
        <p:nvSpPr>
          <p:cNvPr id="7" name="object 7"/>
          <p:cNvSpPr/>
          <p:nvPr/>
        </p:nvSpPr>
        <p:spPr>
          <a:xfrm>
            <a:off x="3307079" y="2369057"/>
            <a:ext cx="340360" cy="279400"/>
          </a:xfrm>
          <a:custGeom>
            <a:avLst/>
            <a:gdLst/>
            <a:ahLst/>
            <a:cxnLst/>
            <a:rect l="l" t="t" r="r" b="b"/>
            <a:pathLst>
              <a:path w="340360" h="279400">
                <a:moveTo>
                  <a:pt x="169925" y="0"/>
                </a:moveTo>
                <a:lnTo>
                  <a:pt x="116262" y="7114"/>
                </a:lnTo>
                <a:lnTo>
                  <a:pt x="69622" y="26919"/>
                </a:lnTo>
                <a:lnTo>
                  <a:pt x="32820" y="57113"/>
                </a:lnTo>
                <a:lnTo>
                  <a:pt x="8674" y="95390"/>
                </a:lnTo>
                <a:lnTo>
                  <a:pt x="0" y="139446"/>
                </a:lnTo>
                <a:lnTo>
                  <a:pt x="8674" y="183501"/>
                </a:lnTo>
                <a:lnTo>
                  <a:pt x="32820" y="221778"/>
                </a:lnTo>
                <a:lnTo>
                  <a:pt x="69622" y="251972"/>
                </a:lnTo>
                <a:lnTo>
                  <a:pt x="116262" y="271777"/>
                </a:lnTo>
                <a:lnTo>
                  <a:pt x="169925" y="278892"/>
                </a:lnTo>
                <a:lnTo>
                  <a:pt x="223589" y="271777"/>
                </a:lnTo>
                <a:lnTo>
                  <a:pt x="270229" y="251972"/>
                </a:lnTo>
                <a:lnTo>
                  <a:pt x="307031" y="221778"/>
                </a:lnTo>
                <a:lnTo>
                  <a:pt x="331177" y="183501"/>
                </a:lnTo>
                <a:lnTo>
                  <a:pt x="339852" y="139446"/>
                </a:lnTo>
                <a:lnTo>
                  <a:pt x="331177" y="95390"/>
                </a:lnTo>
                <a:lnTo>
                  <a:pt x="307031" y="57113"/>
                </a:lnTo>
                <a:lnTo>
                  <a:pt x="270229" y="26919"/>
                </a:lnTo>
                <a:lnTo>
                  <a:pt x="223589" y="7114"/>
                </a:lnTo>
                <a:lnTo>
                  <a:pt x="169925" y="0"/>
                </a:lnTo>
                <a:close/>
              </a:path>
            </a:pathLst>
          </a:custGeom>
          <a:ln w="4762">
            <a:solidFill>
              <a:srgbClr val="010101"/>
            </a:solidFill>
          </a:ln>
        </p:spPr>
        <p:txBody>
          <a:bodyPr wrap="square" lIns="0" tIns="0" rIns="0" bIns="0" rtlCol="0"/>
          <a:lstStyle/>
          <a:p/>
        </p:txBody>
      </p:sp>
      <p:sp>
        <p:nvSpPr>
          <p:cNvPr id="8" name="object 8"/>
          <p:cNvSpPr/>
          <p:nvPr/>
        </p:nvSpPr>
        <p:spPr>
          <a:xfrm>
            <a:off x="3204210" y="1936242"/>
            <a:ext cx="341630" cy="279400"/>
          </a:xfrm>
          <a:custGeom>
            <a:avLst/>
            <a:gdLst/>
            <a:ahLst/>
            <a:cxnLst/>
            <a:rect l="l" t="t" r="r" b="b"/>
            <a:pathLst>
              <a:path w="341629" h="279400">
                <a:moveTo>
                  <a:pt x="170687" y="0"/>
                </a:moveTo>
                <a:lnTo>
                  <a:pt x="116653" y="7114"/>
                </a:lnTo>
                <a:lnTo>
                  <a:pt x="69787" y="26919"/>
                </a:lnTo>
                <a:lnTo>
                  <a:pt x="32869" y="57113"/>
                </a:lnTo>
                <a:lnTo>
                  <a:pt x="8680" y="95390"/>
                </a:lnTo>
                <a:lnTo>
                  <a:pt x="0" y="139446"/>
                </a:lnTo>
                <a:lnTo>
                  <a:pt x="8680" y="183501"/>
                </a:lnTo>
                <a:lnTo>
                  <a:pt x="32869" y="221778"/>
                </a:lnTo>
                <a:lnTo>
                  <a:pt x="69787" y="251972"/>
                </a:lnTo>
                <a:lnTo>
                  <a:pt x="116653" y="271777"/>
                </a:lnTo>
                <a:lnTo>
                  <a:pt x="170687" y="278891"/>
                </a:lnTo>
                <a:lnTo>
                  <a:pt x="224722" y="271777"/>
                </a:lnTo>
                <a:lnTo>
                  <a:pt x="271588" y="251972"/>
                </a:lnTo>
                <a:lnTo>
                  <a:pt x="308506" y="221778"/>
                </a:lnTo>
                <a:lnTo>
                  <a:pt x="332695" y="183501"/>
                </a:lnTo>
                <a:lnTo>
                  <a:pt x="341375" y="139446"/>
                </a:lnTo>
                <a:lnTo>
                  <a:pt x="332695" y="95390"/>
                </a:lnTo>
                <a:lnTo>
                  <a:pt x="308506" y="57113"/>
                </a:lnTo>
                <a:lnTo>
                  <a:pt x="271588" y="26919"/>
                </a:lnTo>
                <a:lnTo>
                  <a:pt x="224722" y="7114"/>
                </a:lnTo>
                <a:lnTo>
                  <a:pt x="170687" y="0"/>
                </a:lnTo>
                <a:close/>
              </a:path>
            </a:pathLst>
          </a:custGeom>
          <a:ln w="4762">
            <a:solidFill>
              <a:srgbClr val="010101"/>
            </a:solidFill>
          </a:ln>
        </p:spPr>
        <p:txBody>
          <a:bodyPr wrap="square" lIns="0" tIns="0" rIns="0" bIns="0" rtlCol="0"/>
          <a:lstStyle/>
          <a:p/>
        </p:txBody>
      </p:sp>
      <p:sp>
        <p:nvSpPr>
          <p:cNvPr id="9" name="object 9"/>
          <p:cNvSpPr txBox="1"/>
          <p:nvPr/>
        </p:nvSpPr>
        <p:spPr>
          <a:xfrm>
            <a:off x="3396996" y="2056130"/>
            <a:ext cx="69215" cy="147320"/>
          </a:xfrm>
          <a:prstGeom prst="rect">
            <a:avLst/>
          </a:prstGeom>
        </p:spPr>
        <p:txBody>
          <a:bodyPr wrap="square" lIns="0" tIns="12065" rIns="0" bIns="0" rtlCol="0" vert="horz">
            <a:spAutoFit/>
          </a:bodyPr>
          <a:lstStyle/>
          <a:p>
            <a:pPr>
              <a:lnSpc>
                <a:spcPct val="100000"/>
              </a:lnSpc>
              <a:spcBef>
                <a:spcPts val="95"/>
              </a:spcBef>
            </a:pPr>
            <a:r>
              <a:rPr dirty="0" sz="800" spc="-5" i="1">
                <a:latin typeface="Arial"/>
                <a:cs typeface="Arial"/>
              </a:rPr>
              <a:t>2</a:t>
            </a:r>
            <a:endParaRPr sz="800">
              <a:latin typeface="Arial"/>
              <a:cs typeface="Arial"/>
            </a:endParaRPr>
          </a:p>
        </p:txBody>
      </p:sp>
      <p:sp>
        <p:nvSpPr>
          <p:cNvPr id="10" name="object 10"/>
          <p:cNvSpPr/>
          <p:nvPr/>
        </p:nvSpPr>
        <p:spPr>
          <a:xfrm>
            <a:off x="4738878" y="2369057"/>
            <a:ext cx="340995" cy="279400"/>
          </a:xfrm>
          <a:custGeom>
            <a:avLst/>
            <a:gdLst/>
            <a:ahLst/>
            <a:cxnLst/>
            <a:rect l="l" t="t" r="r" b="b"/>
            <a:pathLst>
              <a:path w="340995" h="279400">
                <a:moveTo>
                  <a:pt x="169925" y="0"/>
                </a:moveTo>
                <a:lnTo>
                  <a:pt x="116262" y="7114"/>
                </a:lnTo>
                <a:lnTo>
                  <a:pt x="69622" y="26919"/>
                </a:lnTo>
                <a:lnTo>
                  <a:pt x="32820" y="57113"/>
                </a:lnTo>
                <a:lnTo>
                  <a:pt x="8674" y="95390"/>
                </a:lnTo>
                <a:lnTo>
                  <a:pt x="0" y="139446"/>
                </a:lnTo>
                <a:lnTo>
                  <a:pt x="8674" y="183501"/>
                </a:lnTo>
                <a:lnTo>
                  <a:pt x="32820" y="221778"/>
                </a:lnTo>
                <a:lnTo>
                  <a:pt x="69622" y="251972"/>
                </a:lnTo>
                <a:lnTo>
                  <a:pt x="116262" y="271777"/>
                </a:lnTo>
                <a:lnTo>
                  <a:pt x="169925" y="278892"/>
                </a:lnTo>
                <a:lnTo>
                  <a:pt x="223960" y="271777"/>
                </a:lnTo>
                <a:lnTo>
                  <a:pt x="270826" y="251972"/>
                </a:lnTo>
                <a:lnTo>
                  <a:pt x="307744" y="221778"/>
                </a:lnTo>
                <a:lnTo>
                  <a:pt x="331933" y="183501"/>
                </a:lnTo>
                <a:lnTo>
                  <a:pt x="340613" y="139446"/>
                </a:lnTo>
                <a:lnTo>
                  <a:pt x="331933" y="95390"/>
                </a:lnTo>
                <a:lnTo>
                  <a:pt x="307744" y="57113"/>
                </a:lnTo>
                <a:lnTo>
                  <a:pt x="270826" y="26919"/>
                </a:lnTo>
                <a:lnTo>
                  <a:pt x="223960" y="7114"/>
                </a:lnTo>
                <a:lnTo>
                  <a:pt x="169925" y="0"/>
                </a:lnTo>
                <a:close/>
              </a:path>
            </a:pathLst>
          </a:custGeom>
          <a:ln w="4762">
            <a:solidFill>
              <a:srgbClr val="010101"/>
            </a:solidFill>
          </a:ln>
        </p:spPr>
        <p:txBody>
          <a:bodyPr wrap="square" lIns="0" tIns="0" rIns="0" bIns="0" rtlCol="0"/>
          <a:lstStyle/>
          <a:p/>
        </p:txBody>
      </p:sp>
      <p:sp>
        <p:nvSpPr>
          <p:cNvPr id="11" name="object 11"/>
          <p:cNvSpPr/>
          <p:nvPr/>
        </p:nvSpPr>
        <p:spPr>
          <a:xfrm>
            <a:off x="3988308" y="2585466"/>
            <a:ext cx="340995" cy="278130"/>
          </a:xfrm>
          <a:custGeom>
            <a:avLst/>
            <a:gdLst/>
            <a:ahLst/>
            <a:cxnLst/>
            <a:rect l="l" t="t" r="r" b="b"/>
            <a:pathLst>
              <a:path w="340995" h="278130">
                <a:moveTo>
                  <a:pt x="170687" y="0"/>
                </a:moveTo>
                <a:lnTo>
                  <a:pt x="116653" y="7114"/>
                </a:lnTo>
                <a:lnTo>
                  <a:pt x="69787" y="26919"/>
                </a:lnTo>
                <a:lnTo>
                  <a:pt x="32869" y="57113"/>
                </a:lnTo>
                <a:lnTo>
                  <a:pt x="8680" y="95390"/>
                </a:lnTo>
                <a:lnTo>
                  <a:pt x="0" y="139445"/>
                </a:lnTo>
                <a:lnTo>
                  <a:pt x="8680" y="183129"/>
                </a:lnTo>
                <a:lnTo>
                  <a:pt x="32869" y="221181"/>
                </a:lnTo>
                <a:lnTo>
                  <a:pt x="69787" y="251258"/>
                </a:lnTo>
                <a:lnTo>
                  <a:pt x="116653" y="271022"/>
                </a:lnTo>
                <a:lnTo>
                  <a:pt x="170687" y="278129"/>
                </a:lnTo>
                <a:lnTo>
                  <a:pt x="224351" y="271022"/>
                </a:lnTo>
                <a:lnTo>
                  <a:pt x="270991" y="251258"/>
                </a:lnTo>
                <a:lnTo>
                  <a:pt x="307793" y="221181"/>
                </a:lnTo>
                <a:lnTo>
                  <a:pt x="331939" y="183129"/>
                </a:lnTo>
                <a:lnTo>
                  <a:pt x="340613" y="139445"/>
                </a:lnTo>
                <a:lnTo>
                  <a:pt x="331939" y="95390"/>
                </a:lnTo>
                <a:lnTo>
                  <a:pt x="307793" y="57113"/>
                </a:lnTo>
                <a:lnTo>
                  <a:pt x="270991" y="26919"/>
                </a:lnTo>
                <a:lnTo>
                  <a:pt x="224351" y="7114"/>
                </a:lnTo>
                <a:lnTo>
                  <a:pt x="170687" y="0"/>
                </a:lnTo>
                <a:close/>
              </a:path>
            </a:pathLst>
          </a:custGeom>
          <a:ln w="4762">
            <a:solidFill>
              <a:srgbClr val="010101"/>
            </a:solidFill>
          </a:ln>
        </p:spPr>
        <p:txBody>
          <a:bodyPr wrap="square" lIns="0" tIns="0" rIns="0" bIns="0" rtlCol="0"/>
          <a:lstStyle/>
          <a:p/>
        </p:txBody>
      </p:sp>
      <p:sp>
        <p:nvSpPr>
          <p:cNvPr id="12" name="object 12"/>
          <p:cNvSpPr txBox="1"/>
          <p:nvPr/>
        </p:nvSpPr>
        <p:spPr>
          <a:xfrm>
            <a:off x="4099559" y="2616200"/>
            <a:ext cx="131445" cy="208279"/>
          </a:xfrm>
          <a:prstGeom prst="rect">
            <a:avLst/>
          </a:prstGeom>
        </p:spPr>
        <p:txBody>
          <a:bodyPr wrap="square" lIns="0" tIns="12700" rIns="0" bIns="0" rtlCol="0" vert="horz">
            <a:spAutoFit/>
          </a:bodyPr>
          <a:lstStyle/>
          <a:p>
            <a:pPr>
              <a:lnSpc>
                <a:spcPct val="100000"/>
              </a:lnSpc>
              <a:spcBef>
                <a:spcPts val="100"/>
              </a:spcBef>
            </a:pPr>
            <a:r>
              <a:rPr dirty="0" sz="1200" i="1">
                <a:solidFill>
                  <a:srgbClr val="006E00"/>
                </a:solidFill>
                <a:latin typeface="Arial"/>
                <a:cs typeface="Arial"/>
              </a:rPr>
              <a:t>G</a:t>
            </a:r>
            <a:endParaRPr sz="1200">
              <a:latin typeface="Arial"/>
              <a:cs typeface="Arial"/>
            </a:endParaRPr>
          </a:p>
        </p:txBody>
      </p:sp>
      <p:sp>
        <p:nvSpPr>
          <p:cNvPr id="13" name="object 13"/>
          <p:cNvSpPr/>
          <p:nvPr/>
        </p:nvSpPr>
        <p:spPr>
          <a:xfrm>
            <a:off x="4840985" y="1875282"/>
            <a:ext cx="340995" cy="278130"/>
          </a:xfrm>
          <a:custGeom>
            <a:avLst/>
            <a:gdLst/>
            <a:ahLst/>
            <a:cxnLst/>
            <a:rect l="l" t="t" r="r" b="b"/>
            <a:pathLst>
              <a:path w="340995" h="278130">
                <a:moveTo>
                  <a:pt x="170687" y="0"/>
                </a:moveTo>
                <a:lnTo>
                  <a:pt x="116653" y="7107"/>
                </a:lnTo>
                <a:lnTo>
                  <a:pt x="69787" y="26871"/>
                </a:lnTo>
                <a:lnTo>
                  <a:pt x="32869" y="56948"/>
                </a:lnTo>
                <a:lnTo>
                  <a:pt x="8680" y="95000"/>
                </a:lnTo>
                <a:lnTo>
                  <a:pt x="0" y="138684"/>
                </a:lnTo>
                <a:lnTo>
                  <a:pt x="8680" y="182739"/>
                </a:lnTo>
                <a:lnTo>
                  <a:pt x="32869" y="221016"/>
                </a:lnTo>
                <a:lnTo>
                  <a:pt x="69787" y="251210"/>
                </a:lnTo>
                <a:lnTo>
                  <a:pt x="116653" y="271015"/>
                </a:lnTo>
                <a:lnTo>
                  <a:pt x="170687" y="278129"/>
                </a:lnTo>
                <a:lnTo>
                  <a:pt x="224351" y="271015"/>
                </a:lnTo>
                <a:lnTo>
                  <a:pt x="270991" y="251210"/>
                </a:lnTo>
                <a:lnTo>
                  <a:pt x="307793" y="221016"/>
                </a:lnTo>
                <a:lnTo>
                  <a:pt x="331939" y="182739"/>
                </a:lnTo>
                <a:lnTo>
                  <a:pt x="340613" y="138684"/>
                </a:lnTo>
                <a:lnTo>
                  <a:pt x="331939" y="95000"/>
                </a:lnTo>
                <a:lnTo>
                  <a:pt x="307793" y="56948"/>
                </a:lnTo>
                <a:lnTo>
                  <a:pt x="270991" y="26871"/>
                </a:lnTo>
                <a:lnTo>
                  <a:pt x="224351" y="7107"/>
                </a:lnTo>
                <a:lnTo>
                  <a:pt x="170687" y="0"/>
                </a:lnTo>
                <a:close/>
              </a:path>
            </a:pathLst>
          </a:custGeom>
          <a:ln w="4762">
            <a:solidFill>
              <a:srgbClr val="010101"/>
            </a:solidFill>
          </a:ln>
        </p:spPr>
        <p:txBody>
          <a:bodyPr wrap="square" lIns="0" tIns="0" rIns="0" bIns="0" rtlCol="0"/>
          <a:lstStyle/>
          <a:p/>
        </p:txBody>
      </p:sp>
      <p:sp>
        <p:nvSpPr>
          <p:cNvPr id="14" name="object 14"/>
          <p:cNvSpPr txBox="1"/>
          <p:nvPr/>
        </p:nvSpPr>
        <p:spPr>
          <a:xfrm>
            <a:off x="3359658" y="1905254"/>
            <a:ext cx="1781810" cy="702945"/>
          </a:xfrm>
          <a:prstGeom prst="rect">
            <a:avLst/>
          </a:prstGeom>
        </p:spPr>
        <p:txBody>
          <a:bodyPr wrap="square" lIns="0" tIns="12700" rIns="0" bIns="0" rtlCol="0" vert="horz">
            <a:spAutoFit/>
          </a:bodyPr>
          <a:lstStyle/>
          <a:p>
            <a:pPr algn="r" marR="43180">
              <a:lnSpc>
                <a:spcPct val="100000"/>
              </a:lnSpc>
              <a:spcBef>
                <a:spcPts val="100"/>
              </a:spcBef>
            </a:pPr>
            <a:r>
              <a:rPr dirty="0" sz="1200" spc="-5" i="1">
                <a:latin typeface="Arial"/>
                <a:cs typeface="Arial"/>
              </a:rPr>
              <a:t>V</a:t>
            </a:r>
            <a:r>
              <a:rPr dirty="0" baseline="-20833" sz="1200" spc="-7" i="1">
                <a:latin typeface="Arial"/>
                <a:cs typeface="Arial"/>
              </a:rPr>
              <a:t>1</a:t>
            </a:r>
            <a:endParaRPr baseline="-20833" sz="1200">
              <a:latin typeface="Arial"/>
              <a:cs typeface="Arial"/>
            </a:endParaRPr>
          </a:p>
          <a:p>
            <a:pPr>
              <a:lnSpc>
                <a:spcPct val="100000"/>
              </a:lnSpc>
              <a:spcBef>
                <a:spcPts val="35"/>
              </a:spcBef>
            </a:pPr>
            <a:endParaRPr sz="2100">
              <a:latin typeface="Times New Roman"/>
              <a:cs typeface="Times New Roman"/>
            </a:endParaRPr>
          </a:p>
          <a:p>
            <a:pPr marL="38100">
              <a:lnSpc>
                <a:spcPct val="100000"/>
              </a:lnSpc>
              <a:spcBef>
                <a:spcPts val="5"/>
              </a:spcBef>
              <a:tabLst>
                <a:tab pos="1494155" algn="l"/>
              </a:tabLst>
            </a:pPr>
            <a:r>
              <a:rPr dirty="0" sz="1200" spc="-5" i="1">
                <a:latin typeface="Arial"/>
                <a:cs typeface="Arial"/>
              </a:rPr>
              <a:t>V</a:t>
            </a:r>
            <a:r>
              <a:rPr dirty="0" baseline="-20833" sz="1200" spc="-7" i="1">
                <a:latin typeface="Arial"/>
                <a:cs typeface="Arial"/>
              </a:rPr>
              <a:t>6	</a:t>
            </a:r>
            <a:r>
              <a:rPr dirty="0" sz="1200" spc="-5" i="1">
                <a:solidFill>
                  <a:srgbClr val="FF5050"/>
                </a:solidFill>
                <a:latin typeface="Arial"/>
                <a:cs typeface="Arial"/>
              </a:rPr>
              <a:t>R</a:t>
            </a:r>
            <a:endParaRPr sz="1200">
              <a:latin typeface="Arial"/>
              <a:cs typeface="Arial"/>
            </a:endParaRPr>
          </a:p>
        </p:txBody>
      </p:sp>
      <p:sp>
        <p:nvSpPr>
          <p:cNvPr id="15" name="object 15"/>
          <p:cNvSpPr/>
          <p:nvPr/>
        </p:nvSpPr>
        <p:spPr>
          <a:xfrm>
            <a:off x="3851909" y="1720595"/>
            <a:ext cx="341630" cy="278130"/>
          </a:xfrm>
          <a:custGeom>
            <a:avLst/>
            <a:gdLst/>
            <a:ahLst/>
            <a:cxnLst/>
            <a:rect l="l" t="t" r="r" b="b"/>
            <a:pathLst>
              <a:path w="341629" h="278130">
                <a:moveTo>
                  <a:pt x="170687" y="0"/>
                </a:moveTo>
                <a:lnTo>
                  <a:pt x="116653" y="7107"/>
                </a:lnTo>
                <a:lnTo>
                  <a:pt x="69787" y="26871"/>
                </a:lnTo>
                <a:lnTo>
                  <a:pt x="32869" y="56948"/>
                </a:lnTo>
                <a:lnTo>
                  <a:pt x="8680" y="95000"/>
                </a:lnTo>
                <a:lnTo>
                  <a:pt x="0" y="138683"/>
                </a:lnTo>
                <a:lnTo>
                  <a:pt x="8680" y="182739"/>
                </a:lnTo>
                <a:lnTo>
                  <a:pt x="32869" y="221016"/>
                </a:lnTo>
                <a:lnTo>
                  <a:pt x="69787" y="251210"/>
                </a:lnTo>
                <a:lnTo>
                  <a:pt x="116653" y="271015"/>
                </a:lnTo>
                <a:lnTo>
                  <a:pt x="170687" y="278129"/>
                </a:lnTo>
                <a:lnTo>
                  <a:pt x="224722" y="271015"/>
                </a:lnTo>
                <a:lnTo>
                  <a:pt x="271588" y="251210"/>
                </a:lnTo>
                <a:lnTo>
                  <a:pt x="308506" y="221016"/>
                </a:lnTo>
                <a:lnTo>
                  <a:pt x="332695" y="182739"/>
                </a:lnTo>
                <a:lnTo>
                  <a:pt x="341375" y="138683"/>
                </a:lnTo>
                <a:lnTo>
                  <a:pt x="332695" y="95000"/>
                </a:lnTo>
                <a:lnTo>
                  <a:pt x="308506" y="56948"/>
                </a:lnTo>
                <a:lnTo>
                  <a:pt x="271588" y="26871"/>
                </a:lnTo>
                <a:lnTo>
                  <a:pt x="224722" y="7107"/>
                </a:lnTo>
                <a:lnTo>
                  <a:pt x="170687" y="0"/>
                </a:lnTo>
                <a:close/>
              </a:path>
            </a:pathLst>
          </a:custGeom>
          <a:ln w="4762">
            <a:solidFill>
              <a:srgbClr val="010101"/>
            </a:solidFill>
          </a:ln>
        </p:spPr>
        <p:txBody>
          <a:bodyPr wrap="square" lIns="0" tIns="0" rIns="0" bIns="0" rtlCol="0"/>
          <a:lstStyle/>
          <a:p/>
        </p:txBody>
      </p:sp>
      <p:sp>
        <p:nvSpPr>
          <p:cNvPr id="16" name="object 16"/>
          <p:cNvSpPr txBox="1"/>
          <p:nvPr/>
        </p:nvSpPr>
        <p:spPr>
          <a:xfrm>
            <a:off x="3270250" y="1717040"/>
            <a:ext cx="856615" cy="458470"/>
          </a:xfrm>
          <a:prstGeom prst="rect">
            <a:avLst/>
          </a:prstGeom>
        </p:spPr>
        <p:txBody>
          <a:bodyPr wrap="square" lIns="0" tIns="45720" rIns="0" bIns="0" rtlCol="0" vert="horz">
            <a:spAutoFit/>
          </a:bodyPr>
          <a:lstStyle/>
          <a:p>
            <a:pPr marL="673100">
              <a:lnSpc>
                <a:spcPct val="100000"/>
              </a:lnSpc>
              <a:spcBef>
                <a:spcPts val="360"/>
              </a:spcBef>
            </a:pPr>
            <a:r>
              <a:rPr dirty="0" sz="1200" spc="-5" i="1">
                <a:latin typeface="Arial"/>
                <a:cs typeface="Arial"/>
              </a:rPr>
              <a:t>V</a:t>
            </a:r>
            <a:r>
              <a:rPr dirty="0" baseline="-20833" sz="1200" spc="-7" i="1">
                <a:latin typeface="Arial"/>
                <a:cs typeface="Arial"/>
              </a:rPr>
              <a:t>5</a:t>
            </a:r>
            <a:endParaRPr baseline="-20833" sz="1200">
              <a:latin typeface="Arial"/>
              <a:cs typeface="Arial"/>
            </a:endParaRPr>
          </a:p>
          <a:p>
            <a:pPr marL="25400">
              <a:lnSpc>
                <a:spcPct val="100000"/>
              </a:lnSpc>
              <a:spcBef>
                <a:spcPts val="265"/>
              </a:spcBef>
            </a:pPr>
            <a:r>
              <a:rPr dirty="0" sz="1200" i="1">
                <a:latin typeface="Arial"/>
                <a:cs typeface="Arial"/>
              </a:rPr>
              <a:t>V</a:t>
            </a:r>
            <a:endParaRPr sz="1200">
              <a:latin typeface="Arial"/>
              <a:cs typeface="Arial"/>
            </a:endParaRPr>
          </a:p>
        </p:txBody>
      </p:sp>
      <p:sp>
        <p:nvSpPr>
          <p:cNvPr id="17" name="object 17"/>
          <p:cNvSpPr/>
          <p:nvPr/>
        </p:nvSpPr>
        <p:spPr>
          <a:xfrm>
            <a:off x="2590800" y="2585466"/>
            <a:ext cx="340995" cy="278130"/>
          </a:xfrm>
          <a:custGeom>
            <a:avLst/>
            <a:gdLst/>
            <a:ahLst/>
            <a:cxnLst/>
            <a:rect l="l" t="t" r="r" b="b"/>
            <a:pathLst>
              <a:path w="340994" h="278130">
                <a:moveTo>
                  <a:pt x="169925" y="0"/>
                </a:moveTo>
                <a:lnTo>
                  <a:pt x="116262" y="7114"/>
                </a:lnTo>
                <a:lnTo>
                  <a:pt x="69622" y="26919"/>
                </a:lnTo>
                <a:lnTo>
                  <a:pt x="32820" y="57113"/>
                </a:lnTo>
                <a:lnTo>
                  <a:pt x="8674" y="95390"/>
                </a:lnTo>
                <a:lnTo>
                  <a:pt x="0" y="139445"/>
                </a:lnTo>
                <a:lnTo>
                  <a:pt x="8674" y="183129"/>
                </a:lnTo>
                <a:lnTo>
                  <a:pt x="32820" y="221181"/>
                </a:lnTo>
                <a:lnTo>
                  <a:pt x="69622" y="251258"/>
                </a:lnTo>
                <a:lnTo>
                  <a:pt x="116262" y="271022"/>
                </a:lnTo>
                <a:lnTo>
                  <a:pt x="169925" y="278129"/>
                </a:lnTo>
                <a:lnTo>
                  <a:pt x="223960" y="271022"/>
                </a:lnTo>
                <a:lnTo>
                  <a:pt x="270826" y="251258"/>
                </a:lnTo>
                <a:lnTo>
                  <a:pt x="307744" y="221181"/>
                </a:lnTo>
                <a:lnTo>
                  <a:pt x="331933" y="183129"/>
                </a:lnTo>
                <a:lnTo>
                  <a:pt x="340613" y="139445"/>
                </a:lnTo>
                <a:lnTo>
                  <a:pt x="331933" y="95390"/>
                </a:lnTo>
                <a:lnTo>
                  <a:pt x="307744" y="57113"/>
                </a:lnTo>
                <a:lnTo>
                  <a:pt x="270826" y="26919"/>
                </a:lnTo>
                <a:lnTo>
                  <a:pt x="223960" y="7114"/>
                </a:lnTo>
                <a:lnTo>
                  <a:pt x="169925" y="0"/>
                </a:lnTo>
                <a:close/>
              </a:path>
            </a:pathLst>
          </a:custGeom>
          <a:ln w="4762">
            <a:solidFill>
              <a:srgbClr val="010101"/>
            </a:solidFill>
          </a:ln>
        </p:spPr>
        <p:txBody>
          <a:bodyPr wrap="square" lIns="0" tIns="0" rIns="0" bIns="0" rtlCol="0"/>
          <a:lstStyle/>
          <a:p/>
        </p:txBody>
      </p:sp>
      <p:sp>
        <p:nvSpPr>
          <p:cNvPr id="18" name="object 18"/>
          <p:cNvSpPr txBox="1"/>
          <p:nvPr/>
        </p:nvSpPr>
        <p:spPr>
          <a:xfrm>
            <a:off x="1849120" y="2616200"/>
            <a:ext cx="1071880" cy="508634"/>
          </a:xfrm>
          <a:prstGeom prst="rect">
            <a:avLst/>
          </a:prstGeom>
        </p:spPr>
        <p:txBody>
          <a:bodyPr wrap="square" lIns="0" tIns="12700" rIns="0" bIns="0" rtlCol="0" vert="horz">
            <a:spAutoFit/>
          </a:bodyPr>
          <a:lstStyle/>
          <a:p>
            <a:pPr algn="r" marR="73025">
              <a:lnSpc>
                <a:spcPct val="100000"/>
              </a:lnSpc>
              <a:spcBef>
                <a:spcPts val="100"/>
              </a:spcBef>
            </a:pPr>
            <a:r>
              <a:rPr dirty="0" sz="1200" spc="-5" i="1">
                <a:latin typeface="Arial"/>
                <a:cs typeface="Arial"/>
              </a:rPr>
              <a:t>V</a:t>
            </a:r>
            <a:r>
              <a:rPr dirty="0" baseline="-20833" sz="1200" spc="-7" i="1">
                <a:latin typeface="Arial"/>
                <a:cs typeface="Arial"/>
              </a:rPr>
              <a:t>4</a:t>
            </a:r>
            <a:endParaRPr baseline="-20833" sz="1200">
              <a:latin typeface="Arial"/>
              <a:cs typeface="Arial"/>
            </a:endParaRPr>
          </a:p>
          <a:p>
            <a:pPr marL="25400">
              <a:lnSpc>
                <a:spcPct val="100000"/>
              </a:lnSpc>
              <a:spcBef>
                <a:spcPts val="1160"/>
              </a:spcBef>
            </a:pPr>
            <a:r>
              <a:rPr dirty="0" sz="1000" spc="-5">
                <a:latin typeface="Arial"/>
                <a:cs typeface="Arial"/>
              </a:rPr>
              <a:t>What about</a:t>
            </a:r>
            <a:r>
              <a:rPr dirty="0" sz="1000" spc="-100">
                <a:latin typeface="Arial"/>
                <a:cs typeface="Arial"/>
              </a:rPr>
              <a:t> </a:t>
            </a:r>
            <a:r>
              <a:rPr dirty="0" sz="1000" spc="-5">
                <a:latin typeface="Arial"/>
                <a:cs typeface="Arial"/>
              </a:rPr>
              <a:t>DFS?</a:t>
            </a:r>
            <a:endParaRPr sz="1000">
              <a:latin typeface="Arial"/>
              <a:cs typeface="Arial"/>
            </a:endParaRPr>
          </a:p>
        </p:txBody>
      </p:sp>
      <p:sp>
        <p:nvSpPr>
          <p:cNvPr id="19" name="object 19"/>
          <p:cNvSpPr/>
          <p:nvPr/>
        </p:nvSpPr>
        <p:spPr>
          <a:xfrm>
            <a:off x="2761488" y="2090927"/>
            <a:ext cx="0" cy="494665"/>
          </a:xfrm>
          <a:custGeom>
            <a:avLst/>
            <a:gdLst/>
            <a:ahLst/>
            <a:cxnLst/>
            <a:rect l="l" t="t" r="r" b="b"/>
            <a:pathLst>
              <a:path w="0" h="494664">
                <a:moveTo>
                  <a:pt x="0" y="0"/>
                </a:moveTo>
                <a:lnTo>
                  <a:pt x="0" y="494538"/>
                </a:lnTo>
              </a:path>
            </a:pathLst>
          </a:custGeom>
          <a:ln w="4762">
            <a:solidFill>
              <a:srgbClr val="010101"/>
            </a:solidFill>
          </a:ln>
        </p:spPr>
        <p:txBody>
          <a:bodyPr wrap="square" lIns="0" tIns="0" rIns="0" bIns="0" rtlCol="0"/>
          <a:lstStyle/>
          <a:p/>
        </p:txBody>
      </p:sp>
      <p:sp>
        <p:nvSpPr>
          <p:cNvPr id="20" name="object 20"/>
          <p:cNvSpPr/>
          <p:nvPr/>
        </p:nvSpPr>
        <p:spPr>
          <a:xfrm>
            <a:off x="2931414" y="1952244"/>
            <a:ext cx="273050" cy="124460"/>
          </a:xfrm>
          <a:custGeom>
            <a:avLst/>
            <a:gdLst/>
            <a:ahLst/>
            <a:cxnLst/>
            <a:rect l="l" t="t" r="r" b="b"/>
            <a:pathLst>
              <a:path w="273050" h="124460">
                <a:moveTo>
                  <a:pt x="0" y="0"/>
                </a:moveTo>
                <a:lnTo>
                  <a:pt x="272796" y="124205"/>
                </a:lnTo>
              </a:path>
            </a:pathLst>
          </a:custGeom>
          <a:ln w="4762">
            <a:solidFill>
              <a:srgbClr val="010101"/>
            </a:solidFill>
          </a:ln>
        </p:spPr>
        <p:txBody>
          <a:bodyPr wrap="square" lIns="0" tIns="0" rIns="0" bIns="0" rtlCol="0"/>
          <a:lstStyle/>
          <a:p/>
        </p:txBody>
      </p:sp>
      <p:sp>
        <p:nvSpPr>
          <p:cNvPr id="21" name="object 21"/>
          <p:cNvSpPr/>
          <p:nvPr/>
        </p:nvSpPr>
        <p:spPr>
          <a:xfrm>
            <a:off x="2881883" y="2050542"/>
            <a:ext cx="474980" cy="359410"/>
          </a:xfrm>
          <a:custGeom>
            <a:avLst/>
            <a:gdLst/>
            <a:ahLst/>
            <a:cxnLst/>
            <a:rect l="l" t="t" r="r" b="b"/>
            <a:pathLst>
              <a:path w="474979" h="359410">
                <a:moveTo>
                  <a:pt x="0" y="0"/>
                </a:moveTo>
                <a:lnTo>
                  <a:pt x="474726" y="358901"/>
                </a:lnTo>
              </a:path>
            </a:pathLst>
          </a:custGeom>
          <a:ln w="4762">
            <a:solidFill>
              <a:srgbClr val="010101"/>
            </a:solidFill>
          </a:ln>
        </p:spPr>
        <p:txBody>
          <a:bodyPr wrap="square" lIns="0" tIns="0" rIns="0" bIns="0" rtlCol="0"/>
          <a:lstStyle/>
          <a:p/>
        </p:txBody>
      </p:sp>
      <p:sp>
        <p:nvSpPr>
          <p:cNvPr id="22" name="object 22"/>
          <p:cNvSpPr/>
          <p:nvPr/>
        </p:nvSpPr>
        <p:spPr>
          <a:xfrm>
            <a:off x="2931414" y="2724911"/>
            <a:ext cx="1057275" cy="0"/>
          </a:xfrm>
          <a:custGeom>
            <a:avLst/>
            <a:gdLst/>
            <a:ahLst/>
            <a:cxnLst/>
            <a:rect l="l" t="t" r="r" b="b"/>
            <a:pathLst>
              <a:path w="1057275" h="0">
                <a:moveTo>
                  <a:pt x="0" y="0"/>
                </a:moveTo>
                <a:lnTo>
                  <a:pt x="1056894" y="0"/>
                </a:lnTo>
              </a:path>
            </a:pathLst>
          </a:custGeom>
          <a:ln w="4762">
            <a:solidFill>
              <a:srgbClr val="010101"/>
            </a:solidFill>
          </a:ln>
        </p:spPr>
        <p:txBody>
          <a:bodyPr wrap="square" lIns="0" tIns="0" rIns="0" bIns="0" rtlCol="0"/>
          <a:lstStyle/>
          <a:p/>
        </p:txBody>
      </p:sp>
      <p:sp>
        <p:nvSpPr>
          <p:cNvPr id="23" name="object 23"/>
          <p:cNvSpPr/>
          <p:nvPr/>
        </p:nvSpPr>
        <p:spPr>
          <a:xfrm>
            <a:off x="2881883" y="2507742"/>
            <a:ext cx="425450" cy="119380"/>
          </a:xfrm>
          <a:custGeom>
            <a:avLst/>
            <a:gdLst/>
            <a:ahLst/>
            <a:cxnLst/>
            <a:rect l="l" t="t" r="r" b="b"/>
            <a:pathLst>
              <a:path w="425450" h="119380">
                <a:moveTo>
                  <a:pt x="0" y="118872"/>
                </a:moveTo>
                <a:lnTo>
                  <a:pt x="425195" y="0"/>
                </a:lnTo>
              </a:path>
            </a:pathLst>
          </a:custGeom>
          <a:ln w="4762">
            <a:solidFill>
              <a:srgbClr val="010101"/>
            </a:solidFill>
          </a:ln>
        </p:spPr>
        <p:txBody>
          <a:bodyPr wrap="square" lIns="0" tIns="0" rIns="0" bIns="0" rtlCol="0"/>
          <a:lstStyle/>
          <a:p/>
        </p:txBody>
      </p:sp>
      <p:sp>
        <p:nvSpPr>
          <p:cNvPr id="24" name="object 24"/>
          <p:cNvSpPr/>
          <p:nvPr/>
        </p:nvSpPr>
        <p:spPr>
          <a:xfrm>
            <a:off x="3374897" y="2215133"/>
            <a:ext cx="102870" cy="154305"/>
          </a:xfrm>
          <a:custGeom>
            <a:avLst/>
            <a:gdLst/>
            <a:ahLst/>
            <a:cxnLst/>
            <a:rect l="l" t="t" r="r" b="b"/>
            <a:pathLst>
              <a:path w="102870" h="154305">
                <a:moveTo>
                  <a:pt x="102869" y="153924"/>
                </a:moveTo>
                <a:lnTo>
                  <a:pt x="0" y="0"/>
                </a:lnTo>
              </a:path>
            </a:pathLst>
          </a:custGeom>
          <a:ln w="4762">
            <a:solidFill>
              <a:srgbClr val="010101"/>
            </a:solidFill>
          </a:ln>
        </p:spPr>
        <p:txBody>
          <a:bodyPr wrap="square" lIns="0" tIns="0" rIns="0" bIns="0" rtlCol="0"/>
          <a:lstStyle/>
          <a:p/>
        </p:txBody>
      </p:sp>
      <p:sp>
        <p:nvSpPr>
          <p:cNvPr id="25" name="object 25"/>
          <p:cNvSpPr/>
          <p:nvPr/>
        </p:nvSpPr>
        <p:spPr>
          <a:xfrm>
            <a:off x="3495294" y="1859279"/>
            <a:ext cx="356870" cy="118110"/>
          </a:xfrm>
          <a:custGeom>
            <a:avLst/>
            <a:gdLst/>
            <a:ahLst/>
            <a:cxnLst/>
            <a:rect l="l" t="t" r="r" b="b"/>
            <a:pathLst>
              <a:path w="356870" h="118110">
                <a:moveTo>
                  <a:pt x="0" y="118110"/>
                </a:moveTo>
                <a:lnTo>
                  <a:pt x="356615" y="0"/>
                </a:lnTo>
              </a:path>
            </a:pathLst>
          </a:custGeom>
          <a:ln w="4762">
            <a:solidFill>
              <a:srgbClr val="010101"/>
            </a:solidFill>
          </a:ln>
        </p:spPr>
        <p:txBody>
          <a:bodyPr wrap="square" lIns="0" tIns="0" rIns="0" bIns="0" rtlCol="0"/>
          <a:lstStyle/>
          <a:p/>
        </p:txBody>
      </p:sp>
      <p:sp>
        <p:nvSpPr>
          <p:cNvPr id="26" name="object 26"/>
          <p:cNvSpPr/>
          <p:nvPr/>
        </p:nvSpPr>
        <p:spPr>
          <a:xfrm>
            <a:off x="4193285" y="1859279"/>
            <a:ext cx="647700" cy="154940"/>
          </a:xfrm>
          <a:custGeom>
            <a:avLst/>
            <a:gdLst/>
            <a:ahLst/>
            <a:cxnLst/>
            <a:rect l="l" t="t" r="r" b="b"/>
            <a:pathLst>
              <a:path w="647700" h="154939">
                <a:moveTo>
                  <a:pt x="0" y="0"/>
                </a:moveTo>
                <a:lnTo>
                  <a:pt x="647700" y="154686"/>
                </a:lnTo>
              </a:path>
            </a:pathLst>
          </a:custGeom>
          <a:ln w="4762">
            <a:solidFill>
              <a:srgbClr val="010101"/>
            </a:solidFill>
          </a:ln>
        </p:spPr>
        <p:txBody>
          <a:bodyPr wrap="square" lIns="0" tIns="0" rIns="0" bIns="0" rtlCol="0"/>
          <a:lstStyle/>
          <a:p/>
        </p:txBody>
      </p:sp>
      <p:sp>
        <p:nvSpPr>
          <p:cNvPr id="27" name="object 27"/>
          <p:cNvSpPr/>
          <p:nvPr/>
        </p:nvSpPr>
        <p:spPr>
          <a:xfrm>
            <a:off x="4908803" y="2153411"/>
            <a:ext cx="102235" cy="215900"/>
          </a:xfrm>
          <a:custGeom>
            <a:avLst/>
            <a:gdLst/>
            <a:ahLst/>
            <a:cxnLst/>
            <a:rect l="l" t="t" r="r" b="b"/>
            <a:pathLst>
              <a:path w="102235" h="215900">
                <a:moveTo>
                  <a:pt x="102108" y="0"/>
                </a:moveTo>
                <a:lnTo>
                  <a:pt x="0" y="215646"/>
                </a:lnTo>
              </a:path>
            </a:pathLst>
          </a:custGeom>
          <a:ln w="4762">
            <a:solidFill>
              <a:srgbClr val="010101"/>
            </a:solidFill>
          </a:ln>
        </p:spPr>
        <p:txBody>
          <a:bodyPr wrap="square" lIns="0" tIns="0" rIns="0" bIns="0" rtlCol="0"/>
          <a:lstStyle/>
          <a:p/>
        </p:txBody>
      </p:sp>
      <p:sp>
        <p:nvSpPr>
          <p:cNvPr id="28" name="object 28"/>
          <p:cNvSpPr/>
          <p:nvPr/>
        </p:nvSpPr>
        <p:spPr>
          <a:xfrm>
            <a:off x="4328921" y="2606039"/>
            <a:ext cx="459105" cy="119380"/>
          </a:xfrm>
          <a:custGeom>
            <a:avLst/>
            <a:gdLst/>
            <a:ahLst/>
            <a:cxnLst/>
            <a:rect l="l" t="t" r="r" b="b"/>
            <a:pathLst>
              <a:path w="459104" h="119380">
                <a:moveTo>
                  <a:pt x="0" y="118871"/>
                </a:moveTo>
                <a:lnTo>
                  <a:pt x="458724" y="0"/>
                </a:lnTo>
              </a:path>
            </a:pathLst>
          </a:custGeom>
          <a:ln w="4762">
            <a:solidFill>
              <a:srgbClr val="010101"/>
            </a:solidFill>
          </a:ln>
        </p:spPr>
        <p:txBody>
          <a:bodyPr wrap="square" lIns="0" tIns="0" rIns="0" bIns="0" rtlCol="0"/>
          <a:lstStyle/>
          <a:p/>
        </p:txBody>
      </p:sp>
      <p:sp>
        <p:nvSpPr>
          <p:cNvPr id="29" name="object 29"/>
          <p:cNvSpPr/>
          <p:nvPr/>
        </p:nvSpPr>
        <p:spPr>
          <a:xfrm>
            <a:off x="4142994" y="1957577"/>
            <a:ext cx="645160" cy="452120"/>
          </a:xfrm>
          <a:custGeom>
            <a:avLst/>
            <a:gdLst/>
            <a:ahLst/>
            <a:cxnLst/>
            <a:rect l="l" t="t" r="r" b="b"/>
            <a:pathLst>
              <a:path w="645160" h="452119">
                <a:moveTo>
                  <a:pt x="0" y="0"/>
                </a:moveTo>
                <a:lnTo>
                  <a:pt x="644651" y="451866"/>
                </a:lnTo>
              </a:path>
            </a:pathLst>
          </a:custGeom>
          <a:ln w="4762">
            <a:solidFill>
              <a:srgbClr val="010101"/>
            </a:solidFill>
          </a:ln>
        </p:spPr>
        <p:txBody>
          <a:bodyPr wrap="square" lIns="0" tIns="0" rIns="0" bIns="0" rtlCol="0"/>
          <a:lstStyle/>
          <a:p/>
        </p:txBody>
      </p:sp>
      <p:sp>
        <p:nvSpPr>
          <p:cNvPr id="30" name="object 30"/>
          <p:cNvSpPr/>
          <p:nvPr/>
        </p:nvSpPr>
        <p:spPr>
          <a:xfrm>
            <a:off x="3646932" y="2507742"/>
            <a:ext cx="391160" cy="119380"/>
          </a:xfrm>
          <a:custGeom>
            <a:avLst/>
            <a:gdLst/>
            <a:ahLst/>
            <a:cxnLst/>
            <a:rect l="l" t="t" r="r" b="b"/>
            <a:pathLst>
              <a:path w="391160" h="119380">
                <a:moveTo>
                  <a:pt x="0" y="0"/>
                </a:moveTo>
                <a:lnTo>
                  <a:pt x="390905" y="118872"/>
                </a:lnTo>
              </a:path>
            </a:pathLst>
          </a:custGeom>
          <a:ln w="4762">
            <a:solidFill>
              <a:srgbClr val="010101"/>
            </a:solidFill>
          </a:ln>
        </p:spPr>
        <p:txBody>
          <a:bodyPr wrap="square" lIns="0" tIns="0" rIns="0" bIns="0" rtlCol="0"/>
          <a:lstStyle/>
          <a:p/>
        </p:txBody>
      </p:sp>
      <p:sp>
        <p:nvSpPr>
          <p:cNvPr id="31" name="object 31"/>
          <p:cNvSpPr/>
          <p:nvPr/>
        </p:nvSpPr>
        <p:spPr>
          <a:xfrm>
            <a:off x="4022597" y="1998726"/>
            <a:ext cx="136525" cy="586740"/>
          </a:xfrm>
          <a:custGeom>
            <a:avLst/>
            <a:gdLst/>
            <a:ahLst/>
            <a:cxnLst/>
            <a:rect l="l" t="t" r="r" b="b"/>
            <a:pathLst>
              <a:path w="136525" h="586739">
                <a:moveTo>
                  <a:pt x="0" y="0"/>
                </a:moveTo>
                <a:lnTo>
                  <a:pt x="136398" y="586740"/>
                </a:lnTo>
              </a:path>
            </a:pathLst>
          </a:custGeom>
          <a:ln w="4762">
            <a:solidFill>
              <a:srgbClr val="010101"/>
            </a:solidFill>
          </a:ln>
        </p:spPr>
        <p:txBody>
          <a:bodyPr wrap="square" lIns="0" tIns="0" rIns="0" bIns="0" rtlCol="0"/>
          <a:lstStyle/>
          <a:p/>
        </p:txBody>
      </p:sp>
      <p:sp>
        <p:nvSpPr>
          <p:cNvPr id="32" name="object 32"/>
          <p:cNvSpPr/>
          <p:nvPr/>
        </p:nvSpPr>
        <p:spPr>
          <a:xfrm>
            <a:off x="1606296" y="1231391"/>
            <a:ext cx="4559300" cy="3416300"/>
          </a:xfrm>
          <a:custGeom>
            <a:avLst/>
            <a:gdLst/>
            <a:ahLst/>
            <a:cxnLst/>
            <a:rect l="l" t="t" r="r" b="b"/>
            <a:pathLst>
              <a:path w="4559300" h="3416300">
                <a:moveTo>
                  <a:pt x="4559046" y="0"/>
                </a:moveTo>
                <a:lnTo>
                  <a:pt x="0" y="0"/>
                </a:lnTo>
                <a:lnTo>
                  <a:pt x="0" y="3416046"/>
                </a:lnTo>
                <a:lnTo>
                  <a:pt x="4559046" y="3416046"/>
                </a:lnTo>
                <a:lnTo>
                  <a:pt x="4559046" y="0"/>
                </a:lnTo>
                <a:close/>
              </a:path>
            </a:pathLst>
          </a:custGeom>
          <a:ln w="12954">
            <a:solidFill>
              <a:srgbClr val="000000"/>
            </a:solidFill>
          </a:ln>
        </p:spPr>
        <p:txBody>
          <a:bodyPr wrap="square" lIns="0" tIns="0" rIns="0" bIns="0" rtlCol="0"/>
          <a:lstStyle/>
          <a:p/>
        </p:txBody>
      </p:sp>
      <p:sp>
        <p:nvSpPr>
          <p:cNvPr id="33" name="object 33"/>
          <p:cNvSpPr/>
          <p:nvPr/>
        </p:nvSpPr>
        <p:spPr>
          <a:xfrm>
            <a:off x="2590800" y="6143244"/>
            <a:ext cx="340995" cy="277495"/>
          </a:xfrm>
          <a:custGeom>
            <a:avLst/>
            <a:gdLst/>
            <a:ahLst/>
            <a:cxnLst/>
            <a:rect l="l" t="t" r="r" b="b"/>
            <a:pathLst>
              <a:path w="340994" h="277495">
                <a:moveTo>
                  <a:pt x="169925" y="0"/>
                </a:moveTo>
                <a:lnTo>
                  <a:pt x="116262" y="7034"/>
                </a:lnTo>
                <a:lnTo>
                  <a:pt x="69622" y="26651"/>
                </a:lnTo>
                <a:lnTo>
                  <a:pt x="32820" y="56619"/>
                </a:lnTo>
                <a:lnTo>
                  <a:pt x="8674" y="94707"/>
                </a:lnTo>
                <a:lnTo>
                  <a:pt x="0" y="138683"/>
                </a:lnTo>
                <a:lnTo>
                  <a:pt x="8674" y="182660"/>
                </a:lnTo>
                <a:lnTo>
                  <a:pt x="32820" y="220748"/>
                </a:lnTo>
                <a:lnTo>
                  <a:pt x="69622" y="250716"/>
                </a:lnTo>
                <a:lnTo>
                  <a:pt x="116262" y="270333"/>
                </a:lnTo>
                <a:lnTo>
                  <a:pt x="169925" y="277367"/>
                </a:lnTo>
                <a:lnTo>
                  <a:pt x="223960" y="270333"/>
                </a:lnTo>
                <a:lnTo>
                  <a:pt x="270826" y="250716"/>
                </a:lnTo>
                <a:lnTo>
                  <a:pt x="307744" y="220748"/>
                </a:lnTo>
                <a:lnTo>
                  <a:pt x="331933" y="182660"/>
                </a:lnTo>
                <a:lnTo>
                  <a:pt x="340613" y="138683"/>
                </a:lnTo>
                <a:lnTo>
                  <a:pt x="331933" y="94707"/>
                </a:lnTo>
                <a:lnTo>
                  <a:pt x="307744" y="56619"/>
                </a:lnTo>
                <a:lnTo>
                  <a:pt x="270826" y="26651"/>
                </a:lnTo>
                <a:lnTo>
                  <a:pt x="223960" y="7034"/>
                </a:lnTo>
                <a:lnTo>
                  <a:pt x="169925" y="0"/>
                </a:lnTo>
                <a:close/>
              </a:path>
            </a:pathLst>
          </a:custGeom>
          <a:ln w="4762">
            <a:solidFill>
              <a:srgbClr val="010101"/>
            </a:solidFill>
          </a:ln>
        </p:spPr>
        <p:txBody>
          <a:bodyPr wrap="square" lIns="0" tIns="0" rIns="0" bIns="0" rtlCol="0"/>
          <a:lstStyle/>
          <a:p/>
        </p:txBody>
      </p:sp>
      <p:sp>
        <p:nvSpPr>
          <p:cNvPr id="34" name="object 34"/>
          <p:cNvSpPr txBox="1"/>
          <p:nvPr/>
        </p:nvSpPr>
        <p:spPr>
          <a:xfrm>
            <a:off x="2682239" y="6173215"/>
            <a:ext cx="114935" cy="208279"/>
          </a:xfrm>
          <a:prstGeom prst="rect">
            <a:avLst/>
          </a:prstGeom>
        </p:spPr>
        <p:txBody>
          <a:bodyPr wrap="square" lIns="0" tIns="12700" rIns="0" bIns="0" rtlCol="0" vert="horz">
            <a:spAutoFit/>
          </a:bodyPr>
          <a:lstStyle/>
          <a:p>
            <a:pPr>
              <a:lnSpc>
                <a:spcPct val="100000"/>
              </a:lnSpc>
              <a:spcBef>
                <a:spcPts val="100"/>
              </a:spcBef>
            </a:pPr>
            <a:r>
              <a:rPr dirty="0" sz="1200" i="1">
                <a:latin typeface="Arial"/>
                <a:cs typeface="Arial"/>
              </a:rPr>
              <a:t>V</a:t>
            </a:r>
            <a:endParaRPr sz="1200">
              <a:latin typeface="Arial"/>
              <a:cs typeface="Arial"/>
            </a:endParaRPr>
          </a:p>
        </p:txBody>
      </p:sp>
      <p:sp>
        <p:nvSpPr>
          <p:cNvPr id="35" name="object 35"/>
          <p:cNvSpPr txBox="1"/>
          <p:nvPr/>
        </p:nvSpPr>
        <p:spPr>
          <a:xfrm>
            <a:off x="2783585" y="6262369"/>
            <a:ext cx="69215" cy="147320"/>
          </a:xfrm>
          <a:prstGeom prst="rect">
            <a:avLst/>
          </a:prstGeom>
        </p:spPr>
        <p:txBody>
          <a:bodyPr wrap="square" lIns="0" tIns="12065" rIns="0" bIns="0" rtlCol="0" vert="horz">
            <a:spAutoFit/>
          </a:bodyPr>
          <a:lstStyle/>
          <a:p>
            <a:pPr>
              <a:lnSpc>
                <a:spcPct val="100000"/>
              </a:lnSpc>
              <a:spcBef>
                <a:spcPts val="95"/>
              </a:spcBef>
            </a:pPr>
            <a:r>
              <a:rPr dirty="0" sz="800" spc="-5" i="1">
                <a:latin typeface="Arial"/>
                <a:cs typeface="Arial"/>
              </a:rPr>
              <a:t>3</a:t>
            </a:r>
            <a:endParaRPr sz="800">
              <a:latin typeface="Arial"/>
              <a:cs typeface="Arial"/>
            </a:endParaRPr>
          </a:p>
        </p:txBody>
      </p:sp>
      <p:sp>
        <p:nvSpPr>
          <p:cNvPr id="36" name="object 36"/>
          <p:cNvSpPr/>
          <p:nvPr/>
        </p:nvSpPr>
        <p:spPr>
          <a:xfrm>
            <a:off x="3307079" y="6698742"/>
            <a:ext cx="340360" cy="279400"/>
          </a:xfrm>
          <a:custGeom>
            <a:avLst/>
            <a:gdLst/>
            <a:ahLst/>
            <a:cxnLst/>
            <a:rect l="l" t="t" r="r" b="b"/>
            <a:pathLst>
              <a:path w="340360" h="279400">
                <a:moveTo>
                  <a:pt x="169925" y="0"/>
                </a:moveTo>
                <a:lnTo>
                  <a:pt x="116262" y="7114"/>
                </a:lnTo>
                <a:lnTo>
                  <a:pt x="69622" y="26919"/>
                </a:lnTo>
                <a:lnTo>
                  <a:pt x="32820" y="57113"/>
                </a:lnTo>
                <a:lnTo>
                  <a:pt x="8674" y="95390"/>
                </a:lnTo>
                <a:lnTo>
                  <a:pt x="0" y="139445"/>
                </a:lnTo>
                <a:lnTo>
                  <a:pt x="8674" y="183501"/>
                </a:lnTo>
                <a:lnTo>
                  <a:pt x="32820" y="221778"/>
                </a:lnTo>
                <a:lnTo>
                  <a:pt x="69622" y="251972"/>
                </a:lnTo>
                <a:lnTo>
                  <a:pt x="116262" y="271777"/>
                </a:lnTo>
                <a:lnTo>
                  <a:pt x="169925" y="278891"/>
                </a:lnTo>
                <a:lnTo>
                  <a:pt x="223589" y="271777"/>
                </a:lnTo>
                <a:lnTo>
                  <a:pt x="270229" y="251972"/>
                </a:lnTo>
                <a:lnTo>
                  <a:pt x="307031" y="221778"/>
                </a:lnTo>
                <a:lnTo>
                  <a:pt x="331177" y="183501"/>
                </a:lnTo>
                <a:lnTo>
                  <a:pt x="339852" y="139445"/>
                </a:lnTo>
                <a:lnTo>
                  <a:pt x="331177" y="95390"/>
                </a:lnTo>
                <a:lnTo>
                  <a:pt x="307031" y="57113"/>
                </a:lnTo>
                <a:lnTo>
                  <a:pt x="270229" y="26919"/>
                </a:lnTo>
                <a:lnTo>
                  <a:pt x="223589" y="7114"/>
                </a:lnTo>
                <a:lnTo>
                  <a:pt x="169925" y="0"/>
                </a:lnTo>
                <a:close/>
              </a:path>
            </a:pathLst>
          </a:custGeom>
          <a:ln w="4762">
            <a:solidFill>
              <a:srgbClr val="010101"/>
            </a:solidFill>
          </a:ln>
        </p:spPr>
        <p:txBody>
          <a:bodyPr wrap="square" lIns="0" tIns="0" rIns="0" bIns="0" rtlCol="0"/>
          <a:lstStyle/>
          <a:p/>
        </p:txBody>
      </p:sp>
      <p:sp>
        <p:nvSpPr>
          <p:cNvPr id="37" name="object 37"/>
          <p:cNvSpPr/>
          <p:nvPr/>
        </p:nvSpPr>
        <p:spPr>
          <a:xfrm>
            <a:off x="3204210" y="6265926"/>
            <a:ext cx="341630" cy="279400"/>
          </a:xfrm>
          <a:custGeom>
            <a:avLst/>
            <a:gdLst/>
            <a:ahLst/>
            <a:cxnLst/>
            <a:rect l="l" t="t" r="r" b="b"/>
            <a:pathLst>
              <a:path w="341629" h="279400">
                <a:moveTo>
                  <a:pt x="170687" y="0"/>
                </a:moveTo>
                <a:lnTo>
                  <a:pt x="116653" y="7114"/>
                </a:lnTo>
                <a:lnTo>
                  <a:pt x="69787" y="26919"/>
                </a:lnTo>
                <a:lnTo>
                  <a:pt x="32869" y="57113"/>
                </a:lnTo>
                <a:lnTo>
                  <a:pt x="8680" y="95390"/>
                </a:lnTo>
                <a:lnTo>
                  <a:pt x="0" y="139446"/>
                </a:lnTo>
                <a:lnTo>
                  <a:pt x="8680" y="183501"/>
                </a:lnTo>
                <a:lnTo>
                  <a:pt x="32869" y="221778"/>
                </a:lnTo>
                <a:lnTo>
                  <a:pt x="69787" y="251972"/>
                </a:lnTo>
                <a:lnTo>
                  <a:pt x="116653" y="271777"/>
                </a:lnTo>
                <a:lnTo>
                  <a:pt x="170687" y="278891"/>
                </a:lnTo>
                <a:lnTo>
                  <a:pt x="224722" y="271777"/>
                </a:lnTo>
                <a:lnTo>
                  <a:pt x="271588" y="251972"/>
                </a:lnTo>
                <a:lnTo>
                  <a:pt x="308506" y="221778"/>
                </a:lnTo>
                <a:lnTo>
                  <a:pt x="332695" y="183501"/>
                </a:lnTo>
                <a:lnTo>
                  <a:pt x="341375" y="139446"/>
                </a:lnTo>
                <a:lnTo>
                  <a:pt x="332695" y="95390"/>
                </a:lnTo>
                <a:lnTo>
                  <a:pt x="308506" y="57113"/>
                </a:lnTo>
                <a:lnTo>
                  <a:pt x="271588" y="26919"/>
                </a:lnTo>
                <a:lnTo>
                  <a:pt x="224722" y="7114"/>
                </a:lnTo>
                <a:lnTo>
                  <a:pt x="170687" y="0"/>
                </a:lnTo>
                <a:close/>
              </a:path>
            </a:pathLst>
          </a:custGeom>
          <a:ln w="4762">
            <a:solidFill>
              <a:srgbClr val="010101"/>
            </a:solidFill>
          </a:ln>
        </p:spPr>
        <p:txBody>
          <a:bodyPr wrap="square" lIns="0" tIns="0" rIns="0" bIns="0" rtlCol="0"/>
          <a:lstStyle/>
          <a:p/>
        </p:txBody>
      </p:sp>
      <p:sp>
        <p:nvSpPr>
          <p:cNvPr id="38" name="object 38"/>
          <p:cNvSpPr txBox="1"/>
          <p:nvPr/>
        </p:nvSpPr>
        <p:spPr>
          <a:xfrm>
            <a:off x="3295650" y="6296659"/>
            <a:ext cx="114935" cy="208279"/>
          </a:xfrm>
          <a:prstGeom prst="rect">
            <a:avLst/>
          </a:prstGeom>
        </p:spPr>
        <p:txBody>
          <a:bodyPr wrap="square" lIns="0" tIns="12700" rIns="0" bIns="0" rtlCol="0" vert="horz">
            <a:spAutoFit/>
          </a:bodyPr>
          <a:lstStyle/>
          <a:p>
            <a:pPr>
              <a:lnSpc>
                <a:spcPct val="100000"/>
              </a:lnSpc>
              <a:spcBef>
                <a:spcPts val="100"/>
              </a:spcBef>
            </a:pPr>
            <a:r>
              <a:rPr dirty="0" sz="1200" i="1">
                <a:latin typeface="Arial"/>
                <a:cs typeface="Arial"/>
              </a:rPr>
              <a:t>V</a:t>
            </a:r>
            <a:endParaRPr sz="1200">
              <a:latin typeface="Arial"/>
              <a:cs typeface="Arial"/>
            </a:endParaRPr>
          </a:p>
        </p:txBody>
      </p:sp>
      <p:sp>
        <p:nvSpPr>
          <p:cNvPr id="39" name="object 39"/>
          <p:cNvSpPr txBox="1"/>
          <p:nvPr/>
        </p:nvSpPr>
        <p:spPr>
          <a:xfrm>
            <a:off x="3396996" y="6385813"/>
            <a:ext cx="69215" cy="147320"/>
          </a:xfrm>
          <a:prstGeom prst="rect">
            <a:avLst/>
          </a:prstGeom>
        </p:spPr>
        <p:txBody>
          <a:bodyPr wrap="square" lIns="0" tIns="12065" rIns="0" bIns="0" rtlCol="0" vert="horz">
            <a:spAutoFit/>
          </a:bodyPr>
          <a:lstStyle/>
          <a:p>
            <a:pPr>
              <a:lnSpc>
                <a:spcPct val="100000"/>
              </a:lnSpc>
              <a:spcBef>
                <a:spcPts val="95"/>
              </a:spcBef>
            </a:pPr>
            <a:r>
              <a:rPr dirty="0" sz="800" spc="-5" i="1">
                <a:latin typeface="Arial"/>
                <a:cs typeface="Arial"/>
              </a:rPr>
              <a:t>2</a:t>
            </a:r>
            <a:endParaRPr sz="800">
              <a:latin typeface="Arial"/>
              <a:cs typeface="Arial"/>
            </a:endParaRPr>
          </a:p>
        </p:txBody>
      </p:sp>
      <p:sp>
        <p:nvSpPr>
          <p:cNvPr id="40" name="object 40"/>
          <p:cNvSpPr/>
          <p:nvPr/>
        </p:nvSpPr>
        <p:spPr>
          <a:xfrm>
            <a:off x="4738878" y="6698742"/>
            <a:ext cx="340995" cy="279400"/>
          </a:xfrm>
          <a:custGeom>
            <a:avLst/>
            <a:gdLst/>
            <a:ahLst/>
            <a:cxnLst/>
            <a:rect l="l" t="t" r="r" b="b"/>
            <a:pathLst>
              <a:path w="340995" h="279400">
                <a:moveTo>
                  <a:pt x="169925" y="0"/>
                </a:moveTo>
                <a:lnTo>
                  <a:pt x="116262" y="7114"/>
                </a:lnTo>
                <a:lnTo>
                  <a:pt x="69622" y="26919"/>
                </a:lnTo>
                <a:lnTo>
                  <a:pt x="32820" y="57113"/>
                </a:lnTo>
                <a:lnTo>
                  <a:pt x="8674" y="95390"/>
                </a:lnTo>
                <a:lnTo>
                  <a:pt x="0" y="139445"/>
                </a:lnTo>
                <a:lnTo>
                  <a:pt x="8674" y="183501"/>
                </a:lnTo>
                <a:lnTo>
                  <a:pt x="32820" y="221778"/>
                </a:lnTo>
                <a:lnTo>
                  <a:pt x="69622" y="251972"/>
                </a:lnTo>
                <a:lnTo>
                  <a:pt x="116262" y="271777"/>
                </a:lnTo>
                <a:lnTo>
                  <a:pt x="169925" y="278891"/>
                </a:lnTo>
                <a:lnTo>
                  <a:pt x="223960" y="271777"/>
                </a:lnTo>
                <a:lnTo>
                  <a:pt x="270826" y="251972"/>
                </a:lnTo>
                <a:lnTo>
                  <a:pt x="307744" y="221778"/>
                </a:lnTo>
                <a:lnTo>
                  <a:pt x="331933" y="183501"/>
                </a:lnTo>
                <a:lnTo>
                  <a:pt x="340613" y="139445"/>
                </a:lnTo>
                <a:lnTo>
                  <a:pt x="331933" y="95390"/>
                </a:lnTo>
                <a:lnTo>
                  <a:pt x="307744" y="57113"/>
                </a:lnTo>
                <a:lnTo>
                  <a:pt x="270826" y="26919"/>
                </a:lnTo>
                <a:lnTo>
                  <a:pt x="223960" y="7114"/>
                </a:lnTo>
                <a:lnTo>
                  <a:pt x="169925" y="0"/>
                </a:lnTo>
                <a:close/>
              </a:path>
            </a:pathLst>
          </a:custGeom>
          <a:ln w="4762">
            <a:solidFill>
              <a:srgbClr val="010101"/>
            </a:solidFill>
          </a:ln>
        </p:spPr>
        <p:txBody>
          <a:bodyPr wrap="square" lIns="0" tIns="0" rIns="0" bIns="0" rtlCol="0"/>
          <a:lstStyle/>
          <a:p/>
        </p:txBody>
      </p:sp>
      <p:sp>
        <p:nvSpPr>
          <p:cNvPr id="41" name="object 41"/>
          <p:cNvSpPr/>
          <p:nvPr/>
        </p:nvSpPr>
        <p:spPr>
          <a:xfrm>
            <a:off x="3988308" y="6915150"/>
            <a:ext cx="340995" cy="278130"/>
          </a:xfrm>
          <a:custGeom>
            <a:avLst/>
            <a:gdLst/>
            <a:ahLst/>
            <a:cxnLst/>
            <a:rect l="l" t="t" r="r" b="b"/>
            <a:pathLst>
              <a:path w="340995" h="278129">
                <a:moveTo>
                  <a:pt x="170687" y="0"/>
                </a:moveTo>
                <a:lnTo>
                  <a:pt x="116653" y="7114"/>
                </a:lnTo>
                <a:lnTo>
                  <a:pt x="69787" y="26919"/>
                </a:lnTo>
                <a:lnTo>
                  <a:pt x="32869" y="57113"/>
                </a:lnTo>
                <a:lnTo>
                  <a:pt x="8680" y="95390"/>
                </a:lnTo>
                <a:lnTo>
                  <a:pt x="0" y="139445"/>
                </a:lnTo>
                <a:lnTo>
                  <a:pt x="8680" y="183129"/>
                </a:lnTo>
                <a:lnTo>
                  <a:pt x="32869" y="221181"/>
                </a:lnTo>
                <a:lnTo>
                  <a:pt x="69787" y="251258"/>
                </a:lnTo>
                <a:lnTo>
                  <a:pt x="116653" y="271022"/>
                </a:lnTo>
                <a:lnTo>
                  <a:pt x="170687" y="278130"/>
                </a:lnTo>
                <a:lnTo>
                  <a:pt x="224351" y="271022"/>
                </a:lnTo>
                <a:lnTo>
                  <a:pt x="270991" y="251258"/>
                </a:lnTo>
                <a:lnTo>
                  <a:pt x="307793" y="221181"/>
                </a:lnTo>
                <a:lnTo>
                  <a:pt x="331939" y="183129"/>
                </a:lnTo>
                <a:lnTo>
                  <a:pt x="340613" y="139445"/>
                </a:lnTo>
                <a:lnTo>
                  <a:pt x="331939" y="95390"/>
                </a:lnTo>
                <a:lnTo>
                  <a:pt x="307793" y="57113"/>
                </a:lnTo>
                <a:lnTo>
                  <a:pt x="270991" y="26919"/>
                </a:lnTo>
                <a:lnTo>
                  <a:pt x="224351" y="7114"/>
                </a:lnTo>
                <a:lnTo>
                  <a:pt x="170687" y="0"/>
                </a:lnTo>
                <a:close/>
              </a:path>
            </a:pathLst>
          </a:custGeom>
          <a:ln w="4762">
            <a:solidFill>
              <a:srgbClr val="010101"/>
            </a:solidFill>
          </a:ln>
        </p:spPr>
        <p:txBody>
          <a:bodyPr wrap="square" lIns="0" tIns="0" rIns="0" bIns="0" rtlCol="0"/>
          <a:lstStyle/>
          <a:p/>
        </p:txBody>
      </p:sp>
      <p:sp>
        <p:nvSpPr>
          <p:cNvPr id="42" name="object 42"/>
          <p:cNvSpPr/>
          <p:nvPr/>
        </p:nvSpPr>
        <p:spPr>
          <a:xfrm>
            <a:off x="4840985" y="6204965"/>
            <a:ext cx="340995" cy="278130"/>
          </a:xfrm>
          <a:custGeom>
            <a:avLst/>
            <a:gdLst/>
            <a:ahLst/>
            <a:cxnLst/>
            <a:rect l="l" t="t" r="r" b="b"/>
            <a:pathLst>
              <a:path w="340995" h="278129">
                <a:moveTo>
                  <a:pt x="170687" y="0"/>
                </a:moveTo>
                <a:lnTo>
                  <a:pt x="116653" y="7107"/>
                </a:lnTo>
                <a:lnTo>
                  <a:pt x="69787" y="26871"/>
                </a:lnTo>
                <a:lnTo>
                  <a:pt x="32869" y="56948"/>
                </a:lnTo>
                <a:lnTo>
                  <a:pt x="8680" y="95000"/>
                </a:lnTo>
                <a:lnTo>
                  <a:pt x="0" y="138684"/>
                </a:lnTo>
                <a:lnTo>
                  <a:pt x="8680" y="182739"/>
                </a:lnTo>
                <a:lnTo>
                  <a:pt x="32869" y="221016"/>
                </a:lnTo>
                <a:lnTo>
                  <a:pt x="69787" y="251210"/>
                </a:lnTo>
                <a:lnTo>
                  <a:pt x="116653" y="271015"/>
                </a:lnTo>
                <a:lnTo>
                  <a:pt x="170687" y="278130"/>
                </a:lnTo>
                <a:lnTo>
                  <a:pt x="224351" y="271015"/>
                </a:lnTo>
                <a:lnTo>
                  <a:pt x="270991" y="251210"/>
                </a:lnTo>
                <a:lnTo>
                  <a:pt x="307793" y="221016"/>
                </a:lnTo>
                <a:lnTo>
                  <a:pt x="331939" y="182739"/>
                </a:lnTo>
                <a:lnTo>
                  <a:pt x="340613" y="138684"/>
                </a:lnTo>
                <a:lnTo>
                  <a:pt x="331939" y="95000"/>
                </a:lnTo>
                <a:lnTo>
                  <a:pt x="307793" y="56948"/>
                </a:lnTo>
                <a:lnTo>
                  <a:pt x="270991" y="26871"/>
                </a:lnTo>
                <a:lnTo>
                  <a:pt x="224351" y="7107"/>
                </a:lnTo>
                <a:lnTo>
                  <a:pt x="170687" y="0"/>
                </a:lnTo>
                <a:close/>
              </a:path>
            </a:pathLst>
          </a:custGeom>
          <a:ln w="4762">
            <a:solidFill>
              <a:srgbClr val="010101"/>
            </a:solidFill>
          </a:ln>
        </p:spPr>
        <p:txBody>
          <a:bodyPr wrap="square" lIns="0" tIns="0" rIns="0" bIns="0" rtlCol="0"/>
          <a:lstStyle/>
          <a:p/>
        </p:txBody>
      </p:sp>
      <p:sp>
        <p:nvSpPr>
          <p:cNvPr id="43" name="object 43"/>
          <p:cNvSpPr txBox="1"/>
          <p:nvPr/>
        </p:nvSpPr>
        <p:spPr>
          <a:xfrm>
            <a:off x="4907026" y="6234936"/>
            <a:ext cx="221615" cy="208279"/>
          </a:xfrm>
          <a:prstGeom prst="rect">
            <a:avLst/>
          </a:prstGeom>
        </p:spPr>
        <p:txBody>
          <a:bodyPr wrap="square" lIns="0" tIns="12700" rIns="0" bIns="0" rtlCol="0" vert="horz">
            <a:spAutoFit/>
          </a:bodyPr>
          <a:lstStyle/>
          <a:p>
            <a:pPr marL="25400">
              <a:lnSpc>
                <a:spcPct val="100000"/>
              </a:lnSpc>
              <a:spcBef>
                <a:spcPts val="100"/>
              </a:spcBef>
            </a:pPr>
            <a:r>
              <a:rPr dirty="0" sz="1200" spc="-5" i="1">
                <a:latin typeface="Arial"/>
                <a:cs typeface="Arial"/>
              </a:rPr>
              <a:t>V</a:t>
            </a:r>
            <a:r>
              <a:rPr dirty="0" baseline="-20833" sz="1200" spc="-7" i="1">
                <a:latin typeface="Arial"/>
                <a:cs typeface="Arial"/>
              </a:rPr>
              <a:t>1</a:t>
            </a:r>
            <a:endParaRPr baseline="-20833" sz="1200">
              <a:latin typeface="Arial"/>
              <a:cs typeface="Arial"/>
            </a:endParaRPr>
          </a:p>
        </p:txBody>
      </p:sp>
      <p:sp>
        <p:nvSpPr>
          <p:cNvPr id="44" name="object 44"/>
          <p:cNvSpPr/>
          <p:nvPr/>
        </p:nvSpPr>
        <p:spPr>
          <a:xfrm>
            <a:off x="3851909" y="6050279"/>
            <a:ext cx="341630" cy="278130"/>
          </a:xfrm>
          <a:custGeom>
            <a:avLst/>
            <a:gdLst/>
            <a:ahLst/>
            <a:cxnLst/>
            <a:rect l="l" t="t" r="r" b="b"/>
            <a:pathLst>
              <a:path w="341629" h="278129">
                <a:moveTo>
                  <a:pt x="170687" y="0"/>
                </a:moveTo>
                <a:lnTo>
                  <a:pt x="116653" y="7107"/>
                </a:lnTo>
                <a:lnTo>
                  <a:pt x="69787" y="26871"/>
                </a:lnTo>
                <a:lnTo>
                  <a:pt x="32869" y="56948"/>
                </a:lnTo>
                <a:lnTo>
                  <a:pt x="8680" y="95000"/>
                </a:lnTo>
                <a:lnTo>
                  <a:pt x="0" y="138684"/>
                </a:lnTo>
                <a:lnTo>
                  <a:pt x="8680" y="182739"/>
                </a:lnTo>
                <a:lnTo>
                  <a:pt x="32869" y="221016"/>
                </a:lnTo>
                <a:lnTo>
                  <a:pt x="69787" y="251210"/>
                </a:lnTo>
                <a:lnTo>
                  <a:pt x="116653" y="271015"/>
                </a:lnTo>
                <a:lnTo>
                  <a:pt x="170687" y="278130"/>
                </a:lnTo>
                <a:lnTo>
                  <a:pt x="224722" y="271015"/>
                </a:lnTo>
                <a:lnTo>
                  <a:pt x="271588" y="251210"/>
                </a:lnTo>
                <a:lnTo>
                  <a:pt x="308506" y="221016"/>
                </a:lnTo>
                <a:lnTo>
                  <a:pt x="332695" y="182739"/>
                </a:lnTo>
                <a:lnTo>
                  <a:pt x="341375" y="138684"/>
                </a:lnTo>
                <a:lnTo>
                  <a:pt x="332695" y="95000"/>
                </a:lnTo>
                <a:lnTo>
                  <a:pt x="308506" y="56948"/>
                </a:lnTo>
                <a:lnTo>
                  <a:pt x="271588" y="26871"/>
                </a:lnTo>
                <a:lnTo>
                  <a:pt x="224722" y="7107"/>
                </a:lnTo>
                <a:lnTo>
                  <a:pt x="170687" y="0"/>
                </a:lnTo>
                <a:close/>
              </a:path>
            </a:pathLst>
          </a:custGeom>
          <a:ln w="4762">
            <a:solidFill>
              <a:srgbClr val="010101"/>
            </a:solidFill>
          </a:ln>
        </p:spPr>
        <p:txBody>
          <a:bodyPr wrap="square" lIns="0" tIns="0" rIns="0" bIns="0" rtlCol="0"/>
          <a:lstStyle/>
          <a:p/>
        </p:txBody>
      </p:sp>
      <p:sp>
        <p:nvSpPr>
          <p:cNvPr id="45" name="object 45"/>
          <p:cNvSpPr txBox="1"/>
          <p:nvPr/>
        </p:nvSpPr>
        <p:spPr>
          <a:xfrm>
            <a:off x="1743960" y="5533898"/>
            <a:ext cx="4181475" cy="755015"/>
          </a:xfrm>
          <a:prstGeom prst="rect">
            <a:avLst/>
          </a:prstGeom>
        </p:spPr>
        <p:txBody>
          <a:bodyPr wrap="square" lIns="0" tIns="12700" rIns="0" bIns="0" rtlCol="0" vert="horz">
            <a:spAutoFit/>
          </a:bodyPr>
          <a:lstStyle/>
          <a:p>
            <a:pPr marL="25400" marR="30480" indent="547370">
              <a:lnSpc>
                <a:spcPct val="100000"/>
              </a:lnSpc>
              <a:spcBef>
                <a:spcPts val="100"/>
              </a:spcBef>
            </a:pPr>
            <a:r>
              <a:rPr dirty="0" sz="1600" spc="-5">
                <a:solidFill>
                  <a:srgbClr val="009A00"/>
                </a:solidFill>
                <a:latin typeface="Arial"/>
                <a:cs typeface="Arial"/>
              </a:rPr>
              <a:t>Blindingly obvious improvement </a:t>
            </a:r>
            <a:r>
              <a:rPr dirty="0" sz="1600">
                <a:solidFill>
                  <a:srgbClr val="009A00"/>
                </a:solidFill>
                <a:latin typeface="Arial"/>
                <a:cs typeface="Arial"/>
              </a:rPr>
              <a:t>–  </a:t>
            </a:r>
            <a:r>
              <a:rPr dirty="0" sz="1600" spc="-5">
                <a:solidFill>
                  <a:srgbClr val="009A00"/>
                </a:solidFill>
                <a:latin typeface="Arial"/>
                <a:cs typeface="Arial"/>
              </a:rPr>
              <a:t>Consistency Checking: “Backtracking</a:t>
            </a:r>
            <a:r>
              <a:rPr dirty="0" sz="1600" spc="-10">
                <a:solidFill>
                  <a:srgbClr val="009A00"/>
                </a:solidFill>
                <a:latin typeface="Arial"/>
                <a:cs typeface="Arial"/>
              </a:rPr>
              <a:t> </a:t>
            </a:r>
            <a:r>
              <a:rPr dirty="0" sz="1600" spc="-5">
                <a:solidFill>
                  <a:srgbClr val="009A00"/>
                </a:solidFill>
                <a:latin typeface="Arial"/>
                <a:cs typeface="Arial"/>
              </a:rPr>
              <a:t>Search”</a:t>
            </a:r>
            <a:endParaRPr sz="1600">
              <a:latin typeface="Arial"/>
              <a:cs typeface="Arial"/>
            </a:endParaRPr>
          </a:p>
          <a:p>
            <a:pPr algn="ctr" marL="374650">
              <a:lnSpc>
                <a:spcPct val="100000"/>
              </a:lnSpc>
              <a:spcBef>
                <a:spcPts val="459"/>
              </a:spcBef>
            </a:pPr>
            <a:r>
              <a:rPr dirty="0" sz="1200" spc="-5" i="1">
                <a:latin typeface="Arial"/>
                <a:cs typeface="Arial"/>
              </a:rPr>
              <a:t>V</a:t>
            </a:r>
            <a:r>
              <a:rPr dirty="0" baseline="-20833" sz="1200" spc="-7" i="1">
                <a:latin typeface="Arial"/>
                <a:cs typeface="Arial"/>
              </a:rPr>
              <a:t>5</a:t>
            </a:r>
            <a:endParaRPr baseline="-20833" sz="1200">
              <a:latin typeface="Arial"/>
              <a:cs typeface="Arial"/>
            </a:endParaRPr>
          </a:p>
        </p:txBody>
      </p:sp>
      <p:sp>
        <p:nvSpPr>
          <p:cNvPr id="46" name="object 46"/>
          <p:cNvSpPr/>
          <p:nvPr/>
        </p:nvSpPr>
        <p:spPr>
          <a:xfrm>
            <a:off x="2590800" y="6915150"/>
            <a:ext cx="340995" cy="278130"/>
          </a:xfrm>
          <a:custGeom>
            <a:avLst/>
            <a:gdLst/>
            <a:ahLst/>
            <a:cxnLst/>
            <a:rect l="l" t="t" r="r" b="b"/>
            <a:pathLst>
              <a:path w="340994" h="278129">
                <a:moveTo>
                  <a:pt x="169925" y="0"/>
                </a:moveTo>
                <a:lnTo>
                  <a:pt x="116262" y="7114"/>
                </a:lnTo>
                <a:lnTo>
                  <a:pt x="69622" y="26919"/>
                </a:lnTo>
                <a:lnTo>
                  <a:pt x="32820" y="57113"/>
                </a:lnTo>
                <a:lnTo>
                  <a:pt x="8674" y="95390"/>
                </a:lnTo>
                <a:lnTo>
                  <a:pt x="0" y="139445"/>
                </a:lnTo>
                <a:lnTo>
                  <a:pt x="8674" y="183129"/>
                </a:lnTo>
                <a:lnTo>
                  <a:pt x="32820" y="221181"/>
                </a:lnTo>
                <a:lnTo>
                  <a:pt x="69622" y="251258"/>
                </a:lnTo>
                <a:lnTo>
                  <a:pt x="116262" y="271022"/>
                </a:lnTo>
                <a:lnTo>
                  <a:pt x="169925" y="278130"/>
                </a:lnTo>
                <a:lnTo>
                  <a:pt x="223960" y="271022"/>
                </a:lnTo>
                <a:lnTo>
                  <a:pt x="270826" y="251258"/>
                </a:lnTo>
                <a:lnTo>
                  <a:pt x="307744" y="221181"/>
                </a:lnTo>
                <a:lnTo>
                  <a:pt x="331933" y="183129"/>
                </a:lnTo>
                <a:lnTo>
                  <a:pt x="340613" y="139445"/>
                </a:lnTo>
                <a:lnTo>
                  <a:pt x="331933" y="95390"/>
                </a:lnTo>
                <a:lnTo>
                  <a:pt x="307744" y="57113"/>
                </a:lnTo>
                <a:lnTo>
                  <a:pt x="270826" y="26919"/>
                </a:lnTo>
                <a:lnTo>
                  <a:pt x="223960" y="7114"/>
                </a:lnTo>
                <a:lnTo>
                  <a:pt x="169925" y="0"/>
                </a:lnTo>
                <a:close/>
              </a:path>
            </a:pathLst>
          </a:custGeom>
          <a:ln w="4762">
            <a:solidFill>
              <a:srgbClr val="010101"/>
            </a:solidFill>
          </a:ln>
        </p:spPr>
        <p:txBody>
          <a:bodyPr wrap="square" lIns="0" tIns="0" rIns="0" bIns="0" rtlCol="0"/>
          <a:lstStyle/>
          <a:p/>
        </p:txBody>
      </p:sp>
      <p:sp>
        <p:nvSpPr>
          <p:cNvPr id="47" name="object 47"/>
          <p:cNvSpPr txBox="1"/>
          <p:nvPr/>
        </p:nvSpPr>
        <p:spPr>
          <a:xfrm>
            <a:off x="1607819" y="6695945"/>
            <a:ext cx="4455795" cy="1969135"/>
          </a:xfrm>
          <a:prstGeom prst="rect">
            <a:avLst/>
          </a:prstGeom>
        </p:spPr>
        <p:txBody>
          <a:bodyPr wrap="square" lIns="0" tIns="46355" rIns="0" bIns="0" rtlCol="0" vert="horz">
            <a:spAutoFit/>
          </a:bodyPr>
          <a:lstStyle/>
          <a:p>
            <a:pPr marL="1789430">
              <a:lnSpc>
                <a:spcPct val="100000"/>
              </a:lnSpc>
              <a:spcBef>
                <a:spcPts val="365"/>
              </a:spcBef>
              <a:tabLst>
                <a:tab pos="3245485" algn="l"/>
              </a:tabLst>
            </a:pPr>
            <a:r>
              <a:rPr dirty="0" sz="1200" spc="-5" i="1">
                <a:latin typeface="Arial"/>
                <a:cs typeface="Arial"/>
              </a:rPr>
              <a:t>V</a:t>
            </a:r>
            <a:r>
              <a:rPr dirty="0" baseline="-20833" sz="1200" spc="-7" i="1">
                <a:latin typeface="Arial"/>
                <a:cs typeface="Arial"/>
              </a:rPr>
              <a:t>6	</a:t>
            </a:r>
            <a:r>
              <a:rPr dirty="0" sz="1200" spc="-5" i="1">
                <a:solidFill>
                  <a:srgbClr val="FF5050"/>
                </a:solidFill>
                <a:latin typeface="Arial"/>
                <a:cs typeface="Arial"/>
              </a:rPr>
              <a:t>R</a:t>
            </a:r>
            <a:endParaRPr sz="1200">
              <a:latin typeface="Arial"/>
              <a:cs typeface="Arial"/>
            </a:endParaRPr>
          </a:p>
          <a:p>
            <a:pPr marL="1074420">
              <a:lnSpc>
                <a:spcPct val="100000"/>
              </a:lnSpc>
              <a:spcBef>
                <a:spcPts val="260"/>
              </a:spcBef>
              <a:tabLst>
                <a:tab pos="2491105" algn="l"/>
              </a:tabLst>
            </a:pPr>
            <a:r>
              <a:rPr dirty="0" sz="1200" spc="-5" i="1">
                <a:latin typeface="Arial"/>
                <a:cs typeface="Arial"/>
              </a:rPr>
              <a:t>V</a:t>
            </a:r>
            <a:r>
              <a:rPr dirty="0" baseline="-20833" sz="1200" spc="-7" i="1">
                <a:latin typeface="Arial"/>
                <a:cs typeface="Arial"/>
              </a:rPr>
              <a:t>4	</a:t>
            </a:r>
            <a:r>
              <a:rPr dirty="0" sz="1200" i="1">
                <a:solidFill>
                  <a:srgbClr val="006E00"/>
                </a:solidFill>
                <a:latin typeface="Arial"/>
                <a:cs typeface="Arial"/>
              </a:rPr>
              <a:t>G</a:t>
            </a:r>
            <a:endParaRPr sz="1200">
              <a:latin typeface="Arial"/>
              <a:cs typeface="Arial"/>
            </a:endParaRPr>
          </a:p>
          <a:p>
            <a:pPr>
              <a:lnSpc>
                <a:spcPct val="100000"/>
              </a:lnSpc>
              <a:spcBef>
                <a:spcPts val="40"/>
              </a:spcBef>
            </a:pPr>
            <a:endParaRPr sz="1150">
              <a:latin typeface="Times New Roman"/>
              <a:cs typeface="Times New Roman"/>
            </a:endParaRPr>
          </a:p>
          <a:p>
            <a:pPr marL="38100">
              <a:lnSpc>
                <a:spcPct val="100000"/>
              </a:lnSpc>
              <a:spcBef>
                <a:spcPts val="5"/>
              </a:spcBef>
            </a:pPr>
            <a:r>
              <a:rPr dirty="0" sz="1000">
                <a:latin typeface="Arial"/>
                <a:cs typeface="Arial"/>
              </a:rPr>
              <a:t>Don’t </a:t>
            </a:r>
            <a:r>
              <a:rPr dirty="0" sz="1000" spc="-5">
                <a:latin typeface="Arial"/>
                <a:cs typeface="Arial"/>
              </a:rPr>
              <a:t>ever try successor </a:t>
            </a:r>
            <a:r>
              <a:rPr dirty="0" sz="1000">
                <a:latin typeface="Arial"/>
                <a:cs typeface="Arial"/>
              </a:rPr>
              <a:t>which </a:t>
            </a:r>
            <a:r>
              <a:rPr dirty="0" sz="1000" spc="-5">
                <a:latin typeface="Arial"/>
                <a:cs typeface="Arial"/>
              </a:rPr>
              <a:t>causes inconsistency </a:t>
            </a:r>
            <a:r>
              <a:rPr dirty="0" sz="1000">
                <a:latin typeface="Arial"/>
                <a:cs typeface="Arial"/>
              </a:rPr>
              <a:t>with its</a:t>
            </a:r>
            <a:r>
              <a:rPr dirty="0" sz="1000" spc="10">
                <a:latin typeface="Arial"/>
                <a:cs typeface="Arial"/>
              </a:rPr>
              <a:t> </a:t>
            </a:r>
            <a:r>
              <a:rPr dirty="0" sz="1000" spc="-5">
                <a:latin typeface="Arial"/>
                <a:cs typeface="Arial"/>
              </a:rPr>
              <a:t>neighbors.</a:t>
            </a:r>
            <a:endParaRPr sz="1000">
              <a:latin typeface="Arial"/>
              <a:cs typeface="Arial"/>
            </a:endParaRPr>
          </a:p>
          <a:p>
            <a:pPr marL="438784" indent="-173355">
              <a:lnSpc>
                <a:spcPts val="1140"/>
              </a:lnSpc>
              <a:spcBef>
                <a:spcPts val="365"/>
              </a:spcBef>
              <a:buChar char="–"/>
              <a:tabLst>
                <a:tab pos="439420" algn="l"/>
              </a:tabLst>
            </a:pPr>
            <a:r>
              <a:rPr dirty="0" sz="1000">
                <a:latin typeface="Arial"/>
                <a:cs typeface="Arial"/>
              </a:rPr>
              <a:t>Again, what </a:t>
            </a:r>
            <a:r>
              <a:rPr dirty="0" sz="1000" spc="-5">
                <a:latin typeface="Arial"/>
                <a:cs typeface="Arial"/>
              </a:rPr>
              <a:t>happens </a:t>
            </a:r>
            <a:r>
              <a:rPr dirty="0" sz="1000">
                <a:latin typeface="Arial"/>
                <a:cs typeface="Arial"/>
              </a:rPr>
              <a:t>if we do DFS with </a:t>
            </a:r>
            <a:r>
              <a:rPr dirty="0" sz="1000" spc="-5">
                <a:latin typeface="Arial"/>
                <a:cs typeface="Arial"/>
              </a:rPr>
              <a:t>the order </a:t>
            </a:r>
            <a:r>
              <a:rPr dirty="0" sz="1000">
                <a:latin typeface="Arial"/>
                <a:cs typeface="Arial"/>
              </a:rPr>
              <a:t>of </a:t>
            </a:r>
            <a:r>
              <a:rPr dirty="0" sz="1000" spc="-5">
                <a:latin typeface="Arial"/>
                <a:cs typeface="Arial"/>
              </a:rPr>
              <a:t>assignments as</a:t>
            </a:r>
            <a:r>
              <a:rPr dirty="0" sz="1000" spc="-65">
                <a:latin typeface="Arial"/>
                <a:cs typeface="Arial"/>
              </a:rPr>
              <a:t> </a:t>
            </a:r>
            <a:r>
              <a:rPr dirty="0" sz="1000" i="1">
                <a:latin typeface="Arial"/>
                <a:cs typeface="Arial"/>
              </a:rPr>
              <a:t>B</a:t>
            </a:r>
            <a:endParaRPr sz="1000">
              <a:latin typeface="Arial"/>
              <a:cs typeface="Arial"/>
            </a:endParaRPr>
          </a:p>
          <a:p>
            <a:pPr marL="438784">
              <a:lnSpc>
                <a:spcPts val="1140"/>
              </a:lnSpc>
            </a:pPr>
            <a:r>
              <a:rPr dirty="0" sz="1000" spc="-5">
                <a:latin typeface="Arial"/>
                <a:cs typeface="Arial"/>
              </a:rPr>
              <a:t>tried first, then </a:t>
            </a:r>
            <a:r>
              <a:rPr dirty="0" sz="1000" i="1">
                <a:latin typeface="Arial"/>
                <a:cs typeface="Arial"/>
              </a:rPr>
              <a:t>G </a:t>
            </a:r>
            <a:r>
              <a:rPr dirty="0" sz="1000" spc="-5">
                <a:latin typeface="Arial"/>
                <a:cs typeface="Arial"/>
              </a:rPr>
              <a:t>then</a:t>
            </a:r>
            <a:r>
              <a:rPr dirty="0" sz="1000" spc="-25">
                <a:latin typeface="Arial"/>
                <a:cs typeface="Arial"/>
              </a:rPr>
              <a:t> </a:t>
            </a:r>
            <a:r>
              <a:rPr dirty="0" sz="1000" i="1">
                <a:latin typeface="Arial"/>
                <a:cs typeface="Arial"/>
              </a:rPr>
              <a:t>R</a:t>
            </a:r>
            <a:r>
              <a:rPr dirty="0" sz="1000">
                <a:latin typeface="Arial"/>
                <a:cs typeface="Arial"/>
              </a:rPr>
              <a:t>?</a:t>
            </a:r>
            <a:endParaRPr sz="1000">
              <a:latin typeface="Arial"/>
              <a:cs typeface="Arial"/>
            </a:endParaRPr>
          </a:p>
          <a:p>
            <a:pPr marL="438784" indent="-173355">
              <a:lnSpc>
                <a:spcPct val="100000"/>
              </a:lnSpc>
              <a:spcBef>
                <a:spcPts val="360"/>
              </a:spcBef>
              <a:buChar char="–"/>
              <a:tabLst>
                <a:tab pos="439420" algn="l"/>
              </a:tabLst>
            </a:pPr>
            <a:r>
              <a:rPr dirty="0" sz="1000" spc="-5">
                <a:latin typeface="Arial"/>
                <a:cs typeface="Arial"/>
              </a:rPr>
              <a:t>What’s the computational overhead for</a:t>
            </a:r>
            <a:r>
              <a:rPr dirty="0" sz="1000" spc="-10">
                <a:latin typeface="Arial"/>
                <a:cs typeface="Arial"/>
              </a:rPr>
              <a:t> </a:t>
            </a:r>
            <a:r>
              <a:rPr dirty="0" sz="1000" spc="-5">
                <a:latin typeface="Arial"/>
                <a:cs typeface="Arial"/>
              </a:rPr>
              <a:t>this?</a:t>
            </a:r>
            <a:endParaRPr sz="1000">
              <a:latin typeface="Arial"/>
              <a:cs typeface="Arial"/>
            </a:endParaRPr>
          </a:p>
          <a:p>
            <a:pPr marL="438784" indent="-173355">
              <a:lnSpc>
                <a:spcPct val="100000"/>
              </a:lnSpc>
              <a:spcBef>
                <a:spcPts val="365"/>
              </a:spcBef>
              <a:buChar char="–"/>
              <a:tabLst>
                <a:tab pos="439420" algn="l"/>
              </a:tabLst>
            </a:pPr>
            <a:r>
              <a:rPr dirty="0" sz="1000" spc="-5">
                <a:latin typeface="Arial"/>
                <a:cs typeface="Arial"/>
              </a:rPr>
              <a:t>Backtracking still looks </a:t>
            </a:r>
            <a:r>
              <a:rPr dirty="0" sz="1000">
                <a:latin typeface="Arial"/>
                <a:cs typeface="Arial"/>
              </a:rPr>
              <a:t>a </a:t>
            </a:r>
            <a:r>
              <a:rPr dirty="0" sz="1000" spc="-5">
                <a:latin typeface="Arial"/>
                <a:cs typeface="Arial"/>
              </a:rPr>
              <a:t>little</a:t>
            </a:r>
            <a:r>
              <a:rPr dirty="0" sz="1000" spc="-20">
                <a:latin typeface="Arial"/>
                <a:cs typeface="Arial"/>
              </a:rPr>
              <a:t> </a:t>
            </a:r>
            <a:r>
              <a:rPr dirty="0" sz="1000" spc="-5">
                <a:latin typeface="Arial"/>
                <a:cs typeface="Arial"/>
              </a:rPr>
              <a:t>stupid!</a:t>
            </a:r>
            <a:endParaRPr sz="1000">
              <a:latin typeface="Arial"/>
              <a:cs typeface="Arial"/>
            </a:endParaRPr>
          </a:p>
          <a:p>
            <a:pPr marL="438784" marR="43180" indent="-172720">
              <a:lnSpc>
                <a:spcPts val="1090"/>
              </a:lnSpc>
              <a:spcBef>
                <a:spcPts val="489"/>
              </a:spcBef>
              <a:buChar char="–"/>
              <a:tabLst>
                <a:tab pos="439420" algn="l"/>
              </a:tabLst>
            </a:pPr>
            <a:r>
              <a:rPr dirty="0" sz="1000" spc="-5">
                <a:latin typeface="Arial"/>
                <a:cs typeface="Arial"/>
              </a:rPr>
              <a:t>Examples:</a:t>
            </a:r>
            <a:r>
              <a:rPr dirty="0" sz="1000" spc="-5">
                <a:solidFill>
                  <a:srgbClr val="009A9A"/>
                </a:solidFill>
                <a:latin typeface="Arial"/>
                <a:cs typeface="Arial"/>
              </a:rPr>
              <a:t> </a:t>
            </a:r>
            <a:r>
              <a:rPr dirty="0" u="sng" sz="1000" spc="-5">
                <a:solidFill>
                  <a:srgbClr val="009A9A"/>
                </a:solidFill>
                <a:uFill>
                  <a:solidFill>
                    <a:srgbClr val="009A9A"/>
                  </a:solidFill>
                </a:uFill>
                <a:latin typeface="Arial"/>
                <a:cs typeface="Arial"/>
                <a:hlinkClick r:id="rId3"/>
              </a:rPr>
              <a:t>http://www.cs.cmu.edu/~awm/animations/constraint/9b.html </a:t>
            </a:r>
            <a:r>
              <a:rPr dirty="0" sz="1000" spc="-5">
                <a:latin typeface="Arial"/>
                <a:cs typeface="Arial"/>
              </a:rPr>
              <a:t> </a:t>
            </a:r>
            <a:r>
              <a:rPr dirty="0" sz="1000">
                <a:latin typeface="Arial"/>
                <a:cs typeface="Arial"/>
              </a:rPr>
              <a:t>and</a:t>
            </a:r>
            <a:r>
              <a:rPr dirty="0" sz="1000" spc="-10">
                <a:solidFill>
                  <a:srgbClr val="009A9A"/>
                </a:solidFill>
                <a:latin typeface="Arial"/>
                <a:cs typeface="Arial"/>
                <a:hlinkClick r:id="rId4"/>
              </a:rPr>
              <a:t> </a:t>
            </a:r>
            <a:r>
              <a:rPr dirty="0" u="sng" sz="1000" spc="-5">
                <a:solidFill>
                  <a:srgbClr val="009A9A"/>
                </a:solidFill>
                <a:uFill>
                  <a:solidFill>
                    <a:srgbClr val="009A9A"/>
                  </a:solidFill>
                </a:uFill>
                <a:latin typeface="Arial"/>
                <a:cs typeface="Arial"/>
                <a:hlinkClick r:id="rId4"/>
              </a:rPr>
              <a:t>http://www.cs.cmu.edu/~awm/animations/constraint/27b.html</a:t>
            </a:r>
            <a:endParaRPr sz="1000">
              <a:latin typeface="Arial"/>
              <a:cs typeface="Arial"/>
            </a:endParaRPr>
          </a:p>
          <a:p>
            <a:pPr algn="r" marR="158115">
              <a:lnSpc>
                <a:spcPct val="100000"/>
              </a:lnSpc>
              <a:spcBef>
                <a:spcPts val="50"/>
              </a:spcBef>
            </a:pPr>
            <a:r>
              <a:rPr dirty="0" sz="700" spc="-5">
                <a:latin typeface="Arial"/>
                <a:cs typeface="Arial"/>
              </a:rPr>
              <a:t>Slide</a:t>
            </a:r>
            <a:r>
              <a:rPr dirty="0" sz="700" spc="-95">
                <a:latin typeface="Arial"/>
                <a:cs typeface="Arial"/>
              </a:rPr>
              <a:t> </a:t>
            </a:r>
            <a:r>
              <a:rPr dirty="0" sz="700">
                <a:latin typeface="Arial"/>
                <a:cs typeface="Arial"/>
              </a:rPr>
              <a:t>8</a:t>
            </a:r>
            <a:endParaRPr sz="700">
              <a:latin typeface="Arial"/>
              <a:cs typeface="Arial"/>
            </a:endParaRPr>
          </a:p>
        </p:txBody>
      </p:sp>
      <p:sp>
        <p:nvSpPr>
          <p:cNvPr id="48" name="object 48"/>
          <p:cNvSpPr/>
          <p:nvPr/>
        </p:nvSpPr>
        <p:spPr>
          <a:xfrm>
            <a:off x="2761488" y="6420611"/>
            <a:ext cx="0" cy="494665"/>
          </a:xfrm>
          <a:custGeom>
            <a:avLst/>
            <a:gdLst/>
            <a:ahLst/>
            <a:cxnLst/>
            <a:rect l="l" t="t" r="r" b="b"/>
            <a:pathLst>
              <a:path w="0" h="494665">
                <a:moveTo>
                  <a:pt x="0" y="0"/>
                </a:moveTo>
                <a:lnTo>
                  <a:pt x="0" y="494538"/>
                </a:lnTo>
              </a:path>
            </a:pathLst>
          </a:custGeom>
          <a:ln w="4762">
            <a:solidFill>
              <a:srgbClr val="010101"/>
            </a:solidFill>
          </a:ln>
        </p:spPr>
        <p:txBody>
          <a:bodyPr wrap="square" lIns="0" tIns="0" rIns="0" bIns="0" rtlCol="0"/>
          <a:lstStyle/>
          <a:p/>
        </p:txBody>
      </p:sp>
      <p:sp>
        <p:nvSpPr>
          <p:cNvPr id="49" name="object 49"/>
          <p:cNvSpPr/>
          <p:nvPr/>
        </p:nvSpPr>
        <p:spPr>
          <a:xfrm>
            <a:off x="2931414" y="6281928"/>
            <a:ext cx="273050" cy="124460"/>
          </a:xfrm>
          <a:custGeom>
            <a:avLst/>
            <a:gdLst/>
            <a:ahLst/>
            <a:cxnLst/>
            <a:rect l="l" t="t" r="r" b="b"/>
            <a:pathLst>
              <a:path w="273050" h="124460">
                <a:moveTo>
                  <a:pt x="0" y="0"/>
                </a:moveTo>
                <a:lnTo>
                  <a:pt x="272796" y="124206"/>
                </a:lnTo>
              </a:path>
            </a:pathLst>
          </a:custGeom>
          <a:ln w="4762">
            <a:solidFill>
              <a:srgbClr val="010101"/>
            </a:solidFill>
          </a:ln>
        </p:spPr>
        <p:txBody>
          <a:bodyPr wrap="square" lIns="0" tIns="0" rIns="0" bIns="0" rtlCol="0"/>
          <a:lstStyle/>
          <a:p/>
        </p:txBody>
      </p:sp>
      <p:sp>
        <p:nvSpPr>
          <p:cNvPr id="50" name="object 50"/>
          <p:cNvSpPr/>
          <p:nvPr/>
        </p:nvSpPr>
        <p:spPr>
          <a:xfrm>
            <a:off x="2881883" y="6380226"/>
            <a:ext cx="474980" cy="359410"/>
          </a:xfrm>
          <a:custGeom>
            <a:avLst/>
            <a:gdLst/>
            <a:ahLst/>
            <a:cxnLst/>
            <a:rect l="l" t="t" r="r" b="b"/>
            <a:pathLst>
              <a:path w="474979" h="359409">
                <a:moveTo>
                  <a:pt x="0" y="0"/>
                </a:moveTo>
                <a:lnTo>
                  <a:pt x="474726" y="358901"/>
                </a:lnTo>
              </a:path>
            </a:pathLst>
          </a:custGeom>
          <a:ln w="4762">
            <a:solidFill>
              <a:srgbClr val="010101"/>
            </a:solidFill>
          </a:ln>
        </p:spPr>
        <p:txBody>
          <a:bodyPr wrap="square" lIns="0" tIns="0" rIns="0" bIns="0" rtlCol="0"/>
          <a:lstStyle/>
          <a:p/>
        </p:txBody>
      </p:sp>
      <p:sp>
        <p:nvSpPr>
          <p:cNvPr id="51" name="object 51"/>
          <p:cNvSpPr/>
          <p:nvPr/>
        </p:nvSpPr>
        <p:spPr>
          <a:xfrm>
            <a:off x="2931414" y="7054595"/>
            <a:ext cx="1057275" cy="0"/>
          </a:xfrm>
          <a:custGeom>
            <a:avLst/>
            <a:gdLst/>
            <a:ahLst/>
            <a:cxnLst/>
            <a:rect l="l" t="t" r="r" b="b"/>
            <a:pathLst>
              <a:path w="1057275" h="0">
                <a:moveTo>
                  <a:pt x="0" y="0"/>
                </a:moveTo>
                <a:lnTo>
                  <a:pt x="1056894" y="0"/>
                </a:lnTo>
              </a:path>
            </a:pathLst>
          </a:custGeom>
          <a:ln w="4762">
            <a:solidFill>
              <a:srgbClr val="010101"/>
            </a:solidFill>
          </a:ln>
        </p:spPr>
        <p:txBody>
          <a:bodyPr wrap="square" lIns="0" tIns="0" rIns="0" bIns="0" rtlCol="0"/>
          <a:lstStyle/>
          <a:p/>
        </p:txBody>
      </p:sp>
      <p:sp>
        <p:nvSpPr>
          <p:cNvPr id="52" name="object 52"/>
          <p:cNvSpPr/>
          <p:nvPr/>
        </p:nvSpPr>
        <p:spPr>
          <a:xfrm>
            <a:off x="2881883" y="6837426"/>
            <a:ext cx="425450" cy="119380"/>
          </a:xfrm>
          <a:custGeom>
            <a:avLst/>
            <a:gdLst/>
            <a:ahLst/>
            <a:cxnLst/>
            <a:rect l="l" t="t" r="r" b="b"/>
            <a:pathLst>
              <a:path w="425450" h="119379">
                <a:moveTo>
                  <a:pt x="0" y="118872"/>
                </a:moveTo>
                <a:lnTo>
                  <a:pt x="425195" y="0"/>
                </a:lnTo>
              </a:path>
            </a:pathLst>
          </a:custGeom>
          <a:ln w="4762">
            <a:solidFill>
              <a:srgbClr val="010101"/>
            </a:solidFill>
          </a:ln>
        </p:spPr>
        <p:txBody>
          <a:bodyPr wrap="square" lIns="0" tIns="0" rIns="0" bIns="0" rtlCol="0"/>
          <a:lstStyle/>
          <a:p/>
        </p:txBody>
      </p:sp>
      <p:sp>
        <p:nvSpPr>
          <p:cNvPr id="53" name="object 53"/>
          <p:cNvSpPr/>
          <p:nvPr/>
        </p:nvSpPr>
        <p:spPr>
          <a:xfrm>
            <a:off x="3374897" y="6544818"/>
            <a:ext cx="102870" cy="154305"/>
          </a:xfrm>
          <a:custGeom>
            <a:avLst/>
            <a:gdLst/>
            <a:ahLst/>
            <a:cxnLst/>
            <a:rect l="l" t="t" r="r" b="b"/>
            <a:pathLst>
              <a:path w="102870" h="154304">
                <a:moveTo>
                  <a:pt x="102869" y="153924"/>
                </a:moveTo>
                <a:lnTo>
                  <a:pt x="0" y="0"/>
                </a:lnTo>
              </a:path>
            </a:pathLst>
          </a:custGeom>
          <a:ln w="4762">
            <a:solidFill>
              <a:srgbClr val="010101"/>
            </a:solidFill>
          </a:ln>
        </p:spPr>
        <p:txBody>
          <a:bodyPr wrap="square" lIns="0" tIns="0" rIns="0" bIns="0" rtlCol="0"/>
          <a:lstStyle/>
          <a:p/>
        </p:txBody>
      </p:sp>
      <p:sp>
        <p:nvSpPr>
          <p:cNvPr id="54" name="object 54"/>
          <p:cNvSpPr/>
          <p:nvPr/>
        </p:nvSpPr>
        <p:spPr>
          <a:xfrm>
            <a:off x="3495294" y="6188964"/>
            <a:ext cx="356870" cy="118110"/>
          </a:xfrm>
          <a:custGeom>
            <a:avLst/>
            <a:gdLst/>
            <a:ahLst/>
            <a:cxnLst/>
            <a:rect l="l" t="t" r="r" b="b"/>
            <a:pathLst>
              <a:path w="356870" h="118110">
                <a:moveTo>
                  <a:pt x="0" y="118110"/>
                </a:moveTo>
                <a:lnTo>
                  <a:pt x="356615" y="0"/>
                </a:lnTo>
              </a:path>
            </a:pathLst>
          </a:custGeom>
          <a:ln w="4762">
            <a:solidFill>
              <a:srgbClr val="010101"/>
            </a:solidFill>
          </a:ln>
        </p:spPr>
        <p:txBody>
          <a:bodyPr wrap="square" lIns="0" tIns="0" rIns="0" bIns="0" rtlCol="0"/>
          <a:lstStyle/>
          <a:p/>
        </p:txBody>
      </p:sp>
      <p:sp>
        <p:nvSpPr>
          <p:cNvPr id="55" name="object 55"/>
          <p:cNvSpPr/>
          <p:nvPr/>
        </p:nvSpPr>
        <p:spPr>
          <a:xfrm>
            <a:off x="4193285" y="6188964"/>
            <a:ext cx="647700" cy="154940"/>
          </a:xfrm>
          <a:custGeom>
            <a:avLst/>
            <a:gdLst/>
            <a:ahLst/>
            <a:cxnLst/>
            <a:rect l="l" t="t" r="r" b="b"/>
            <a:pathLst>
              <a:path w="647700" h="154939">
                <a:moveTo>
                  <a:pt x="0" y="0"/>
                </a:moveTo>
                <a:lnTo>
                  <a:pt x="647700" y="154686"/>
                </a:lnTo>
              </a:path>
            </a:pathLst>
          </a:custGeom>
          <a:ln w="4762">
            <a:solidFill>
              <a:srgbClr val="010101"/>
            </a:solidFill>
          </a:ln>
        </p:spPr>
        <p:txBody>
          <a:bodyPr wrap="square" lIns="0" tIns="0" rIns="0" bIns="0" rtlCol="0"/>
          <a:lstStyle/>
          <a:p/>
        </p:txBody>
      </p:sp>
      <p:sp>
        <p:nvSpPr>
          <p:cNvPr id="56" name="object 56"/>
          <p:cNvSpPr/>
          <p:nvPr/>
        </p:nvSpPr>
        <p:spPr>
          <a:xfrm>
            <a:off x="4908803" y="6483096"/>
            <a:ext cx="102235" cy="215900"/>
          </a:xfrm>
          <a:custGeom>
            <a:avLst/>
            <a:gdLst/>
            <a:ahLst/>
            <a:cxnLst/>
            <a:rect l="l" t="t" r="r" b="b"/>
            <a:pathLst>
              <a:path w="102235" h="215900">
                <a:moveTo>
                  <a:pt x="102108" y="0"/>
                </a:moveTo>
                <a:lnTo>
                  <a:pt x="0" y="215645"/>
                </a:lnTo>
              </a:path>
            </a:pathLst>
          </a:custGeom>
          <a:ln w="4762">
            <a:solidFill>
              <a:srgbClr val="010101"/>
            </a:solidFill>
          </a:ln>
        </p:spPr>
        <p:txBody>
          <a:bodyPr wrap="square" lIns="0" tIns="0" rIns="0" bIns="0" rtlCol="0"/>
          <a:lstStyle/>
          <a:p/>
        </p:txBody>
      </p:sp>
      <p:sp>
        <p:nvSpPr>
          <p:cNvPr id="57" name="object 57"/>
          <p:cNvSpPr/>
          <p:nvPr/>
        </p:nvSpPr>
        <p:spPr>
          <a:xfrm>
            <a:off x="4328921" y="6935723"/>
            <a:ext cx="459105" cy="119380"/>
          </a:xfrm>
          <a:custGeom>
            <a:avLst/>
            <a:gdLst/>
            <a:ahLst/>
            <a:cxnLst/>
            <a:rect l="l" t="t" r="r" b="b"/>
            <a:pathLst>
              <a:path w="459104" h="119379">
                <a:moveTo>
                  <a:pt x="0" y="118871"/>
                </a:moveTo>
                <a:lnTo>
                  <a:pt x="458724" y="0"/>
                </a:lnTo>
              </a:path>
            </a:pathLst>
          </a:custGeom>
          <a:ln w="4762">
            <a:solidFill>
              <a:srgbClr val="010101"/>
            </a:solidFill>
          </a:ln>
        </p:spPr>
        <p:txBody>
          <a:bodyPr wrap="square" lIns="0" tIns="0" rIns="0" bIns="0" rtlCol="0"/>
          <a:lstStyle/>
          <a:p/>
        </p:txBody>
      </p:sp>
      <p:sp>
        <p:nvSpPr>
          <p:cNvPr id="58" name="object 58"/>
          <p:cNvSpPr/>
          <p:nvPr/>
        </p:nvSpPr>
        <p:spPr>
          <a:xfrm>
            <a:off x="4142994" y="6287261"/>
            <a:ext cx="645160" cy="452120"/>
          </a:xfrm>
          <a:custGeom>
            <a:avLst/>
            <a:gdLst/>
            <a:ahLst/>
            <a:cxnLst/>
            <a:rect l="l" t="t" r="r" b="b"/>
            <a:pathLst>
              <a:path w="645160" h="452120">
                <a:moveTo>
                  <a:pt x="0" y="0"/>
                </a:moveTo>
                <a:lnTo>
                  <a:pt x="644651" y="451865"/>
                </a:lnTo>
              </a:path>
            </a:pathLst>
          </a:custGeom>
          <a:ln w="4762">
            <a:solidFill>
              <a:srgbClr val="010101"/>
            </a:solidFill>
          </a:ln>
        </p:spPr>
        <p:txBody>
          <a:bodyPr wrap="square" lIns="0" tIns="0" rIns="0" bIns="0" rtlCol="0"/>
          <a:lstStyle/>
          <a:p/>
        </p:txBody>
      </p:sp>
      <p:sp>
        <p:nvSpPr>
          <p:cNvPr id="59" name="object 59"/>
          <p:cNvSpPr/>
          <p:nvPr/>
        </p:nvSpPr>
        <p:spPr>
          <a:xfrm>
            <a:off x="3646932" y="6837426"/>
            <a:ext cx="391160" cy="119380"/>
          </a:xfrm>
          <a:custGeom>
            <a:avLst/>
            <a:gdLst/>
            <a:ahLst/>
            <a:cxnLst/>
            <a:rect l="l" t="t" r="r" b="b"/>
            <a:pathLst>
              <a:path w="391160" h="119379">
                <a:moveTo>
                  <a:pt x="0" y="0"/>
                </a:moveTo>
                <a:lnTo>
                  <a:pt x="390905" y="118872"/>
                </a:lnTo>
              </a:path>
            </a:pathLst>
          </a:custGeom>
          <a:ln w="4762">
            <a:solidFill>
              <a:srgbClr val="010101"/>
            </a:solidFill>
          </a:ln>
        </p:spPr>
        <p:txBody>
          <a:bodyPr wrap="square" lIns="0" tIns="0" rIns="0" bIns="0" rtlCol="0"/>
          <a:lstStyle/>
          <a:p/>
        </p:txBody>
      </p:sp>
      <p:sp>
        <p:nvSpPr>
          <p:cNvPr id="60" name="object 60"/>
          <p:cNvSpPr/>
          <p:nvPr/>
        </p:nvSpPr>
        <p:spPr>
          <a:xfrm>
            <a:off x="4022597" y="6328409"/>
            <a:ext cx="136525" cy="586740"/>
          </a:xfrm>
          <a:custGeom>
            <a:avLst/>
            <a:gdLst/>
            <a:ahLst/>
            <a:cxnLst/>
            <a:rect l="l" t="t" r="r" b="b"/>
            <a:pathLst>
              <a:path w="136525" h="586740">
                <a:moveTo>
                  <a:pt x="0" y="0"/>
                </a:moveTo>
                <a:lnTo>
                  <a:pt x="136398" y="586739"/>
                </a:lnTo>
              </a:path>
            </a:pathLst>
          </a:custGeom>
          <a:ln w="4762">
            <a:solidFill>
              <a:srgbClr val="010101"/>
            </a:solidFill>
          </a:ln>
        </p:spPr>
        <p:txBody>
          <a:bodyPr wrap="square" lIns="0" tIns="0" rIns="0" bIns="0" rtlCol="0"/>
          <a:lstStyle/>
          <a:p/>
        </p:txBody>
      </p:sp>
      <p:sp>
        <p:nvSpPr>
          <p:cNvPr id="61" name="object 61"/>
          <p:cNvSpPr/>
          <p:nvPr/>
        </p:nvSpPr>
        <p:spPr>
          <a:xfrm>
            <a:off x="1606296" y="5408676"/>
            <a:ext cx="4559300" cy="3416300"/>
          </a:xfrm>
          <a:custGeom>
            <a:avLst/>
            <a:gdLst/>
            <a:ahLst/>
            <a:cxnLst/>
            <a:rect l="l" t="t" r="r" b="b"/>
            <a:pathLst>
              <a:path w="4559300" h="3416300">
                <a:moveTo>
                  <a:pt x="4559046" y="0"/>
                </a:moveTo>
                <a:lnTo>
                  <a:pt x="0" y="0"/>
                </a:lnTo>
                <a:lnTo>
                  <a:pt x="0" y="3416046"/>
                </a:lnTo>
                <a:lnTo>
                  <a:pt x="4559046" y="3416046"/>
                </a:lnTo>
                <a:lnTo>
                  <a:pt x="4559046" y="0"/>
                </a:lnTo>
                <a:close/>
              </a:path>
            </a:pathLst>
          </a:custGeom>
          <a:ln w="12954">
            <a:solidFill>
              <a:srgbClr val="000000"/>
            </a:solidFill>
          </a:ln>
        </p:spPr>
        <p:txBody>
          <a:bodyPr wrap="square" lIns="0" tIns="0" rIns="0" bIns="0" rtlCol="0"/>
          <a:lstStyle/>
          <a:p/>
        </p:txBody>
      </p:sp>
      <p:sp>
        <p:nvSpPr>
          <p:cNvPr id="62" name="object 62"/>
          <p:cNvSpPr txBox="1">
            <a:spLocks noGrp="1"/>
          </p:cNvSpPr>
          <p:nvPr>
            <p:ph type="sldNum" idx="7" sz="quarter"/>
          </p:nvPr>
        </p:nvSpPr>
        <p:spPr>
          <a:prstGeom prst="rect"/>
        </p:spPr>
        <p:txBody>
          <a:bodyPr wrap="square" lIns="0" tIns="0" rIns="0" bIns="0" rtlCol="0" vert="horz">
            <a:spAutoFit/>
          </a:bodyPr>
          <a:lstStyle/>
          <a:p>
            <a:pPr marL="25400">
              <a:lnSpc>
                <a:spcPts val="1540"/>
              </a:lnSpc>
            </a:pPr>
            <a:fld id="{81D60167-4931-47E6-BA6A-407CBD079E47}" type="slidenum">
              <a:rPr dirty="0"/>
              <a:t>10</a:t>
            </a:fld>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962911" y="1226312"/>
            <a:ext cx="3857625" cy="269875"/>
          </a:xfrm>
          <a:prstGeom prst="rect">
            <a:avLst/>
          </a:prstGeom>
        </p:spPr>
        <p:txBody>
          <a:bodyPr wrap="square" lIns="0" tIns="12700" rIns="0" bIns="0" rtlCol="0" vert="horz">
            <a:spAutoFit/>
          </a:bodyPr>
          <a:lstStyle/>
          <a:p>
            <a:pPr>
              <a:lnSpc>
                <a:spcPct val="100000"/>
              </a:lnSpc>
              <a:spcBef>
                <a:spcPts val="100"/>
              </a:spcBef>
            </a:pPr>
            <a:r>
              <a:rPr dirty="0" sz="1600" spc="-5">
                <a:solidFill>
                  <a:srgbClr val="009A00"/>
                </a:solidFill>
                <a:latin typeface="Arial"/>
                <a:cs typeface="Arial"/>
              </a:rPr>
              <a:t>Obvious improvement </a:t>
            </a:r>
            <a:r>
              <a:rPr dirty="0" sz="1600">
                <a:solidFill>
                  <a:srgbClr val="009A00"/>
                </a:solidFill>
                <a:latin typeface="Arial"/>
                <a:cs typeface="Arial"/>
              </a:rPr>
              <a:t>– </a:t>
            </a:r>
            <a:r>
              <a:rPr dirty="0" sz="1600" spc="-5">
                <a:solidFill>
                  <a:srgbClr val="009A00"/>
                </a:solidFill>
                <a:latin typeface="Arial"/>
                <a:cs typeface="Arial"/>
              </a:rPr>
              <a:t>Forward</a:t>
            </a:r>
            <a:r>
              <a:rPr dirty="0" sz="1600" spc="-65">
                <a:solidFill>
                  <a:srgbClr val="009A00"/>
                </a:solidFill>
                <a:latin typeface="Arial"/>
                <a:cs typeface="Arial"/>
              </a:rPr>
              <a:t> </a:t>
            </a:r>
            <a:r>
              <a:rPr dirty="0" sz="1600" spc="-5">
                <a:solidFill>
                  <a:srgbClr val="009A00"/>
                </a:solidFill>
                <a:latin typeface="Arial"/>
                <a:cs typeface="Arial"/>
              </a:rPr>
              <a:t>Checking</a:t>
            </a:r>
            <a:endParaRPr sz="1600">
              <a:latin typeface="Arial"/>
              <a:cs typeface="Arial"/>
            </a:endParaRPr>
          </a:p>
        </p:txBody>
      </p:sp>
      <p:sp>
        <p:nvSpPr>
          <p:cNvPr id="3" name="object 3"/>
          <p:cNvSpPr/>
          <p:nvPr/>
        </p:nvSpPr>
        <p:spPr>
          <a:xfrm>
            <a:off x="2590800" y="1661160"/>
            <a:ext cx="340995" cy="277495"/>
          </a:xfrm>
          <a:custGeom>
            <a:avLst/>
            <a:gdLst/>
            <a:ahLst/>
            <a:cxnLst/>
            <a:rect l="l" t="t" r="r" b="b"/>
            <a:pathLst>
              <a:path w="340994" h="277494">
                <a:moveTo>
                  <a:pt x="169925" y="0"/>
                </a:moveTo>
                <a:lnTo>
                  <a:pt x="116262" y="7034"/>
                </a:lnTo>
                <a:lnTo>
                  <a:pt x="69622" y="26651"/>
                </a:lnTo>
                <a:lnTo>
                  <a:pt x="32820" y="56619"/>
                </a:lnTo>
                <a:lnTo>
                  <a:pt x="8674" y="94707"/>
                </a:lnTo>
                <a:lnTo>
                  <a:pt x="0" y="138684"/>
                </a:lnTo>
                <a:lnTo>
                  <a:pt x="8674" y="182660"/>
                </a:lnTo>
                <a:lnTo>
                  <a:pt x="32820" y="220748"/>
                </a:lnTo>
                <a:lnTo>
                  <a:pt x="69622" y="250716"/>
                </a:lnTo>
                <a:lnTo>
                  <a:pt x="116262" y="270333"/>
                </a:lnTo>
                <a:lnTo>
                  <a:pt x="169925" y="277368"/>
                </a:lnTo>
                <a:lnTo>
                  <a:pt x="223960" y="270333"/>
                </a:lnTo>
                <a:lnTo>
                  <a:pt x="270826" y="250716"/>
                </a:lnTo>
                <a:lnTo>
                  <a:pt x="307744" y="220748"/>
                </a:lnTo>
                <a:lnTo>
                  <a:pt x="331933" y="182660"/>
                </a:lnTo>
                <a:lnTo>
                  <a:pt x="340613" y="138684"/>
                </a:lnTo>
                <a:lnTo>
                  <a:pt x="331933" y="94707"/>
                </a:lnTo>
                <a:lnTo>
                  <a:pt x="307744" y="56619"/>
                </a:lnTo>
                <a:lnTo>
                  <a:pt x="270826" y="26651"/>
                </a:lnTo>
                <a:lnTo>
                  <a:pt x="223960" y="7034"/>
                </a:lnTo>
                <a:lnTo>
                  <a:pt x="169925" y="0"/>
                </a:lnTo>
                <a:close/>
              </a:path>
            </a:pathLst>
          </a:custGeom>
          <a:ln w="4762">
            <a:solidFill>
              <a:srgbClr val="010101"/>
            </a:solidFill>
          </a:ln>
        </p:spPr>
        <p:txBody>
          <a:bodyPr wrap="square" lIns="0" tIns="0" rIns="0" bIns="0" rtlCol="0"/>
          <a:lstStyle/>
          <a:p/>
        </p:txBody>
      </p:sp>
      <p:sp>
        <p:nvSpPr>
          <p:cNvPr id="4" name="object 4"/>
          <p:cNvSpPr txBox="1"/>
          <p:nvPr/>
        </p:nvSpPr>
        <p:spPr>
          <a:xfrm>
            <a:off x="2682239" y="1691131"/>
            <a:ext cx="114935" cy="208279"/>
          </a:xfrm>
          <a:prstGeom prst="rect">
            <a:avLst/>
          </a:prstGeom>
        </p:spPr>
        <p:txBody>
          <a:bodyPr wrap="square" lIns="0" tIns="12700" rIns="0" bIns="0" rtlCol="0" vert="horz">
            <a:spAutoFit/>
          </a:bodyPr>
          <a:lstStyle/>
          <a:p>
            <a:pPr>
              <a:lnSpc>
                <a:spcPct val="100000"/>
              </a:lnSpc>
              <a:spcBef>
                <a:spcPts val="100"/>
              </a:spcBef>
            </a:pPr>
            <a:r>
              <a:rPr dirty="0" sz="1200" i="1">
                <a:latin typeface="Arial"/>
                <a:cs typeface="Arial"/>
              </a:rPr>
              <a:t>V</a:t>
            </a:r>
            <a:endParaRPr sz="1200">
              <a:latin typeface="Arial"/>
              <a:cs typeface="Arial"/>
            </a:endParaRPr>
          </a:p>
        </p:txBody>
      </p:sp>
      <p:sp>
        <p:nvSpPr>
          <p:cNvPr id="5" name="object 5"/>
          <p:cNvSpPr txBox="1"/>
          <p:nvPr/>
        </p:nvSpPr>
        <p:spPr>
          <a:xfrm>
            <a:off x="2783585" y="1780285"/>
            <a:ext cx="69215" cy="147320"/>
          </a:xfrm>
          <a:prstGeom prst="rect">
            <a:avLst/>
          </a:prstGeom>
        </p:spPr>
        <p:txBody>
          <a:bodyPr wrap="square" lIns="0" tIns="12065" rIns="0" bIns="0" rtlCol="0" vert="horz">
            <a:spAutoFit/>
          </a:bodyPr>
          <a:lstStyle/>
          <a:p>
            <a:pPr>
              <a:lnSpc>
                <a:spcPct val="100000"/>
              </a:lnSpc>
              <a:spcBef>
                <a:spcPts val="95"/>
              </a:spcBef>
            </a:pPr>
            <a:r>
              <a:rPr dirty="0" sz="800" spc="-5" i="1">
                <a:latin typeface="Arial"/>
                <a:cs typeface="Arial"/>
              </a:rPr>
              <a:t>3</a:t>
            </a:r>
            <a:endParaRPr sz="800">
              <a:latin typeface="Arial"/>
              <a:cs typeface="Arial"/>
            </a:endParaRPr>
          </a:p>
        </p:txBody>
      </p:sp>
      <p:sp>
        <p:nvSpPr>
          <p:cNvPr id="6" name="object 6"/>
          <p:cNvSpPr/>
          <p:nvPr/>
        </p:nvSpPr>
        <p:spPr>
          <a:xfrm>
            <a:off x="3307079" y="2216657"/>
            <a:ext cx="340360" cy="279400"/>
          </a:xfrm>
          <a:custGeom>
            <a:avLst/>
            <a:gdLst/>
            <a:ahLst/>
            <a:cxnLst/>
            <a:rect l="l" t="t" r="r" b="b"/>
            <a:pathLst>
              <a:path w="340360" h="279400">
                <a:moveTo>
                  <a:pt x="169925" y="0"/>
                </a:moveTo>
                <a:lnTo>
                  <a:pt x="116262" y="7114"/>
                </a:lnTo>
                <a:lnTo>
                  <a:pt x="69622" y="26919"/>
                </a:lnTo>
                <a:lnTo>
                  <a:pt x="32820" y="57113"/>
                </a:lnTo>
                <a:lnTo>
                  <a:pt x="8674" y="95390"/>
                </a:lnTo>
                <a:lnTo>
                  <a:pt x="0" y="139446"/>
                </a:lnTo>
                <a:lnTo>
                  <a:pt x="8674" y="183501"/>
                </a:lnTo>
                <a:lnTo>
                  <a:pt x="32820" y="221778"/>
                </a:lnTo>
                <a:lnTo>
                  <a:pt x="69622" y="251972"/>
                </a:lnTo>
                <a:lnTo>
                  <a:pt x="116262" y="271777"/>
                </a:lnTo>
                <a:lnTo>
                  <a:pt x="169925" y="278892"/>
                </a:lnTo>
                <a:lnTo>
                  <a:pt x="223589" y="271777"/>
                </a:lnTo>
                <a:lnTo>
                  <a:pt x="270229" y="251972"/>
                </a:lnTo>
                <a:lnTo>
                  <a:pt x="307031" y="221778"/>
                </a:lnTo>
                <a:lnTo>
                  <a:pt x="331177" y="183501"/>
                </a:lnTo>
                <a:lnTo>
                  <a:pt x="339852" y="139446"/>
                </a:lnTo>
                <a:lnTo>
                  <a:pt x="331177" y="95390"/>
                </a:lnTo>
                <a:lnTo>
                  <a:pt x="307031" y="57113"/>
                </a:lnTo>
                <a:lnTo>
                  <a:pt x="270229" y="26919"/>
                </a:lnTo>
                <a:lnTo>
                  <a:pt x="223589" y="7114"/>
                </a:lnTo>
                <a:lnTo>
                  <a:pt x="169925" y="0"/>
                </a:lnTo>
                <a:close/>
              </a:path>
            </a:pathLst>
          </a:custGeom>
          <a:ln w="4762">
            <a:solidFill>
              <a:srgbClr val="010101"/>
            </a:solidFill>
          </a:ln>
        </p:spPr>
        <p:txBody>
          <a:bodyPr wrap="square" lIns="0" tIns="0" rIns="0" bIns="0" rtlCol="0"/>
          <a:lstStyle/>
          <a:p/>
        </p:txBody>
      </p:sp>
      <p:sp>
        <p:nvSpPr>
          <p:cNvPr id="7" name="object 7"/>
          <p:cNvSpPr/>
          <p:nvPr/>
        </p:nvSpPr>
        <p:spPr>
          <a:xfrm>
            <a:off x="3204210" y="1783842"/>
            <a:ext cx="341630" cy="279400"/>
          </a:xfrm>
          <a:custGeom>
            <a:avLst/>
            <a:gdLst/>
            <a:ahLst/>
            <a:cxnLst/>
            <a:rect l="l" t="t" r="r" b="b"/>
            <a:pathLst>
              <a:path w="341629" h="279400">
                <a:moveTo>
                  <a:pt x="170687" y="0"/>
                </a:moveTo>
                <a:lnTo>
                  <a:pt x="116653" y="7114"/>
                </a:lnTo>
                <a:lnTo>
                  <a:pt x="69787" y="26919"/>
                </a:lnTo>
                <a:lnTo>
                  <a:pt x="32869" y="57113"/>
                </a:lnTo>
                <a:lnTo>
                  <a:pt x="8680" y="95390"/>
                </a:lnTo>
                <a:lnTo>
                  <a:pt x="0" y="139446"/>
                </a:lnTo>
                <a:lnTo>
                  <a:pt x="8680" y="183501"/>
                </a:lnTo>
                <a:lnTo>
                  <a:pt x="32869" y="221778"/>
                </a:lnTo>
                <a:lnTo>
                  <a:pt x="69787" y="251972"/>
                </a:lnTo>
                <a:lnTo>
                  <a:pt x="116653" y="271777"/>
                </a:lnTo>
                <a:lnTo>
                  <a:pt x="170687" y="278891"/>
                </a:lnTo>
                <a:lnTo>
                  <a:pt x="224722" y="271777"/>
                </a:lnTo>
                <a:lnTo>
                  <a:pt x="271588" y="251972"/>
                </a:lnTo>
                <a:lnTo>
                  <a:pt x="308506" y="221778"/>
                </a:lnTo>
                <a:lnTo>
                  <a:pt x="332695" y="183501"/>
                </a:lnTo>
                <a:lnTo>
                  <a:pt x="341375" y="139446"/>
                </a:lnTo>
                <a:lnTo>
                  <a:pt x="332695" y="95390"/>
                </a:lnTo>
                <a:lnTo>
                  <a:pt x="308506" y="57113"/>
                </a:lnTo>
                <a:lnTo>
                  <a:pt x="271588" y="26919"/>
                </a:lnTo>
                <a:lnTo>
                  <a:pt x="224722" y="7114"/>
                </a:lnTo>
                <a:lnTo>
                  <a:pt x="170687" y="0"/>
                </a:lnTo>
                <a:close/>
              </a:path>
            </a:pathLst>
          </a:custGeom>
          <a:ln w="4762">
            <a:solidFill>
              <a:srgbClr val="010101"/>
            </a:solidFill>
          </a:ln>
        </p:spPr>
        <p:txBody>
          <a:bodyPr wrap="square" lIns="0" tIns="0" rIns="0" bIns="0" rtlCol="0"/>
          <a:lstStyle/>
          <a:p/>
        </p:txBody>
      </p:sp>
      <p:sp>
        <p:nvSpPr>
          <p:cNvPr id="8" name="object 8"/>
          <p:cNvSpPr txBox="1"/>
          <p:nvPr/>
        </p:nvSpPr>
        <p:spPr>
          <a:xfrm>
            <a:off x="3295650" y="1814576"/>
            <a:ext cx="114935" cy="208279"/>
          </a:xfrm>
          <a:prstGeom prst="rect">
            <a:avLst/>
          </a:prstGeom>
        </p:spPr>
        <p:txBody>
          <a:bodyPr wrap="square" lIns="0" tIns="12700" rIns="0" bIns="0" rtlCol="0" vert="horz">
            <a:spAutoFit/>
          </a:bodyPr>
          <a:lstStyle/>
          <a:p>
            <a:pPr>
              <a:lnSpc>
                <a:spcPct val="100000"/>
              </a:lnSpc>
              <a:spcBef>
                <a:spcPts val="100"/>
              </a:spcBef>
            </a:pPr>
            <a:r>
              <a:rPr dirty="0" sz="1200" i="1">
                <a:latin typeface="Arial"/>
                <a:cs typeface="Arial"/>
              </a:rPr>
              <a:t>V</a:t>
            </a:r>
            <a:endParaRPr sz="1200">
              <a:latin typeface="Arial"/>
              <a:cs typeface="Arial"/>
            </a:endParaRPr>
          </a:p>
        </p:txBody>
      </p:sp>
      <p:sp>
        <p:nvSpPr>
          <p:cNvPr id="9" name="object 9"/>
          <p:cNvSpPr txBox="1"/>
          <p:nvPr/>
        </p:nvSpPr>
        <p:spPr>
          <a:xfrm>
            <a:off x="3396996" y="1903730"/>
            <a:ext cx="69215" cy="147320"/>
          </a:xfrm>
          <a:prstGeom prst="rect">
            <a:avLst/>
          </a:prstGeom>
        </p:spPr>
        <p:txBody>
          <a:bodyPr wrap="square" lIns="0" tIns="12065" rIns="0" bIns="0" rtlCol="0" vert="horz">
            <a:spAutoFit/>
          </a:bodyPr>
          <a:lstStyle/>
          <a:p>
            <a:pPr>
              <a:lnSpc>
                <a:spcPct val="100000"/>
              </a:lnSpc>
              <a:spcBef>
                <a:spcPts val="95"/>
              </a:spcBef>
            </a:pPr>
            <a:r>
              <a:rPr dirty="0" sz="800" spc="-5" i="1">
                <a:latin typeface="Arial"/>
                <a:cs typeface="Arial"/>
              </a:rPr>
              <a:t>2</a:t>
            </a:r>
            <a:endParaRPr sz="800">
              <a:latin typeface="Arial"/>
              <a:cs typeface="Arial"/>
            </a:endParaRPr>
          </a:p>
        </p:txBody>
      </p:sp>
      <p:sp>
        <p:nvSpPr>
          <p:cNvPr id="10" name="object 10"/>
          <p:cNvSpPr/>
          <p:nvPr/>
        </p:nvSpPr>
        <p:spPr>
          <a:xfrm>
            <a:off x="4738878" y="2216657"/>
            <a:ext cx="340995" cy="279400"/>
          </a:xfrm>
          <a:custGeom>
            <a:avLst/>
            <a:gdLst/>
            <a:ahLst/>
            <a:cxnLst/>
            <a:rect l="l" t="t" r="r" b="b"/>
            <a:pathLst>
              <a:path w="340995" h="279400">
                <a:moveTo>
                  <a:pt x="169925" y="0"/>
                </a:moveTo>
                <a:lnTo>
                  <a:pt x="116262" y="7114"/>
                </a:lnTo>
                <a:lnTo>
                  <a:pt x="69622" y="26919"/>
                </a:lnTo>
                <a:lnTo>
                  <a:pt x="32820" y="57113"/>
                </a:lnTo>
                <a:lnTo>
                  <a:pt x="8674" y="95390"/>
                </a:lnTo>
                <a:lnTo>
                  <a:pt x="0" y="139446"/>
                </a:lnTo>
                <a:lnTo>
                  <a:pt x="8674" y="183501"/>
                </a:lnTo>
                <a:lnTo>
                  <a:pt x="32820" y="221778"/>
                </a:lnTo>
                <a:lnTo>
                  <a:pt x="69622" y="251972"/>
                </a:lnTo>
                <a:lnTo>
                  <a:pt x="116262" y="271777"/>
                </a:lnTo>
                <a:lnTo>
                  <a:pt x="169925" y="278892"/>
                </a:lnTo>
                <a:lnTo>
                  <a:pt x="223960" y="271777"/>
                </a:lnTo>
                <a:lnTo>
                  <a:pt x="270826" y="251972"/>
                </a:lnTo>
                <a:lnTo>
                  <a:pt x="307744" y="221778"/>
                </a:lnTo>
                <a:lnTo>
                  <a:pt x="331933" y="183501"/>
                </a:lnTo>
                <a:lnTo>
                  <a:pt x="340613" y="139446"/>
                </a:lnTo>
                <a:lnTo>
                  <a:pt x="331933" y="95390"/>
                </a:lnTo>
                <a:lnTo>
                  <a:pt x="307744" y="57113"/>
                </a:lnTo>
                <a:lnTo>
                  <a:pt x="270826" y="26919"/>
                </a:lnTo>
                <a:lnTo>
                  <a:pt x="223960" y="7114"/>
                </a:lnTo>
                <a:lnTo>
                  <a:pt x="169925" y="0"/>
                </a:lnTo>
                <a:close/>
              </a:path>
            </a:pathLst>
          </a:custGeom>
          <a:ln w="4762">
            <a:solidFill>
              <a:srgbClr val="010101"/>
            </a:solidFill>
          </a:ln>
        </p:spPr>
        <p:txBody>
          <a:bodyPr wrap="square" lIns="0" tIns="0" rIns="0" bIns="0" rtlCol="0"/>
          <a:lstStyle/>
          <a:p/>
        </p:txBody>
      </p:sp>
      <p:sp>
        <p:nvSpPr>
          <p:cNvPr id="11" name="object 11"/>
          <p:cNvSpPr/>
          <p:nvPr/>
        </p:nvSpPr>
        <p:spPr>
          <a:xfrm>
            <a:off x="3988308" y="2433066"/>
            <a:ext cx="340995" cy="278130"/>
          </a:xfrm>
          <a:custGeom>
            <a:avLst/>
            <a:gdLst/>
            <a:ahLst/>
            <a:cxnLst/>
            <a:rect l="l" t="t" r="r" b="b"/>
            <a:pathLst>
              <a:path w="340995" h="278130">
                <a:moveTo>
                  <a:pt x="170687" y="0"/>
                </a:moveTo>
                <a:lnTo>
                  <a:pt x="116653" y="7114"/>
                </a:lnTo>
                <a:lnTo>
                  <a:pt x="69787" y="26919"/>
                </a:lnTo>
                <a:lnTo>
                  <a:pt x="32869" y="57113"/>
                </a:lnTo>
                <a:lnTo>
                  <a:pt x="8680" y="95390"/>
                </a:lnTo>
                <a:lnTo>
                  <a:pt x="0" y="139445"/>
                </a:lnTo>
                <a:lnTo>
                  <a:pt x="8680" y="183129"/>
                </a:lnTo>
                <a:lnTo>
                  <a:pt x="32869" y="221181"/>
                </a:lnTo>
                <a:lnTo>
                  <a:pt x="69787" y="251258"/>
                </a:lnTo>
                <a:lnTo>
                  <a:pt x="116653" y="271022"/>
                </a:lnTo>
                <a:lnTo>
                  <a:pt x="170687" y="278129"/>
                </a:lnTo>
                <a:lnTo>
                  <a:pt x="224351" y="271022"/>
                </a:lnTo>
                <a:lnTo>
                  <a:pt x="270991" y="251258"/>
                </a:lnTo>
                <a:lnTo>
                  <a:pt x="307793" y="221181"/>
                </a:lnTo>
                <a:lnTo>
                  <a:pt x="331939" y="183129"/>
                </a:lnTo>
                <a:lnTo>
                  <a:pt x="340613" y="139445"/>
                </a:lnTo>
                <a:lnTo>
                  <a:pt x="331939" y="95390"/>
                </a:lnTo>
                <a:lnTo>
                  <a:pt x="307793" y="57113"/>
                </a:lnTo>
                <a:lnTo>
                  <a:pt x="270991" y="26919"/>
                </a:lnTo>
                <a:lnTo>
                  <a:pt x="224351" y="7114"/>
                </a:lnTo>
                <a:lnTo>
                  <a:pt x="170687" y="0"/>
                </a:lnTo>
                <a:close/>
              </a:path>
            </a:pathLst>
          </a:custGeom>
          <a:ln w="4762">
            <a:solidFill>
              <a:srgbClr val="010101"/>
            </a:solidFill>
          </a:ln>
        </p:spPr>
        <p:txBody>
          <a:bodyPr wrap="square" lIns="0" tIns="0" rIns="0" bIns="0" rtlCol="0"/>
          <a:lstStyle/>
          <a:p/>
        </p:txBody>
      </p:sp>
      <p:sp>
        <p:nvSpPr>
          <p:cNvPr id="12" name="object 12"/>
          <p:cNvSpPr/>
          <p:nvPr/>
        </p:nvSpPr>
        <p:spPr>
          <a:xfrm>
            <a:off x="4840985" y="1722882"/>
            <a:ext cx="340995" cy="278130"/>
          </a:xfrm>
          <a:custGeom>
            <a:avLst/>
            <a:gdLst/>
            <a:ahLst/>
            <a:cxnLst/>
            <a:rect l="l" t="t" r="r" b="b"/>
            <a:pathLst>
              <a:path w="340995" h="278130">
                <a:moveTo>
                  <a:pt x="170687" y="0"/>
                </a:moveTo>
                <a:lnTo>
                  <a:pt x="116653" y="7107"/>
                </a:lnTo>
                <a:lnTo>
                  <a:pt x="69787" y="26871"/>
                </a:lnTo>
                <a:lnTo>
                  <a:pt x="32869" y="56948"/>
                </a:lnTo>
                <a:lnTo>
                  <a:pt x="8680" y="95000"/>
                </a:lnTo>
                <a:lnTo>
                  <a:pt x="0" y="138684"/>
                </a:lnTo>
                <a:lnTo>
                  <a:pt x="8680" y="182739"/>
                </a:lnTo>
                <a:lnTo>
                  <a:pt x="32869" y="221016"/>
                </a:lnTo>
                <a:lnTo>
                  <a:pt x="69787" y="251210"/>
                </a:lnTo>
                <a:lnTo>
                  <a:pt x="116653" y="271015"/>
                </a:lnTo>
                <a:lnTo>
                  <a:pt x="170687" y="278129"/>
                </a:lnTo>
                <a:lnTo>
                  <a:pt x="224351" y="271015"/>
                </a:lnTo>
                <a:lnTo>
                  <a:pt x="270991" y="251210"/>
                </a:lnTo>
                <a:lnTo>
                  <a:pt x="307793" y="221016"/>
                </a:lnTo>
                <a:lnTo>
                  <a:pt x="331939" y="182739"/>
                </a:lnTo>
                <a:lnTo>
                  <a:pt x="340613" y="138684"/>
                </a:lnTo>
                <a:lnTo>
                  <a:pt x="331939" y="95000"/>
                </a:lnTo>
                <a:lnTo>
                  <a:pt x="307793" y="56948"/>
                </a:lnTo>
                <a:lnTo>
                  <a:pt x="270991" y="26871"/>
                </a:lnTo>
                <a:lnTo>
                  <a:pt x="224351" y="7107"/>
                </a:lnTo>
                <a:lnTo>
                  <a:pt x="170687" y="0"/>
                </a:lnTo>
                <a:close/>
              </a:path>
            </a:pathLst>
          </a:custGeom>
          <a:ln w="4762">
            <a:solidFill>
              <a:srgbClr val="010101"/>
            </a:solidFill>
          </a:ln>
        </p:spPr>
        <p:txBody>
          <a:bodyPr wrap="square" lIns="0" tIns="0" rIns="0" bIns="0" rtlCol="0"/>
          <a:lstStyle/>
          <a:p/>
        </p:txBody>
      </p:sp>
      <p:sp>
        <p:nvSpPr>
          <p:cNvPr id="13" name="object 13"/>
          <p:cNvSpPr txBox="1"/>
          <p:nvPr/>
        </p:nvSpPr>
        <p:spPr>
          <a:xfrm>
            <a:off x="4907026" y="1752854"/>
            <a:ext cx="221615" cy="208279"/>
          </a:xfrm>
          <a:prstGeom prst="rect">
            <a:avLst/>
          </a:prstGeom>
        </p:spPr>
        <p:txBody>
          <a:bodyPr wrap="square" lIns="0" tIns="12700" rIns="0" bIns="0" rtlCol="0" vert="horz">
            <a:spAutoFit/>
          </a:bodyPr>
          <a:lstStyle/>
          <a:p>
            <a:pPr marL="25400">
              <a:lnSpc>
                <a:spcPct val="100000"/>
              </a:lnSpc>
              <a:spcBef>
                <a:spcPts val="100"/>
              </a:spcBef>
            </a:pPr>
            <a:r>
              <a:rPr dirty="0" sz="1200" spc="-5" i="1">
                <a:latin typeface="Arial"/>
                <a:cs typeface="Arial"/>
              </a:rPr>
              <a:t>V</a:t>
            </a:r>
            <a:r>
              <a:rPr dirty="0" baseline="-20833" sz="1200" spc="-7" i="1">
                <a:latin typeface="Arial"/>
                <a:cs typeface="Arial"/>
              </a:rPr>
              <a:t>1</a:t>
            </a:r>
            <a:endParaRPr baseline="-20833" sz="1200">
              <a:latin typeface="Arial"/>
              <a:cs typeface="Arial"/>
            </a:endParaRPr>
          </a:p>
        </p:txBody>
      </p:sp>
      <p:sp>
        <p:nvSpPr>
          <p:cNvPr id="14" name="object 14"/>
          <p:cNvSpPr/>
          <p:nvPr/>
        </p:nvSpPr>
        <p:spPr>
          <a:xfrm>
            <a:off x="3851909" y="1568196"/>
            <a:ext cx="341630" cy="278130"/>
          </a:xfrm>
          <a:custGeom>
            <a:avLst/>
            <a:gdLst/>
            <a:ahLst/>
            <a:cxnLst/>
            <a:rect l="l" t="t" r="r" b="b"/>
            <a:pathLst>
              <a:path w="341629" h="278130">
                <a:moveTo>
                  <a:pt x="170687" y="0"/>
                </a:moveTo>
                <a:lnTo>
                  <a:pt x="116653" y="7107"/>
                </a:lnTo>
                <a:lnTo>
                  <a:pt x="69787" y="26871"/>
                </a:lnTo>
                <a:lnTo>
                  <a:pt x="32869" y="56948"/>
                </a:lnTo>
                <a:lnTo>
                  <a:pt x="8680" y="95000"/>
                </a:lnTo>
                <a:lnTo>
                  <a:pt x="0" y="138683"/>
                </a:lnTo>
                <a:lnTo>
                  <a:pt x="8680" y="182739"/>
                </a:lnTo>
                <a:lnTo>
                  <a:pt x="32869" y="221016"/>
                </a:lnTo>
                <a:lnTo>
                  <a:pt x="69787" y="251210"/>
                </a:lnTo>
                <a:lnTo>
                  <a:pt x="116653" y="271015"/>
                </a:lnTo>
                <a:lnTo>
                  <a:pt x="170687" y="278129"/>
                </a:lnTo>
                <a:lnTo>
                  <a:pt x="224722" y="271015"/>
                </a:lnTo>
                <a:lnTo>
                  <a:pt x="271588" y="251210"/>
                </a:lnTo>
                <a:lnTo>
                  <a:pt x="308506" y="221016"/>
                </a:lnTo>
                <a:lnTo>
                  <a:pt x="332695" y="182739"/>
                </a:lnTo>
                <a:lnTo>
                  <a:pt x="341375" y="138683"/>
                </a:lnTo>
                <a:lnTo>
                  <a:pt x="332695" y="95000"/>
                </a:lnTo>
                <a:lnTo>
                  <a:pt x="308506" y="56948"/>
                </a:lnTo>
                <a:lnTo>
                  <a:pt x="271588" y="26871"/>
                </a:lnTo>
                <a:lnTo>
                  <a:pt x="224722" y="7107"/>
                </a:lnTo>
                <a:lnTo>
                  <a:pt x="170687" y="0"/>
                </a:lnTo>
                <a:close/>
              </a:path>
            </a:pathLst>
          </a:custGeom>
          <a:ln w="4762">
            <a:solidFill>
              <a:srgbClr val="010101"/>
            </a:solidFill>
          </a:ln>
        </p:spPr>
        <p:txBody>
          <a:bodyPr wrap="square" lIns="0" tIns="0" rIns="0" bIns="0" rtlCol="0"/>
          <a:lstStyle/>
          <a:p/>
        </p:txBody>
      </p:sp>
      <p:sp>
        <p:nvSpPr>
          <p:cNvPr id="15" name="object 15"/>
          <p:cNvSpPr txBox="1"/>
          <p:nvPr/>
        </p:nvSpPr>
        <p:spPr>
          <a:xfrm>
            <a:off x="3917950" y="1598168"/>
            <a:ext cx="221615" cy="208279"/>
          </a:xfrm>
          <a:prstGeom prst="rect">
            <a:avLst/>
          </a:prstGeom>
        </p:spPr>
        <p:txBody>
          <a:bodyPr wrap="square" lIns="0" tIns="12700" rIns="0" bIns="0" rtlCol="0" vert="horz">
            <a:spAutoFit/>
          </a:bodyPr>
          <a:lstStyle/>
          <a:p>
            <a:pPr marL="25400">
              <a:lnSpc>
                <a:spcPct val="100000"/>
              </a:lnSpc>
              <a:spcBef>
                <a:spcPts val="100"/>
              </a:spcBef>
            </a:pPr>
            <a:r>
              <a:rPr dirty="0" sz="1200" spc="-5" i="1">
                <a:latin typeface="Arial"/>
                <a:cs typeface="Arial"/>
              </a:rPr>
              <a:t>V</a:t>
            </a:r>
            <a:r>
              <a:rPr dirty="0" baseline="-20833" sz="1200" spc="-7" i="1">
                <a:latin typeface="Arial"/>
                <a:cs typeface="Arial"/>
              </a:rPr>
              <a:t>5</a:t>
            </a:r>
            <a:endParaRPr baseline="-20833" sz="1200">
              <a:latin typeface="Arial"/>
              <a:cs typeface="Arial"/>
            </a:endParaRPr>
          </a:p>
        </p:txBody>
      </p:sp>
      <p:sp>
        <p:nvSpPr>
          <p:cNvPr id="16" name="object 16"/>
          <p:cNvSpPr/>
          <p:nvPr/>
        </p:nvSpPr>
        <p:spPr>
          <a:xfrm>
            <a:off x="2590800" y="2433066"/>
            <a:ext cx="340995" cy="278130"/>
          </a:xfrm>
          <a:custGeom>
            <a:avLst/>
            <a:gdLst/>
            <a:ahLst/>
            <a:cxnLst/>
            <a:rect l="l" t="t" r="r" b="b"/>
            <a:pathLst>
              <a:path w="340994" h="278130">
                <a:moveTo>
                  <a:pt x="169925" y="0"/>
                </a:moveTo>
                <a:lnTo>
                  <a:pt x="116262" y="7114"/>
                </a:lnTo>
                <a:lnTo>
                  <a:pt x="69622" y="26919"/>
                </a:lnTo>
                <a:lnTo>
                  <a:pt x="32820" y="57113"/>
                </a:lnTo>
                <a:lnTo>
                  <a:pt x="8674" y="95390"/>
                </a:lnTo>
                <a:lnTo>
                  <a:pt x="0" y="139445"/>
                </a:lnTo>
                <a:lnTo>
                  <a:pt x="8674" y="183129"/>
                </a:lnTo>
                <a:lnTo>
                  <a:pt x="32820" y="221181"/>
                </a:lnTo>
                <a:lnTo>
                  <a:pt x="69622" y="251258"/>
                </a:lnTo>
                <a:lnTo>
                  <a:pt x="116262" y="271022"/>
                </a:lnTo>
                <a:lnTo>
                  <a:pt x="169925" y="278129"/>
                </a:lnTo>
                <a:lnTo>
                  <a:pt x="223960" y="271022"/>
                </a:lnTo>
                <a:lnTo>
                  <a:pt x="270826" y="251258"/>
                </a:lnTo>
                <a:lnTo>
                  <a:pt x="307744" y="221181"/>
                </a:lnTo>
                <a:lnTo>
                  <a:pt x="331933" y="183129"/>
                </a:lnTo>
                <a:lnTo>
                  <a:pt x="340613" y="139445"/>
                </a:lnTo>
                <a:lnTo>
                  <a:pt x="331933" y="95390"/>
                </a:lnTo>
                <a:lnTo>
                  <a:pt x="307744" y="57113"/>
                </a:lnTo>
                <a:lnTo>
                  <a:pt x="270826" y="26919"/>
                </a:lnTo>
                <a:lnTo>
                  <a:pt x="223960" y="7114"/>
                </a:lnTo>
                <a:lnTo>
                  <a:pt x="169925" y="0"/>
                </a:lnTo>
                <a:close/>
              </a:path>
            </a:pathLst>
          </a:custGeom>
          <a:ln w="4762">
            <a:solidFill>
              <a:srgbClr val="010101"/>
            </a:solidFill>
          </a:ln>
        </p:spPr>
        <p:txBody>
          <a:bodyPr wrap="square" lIns="0" tIns="0" rIns="0" bIns="0" rtlCol="0"/>
          <a:lstStyle/>
          <a:p/>
        </p:txBody>
      </p:sp>
      <p:sp>
        <p:nvSpPr>
          <p:cNvPr id="17" name="object 17"/>
          <p:cNvSpPr txBox="1"/>
          <p:nvPr/>
        </p:nvSpPr>
        <p:spPr>
          <a:xfrm>
            <a:off x="1607819" y="2213864"/>
            <a:ext cx="4521200" cy="2286635"/>
          </a:xfrm>
          <a:prstGeom prst="rect">
            <a:avLst/>
          </a:prstGeom>
        </p:spPr>
        <p:txBody>
          <a:bodyPr wrap="square" lIns="0" tIns="45720" rIns="0" bIns="0" rtlCol="0" vert="horz">
            <a:spAutoFit/>
          </a:bodyPr>
          <a:lstStyle/>
          <a:p>
            <a:pPr marL="1789430">
              <a:lnSpc>
                <a:spcPct val="100000"/>
              </a:lnSpc>
              <a:spcBef>
                <a:spcPts val="360"/>
              </a:spcBef>
              <a:tabLst>
                <a:tab pos="3245485" algn="l"/>
              </a:tabLst>
            </a:pPr>
            <a:r>
              <a:rPr dirty="0" sz="1200" spc="-5" i="1">
                <a:latin typeface="Arial"/>
                <a:cs typeface="Arial"/>
              </a:rPr>
              <a:t>V</a:t>
            </a:r>
            <a:r>
              <a:rPr dirty="0" baseline="-20833" sz="1200" spc="-7" i="1">
                <a:latin typeface="Arial"/>
                <a:cs typeface="Arial"/>
              </a:rPr>
              <a:t>6	</a:t>
            </a:r>
            <a:r>
              <a:rPr dirty="0" sz="1200" spc="-5" i="1">
                <a:solidFill>
                  <a:srgbClr val="FF5050"/>
                </a:solidFill>
                <a:latin typeface="Arial"/>
                <a:cs typeface="Arial"/>
              </a:rPr>
              <a:t>R</a:t>
            </a:r>
            <a:endParaRPr sz="1200">
              <a:latin typeface="Arial"/>
              <a:cs typeface="Arial"/>
            </a:endParaRPr>
          </a:p>
          <a:p>
            <a:pPr marL="1074420">
              <a:lnSpc>
                <a:spcPct val="100000"/>
              </a:lnSpc>
              <a:spcBef>
                <a:spcPts val="265"/>
              </a:spcBef>
              <a:tabLst>
                <a:tab pos="2491105" algn="l"/>
              </a:tabLst>
            </a:pPr>
            <a:r>
              <a:rPr dirty="0" sz="1200" spc="-5" i="1">
                <a:latin typeface="Arial"/>
                <a:cs typeface="Arial"/>
              </a:rPr>
              <a:t>V</a:t>
            </a:r>
            <a:r>
              <a:rPr dirty="0" baseline="-20833" sz="1200" spc="-7" i="1">
                <a:latin typeface="Arial"/>
                <a:cs typeface="Arial"/>
              </a:rPr>
              <a:t>4	</a:t>
            </a:r>
            <a:r>
              <a:rPr dirty="0" sz="1200" i="1">
                <a:solidFill>
                  <a:srgbClr val="006E00"/>
                </a:solidFill>
                <a:latin typeface="Arial"/>
                <a:cs typeface="Arial"/>
              </a:rPr>
              <a:t>G</a:t>
            </a:r>
            <a:endParaRPr sz="1200">
              <a:latin typeface="Arial"/>
              <a:cs typeface="Arial"/>
            </a:endParaRPr>
          </a:p>
          <a:p>
            <a:pPr marL="38100" marR="113664">
              <a:lnSpc>
                <a:spcPct val="100000"/>
              </a:lnSpc>
              <a:spcBef>
                <a:spcPts val="555"/>
              </a:spcBef>
            </a:pPr>
            <a:r>
              <a:rPr dirty="0" sz="1200" spc="-5">
                <a:latin typeface="Arial"/>
                <a:cs typeface="Arial"/>
              </a:rPr>
              <a:t>At start, for each variable, record the current set of possible </a:t>
            </a:r>
            <a:r>
              <a:rPr dirty="0" sz="1200" spc="-10">
                <a:latin typeface="Arial"/>
                <a:cs typeface="Arial"/>
              </a:rPr>
              <a:t>legal  </a:t>
            </a:r>
            <a:r>
              <a:rPr dirty="0" sz="1200" spc="-5">
                <a:latin typeface="Arial"/>
                <a:cs typeface="Arial"/>
              </a:rPr>
              <a:t>values </a:t>
            </a:r>
            <a:r>
              <a:rPr dirty="0" sz="1200">
                <a:latin typeface="Arial"/>
                <a:cs typeface="Arial"/>
              </a:rPr>
              <a:t>for it.</a:t>
            </a:r>
            <a:endParaRPr sz="1200">
              <a:latin typeface="Arial"/>
              <a:cs typeface="Arial"/>
            </a:endParaRPr>
          </a:p>
          <a:p>
            <a:pPr marL="38100" marR="43180">
              <a:lnSpc>
                <a:spcPct val="100000"/>
              </a:lnSpc>
              <a:spcBef>
                <a:spcPts val="280"/>
              </a:spcBef>
            </a:pPr>
            <a:r>
              <a:rPr dirty="0" sz="1200" spc="-5">
                <a:latin typeface="Arial"/>
                <a:cs typeface="Arial"/>
              </a:rPr>
              <a:t>When you assign a value in the search, update set of legal </a:t>
            </a:r>
            <a:r>
              <a:rPr dirty="0" sz="1200" spc="-10">
                <a:latin typeface="Arial"/>
                <a:cs typeface="Arial"/>
              </a:rPr>
              <a:t>values  </a:t>
            </a:r>
            <a:r>
              <a:rPr dirty="0" sz="1200">
                <a:latin typeface="Arial"/>
                <a:cs typeface="Arial"/>
              </a:rPr>
              <a:t>for </a:t>
            </a:r>
            <a:r>
              <a:rPr dirty="0" sz="1200" spc="-5">
                <a:latin typeface="Arial"/>
                <a:cs typeface="Arial"/>
              </a:rPr>
              <a:t>all variables. </a:t>
            </a:r>
            <a:r>
              <a:rPr dirty="0" sz="1200">
                <a:latin typeface="Arial"/>
                <a:cs typeface="Arial"/>
              </a:rPr>
              <a:t>Backtrack </a:t>
            </a:r>
            <a:r>
              <a:rPr dirty="0" sz="1200" spc="-5">
                <a:latin typeface="Arial"/>
                <a:cs typeface="Arial"/>
              </a:rPr>
              <a:t>immediately if you empty a </a:t>
            </a:r>
            <a:r>
              <a:rPr dirty="0" sz="1200" spc="-10">
                <a:latin typeface="Arial"/>
                <a:cs typeface="Arial"/>
              </a:rPr>
              <a:t>variable’s  </a:t>
            </a:r>
            <a:r>
              <a:rPr dirty="0" sz="1200" spc="-5">
                <a:latin typeface="Arial"/>
                <a:cs typeface="Arial"/>
              </a:rPr>
              <a:t>constraint </a:t>
            </a:r>
            <a:r>
              <a:rPr dirty="0" sz="1200">
                <a:latin typeface="Arial"/>
                <a:cs typeface="Arial"/>
              </a:rPr>
              <a:t>set.</a:t>
            </a:r>
            <a:endParaRPr sz="1200">
              <a:latin typeface="Arial"/>
              <a:cs typeface="Arial"/>
            </a:endParaRPr>
          </a:p>
          <a:p>
            <a:pPr marL="438784" marR="599440" indent="-172720">
              <a:lnSpc>
                <a:spcPct val="100000"/>
              </a:lnSpc>
              <a:spcBef>
                <a:spcPts val="280"/>
              </a:spcBef>
              <a:buChar char="–"/>
              <a:tabLst>
                <a:tab pos="439420" algn="l"/>
              </a:tabLst>
            </a:pPr>
            <a:r>
              <a:rPr dirty="0" sz="1200" spc="-5">
                <a:latin typeface="Arial"/>
                <a:cs typeface="Arial"/>
              </a:rPr>
              <a:t>Again, what happens </a:t>
            </a:r>
            <a:r>
              <a:rPr dirty="0" sz="1200">
                <a:latin typeface="Arial"/>
                <a:cs typeface="Arial"/>
              </a:rPr>
              <a:t>if </a:t>
            </a:r>
            <a:r>
              <a:rPr dirty="0" sz="1200" spc="-5">
                <a:latin typeface="Arial"/>
                <a:cs typeface="Arial"/>
              </a:rPr>
              <a:t>we do </a:t>
            </a:r>
            <a:r>
              <a:rPr dirty="0" sz="1200">
                <a:latin typeface="Arial"/>
                <a:cs typeface="Arial"/>
              </a:rPr>
              <a:t>DFS </a:t>
            </a:r>
            <a:r>
              <a:rPr dirty="0" sz="1200" spc="-5">
                <a:latin typeface="Arial"/>
                <a:cs typeface="Arial"/>
              </a:rPr>
              <a:t>with the order of  assignments as </a:t>
            </a:r>
            <a:r>
              <a:rPr dirty="0" sz="1200" i="1">
                <a:latin typeface="Arial"/>
                <a:cs typeface="Arial"/>
              </a:rPr>
              <a:t>B </a:t>
            </a:r>
            <a:r>
              <a:rPr dirty="0" sz="1200" spc="-5">
                <a:latin typeface="Arial"/>
                <a:cs typeface="Arial"/>
              </a:rPr>
              <a:t>tried first, then </a:t>
            </a:r>
            <a:r>
              <a:rPr dirty="0" sz="1200" i="1">
                <a:latin typeface="Arial"/>
                <a:cs typeface="Arial"/>
              </a:rPr>
              <a:t>G </a:t>
            </a:r>
            <a:r>
              <a:rPr dirty="0" sz="1200" spc="-5">
                <a:latin typeface="Arial"/>
                <a:cs typeface="Arial"/>
              </a:rPr>
              <a:t>then</a:t>
            </a:r>
            <a:r>
              <a:rPr dirty="0" sz="1200" spc="5">
                <a:latin typeface="Arial"/>
                <a:cs typeface="Arial"/>
              </a:rPr>
              <a:t> </a:t>
            </a:r>
            <a:r>
              <a:rPr dirty="0" sz="1200" spc="-5" i="1">
                <a:latin typeface="Arial"/>
                <a:cs typeface="Arial"/>
              </a:rPr>
              <a:t>R</a:t>
            </a:r>
            <a:r>
              <a:rPr dirty="0" sz="1200" spc="-5">
                <a:latin typeface="Arial"/>
                <a:cs typeface="Arial"/>
              </a:rPr>
              <a:t>?</a:t>
            </a:r>
            <a:endParaRPr sz="1200">
              <a:latin typeface="Arial"/>
              <a:cs typeface="Arial"/>
            </a:endParaRPr>
          </a:p>
          <a:p>
            <a:pPr marL="438784" indent="-172720">
              <a:lnSpc>
                <a:spcPct val="100000"/>
              </a:lnSpc>
              <a:spcBef>
                <a:spcPts val="245"/>
              </a:spcBef>
              <a:buChar char="–"/>
              <a:tabLst>
                <a:tab pos="439420" algn="l"/>
              </a:tabLst>
            </a:pPr>
            <a:r>
              <a:rPr dirty="0" sz="1000" spc="-5">
                <a:latin typeface="Arial"/>
                <a:cs typeface="Arial"/>
              </a:rPr>
              <a:t>Example:</a:t>
            </a:r>
            <a:r>
              <a:rPr dirty="0" sz="1000" spc="-15">
                <a:solidFill>
                  <a:srgbClr val="009A9A"/>
                </a:solidFill>
                <a:latin typeface="Arial"/>
                <a:cs typeface="Arial"/>
              </a:rPr>
              <a:t> </a:t>
            </a:r>
            <a:r>
              <a:rPr dirty="0" u="sng" sz="1000" spc="-5">
                <a:solidFill>
                  <a:srgbClr val="009A9A"/>
                </a:solidFill>
                <a:uFill>
                  <a:solidFill>
                    <a:srgbClr val="009A9A"/>
                  </a:solidFill>
                </a:uFill>
                <a:latin typeface="Arial"/>
                <a:cs typeface="Arial"/>
                <a:hlinkClick r:id="rId2"/>
              </a:rPr>
              <a:t>http://www.cs.cmu.edu/~awm/animations/constraint/27f.html</a:t>
            </a:r>
            <a:endParaRPr sz="1000">
              <a:latin typeface="Arial"/>
              <a:cs typeface="Arial"/>
            </a:endParaRPr>
          </a:p>
          <a:p>
            <a:pPr marL="438784" indent="-172720">
              <a:lnSpc>
                <a:spcPct val="100000"/>
              </a:lnSpc>
              <a:spcBef>
                <a:spcPts val="315"/>
              </a:spcBef>
              <a:buChar char="–"/>
              <a:tabLst>
                <a:tab pos="439420" algn="l"/>
                <a:tab pos="4017010" algn="l"/>
              </a:tabLst>
            </a:pPr>
            <a:r>
              <a:rPr dirty="0" baseline="2314" sz="1800" spc="-7">
                <a:latin typeface="Arial"/>
                <a:cs typeface="Arial"/>
              </a:rPr>
              <a:t>What’s the</a:t>
            </a:r>
            <a:r>
              <a:rPr dirty="0" baseline="2314" sz="1800" spc="60">
                <a:latin typeface="Arial"/>
                <a:cs typeface="Arial"/>
              </a:rPr>
              <a:t> </a:t>
            </a:r>
            <a:r>
              <a:rPr dirty="0" baseline="2314" sz="1800" spc="-7">
                <a:latin typeface="Arial"/>
                <a:cs typeface="Arial"/>
              </a:rPr>
              <a:t>computational</a:t>
            </a:r>
            <a:r>
              <a:rPr dirty="0" baseline="2314" sz="1800" spc="37">
                <a:latin typeface="Arial"/>
                <a:cs typeface="Arial"/>
              </a:rPr>
              <a:t> </a:t>
            </a:r>
            <a:r>
              <a:rPr dirty="0" baseline="2314" sz="1800" spc="-7">
                <a:latin typeface="Arial"/>
                <a:cs typeface="Arial"/>
              </a:rPr>
              <a:t>overhead?	</a:t>
            </a:r>
            <a:r>
              <a:rPr dirty="0" sz="700" spc="-5">
                <a:latin typeface="Arial"/>
                <a:cs typeface="Arial"/>
              </a:rPr>
              <a:t>Slide</a:t>
            </a:r>
            <a:r>
              <a:rPr dirty="0" sz="700" spc="-10">
                <a:latin typeface="Arial"/>
                <a:cs typeface="Arial"/>
              </a:rPr>
              <a:t> </a:t>
            </a:r>
            <a:r>
              <a:rPr dirty="0" sz="700">
                <a:latin typeface="Arial"/>
                <a:cs typeface="Arial"/>
              </a:rPr>
              <a:t>9</a:t>
            </a:r>
            <a:endParaRPr sz="700">
              <a:latin typeface="Arial"/>
              <a:cs typeface="Arial"/>
            </a:endParaRPr>
          </a:p>
        </p:txBody>
      </p:sp>
      <p:sp>
        <p:nvSpPr>
          <p:cNvPr id="18" name="object 18"/>
          <p:cNvSpPr/>
          <p:nvPr/>
        </p:nvSpPr>
        <p:spPr>
          <a:xfrm>
            <a:off x="2761488" y="1938527"/>
            <a:ext cx="0" cy="494665"/>
          </a:xfrm>
          <a:custGeom>
            <a:avLst/>
            <a:gdLst/>
            <a:ahLst/>
            <a:cxnLst/>
            <a:rect l="l" t="t" r="r" b="b"/>
            <a:pathLst>
              <a:path w="0" h="494664">
                <a:moveTo>
                  <a:pt x="0" y="0"/>
                </a:moveTo>
                <a:lnTo>
                  <a:pt x="0" y="494538"/>
                </a:lnTo>
              </a:path>
            </a:pathLst>
          </a:custGeom>
          <a:ln w="4762">
            <a:solidFill>
              <a:srgbClr val="010101"/>
            </a:solidFill>
          </a:ln>
        </p:spPr>
        <p:txBody>
          <a:bodyPr wrap="square" lIns="0" tIns="0" rIns="0" bIns="0" rtlCol="0"/>
          <a:lstStyle/>
          <a:p/>
        </p:txBody>
      </p:sp>
      <p:sp>
        <p:nvSpPr>
          <p:cNvPr id="19" name="object 19"/>
          <p:cNvSpPr/>
          <p:nvPr/>
        </p:nvSpPr>
        <p:spPr>
          <a:xfrm>
            <a:off x="2931414" y="1799844"/>
            <a:ext cx="273050" cy="124460"/>
          </a:xfrm>
          <a:custGeom>
            <a:avLst/>
            <a:gdLst/>
            <a:ahLst/>
            <a:cxnLst/>
            <a:rect l="l" t="t" r="r" b="b"/>
            <a:pathLst>
              <a:path w="273050" h="124460">
                <a:moveTo>
                  <a:pt x="0" y="0"/>
                </a:moveTo>
                <a:lnTo>
                  <a:pt x="272796" y="124205"/>
                </a:lnTo>
              </a:path>
            </a:pathLst>
          </a:custGeom>
          <a:ln w="4762">
            <a:solidFill>
              <a:srgbClr val="010101"/>
            </a:solidFill>
          </a:ln>
        </p:spPr>
        <p:txBody>
          <a:bodyPr wrap="square" lIns="0" tIns="0" rIns="0" bIns="0" rtlCol="0"/>
          <a:lstStyle/>
          <a:p/>
        </p:txBody>
      </p:sp>
      <p:sp>
        <p:nvSpPr>
          <p:cNvPr id="20" name="object 20"/>
          <p:cNvSpPr/>
          <p:nvPr/>
        </p:nvSpPr>
        <p:spPr>
          <a:xfrm>
            <a:off x="2881883" y="1898142"/>
            <a:ext cx="474980" cy="359410"/>
          </a:xfrm>
          <a:custGeom>
            <a:avLst/>
            <a:gdLst/>
            <a:ahLst/>
            <a:cxnLst/>
            <a:rect l="l" t="t" r="r" b="b"/>
            <a:pathLst>
              <a:path w="474979" h="359410">
                <a:moveTo>
                  <a:pt x="0" y="0"/>
                </a:moveTo>
                <a:lnTo>
                  <a:pt x="474726" y="358901"/>
                </a:lnTo>
              </a:path>
            </a:pathLst>
          </a:custGeom>
          <a:ln w="4762">
            <a:solidFill>
              <a:srgbClr val="010101"/>
            </a:solidFill>
          </a:ln>
        </p:spPr>
        <p:txBody>
          <a:bodyPr wrap="square" lIns="0" tIns="0" rIns="0" bIns="0" rtlCol="0"/>
          <a:lstStyle/>
          <a:p/>
        </p:txBody>
      </p:sp>
      <p:sp>
        <p:nvSpPr>
          <p:cNvPr id="21" name="object 21"/>
          <p:cNvSpPr/>
          <p:nvPr/>
        </p:nvSpPr>
        <p:spPr>
          <a:xfrm>
            <a:off x="2931414" y="2572511"/>
            <a:ext cx="1057275" cy="0"/>
          </a:xfrm>
          <a:custGeom>
            <a:avLst/>
            <a:gdLst/>
            <a:ahLst/>
            <a:cxnLst/>
            <a:rect l="l" t="t" r="r" b="b"/>
            <a:pathLst>
              <a:path w="1057275" h="0">
                <a:moveTo>
                  <a:pt x="0" y="0"/>
                </a:moveTo>
                <a:lnTo>
                  <a:pt x="1056894" y="0"/>
                </a:lnTo>
              </a:path>
            </a:pathLst>
          </a:custGeom>
          <a:ln w="4762">
            <a:solidFill>
              <a:srgbClr val="010101"/>
            </a:solidFill>
          </a:ln>
        </p:spPr>
        <p:txBody>
          <a:bodyPr wrap="square" lIns="0" tIns="0" rIns="0" bIns="0" rtlCol="0"/>
          <a:lstStyle/>
          <a:p/>
        </p:txBody>
      </p:sp>
      <p:sp>
        <p:nvSpPr>
          <p:cNvPr id="22" name="object 22"/>
          <p:cNvSpPr/>
          <p:nvPr/>
        </p:nvSpPr>
        <p:spPr>
          <a:xfrm>
            <a:off x="2881883" y="2355342"/>
            <a:ext cx="425450" cy="119380"/>
          </a:xfrm>
          <a:custGeom>
            <a:avLst/>
            <a:gdLst/>
            <a:ahLst/>
            <a:cxnLst/>
            <a:rect l="l" t="t" r="r" b="b"/>
            <a:pathLst>
              <a:path w="425450" h="119380">
                <a:moveTo>
                  <a:pt x="0" y="118872"/>
                </a:moveTo>
                <a:lnTo>
                  <a:pt x="425195" y="0"/>
                </a:lnTo>
              </a:path>
            </a:pathLst>
          </a:custGeom>
          <a:ln w="4762">
            <a:solidFill>
              <a:srgbClr val="010101"/>
            </a:solidFill>
          </a:ln>
        </p:spPr>
        <p:txBody>
          <a:bodyPr wrap="square" lIns="0" tIns="0" rIns="0" bIns="0" rtlCol="0"/>
          <a:lstStyle/>
          <a:p/>
        </p:txBody>
      </p:sp>
      <p:sp>
        <p:nvSpPr>
          <p:cNvPr id="23" name="object 23"/>
          <p:cNvSpPr/>
          <p:nvPr/>
        </p:nvSpPr>
        <p:spPr>
          <a:xfrm>
            <a:off x="3374897" y="2062733"/>
            <a:ext cx="102870" cy="154305"/>
          </a:xfrm>
          <a:custGeom>
            <a:avLst/>
            <a:gdLst/>
            <a:ahLst/>
            <a:cxnLst/>
            <a:rect l="l" t="t" r="r" b="b"/>
            <a:pathLst>
              <a:path w="102870" h="154305">
                <a:moveTo>
                  <a:pt x="102869" y="153924"/>
                </a:moveTo>
                <a:lnTo>
                  <a:pt x="0" y="0"/>
                </a:lnTo>
              </a:path>
            </a:pathLst>
          </a:custGeom>
          <a:ln w="4762">
            <a:solidFill>
              <a:srgbClr val="010101"/>
            </a:solidFill>
          </a:ln>
        </p:spPr>
        <p:txBody>
          <a:bodyPr wrap="square" lIns="0" tIns="0" rIns="0" bIns="0" rtlCol="0"/>
          <a:lstStyle/>
          <a:p/>
        </p:txBody>
      </p:sp>
      <p:sp>
        <p:nvSpPr>
          <p:cNvPr id="24" name="object 24"/>
          <p:cNvSpPr/>
          <p:nvPr/>
        </p:nvSpPr>
        <p:spPr>
          <a:xfrm>
            <a:off x="3495294" y="1706879"/>
            <a:ext cx="356870" cy="118110"/>
          </a:xfrm>
          <a:custGeom>
            <a:avLst/>
            <a:gdLst/>
            <a:ahLst/>
            <a:cxnLst/>
            <a:rect l="l" t="t" r="r" b="b"/>
            <a:pathLst>
              <a:path w="356870" h="118110">
                <a:moveTo>
                  <a:pt x="0" y="118110"/>
                </a:moveTo>
                <a:lnTo>
                  <a:pt x="356615" y="0"/>
                </a:lnTo>
              </a:path>
            </a:pathLst>
          </a:custGeom>
          <a:ln w="4762">
            <a:solidFill>
              <a:srgbClr val="010101"/>
            </a:solidFill>
          </a:ln>
        </p:spPr>
        <p:txBody>
          <a:bodyPr wrap="square" lIns="0" tIns="0" rIns="0" bIns="0" rtlCol="0"/>
          <a:lstStyle/>
          <a:p/>
        </p:txBody>
      </p:sp>
      <p:sp>
        <p:nvSpPr>
          <p:cNvPr id="25" name="object 25"/>
          <p:cNvSpPr/>
          <p:nvPr/>
        </p:nvSpPr>
        <p:spPr>
          <a:xfrm>
            <a:off x="4193285" y="1706879"/>
            <a:ext cx="647700" cy="154940"/>
          </a:xfrm>
          <a:custGeom>
            <a:avLst/>
            <a:gdLst/>
            <a:ahLst/>
            <a:cxnLst/>
            <a:rect l="l" t="t" r="r" b="b"/>
            <a:pathLst>
              <a:path w="647700" h="154939">
                <a:moveTo>
                  <a:pt x="0" y="0"/>
                </a:moveTo>
                <a:lnTo>
                  <a:pt x="647700" y="154686"/>
                </a:lnTo>
              </a:path>
            </a:pathLst>
          </a:custGeom>
          <a:ln w="4762">
            <a:solidFill>
              <a:srgbClr val="010101"/>
            </a:solidFill>
          </a:ln>
        </p:spPr>
        <p:txBody>
          <a:bodyPr wrap="square" lIns="0" tIns="0" rIns="0" bIns="0" rtlCol="0"/>
          <a:lstStyle/>
          <a:p/>
        </p:txBody>
      </p:sp>
      <p:sp>
        <p:nvSpPr>
          <p:cNvPr id="26" name="object 26"/>
          <p:cNvSpPr/>
          <p:nvPr/>
        </p:nvSpPr>
        <p:spPr>
          <a:xfrm>
            <a:off x="4908803" y="2001011"/>
            <a:ext cx="102235" cy="215900"/>
          </a:xfrm>
          <a:custGeom>
            <a:avLst/>
            <a:gdLst/>
            <a:ahLst/>
            <a:cxnLst/>
            <a:rect l="l" t="t" r="r" b="b"/>
            <a:pathLst>
              <a:path w="102235" h="215900">
                <a:moveTo>
                  <a:pt x="102108" y="0"/>
                </a:moveTo>
                <a:lnTo>
                  <a:pt x="0" y="215646"/>
                </a:lnTo>
              </a:path>
            </a:pathLst>
          </a:custGeom>
          <a:ln w="4762">
            <a:solidFill>
              <a:srgbClr val="010101"/>
            </a:solidFill>
          </a:ln>
        </p:spPr>
        <p:txBody>
          <a:bodyPr wrap="square" lIns="0" tIns="0" rIns="0" bIns="0" rtlCol="0"/>
          <a:lstStyle/>
          <a:p/>
        </p:txBody>
      </p:sp>
      <p:sp>
        <p:nvSpPr>
          <p:cNvPr id="27" name="object 27"/>
          <p:cNvSpPr/>
          <p:nvPr/>
        </p:nvSpPr>
        <p:spPr>
          <a:xfrm>
            <a:off x="4328921" y="2453639"/>
            <a:ext cx="459105" cy="119380"/>
          </a:xfrm>
          <a:custGeom>
            <a:avLst/>
            <a:gdLst/>
            <a:ahLst/>
            <a:cxnLst/>
            <a:rect l="l" t="t" r="r" b="b"/>
            <a:pathLst>
              <a:path w="459104" h="119380">
                <a:moveTo>
                  <a:pt x="0" y="118871"/>
                </a:moveTo>
                <a:lnTo>
                  <a:pt x="458724" y="0"/>
                </a:lnTo>
              </a:path>
            </a:pathLst>
          </a:custGeom>
          <a:ln w="4762">
            <a:solidFill>
              <a:srgbClr val="010101"/>
            </a:solidFill>
          </a:ln>
        </p:spPr>
        <p:txBody>
          <a:bodyPr wrap="square" lIns="0" tIns="0" rIns="0" bIns="0" rtlCol="0"/>
          <a:lstStyle/>
          <a:p/>
        </p:txBody>
      </p:sp>
      <p:sp>
        <p:nvSpPr>
          <p:cNvPr id="28" name="object 28"/>
          <p:cNvSpPr/>
          <p:nvPr/>
        </p:nvSpPr>
        <p:spPr>
          <a:xfrm>
            <a:off x="4142994" y="1805177"/>
            <a:ext cx="645160" cy="452120"/>
          </a:xfrm>
          <a:custGeom>
            <a:avLst/>
            <a:gdLst/>
            <a:ahLst/>
            <a:cxnLst/>
            <a:rect l="l" t="t" r="r" b="b"/>
            <a:pathLst>
              <a:path w="645160" h="452119">
                <a:moveTo>
                  <a:pt x="0" y="0"/>
                </a:moveTo>
                <a:lnTo>
                  <a:pt x="644651" y="451866"/>
                </a:lnTo>
              </a:path>
            </a:pathLst>
          </a:custGeom>
          <a:ln w="4762">
            <a:solidFill>
              <a:srgbClr val="010101"/>
            </a:solidFill>
          </a:ln>
        </p:spPr>
        <p:txBody>
          <a:bodyPr wrap="square" lIns="0" tIns="0" rIns="0" bIns="0" rtlCol="0"/>
          <a:lstStyle/>
          <a:p/>
        </p:txBody>
      </p:sp>
      <p:sp>
        <p:nvSpPr>
          <p:cNvPr id="29" name="object 29"/>
          <p:cNvSpPr/>
          <p:nvPr/>
        </p:nvSpPr>
        <p:spPr>
          <a:xfrm>
            <a:off x="3646932" y="2355342"/>
            <a:ext cx="391160" cy="119380"/>
          </a:xfrm>
          <a:custGeom>
            <a:avLst/>
            <a:gdLst/>
            <a:ahLst/>
            <a:cxnLst/>
            <a:rect l="l" t="t" r="r" b="b"/>
            <a:pathLst>
              <a:path w="391160" h="119380">
                <a:moveTo>
                  <a:pt x="0" y="0"/>
                </a:moveTo>
                <a:lnTo>
                  <a:pt x="390905" y="118872"/>
                </a:lnTo>
              </a:path>
            </a:pathLst>
          </a:custGeom>
          <a:ln w="4762">
            <a:solidFill>
              <a:srgbClr val="010101"/>
            </a:solidFill>
          </a:ln>
        </p:spPr>
        <p:txBody>
          <a:bodyPr wrap="square" lIns="0" tIns="0" rIns="0" bIns="0" rtlCol="0"/>
          <a:lstStyle/>
          <a:p/>
        </p:txBody>
      </p:sp>
      <p:sp>
        <p:nvSpPr>
          <p:cNvPr id="30" name="object 30"/>
          <p:cNvSpPr/>
          <p:nvPr/>
        </p:nvSpPr>
        <p:spPr>
          <a:xfrm>
            <a:off x="4022597" y="1846326"/>
            <a:ext cx="136525" cy="586740"/>
          </a:xfrm>
          <a:custGeom>
            <a:avLst/>
            <a:gdLst/>
            <a:ahLst/>
            <a:cxnLst/>
            <a:rect l="l" t="t" r="r" b="b"/>
            <a:pathLst>
              <a:path w="136525" h="586739">
                <a:moveTo>
                  <a:pt x="0" y="0"/>
                </a:moveTo>
                <a:lnTo>
                  <a:pt x="136398" y="586740"/>
                </a:lnTo>
              </a:path>
            </a:pathLst>
          </a:custGeom>
          <a:ln w="4762">
            <a:solidFill>
              <a:srgbClr val="010101"/>
            </a:solidFill>
          </a:ln>
        </p:spPr>
        <p:txBody>
          <a:bodyPr wrap="square" lIns="0" tIns="0" rIns="0" bIns="0" rtlCol="0"/>
          <a:lstStyle/>
          <a:p/>
        </p:txBody>
      </p:sp>
      <p:sp>
        <p:nvSpPr>
          <p:cNvPr id="31" name="object 31"/>
          <p:cNvSpPr/>
          <p:nvPr/>
        </p:nvSpPr>
        <p:spPr>
          <a:xfrm>
            <a:off x="1606296" y="1231391"/>
            <a:ext cx="4559300" cy="3416300"/>
          </a:xfrm>
          <a:custGeom>
            <a:avLst/>
            <a:gdLst/>
            <a:ahLst/>
            <a:cxnLst/>
            <a:rect l="l" t="t" r="r" b="b"/>
            <a:pathLst>
              <a:path w="4559300" h="3416300">
                <a:moveTo>
                  <a:pt x="4559046" y="0"/>
                </a:moveTo>
                <a:lnTo>
                  <a:pt x="0" y="0"/>
                </a:lnTo>
                <a:lnTo>
                  <a:pt x="0" y="3416046"/>
                </a:lnTo>
                <a:lnTo>
                  <a:pt x="4559046" y="3416046"/>
                </a:lnTo>
                <a:lnTo>
                  <a:pt x="4559046" y="0"/>
                </a:lnTo>
                <a:close/>
              </a:path>
            </a:pathLst>
          </a:custGeom>
          <a:ln w="12954">
            <a:solidFill>
              <a:srgbClr val="000000"/>
            </a:solidFill>
          </a:ln>
        </p:spPr>
        <p:txBody>
          <a:bodyPr wrap="square" lIns="0" tIns="0" rIns="0" bIns="0" rtlCol="0"/>
          <a:lstStyle/>
          <a:p/>
        </p:txBody>
      </p:sp>
      <p:sp>
        <p:nvSpPr>
          <p:cNvPr id="32" name="object 32"/>
          <p:cNvSpPr txBox="1"/>
          <p:nvPr/>
        </p:nvSpPr>
        <p:spPr>
          <a:xfrm>
            <a:off x="2586227" y="5409691"/>
            <a:ext cx="2611755" cy="330200"/>
          </a:xfrm>
          <a:prstGeom prst="rect">
            <a:avLst/>
          </a:prstGeom>
        </p:spPr>
        <p:txBody>
          <a:bodyPr wrap="square" lIns="0" tIns="12065" rIns="0" bIns="0" rtlCol="0" vert="horz">
            <a:spAutoFit/>
          </a:bodyPr>
          <a:lstStyle/>
          <a:p>
            <a:pPr>
              <a:lnSpc>
                <a:spcPct val="100000"/>
              </a:lnSpc>
              <a:spcBef>
                <a:spcPts val="95"/>
              </a:spcBef>
            </a:pPr>
            <a:r>
              <a:rPr dirty="0" sz="2000" spc="-5">
                <a:solidFill>
                  <a:srgbClr val="009A00"/>
                </a:solidFill>
                <a:latin typeface="Arial"/>
                <a:cs typeface="Arial"/>
              </a:rPr>
              <a:t>Constraint</a:t>
            </a:r>
            <a:r>
              <a:rPr dirty="0" sz="2000" spc="-15">
                <a:solidFill>
                  <a:srgbClr val="009A00"/>
                </a:solidFill>
                <a:latin typeface="Arial"/>
                <a:cs typeface="Arial"/>
              </a:rPr>
              <a:t> </a:t>
            </a:r>
            <a:r>
              <a:rPr dirty="0" sz="2000" spc="-5">
                <a:solidFill>
                  <a:srgbClr val="009A00"/>
                </a:solidFill>
                <a:latin typeface="Arial"/>
                <a:cs typeface="Arial"/>
              </a:rPr>
              <a:t>Propagation</a:t>
            </a:r>
            <a:endParaRPr sz="2000">
              <a:latin typeface="Arial"/>
              <a:cs typeface="Arial"/>
            </a:endParaRPr>
          </a:p>
        </p:txBody>
      </p:sp>
      <p:sp>
        <p:nvSpPr>
          <p:cNvPr id="33" name="object 33"/>
          <p:cNvSpPr/>
          <p:nvPr/>
        </p:nvSpPr>
        <p:spPr>
          <a:xfrm>
            <a:off x="2590800" y="5800344"/>
            <a:ext cx="340995" cy="277495"/>
          </a:xfrm>
          <a:custGeom>
            <a:avLst/>
            <a:gdLst/>
            <a:ahLst/>
            <a:cxnLst/>
            <a:rect l="l" t="t" r="r" b="b"/>
            <a:pathLst>
              <a:path w="340994" h="277495">
                <a:moveTo>
                  <a:pt x="169925" y="0"/>
                </a:moveTo>
                <a:lnTo>
                  <a:pt x="116262" y="7034"/>
                </a:lnTo>
                <a:lnTo>
                  <a:pt x="69622" y="26651"/>
                </a:lnTo>
                <a:lnTo>
                  <a:pt x="32820" y="56619"/>
                </a:lnTo>
                <a:lnTo>
                  <a:pt x="8674" y="94707"/>
                </a:lnTo>
                <a:lnTo>
                  <a:pt x="0" y="138683"/>
                </a:lnTo>
                <a:lnTo>
                  <a:pt x="8674" y="182660"/>
                </a:lnTo>
                <a:lnTo>
                  <a:pt x="32820" y="220748"/>
                </a:lnTo>
                <a:lnTo>
                  <a:pt x="69622" y="250716"/>
                </a:lnTo>
                <a:lnTo>
                  <a:pt x="116262" y="270333"/>
                </a:lnTo>
                <a:lnTo>
                  <a:pt x="169925" y="277367"/>
                </a:lnTo>
                <a:lnTo>
                  <a:pt x="223960" y="270333"/>
                </a:lnTo>
                <a:lnTo>
                  <a:pt x="270826" y="250716"/>
                </a:lnTo>
                <a:lnTo>
                  <a:pt x="307744" y="220748"/>
                </a:lnTo>
                <a:lnTo>
                  <a:pt x="331933" y="182660"/>
                </a:lnTo>
                <a:lnTo>
                  <a:pt x="340613" y="138683"/>
                </a:lnTo>
                <a:lnTo>
                  <a:pt x="331933" y="94707"/>
                </a:lnTo>
                <a:lnTo>
                  <a:pt x="307744" y="56619"/>
                </a:lnTo>
                <a:lnTo>
                  <a:pt x="270826" y="26651"/>
                </a:lnTo>
                <a:lnTo>
                  <a:pt x="223960" y="7034"/>
                </a:lnTo>
                <a:lnTo>
                  <a:pt x="169925" y="0"/>
                </a:lnTo>
                <a:close/>
              </a:path>
            </a:pathLst>
          </a:custGeom>
          <a:ln w="4762">
            <a:solidFill>
              <a:srgbClr val="010101"/>
            </a:solidFill>
          </a:ln>
        </p:spPr>
        <p:txBody>
          <a:bodyPr wrap="square" lIns="0" tIns="0" rIns="0" bIns="0" rtlCol="0"/>
          <a:lstStyle/>
          <a:p/>
        </p:txBody>
      </p:sp>
      <p:sp>
        <p:nvSpPr>
          <p:cNvPr id="34" name="object 34"/>
          <p:cNvSpPr txBox="1"/>
          <p:nvPr/>
        </p:nvSpPr>
        <p:spPr>
          <a:xfrm>
            <a:off x="2682239" y="5830315"/>
            <a:ext cx="114935" cy="208279"/>
          </a:xfrm>
          <a:prstGeom prst="rect">
            <a:avLst/>
          </a:prstGeom>
        </p:spPr>
        <p:txBody>
          <a:bodyPr wrap="square" lIns="0" tIns="12700" rIns="0" bIns="0" rtlCol="0" vert="horz">
            <a:spAutoFit/>
          </a:bodyPr>
          <a:lstStyle/>
          <a:p>
            <a:pPr>
              <a:lnSpc>
                <a:spcPct val="100000"/>
              </a:lnSpc>
              <a:spcBef>
                <a:spcPts val="100"/>
              </a:spcBef>
            </a:pPr>
            <a:r>
              <a:rPr dirty="0" sz="1200" i="1">
                <a:latin typeface="Arial"/>
                <a:cs typeface="Arial"/>
              </a:rPr>
              <a:t>V</a:t>
            </a:r>
            <a:endParaRPr sz="1200">
              <a:latin typeface="Arial"/>
              <a:cs typeface="Arial"/>
            </a:endParaRPr>
          </a:p>
        </p:txBody>
      </p:sp>
      <p:sp>
        <p:nvSpPr>
          <p:cNvPr id="35" name="object 35"/>
          <p:cNvSpPr txBox="1"/>
          <p:nvPr/>
        </p:nvSpPr>
        <p:spPr>
          <a:xfrm>
            <a:off x="2783585" y="5919469"/>
            <a:ext cx="69215" cy="147320"/>
          </a:xfrm>
          <a:prstGeom prst="rect">
            <a:avLst/>
          </a:prstGeom>
        </p:spPr>
        <p:txBody>
          <a:bodyPr wrap="square" lIns="0" tIns="12065" rIns="0" bIns="0" rtlCol="0" vert="horz">
            <a:spAutoFit/>
          </a:bodyPr>
          <a:lstStyle/>
          <a:p>
            <a:pPr>
              <a:lnSpc>
                <a:spcPct val="100000"/>
              </a:lnSpc>
              <a:spcBef>
                <a:spcPts val="95"/>
              </a:spcBef>
            </a:pPr>
            <a:r>
              <a:rPr dirty="0" sz="800" spc="-5" i="1">
                <a:latin typeface="Arial"/>
                <a:cs typeface="Arial"/>
              </a:rPr>
              <a:t>3</a:t>
            </a:r>
            <a:endParaRPr sz="800">
              <a:latin typeface="Arial"/>
              <a:cs typeface="Arial"/>
            </a:endParaRPr>
          </a:p>
        </p:txBody>
      </p:sp>
      <p:sp>
        <p:nvSpPr>
          <p:cNvPr id="36" name="object 36"/>
          <p:cNvSpPr/>
          <p:nvPr/>
        </p:nvSpPr>
        <p:spPr>
          <a:xfrm>
            <a:off x="3307079" y="6355841"/>
            <a:ext cx="340360" cy="279400"/>
          </a:xfrm>
          <a:custGeom>
            <a:avLst/>
            <a:gdLst/>
            <a:ahLst/>
            <a:cxnLst/>
            <a:rect l="l" t="t" r="r" b="b"/>
            <a:pathLst>
              <a:path w="340360" h="279400">
                <a:moveTo>
                  <a:pt x="169925" y="0"/>
                </a:moveTo>
                <a:lnTo>
                  <a:pt x="116262" y="7114"/>
                </a:lnTo>
                <a:lnTo>
                  <a:pt x="69622" y="26919"/>
                </a:lnTo>
                <a:lnTo>
                  <a:pt x="32820" y="57113"/>
                </a:lnTo>
                <a:lnTo>
                  <a:pt x="8674" y="95390"/>
                </a:lnTo>
                <a:lnTo>
                  <a:pt x="0" y="139446"/>
                </a:lnTo>
                <a:lnTo>
                  <a:pt x="8674" y="183501"/>
                </a:lnTo>
                <a:lnTo>
                  <a:pt x="32820" y="221778"/>
                </a:lnTo>
                <a:lnTo>
                  <a:pt x="69622" y="251972"/>
                </a:lnTo>
                <a:lnTo>
                  <a:pt x="116262" y="271777"/>
                </a:lnTo>
                <a:lnTo>
                  <a:pt x="169925" y="278892"/>
                </a:lnTo>
                <a:lnTo>
                  <a:pt x="223589" y="271777"/>
                </a:lnTo>
                <a:lnTo>
                  <a:pt x="270229" y="251972"/>
                </a:lnTo>
                <a:lnTo>
                  <a:pt x="307031" y="221778"/>
                </a:lnTo>
                <a:lnTo>
                  <a:pt x="331177" y="183501"/>
                </a:lnTo>
                <a:lnTo>
                  <a:pt x="339852" y="139446"/>
                </a:lnTo>
                <a:lnTo>
                  <a:pt x="331177" y="95390"/>
                </a:lnTo>
                <a:lnTo>
                  <a:pt x="307031" y="57113"/>
                </a:lnTo>
                <a:lnTo>
                  <a:pt x="270229" y="26919"/>
                </a:lnTo>
                <a:lnTo>
                  <a:pt x="223589" y="7114"/>
                </a:lnTo>
                <a:lnTo>
                  <a:pt x="169925" y="0"/>
                </a:lnTo>
                <a:close/>
              </a:path>
            </a:pathLst>
          </a:custGeom>
          <a:ln w="4762">
            <a:solidFill>
              <a:srgbClr val="010101"/>
            </a:solidFill>
          </a:ln>
        </p:spPr>
        <p:txBody>
          <a:bodyPr wrap="square" lIns="0" tIns="0" rIns="0" bIns="0" rtlCol="0"/>
          <a:lstStyle/>
          <a:p/>
        </p:txBody>
      </p:sp>
      <p:sp>
        <p:nvSpPr>
          <p:cNvPr id="37" name="object 37"/>
          <p:cNvSpPr/>
          <p:nvPr/>
        </p:nvSpPr>
        <p:spPr>
          <a:xfrm>
            <a:off x="3204210" y="5923026"/>
            <a:ext cx="341630" cy="279400"/>
          </a:xfrm>
          <a:custGeom>
            <a:avLst/>
            <a:gdLst/>
            <a:ahLst/>
            <a:cxnLst/>
            <a:rect l="l" t="t" r="r" b="b"/>
            <a:pathLst>
              <a:path w="341629" h="279400">
                <a:moveTo>
                  <a:pt x="170687" y="0"/>
                </a:moveTo>
                <a:lnTo>
                  <a:pt x="116653" y="7114"/>
                </a:lnTo>
                <a:lnTo>
                  <a:pt x="69787" y="26919"/>
                </a:lnTo>
                <a:lnTo>
                  <a:pt x="32869" y="57113"/>
                </a:lnTo>
                <a:lnTo>
                  <a:pt x="8680" y="95390"/>
                </a:lnTo>
                <a:lnTo>
                  <a:pt x="0" y="139446"/>
                </a:lnTo>
                <a:lnTo>
                  <a:pt x="8680" y="183501"/>
                </a:lnTo>
                <a:lnTo>
                  <a:pt x="32869" y="221778"/>
                </a:lnTo>
                <a:lnTo>
                  <a:pt x="69787" y="251972"/>
                </a:lnTo>
                <a:lnTo>
                  <a:pt x="116653" y="271777"/>
                </a:lnTo>
                <a:lnTo>
                  <a:pt x="170687" y="278891"/>
                </a:lnTo>
                <a:lnTo>
                  <a:pt x="224722" y="271777"/>
                </a:lnTo>
                <a:lnTo>
                  <a:pt x="271588" y="251972"/>
                </a:lnTo>
                <a:lnTo>
                  <a:pt x="308506" y="221778"/>
                </a:lnTo>
                <a:lnTo>
                  <a:pt x="332695" y="183501"/>
                </a:lnTo>
                <a:lnTo>
                  <a:pt x="341375" y="139446"/>
                </a:lnTo>
                <a:lnTo>
                  <a:pt x="332695" y="95390"/>
                </a:lnTo>
                <a:lnTo>
                  <a:pt x="308506" y="57113"/>
                </a:lnTo>
                <a:lnTo>
                  <a:pt x="271588" y="26919"/>
                </a:lnTo>
                <a:lnTo>
                  <a:pt x="224722" y="7114"/>
                </a:lnTo>
                <a:lnTo>
                  <a:pt x="170687" y="0"/>
                </a:lnTo>
                <a:close/>
              </a:path>
            </a:pathLst>
          </a:custGeom>
          <a:ln w="4762">
            <a:solidFill>
              <a:srgbClr val="010101"/>
            </a:solidFill>
          </a:ln>
        </p:spPr>
        <p:txBody>
          <a:bodyPr wrap="square" lIns="0" tIns="0" rIns="0" bIns="0" rtlCol="0"/>
          <a:lstStyle/>
          <a:p/>
        </p:txBody>
      </p:sp>
      <p:sp>
        <p:nvSpPr>
          <p:cNvPr id="38" name="object 38"/>
          <p:cNvSpPr txBox="1"/>
          <p:nvPr/>
        </p:nvSpPr>
        <p:spPr>
          <a:xfrm>
            <a:off x="3295650" y="5953759"/>
            <a:ext cx="114935" cy="208279"/>
          </a:xfrm>
          <a:prstGeom prst="rect">
            <a:avLst/>
          </a:prstGeom>
        </p:spPr>
        <p:txBody>
          <a:bodyPr wrap="square" lIns="0" tIns="12700" rIns="0" bIns="0" rtlCol="0" vert="horz">
            <a:spAutoFit/>
          </a:bodyPr>
          <a:lstStyle/>
          <a:p>
            <a:pPr>
              <a:lnSpc>
                <a:spcPct val="100000"/>
              </a:lnSpc>
              <a:spcBef>
                <a:spcPts val="100"/>
              </a:spcBef>
            </a:pPr>
            <a:r>
              <a:rPr dirty="0" sz="1200" i="1">
                <a:latin typeface="Arial"/>
                <a:cs typeface="Arial"/>
              </a:rPr>
              <a:t>V</a:t>
            </a:r>
            <a:endParaRPr sz="1200">
              <a:latin typeface="Arial"/>
              <a:cs typeface="Arial"/>
            </a:endParaRPr>
          </a:p>
        </p:txBody>
      </p:sp>
      <p:sp>
        <p:nvSpPr>
          <p:cNvPr id="39" name="object 39"/>
          <p:cNvSpPr txBox="1"/>
          <p:nvPr/>
        </p:nvSpPr>
        <p:spPr>
          <a:xfrm>
            <a:off x="3396996" y="6042913"/>
            <a:ext cx="69215" cy="147320"/>
          </a:xfrm>
          <a:prstGeom prst="rect">
            <a:avLst/>
          </a:prstGeom>
        </p:spPr>
        <p:txBody>
          <a:bodyPr wrap="square" lIns="0" tIns="12065" rIns="0" bIns="0" rtlCol="0" vert="horz">
            <a:spAutoFit/>
          </a:bodyPr>
          <a:lstStyle/>
          <a:p>
            <a:pPr>
              <a:lnSpc>
                <a:spcPct val="100000"/>
              </a:lnSpc>
              <a:spcBef>
                <a:spcPts val="95"/>
              </a:spcBef>
            </a:pPr>
            <a:r>
              <a:rPr dirty="0" sz="800" spc="-5" i="1">
                <a:latin typeface="Arial"/>
                <a:cs typeface="Arial"/>
              </a:rPr>
              <a:t>2</a:t>
            </a:r>
            <a:endParaRPr sz="800">
              <a:latin typeface="Arial"/>
              <a:cs typeface="Arial"/>
            </a:endParaRPr>
          </a:p>
        </p:txBody>
      </p:sp>
      <p:sp>
        <p:nvSpPr>
          <p:cNvPr id="40" name="object 40"/>
          <p:cNvSpPr/>
          <p:nvPr/>
        </p:nvSpPr>
        <p:spPr>
          <a:xfrm>
            <a:off x="4738878" y="6355841"/>
            <a:ext cx="340995" cy="279400"/>
          </a:xfrm>
          <a:custGeom>
            <a:avLst/>
            <a:gdLst/>
            <a:ahLst/>
            <a:cxnLst/>
            <a:rect l="l" t="t" r="r" b="b"/>
            <a:pathLst>
              <a:path w="340995" h="279400">
                <a:moveTo>
                  <a:pt x="169925" y="0"/>
                </a:moveTo>
                <a:lnTo>
                  <a:pt x="116262" y="7114"/>
                </a:lnTo>
                <a:lnTo>
                  <a:pt x="69622" y="26919"/>
                </a:lnTo>
                <a:lnTo>
                  <a:pt x="32820" y="57113"/>
                </a:lnTo>
                <a:lnTo>
                  <a:pt x="8674" y="95390"/>
                </a:lnTo>
                <a:lnTo>
                  <a:pt x="0" y="139446"/>
                </a:lnTo>
                <a:lnTo>
                  <a:pt x="8674" y="183501"/>
                </a:lnTo>
                <a:lnTo>
                  <a:pt x="32820" y="221778"/>
                </a:lnTo>
                <a:lnTo>
                  <a:pt x="69622" y="251972"/>
                </a:lnTo>
                <a:lnTo>
                  <a:pt x="116262" y="271777"/>
                </a:lnTo>
                <a:lnTo>
                  <a:pt x="169925" y="278892"/>
                </a:lnTo>
                <a:lnTo>
                  <a:pt x="223960" y="271777"/>
                </a:lnTo>
                <a:lnTo>
                  <a:pt x="270826" y="251972"/>
                </a:lnTo>
                <a:lnTo>
                  <a:pt x="307744" y="221778"/>
                </a:lnTo>
                <a:lnTo>
                  <a:pt x="331933" y="183501"/>
                </a:lnTo>
                <a:lnTo>
                  <a:pt x="340613" y="139446"/>
                </a:lnTo>
                <a:lnTo>
                  <a:pt x="331933" y="95390"/>
                </a:lnTo>
                <a:lnTo>
                  <a:pt x="307744" y="57113"/>
                </a:lnTo>
                <a:lnTo>
                  <a:pt x="270826" y="26919"/>
                </a:lnTo>
                <a:lnTo>
                  <a:pt x="223960" y="7114"/>
                </a:lnTo>
                <a:lnTo>
                  <a:pt x="169925" y="0"/>
                </a:lnTo>
                <a:close/>
              </a:path>
            </a:pathLst>
          </a:custGeom>
          <a:ln w="4762">
            <a:solidFill>
              <a:srgbClr val="010101"/>
            </a:solidFill>
          </a:ln>
        </p:spPr>
        <p:txBody>
          <a:bodyPr wrap="square" lIns="0" tIns="0" rIns="0" bIns="0" rtlCol="0"/>
          <a:lstStyle/>
          <a:p/>
        </p:txBody>
      </p:sp>
      <p:sp>
        <p:nvSpPr>
          <p:cNvPr id="41" name="object 41"/>
          <p:cNvSpPr/>
          <p:nvPr/>
        </p:nvSpPr>
        <p:spPr>
          <a:xfrm>
            <a:off x="3988308" y="6572250"/>
            <a:ext cx="340995" cy="278130"/>
          </a:xfrm>
          <a:custGeom>
            <a:avLst/>
            <a:gdLst/>
            <a:ahLst/>
            <a:cxnLst/>
            <a:rect l="l" t="t" r="r" b="b"/>
            <a:pathLst>
              <a:path w="340995" h="278129">
                <a:moveTo>
                  <a:pt x="170687" y="0"/>
                </a:moveTo>
                <a:lnTo>
                  <a:pt x="116653" y="7114"/>
                </a:lnTo>
                <a:lnTo>
                  <a:pt x="69787" y="26919"/>
                </a:lnTo>
                <a:lnTo>
                  <a:pt x="32869" y="57113"/>
                </a:lnTo>
                <a:lnTo>
                  <a:pt x="8680" y="95390"/>
                </a:lnTo>
                <a:lnTo>
                  <a:pt x="0" y="139446"/>
                </a:lnTo>
                <a:lnTo>
                  <a:pt x="8680" y="183129"/>
                </a:lnTo>
                <a:lnTo>
                  <a:pt x="32869" y="221181"/>
                </a:lnTo>
                <a:lnTo>
                  <a:pt x="69787" y="251258"/>
                </a:lnTo>
                <a:lnTo>
                  <a:pt x="116653" y="271022"/>
                </a:lnTo>
                <a:lnTo>
                  <a:pt x="170687" y="278130"/>
                </a:lnTo>
                <a:lnTo>
                  <a:pt x="224351" y="271022"/>
                </a:lnTo>
                <a:lnTo>
                  <a:pt x="270991" y="251258"/>
                </a:lnTo>
                <a:lnTo>
                  <a:pt x="307793" y="221181"/>
                </a:lnTo>
                <a:lnTo>
                  <a:pt x="331939" y="183129"/>
                </a:lnTo>
                <a:lnTo>
                  <a:pt x="340613" y="139446"/>
                </a:lnTo>
                <a:lnTo>
                  <a:pt x="331939" y="95390"/>
                </a:lnTo>
                <a:lnTo>
                  <a:pt x="307793" y="57113"/>
                </a:lnTo>
                <a:lnTo>
                  <a:pt x="270991" y="26919"/>
                </a:lnTo>
                <a:lnTo>
                  <a:pt x="224351" y="7114"/>
                </a:lnTo>
                <a:lnTo>
                  <a:pt x="170687" y="0"/>
                </a:lnTo>
                <a:close/>
              </a:path>
            </a:pathLst>
          </a:custGeom>
          <a:ln w="4762">
            <a:solidFill>
              <a:srgbClr val="010101"/>
            </a:solidFill>
          </a:ln>
        </p:spPr>
        <p:txBody>
          <a:bodyPr wrap="square" lIns="0" tIns="0" rIns="0" bIns="0" rtlCol="0"/>
          <a:lstStyle/>
          <a:p/>
        </p:txBody>
      </p:sp>
      <p:sp>
        <p:nvSpPr>
          <p:cNvPr id="42" name="object 42"/>
          <p:cNvSpPr/>
          <p:nvPr/>
        </p:nvSpPr>
        <p:spPr>
          <a:xfrm>
            <a:off x="4840985" y="5862065"/>
            <a:ext cx="340995" cy="278130"/>
          </a:xfrm>
          <a:custGeom>
            <a:avLst/>
            <a:gdLst/>
            <a:ahLst/>
            <a:cxnLst/>
            <a:rect l="l" t="t" r="r" b="b"/>
            <a:pathLst>
              <a:path w="340995" h="278129">
                <a:moveTo>
                  <a:pt x="170687" y="0"/>
                </a:moveTo>
                <a:lnTo>
                  <a:pt x="116653" y="7107"/>
                </a:lnTo>
                <a:lnTo>
                  <a:pt x="69787" y="26871"/>
                </a:lnTo>
                <a:lnTo>
                  <a:pt x="32869" y="56948"/>
                </a:lnTo>
                <a:lnTo>
                  <a:pt x="8680" y="95000"/>
                </a:lnTo>
                <a:lnTo>
                  <a:pt x="0" y="138684"/>
                </a:lnTo>
                <a:lnTo>
                  <a:pt x="8680" y="182739"/>
                </a:lnTo>
                <a:lnTo>
                  <a:pt x="32869" y="221016"/>
                </a:lnTo>
                <a:lnTo>
                  <a:pt x="69787" y="251210"/>
                </a:lnTo>
                <a:lnTo>
                  <a:pt x="116653" y="271015"/>
                </a:lnTo>
                <a:lnTo>
                  <a:pt x="170687" y="278130"/>
                </a:lnTo>
                <a:lnTo>
                  <a:pt x="224351" y="271015"/>
                </a:lnTo>
                <a:lnTo>
                  <a:pt x="270991" y="251210"/>
                </a:lnTo>
                <a:lnTo>
                  <a:pt x="307793" y="221016"/>
                </a:lnTo>
                <a:lnTo>
                  <a:pt x="331939" y="182739"/>
                </a:lnTo>
                <a:lnTo>
                  <a:pt x="340613" y="138684"/>
                </a:lnTo>
                <a:lnTo>
                  <a:pt x="331939" y="95000"/>
                </a:lnTo>
                <a:lnTo>
                  <a:pt x="307793" y="56948"/>
                </a:lnTo>
                <a:lnTo>
                  <a:pt x="270991" y="26871"/>
                </a:lnTo>
                <a:lnTo>
                  <a:pt x="224351" y="7107"/>
                </a:lnTo>
                <a:lnTo>
                  <a:pt x="170687" y="0"/>
                </a:lnTo>
                <a:close/>
              </a:path>
            </a:pathLst>
          </a:custGeom>
          <a:ln w="4762">
            <a:solidFill>
              <a:srgbClr val="010101"/>
            </a:solidFill>
          </a:ln>
        </p:spPr>
        <p:txBody>
          <a:bodyPr wrap="square" lIns="0" tIns="0" rIns="0" bIns="0" rtlCol="0"/>
          <a:lstStyle/>
          <a:p/>
        </p:txBody>
      </p:sp>
      <p:sp>
        <p:nvSpPr>
          <p:cNvPr id="43" name="object 43"/>
          <p:cNvSpPr txBox="1"/>
          <p:nvPr/>
        </p:nvSpPr>
        <p:spPr>
          <a:xfrm>
            <a:off x="4907026" y="5892038"/>
            <a:ext cx="221615" cy="208279"/>
          </a:xfrm>
          <a:prstGeom prst="rect">
            <a:avLst/>
          </a:prstGeom>
        </p:spPr>
        <p:txBody>
          <a:bodyPr wrap="square" lIns="0" tIns="12700" rIns="0" bIns="0" rtlCol="0" vert="horz">
            <a:spAutoFit/>
          </a:bodyPr>
          <a:lstStyle/>
          <a:p>
            <a:pPr marL="25400">
              <a:lnSpc>
                <a:spcPct val="100000"/>
              </a:lnSpc>
              <a:spcBef>
                <a:spcPts val="100"/>
              </a:spcBef>
            </a:pPr>
            <a:r>
              <a:rPr dirty="0" sz="1200" spc="-5" i="1">
                <a:latin typeface="Arial"/>
                <a:cs typeface="Arial"/>
              </a:rPr>
              <a:t>V</a:t>
            </a:r>
            <a:r>
              <a:rPr dirty="0" baseline="-20833" sz="1200" spc="-7" i="1">
                <a:latin typeface="Arial"/>
                <a:cs typeface="Arial"/>
              </a:rPr>
              <a:t>1</a:t>
            </a:r>
            <a:endParaRPr baseline="-20833" sz="1200">
              <a:latin typeface="Arial"/>
              <a:cs typeface="Arial"/>
            </a:endParaRPr>
          </a:p>
        </p:txBody>
      </p:sp>
      <p:sp>
        <p:nvSpPr>
          <p:cNvPr id="44" name="object 44"/>
          <p:cNvSpPr/>
          <p:nvPr/>
        </p:nvSpPr>
        <p:spPr>
          <a:xfrm>
            <a:off x="3851909" y="5707379"/>
            <a:ext cx="341630" cy="278130"/>
          </a:xfrm>
          <a:custGeom>
            <a:avLst/>
            <a:gdLst/>
            <a:ahLst/>
            <a:cxnLst/>
            <a:rect l="l" t="t" r="r" b="b"/>
            <a:pathLst>
              <a:path w="341629" h="278129">
                <a:moveTo>
                  <a:pt x="170687" y="0"/>
                </a:moveTo>
                <a:lnTo>
                  <a:pt x="116653" y="7107"/>
                </a:lnTo>
                <a:lnTo>
                  <a:pt x="69787" y="26871"/>
                </a:lnTo>
                <a:lnTo>
                  <a:pt x="32869" y="56948"/>
                </a:lnTo>
                <a:lnTo>
                  <a:pt x="8680" y="95000"/>
                </a:lnTo>
                <a:lnTo>
                  <a:pt x="0" y="138684"/>
                </a:lnTo>
                <a:lnTo>
                  <a:pt x="8680" y="182739"/>
                </a:lnTo>
                <a:lnTo>
                  <a:pt x="32869" y="221016"/>
                </a:lnTo>
                <a:lnTo>
                  <a:pt x="69787" y="251210"/>
                </a:lnTo>
                <a:lnTo>
                  <a:pt x="116653" y="271015"/>
                </a:lnTo>
                <a:lnTo>
                  <a:pt x="170687" y="278130"/>
                </a:lnTo>
                <a:lnTo>
                  <a:pt x="224722" y="271015"/>
                </a:lnTo>
                <a:lnTo>
                  <a:pt x="271588" y="251210"/>
                </a:lnTo>
                <a:lnTo>
                  <a:pt x="308506" y="221016"/>
                </a:lnTo>
                <a:lnTo>
                  <a:pt x="332695" y="182739"/>
                </a:lnTo>
                <a:lnTo>
                  <a:pt x="341375" y="138684"/>
                </a:lnTo>
                <a:lnTo>
                  <a:pt x="332695" y="95000"/>
                </a:lnTo>
                <a:lnTo>
                  <a:pt x="308506" y="56948"/>
                </a:lnTo>
                <a:lnTo>
                  <a:pt x="271588" y="26871"/>
                </a:lnTo>
                <a:lnTo>
                  <a:pt x="224722" y="7107"/>
                </a:lnTo>
                <a:lnTo>
                  <a:pt x="170687" y="0"/>
                </a:lnTo>
                <a:close/>
              </a:path>
            </a:pathLst>
          </a:custGeom>
          <a:ln w="4762">
            <a:solidFill>
              <a:srgbClr val="010101"/>
            </a:solidFill>
          </a:ln>
        </p:spPr>
        <p:txBody>
          <a:bodyPr wrap="square" lIns="0" tIns="0" rIns="0" bIns="0" rtlCol="0"/>
          <a:lstStyle/>
          <a:p/>
        </p:txBody>
      </p:sp>
      <p:sp>
        <p:nvSpPr>
          <p:cNvPr id="45" name="object 45"/>
          <p:cNvSpPr txBox="1"/>
          <p:nvPr/>
        </p:nvSpPr>
        <p:spPr>
          <a:xfrm>
            <a:off x="3917950" y="5737352"/>
            <a:ext cx="221615" cy="208279"/>
          </a:xfrm>
          <a:prstGeom prst="rect">
            <a:avLst/>
          </a:prstGeom>
        </p:spPr>
        <p:txBody>
          <a:bodyPr wrap="square" lIns="0" tIns="12700" rIns="0" bIns="0" rtlCol="0" vert="horz">
            <a:spAutoFit/>
          </a:bodyPr>
          <a:lstStyle/>
          <a:p>
            <a:pPr marL="25400">
              <a:lnSpc>
                <a:spcPct val="100000"/>
              </a:lnSpc>
              <a:spcBef>
                <a:spcPts val="100"/>
              </a:spcBef>
            </a:pPr>
            <a:r>
              <a:rPr dirty="0" sz="1200" spc="-5" i="1">
                <a:latin typeface="Arial"/>
                <a:cs typeface="Arial"/>
              </a:rPr>
              <a:t>V</a:t>
            </a:r>
            <a:r>
              <a:rPr dirty="0" baseline="-20833" sz="1200" spc="-7" i="1">
                <a:latin typeface="Arial"/>
                <a:cs typeface="Arial"/>
              </a:rPr>
              <a:t>5</a:t>
            </a:r>
            <a:endParaRPr baseline="-20833" sz="1200">
              <a:latin typeface="Arial"/>
              <a:cs typeface="Arial"/>
            </a:endParaRPr>
          </a:p>
        </p:txBody>
      </p:sp>
      <p:sp>
        <p:nvSpPr>
          <p:cNvPr id="46" name="object 46"/>
          <p:cNvSpPr/>
          <p:nvPr/>
        </p:nvSpPr>
        <p:spPr>
          <a:xfrm>
            <a:off x="2590800" y="6572250"/>
            <a:ext cx="340995" cy="278130"/>
          </a:xfrm>
          <a:custGeom>
            <a:avLst/>
            <a:gdLst/>
            <a:ahLst/>
            <a:cxnLst/>
            <a:rect l="l" t="t" r="r" b="b"/>
            <a:pathLst>
              <a:path w="340994" h="278129">
                <a:moveTo>
                  <a:pt x="169925" y="0"/>
                </a:moveTo>
                <a:lnTo>
                  <a:pt x="116262" y="7114"/>
                </a:lnTo>
                <a:lnTo>
                  <a:pt x="69622" y="26919"/>
                </a:lnTo>
                <a:lnTo>
                  <a:pt x="32820" y="57113"/>
                </a:lnTo>
                <a:lnTo>
                  <a:pt x="8674" y="95390"/>
                </a:lnTo>
                <a:lnTo>
                  <a:pt x="0" y="139446"/>
                </a:lnTo>
                <a:lnTo>
                  <a:pt x="8674" y="183129"/>
                </a:lnTo>
                <a:lnTo>
                  <a:pt x="32820" y="221181"/>
                </a:lnTo>
                <a:lnTo>
                  <a:pt x="69622" y="251258"/>
                </a:lnTo>
                <a:lnTo>
                  <a:pt x="116262" y="271022"/>
                </a:lnTo>
                <a:lnTo>
                  <a:pt x="169925" y="278130"/>
                </a:lnTo>
                <a:lnTo>
                  <a:pt x="223960" y="271022"/>
                </a:lnTo>
                <a:lnTo>
                  <a:pt x="270826" y="251258"/>
                </a:lnTo>
                <a:lnTo>
                  <a:pt x="307744" y="221181"/>
                </a:lnTo>
                <a:lnTo>
                  <a:pt x="331933" y="183129"/>
                </a:lnTo>
                <a:lnTo>
                  <a:pt x="340613" y="139446"/>
                </a:lnTo>
                <a:lnTo>
                  <a:pt x="331933" y="95390"/>
                </a:lnTo>
                <a:lnTo>
                  <a:pt x="307744" y="57113"/>
                </a:lnTo>
                <a:lnTo>
                  <a:pt x="270826" y="26919"/>
                </a:lnTo>
                <a:lnTo>
                  <a:pt x="223960" y="7114"/>
                </a:lnTo>
                <a:lnTo>
                  <a:pt x="169925" y="0"/>
                </a:lnTo>
                <a:close/>
              </a:path>
            </a:pathLst>
          </a:custGeom>
          <a:ln w="4762">
            <a:solidFill>
              <a:srgbClr val="010101"/>
            </a:solidFill>
          </a:ln>
        </p:spPr>
        <p:txBody>
          <a:bodyPr wrap="square" lIns="0" tIns="0" rIns="0" bIns="0" rtlCol="0"/>
          <a:lstStyle/>
          <a:p/>
        </p:txBody>
      </p:sp>
      <p:sp>
        <p:nvSpPr>
          <p:cNvPr id="47" name="object 47"/>
          <p:cNvSpPr txBox="1"/>
          <p:nvPr/>
        </p:nvSpPr>
        <p:spPr>
          <a:xfrm>
            <a:off x="1607819" y="6353045"/>
            <a:ext cx="4516755" cy="2312035"/>
          </a:xfrm>
          <a:prstGeom prst="rect">
            <a:avLst/>
          </a:prstGeom>
        </p:spPr>
        <p:txBody>
          <a:bodyPr wrap="square" lIns="0" tIns="46355" rIns="0" bIns="0" rtlCol="0" vert="horz">
            <a:spAutoFit/>
          </a:bodyPr>
          <a:lstStyle/>
          <a:p>
            <a:pPr marL="1789430">
              <a:lnSpc>
                <a:spcPct val="100000"/>
              </a:lnSpc>
              <a:spcBef>
                <a:spcPts val="365"/>
              </a:spcBef>
              <a:tabLst>
                <a:tab pos="3245485" algn="l"/>
              </a:tabLst>
            </a:pPr>
            <a:r>
              <a:rPr dirty="0" sz="1200" spc="-5" i="1">
                <a:latin typeface="Arial"/>
                <a:cs typeface="Arial"/>
              </a:rPr>
              <a:t>V</a:t>
            </a:r>
            <a:r>
              <a:rPr dirty="0" baseline="-20833" sz="1200" spc="-7" i="1">
                <a:latin typeface="Arial"/>
                <a:cs typeface="Arial"/>
              </a:rPr>
              <a:t>6	</a:t>
            </a:r>
            <a:r>
              <a:rPr dirty="0" sz="1200" spc="-5" i="1">
                <a:solidFill>
                  <a:srgbClr val="FF5050"/>
                </a:solidFill>
                <a:latin typeface="Arial"/>
                <a:cs typeface="Arial"/>
              </a:rPr>
              <a:t>R</a:t>
            </a:r>
            <a:endParaRPr sz="1200">
              <a:latin typeface="Arial"/>
              <a:cs typeface="Arial"/>
            </a:endParaRPr>
          </a:p>
          <a:p>
            <a:pPr marL="1074420">
              <a:lnSpc>
                <a:spcPct val="100000"/>
              </a:lnSpc>
              <a:spcBef>
                <a:spcPts val="260"/>
              </a:spcBef>
              <a:tabLst>
                <a:tab pos="2491105" algn="l"/>
              </a:tabLst>
            </a:pPr>
            <a:r>
              <a:rPr dirty="0" sz="1200" spc="-5" i="1">
                <a:latin typeface="Arial"/>
                <a:cs typeface="Arial"/>
              </a:rPr>
              <a:t>V</a:t>
            </a:r>
            <a:r>
              <a:rPr dirty="0" baseline="-20833" sz="1200" spc="-7" i="1">
                <a:latin typeface="Arial"/>
                <a:cs typeface="Arial"/>
              </a:rPr>
              <a:t>4	</a:t>
            </a:r>
            <a:r>
              <a:rPr dirty="0" sz="1200" i="1">
                <a:solidFill>
                  <a:srgbClr val="006E00"/>
                </a:solidFill>
                <a:latin typeface="Arial"/>
                <a:cs typeface="Arial"/>
              </a:rPr>
              <a:t>G</a:t>
            </a:r>
            <a:endParaRPr sz="1200">
              <a:latin typeface="Arial"/>
              <a:cs typeface="Arial"/>
            </a:endParaRPr>
          </a:p>
          <a:p>
            <a:pPr>
              <a:lnSpc>
                <a:spcPct val="100000"/>
              </a:lnSpc>
              <a:spcBef>
                <a:spcPts val="50"/>
              </a:spcBef>
            </a:pPr>
            <a:endParaRPr sz="1750">
              <a:latin typeface="Times New Roman"/>
              <a:cs typeface="Times New Roman"/>
            </a:endParaRPr>
          </a:p>
          <a:p>
            <a:pPr marL="38100" marR="43180">
              <a:lnSpc>
                <a:spcPct val="100000"/>
              </a:lnSpc>
            </a:pPr>
            <a:r>
              <a:rPr dirty="0" sz="1000" spc="-5">
                <a:latin typeface="Arial"/>
                <a:cs typeface="Arial"/>
              </a:rPr>
              <a:t>Forward checking computes the domain of each variable independently at the  start, and then only updates these domains when assignments are made in the  DFS that are directly relevant to the current</a:t>
            </a:r>
            <a:r>
              <a:rPr dirty="0" sz="1000" spc="-30">
                <a:latin typeface="Arial"/>
                <a:cs typeface="Arial"/>
              </a:rPr>
              <a:t> </a:t>
            </a:r>
            <a:r>
              <a:rPr dirty="0" sz="1000" spc="-5">
                <a:latin typeface="Arial"/>
                <a:cs typeface="Arial"/>
              </a:rPr>
              <a:t>variable.</a:t>
            </a:r>
            <a:endParaRPr sz="1000">
              <a:latin typeface="Arial"/>
              <a:cs typeface="Arial"/>
            </a:endParaRPr>
          </a:p>
          <a:p>
            <a:pPr algn="just" marL="38100" marR="44450">
              <a:lnSpc>
                <a:spcPct val="100000"/>
              </a:lnSpc>
              <a:spcBef>
                <a:spcPts val="480"/>
              </a:spcBef>
            </a:pPr>
            <a:r>
              <a:rPr dirty="0" sz="1000" spc="-5">
                <a:latin typeface="Arial"/>
                <a:cs typeface="Arial"/>
              </a:rPr>
              <a:t>Constraint Propagation carries this further. When you delete </a:t>
            </a:r>
            <a:r>
              <a:rPr dirty="0" sz="1000">
                <a:latin typeface="Arial"/>
                <a:cs typeface="Arial"/>
              </a:rPr>
              <a:t>a </a:t>
            </a:r>
            <a:r>
              <a:rPr dirty="0" sz="1000" spc="-5">
                <a:latin typeface="Arial"/>
                <a:cs typeface="Arial"/>
              </a:rPr>
              <a:t>value from your  domain, check all variables connected to you. If any of them change, delete all  inconsistent values connected to them, etc…</a:t>
            </a:r>
            <a:endParaRPr sz="1000">
              <a:latin typeface="Arial"/>
              <a:cs typeface="Arial"/>
            </a:endParaRPr>
          </a:p>
          <a:p>
            <a:pPr algn="just" marL="38100">
              <a:lnSpc>
                <a:spcPct val="100000"/>
              </a:lnSpc>
              <a:spcBef>
                <a:spcPts val="484"/>
              </a:spcBef>
            </a:pPr>
            <a:r>
              <a:rPr dirty="0" sz="1000" spc="-5">
                <a:latin typeface="Arial"/>
                <a:cs typeface="Arial"/>
              </a:rPr>
              <a:t>In the above example it is</a:t>
            </a:r>
            <a:r>
              <a:rPr dirty="0" sz="1000" spc="-30">
                <a:latin typeface="Arial"/>
                <a:cs typeface="Arial"/>
              </a:rPr>
              <a:t> </a:t>
            </a:r>
            <a:r>
              <a:rPr dirty="0" sz="1000" spc="-5">
                <a:latin typeface="Arial"/>
                <a:cs typeface="Arial"/>
              </a:rPr>
              <a:t>useless</a:t>
            </a:r>
            <a:endParaRPr sz="1000">
              <a:latin typeface="Arial"/>
              <a:cs typeface="Arial"/>
            </a:endParaRPr>
          </a:p>
          <a:p>
            <a:pPr algn="just" marL="38100">
              <a:lnSpc>
                <a:spcPct val="100000"/>
              </a:lnSpc>
              <a:spcBef>
                <a:spcPts val="480"/>
              </a:spcBef>
            </a:pPr>
            <a:r>
              <a:rPr dirty="0" sz="1000" spc="-5">
                <a:latin typeface="Arial"/>
                <a:cs typeface="Arial"/>
              </a:rPr>
              <a:t>Web Example:</a:t>
            </a:r>
            <a:r>
              <a:rPr dirty="0" sz="1000" spc="-50">
                <a:latin typeface="Arial"/>
                <a:cs typeface="Arial"/>
              </a:rPr>
              <a:t> </a:t>
            </a:r>
            <a:r>
              <a:rPr dirty="0" u="sng" sz="1000" spc="-5">
                <a:solidFill>
                  <a:srgbClr val="009A9A"/>
                </a:solidFill>
                <a:uFill>
                  <a:solidFill>
                    <a:srgbClr val="009A9A"/>
                  </a:solidFill>
                </a:uFill>
                <a:latin typeface="Arial"/>
                <a:cs typeface="Arial"/>
                <a:hlinkClick r:id="rId3"/>
              </a:rPr>
              <a:t>http://www.cs.cmu.edu/~awm/animations/constraint/27p.html</a:t>
            </a:r>
            <a:endParaRPr sz="1000">
              <a:latin typeface="Arial"/>
              <a:cs typeface="Arial"/>
            </a:endParaRPr>
          </a:p>
          <a:p>
            <a:pPr algn="r" marR="218440">
              <a:lnSpc>
                <a:spcPct val="100000"/>
              </a:lnSpc>
              <a:spcBef>
                <a:spcPts val="650"/>
              </a:spcBef>
            </a:pPr>
            <a:r>
              <a:rPr dirty="0" sz="700" spc="-5">
                <a:latin typeface="Arial"/>
                <a:cs typeface="Arial"/>
              </a:rPr>
              <a:t>Slide</a:t>
            </a:r>
            <a:r>
              <a:rPr dirty="0" sz="700" spc="-95">
                <a:latin typeface="Arial"/>
                <a:cs typeface="Arial"/>
              </a:rPr>
              <a:t> </a:t>
            </a:r>
            <a:r>
              <a:rPr dirty="0" sz="700" spc="-5">
                <a:latin typeface="Arial"/>
                <a:cs typeface="Arial"/>
              </a:rPr>
              <a:t>10</a:t>
            </a:r>
            <a:endParaRPr sz="700">
              <a:latin typeface="Arial"/>
              <a:cs typeface="Arial"/>
            </a:endParaRPr>
          </a:p>
        </p:txBody>
      </p:sp>
      <p:sp>
        <p:nvSpPr>
          <p:cNvPr id="48" name="object 48"/>
          <p:cNvSpPr/>
          <p:nvPr/>
        </p:nvSpPr>
        <p:spPr>
          <a:xfrm>
            <a:off x="2761488" y="6077711"/>
            <a:ext cx="0" cy="494665"/>
          </a:xfrm>
          <a:custGeom>
            <a:avLst/>
            <a:gdLst/>
            <a:ahLst/>
            <a:cxnLst/>
            <a:rect l="l" t="t" r="r" b="b"/>
            <a:pathLst>
              <a:path w="0" h="494665">
                <a:moveTo>
                  <a:pt x="0" y="0"/>
                </a:moveTo>
                <a:lnTo>
                  <a:pt x="0" y="494538"/>
                </a:lnTo>
              </a:path>
            </a:pathLst>
          </a:custGeom>
          <a:ln w="4762">
            <a:solidFill>
              <a:srgbClr val="010101"/>
            </a:solidFill>
          </a:ln>
        </p:spPr>
        <p:txBody>
          <a:bodyPr wrap="square" lIns="0" tIns="0" rIns="0" bIns="0" rtlCol="0"/>
          <a:lstStyle/>
          <a:p/>
        </p:txBody>
      </p:sp>
      <p:sp>
        <p:nvSpPr>
          <p:cNvPr id="49" name="object 49"/>
          <p:cNvSpPr/>
          <p:nvPr/>
        </p:nvSpPr>
        <p:spPr>
          <a:xfrm>
            <a:off x="2931414" y="5939028"/>
            <a:ext cx="273050" cy="124460"/>
          </a:xfrm>
          <a:custGeom>
            <a:avLst/>
            <a:gdLst/>
            <a:ahLst/>
            <a:cxnLst/>
            <a:rect l="l" t="t" r="r" b="b"/>
            <a:pathLst>
              <a:path w="273050" h="124460">
                <a:moveTo>
                  <a:pt x="0" y="0"/>
                </a:moveTo>
                <a:lnTo>
                  <a:pt x="272796" y="124206"/>
                </a:lnTo>
              </a:path>
            </a:pathLst>
          </a:custGeom>
          <a:ln w="4762">
            <a:solidFill>
              <a:srgbClr val="010101"/>
            </a:solidFill>
          </a:ln>
        </p:spPr>
        <p:txBody>
          <a:bodyPr wrap="square" lIns="0" tIns="0" rIns="0" bIns="0" rtlCol="0"/>
          <a:lstStyle/>
          <a:p/>
        </p:txBody>
      </p:sp>
      <p:sp>
        <p:nvSpPr>
          <p:cNvPr id="50" name="object 50"/>
          <p:cNvSpPr/>
          <p:nvPr/>
        </p:nvSpPr>
        <p:spPr>
          <a:xfrm>
            <a:off x="2881883" y="6037326"/>
            <a:ext cx="474980" cy="359410"/>
          </a:xfrm>
          <a:custGeom>
            <a:avLst/>
            <a:gdLst/>
            <a:ahLst/>
            <a:cxnLst/>
            <a:rect l="l" t="t" r="r" b="b"/>
            <a:pathLst>
              <a:path w="474979" h="359410">
                <a:moveTo>
                  <a:pt x="0" y="0"/>
                </a:moveTo>
                <a:lnTo>
                  <a:pt x="474726" y="358901"/>
                </a:lnTo>
              </a:path>
            </a:pathLst>
          </a:custGeom>
          <a:ln w="4762">
            <a:solidFill>
              <a:srgbClr val="010101"/>
            </a:solidFill>
          </a:ln>
        </p:spPr>
        <p:txBody>
          <a:bodyPr wrap="square" lIns="0" tIns="0" rIns="0" bIns="0" rtlCol="0"/>
          <a:lstStyle/>
          <a:p/>
        </p:txBody>
      </p:sp>
      <p:sp>
        <p:nvSpPr>
          <p:cNvPr id="51" name="object 51"/>
          <p:cNvSpPr/>
          <p:nvPr/>
        </p:nvSpPr>
        <p:spPr>
          <a:xfrm>
            <a:off x="2931414" y="6711695"/>
            <a:ext cx="1057275" cy="0"/>
          </a:xfrm>
          <a:custGeom>
            <a:avLst/>
            <a:gdLst/>
            <a:ahLst/>
            <a:cxnLst/>
            <a:rect l="l" t="t" r="r" b="b"/>
            <a:pathLst>
              <a:path w="1057275" h="0">
                <a:moveTo>
                  <a:pt x="0" y="0"/>
                </a:moveTo>
                <a:lnTo>
                  <a:pt x="1056894" y="0"/>
                </a:lnTo>
              </a:path>
            </a:pathLst>
          </a:custGeom>
          <a:ln w="4762">
            <a:solidFill>
              <a:srgbClr val="010101"/>
            </a:solidFill>
          </a:ln>
        </p:spPr>
        <p:txBody>
          <a:bodyPr wrap="square" lIns="0" tIns="0" rIns="0" bIns="0" rtlCol="0"/>
          <a:lstStyle/>
          <a:p/>
        </p:txBody>
      </p:sp>
      <p:sp>
        <p:nvSpPr>
          <p:cNvPr id="52" name="object 52"/>
          <p:cNvSpPr/>
          <p:nvPr/>
        </p:nvSpPr>
        <p:spPr>
          <a:xfrm>
            <a:off x="2881883" y="6494526"/>
            <a:ext cx="425450" cy="119380"/>
          </a:xfrm>
          <a:custGeom>
            <a:avLst/>
            <a:gdLst/>
            <a:ahLst/>
            <a:cxnLst/>
            <a:rect l="l" t="t" r="r" b="b"/>
            <a:pathLst>
              <a:path w="425450" h="119379">
                <a:moveTo>
                  <a:pt x="0" y="118872"/>
                </a:moveTo>
                <a:lnTo>
                  <a:pt x="425195" y="0"/>
                </a:lnTo>
              </a:path>
            </a:pathLst>
          </a:custGeom>
          <a:ln w="4762">
            <a:solidFill>
              <a:srgbClr val="010101"/>
            </a:solidFill>
          </a:ln>
        </p:spPr>
        <p:txBody>
          <a:bodyPr wrap="square" lIns="0" tIns="0" rIns="0" bIns="0" rtlCol="0"/>
          <a:lstStyle/>
          <a:p/>
        </p:txBody>
      </p:sp>
      <p:sp>
        <p:nvSpPr>
          <p:cNvPr id="53" name="object 53"/>
          <p:cNvSpPr/>
          <p:nvPr/>
        </p:nvSpPr>
        <p:spPr>
          <a:xfrm>
            <a:off x="3374897" y="6201917"/>
            <a:ext cx="102870" cy="154305"/>
          </a:xfrm>
          <a:custGeom>
            <a:avLst/>
            <a:gdLst/>
            <a:ahLst/>
            <a:cxnLst/>
            <a:rect l="l" t="t" r="r" b="b"/>
            <a:pathLst>
              <a:path w="102870" h="154304">
                <a:moveTo>
                  <a:pt x="102869" y="153924"/>
                </a:moveTo>
                <a:lnTo>
                  <a:pt x="0" y="0"/>
                </a:lnTo>
              </a:path>
            </a:pathLst>
          </a:custGeom>
          <a:ln w="4762">
            <a:solidFill>
              <a:srgbClr val="010101"/>
            </a:solidFill>
          </a:ln>
        </p:spPr>
        <p:txBody>
          <a:bodyPr wrap="square" lIns="0" tIns="0" rIns="0" bIns="0" rtlCol="0"/>
          <a:lstStyle/>
          <a:p/>
        </p:txBody>
      </p:sp>
      <p:sp>
        <p:nvSpPr>
          <p:cNvPr id="54" name="object 54"/>
          <p:cNvSpPr/>
          <p:nvPr/>
        </p:nvSpPr>
        <p:spPr>
          <a:xfrm>
            <a:off x="3495294" y="5846064"/>
            <a:ext cx="356870" cy="118110"/>
          </a:xfrm>
          <a:custGeom>
            <a:avLst/>
            <a:gdLst/>
            <a:ahLst/>
            <a:cxnLst/>
            <a:rect l="l" t="t" r="r" b="b"/>
            <a:pathLst>
              <a:path w="356870" h="118110">
                <a:moveTo>
                  <a:pt x="0" y="118110"/>
                </a:moveTo>
                <a:lnTo>
                  <a:pt x="356615" y="0"/>
                </a:lnTo>
              </a:path>
            </a:pathLst>
          </a:custGeom>
          <a:ln w="4762">
            <a:solidFill>
              <a:srgbClr val="010101"/>
            </a:solidFill>
          </a:ln>
        </p:spPr>
        <p:txBody>
          <a:bodyPr wrap="square" lIns="0" tIns="0" rIns="0" bIns="0" rtlCol="0"/>
          <a:lstStyle/>
          <a:p/>
        </p:txBody>
      </p:sp>
      <p:sp>
        <p:nvSpPr>
          <p:cNvPr id="55" name="object 55"/>
          <p:cNvSpPr/>
          <p:nvPr/>
        </p:nvSpPr>
        <p:spPr>
          <a:xfrm>
            <a:off x="4193285" y="5846064"/>
            <a:ext cx="647700" cy="154940"/>
          </a:xfrm>
          <a:custGeom>
            <a:avLst/>
            <a:gdLst/>
            <a:ahLst/>
            <a:cxnLst/>
            <a:rect l="l" t="t" r="r" b="b"/>
            <a:pathLst>
              <a:path w="647700" h="154939">
                <a:moveTo>
                  <a:pt x="0" y="0"/>
                </a:moveTo>
                <a:lnTo>
                  <a:pt x="647700" y="154686"/>
                </a:lnTo>
              </a:path>
            </a:pathLst>
          </a:custGeom>
          <a:ln w="4762">
            <a:solidFill>
              <a:srgbClr val="010101"/>
            </a:solidFill>
          </a:ln>
        </p:spPr>
        <p:txBody>
          <a:bodyPr wrap="square" lIns="0" tIns="0" rIns="0" bIns="0" rtlCol="0"/>
          <a:lstStyle/>
          <a:p/>
        </p:txBody>
      </p:sp>
      <p:sp>
        <p:nvSpPr>
          <p:cNvPr id="56" name="object 56"/>
          <p:cNvSpPr/>
          <p:nvPr/>
        </p:nvSpPr>
        <p:spPr>
          <a:xfrm>
            <a:off x="4908803" y="6140196"/>
            <a:ext cx="102235" cy="215900"/>
          </a:xfrm>
          <a:custGeom>
            <a:avLst/>
            <a:gdLst/>
            <a:ahLst/>
            <a:cxnLst/>
            <a:rect l="l" t="t" r="r" b="b"/>
            <a:pathLst>
              <a:path w="102235" h="215900">
                <a:moveTo>
                  <a:pt x="102108" y="0"/>
                </a:moveTo>
                <a:lnTo>
                  <a:pt x="0" y="215645"/>
                </a:lnTo>
              </a:path>
            </a:pathLst>
          </a:custGeom>
          <a:ln w="4762">
            <a:solidFill>
              <a:srgbClr val="010101"/>
            </a:solidFill>
          </a:ln>
        </p:spPr>
        <p:txBody>
          <a:bodyPr wrap="square" lIns="0" tIns="0" rIns="0" bIns="0" rtlCol="0"/>
          <a:lstStyle/>
          <a:p/>
        </p:txBody>
      </p:sp>
      <p:sp>
        <p:nvSpPr>
          <p:cNvPr id="57" name="object 57"/>
          <p:cNvSpPr/>
          <p:nvPr/>
        </p:nvSpPr>
        <p:spPr>
          <a:xfrm>
            <a:off x="4328921" y="6592823"/>
            <a:ext cx="459105" cy="119380"/>
          </a:xfrm>
          <a:custGeom>
            <a:avLst/>
            <a:gdLst/>
            <a:ahLst/>
            <a:cxnLst/>
            <a:rect l="l" t="t" r="r" b="b"/>
            <a:pathLst>
              <a:path w="459104" h="119379">
                <a:moveTo>
                  <a:pt x="0" y="118872"/>
                </a:moveTo>
                <a:lnTo>
                  <a:pt x="458724" y="0"/>
                </a:lnTo>
              </a:path>
            </a:pathLst>
          </a:custGeom>
          <a:ln w="4762">
            <a:solidFill>
              <a:srgbClr val="010101"/>
            </a:solidFill>
          </a:ln>
        </p:spPr>
        <p:txBody>
          <a:bodyPr wrap="square" lIns="0" tIns="0" rIns="0" bIns="0" rtlCol="0"/>
          <a:lstStyle/>
          <a:p/>
        </p:txBody>
      </p:sp>
      <p:sp>
        <p:nvSpPr>
          <p:cNvPr id="58" name="object 58"/>
          <p:cNvSpPr/>
          <p:nvPr/>
        </p:nvSpPr>
        <p:spPr>
          <a:xfrm>
            <a:off x="4142994" y="5944361"/>
            <a:ext cx="645160" cy="452120"/>
          </a:xfrm>
          <a:custGeom>
            <a:avLst/>
            <a:gdLst/>
            <a:ahLst/>
            <a:cxnLst/>
            <a:rect l="l" t="t" r="r" b="b"/>
            <a:pathLst>
              <a:path w="645160" h="452120">
                <a:moveTo>
                  <a:pt x="0" y="0"/>
                </a:moveTo>
                <a:lnTo>
                  <a:pt x="644651" y="451865"/>
                </a:lnTo>
              </a:path>
            </a:pathLst>
          </a:custGeom>
          <a:ln w="4762">
            <a:solidFill>
              <a:srgbClr val="010101"/>
            </a:solidFill>
          </a:ln>
        </p:spPr>
        <p:txBody>
          <a:bodyPr wrap="square" lIns="0" tIns="0" rIns="0" bIns="0" rtlCol="0"/>
          <a:lstStyle/>
          <a:p/>
        </p:txBody>
      </p:sp>
      <p:sp>
        <p:nvSpPr>
          <p:cNvPr id="59" name="object 59"/>
          <p:cNvSpPr/>
          <p:nvPr/>
        </p:nvSpPr>
        <p:spPr>
          <a:xfrm>
            <a:off x="3646932" y="6494526"/>
            <a:ext cx="391160" cy="119380"/>
          </a:xfrm>
          <a:custGeom>
            <a:avLst/>
            <a:gdLst/>
            <a:ahLst/>
            <a:cxnLst/>
            <a:rect l="l" t="t" r="r" b="b"/>
            <a:pathLst>
              <a:path w="391160" h="119379">
                <a:moveTo>
                  <a:pt x="0" y="0"/>
                </a:moveTo>
                <a:lnTo>
                  <a:pt x="390905" y="118872"/>
                </a:lnTo>
              </a:path>
            </a:pathLst>
          </a:custGeom>
          <a:ln w="4762">
            <a:solidFill>
              <a:srgbClr val="010101"/>
            </a:solidFill>
          </a:ln>
        </p:spPr>
        <p:txBody>
          <a:bodyPr wrap="square" lIns="0" tIns="0" rIns="0" bIns="0" rtlCol="0"/>
          <a:lstStyle/>
          <a:p/>
        </p:txBody>
      </p:sp>
      <p:sp>
        <p:nvSpPr>
          <p:cNvPr id="60" name="object 60"/>
          <p:cNvSpPr/>
          <p:nvPr/>
        </p:nvSpPr>
        <p:spPr>
          <a:xfrm>
            <a:off x="4022597" y="5985509"/>
            <a:ext cx="136525" cy="586740"/>
          </a:xfrm>
          <a:custGeom>
            <a:avLst/>
            <a:gdLst/>
            <a:ahLst/>
            <a:cxnLst/>
            <a:rect l="l" t="t" r="r" b="b"/>
            <a:pathLst>
              <a:path w="136525" h="586740">
                <a:moveTo>
                  <a:pt x="0" y="0"/>
                </a:moveTo>
                <a:lnTo>
                  <a:pt x="136398" y="586739"/>
                </a:lnTo>
              </a:path>
            </a:pathLst>
          </a:custGeom>
          <a:ln w="4762">
            <a:solidFill>
              <a:srgbClr val="010101"/>
            </a:solidFill>
          </a:ln>
        </p:spPr>
        <p:txBody>
          <a:bodyPr wrap="square" lIns="0" tIns="0" rIns="0" bIns="0" rtlCol="0"/>
          <a:lstStyle/>
          <a:p/>
        </p:txBody>
      </p:sp>
      <p:sp>
        <p:nvSpPr>
          <p:cNvPr id="61" name="object 61"/>
          <p:cNvSpPr/>
          <p:nvPr/>
        </p:nvSpPr>
        <p:spPr>
          <a:xfrm>
            <a:off x="1606296" y="5408676"/>
            <a:ext cx="4559300" cy="3416300"/>
          </a:xfrm>
          <a:custGeom>
            <a:avLst/>
            <a:gdLst/>
            <a:ahLst/>
            <a:cxnLst/>
            <a:rect l="l" t="t" r="r" b="b"/>
            <a:pathLst>
              <a:path w="4559300" h="3416300">
                <a:moveTo>
                  <a:pt x="4559046" y="0"/>
                </a:moveTo>
                <a:lnTo>
                  <a:pt x="0" y="0"/>
                </a:lnTo>
                <a:lnTo>
                  <a:pt x="0" y="3416046"/>
                </a:lnTo>
                <a:lnTo>
                  <a:pt x="4559046" y="3416046"/>
                </a:lnTo>
                <a:lnTo>
                  <a:pt x="4559046" y="0"/>
                </a:lnTo>
                <a:close/>
              </a:path>
            </a:pathLst>
          </a:custGeom>
          <a:ln w="12954">
            <a:solidFill>
              <a:srgbClr val="000000"/>
            </a:solidFill>
          </a:ln>
        </p:spPr>
        <p:txBody>
          <a:bodyPr wrap="square" lIns="0" tIns="0" rIns="0" bIns="0" rtlCol="0"/>
          <a:lstStyle/>
          <a:p/>
        </p:txBody>
      </p:sp>
      <p:sp>
        <p:nvSpPr>
          <p:cNvPr id="62" name="object 62"/>
          <p:cNvSpPr txBox="1">
            <a:spLocks noGrp="1"/>
          </p:cNvSpPr>
          <p:nvPr>
            <p:ph type="sldNum" idx="7" sz="quarter"/>
          </p:nvPr>
        </p:nvSpPr>
        <p:spPr>
          <a:prstGeom prst="rect"/>
        </p:spPr>
        <p:txBody>
          <a:bodyPr wrap="square" lIns="0" tIns="0" rIns="0" bIns="0" rtlCol="0" vert="horz">
            <a:spAutoFit/>
          </a:bodyPr>
          <a:lstStyle/>
          <a:p>
            <a:pPr marL="25400">
              <a:lnSpc>
                <a:spcPts val="1540"/>
              </a:lnSpc>
            </a:pPr>
            <a:fld id="{81D60167-4931-47E6-BA6A-407CBD079E47}" type="slidenum">
              <a:rPr dirty="0"/>
              <a:t>10</a:t>
            </a:fld>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874520" y="2945383"/>
            <a:ext cx="4066540" cy="1542415"/>
          </a:xfrm>
          <a:prstGeom prst="rect">
            <a:avLst/>
          </a:prstGeom>
        </p:spPr>
        <p:txBody>
          <a:bodyPr wrap="square" lIns="0" tIns="12700" rIns="0" bIns="0" rtlCol="0" vert="horz">
            <a:spAutoFit/>
          </a:bodyPr>
          <a:lstStyle/>
          <a:p>
            <a:pPr marL="114300" marR="5080" indent="-114300">
              <a:lnSpc>
                <a:spcPct val="100000"/>
              </a:lnSpc>
              <a:spcBef>
                <a:spcPts val="100"/>
              </a:spcBef>
              <a:buChar char="•"/>
              <a:tabLst>
                <a:tab pos="114300" algn="l"/>
              </a:tabLst>
            </a:pPr>
            <a:r>
              <a:rPr dirty="0" sz="1200">
                <a:latin typeface="Arial"/>
                <a:cs typeface="Arial"/>
              </a:rPr>
              <a:t>In this </a:t>
            </a:r>
            <a:r>
              <a:rPr dirty="0" sz="1200" spc="-5">
                <a:latin typeface="Arial"/>
                <a:cs typeface="Arial"/>
              </a:rPr>
              <a:t>example, constraint propagation solves the </a:t>
            </a:r>
            <a:r>
              <a:rPr dirty="0" sz="1200" spc="-10">
                <a:latin typeface="Arial"/>
                <a:cs typeface="Arial"/>
              </a:rPr>
              <a:t>problem  </a:t>
            </a:r>
            <a:r>
              <a:rPr dirty="0" sz="1200" spc="-5">
                <a:latin typeface="Arial"/>
                <a:cs typeface="Arial"/>
              </a:rPr>
              <a:t>without search </a:t>
            </a:r>
            <a:r>
              <a:rPr dirty="0" sz="1200">
                <a:latin typeface="Arial"/>
                <a:cs typeface="Arial"/>
              </a:rPr>
              <a:t>… </a:t>
            </a:r>
            <a:r>
              <a:rPr dirty="0" sz="1200" spc="-5">
                <a:solidFill>
                  <a:srgbClr val="FF5050"/>
                </a:solidFill>
                <a:latin typeface="Arial"/>
                <a:cs typeface="Arial"/>
              </a:rPr>
              <a:t>Not always that</a:t>
            </a:r>
            <a:r>
              <a:rPr dirty="0" sz="1200" spc="10">
                <a:solidFill>
                  <a:srgbClr val="FF5050"/>
                </a:solidFill>
                <a:latin typeface="Arial"/>
                <a:cs typeface="Arial"/>
              </a:rPr>
              <a:t> </a:t>
            </a:r>
            <a:r>
              <a:rPr dirty="0" sz="1200" spc="-5">
                <a:solidFill>
                  <a:srgbClr val="FF5050"/>
                </a:solidFill>
                <a:latin typeface="Arial"/>
                <a:cs typeface="Arial"/>
              </a:rPr>
              <a:t>lucky!</a:t>
            </a:r>
            <a:endParaRPr sz="1200">
              <a:latin typeface="Arial"/>
              <a:cs typeface="Arial"/>
            </a:endParaRPr>
          </a:p>
          <a:p>
            <a:pPr marL="114300" marR="188595" indent="-114300">
              <a:lnSpc>
                <a:spcPct val="100000"/>
              </a:lnSpc>
              <a:spcBef>
                <a:spcPts val="570"/>
              </a:spcBef>
              <a:buChar char="•"/>
              <a:tabLst>
                <a:tab pos="114300" algn="l"/>
              </a:tabLst>
            </a:pPr>
            <a:r>
              <a:rPr dirty="0" sz="1200" spc="-5">
                <a:latin typeface="Arial"/>
                <a:cs typeface="Arial"/>
              </a:rPr>
              <a:t>Constraint propagation can be done as a </a:t>
            </a:r>
            <a:r>
              <a:rPr dirty="0" sz="1200">
                <a:latin typeface="Arial"/>
                <a:cs typeface="Arial"/>
              </a:rPr>
              <a:t>preprocessing  </a:t>
            </a:r>
            <a:r>
              <a:rPr dirty="0" sz="1200" spc="-5">
                <a:latin typeface="Arial"/>
                <a:cs typeface="Arial"/>
              </a:rPr>
              <a:t>step.</a:t>
            </a:r>
            <a:r>
              <a:rPr dirty="0" sz="1200" spc="320">
                <a:latin typeface="Arial"/>
                <a:cs typeface="Arial"/>
              </a:rPr>
              <a:t> </a:t>
            </a:r>
            <a:r>
              <a:rPr dirty="0" sz="1200" spc="-10">
                <a:latin typeface="Arial"/>
                <a:cs typeface="Arial"/>
              </a:rPr>
              <a:t>(Cheap).</a:t>
            </a:r>
            <a:endParaRPr sz="1200">
              <a:latin typeface="Arial"/>
              <a:cs typeface="Arial"/>
            </a:endParaRPr>
          </a:p>
          <a:p>
            <a:pPr marL="114300" marR="139700" indent="-114300">
              <a:lnSpc>
                <a:spcPct val="100000"/>
              </a:lnSpc>
              <a:spcBef>
                <a:spcPts val="570"/>
              </a:spcBef>
              <a:buChar char="•"/>
              <a:tabLst>
                <a:tab pos="114300" algn="l"/>
              </a:tabLst>
            </a:pPr>
            <a:r>
              <a:rPr dirty="0" sz="1200">
                <a:latin typeface="Arial"/>
                <a:cs typeface="Arial"/>
              </a:rPr>
              <a:t>Or </a:t>
            </a:r>
            <a:r>
              <a:rPr dirty="0" sz="1200" spc="-5">
                <a:latin typeface="Arial"/>
                <a:cs typeface="Arial"/>
              </a:rPr>
              <a:t>it can be maintained dynamically </a:t>
            </a:r>
            <a:r>
              <a:rPr dirty="0" sz="1200">
                <a:latin typeface="Arial"/>
                <a:cs typeface="Arial"/>
              </a:rPr>
              <a:t>during the search.  </a:t>
            </a:r>
            <a:r>
              <a:rPr dirty="0" sz="1200" spc="-5">
                <a:latin typeface="Arial"/>
                <a:cs typeface="Arial"/>
              </a:rPr>
              <a:t>Expensive: when you backtrack, you must undo some of  your additional</a:t>
            </a:r>
            <a:r>
              <a:rPr dirty="0" sz="1200">
                <a:latin typeface="Arial"/>
                <a:cs typeface="Arial"/>
              </a:rPr>
              <a:t> constraints.</a:t>
            </a:r>
            <a:endParaRPr sz="1200">
              <a:latin typeface="Arial"/>
              <a:cs typeface="Arial"/>
            </a:endParaRPr>
          </a:p>
          <a:p>
            <a:pPr algn="r" marR="35560">
              <a:lnSpc>
                <a:spcPts val="720"/>
              </a:lnSpc>
            </a:pPr>
            <a:r>
              <a:rPr dirty="0" sz="700" spc="-5">
                <a:latin typeface="Arial"/>
                <a:cs typeface="Arial"/>
              </a:rPr>
              <a:t>Slide</a:t>
            </a:r>
            <a:r>
              <a:rPr dirty="0" sz="700" spc="-95">
                <a:latin typeface="Arial"/>
                <a:cs typeface="Arial"/>
              </a:rPr>
              <a:t> </a:t>
            </a:r>
            <a:r>
              <a:rPr dirty="0" sz="700" spc="-5">
                <a:latin typeface="Arial"/>
                <a:cs typeface="Arial"/>
              </a:rPr>
              <a:t>11</a:t>
            </a:r>
            <a:endParaRPr sz="700">
              <a:latin typeface="Arial"/>
              <a:cs typeface="Arial"/>
            </a:endParaRPr>
          </a:p>
        </p:txBody>
      </p:sp>
      <p:sp>
        <p:nvSpPr>
          <p:cNvPr id="3" name="object 3"/>
          <p:cNvSpPr/>
          <p:nvPr/>
        </p:nvSpPr>
        <p:spPr>
          <a:xfrm>
            <a:off x="2590800" y="1813560"/>
            <a:ext cx="340995" cy="277495"/>
          </a:xfrm>
          <a:custGeom>
            <a:avLst/>
            <a:gdLst/>
            <a:ahLst/>
            <a:cxnLst/>
            <a:rect l="l" t="t" r="r" b="b"/>
            <a:pathLst>
              <a:path w="340994" h="277494">
                <a:moveTo>
                  <a:pt x="169925" y="0"/>
                </a:moveTo>
                <a:lnTo>
                  <a:pt x="116262" y="7034"/>
                </a:lnTo>
                <a:lnTo>
                  <a:pt x="69622" y="26651"/>
                </a:lnTo>
                <a:lnTo>
                  <a:pt x="32820" y="56619"/>
                </a:lnTo>
                <a:lnTo>
                  <a:pt x="8674" y="94707"/>
                </a:lnTo>
                <a:lnTo>
                  <a:pt x="0" y="138684"/>
                </a:lnTo>
                <a:lnTo>
                  <a:pt x="8674" y="182660"/>
                </a:lnTo>
                <a:lnTo>
                  <a:pt x="32820" y="220748"/>
                </a:lnTo>
                <a:lnTo>
                  <a:pt x="69622" y="250716"/>
                </a:lnTo>
                <a:lnTo>
                  <a:pt x="116262" y="270333"/>
                </a:lnTo>
                <a:lnTo>
                  <a:pt x="169925" y="277368"/>
                </a:lnTo>
                <a:lnTo>
                  <a:pt x="223960" y="270333"/>
                </a:lnTo>
                <a:lnTo>
                  <a:pt x="270826" y="250716"/>
                </a:lnTo>
                <a:lnTo>
                  <a:pt x="307744" y="220748"/>
                </a:lnTo>
                <a:lnTo>
                  <a:pt x="331933" y="182660"/>
                </a:lnTo>
                <a:lnTo>
                  <a:pt x="340613" y="138684"/>
                </a:lnTo>
                <a:lnTo>
                  <a:pt x="331933" y="94707"/>
                </a:lnTo>
                <a:lnTo>
                  <a:pt x="307744" y="56619"/>
                </a:lnTo>
                <a:lnTo>
                  <a:pt x="270826" y="26651"/>
                </a:lnTo>
                <a:lnTo>
                  <a:pt x="223960" y="7034"/>
                </a:lnTo>
                <a:lnTo>
                  <a:pt x="169925" y="0"/>
                </a:lnTo>
                <a:close/>
              </a:path>
            </a:pathLst>
          </a:custGeom>
          <a:ln w="4762">
            <a:solidFill>
              <a:srgbClr val="010101"/>
            </a:solidFill>
          </a:ln>
        </p:spPr>
        <p:txBody>
          <a:bodyPr wrap="square" lIns="0" tIns="0" rIns="0" bIns="0" rtlCol="0"/>
          <a:lstStyle/>
          <a:p/>
        </p:txBody>
      </p:sp>
      <p:sp>
        <p:nvSpPr>
          <p:cNvPr id="4" name="object 4"/>
          <p:cNvSpPr txBox="1"/>
          <p:nvPr/>
        </p:nvSpPr>
        <p:spPr>
          <a:xfrm>
            <a:off x="2682239" y="1843531"/>
            <a:ext cx="114935" cy="208279"/>
          </a:xfrm>
          <a:prstGeom prst="rect">
            <a:avLst/>
          </a:prstGeom>
        </p:spPr>
        <p:txBody>
          <a:bodyPr wrap="square" lIns="0" tIns="12700" rIns="0" bIns="0" rtlCol="0" vert="horz">
            <a:spAutoFit/>
          </a:bodyPr>
          <a:lstStyle/>
          <a:p>
            <a:pPr>
              <a:lnSpc>
                <a:spcPct val="100000"/>
              </a:lnSpc>
              <a:spcBef>
                <a:spcPts val="100"/>
              </a:spcBef>
            </a:pPr>
            <a:r>
              <a:rPr dirty="0" sz="1200" i="1">
                <a:latin typeface="Arial"/>
                <a:cs typeface="Arial"/>
              </a:rPr>
              <a:t>V</a:t>
            </a:r>
            <a:endParaRPr sz="1200">
              <a:latin typeface="Arial"/>
              <a:cs typeface="Arial"/>
            </a:endParaRPr>
          </a:p>
        </p:txBody>
      </p:sp>
      <p:sp>
        <p:nvSpPr>
          <p:cNvPr id="5" name="object 5"/>
          <p:cNvSpPr txBox="1"/>
          <p:nvPr/>
        </p:nvSpPr>
        <p:spPr>
          <a:xfrm>
            <a:off x="2783585" y="1932685"/>
            <a:ext cx="69215" cy="147320"/>
          </a:xfrm>
          <a:prstGeom prst="rect">
            <a:avLst/>
          </a:prstGeom>
        </p:spPr>
        <p:txBody>
          <a:bodyPr wrap="square" lIns="0" tIns="12065" rIns="0" bIns="0" rtlCol="0" vert="horz">
            <a:spAutoFit/>
          </a:bodyPr>
          <a:lstStyle/>
          <a:p>
            <a:pPr>
              <a:lnSpc>
                <a:spcPct val="100000"/>
              </a:lnSpc>
              <a:spcBef>
                <a:spcPts val="95"/>
              </a:spcBef>
            </a:pPr>
            <a:r>
              <a:rPr dirty="0" sz="800" spc="-5" i="1">
                <a:latin typeface="Arial"/>
                <a:cs typeface="Arial"/>
              </a:rPr>
              <a:t>3</a:t>
            </a:r>
            <a:endParaRPr sz="800">
              <a:latin typeface="Arial"/>
              <a:cs typeface="Arial"/>
            </a:endParaRPr>
          </a:p>
        </p:txBody>
      </p:sp>
      <p:sp>
        <p:nvSpPr>
          <p:cNvPr id="6" name="object 6"/>
          <p:cNvSpPr/>
          <p:nvPr/>
        </p:nvSpPr>
        <p:spPr>
          <a:xfrm>
            <a:off x="3307079" y="2369057"/>
            <a:ext cx="340360" cy="279400"/>
          </a:xfrm>
          <a:custGeom>
            <a:avLst/>
            <a:gdLst/>
            <a:ahLst/>
            <a:cxnLst/>
            <a:rect l="l" t="t" r="r" b="b"/>
            <a:pathLst>
              <a:path w="340360" h="279400">
                <a:moveTo>
                  <a:pt x="169925" y="0"/>
                </a:moveTo>
                <a:lnTo>
                  <a:pt x="116262" y="7114"/>
                </a:lnTo>
                <a:lnTo>
                  <a:pt x="69622" y="26919"/>
                </a:lnTo>
                <a:lnTo>
                  <a:pt x="32820" y="57113"/>
                </a:lnTo>
                <a:lnTo>
                  <a:pt x="8674" y="95390"/>
                </a:lnTo>
                <a:lnTo>
                  <a:pt x="0" y="139446"/>
                </a:lnTo>
                <a:lnTo>
                  <a:pt x="8674" y="183501"/>
                </a:lnTo>
                <a:lnTo>
                  <a:pt x="32820" y="221778"/>
                </a:lnTo>
                <a:lnTo>
                  <a:pt x="69622" y="251972"/>
                </a:lnTo>
                <a:lnTo>
                  <a:pt x="116262" y="271777"/>
                </a:lnTo>
                <a:lnTo>
                  <a:pt x="169925" y="278892"/>
                </a:lnTo>
                <a:lnTo>
                  <a:pt x="223589" y="271777"/>
                </a:lnTo>
                <a:lnTo>
                  <a:pt x="270229" y="251972"/>
                </a:lnTo>
                <a:lnTo>
                  <a:pt x="307031" y="221778"/>
                </a:lnTo>
                <a:lnTo>
                  <a:pt x="331177" y="183501"/>
                </a:lnTo>
                <a:lnTo>
                  <a:pt x="339852" y="139446"/>
                </a:lnTo>
                <a:lnTo>
                  <a:pt x="331177" y="95390"/>
                </a:lnTo>
                <a:lnTo>
                  <a:pt x="307031" y="57113"/>
                </a:lnTo>
                <a:lnTo>
                  <a:pt x="270229" y="26919"/>
                </a:lnTo>
                <a:lnTo>
                  <a:pt x="223589" y="7114"/>
                </a:lnTo>
                <a:lnTo>
                  <a:pt x="169925" y="0"/>
                </a:lnTo>
                <a:close/>
              </a:path>
            </a:pathLst>
          </a:custGeom>
          <a:ln w="4762">
            <a:solidFill>
              <a:srgbClr val="010101"/>
            </a:solidFill>
          </a:ln>
        </p:spPr>
        <p:txBody>
          <a:bodyPr wrap="square" lIns="0" tIns="0" rIns="0" bIns="0" rtlCol="0"/>
          <a:lstStyle/>
          <a:p/>
        </p:txBody>
      </p:sp>
      <p:sp>
        <p:nvSpPr>
          <p:cNvPr id="7" name="object 7"/>
          <p:cNvSpPr txBox="1"/>
          <p:nvPr/>
        </p:nvSpPr>
        <p:spPr>
          <a:xfrm>
            <a:off x="3372358" y="2399792"/>
            <a:ext cx="221615" cy="208279"/>
          </a:xfrm>
          <a:prstGeom prst="rect">
            <a:avLst/>
          </a:prstGeom>
        </p:spPr>
        <p:txBody>
          <a:bodyPr wrap="square" lIns="0" tIns="12700" rIns="0" bIns="0" rtlCol="0" vert="horz">
            <a:spAutoFit/>
          </a:bodyPr>
          <a:lstStyle/>
          <a:p>
            <a:pPr marL="25400">
              <a:lnSpc>
                <a:spcPct val="100000"/>
              </a:lnSpc>
              <a:spcBef>
                <a:spcPts val="100"/>
              </a:spcBef>
            </a:pPr>
            <a:r>
              <a:rPr dirty="0" sz="1200" spc="-5" i="1">
                <a:latin typeface="Arial"/>
                <a:cs typeface="Arial"/>
              </a:rPr>
              <a:t>V</a:t>
            </a:r>
            <a:r>
              <a:rPr dirty="0" baseline="-20833" sz="1200" spc="-7" i="1">
                <a:latin typeface="Arial"/>
                <a:cs typeface="Arial"/>
              </a:rPr>
              <a:t>6</a:t>
            </a:r>
            <a:endParaRPr baseline="-20833" sz="1200">
              <a:latin typeface="Arial"/>
              <a:cs typeface="Arial"/>
            </a:endParaRPr>
          </a:p>
        </p:txBody>
      </p:sp>
      <p:sp>
        <p:nvSpPr>
          <p:cNvPr id="8" name="object 8"/>
          <p:cNvSpPr/>
          <p:nvPr/>
        </p:nvSpPr>
        <p:spPr>
          <a:xfrm>
            <a:off x="3204210" y="1936242"/>
            <a:ext cx="341630" cy="279400"/>
          </a:xfrm>
          <a:custGeom>
            <a:avLst/>
            <a:gdLst/>
            <a:ahLst/>
            <a:cxnLst/>
            <a:rect l="l" t="t" r="r" b="b"/>
            <a:pathLst>
              <a:path w="341629" h="279400">
                <a:moveTo>
                  <a:pt x="170687" y="0"/>
                </a:moveTo>
                <a:lnTo>
                  <a:pt x="116653" y="7114"/>
                </a:lnTo>
                <a:lnTo>
                  <a:pt x="69787" y="26919"/>
                </a:lnTo>
                <a:lnTo>
                  <a:pt x="32869" y="57113"/>
                </a:lnTo>
                <a:lnTo>
                  <a:pt x="8680" y="95390"/>
                </a:lnTo>
                <a:lnTo>
                  <a:pt x="0" y="139446"/>
                </a:lnTo>
                <a:lnTo>
                  <a:pt x="8680" y="183501"/>
                </a:lnTo>
                <a:lnTo>
                  <a:pt x="32869" y="221778"/>
                </a:lnTo>
                <a:lnTo>
                  <a:pt x="69787" y="251972"/>
                </a:lnTo>
                <a:lnTo>
                  <a:pt x="116653" y="271777"/>
                </a:lnTo>
                <a:lnTo>
                  <a:pt x="170687" y="278891"/>
                </a:lnTo>
                <a:lnTo>
                  <a:pt x="224722" y="271777"/>
                </a:lnTo>
                <a:lnTo>
                  <a:pt x="271588" y="251972"/>
                </a:lnTo>
                <a:lnTo>
                  <a:pt x="308506" y="221778"/>
                </a:lnTo>
                <a:lnTo>
                  <a:pt x="332695" y="183501"/>
                </a:lnTo>
                <a:lnTo>
                  <a:pt x="341375" y="139446"/>
                </a:lnTo>
                <a:lnTo>
                  <a:pt x="332695" y="95390"/>
                </a:lnTo>
                <a:lnTo>
                  <a:pt x="308506" y="57113"/>
                </a:lnTo>
                <a:lnTo>
                  <a:pt x="271588" y="26919"/>
                </a:lnTo>
                <a:lnTo>
                  <a:pt x="224722" y="7114"/>
                </a:lnTo>
                <a:lnTo>
                  <a:pt x="170687" y="0"/>
                </a:lnTo>
                <a:close/>
              </a:path>
            </a:pathLst>
          </a:custGeom>
          <a:ln w="4762">
            <a:solidFill>
              <a:srgbClr val="010101"/>
            </a:solidFill>
          </a:ln>
        </p:spPr>
        <p:txBody>
          <a:bodyPr wrap="square" lIns="0" tIns="0" rIns="0" bIns="0" rtlCol="0"/>
          <a:lstStyle/>
          <a:p/>
        </p:txBody>
      </p:sp>
      <p:sp>
        <p:nvSpPr>
          <p:cNvPr id="9" name="object 9"/>
          <p:cNvSpPr txBox="1"/>
          <p:nvPr/>
        </p:nvSpPr>
        <p:spPr>
          <a:xfrm>
            <a:off x="3295650" y="1966976"/>
            <a:ext cx="114935" cy="208279"/>
          </a:xfrm>
          <a:prstGeom prst="rect">
            <a:avLst/>
          </a:prstGeom>
        </p:spPr>
        <p:txBody>
          <a:bodyPr wrap="square" lIns="0" tIns="12700" rIns="0" bIns="0" rtlCol="0" vert="horz">
            <a:spAutoFit/>
          </a:bodyPr>
          <a:lstStyle/>
          <a:p>
            <a:pPr>
              <a:lnSpc>
                <a:spcPct val="100000"/>
              </a:lnSpc>
              <a:spcBef>
                <a:spcPts val="100"/>
              </a:spcBef>
            </a:pPr>
            <a:r>
              <a:rPr dirty="0" sz="1200" i="1">
                <a:latin typeface="Arial"/>
                <a:cs typeface="Arial"/>
              </a:rPr>
              <a:t>V</a:t>
            </a:r>
            <a:endParaRPr sz="1200">
              <a:latin typeface="Arial"/>
              <a:cs typeface="Arial"/>
            </a:endParaRPr>
          </a:p>
        </p:txBody>
      </p:sp>
      <p:sp>
        <p:nvSpPr>
          <p:cNvPr id="10" name="object 10"/>
          <p:cNvSpPr txBox="1"/>
          <p:nvPr/>
        </p:nvSpPr>
        <p:spPr>
          <a:xfrm>
            <a:off x="3396996" y="2056130"/>
            <a:ext cx="69215" cy="147320"/>
          </a:xfrm>
          <a:prstGeom prst="rect">
            <a:avLst/>
          </a:prstGeom>
        </p:spPr>
        <p:txBody>
          <a:bodyPr wrap="square" lIns="0" tIns="12065" rIns="0" bIns="0" rtlCol="0" vert="horz">
            <a:spAutoFit/>
          </a:bodyPr>
          <a:lstStyle/>
          <a:p>
            <a:pPr>
              <a:lnSpc>
                <a:spcPct val="100000"/>
              </a:lnSpc>
              <a:spcBef>
                <a:spcPts val="95"/>
              </a:spcBef>
            </a:pPr>
            <a:r>
              <a:rPr dirty="0" sz="800" spc="-5" i="1">
                <a:latin typeface="Arial"/>
                <a:cs typeface="Arial"/>
              </a:rPr>
              <a:t>2</a:t>
            </a:r>
            <a:endParaRPr sz="800">
              <a:latin typeface="Arial"/>
              <a:cs typeface="Arial"/>
            </a:endParaRPr>
          </a:p>
        </p:txBody>
      </p:sp>
      <p:sp>
        <p:nvSpPr>
          <p:cNvPr id="11" name="object 11"/>
          <p:cNvSpPr/>
          <p:nvPr/>
        </p:nvSpPr>
        <p:spPr>
          <a:xfrm>
            <a:off x="4738878" y="2369057"/>
            <a:ext cx="340995" cy="279400"/>
          </a:xfrm>
          <a:custGeom>
            <a:avLst/>
            <a:gdLst/>
            <a:ahLst/>
            <a:cxnLst/>
            <a:rect l="l" t="t" r="r" b="b"/>
            <a:pathLst>
              <a:path w="340995" h="279400">
                <a:moveTo>
                  <a:pt x="169925" y="0"/>
                </a:moveTo>
                <a:lnTo>
                  <a:pt x="116262" y="7114"/>
                </a:lnTo>
                <a:lnTo>
                  <a:pt x="69622" y="26919"/>
                </a:lnTo>
                <a:lnTo>
                  <a:pt x="32820" y="57113"/>
                </a:lnTo>
                <a:lnTo>
                  <a:pt x="8674" y="95390"/>
                </a:lnTo>
                <a:lnTo>
                  <a:pt x="0" y="139446"/>
                </a:lnTo>
                <a:lnTo>
                  <a:pt x="8674" y="183501"/>
                </a:lnTo>
                <a:lnTo>
                  <a:pt x="32820" y="221778"/>
                </a:lnTo>
                <a:lnTo>
                  <a:pt x="69622" y="251972"/>
                </a:lnTo>
                <a:lnTo>
                  <a:pt x="116262" y="271777"/>
                </a:lnTo>
                <a:lnTo>
                  <a:pt x="169925" y="278892"/>
                </a:lnTo>
                <a:lnTo>
                  <a:pt x="223960" y="271777"/>
                </a:lnTo>
                <a:lnTo>
                  <a:pt x="270826" y="251972"/>
                </a:lnTo>
                <a:lnTo>
                  <a:pt x="307744" y="221778"/>
                </a:lnTo>
                <a:lnTo>
                  <a:pt x="331933" y="183501"/>
                </a:lnTo>
                <a:lnTo>
                  <a:pt x="340613" y="139446"/>
                </a:lnTo>
                <a:lnTo>
                  <a:pt x="331933" y="95390"/>
                </a:lnTo>
                <a:lnTo>
                  <a:pt x="307744" y="57113"/>
                </a:lnTo>
                <a:lnTo>
                  <a:pt x="270826" y="26919"/>
                </a:lnTo>
                <a:lnTo>
                  <a:pt x="223960" y="7114"/>
                </a:lnTo>
                <a:lnTo>
                  <a:pt x="169925" y="0"/>
                </a:lnTo>
                <a:close/>
              </a:path>
            </a:pathLst>
          </a:custGeom>
          <a:ln w="4762">
            <a:solidFill>
              <a:srgbClr val="010101"/>
            </a:solidFill>
          </a:ln>
        </p:spPr>
        <p:txBody>
          <a:bodyPr wrap="square" lIns="0" tIns="0" rIns="0" bIns="0" rtlCol="0"/>
          <a:lstStyle/>
          <a:p/>
        </p:txBody>
      </p:sp>
      <p:sp>
        <p:nvSpPr>
          <p:cNvPr id="12" name="object 12"/>
          <p:cNvSpPr txBox="1"/>
          <p:nvPr/>
        </p:nvSpPr>
        <p:spPr>
          <a:xfrm>
            <a:off x="4853940" y="2399792"/>
            <a:ext cx="123189" cy="208279"/>
          </a:xfrm>
          <a:prstGeom prst="rect">
            <a:avLst/>
          </a:prstGeom>
        </p:spPr>
        <p:txBody>
          <a:bodyPr wrap="square" lIns="0" tIns="12700" rIns="0" bIns="0" rtlCol="0" vert="horz">
            <a:spAutoFit/>
          </a:bodyPr>
          <a:lstStyle/>
          <a:p>
            <a:pPr>
              <a:lnSpc>
                <a:spcPct val="100000"/>
              </a:lnSpc>
              <a:spcBef>
                <a:spcPts val="100"/>
              </a:spcBef>
            </a:pPr>
            <a:r>
              <a:rPr dirty="0" sz="1200" spc="-5" i="1">
                <a:solidFill>
                  <a:srgbClr val="FF5050"/>
                </a:solidFill>
                <a:latin typeface="Arial"/>
                <a:cs typeface="Arial"/>
              </a:rPr>
              <a:t>R</a:t>
            </a:r>
            <a:endParaRPr sz="1200">
              <a:latin typeface="Arial"/>
              <a:cs typeface="Arial"/>
            </a:endParaRPr>
          </a:p>
        </p:txBody>
      </p:sp>
      <p:sp>
        <p:nvSpPr>
          <p:cNvPr id="13" name="object 13"/>
          <p:cNvSpPr/>
          <p:nvPr/>
        </p:nvSpPr>
        <p:spPr>
          <a:xfrm>
            <a:off x="3988308" y="2585466"/>
            <a:ext cx="340995" cy="278130"/>
          </a:xfrm>
          <a:custGeom>
            <a:avLst/>
            <a:gdLst/>
            <a:ahLst/>
            <a:cxnLst/>
            <a:rect l="l" t="t" r="r" b="b"/>
            <a:pathLst>
              <a:path w="340995" h="278130">
                <a:moveTo>
                  <a:pt x="170687" y="0"/>
                </a:moveTo>
                <a:lnTo>
                  <a:pt x="116653" y="7114"/>
                </a:lnTo>
                <a:lnTo>
                  <a:pt x="69787" y="26919"/>
                </a:lnTo>
                <a:lnTo>
                  <a:pt x="32869" y="57113"/>
                </a:lnTo>
                <a:lnTo>
                  <a:pt x="8680" y="95390"/>
                </a:lnTo>
                <a:lnTo>
                  <a:pt x="0" y="139445"/>
                </a:lnTo>
                <a:lnTo>
                  <a:pt x="8680" y="183129"/>
                </a:lnTo>
                <a:lnTo>
                  <a:pt x="32869" y="221181"/>
                </a:lnTo>
                <a:lnTo>
                  <a:pt x="69787" y="251258"/>
                </a:lnTo>
                <a:lnTo>
                  <a:pt x="116653" y="271022"/>
                </a:lnTo>
                <a:lnTo>
                  <a:pt x="170687" y="278129"/>
                </a:lnTo>
                <a:lnTo>
                  <a:pt x="224351" y="271022"/>
                </a:lnTo>
                <a:lnTo>
                  <a:pt x="270991" y="251258"/>
                </a:lnTo>
                <a:lnTo>
                  <a:pt x="307793" y="221181"/>
                </a:lnTo>
                <a:lnTo>
                  <a:pt x="331939" y="183129"/>
                </a:lnTo>
                <a:lnTo>
                  <a:pt x="340613" y="139445"/>
                </a:lnTo>
                <a:lnTo>
                  <a:pt x="331939" y="95390"/>
                </a:lnTo>
                <a:lnTo>
                  <a:pt x="307793" y="57113"/>
                </a:lnTo>
                <a:lnTo>
                  <a:pt x="270991" y="26919"/>
                </a:lnTo>
                <a:lnTo>
                  <a:pt x="224351" y="7114"/>
                </a:lnTo>
                <a:lnTo>
                  <a:pt x="170687" y="0"/>
                </a:lnTo>
                <a:close/>
              </a:path>
            </a:pathLst>
          </a:custGeom>
          <a:ln w="4762">
            <a:solidFill>
              <a:srgbClr val="010101"/>
            </a:solidFill>
          </a:ln>
        </p:spPr>
        <p:txBody>
          <a:bodyPr wrap="square" lIns="0" tIns="0" rIns="0" bIns="0" rtlCol="0"/>
          <a:lstStyle/>
          <a:p/>
        </p:txBody>
      </p:sp>
      <p:sp>
        <p:nvSpPr>
          <p:cNvPr id="14" name="object 14"/>
          <p:cNvSpPr/>
          <p:nvPr/>
        </p:nvSpPr>
        <p:spPr>
          <a:xfrm>
            <a:off x="4840985" y="1875282"/>
            <a:ext cx="340995" cy="278130"/>
          </a:xfrm>
          <a:custGeom>
            <a:avLst/>
            <a:gdLst/>
            <a:ahLst/>
            <a:cxnLst/>
            <a:rect l="l" t="t" r="r" b="b"/>
            <a:pathLst>
              <a:path w="340995" h="278130">
                <a:moveTo>
                  <a:pt x="170687" y="0"/>
                </a:moveTo>
                <a:lnTo>
                  <a:pt x="116653" y="7107"/>
                </a:lnTo>
                <a:lnTo>
                  <a:pt x="69787" y="26871"/>
                </a:lnTo>
                <a:lnTo>
                  <a:pt x="32869" y="56948"/>
                </a:lnTo>
                <a:lnTo>
                  <a:pt x="8680" y="95000"/>
                </a:lnTo>
                <a:lnTo>
                  <a:pt x="0" y="138684"/>
                </a:lnTo>
                <a:lnTo>
                  <a:pt x="8680" y="182739"/>
                </a:lnTo>
                <a:lnTo>
                  <a:pt x="32869" y="221016"/>
                </a:lnTo>
                <a:lnTo>
                  <a:pt x="69787" y="251210"/>
                </a:lnTo>
                <a:lnTo>
                  <a:pt x="116653" y="271015"/>
                </a:lnTo>
                <a:lnTo>
                  <a:pt x="170687" y="278129"/>
                </a:lnTo>
                <a:lnTo>
                  <a:pt x="224351" y="271015"/>
                </a:lnTo>
                <a:lnTo>
                  <a:pt x="270991" y="251210"/>
                </a:lnTo>
                <a:lnTo>
                  <a:pt x="307793" y="221016"/>
                </a:lnTo>
                <a:lnTo>
                  <a:pt x="331939" y="182739"/>
                </a:lnTo>
                <a:lnTo>
                  <a:pt x="340613" y="138684"/>
                </a:lnTo>
                <a:lnTo>
                  <a:pt x="331939" y="95000"/>
                </a:lnTo>
                <a:lnTo>
                  <a:pt x="307793" y="56948"/>
                </a:lnTo>
                <a:lnTo>
                  <a:pt x="270991" y="26871"/>
                </a:lnTo>
                <a:lnTo>
                  <a:pt x="224351" y="7107"/>
                </a:lnTo>
                <a:lnTo>
                  <a:pt x="170687" y="0"/>
                </a:lnTo>
                <a:close/>
              </a:path>
            </a:pathLst>
          </a:custGeom>
          <a:ln w="4762">
            <a:solidFill>
              <a:srgbClr val="010101"/>
            </a:solidFill>
          </a:ln>
        </p:spPr>
        <p:txBody>
          <a:bodyPr wrap="square" lIns="0" tIns="0" rIns="0" bIns="0" rtlCol="0"/>
          <a:lstStyle/>
          <a:p/>
        </p:txBody>
      </p:sp>
      <p:sp>
        <p:nvSpPr>
          <p:cNvPr id="15" name="object 15"/>
          <p:cNvSpPr txBox="1"/>
          <p:nvPr/>
        </p:nvSpPr>
        <p:spPr>
          <a:xfrm>
            <a:off x="4907026" y="1905254"/>
            <a:ext cx="221615" cy="208279"/>
          </a:xfrm>
          <a:prstGeom prst="rect">
            <a:avLst/>
          </a:prstGeom>
        </p:spPr>
        <p:txBody>
          <a:bodyPr wrap="square" lIns="0" tIns="12700" rIns="0" bIns="0" rtlCol="0" vert="horz">
            <a:spAutoFit/>
          </a:bodyPr>
          <a:lstStyle/>
          <a:p>
            <a:pPr marL="25400">
              <a:lnSpc>
                <a:spcPct val="100000"/>
              </a:lnSpc>
              <a:spcBef>
                <a:spcPts val="100"/>
              </a:spcBef>
            </a:pPr>
            <a:r>
              <a:rPr dirty="0" sz="1200" spc="-5" i="1">
                <a:latin typeface="Arial"/>
                <a:cs typeface="Arial"/>
              </a:rPr>
              <a:t>V</a:t>
            </a:r>
            <a:r>
              <a:rPr dirty="0" baseline="-20833" sz="1200" spc="-7" i="1">
                <a:latin typeface="Arial"/>
                <a:cs typeface="Arial"/>
              </a:rPr>
              <a:t>1</a:t>
            </a:r>
            <a:endParaRPr baseline="-20833" sz="1200">
              <a:latin typeface="Arial"/>
              <a:cs typeface="Arial"/>
            </a:endParaRPr>
          </a:p>
        </p:txBody>
      </p:sp>
      <p:sp>
        <p:nvSpPr>
          <p:cNvPr id="16" name="object 16"/>
          <p:cNvSpPr/>
          <p:nvPr/>
        </p:nvSpPr>
        <p:spPr>
          <a:xfrm>
            <a:off x="3851909" y="1720595"/>
            <a:ext cx="341630" cy="278130"/>
          </a:xfrm>
          <a:custGeom>
            <a:avLst/>
            <a:gdLst/>
            <a:ahLst/>
            <a:cxnLst/>
            <a:rect l="l" t="t" r="r" b="b"/>
            <a:pathLst>
              <a:path w="341629" h="278130">
                <a:moveTo>
                  <a:pt x="170687" y="0"/>
                </a:moveTo>
                <a:lnTo>
                  <a:pt x="116653" y="7107"/>
                </a:lnTo>
                <a:lnTo>
                  <a:pt x="69787" y="26871"/>
                </a:lnTo>
                <a:lnTo>
                  <a:pt x="32869" y="56948"/>
                </a:lnTo>
                <a:lnTo>
                  <a:pt x="8680" y="95000"/>
                </a:lnTo>
                <a:lnTo>
                  <a:pt x="0" y="138683"/>
                </a:lnTo>
                <a:lnTo>
                  <a:pt x="8680" y="182739"/>
                </a:lnTo>
                <a:lnTo>
                  <a:pt x="32869" y="221016"/>
                </a:lnTo>
                <a:lnTo>
                  <a:pt x="69787" y="251210"/>
                </a:lnTo>
                <a:lnTo>
                  <a:pt x="116653" y="271015"/>
                </a:lnTo>
                <a:lnTo>
                  <a:pt x="170687" y="278129"/>
                </a:lnTo>
                <a:lnTo>
                  <a:pt x="224722" y="271015"/>
                </a:lnTo>
                <a:lnTo>
                  <a:pt x="271588" y="251210"/>
                </a:lnTo>
                <a:lnTo>
                  <a:pt x="308506" y="221016"/>
                </a:lnTo>
                <a:lnTo>
                  <a:pt x="332695" y="182739"/>
                </a:lnTo>
                <a:lnTo>
                  <a:pt x="341375" y="138683"/>
                </a:lnTo>
                <a:lnTo>
                  <a:pt x="332695" y="95000"/>
                </a:lnTo>
                <a:lnTo>
                  <a:pt x="308506" y="56948"/>
                </a:lnTo>
                <a:lnTo>
                  <a:pt x="271588" y="26871"/>
                </a:lnTo>
                <a:lnTo>
                  <a:pt x="224722" y="7107"/>
                </a:lnTo>
                <a:lnTo>
                  <a:pt x="170687" y="0"/>
                </a:lnTo>
                <a:close/>
              </a:path>
            </a:pathLst>
          </a:custGeom>
          <a:ln w="4762">
            <a:solidFill>
              <a:srgbClr val="010101"/>
            </a:solidFill>
          </a:ln>
        </p:spPr>
        <p:txBody>
          <a:bodyPr wrap="square" lIns="0" tIns="0" rIns="0" bIns="0" rtlCol="0"/>
          <a:lstStyle/>
          <a:p/>
        </p:txBody>
      </p:sp>
      <p:sp>
        <p:nvSpPr>
          <p:cNvPr id="17" name="object 17"/>
          <p:cNvSpPr txBox="1"/>
          <p:nvPr/>
        </p:nvSpPr>
        <p:spPr>
          <a:xfrm>
            <a:off x="1971039" y="1350558"/>
            <a:ext cx="3841115" cy="608330"/>
          </a:xfrm>
          <a:prstGeom prst="rect">
            <a:avLst/>
          </a:prstGeom>
        </p:spPr>
        <p:txBody>
          <a:bodyPr wrap="square" lIns="0" tIns="101600" rIns="0" bIns="0" rtlCol="0" vert="horz">
            <a:spAutoFit/>
          </a:bodyPr>
          <a:lstStyle/>
          <a:p>
            <a:pPr marL="25400">
              <a:lnSpc>
                <a:spcPct val="100000"/>
              </a:lnSpc>
              <a:spcBef>
                <a:spcPts val="800"/>
              </a:spcBef>
            </a:pPr>
            <a:r>
              <a:rPr dirty="0" sz="1600" spc="-5">
                <a:solidFill>
                  <a:srgbClr val="009A00"/>
                </a:solidFill>
                <a:latin typeface="Arial"/>
                <a:cs typeface="Arial"/>
              </a:rPr>
              <a:t>Constraint Propagation being</a:t>
            </a:r>
            <a:r>
              <a:rPr dirty="0" sz="1600" spc="-50">
                <a:solidFill>
                  <a:srgbClr val="009A00"/>
                </a:solidFill>
                <a:latin typeface="Arial"/>
                <a:cs typeface="Arial"/>
              </a:rPr>
              <a:t> </a:t>
            </a:r>
            <a:r>
              <a:rPr dirty="0" sz="1600" spc="-5">
                <a:solidFill>
                  <a:srgbClr val="009A00"/>
                </a:solidFill>
                <a:latin typeface="Arial"/>
                <a:cs typeface="Arial"/>
              </a:rPr>
              <a:t>non-useless</a:t>
            </a:r>
            <a:endParaRPr sz="1600">
              <a:latin typeface="Arial"/>
              <a:cs typeface="Arial"/>
            </a:endParaRPr>
          </a:p>
          <a:p>
            <a:pPr algn="ctr" marL="260985">
              <a:lnSpc>
                <a:spcPct val="100000"/>
              </a:lnSpc>
              <a:spcBef>
                <a:spcPts val="530"/>
              </a:spcBef>
            </a:pPr>
            <a:r>
              <a:rPr dirty="0" sz="1200" spc="-5" i="1">
                <a:latin typeface="Arial"/>
                <a:cs typeface="Arial"/>
              </a:rPr>
              <a:t>V</a:t>
            </a:r>
            <a:r>
              <a:rPr dirty="0" baseline="-20833" sz="1200" spc="-7" i="1">
                <a:latin typeface="Arial"/>
                <a:cs typeface="Arial"/>
              </a:rPr>
              <a:t>5</a:t>
            </a:r>
            <a:endParaRPr baseline="-20833" sz="1200">
              <a:latin typeface="Arial"/>
              <a:cs typeface="Arial"/>
            </a:endParaRPr>
          </a:p>
        </p:txBody>
      </p:sp>
      <p:sp>
        <p:nvSpPr>
          <p:cNvPr id="18" name="object 18"/>
          <p:cNvSpPr/>
          <p:nvPr/>
        </p:nvSpPr>
        <p:spPr>
          <a:xfrm>
            <a:off x="2590800" y="2585466"/>
            <a:ext cx="340995" cy="278130"/>
          </a:xfrm>
          <a:custGeom>
            <a:avLst/>
            <a:gdLst/>
            <a:ahLst/>
            <a:cxnLst/>
            <a:rect l="l" t="t" r="r" b="b"/>
            <a:pathLst>
              <a:path w="340994" h="278130">
                <a:moveTo>
                  <a:pt x="169925" y="0"/>
                </a:moveTo>
                <a:lnTo>
                  <a:pt x="116262" y="7114"/>
                </a:lnTo>
                <a:lnTo>
                  <a:pt x="69622" y="26919"/>
                </a:lnTo>
                <a:lnTo>
                  <a:pt x="32820" y="57113"/>
                </a:lnTo>
                <a:lnTo>
                  <a:pt x="8674" y="95390"/>
                </a:lnTo>
                <a:lnTo>
                  <a:pt x="0" y="139445"/>
                </a:lnTo>
                <a:lnTo>
                  <a:pt x="8674" y="183129"/>
                </a:lnTo>
                <a:lnTo>
                  <a:pt x="32820" y="221181"/>
                </a:lnTo>
                <a:lnTo>
                  <a:pt x="69622" y="251258"/>
                </a:lnTo>
                <a:lnTo>
                  <a:pt x="116262" y="271022"/>
                </a:lnTo>
                <a:lnTo>
                  <a:pt x="169925" y="278129"/>
                </a:lnTo>
                <a:lnTo>
                  <a:pt x="223960" y="271022"/>
                </a:lnTo>
                <a:lnTo>
                  <a:pt x="270826" y="251258"/>
                </a:lnTo>
                <a:lnTo>
                  <a:pt x="307744" y="221181"/>
                </a:lnTo>
                <a:lnTo>
                  <a:pt x="331933" y="183129"/>
                </a:lnTo>
                <a:lnTo>
                  <a:pt x="340613" y="139445"/>
                </a:lnTo>
                <a:lnTo>
                  <a:pt x="331933" y="95390"/>
                </a:lnTo>
                <a:lnTo>
                  <a:pt x="307744" y="57113"/>
                </a:lnTo>
                <a:lnTo>
                  <a:pt x="270826" y="26919"/>
                </a:lnTo>
                <a:lnTo>
                  <a:pt x="223960" y="7114"/>
                </a:lnTo>
                <a:lnTo>
                  <a:pt x="169925" y="0"/>
                </a:lnTo>
                <a:close/>
              </a:path>
            </a:pathLst>
          </a:custGeom>
          <a:ln w="4762">
            <a:solidFill>
              <a:srgbClr val="010101"/>
            </a:solidFill>
          </a:ln>
        </p:spPr>
        <p:txBody>
          <a:bodyPr wrap="square" lIns="0" tIns="0" rIns="0" bIns="0" rtlCol="0"/>
          <a:lstStyle/>
          <a:p/>
        </p:txBody>
      </p:sp>
      <p:sp>
        <p:nvSpPr>
          <p:cNvPr id="19" name="object 19"/>
          <p:cNvSpPr txBox="1"/>
          <p:nvPr/>
        </p:nvSpPr>
        <p:spPr>
          <a:xfrm>
            <a:off x="2656839" y="2616200"/>
            <a:ext cx="1599565" cy="208279"/>
          </a:xfrm>
          <a:prstGeom prst="rect">
            <a:avLst/>
          </a:prstGeom>
        </p:spPr>
        <p:txBody>
          <a:bodyPr wrap="square" lIns="0" tIns="12700" rIns="0" bIns="0" rtlCol="0" vert="horz">
            <a:spAutoFit/>
          </a:bodyPr>
          <a:lstStyle/>
          <a:p>
            <a:pPr marL="25400">
              <a:lnSpc>
                <a:spcPct val="100000"/>
              </a:lnSpc>
              <a:spcBef>
                <a:spcPts val="100"/>
              </a:spcBef>
              <a:tabLst>
                <a:tab pos="1442085" algn="l"/>
              </a:tabLst>
            </a:pPr>
            <a:r>
              <a:rPr dirty="0" sz="1200" spc="-5" i="1">
                <a:latin typeface="Arial"/>
                <a:cs typeface="Arial"/>
              </a:rPr>
              <a:t>V</a:t>
            </a:r>
            <a:r>
              <a:rPr dirty="0" baseline="-20833" sz="1200" spc="-7" i="1">
                <a:latin typeface="Arial"/>
                <a:cs typeface="Arial"/>
              </a:rPr>
              <a:t>4	</a:t>
            </a:r>
            <a:r>
              <a:rPr dirty="0" sz="1200" i="1">
                <a:solidFill>
                  <a:srgbClr val="006E00"/>
                </a:solidFill>
                <a:latin typeface="Arial"/>
                <a:cs typeface="Arial"/>
              </a:rPr>
              <a:t>G</a:t>
            </a:r>
            <a:endParaRPr sz="1200">
              <a:latin typeface="Arial"/>
              <a:cs typeface="Arial"/>
            </a:endParaRPr>
          </a:p>
        </p:txBody>
      </p:sp>
      <p:sp>
        <p:nvSpPr>
          <p:cNvPr id="20" name="object 20"/>
          <p:cNvSpPr/>
          <p:nvPr/>
        </p:nvSpPr>
        <p:spPr>
          <a:xfrm>
            <a:off x="2761488" y="2090927"/>
            <a:ext cx="0" cy="494665"/>
          </a:xfrm>
          <a:custGeom>
            <a:avLst/>
            <a:gdLst/>
            <a:ahLst/>
            <a:cxnLst/>
            <a:rect l="l" t="t" r="r" b="b"/>
            <a:pathLst>
              <a:path w="0" h="494664">
                <a:moveTo>
                  <a:pt x="0" y="0"/>
                </a:moveTo>
                <a:lnTo>
                  <a:pt x="0" y="494538"/>
                </a:lnTo>
              </a:path>
            </a:pathLst>
          </a:custGeom>
          <a:ln w="4762">
            <a:solidFill>
              <a:srgbClr val="010101"/>
            </a:solidFill>
          </a:ln>
        </p:spPr>
        <p:txBody>
          <a:bodyPr wrap="square" lIns="0" tIns="0" rIns="0" bIns="0" rtlCol="0"/>
          <a:lstStyle/>
          <a:p/>
        </p:txBody>
      </p:sp>
      <p:sp>
        <p:nvSpPr>
          <p:cNvPr id="21" name="object 21"/>
          <p:cNvSpPr/>
          <p:nvPr/>
        </p:nvSpPr>
        <p:spPr>
          <a:xfrm>
            <a:off x="2931414" y="1952244"/>
            <a:ext cx="273050" cy="124460"/>
          </a:xfrm>
          <a:custGeom>
            <a:avLst/>
            <a:gdLst/>
            <a:ahLst/>
            <a:cxnLst/>
            <a:rect l="l" t="t" r="r" b="b"/>
            <a:pathLst>
              <a:path w="273050" h="124460">
                <a:moveTo>
                  <a:pt x="0" y="0"/>
                </a:moveTo>
                <a:lnTo>
                  <a:pt x="272796" y="124205"/>
                </a:lnTo>
              </a:path>
            </a:pathLst>
          </a:custGeom>
          <a:ln w="4762">
            <a:solidFill>
              <a:srgbClr val="010101"/>
            </a:solidFill>
          </a:ln>
        </p:spPr>
        <p:txBody>
          <a:bodyPr wrap="square" lIns="0" tIns="0" rIns="0" bIns="0" rtlCol="0"/>
          <a:lstStyle/>
          <a:p/>
        </p:txBody>
      </p:sp>
      <p:sp>
        <p:nvSpPr>
          <p:cNvPr id="22" name="object 22"/>
          <p:cNvSpPr/>
          <p:nvPr/>
        </p:nvSpPr>
        <p:spPr>
          <a:xfrm>
            <a:off x="2881883" y="2050542"/>
            <a:ext cx="474980" cy="359410"/>
          </a:xfrm>
          <a:custGeom>
            <a:avLst/>
            <a:gdLst/>
            <a:ahLst/>
            <a:cxnLst/>
            <a:rect l="l" t="t" r="r" b="b"/>
            <a:pathLst>
              <a:path w="474979" h="359410">
                <a:moveTo>
                  <a:pt x="0" y="0"/>
                </a:moveTo>
                <a:lnTo>
                  <a:pt x="474726" y="358901"/>
                </a:lnTo>
              </a:path>
            </a:pathLst>
          </a:custGeom>
          <a:ln w="4762">
            <a:solidFill>
              <a:srgbClr val="010101"/>
            </a:solidFill>
          </a:ln>
        </p:spPr>
        <p:txBody>
          <a:bodyPr wrap="square" lIns="0" tIns="0" rIns="0" bIns="0" rtlCol="0"/>
          <a:lstStyle/>
          <a:p/>
        </p:txBody>
      </p:sp>
      <p:sp>
        <p:nvSpPr>
          <p:cNvPr id="23" name="object 23"/>
          <p:cNvSpPr/>
          <p:nvPr/>
        </p:nvSpPr>
        <p:spPr>
          <a:xfrm>
            <a:off x="2931414" y="2724911"/>
            <a:ext cx="1057275" cy="0"/>
          </a:xfrm>
          <a:custGeom>
            <a:avLst/>
            <a:gdLst/>
            <a:ahLst/>
            <a:cxnLst/>
            <a:rect l="l" t="t" r="r" b="b"/>
            <a:pathLst>
              <a:path w="1057275" h="0">
                <a:moveTo>
                  <a:pt x="0" y="0"/>
                </a:moveTo>
                <a:lnTo>
                  <a:pt x="1056894" y="0"/>
                </a:lnTo>
              </a:path>
            </a:pathLst>
          </a:custGeom>
          <a:ln w="4762">
            <a:solidFill>
              <a:srgbClr val="010101"/>
            </a:solidFill>
          </a:ln>
        </p:spPr>
        <p:txBody>
          <a:bodyPr wrap="square" lIns="0" tIns="0" rIns="0" bIns="0" rtlCol="0"/>
          <a:lstStyle/>
          <a:p/>
        </p:txBody>
      </p:sp>
      <p:sp>
        <p:nvSpPr>
          <p:cNvPr id="24" name="object 24"/>
          <p:cNvSpPr/>
          <p:nvPr/>
        </p:nvSpPr>
        <p:spPr>
          <a:xfrm>
            <a:off x="2881883" y="2507742"/>
            <a:ext cx="425450" cy="119380"/>
          </a:xfrm>
          <a:custGeom>
            <a:avLst/>
            <a:gdLst/>
            <a:ahLst/>
            <a:cxnLst/>
            <a:rect l="l" t="t" r="r" b="b"/>
            <a:pathLst>
              <a:path w="425450" h="119380">
                <a:moveTo>
                  <a:pt x="0" y="118872"/>
                </a:moveTo>
                <a:lnTo>
                  <a:pt x="425195" y="0"/>
                </a:lnTo>
              </a:path>
            </a:pathLst>
          </a:custGeom>
          <a:ln w="4762">
            <a:solidFill>
              <a:srgbClr val="010101"/>
            </a:solidFill>
          </a:ln>
        </p:spPr>
        <p:txBody>
          <a:bodyPr wrap="square" lIns="0" tIns="0" rIns="0" bIns="0" rtlCol="0"/>
          <a:lstStyle/>
          <a:p/>
        </p:txBody>
      </p:sp>
      <p:sp>
        <p:nvSpPr>
          <p:cNvPr id="25" name="object 25"/>
          <p:cNvSpPr/>
          <p:nvPr/>
        </p:nvSpPr>
        <p:spPr>
          <a:xfrm>
            <a:off x="3374897" y="2215133"/>
            <a:ext cx="102870" cy="154305"/>
          </a:xfrm>
          <a:custGeom>
            <a:avLst/>
            <a:gdLst/>
            <a:ahLst/>
            <a:cxnLst/>
            <a:rect l="l" t="t" r="r" b="b"/>
            <a:pathLst>
              <a:path w="102870" h="154305">
                <a:moveTo>
                  <a:pt x="102869" y="153924"/>
                </a:moveTo>
                <a:lnTo>
                  <a:pt x="0" y="0"/>
                </a:lnTo>
              </a:path>
            </a:pathLst>
          </a:custGeom>
          <a:ln w="4762">
            <a:solidFill>
              <a:srgbClr val="010101"/>
            </a:solidFill>
          </a:ln>
        </p:spPr>
        <p:txBody>
          <a:bodyPr wrap="square" lIns="0" tIns="0" rIns="0" bIns="0" rtlCol="0"/>
          <a:lstStyle/>
          <a:p/>
        </p:txBody>
      </p:sp>
      <p:sp>
        <p:nvSpPr>
          <p:cNvPr id="26" name="object 26"/>
          <p:cNvSpPr/>
          <p:nvPr/>
        </p:nvSpPr>
        <p:spPr>
          <a:xfrm>
            <a:off x="3495294" y="1859279"/>
            <a:ext cx="356870" cy="118110"/>
          </a:xfrm>
          <a:custGeom>
            <a:avLst/>
            <a:gdLst/>
            <a:ahLst/>
            <a:cxnLst/>
            <a:rect l="l" t="t" r="r" b="b"/>
            <a:pathLst>
              <a:path w="356870" h="118110">
                <a:moveTo>
                  <a:pt x="0" y="118110"/>
                </a:moveTo>
                <a:lnTo>
                  <a:pt x="356615" y="0"/>
                </a:lnTo>
              </a:path>
            </a:pathLst>
          </a:custGeom>
          <a:ln w="4762">
            <a:solidFill>
              <a:srgbClr val="010101"/>
            </a:solidFill>
          </a:ln>
        </p:spPr>
        <p:txBody>
          <a:bodyPr wrap="square" lIns="0" tIns="0" rIns="0" bIns="0" rtlCol="0"/>
          <a:lstStyle/>
          <a:p/>
        </p:txBody>
      </p:sp>
      <p:sp>
        <p:nvSpPr>
          <p:cNvPr id="27" name="object 27"/>
          <p:cNvSpPr/>
          <p:nvPr/>
        </p:nvSpPr>
        <p:spPr>
          <a:xfrm>
            <a:off x="4193285" y="1859279"/>
            <a:ext cx="647700" cy="154940"/>
          </a:xfrm>
          <a:custGeom>
            <a:avLst/>
            <a:gdLst/>
            <a:ahLst/>
            <a:cxnLst/>
            <a:rect l="l" t="t" r="r" b="b"/>
            <a:pathLst>
              <a:path w="647700" h="154939">
                <a:moveTo>
                  <a:pt x="0" y="0"/>
                </a:moveTo>
                <a:lnTo>
                  <a:pt x="647700" y="154686"/>
                </a:lnTo>
              </a:path>
            </a:pathLst>
          </a:custGeom>
          <a:ln w="4762">
            <a:solidFill>
              <a:srgbClr val="010101"/>
            </a:solidFill>
          </a:ln>
        </p:spPr>
        <p:txBody>
          <a:bodyPr wrap="square" lIns="0" tIns="0" rIns="0" bIns="0" rtlCol="0"/>
          <a:lstStyle/>
          <a:p/>
        </p:txBody>
      </p:sp>
      <p:sp>
        <p:nvSpPr>
          <p:cNvPr id="28" name="object 28"/>
          <p:cNvSpPr/>
          <p:nvPr/>
        </p:nvSpPr>
        <p:spPr>
          <a:xfrm>
            <a:off x="4908803" y="2153411"/>
            <a:ext cx="102235" cy="215900"/>
          </a:xfrm>
          <a:custGeom>
            <a:avLst/>
            <a:gdLst/>
            <a:ahLst/>
            <a:cxnLst/>
            <a:rect l="l" t="t" r="r" b="b"/>
            <a:pathLst>
              <a:path w="102235" h="215900">
                <a:moveTo>
                  <a:pt x="102108" y="0"/>
                </a:moveTo>
                <a:lnTo>
                  <a:pt x="0" y="215646"/>
                </a:lnTo>
              </a:path>
            </a:pathLst>
          </a:custGeom>
          <a:ln w="4762">
            <a:solidFill>
              <a:srgbClr val="010101"/>
            </a:solidFill>
          </a:ln>
        </p:spPr>
        <p:txBody>
          <a:bodyPr wrap="square" lIns="0" tIns="0" rIns="0" bIns="0" rtlCol="0"/>
          <a:lstStyle/>
          <a:p/>
        </p:txBody>
      </p:sp>
      <p:sp>
        <p:nvSpPr>
          <p:cNvPr id="29" name="object 29"/>
          <p:cNvSpPr/>
          <p:nvPr/>
        </p:nvSpPr>
        <p:spPr>
          <a:xfrm>
            <a:off x="4328921" y="2606039"/>
            <a:ext cx="459105" cy="119380"/>
          </a:xfrm>
          <a:custGeom>
            <a:avLst/>
            <a:gdLst/>
            <a:ahLst/>
            <a:cxnLst/>
            <a:rect l="l" t="t" r="r" b="b"/>
            <a:pathLst>
              <a:path w="459104" h="119380">
                <a:moveTo>
                  <a:pt x="0" y="118871"/>
                </a:moveTo>
                <a:lnTo>
                  <a:pt x="458724" y="0"/>
                </a:lnTo>
              </a:path>
            </a:pathLst>
          </a:custGeom>
          <a:ln w="4762">
            <a:solidFill>
              <a:srgbClr val="010101"/>
            </a:solidFill>
          </a:ln>
        </p:spPr>
        <p:txBody>
          <a:bodyPr wrap="square" lIns="0" tIns="0" rIns="0" bIns="0" rtlCol="0"/>
          <a:lstStyle/>
          <a:p/>
        </p:txBody>
      </p:sp>
      <p:sp>
        <p:nvSpPr>
          <p:cNvPr id="30" name="object 30"/>
          <p:cNvSpPr/>
          <p:nvPr/>
        </p:nvSpPr>
        <p:spPr>
          <a:xfrm>
            <a:off x="4142994" y="1957577"/>
            <a:ext cx="645160" cy="452120"/>
          </a:xfrm>
          <a:custGeom>
            <a:avLst/>
            <a:gdLst/>
            <a:ahLst/>
            <a:cxnLst/>
            <a:rect l="l" t="t" r="r" b="b"/>
            <a:pathLst>
              <a:path w="645160" h="452119">
                <a:moveTo>
                  <a:pt x="0" y="0"/>
                </a:moveTo>
                <a:lnTo>
                  <a:pt x="644651" y="451866"/>
                </a:lnTo>
              </a:path>
            </a:pathLst>
          </a:custGeom>
          <a:ln w="4762">
            <a:solidFill>
              <a:srgbClr val="010101"/>
            </a:solidFill>
          </a:ln>
        </p:spPr>
        <p:txBody>
          <a:bodyPr wrap="square" lIns="0" tIns="0" rIns="0" bIns="0" rtlCol="0"/>
          <a:lstStyle/>
          <a:p/>
        </p:txBody>
      </p:sp>
      <p:sp>
        <p:nvSpPr>
          <p:cNvPr id="31" name="object 31"/>
          <p:cNvSpPr/>
          <p:nvPr/>
        </p:nvSpPr>
        <p:spPr>
          <a:xfrm>
            <a:off x="3646932" y="2507742"/>
            <a:ext cx="391160" cy="119380"/>
          </a:xfrm>
          <a:custGeom>
            <a:avLst/>
            <a:gdLst/>
            <a:ahLst/>
            <a:cxnLst/>
            <a:rect l="l" t="t" r="r" b="b"/>
            <a:pathLst>
              <a:path w="391160" h="119380">
                <a:moveTo>
                  <a:pt x="0" y="0"/>
                </a:moveTo>
                <a:lnTo>
                  <a:pt x="390905" y="118872"/>
                </a:lnTo>
              </a:path>
            </a:pathLst>
          </a:custGeom>
          <a:ln w="4762">
            <a:solidFill>
              <a:srgbClr val="010101"/>
            </a:solidFill>
          </a:ln>
        </p:spPr>
        <p:txBody>
          <a:bodyPr wrap="square" lIns="0" tIns="0" rIns="0" bIns="0" rtlCol="0"/>
          <a:lstStyle/>
          <a:p/>
        </p:txBody>
      </p:sp>
      <p:sp>
        <p:nvSpPr>
          <p:cNvPr id="32" name="object 32"/>
          <p:cNvSpPr/>
          <p:nvPr/>
        </p:nvSpPr>
        <p:spPr>
          <a:xfrm>
            <a:off x="4022597" y="1998726"/>
            <a:ext cx="136525" cy="586740"/>
          </a:xfrm>
          <a:custGeom>
            <a:avLst/>
            <a:gdLst/>
            <a:ahLst/>
            <a:cxnLst/>
            <a:rect l="l" t="t" r="r" b="b"/>
            <a:pathLst>
              <a:path w="136525" h="586739">
                <a:moveTo>
                  <a:pt x="0" y="0"/>
                </a:moveTo>
                <a:lnTo>
                  <a:pt x="136398" y="586740"/>
                </a:lnTo>
              </a:path>
            </a:pathLst>
          </a:custGeom>
          <a:ln w="4762">
            <a:solidFill>
              <a:srgbClr val="010101"/>
            </a:solidFill>
          </a:ln>
        </p:spPr>
        <p:txBody>
          <a:bodyPr wrap="square" lIns="0" tIns="0" rIns="0" bIns="0" rtlCol="0"/>
          <a:lstStyle/>
          <a:p/>
        </p:txBody>
      </p:sp>
      <p:sp>
        <p:nvSpPr>
          <p:cNvPr id="33" name="object 33"/>
          <p:cNvSpPr/>
          <p:nvPr/>
        </p:nvSpPr>
        <p:spPr>
          <a:xfrm>
            <a:off x="3495294" y="2174748"/>
            <a:ext cx="543560" cy="452120"/>
          </a:xfrm>
          <a:custGeom>
            <a:avLst/>
            <a:gdLst/>
            <a:ahLst/>
            <a:cxnLst/>
            <a:rect l="l" t="t" r="r" b="b"/>
            <a:pathLst>
              <a:path w="543560" h="452119">
                <a:moveTo>
                  <a:pt x="0" y="0"/>
                </a:moveTo>
                <a:lnTo>
                  <a:pt x="543305" y="451866"/>
                </a:lnTo>
              </a:path>
            </a:pathLst>
          </a:custGeom>
          <a:ln w="4762">
            <a:solidFill>
              <a:srgbClr val="010101"/>
            </a:solidFill>
          </a:ln>
        </p:spPr>
        <p:txBody>
          <a:bodyPr wrap="square" lIns="0" tIns="0" rIns="0" bIns="0" rtlCol="0"/>
          <a:lstStyle/>
          <a:p/>
        </p:txBody>
      </p:sp>
      <p:sp>
        <p:nvSpPr>
          <p:cNvPr id="34" name="object 34"/>
          <p:cNvSpPr txBox="1"/>
          <p:nvPr/>
        </p:nvSpPr>
        <p:spPr>
          <a:xfrm>
            <a:off x="5189220" y="2680207"/>
            <a:ext cx="481965" cy="162560"/>
          </a:xfrm>
          <a:prstGeom prst="rect">
            <a:avLst/>
          </a:prstGeom>
        </p:spPr>
        <p:txBody>
          <a:bodyPr wrap="square" lIns="0" tIns="12700" rIns="0" bIns="0" rtlCol="0" vert="horz">
            <a:spAutoFit/>
          </a:bodyPr>
          <a:lstStyle/>
          <a:p>
            <a:pPr>
              <a:lnSpc>
                <a:spcPct val="100000"/>
              </a:lnSpc>
              <a:spcBef>
                <a:spcPts val="100"/>
              </a:spcBef>
            </a:pPr>
            <a:r>
              <a:rPr dirty="0" sz="900" spc="-5">
                <a:latin typeface="Arial"/>
                <a:cs typeface="Arial"/>
              </a:rPr>
              <a:t>Extra</a:t>
            </a:r>
            <a:r>
              <a:rPr dirty="0" sz="900" spc="-65">
                <a:latin typeface="Arial"/>
                <a:cs typeface="Arial"/>
              </a:rPr>
              <a:t> </a:t>
            </a:r>
            <a:r>
              <a:rPr dirty="0" sz="900" spc="-5">
                <a:latin typeface="Arial"/>
                <a:cs typeface="Arial"/>
              </a:rPr>
              <a:t>Arc</a:t>
            </a:r>
            <a:endParaRPr sz="900">
              <a:latin typeface="Arial"/>
              <a:cs typeface="Arial"/>
            </a:endParaRPr>
          </a:p>
        </p:txBody>
      </p:sp>
      <p:sp>
        <p:nvSpPr>
          <p:cNvPr id="35" name="object 35"/>
          <p:cNvSpPr/>
          <p:nvPr/>
        </p:nvSpPr>
        <p:spPr>
          <a:xfrm>
            <a:off x="3810000" y="2199132"/>
            <a:ext cx="1296670" cy="589280"/>
          </a:xfrm>
          <a:custGeom>
            <a:avLst/>
            <a:gdLst/>
            <a:ahLst/>
            <a:cxnLst/>
            <a:rect l="l" t="t" r="r" b="b"/>
            <a:pathLst>
              <a:path w="1296670" h="589280">
                <a:moveTo>
                  <a:pt x="1275588" y="585216"/>
                </a:moveTo>
                <a:lnTo>
                  <a:pt x="1242822" y="585216"/>
                </a:lnTo>
                <a:lnTo>
                  <a:pt x="1232915" y="585977"/>
                </a:lnTo>
                <a:lnTo>
                  <a:pt x="1213103" y="585977"/>
                </a:lnTo>
                <a:lnTo>
                  <a:pt x="1202436" y="586740"/>
                </a:lnTo>
                <a:lnTo>
                  <a:pt x="1275588" y="586740"/>
                </a:lnTo>
                <a:lnTo>
                  <a:pt x="1289303" y="588264"/>
                </a:lnTo>
                <a:lnTo>
                  <a:pt x="1295400" y="589026"/>
                </a:lnTo>
                <a:lnTo>
                  <a:pt x="1296162" y="589026"/>
                </a:lnTo>
                <a:lnTo>
                  <a:pt x="1296162" y="587501"/>
                </a:lnTo>
                <a:lnTo>
                  <a:pt x="1295400" y="587501"/>
                </a:lnTo>
                <a:lnTo>
                  <a:pt x="1289303" y="586740"/>
                </a:lnTo>
                <a:lnTo>
                  <a:pt x="1275588" y="585216"/>
                </a:lnTo>
                <a:close/>
              </a:path>
              <a:path w="1296670" h="589280">
                <a:moveTo>
                  <a:pt x="1213103" y="587501"/>
                </a:moveTo>
                <a:lnTo>
                  <a:pt x="1156715" y="587501"/>
                </a:lnTo>
                <a:lnTo>
                  <a:pt x="1168908" y="588264"/>
                </a:lnTo>
                <a:lnTo>
                  <a:pt x="1202436" y="588264"/>
                </a:lnTo>
                <a:lnTo>
                  <a:pt x="1213103" y="587501"/>
                </a:lnTo>
                <a:close/>
              </a:path>
              <a:path w="1296670" h="589280">
                <a:moveTo>
                  <a:pt x="305562" y="1524"/>
                </a:moveTo>
                <a:lnTo>
                  <a:pt x="291084" y="1524"/>
                </a:lnTo>
                <a:lnTo>
                  <a:pt x="319277" y="4572"/>
                </a:lnTo>
                <a:lnTo>
                  <a:pt x="332994" y="7620"/>
                </a:lnTo>
                <a:lnTo>
                  <a:pt x="339851" y="9906"/>
                </a:lnTo>
                <a:lnTo>
                  <a:pt x="347472" y="12192"/>
                </a:lnTo>
                <a:lnTo>
                  <a:pt x="354329" y="14477"/>
                </a:lnTo>
                <a:lnTo>
                  <a:pt x="361188" y="17525"/>
                </a:lnTo>
                <a:lnTo>
                  <a:pt x="368808" y="20574"/>
                </a:lnTo>
                <a:lnTo>
                  <a:pt x="376427" y="24384"/>
                </a:lnTo>
                <a:lnTo>
                  <a:pt x="383286" y="28194"/>
                </a:lnTo>
                <a:lnTo>
                  <a:pt x="391667" y="32766"/>
                </a:lnTo>
                <a:lnTo>
                  <a:pt x="399288" y="37338"/>
                </a:lnTo>
                <a:lnTo>
                  <a:pt x="406908" y="42672"/>
                </a:lnTo>
                <a:lnTo>
                  <a:pt x="415289" y="48006"/>
                </a:lnTo>
                <a:lnTo>
                  <a:pt x="423672" y="54101"/>
                </a:lnTo>
                <a:lnTo>
                  <a:pt x="431291" y="60198"/>
                </a:lnTo>
                <a:lnTo>
                  <a:pt x="439674" y="66294"/>
                </a:lnTo>
                <a:lnTo>
                  <a:pt x="448817" y="73151"/>
                </a:lnTo>
                <a:lnTo>
                  <a:pt x="474725" y="94488"/>
                </a:lnTo>
                <a:lnTo>
                  <a:pt x="492251" y="110490"/>
                </a:lnTo>
                <a:lnTo>
                  <a:pt x="510539" y="126492"/>
                </a:lnTo>
                <a:lnTo>
                  <a:pt x="528827" y="144018"/>
                </a:lnTo>
                <a:lnTo>
                  <a:pt x="547115" y="162306"/>
                </a:lnTo>
                <a:lnTo>
                  <a:pt x="566165" y="180594"/>
                </a:lnTo>
                <a:lnTo>
                  <a:pt x="584453" y="199644"/>
                </a:lnTo>
                <a:lnTo>
                  <a:pt x="603503" y="218694"/>
                </a:lnTo>
                <a:lnTo>
                  <a:pt x="736853" y="357377"/>
                </a:lnTo>
                <a:lnTo>
                  <a:pt x="755141" y="375666"/>
                </a:lnTo>
                <a:lnTo>
                  <a:pt x="773429" y="394716"/>
                </a:lnTo>
                <a:lnTo>
                  <a:pt x="826770" y="445770"/>
                </a:lnTo>
                <a:lnTo>
                  <a:pt x="861060" y="475488"/>
                </a:lnTo>
                <a:lnTo>
                  <a:pt x="869441" y="482346"/>
                </a:lnTo>
                <a:lnTo>
                  <a:pt x="877062" y="489203"/>
                </a:lnTo>
                <a:lnTo>
                  <a:pt x="885444" y="495300"/>
                </a:lnTo>
                <a:lnTo>
                  <a:pt x="900684" y="507492"/>
                </a:lnTo>
                <a:lnTo>
                  <a:pt x="908303" y="512825"/>
                </a:lnTo>
                <a:lnTo>
                  <a:pt x="923544" y="521970"/>
                </a:lnTo>
                <a:lnTo>
                  <a:pt x="938022" y="531114"/>
                </a:lnTo>
                <a:lnTo>
                  <a:pt x="952500" y="538734"/>
                </a:lnTo>
                <a:lnTo>
                  <a:pt x="995934" y="557784"/>
                </a:lnTo>
                <a:lnTo>
                  <a:pt x="1038605" y="571500"/>
                </a:lnTo>
                <a:lnTo>
                  <a:pt x="1106424" y="584453"/>
                </a:lnTo>
                <a:lnTo>
                  <a:pt x="1119377" y="585216"/>
                </a:lnTo>
                <a:lnTo>
                  <a:pt x="1132332" y="586740"/>
                </a:lnTo>
                <a:lnTo>
                  <a:pt x="1144524" y="587501"/>
                </a:lnTo>
                <a:lnTo>
                  <a:pt x="1232915" y="587501"/>
                </a:lnTo>
                <a:lnTo>
                  <a:pt x="1242822" y="586740"/>
                </a:lnTo>
                <a:lnTo>
                  <a:pt x="1168908" y="586740"/>
                </a:lnTo>
                <a:lnTo>
                  <a:pt x="1156715" y="585977"/>
                </a:lnTo>
                <a:lnTo>
                  <a:pt x="1144524" y="585977"/>
                </a:lnTo>
                <a:lnTo>
                  <a:pt x="1132332" y="585216"/>
                </a:lnTo>
                <a:lnTo>
                  <a:pt x="1093470" y="580644"/>
                </a:lnTo>
                <a:lnTo>
                  <a:pt x="1039367" y="569976"/>
                </a:lnTo>
                <a:lnTo>
                  <a:pt x="982217" y="550926"/>
                </a:lnTo>
                <a:lnTo>
                  <a:pt x="938784" y="529590"/>
                </a:lnTo>
                <a:lnTo>
                  <a:pt x="916686" y="515874"/>
                </a:lnTo>
                <a:lnTo>
                  <a:pt x="909827" y="511301"/>
                </a:lnTo>
                <a:lnTo>
                  <a:pt x="902208" y="505968"/>
                </a:lnTo>
                <a:lnTo>
                  <a:pt x="893826" y="500634"/>
                </a:lnTo>
                <a:lnTo>
                  <a:pt x="886205" y="494538"/>
                </a:lnTo>
                <a:lnTo>
                  <a:pt x="878586" y="487679"/>
                </a:lnTo>
                <a:lnTo>
                  <a:pt x="870203" y="481584"/>
                </a:lnTo>
                <a:lnTo>
                  <a:pt x="861822" y="474725"/>
                </a:lnTo>
                <a:lnTo>
                  <a:pt x="845058" y="460248"/>
                </a:lnTo>
                <a:lnTo>
                  <a:pt x="828294" y="444246"/>
                </a:lnTo>
                <a:lnTo>
                  <a:pt x="810767" y="428244"/>
                </a:lnTo>
                <a:lnTo>
                  <a:pt x="792479" y="410718"/>
                </a:lnTo>
                <a:lnTo>
                  <a:pt x="774953" y="393192"/>
                </a:lnTo>
                <a:lnTo>
                  <a:pt x="755903" y="374903"/>
                </a:lnTo>
                <a:lnTo>
                  <a:pt x="737615" y="355853"/>
                </a:lnTo>
                <a:lnTo>
                  <a:pt x="718565" y="336803"/>
                </a:lnTo>
                <a:lnTo>
                  <a:pt x="700277" y="316992"/>
                </a:lnTo>
                <a:lnTo>
                  <a:pt x="585977" y="198120"/>
                </a:lnTo>
                <a:lnTo>
                  <a:pt x="511301" y="125729"/>
                </a:lnTo>
                <a:lnTo>
                  <a:pt x="457962" y="78486"/>
                </a:lnTo>
                <a:lnTo>
                  <a:pt x="416051" y="46482"/>
                </a:lnTo>
                <a:lnTo>
                  <a:pt x="407670" y="41148"/>
                </a:lnTo>
                <a:lnTo>
                  <a:pt x="400050" y="35814"/>
                </a:lnTo>
                <a:lnTo>
                  <a:pt x="392429" y="31242"/>
                </a:lnTo>
                <a:lnTo>
                  <a:pt x="384048" y="26670"/>
                </a:lnTo>
                <a:lnTo>
                  <a:pt x="377189" y="22860"/>
                </a:lnTo>
                <a:lnTo>
                  <a:pt x="369570" y="19050"/>
                </a:lnTo>
                <a:lnTo>
                  <a:pt x="361950" y="16001"/>
                </a:lnTo>
                <a:lnTo>
                  <a:pt x="355091" y="12953"/>
                </a:lnTo>
                <a:lnTo>
                  <a:pt x="347472" y="10668"/>
                </a:lnTo>
                <a:lnTo>
                  <a:pt x="333755" y="6096"/>
                </a:lnTo>
                <a:lnTo>
                  <a:pt x="326136" y="4572"/>
                </a:lnTo>
                <a:lnTo>
                  <a:pt x="319277" y="3048"/>
                </a:lnTo>
                <a:lnTo>
                  <a:pt x="305562" y="1524"/>
                </a:lnTo>
                <a:close/>
              </a:path>
              <a:path w="1296670" h="589280">
                <a:moveTo>
                  <a:pt x="25908" y="97536"/>
                </a:moveTo>
                <a:lnTo>
                  <a:pt x="0" y="131064"/>
                </a:lnTo>
                <a:lnTo>
                  <a:pt x="42672" y="131825"/>
                </a:lnTo>
                <a:lnTo>
                  <a:pt x="35966" y="118110"/>
                </a:lnTo>
                <a:lnTo>
                  <a:pt x="28194" y="118110"/>
                </a:lnTo>
                <a:lnTo>
                  <a:pt x="28194" y="117348"/>
                </a:lnTo>
                <a:lnTo>
                  <a:pt x="27432" y="117348"/>
                </a:lnTo>
                <a:lnTo>
                  <a:pt x="27432" y="116586"/>
                </a:lnTo>
                <a:lnTo>
                  <a:pt x="28194" y="116586"/>
                </a:lnTo>
                <a:lnTo>
                  <a:pt x="33686" y="113447"/>
                </a:lnTo>
                <a:lnTo>
                  <a:pt x="25908" y="97536"/>
                </a:lnTo>
                <a:close/>
              </a:path>
              <a:path w="1296670" h="589280">
                <a:moveTo>
                  <a:pt x="33686" y="113447"/>
                </a:moveTo>
                <a:lnTo>
                  <a:pt x="28194" y="116586"/>
                </a:lnTo>
                <a:lnTo>
                  <a:pt x="27432" y="116586"/>
                </a:lnTo>
                <a:lnTo>
                  <a:pt x="27432" y="117348"/>
                </a:lnTo>
                <a:lnTo>
                  <a:pt x="28194" y="117348"/>
                </a:lnTo>
                <a:lnTo>
                  <a:pt x="28194" y="118110"/>
                </a:lnTo>
                <a:lnTo>
                  <a:pt x="28955" y="118110"/>
                </a:lnTo>
                <a:lnTo>
                  <a:pt x="34435" y="114978"/>
                </a:lnTo>
                <a:lnTo>
                  <a:pt x="33686" y="113447"/>
                </a:lnTo>
                <a:close/>
              </a:path>
              <a:path w="1296670" h="589280">
                <a:moveTo>
                  <a:pt x="34435" y="114978"/>
                </a:moveTo>
                <a:lnTo>
                  <a:pt x="28955" y="118110"/>
                </a:lnTo>
                <a:lnTo>
                  <a:pt x="35966" y="118110"/>
                </a:lnTo>
                <a:lnTo>
                  <a:pt x="34435" y="114978"/>
                </a:lnTo>
                <a:close/>
              </a:path>
              <a:path w="1296670" h="589280">
                <a:moveTo>
                  <a:pt x="291846" y="0"/>
                </a:moveTo>
                <a:lnTo>
                  <a:pt x="278129" y="0"/>
                </a:lnTo>
                <a:lnTo>
                  <a:pt x="250698" y="3048"/>
                </a:lnTo>
                <a:lnTo>
                  <a:pt x="237744" y="5334"/>
                </a:lnTo>
                <a:lnTo>
                  <a:pt x="211836" y="12953"/>
                </a:lnTo>
                <a:lnTo>
                  <a:pt x="199644" y="17525"/>
                </a:lnTo>
                <a:lnTo>
                  <a:pt x="186689" y="22098"/>
                </a:lnTo>
                <a:lnTo>
                  <a:pt x="174498" y="27432"/>
                </a:lnTo>
                <a:lnTo>
                  <a:pt x="163067" y="33527"/>
                </a:lnTo>
                <a:lnTo>
                  <a:pt x="150875" y="39624"/>
                </a:lnTo>
                <a:lnTo>
                  <a:pt x="128015" y="52577"/>
                </a:lnTo>
                <a:lnTo>
                  <a:pt x="106679" y="66294"/>
                </a:lnTo>
                <a:lnTo>
                  <a:pt x="86105" y="80010"/>
                </a:lnTo>
                <a:lnTo>
                  <a:pt x="66294" y="92964"/>
                </a:lnTo>
                <a:lnTo>
                  <a:pt x="48005" y="105156"/>
                </a:lnTo>
                <a:lnTo>
                  <a:pt x="38862" y="110490"/>
                </a:lnTo>
                <a:lnTo>
                  <a:pt x="33686" y="113447"/>
                </a:lnTo>
                <a:lnTo>
                  <a:pt x="34435" y="114978"/>
                </a:lnTo>
                <a:lnTo>
                  <a:pt x="39624" y="112014"/>
                </a:lnTo>
                <a:lnTo>
                  <a:pt x="48767" y="106679"/>
                </a:lnTo>
                <a:lnTo>
                  <a:pt x="67055" y="94488"/>
                </a:lnTo>
                <a:lnTo>
                  <a:pt x="86867" y="81534"/>
                </a:lnTo>
                <a:lnTo>
                  <a:pt x="107441" y="67818"/>
                </a:lnTo>
                <a:lnTo>
                  <a:pt x="128777" y="54101"/>
                </a:lnTo>
                <a:lnTo>
                  <a:pt x="151637" y="41148"/>
                </a:lnTo>
                <a:lnTo>
                  <a:pt x="163829" y="35051"/>
                </a:lnTo>
                <a:lnTo>
                  <a:pt x="175260" y="28956"/>
                </a:lnTo>
                <a:lnTo>
                  <a:pt x="212598" y="14477"/>
                </a:lnTo>
                <a:lnTo>
                  <a:pt x="251460" y="4572"/>
                </a:lnTo>
                <a:lnTo>
                  <a:pt x="278129" y="1524"/>
                </a:lnTo>
                <a:lnTo>
                  <a:pt x="305562" y="1524"/>
                </a:lnTo>
                <a:lnTo>
                  <a:pt x="291846" y="0"/>
                </a:lnTo>
                <a:close/>
              </a:path>
            </a:pathLst>
          </a:custGeom>
          <a:solidFill>
            <a:srgbClr val="010101"/>
          </a:solidFill>
        </p:spPr>
        <p:txBody>
          <a:bodyPr wrap="square" lIns="0" tIns="0" rIns="0" bIns="0" rtlCol="0"/>
          <a:lstStyle/>
          <a:p/>
        </p:txBody>
      </p:sp>
      <p:sp>
        <p:nvSpPr>
          <p:cNvPr id="36" name="object 36"/>
          <p:cNvSpPr/>
          <p:nvPr/>
        </p:nvSpPr>
        <p:spPr>
          <a:xfrm>
            <a:off x="1606296" y="1231391"/>
            <a:ext cx="4559300" cy="3416300"/>
          </a:xfrm>
          <a:custGeom>
            <a:avLst/>
            <a:gdLst/>
            <a:ahLst/>
            <a:cxnLst/>
            <a:rect l="l" t="t" r="r" b="b"/>
            <a:pathLst>
              <a:path w="4559300" h="3416300">
                <a:moveTo>
                  <a:pt x="4559046" y="0"/>
                </a:moveTo>
                <a:lnTo>
                  <a:pt x="0" y="0"/>
                </a:lnTo>
                <a:lnTo>
                  <a:pt x="0" y="3416046"/>
                </a:lnTo>
                <a:lnTo>
                  <a:pt x="4559046" y="3416046"/>
                </a:lnTo>
                <a:lnTo>
                  <a:pt x="4559046" y="0"/>
                </a:lnTo>
                <a:close/>
              </a:path>
            </a:pathLst>
          </a:custGeom>
          <a:ln w="12954">
            <a:solidFill>
              <a:srgbClr val="000000"/>
            </a:solidFill>
          </a:ln>
        </p:spPr>
        <p:txBody>
          <a:bodyPr wrap="square" lIns="0" tIns="0" rIns="0" bIns="0" rtlCol="0"/>
          <a:lstStyle/>
          <a:p/>
        </p:txBody>
      </p:sp>
      <p:sp>
        <p:nvSpPr>
          <p:cNvPr id="37" name="object 37"/>
          <p:cNvSpPr txBox="1"/>
          <p:nvPr/>
        </p:nvSpPr>
        <p:spPr>
          <a:xfrm>
            <a:off x="1606296" y="5408676"/>
            <a:ext cx="4559300" cy="3416300"/>
          </a:xfrm>
          <a:prstGeom prst="rect">
            <a:avLst/>
          </a:prstGeom>
          <a:ln w="12953">
            <a:solidFill>
              <a:srgbClr val="000000"/>
            </a:solidFill>
          </a:ln>
        </p:spPr>
        <p:txBody>
          <a:bodyPr wrap="square" lIns="0" tIns="104775" rIns="0" bIns="0" rtlCol="0" vert="horz">
            <a:spAutoFit/>
          </a:bodyPr>
          <a:lstStyle/>
          <a:p>
            <a:pPr marL="1593850" marR="351155" indent="-1235710">
              <a:lnSpc>
                <a:spcPct val="100000"/>
              </a:lnSpc>
              <a:spcBef>
                <a:spcPts val="825"/>
              </a:spcBef>
            </a:pPr>
            <a:r>
              <a:rPr dirty="0" sz="2000" spc="-5">
                <a:solidFill>
                  <a:srgbClr val="009A00"/>
                </a:solidFill>
                <a:latin typeface="Arial"/>
                <a:cs typeface="Arial"/>
              </a:rPr>
              <a:t>Graph-coloring-specific Constraint  Propagation</a:t>
            </a:r>
            <a:endParaRPr sz="2000">
              <a:latin typeface="Arial"/>
              <a:cs typeface="Arial"/>
            </a:endParaRPr>
          </a:p>
          <a:p>
            <a:pPr marL="267970" marR="533400">
              <a:lnSpc>
                <a:spcPct val="100000"/>
              </a:lnSpc>
              <a:spcBef>
                <a:spcPts val="765"/>
              </a:spcBef>
            </a:pPr>
            <a:r>
              <a:rPr dirty="0" sz="1400" spc="-5">
                <a:latin typeface="Arial"/>
                <a:cs typeface="Arial"/>
              </a:rPr>
              <a:t>In the case of Graph Coloring, CP looks simple:  after we’ve made a search step (instantiated a  node with a color), propagate the color at that  node.</a:t>
            </a:r>
            <a:endParaRPr sz="1400">
              <a:latin typeface="Arial"/>
              <a:cs typeface="Arial"/>
            </a:endParaRPr>
          </a:p>
          <a:p>
            <a:pPr marL="866140">
              <a:lnSpc>
                <a:spcPct val="100000"/>
              </a:lnSpc>
              <a:spcBef>
                <a:spcPts val="259"/>
              </a:spcBef>
            </a:pPr>
            <a:r>
              <a:rPr dirty="0" sz="1000" spc="-5">
                <a:latin typeface="Arial"/>
                <a:cs typeface="Arial"/>
              </a:rPr>
              <a:t>PropagateColorAtNode(node,color)</a:t>
            </a:r>
            <a:endParaRPr sz="1000">
              <a:latin typeface="Arial"/>
              <a:cs typeface="Arial"/>
            </a:endParaRPr>
          </a:p>
          <a:p>
            <a:pPr marL="1056640" marR="935990" indent="-190500">
              <a:lnSpc>
                <a:spcPct val="100000"/>
              </a:lnSpc>
              <a:spcBef>
                <a:spcPts val="229"/>
              </a:spcBef>
              <a:buAutoNum type="arabicPeriod"/>
              <a:tabLst>
                <a:tab pos="1057275" algn="l"/>
              </a:tabLst>
            </a:pPr>
            <a:r>
              <a:rPr dirty="0" sz="1000" spc="-5">
                <a:latin typeface="Arial"/>
                <a:cs typeface="Arial"/>
              </a:rPr>
              <a:t>remove color from </a:t>
            </a:r>
            <a:r>
              <a:rPr dirty="0" sz="1000">
                <a:latin typeface="Arial"/>
                <a:cs typeface="Arial"/>
              </a:rPr>
              <a:t>all of </a:t>
            </a:r>
            <a:r>
              <a:rPr dirty="0" sz="1000" spc="-5">
                <a:latin typeface="Arial"/>
                <a:cs typeface="Arial"/>
              </a:rPr>
              <a:t>“available </a:t>
            </a:r>
            <a:r>
              <a:rPr dirty="0" sz="1000">
                <a:latin typeface="Arial"/>
                <a:cs typeface="Arial"/>
              </a:rPr>
              <a:t>lists” </a:t>
            </a:r>
            <a:r>
              <a:rPr dirty="0" sz="1000" spc="-5">
                <a:latin typeface="Arial"/>
                <a:cs typeface="Arial"/>
              </a:rPr>
              <a:t>of our  uninstantiated neighbors.</a:t>
            </a:r>
            <a:endParaRPr sz="1000">
              <a:latin typeface="Arial"/>
              <a:cs typeface="Arial"/>
            </a:endParaRPr>
          </a:p>
          <a:p>
            <a:pPr marL="1056640" marR="361315" indent="-190500">
              <a:lnSpc>
                <a:spcPct val="100000"/>
              </a:lnSpc>
              <a:spcBef>
                <a:spcPts val="240"/>
              </a:spcBef>
              <a:buAutoNum type="arabicPeriod"/>
              <a:tabLst>
                <a:tab pos="1057275" algn="l"/>
              </a:tabLst>
            </a:pPr>
            <a:r>
              <a:rPr dirty="0" sz="1000" spc="-5">
                <a:latin typeface="Arial"/>
                <a:cs typeface="Arial"/>
              </a:rPr>
              <a:t>If any of these neighbors gets the empty set, it’s time to  backtrack.</a:t>
            </a:r>
            <a:endParaRPr sz="1000">
              <a:latin typeface="Arial"/>
              <a:cs typeface="Arial"/>
            </a:endParaRPr>
          </a:p>
          <a:p>
            <a:pPr algn="just" marL="1056640" marR="377190" indent="-190500">
              <a:lnSpc>
                <a:spcPct val="100000"/>
              </a:lnSpc>
              <a:spcBef>
                <a:spcPts val="235"/>
              </a:spcBef>
              <a:buAutoNum type="arabicPeriod"/>
              <a:tabLst>
                <a:tab pos="1057275" algn="l"/>
              </a:tabLst>
            </a:pPr>
            <a:r>
              <a:rPr dirty="0" sz="1000" spc="-5">
                <a:latin typeface="Arial"/>
                <a:cs typeface="Arial"/>
              </a:rPr>
              <a:t>Foreach </a:t>
            </a:r>
            <a:r>
              <a:rPr dirty="0" sz="1000">
                <a:latin typeface="Arial"/>
                <a:cs typeface="Arial"/>
              </a:rPr>
              <a:t>n </a:t>
            </a:r>
            <a:r>
              <a:rPr dirty="0" sz="1000" spc="-5">
                <a:latin typeface="Arial"/>
                <a:cs typeface="Arial"/>
              </a:rPr>
              <a:t>in these neighbors: if </a:t>
            </a:r>
            <a:r>
              <a:rPr dirty="0" sz="1000">
                <a:latin typeface="Arial"/>
                <a:cs typeface="Arial"/>
              </a:rPr>
              <a:t>n </a:t>
            </a:r>
            <a:r>
              <a:rPr dirty="0" sz="1000" spc="-5">
                <a:latin typeface="Arial"/>
                <a:cs typeface="Arial"/>
              </a:rPr>
              <a:t>previously had two or  more </a:t>
            </a:r>
            <a:r>
              <a:rPr dirty="0" sz="1000">
                <a:latin typeface="Arial"/>
                <a:cs typeface="Arial"/>
              </a:rPr>
              <a:t>available </a:t>
            </a:r>
            <a:r>
              <a:rPr dirty="0" sz="1000" spc="-5">
                <a:latin typeface="Arial"/>
                <a:cs typeface="Arial"/>
              </a:rPr>
              <a:t>colors but now has only </a:t>
            </a:r>
            <a:r>
              <a:rPr dirty="0" sz="1000">
                <a:latin typeface="Arial"/>
                <a:cs typeface="Arial"/>
              </a:rPr>
              <a:t>one color c, </a:t>
            </a:r>
            <a:r>
              <a:rPr dirty="0" sz="1000" spc="-5">
                <a:latin typeface="Arial"/>
                <a:cs typeface="Arial"/>
              </a:rPr>
              <a:t>run  PropagateColorAtNode(n,c)</a:t>
            </a:r>
            <a:endParaRPr sz="1000">
              <a:latin typeface="Arial"/>
              <a:cs typeface="Arial"/>
            </a:endParaRPr>
          </a:p>
          <a:p>
            <a:pPr>
              <a:lnSpc>
                <a:spcPct val="100000"/>
              </a:lnSpc>
              <a:spcBef>
                <a:spcPts val="45"/>
              </a:spcBef>
            </a:pPr>
            <a:endParaRPr sz="850">
              <a:latin typeface="Times New Roman"/>
              <a:cs typeface="Times New Roman"/>
            </a:endParaRPr>
          </a:p>
          <a:p>
            <a:pPr algn="r" marR="259715">
              <a:lnSpc>
                <a:spcPct val="100000"/>
              </a:lnSpc>
            </a:pPr>
            <a:r>
              <a:rPr dirty="0" sz="700" spc="-5">
                <a:latin typeface="Arial"/>
                <a:cs typeface="Arial"/>
              </a:rPr>
              <a:t>Slide</a:t>
            </a:r>
            <a:r>
              <a:rPr dirty="0" sz="700" spc="-95">
                <a:latin typeface="Arial"/>
                <a:cs typeface="Arial"/>
              </a:rPr>
              <a:t> </a:t>
            </a:r>
            <a:r>
              <a:rPr dirty="0" sz="700" spc="-5">
                <a:latin typeface="Arial"/>
                <a:cs typeface="Arial"/>
              </a:rPr>
              <a:t>12</a:t>
            </a:r>
            <a:endParaRPr sz="700">
              <a:latin typeface="Arial"/>
              <a:cs typeface="Arial"/>
            </a:endParaRPr>
          </a:p>
        </p:txBody>
      </p:sp>
      <p:sp>
        <p:nvSpPr>
          <p:cNvPr id="38" name="object 38"/>
          <p:cNvSpPr txBox="1">
            <a:spLocks noGrp="1"/>
          </p:cNvSpPr>
          <p:nvPr>
            <p:ph type="sldNum" idx="7" sz="quarter"/>
          </p:nvPr>
        </p:nvSpPr>
        <p:spPr>
          <a:prstGeom prst="rect"/>
        </p:spPr>
        <p:txBody>
          <a:bodyPr wrap="square" lIns="0" tIns="0" rIns="0" bIns="0" rtlCol="0" vert="horz">
            <a:spAutoFit/>
          </a:bodyPr>
          <a:lstStyle/>
          <a:p>
            <a:pPr marL="25400">
              <a:lnSpc>
                <a:spcPts val="1540"/>
              </a:lnSpc>
            </a:pPr>
            <a:fld id="{81D60167-4931-47E6-BA6A-407CBD079E47}" type="slidenum">
              <a:rPr dirty="0"/>
              <a:t>10</a:t>
            </a:fld>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606296" y="1231391"/>
            <a:ext cx="4559300" cy="3416300"/>
          </a:xfrm>
          <a:prstGeom prst="rect">
            <a:avLst/>
          </a:prstGeom>
          <a:ln w="12953">
            <a:solidFill>
              <a:srgbClr val="000000"/>
            </a:solidFill>
          </a:ln>
        </p:spPr>
        <p:txBody>
          <a:bodyPr wrap="square" lIns="0" tIns="104775" rIns="0" bIns="0" rtlCol="0" vert="horz">
            <a:spAutoFit/>
          </a:bodyPr>
          <a:lstStyle/>
          <a:p>
            <a:pPr marL="1593850" marR="351155" indent="-1235710">
              <a:lnSpc>
                <a:spcPct val="100000"/>
              </a:lnSpc>
              <a:spcBef>
                <a:spcPts val="825"/>
              </a:spcBef>
            </a:pPr>
            <a:r>
              <a:rPr dirty="0" sz="2000" spc="-5">
                <a:solidFill>
                  <a:srgbClr val="009A00"/>
                </a:solidFill>
                <a:latin typeface="Arial"/>
                <a:cs typeface="Arial"/>
              </a:rPr>
              <a:t>Graph-coloring-specific Constraint  Propagation</a:t>
            </a:r>
            <a:endParaRPr sz="2000">
              <a:latin typeface="Arial"/>
              <a:cs typeface="Arial"/>
            </a:endParaRPr>
          </a:p>
          <a:p>
            <a:pPr marL="267970" marR="533400">
              <a:lnSpc>
                <a:spcPct val="100000"/>
              </a:lnSpc>
              <a:spcBef>
                <a:spcPts val="770"/>
              </a:spcBef>
            </a:pPr>
            <a:r>
              <a:rPr dirty="0" sz="1400" spc="-5">
                <a:latin typeface="Arial"/>
                <a:cs typeface="Arial"/>
              </a:rPr>
              <a:t>In the case of Graph Coloring, CP looks simple:  after we’ve made a search step (instantiated a  node with a color), propagate the color at that  node.</a:t>
            </a:r>
            <a:endParaRPr sz="1400">
              <a:latin typeface="Arial"/>
              <a:cs typeface="Arial"/>
            </a:endParaRPr>
          </a:p>
          <a:p>
            <a:pPr marL="866140">
              <a:lnSpc>
                <a:spcPct val="100000"/>
              </a:lnSpc>
              <a:spcBef>
                <a:spcPts val="254"/>
              </a:spcBef>
            </a:pPr>
            <a:r>
              <a:rPr dirty="0" sz="1000" spc="-5">
                <a:latin typeface="Arial"/>
                <a:cs typeface="Arial"/>
              </a:rPr>
              <a:t>PropagateColorAtNode(node,color)</a:t>
            </a:r>
            <a:endParaRPr sz="1000">
              <a:latin typeface="Arial"/>
              <a:cs typeface="Arial"/>
            </a:endParaRPr>
          </a:p>
          <a:p>
            <a:pPr marL="1056640" marR="935990" indent="-190500">
              <a:lnSpc>
                <a:spcPct val="100000"/>
              </a:lnSpc>
              <a:spcBef>
                <a:spcPts val="229"/>
              </a:spcBef>
              <a:buAutoNum type="arabicPeriod"/>
              <a:tabLst>
                <a:tab pos="1057275" algn="l"/>
              </a:tabLst>
            </a:pPr>
            <a:r>
              <a:rPr dirty="0" sz="1000" spc="-5">
                <a:latin typeface="Arial"/>
                <a:cs typeface="Arial"/>
              </a:rPr>
              <a:t>remove color from </a:t>
            </a:r>
            <a:r>
              <a:rPr dirty="0" sz="1000">
                <a:latin typeface="Arial"/>
                <a:cs typeface="Arial"/>
              </a:rPr>
              <a:t>all of </a:t>
            </a:r>
            <a:r>
              <a:rPr dirty="0" sz="1000" spc="-5">
                <a:latin typeface="Arial"/>
                <a:cs typeface="Arial"/>
              </a:rPr>
              <a:t>“available </a:t>
            </a:r>
            <a:r>
              <a:rPr dirty="0" sz="1000">
                <a:latin typeface="Arial"/>
                <a:cs typeface="Arial"/>
              </a:rPr>
              <a:t>lists” </a:t>
            </a:r>
            <a:r>
              <a:rPr dirty="0" sz="1000" spc="-5">
                <a:latin typeface="Arial"/>
                <a:cs typeface="Arial"/>
              </a:rPr>
              <a:t>of our  uninstantiated neighbors.</a:t>
            </a:r>
            <a:endParaRPr sz="1000">
              <a:latin typeface="Arial"/>
              <a:cs typeface="Arial"/>
            </a:endParaRPr>
          </a:p>
          <a:p>
            <a:pPr marL="1056640" marR="361315" indent="-190500">
              <a:lnSpc>
                <a:spcPct val="100000"/>
              </a:lnSpc>
              <a:spcBef>
                <a:spcPts val="240"/>
              </a:spcBef>
              <a:buAutoNum type="arabicPeriod"/>
              <a:tabLst>
                <a:tab pos="1057275" algn="l"/>
              </a:tabLst>
            </a:pPr>
            <a:r>
              <a:rPr dirty="0" sz="1000" spc="-5">
                <a:latin typeface="Arial"/>
                <a:cs typeface="Arial"/>
              </a:rPr>
              <a:t>If any of these neighbors gets the empty set, it’s time to  backtrack.</a:t>
            </a:r>
            <a:endParaRPr sz="1000">
              <a:latin typeface="Arial"/>
              <a:cs typeface="Arial"/>
            </a:endParaRPr>
          </a:p>
          <a:p>
            <a:pPr algn="just" marL="1056640" marR="377190" indent="-190500">
              <a:lnSpc>
                <a:spcPct val="100000"/>
              </a:lnSpc>
              <a:spcBef>
                <a:spcPts val="235"/>
              </a:spcBef>
              <a:buAutoNum type="arabicPeriod"/>
              <a:tabLst>
                <a:tab pos="1057275" algn="l"/>
              </a:tabLst>
            </a:pPr>
            <a:r>
              <a:rPr dirty="0" sz="1000" spc="-5">
                <a:latin typeface="Arial"/>
                <a:cs typeface="Arial"/>
              </a:rPr>
              <a:t>Foreach </a:t>
            </a:r>
            <a:r>
              <a:rPr dirty="0" sz="1000">
                <a:latin typeface="Arial"/>
                <a:cs typeface="Arial"/>
              </a:rPr>
              <a:t>n </a:t>
            </a:r>
            <a:r>
              <a:rPr dirty="0" sz="1000" spc="-5">
                <a:latin typeface="Arial"/>
                <a:cs typeface="Arial"/>
              </a:rPr>
              <a:t>in these neighbors: if </a:t>
            </a:r>
            <a:r>
              <a:rPr dirty="0" sz="1000">
                <a:latin typeface="Arial"/>
                <a:cs typeface="Arial"/>
              </a:rPr>
              <a:t>n </a:t>
            </a:r>
            <a:r>
              <a:rPr dirty="0" sz="1000" spc="-5">
                <a:latin typeface="Arial"/>
                <a:cs typeface="Arial"/>
              </a:rPr>
              <a:t>previously had two or  more </a:t>
            </a:r>
            <a:r>
              <a:rPr dirty="0" sz="1000">
                <a:latin typeface="Arial"/>
                <a:cs typeface="Arial"/>
              </a:rPr>
              <a:t>available </a:t>
            </a:r>
            <a:r>
              <a:rPr dirty="0" sz="1000" spc="-5">
                <a:latin typeface="Arial"/>
                <a:cs typeface="Arial"/>
              </a:rPr>
              <a:t>colors but now has only </a:t>
            </a:r>
            <a:r>
              <a:rPr dirty="0" sz="1000">
                <a:latin typeface="Arial"/>
                <a:cs typeface="Arial"/>
              </a:rPr>
              <a:t>one color c, </a:t>
            </a:r>
            <a:r>
              <a:rPr dirty="0" sz="1000" spc="-5">
                <a:latin typeface="Arial"/>
                <a:cs typeface="Arial"/>
              </a:rPr>
              <a:t>run  PropagateColorAtNode(n,c)</a:t>
            </a:r>
            <a:endParaRPr sz="1000">
              <a:latin typeface="Arial"/>
              <a:cs typeface="Arial"/>
            </a:endParaRPr>
          </a:p>
          <a:p>
            <a:pPr>
              <a:lnSpc>
                <a:spcPct val="100000"/>
              </a:lnSpc>
              <a:spcBef>
                <a:spcPts val="45"/>
              </a:spcBef>
            </a:pPr>
            <a:endParaRPr sz="850">
              <a:latin typeface="Times New Roman"/>
              <a:cs typeface="Times New Roman"/>
            </a:endParaRPr>
          </a:p>
          <a:p>
            <a:pPr algn="r" marR="259715">
              <a:lnSpc>
                <a:spcPct val="100000"/>
              </a:lnSpc>
            </a:pPr>
            <a:r>
              <a:rPr dirty="0" sz="700" spc="-5">
                <a:latin typeface="Arial"/>
                <a:cs typeface="Arial"/>
              </a:rPr>
              <a:t>Slide</a:t>
            </a:r>
            <a:r>
              <a:rPr dirty="0" sz="700" spc="-95">
                <a:latin typeface="Arial"/>
                <a:cs typeface="Arial"/>
              </a:rPr>
              <a:t> </a:t>
            </a:r>
            <a:r>
              <a:rPr dirty="0" sz="700" spc="-5">
                <a:latin typeface="Arial"/>
                <a:cs typeface="Arial"/>
              </a:rPr>
              <a:t>13</a:t>
            </a:r>
            <a:endParaRPr sz="700">
              <a:latin typeface="Arial"/>
              <a:cs typeface="Arial"/>
            </a:endParaRPr>
          </a:p>
        </p:txBody>
      </p:sp>
      <p:sp>
        <p:nvSpPr>
          <p:cNvPr id="3" name="object 3"/>
          <p:cNvSpPr/>
          <p:nvPr/>
        </p:nvSpPr>
        <p:spPr>
          <a:xfrm>
            <a:off x="2666238" y="3212592"/>
            <a:ext cx="3316604" cy="1226185"/>
          </a:xfrm>
          <a:custGeom>
            <a:avLst/>
            <a:gdLst/>
            <a:ahLst/>
            <a:cxnLst/>
            <a:rect l="l" t="t" r="r" b="b"/>
            <a:pathLst>
              <a:path w="3316604" h="1226185">
                <a:moveTo>
                  <a:pt x="3206496" y="0"/>
                </a:moveTo>
                <a:lnTo>
                  <a:pt x="0" y="453389"/>
                </a:lnTo>
                <a:lnTo>
                  <a:pt x="109728" y="1226057"/>
                </a:lnTo>
                <a:lnTo>
                  <a:pt x="3316224" y="772667"/>
                </a:lnTo>
                <a:lnTo>
                  <a:pt x="3206496" y="0"/>
                </a:lnTo>
                <a:close/>
              </a:path>
            </a:pathLst>
          </a:custGeom>
          <a:solidFill>
            <a:srgbClr val="ECFBC5"/>
          </a:solidFill>
        </p:spPr>
        <p:txBody>
          <a:bodyPr wrap="square" lIns="0" tIns="0" rIns="0" bIns="0" rtlCol="0"/>
          <a:lstStyle/>
          <a:p/>
        </p:txBody>
      </p:sp>
      <p:sp>
        <p:nvSpPr>
          <p:cNvPr id="4" name="object 4"/>
          <p:cNvSpPr/>
          <p:nvPr/>
        </p:nvSpPr>
        <p:spPr>
          <a:xfrm>
            <a:off x="2666238" y="3212592"/>
            <a:ext cx="3316604" cy="1226185"/>
          </a:xfrm>
          <a:custGeom>
            <a:avLst/>
            <a:gdLst/>
            <a:ahLst/>
            <a:cxnLst/>
            <a:rect l="l" t="t" r="r" b="b"/>
            <a:pathLst>
              <a:path w="3316604" h="1226185">
                <a:moveTo>
                  <a:pt x="0" y="453389"/>
                </a:moveTo>
                <a:lnTo>
                  <a:pt x="109728" y="1226057"/>
                </a:lnTo>
                <a:lnTo>
                  <a:pt x="3316224" y="772667"/>
                </a:lnTo>
                <a:lnTo>
                  <a:pt x="3206496" y="0"/>
                </a:lnTo>
                <a:lnTo>
                  <a:pt x="0" y="453389"/>
                </a:lnTo>
                <a:close/>
              </a:path>
            </a:pathLst>
          </a:custGeom>
          <a:ln w="4762">
            <a:solidFill>
              <a:srgbClr val="016F01"/>
            </a:solidFill>
          </a:ln>
        </p:spPr>
        <p:txBody>
          <a:bodyPr wrap="square" lIns="0" tIns="0" rIns="0" bIns="0" rtlCol="0"/>
          <a:lstStyle/>
          <a:p/>
        </p:txBody>
      </p:sp>
      <p:sp>
        <p:nvSpPr>
          <p:cNvPr id="5" name="object 5"/>
          <p:cNvSpPr txBox="1"/>
          <p:nvPr/>
        </p:nvSpPr>
        <p:spPr>
          <a:xfrm rot="21180000">
            <a:off x="2714315" y="3505605"/>
            <a:ext cx="2810834" cy="152400"/>
          </a:xfrm>
          <a:prstGeom prst="rect">
            <a:avLst/>
          </a:prstGeom>
        </p:spPr>
        <p:txBody>
          <a:bodyPr wrap="square" lIns="0" tIns="0" rIns="0" bIns="0" rtlCol="0" vert="horz">
            <a:spAutoFit/>
          </a:bodyPr>
          <a:lstStyle/>
          <a:p>
            <a:pPr>
              <a:lnSpc>
                <a:spcPts val="1200"/>
              </a:lnSpc>
            </a:pPr>
            <a:r>
              <a:rPr dirty="0" baseline="-9259" sz="1800" spc="-30">
                <a:solidFill>
                  <a:srgbClr val="006E00"/>
                </a:solidFill>
                <a:latin typeface="Arial"/>
                <a:cs typeface="Arial"/>
              </a:rPr>
              <a:t>But </a:t>
            </a:r>
            <a:r>
              <a:rPr dirty="0" baseline="-6944" sz="1800" spc="-30">
                <a:solidFill>
                  <a:srgbClr val="006E00"/>
                </a:solidFill>
                <a:latin typeface="Arial"/>
                <a:cs typeface="Arial"/>
              </a:rPr>
              <a:t>for </a:t>
            </a:r>
            <a:r>
              <a:rPr dirty="0" baseline="-6944" sz="1800" spc="-37">
                <a:solidFill>
                  <a:srgbClr val="006E00"/>
                </a:solidFill>
                <a:latin typeface="Arial"/>
                <a:cs typeface="Arial"/>
              </a:rPr>
              <a:t>Ge</a:t>
            </a:r>
            <a:r>
              <a:rPr dirty="0" baseline="-4629" sz="1800" spc="-37">
                <a:solidFill>
                  <a:srgbClr val="006E00"/>
                </a:solidFill>
                <a:latin typeface="Arial"/>
                <a:cs typeface="Arial"/>
              </a:rPr>
              <a:t>nera</a:t>
            </a:r>
            <a:r>
              <a:rPr dirty="0" baseline="-2314" sz="1800" spc="-37">
                <a:solidFill>
                  <a:srgbClr val="006E00"/>
                </a:solidFill>
                <a:latin typeface="Arial"/>
                <a:cs typeface="Arial"/>
              </a:rPr>
              <a:t>l </a:t>
            </a:r>
            <a:r>
              <a:rPr dirty="0" baseline="-2314" sz="1800" spc="-30">
                <a:solidFill>
                  <a:srgbClr val="006E00"/>
                </a:solidFill>
                <a:latin typeface="Arial"/>
                <a:cs typeface="Arial"/>
              </a:rPr>
              <a:t>CSP </a:t>
            </a:r>
            <a:r>
              <a:rPr dirty="0" sz="1200" spc="-25">
                <a:solidFill>
                  <a:srgbClr val="006E00"/>
                </a:solidFill>
                <a:latin typeface="Arial"/>
                <a:cs typeface="Arial"/>
              </a:rPr>
              <a:t>prob</a:t>
            </a:r>
            <a:r>
              <a:rPr dirty="0" baseline="2314" sz="1800" spc="-37">
                <a:solidFill>
                  <a:srgbClr val="006E00"/>
                </a:solidFill>
                <a:latin typeface="Arial"/>
                <a:cs typeface="Arial"/>
              </a:rPr>
              <a:t>lems,</a:t>
            </a:r>
            <a:r>
              <a:rPr dirty="0" baseline="2314" sz="1800" spc="-44">
                <a:solidFill>
                  <a:srgbClr val="006E00"/>
                </a:solidFill>
                <a:latin typeface="Arial"/>
                <a:cs typeface="Arial"/>
              </a:rPr>
              <a:t> </a:t>
            </a:r>
            <a:r>
              <a:rPr dirty="0" baseline="4629" sz="1800" spc="-37">
                <a:solidFill>
                  <a:srgbClr val="006E00"/>
                </a:solidFill>
                <a:latin typeface="Arial"/>
                <a:cs typeface="Arial"/>
              </a:rPr>
              <a:t>cons</a:t>
            </a:r>
            <a:r>
              <a:rPr dirty="0" baseline="6944" sz="1800" spc="-37">
                <a:solidFill>
                  <a:srgbClr val="006E00"/>
                </a:solidFill>
                <a:latin typeface="Arial"/>
                <a:cs typeface="Arial"/>
              </a:rPr>
              <a:t>traint</a:t>
            </a:r>
            <a:endParaRPr baseline="6944" sz="1800">
              <a:latin typeface="Arial"/>
              <a:cs typeface="Arial"/>
            </a:endParaRPr>
          </a:p>
        </p:txBody>
      </p:sp>
      <p:sp>
        <p:nvSpPr>
          <p:cNvPr id="6" name="object 6"/>
          <p:cNvSpPr txBox="1"/>
          <p:nvPr/>
        </p:nvSpPr>
        <p:spPr>
          <a:xfrm rot="21180000">
            <a:off x="2740374" y="3688497"/>
            <a:ext cx="2779765" cy="152400"/>
          </a:xfrm>
          <a:prstGeom prst="rect">
            <a:avLst/>
          </a:prstGeom>
        </p:spPr>
        <p:txBody>
          <a:bodyPr wrap="square" lIns="0" tIns="635" rIns="0" bIns="0" rtlCol="0" vert="horz">
            <a:spAutoFit/>
          </a:bodyPr>
          <a:lstStyle/>
          <a:p>
            <a:pPr>
              <a:lnSpc>
                <a:spcPts val="1195"/>
              </a:lnSpc>
              <a:spcBef>
                <a:spcPts val="5"/>
              </a:spcBef>
            </a:pPr>
            <a:r>
              <a:rPr dirty="0" sz="1200" spc="-25">
                <a:solidFill>
                  <a:srgbClr val="006E00"/>
                </a:solidFill>
                <a:latin typeface="Arial"/>
                <a:cs typeface="Arial"/>
              </a:rPr>
              <a:t>pro</a:t>
            </a:r>
            <a:r>
              <a:rPr dirty="0" baseline="2314" sz="1800" spc="-37">
                <a:solidFill>
                  <a:srgbClr val="006E00"/>
                </a:solidFill>
                <a:latin typeface="Arial"/>
                <a:cs typeface="Arial"/>
              </a:rPr>
              <a:t>paga</a:t>
            </a:r>
            <a:r>
              <a:rPr dirty="0" baseline="4629" sz="1800" spc="-37">
                <a:solidFill>
                  <a:srgbClr val="006E00"/>
                </a:solidFill>
                <a:latin typeface="Arial"/>
                <a:cs typeface="Arial"/>
              </a:rPr>
              <a:t>tion </a:t>
            </a:r>
            <a:r>
              <a:rPr dirty="0" baseline="4629" sz="1800" spc="-30">
                <a:solidFill>
                  <a:srgbClr val="006E00"/>
                </a:solidFill>
                <a:latin typeface="Arial"/>
                <a:cs typeface="Arial"/>
              </a:rPr>
              <a:t>c</a:t>
            </a:r>
            <a:r>
              <a:rPr dirty="0" baseline="6944" sz="1800" spc="-30">
                <a:solidFill>
                  <a:srgbClr val="006E00"/>
                </a:solidFill>
                <a:latin typeface="Arial"/>
                <a:cs typeface="Arial"/>
              </a:rPr>
              <a:t>an do </a:t>
            </a:r>
            <a:r>
              <a:rPr dirty="0" baseline="9259" sz="1800" spc="-30">
                <a:solidFill>
                  <a:srgbClr val="006E00"/>
                </a:solidFill>
                <a:latin typeface="Arial"/>
                <a:cs typeface="Arial"/>
              </a:rPr>
              <a:t>much </a:t>
            </a:r>
            <a:r>
              <a:rPr dirty="0" baseline="11574" sz="1800" spc="-30">
                <a:solidFill>
                  <a:srgbClr val="006E00"/>
                </a:solidFill>
                <a:latin typeface="Arial"/>
                <a:cs typeface="Arial"/>
              </a:rPr>
              <a:t>mor</a:t>
            </a:r>
            <a:r>
              <a:rPr dirty="0" baseline="13888" sz="1800" spc="-30">
                <a:solidFill>
                  <a:srgbClr val="006E00"/>
                </a:solidFill>
                <a:latin typeface="Arial"/>
                <a:cs typeface="Arial"/>
              </a:rPr>
              <a:t>e </a:t>
            </a:r>
            <a:r>
              <a:rPr dirty="0" baseline="13888" sz="1800" spc="-37">
                <a:solidFill>
                  <a:srgbClr val="006E00"/>
                </a:solidFill>
                <a:latin typeface="Arial"/>
                <a:cs typeface="Arial"/>
              </a:rPr>
              <a:t>than</a:t>
            </a:r>
            <a:r>
              <a:rPr dirty="0" baseline="13888" sz="1800" spc="-52">
                <a:solidFill>
                  <a:srgbClr val="006E00"/>
                </a:solidFill>
                <a:latin typeface="Arial"/>
                <a:cs typeface="Arial"/>
              </a:rPr>
              <a:t> </a:t>
            </a:r>
            <a:r>
              <a:rPr dirty="0" baseline="16203" sz="1800" spc="-30">
                <a:solidFill>
                  <a:srgbClr val="006E00"/>
                </a:solidFill>
                <a:latin typeface="Arial"/>
                <a:cs typeface="Arial"/>
              </a:rPr>
              <a:t>only</a:t>
            </a:r>
            <a:endParaRPr baseline="16203" sz="1800">
              <a:latin typeface="Arial"/>
              <a:cs typeface="Arial"/>
            </a:endParaRPr>
          </a:p>
        </p:txBody>
      </p:sp>
      <p:sp>
        <p:nvSpPr>
          <p:cNvPr id="7" name="object 7"/>
          <p:cNvSpPr txBox="1"/>
          <p:nvPr/>
        </p:nvSpPr>
        <p:spPr>
          <a:xfrm rot="21180000">
            <a:off x="2765889" y="3875346"/>
            <a:ext cx="2687200" cy="152400"/>
          </a:xfrm>
          <a:prstGeom prst="rect">
            <a:avLst/>
          </a:prstGeom>
        </p:spPr>
        <p:txBody>
          <a:bodyPr wrap="square" lIns="0" tIns="0" rIns="0" bIns="0" rtlCol="0" vert="horz">
            <a:spAutoFit/>
          </a:bodyPr>
          <a:lstStyle/>
          <a:p>
            <a:pPr>
              <a:lnSpc>
                <a:spcPts val="1200"/>
              </a:lnSpc>
            </a:pPr>
            <a:r>
              <a:rPr dirty="0" sz="1200" spc="-25">
                <a:solidFill>
                  <a:srgbClr val="006E00"/>
                </a:solidFill>
                <a:latin typeface="Arial"/>
                <a:cs typeface="Arial"/>
              </a:rPr>
              <a:t>pro</a:t>
            </a:r>
            <a:r>
              <a:rPr dirty="0" baseline="2314" sz="1800" spc="-37">
                <a:solidFill>
                  <a:srgbClr val="006E00"/>
                </a:solidFill>
                <a:latin typeface="Arial"/>
                <a:cs typeface="Arial"/>
              </a:rPr>
              <a:t>paga</a:t>
            </a:r>
            <a:r>
              <a:rPr dirty="0" baseline="4629" sz="1800" spc="-37">
                <a:solidFill>
                  <a:srgbClr val="006E00"/>
                </a:solidFill>
                <a:latin typeface="Arial"/>
                <a:cs typeface="Arial"/>
              </a:rPr>
              <a:t>ting </a:t>
            </a:r>
            <a:r>
              <a:rPr dirty="0" baseline="4629" sz="1800" spc="-30">
                <a:solidFill>
                  <a:srgbClr val="006E00"/>
                </a:solidFill>
                <a:latin typeface="Arial"/>
                <a:cs typeface="Arial"/>
              </a:rPr>
              <a:t>w</a:t>
            </a:r>
            <a:r>
              <a:rPr dirty="0" baseline="6944" sz="1800" spc="-30">
                <a:solidFill>
                  <a:srgbClr val="006E00"/>
                </a:solidFill>
                <a:latin typeface="Arial"/>
                <a:cs typeface="Arial"/>
              </a:rPr>
              <a:t>hen </a:t>
            </a:r>
            <a:r>
              <a:rPr dirty="0" baseline="6944" sz="1800" spc="-7">
                <a:solidFill>
                  <a:srgbClr val="006E00"/>
                </a:solidFill>
                <a:latin typeface="Arial"/>
                <a:cs typeface="Arial"/>
              </a:rPr>
              <a:t>a </a:t>
            </a:r>
            <a:r>
              <a:rPr dirty="0" baseline="9259" sz="1800" spc="-30">
                <a:solidFill>
                  <a:srgbClr val="006E00"/>
                </a:solidFill>
                <a:latin typeface="Arial"/>
                <a:cs typeface="Arial"/>
              </a:rPr>
              <a:t>nod</a:t>
            </a:r>
            <a:r>
              <a:rPr dirty="0" baseline="11574" sz="1800" spc="-30">
                <a:solidFill>
                  <a:srgbClr val="006E00"/>
                </a:solidFill>
                <a:latin typeface="Arial"/>
                <a:cs typeface="Arial"/>
              </a:rPr>
              <a:t>e gets </a:t>
            </a:r>
            <a:r>
              <a:rPr dirty="0" baseline="13888" sz="1800" spc="-7">
                <a:solidFill>
                  <a:srgbClr val="006E00"/>
                </a:solidFill>
                <a:latin typeface="Arial"/>
                <a:cs typeface="Arial"/>
              </a:rPr>
              <a:t>a</a:t>
            </a:r>
            <a:r>
              <a:rPr dirty="0" baseline="13888" sz="1800" spc="-82">
                <a:solidFill>
                  <a:srgbClr val="006E00"/>
                </a:solidFill>
                <a:latin typeface="Arial"/>
                <a:cs typeface="Arial"/>
              </a:rPr>
              <a:t> </a:t>
            </a:r>
            <a:r>
              <a:rPr dirty="0" baseline="13888" sz="1800" spc="-37">
                <a:solidFill>
                  <a:srgbClr val="006E00"/>
                </a:solidFill>
                <a:latin typeface="Arial"/>
                <a:cs typeface="Arial"/>
              </a:rPr>
              <a:t>un</a:t>
            </a:r>
            <a:r>
              <a:rPr dirty="0" baseline="16203" sz="1800" spc="-37">
                <a:solidFill>
                  <a:srgbClr val="006E00"/>
                </a:solidFill>
                <a:latin typeface="Arial"/>
                <a:cs typeface="Arial"/>
              </a:rPr>
              <a:t>ique</a:t>
            </a:r>
            <a:endParaRPr baseline="16203" sz="1800">
              <a:latin typeface="Arial"/>
              <a:cs typeface="Arial"/>
            </a:endParaRPr>
          </a:p>
        </p:txBody>
      </p:sp>
      <p:sp>
        <p:nvSpPr>
          <p:cNvPr id="8" name="object 8"/>
          <p:cNvSpPr txBox="1"/>
          <p:nvPr/>
        </p:nvSpPr>
        <p:spPr>
          <a:xfrm rot="21180000">
            <a:off x="2792590" y="4207020"/>
            <a:ext cx="541934" cy="152400"/>
          </a:xfrm>
          <a:prstGeom prst="rect">
            <a:avLst/>
          </a:prstGeom>
        </p:spPr>
        <p:txBody>
          <a:bodyPr wrap="square" lIns="0" tIns="0" rIns="0" bIns="0" rtlCol="0" vert="horz">
            <a:spAutoFit/>
          </a:bodyPr>
          <a:lstStyle/>
          <a:p>
            <a:pPr>
              <a:lnSpc>
                <a:spcPts val="1200"/>
              </a:lnSpc>
            </a:pPr>
            <a:r>
              <a:rPr dirty="0" sz="1200" spc="-25">
                <a:solidFill>
                  <a:srgbClr val="006E00"/>
                </a:solidFill>
                <a:latin typeface="Arial"/>
                <a:cs typeface="Arial"/>
              </a:rPr>
              <a:t>val</a:t>
            </a:r>
            <a:r>
              <a:rPr dirty="0" baseline="2314" sz="1800" spc="-37">
                <a:solidFill>
                  <a:srgbClr val="006E00"/>
                </a:solidFill>
                <a:latin typeface="Arial"/>
                <a:cs typeface="Arial"/>
              </a:rPr>
              <a:t>ue…</a:t>
            </a:r>
            <a:endParaRPr baseline="2314" sz="1800">
              <a:latin typeface="Arial"/>
              <a:cs typeface="Arial"/>
            </a:endParaRPr>
          </a:p>
        </p:txBody>
      </p:sp>
      <p:sp>
        <p:nvSpPr>
          <p:cNvPr id="9" name="object 9"/>
          <p:cNvSpPr txBox="1"/>
          <p:nvPr/>
        </p:nvSpPr>
        <p:spPr>
          <a:xfrm>
            <a:off x="5563615" y="8532368"/>
            <a:ext cx="347345" cy="132715"/>
          </a:xfrm>
          <a:prstGeom prst="rect">
            <a:avLst/>
          </a:prstGeom>
        </p:spPr>
        <p:txBody>
          <a:bodyPr wrap="square" lIns="0" tIns="12700" rIns="0" bIns="0" rtlCol="0" vert="horz">
            <a:spAutoFit/>
          </a:bodyPr>
          <a:lstStyle/>
          <a:p>
            <a:pPr marL="12700">
              <a:lnSpc>
                <a:spcPct val="100000"/>
              </a:lnSpc>
              <a:spcBef>
                <a:spcPts val="100"/>
              </a:spcBef>
            </a:pPr>
            <a:r>
              <a:rPr dirty="0" sz="700" spc="-5">
                <a:latin typeface="Arial"/>
                <a:cs typeface="Arial"/>
              </a:rPr>
              <a:t>Slide</a:t>
            </a:r>
            <a:r>
              <a:rPr dirty="0" sz="700" spc="-60">
                <a:latin typeface="Arial"/>
                <a:cs typeface="Arial"/>
              </a:rPr>
              <a:t> </a:t>
            </a:r>
            <a:r>
              <a:rPr dirty="0" sz="700" spc="-5">
                <a:latin typeface="Arial"/>
                <a:cs typeface="Arial"/>
              </a:rPr>
              <a:t>14</a:t>
            </a:r>
            <a:endParaRPr sz="700">
              <a:latin typeface="Arial"/>
              <a:cs typeface="Arial"/>
            </a:endParaRPr>
          </a:p>
        </p:txBody>
      </p:sp>
      <p:sp>
        <p:nvSpPr>
          <p:cNvPr id="10" name="object 10"/>
          <p:cNvSpPr txBox="1"/>
          <p:nvPr/>
        </p:nvSpPr>
        <p:spPr>
          <a:xfrm>
            <a:off x="1861820" y="5501132"/>
            <a:ext cx="3547745" cy="1068705"/>
          </a:xfrm>
          <a:prstGeom prst="rect">
            <a:avLst/>
          </a:prstGeom>
        </p:spPr>
        <p:txBody>
          <a:bodyPr wrap="square" lIns="0" tIns="12065" rIns="0" bIns="0" rtlCol="0" vert="horz">
            <a:spAutoFit/>
          </a:bodyPr>
          <a:lstStyle/>
          <a:p>
            <a:pPr marL="681990" marR="5080" indent="-169545">
              <a:lnSpc>
                <a:spcPct val="100000"/>
              </a:lnSpc>
              <a:spcBef>
                <a:spcPts val="95"/>
              </a:spcBef>
            </a:pPr>
            <a:r>
              <a:rPr dirty="0" sz="2000" spc="-5">
                <a:solidFill>
                  <a:srgbClr val="009A00"/>
                </a:solidFill>
                <a:latin typeface="Arial"/>
                <a:cs typeface="Arial"/>
              </a:rPr>
              <a:t>A New CSP (where fancier  propagation is</a:t>
            </a:r>
            <a:r>
              <a:rPr dirty="0" sz="2000" spc="5">
                <a:solidFill>
                  <a:srgbClr val="009A00"/>
                </a:solidFill>
                <a:latin typeface="Arial"/>
                <a:cs typeface="Arial"/>
              </a:rPr>
              <a:t> </a:t>
            </a:r>
            <a:r>
              <a:rPr dirty="0" sz="2000" spc="-5">
                <a:solidFill>
                  <a:srgbClr val="009A00"/>
                </a:solidFill>
                <a:latin typeface="Arial"/>
                <a:cs typeface="Arial"/>
              </a:rPr>
              <a:t>possible)</a:t>
            </a:r>
            <a:endParaRPr sz="2000">
              <a:latin typeface="Arial"/>
              <a:cs typeface="Arial"/>
            </a:endParaRPr>
          </a:p>
          <a:p>
            <a:pPr marL="183515" indent="-171450">
              <a:lnSpc>
                <a:spcPts val="1435"/>
              </a:lnSpc>
              <a:spcBef>
                <a:spcPts val="545"/>
              </a:spcBef>
              <a:buChar char="•"/>
              <a:tabLst>
                <a:tab pos="184150" algn="l"/>
              </a:tabLst>
            </a:pPr>
            <a:r>
              <a:rPr dirty="0" sz="1200" spc="-5">
                <a:latin typeface="Arial"/>
                <a:cs typeface="Arial"/>
              </a:rPr>
              <a:t>The semi magic</a:t>
            </a:r>
            <a:r>
              <a:rPr dirty="0" sz="1200" spc="5">
                <a:latin typeface="Arial"/>
                <a:cs typeface="Arial"/>
              </a:rPr>
              <a:t> </a:t>
            </a:r>
            <a:r>
              <a:rPr dirty="0" sz="1200" spc="-5">
                <a:latin typeface="Arial"/>
                <a:cs typeface="Arial"/>
              </a:rPr>
              <a:t>square</a:t>
            </a:r>
            <a:endParaRPr sz="1200">
              <a:latin typeface="Arial"/>
              <a:cs typeface="Arial"/>
            </a:endParaRPr>
          </a:p>
          <a:p>
            <a:pPr marL="183515" indent="-171450">
              <a:lnSpc>
                <a:spcPts val="1435"/>
              </a:lnSpc>
              <a:buChar char="•"/>
              <a:tabLst>
                <a:tab pos="184150" algn="l"/>
              </a:tabLst>
            </a:pPr>
            <a:r>
              <a:rPr dirty="0" sz="1200" spc="-5">
                <a:latin typeface="Arial"/>
                <a:cs typeface="Arial"/>
              </a:rPr>
              <a:t>Each variable can have value </a:t>
            </a:r>
            <a:r>
              <a:rPr dirty="0" sz="1200">
                <a:latin typeface="Arial"/>
                <a:cs typeface="Arial"/>
              </a:rPr>
              <a:t>1, </a:t>
            </a:r>
            <a:r>
              <a:rPr dirty="0" sz="1200" spc="-5">
                <a:latin typeface="Arial"/>
                <a:cs typeface="Arial"/>
              </a:rPr>
              <a:t>2 or</a:t>
            </a:r>
            <a:r>
              <a:rPr dirty="0" sz="1200" spc="35">
                <a:latin typeface="Arial"/>
                <a:cs typeface="Arial"/>
              </a:rPr>
              <a:t> </a:t>
            </a:r>
            <a:r>
              <a:rPr dirty="0" sz="1200" spc="-5">
                <a:latin typeface="Arial"/>
                <a:cs typeface="Arial"/>
              </a:rPr>
              <a:t>3</a:t>
            </a:r>
            <a:endParaRPr sz="1200">
              <a:latin typeface="Arial"/>
              <a:cs typeface="Arial"/>
            </a:endParaRPr>
          </a:p>
        </p:txBody>
      </p:sp>
      <p:graphicFrame>
        <p:nvGraphicFramePr>
          <p:cNvPr id="11" name="object 11"/>
          <p:cNvGraphicFramePr>
            <a:graphicFrameLocks noGrp="1"/>
          </p:cNvGraphicFramePr>
          <p:nvPr/>
        </p:nvGraphicFramePr>
        <p:xfrm>
          <a:off x="1935956" y="6881336"/>
          <a:ext cx="3602990" cy="1570355"/>
        </p:xfrm>
        <a:graphic>
          <a:graphicData uri="http://schemas.openxmlformats.org/drawingml/2006/table">
            <a:tbl>
              <a:tblPr firstRow="1" bandRow="1">
                <a:tableStyleId>{2D5ABB26-0587-4C30-8999-92F81FD0307C}</a:tableStyleId>
              </a:tblPr>
              <a:tblGrid>
                <a:gridCol w="838200"/>
                <a:gridCol w="838200"/>
                <a:gridCol w="838200"/>
                <a:gridCol w="1066800"/>
              </a:tblGrid>
              <a:tr h="347471">
                <a:tc>
                  <a:txBody>
                    <a:bodyPr/>
                    <a:lstStyle/>
                    <a:p>
                      <a:pPr marL="45085">
                        <a:lnSpc>
                          <a:spcPct val="100000"/>
                        </a:lnSpc>
                        <a:spcBef>
                          <a:spcPts val="140"/>
                        </a:spcBef>
                      </a:pPr>
                      <a:r>
                        <a:rPr dirty="0" sz="1400" spc="-5">
                          <a:latin typeface="Arial"/>
                          <a:cs typeface="Arial"/>
                        </a:rPr>
                        <a:t>V</a:t>
                      </a:r>
                      <a:r>
                        <a:rPr dirty="0" baseline="-20467" sz="1425" spc="-7">
                          <a:latin typeface="Arial"/>
                          <a:cs typeface="Arial"/>
                        </a:rPr>
                        <a:t>1</a:t>
                      </a:r>
                      <a:endParaRPr baseline="-20467" sz="1425">
                        <a:latin typeface="Arial"/>
                        <a:cs typeface="Arial"/>
                      </a:endParaRPr>
                    </a:p>
                  </a:txBody>
                  <a:tcPr marL="0" marR="0" marB="0" marT="17780">
                    <a:lnL w="19050">
                      <a:solidFill>
                        <a:srgbClr val="010101"/>
                      </a:solidFill>
                      <a:prstDash val="solid"/>
                    </a:lnL>
                    <a:lnR w="6350">
                      <a:solidFill>
                        <a:srgbClr val="010101"/>
                      </a:solidFill>
                      <a:prstDash val="solid"/>
                    </a:lnR>
                    <a:lnT w="19050">
                      <a:solidFill>
                        <a:srgbClr val="010101"/>
                      </a:solidFill>
                      <a:prstDash val="solid"/>
                    </a:lnT>
                    <a:lnB w="6350">
                      <a:solidFill>
                        <a:srgbClr val="010101"/>
                      </a:solidFill>
                      <a:prstDash val="solid"/>
                    </a:lnB>
                  </a:tcPr>
                </a:tc>
                <a:tc>
                  <a:txBody>
                    <a:bodyPr/>
                    <a:lstStyle/>
                    <a:p>
                      <a:pPr marL="45085">
                        <a:lnSpc>
                          <a:spcPct val="100000"/>
                        </a:lnSpc>
                        <a:spcBef>
                          <a:spcPts val="140"/>
                        </a:spcBef>
                      </a:pPr>
                      <a:r>
                        <a:rPr dirty="0" sz="1400" spc="-5">
                          <a:latin typeface="Arial"/>
                          <a:cs typeface="Arial"/>
                        </a:rPr>
                        <a:t>V</a:t>
                      </a:r>
                      <a:r>
                        <a:rPr dirty="0" baseline="-20467" sz="1425" spc="-7">
                          <a:latin typeface="Arial"/>
                          <a:cs typeface="Arial"/>
                        </a:rPr>
                        <a:t>2</a:t>
                      </a:r>
                      <a:endParaRPr baseline="-20467" sz="1425">
                        <a:latin typeface="Arial"/>
                        <a:cs typeface="Arial"/>
                      </a:endParaRPr>
                    </a:p>
                  </a:txBody>
                  <a:tcPr marL="0" marR="0" marB="0" marT="17780">
                    <a:lnL w="6350">
                      <a:solidFill>
                        <a:srgbClr val="010101"/>
                      </a:solidFill>
                      <a:prstDash val="solid"/>
                    </a:lnL>
                    <a:lnR w="6350">
                      <a:solidFill>
                        <a:srgbClr val="010101"/>
                      </a:solidFill>
                      <a:prstDash val="solid"/>
                    </a:lnR>
                    <a:lnT w="19050">
                      <a:solidFill>
                        <a:srgbClr val="010101"/>
                      </a:solidFill>
                      <a:prstDash val="solid"/>
                    </a:lnT>
                    <a:lnB w="6350">
                      <a:solidFill>
                        <a:srgbClr val="010101"/>
                      </a:solidFill>
                      <a:prstDash val="solid"/>
                    </a:lnB>
                  </a:tcPr>
                </a:tc>
                <a:tc>
                  <a:txBody>
                    <a:bodyPr/>
                    <a:lstStyle/>
                    <a:p>
                      <a:pPr marL="45720">
                        <a:lnSpc>
                          <a:spcPct val="100000"/>
                        </a:lnSpc>
                        <a:spcBef>
                          <a:spcPts val="140"/>
                        </a:spcBef>
                      </a:pPr>
                      <a:r>
                        <a:rPr dirty="0" sz="1400" spc="-5">
                          <a:latin typeface="Arial"/>
                          <a:cs typeface="Arial"/>
                        </a:rPr>
                        <a:t>V</a:t>
                      </a:r>
                      <a:r>
                        <a:rPr dirty="0" baseline="-20467" sz="1425" spc="-7">
                          <a:latin typeface="Arial"/>
                          <a:cs typeface="Arial"/>
                        </a:rPr>
                        <a:t>3</a:t>
                      </a:r>
                      <a:endParaRPr baseline="-20467" sz="1425">
                        <a:latin typeface="Arial"/>
                        <a:cs typeface="Arial"/>
                      </a:endParaRPr>
                    </a:p>
                  </a:txBody>
                  <a:tcPr marL="0" marR="0" marB="0" marT="17780">
                    <a:lnL w="6350">
                      <a:solidFill>
                        <a:srgbClr val="010101"/>
                      </a:solidFill>
                      <a:prstDash val="solid"/>
                    </a:lnL>
                    <a:lnR w="6350">
                      <a:solidFill>
                        <a:srgbClr val="010101"/>
                      </a:solidFill>
                      <a:prstDash val="solid"/>
                    </a:lnR>
                    <a:lnT w="19050">
                      <a:solidFill>
                        <a:srgbClr val="010101"/>
                      </a:solidFill>
                      <a:prstDash val="solid"/>
                    </a:lnT>
                    <a:lnB w="6350">
                      <a:solidFill>
                        <a:srgbClr val="010101"/>
                      </a:solidFill>
                      <a:prstDash val="solid"/>
                    </a:lnB>
                  </a:tcPr>
                </a:tc>
                <a:tc>
                  <a:txBody>
                    <a:bodyPr/>
                    <a:lstStyle/>
                    <a:p>
                      <a:pPr algn="r" marR="38735">
                        <a:lnSpc>
                          <a:spcPct val="100000"/>
                        </a:lnSpc>
                        <a:spcBef>
                          <a:spcPts val="155"/>
                        </a:spcBef>
                      </a:pPr>
                      <a:r>
                        <a:rPr dirty="0" sz="900" spc="-5">
                          <a:latin typeface="Arial"/>
                          <a:cs typeface="Arial"/>
                        </a:rPr>
                        <a:t>This row</a:t>
                      </a:r>
                      <a:r>
                        <a:rPr dirty="0" sz="900" spc="-90">
                          <a:latin typeface="Arial"/>
                          <a:cs typeface="Arial"/>
                        </a:rPr>
                        <a:t> </a:t>
                      </a:r>
                      <a:r>
                        <a:rPr dirty="0" sz="900">
                          <a:latin typeface="Arial"/>
                          <a:cs typeface="Arial"/>
                        </a:rPr>
                        <a:t>must</a:t>
                      </a:r>
                      <a:endParaRPr sz="900">
                        <a:latin typeface="Arial"/>
                        <a:cs typeface="Arial"/>
                      </a:endParaRPr>
                    </a:p>
                    <a:p>
                      <a:pPr algn="r" marR="38100">
                        <a:lnSpc>
                          <a:spcPct val="100000"/>
                        </a:lnSpc>
                        <a:spcBef>
                          <a:spcPts val="220"/>
                        </a:spcBef>
                      </a:pPr>
                      <a:r>
                        <a:rPr dirty="0" sz="900" spc="-5">
                          <a:latin typeface="Arial"/>
                          <a:cs typeface="Arial"/>
                        </a:rPr>
                        <a:t>sum to</a:t>
                      </a:r>
                      <a:r>
                        <a:rPr dirty="0" sz="900" spc="-85">
                          <a:latin typeface="Arial"/>
                          <a:cs typeface="Arial"/>
                        </a:rPr>
                        <a:t> </a:t>
                      </a:r>
                      <a:r>
                        <a:rPr dirty="0" sz="900" spc="-5">
                          <a:latin typeface="Arial"/>
                          <a:cs typeface="Arial"/>
                        </a:rPr>
                        <a:t>6</a:t>
                      </a:r>
                      <a:endParaRPr sz="900">
                        <a:latin typeface="Arial"/>
                        <a:cs typeface="Arial"/>
                      </a:endParaRPr>
                    </a:p>
                  </a:txBody>
                  <a:tcPr marL="0" marR="0" marB="0" marT="19685">
                    <a:lnL w="6350">
                      <a:solidFill>
                        <a:srgbClr val="010101"/>
                      </a:solidFill>
                      <a:prstDash val="solid"/>
                    </a:lnL>
                    <a:lnR w="19050">
                      <a:solidFill>
                        <a:srgbClr val="010101"/>
                      </a:solidFill>
                      <a:prstDash val="solid"/>
                    </a:lnR>
                    <a:lnT w="19050">
                      <a:solidFill>
                        <a:srgbClr val="010101"/>
                      </a:solidFill>
                      <a:prstDash val="solid"/>
                    </a:lnT>
                    <a:lnB w="6350">
                      <a:solidFill>
                        <a:srgbClr val="010101"/>
                      </a:solidFill>
                      <a:prstDash val="solid"/>
                    </a:lnB>
                  </a:tcPr>
                </a:tc>
              </a:tr>
              <a:tr h="347472">
                <a:tc>
                  <a:txBody>
                    <a:bodyPr/>
                    <a:lstStyle/>
                    <a:p>
                      <a:pPr marL="45085">
                        <a:lnSpc>
                          <a:spcPct val="100000"/>
                        </a:lnSpc>
                        <a:spcBef>
                          <a:spcPts val="145"/>
                        </a:spcBef>
                      </a:pPr>
                      <a:r>
                        <a:rPr dirty="0" sz="1400" spc="-5">
                          <a:latin typeface="Arial"/>
                          <a:cs typeface="Arial"/>
                        </a:rPr>
                        <a:t>V</a:t>
                      </a:r>
                      <a:r>
                        <a:rPr dirty="0" baseline="-20467" sz="1425" spc="-7">
                          <a:latin typeface="Arial"/>
                          <a:cs typeface="Arial"/>
                        </a:rPr>
                        <a:t>4</a:t>
                      </a:r>
                      <a:endParaRPr baseline="-20467" sz="1425">
                        <a:latin typeface="Arial"/>
                        <a:cs typeface="Arial"/>
                      </a:endParaRPr>
                    </a:p>
                  </a:txBody>
                  <a:tcPr marL="0" marR="0" marB="0" marT="18415">
                    <a:lnL w="19050">
                      <a:solidFill>
                        <a:srgbClr val="010101"/>
                      </a:solidFill>
                      <a:prstDash val="solid"/>
                    </a:lnL>
                    <a:lnR w="6350">
                      <a:solidFill>
                        <a:srgbClr val="010101"/>
                      </a:solidFill>
                      <a:prstDash val="solid"/>
                    </a:lnR>
                    <a:lnT w="6350">
                      <a:solidFill>
                        <a:srgbClr val="010101"/>
                      </a:solidFill>
                      <a:prstDash val="solid"/>
                    </a:lnT>
                    <a:lnB w="6350">
                      <a:solidFill>
                        <a:srgbClr val="010101"/>
                      </a:solidFill>
                      <a:prstDash val="solid"/>
                    </a:lnB>
                  </a:tcPr>
                </a:tc>
                <a:tc>
                  <a:txBody>
                    <a:bodyPr/>
                    <a:lstStyle/>
                    <a:p>
                      <a:pPr marL="45085">
                        <a:lnSpc>
                          <a:spcPct val="100000"/>
                        </a:lnSpc>
                        <a:spcBef>
                          <a:spcPts val="145"/>
                        </a:spcBef>
                      </a:pPr>
                      <a:r>
                        <a:rPr dirty="0" sz="1400" spc="-5">
                          <a:latin typeface="Arial"/>
                          <a:cs typeface="Arial"/>
                        </a:rPr>
                        <a:t>V</a:t>
                      </a:r>
                      <a:r>
                        <a:rPr dirty="0" baseline="-20467" sz="1425" spc="-7">
                          <a:latin typeface="Arial"/>
                          <a:cs typeface="Arial"/>
                        </a:rPr>
                        <a:t>5</a:t>
                      </a:r>
                      <a:endParaRPr baseline="-20467" sz="1425">
                        <a:latin typeface="Arial"/>
                        <a:cs typeface="Arial"/>
                      </a:endParaRPr>
                    </a:p>
                  </a:txBody>
                  <a:tcPr marL="0" marR="0" marB="0" marT="18415">
                    <a:lnL w="6350">
                      <a:solidFill>
                        <a:srgbClr val="010101"/>
                      </a:solidFill>
                      <a:prstDash val="solid"/>
                    </a:lnL>
                    <a:lnR w="6350">
                      <a:solidFill>
                        <a:srgbClr val="010101"/>
                      </a:solidFill>
                      <a:prstDash val="solid"/>
                    </a:lnR>
                    <a:lnT w="6350">
                      <a:solidFill>
                        <a:srgbClr val="010101"/>
                      </a:solidFill>
                      <a:prstDash val="solid"/>
                    </a:lnT>
                    <a:lnB w="6350">
                      <a:solidFill>
                        <a:srgbClr val="010101"/>
                      </a:solidFill>
                      <a:prstDash val="solid"/>
                    </a:lnB>
                  </a:tcPr>
                </a:tc>
                <a:tc>
                  <a:txBody>
                    <a:bodyPr/>
                    <a:lstStyle/>
                    <a:p>
                      <a:pPr marL="45720">
                        <a:lnSpc>
                          <a:spcPct val="100000"/>
                        </a:lnSpc>
                        <a:spcBef>
                          <a:spcPts val="145"/>
                        </a:spcBef>
                      </a:pPr>
                      <a:r>
                        <a:rPr dirty="0" sz="1400" spc="-5">
                          <a:latin typeface="Arial"/>
                          <a:cs typeface="Arial"/>
                        </a:rPr>
                        <a:t>V</a:t>
                      </a:r>
                      <a:r>
                        <a:rPr dirty="0" baseline="-20467" sz="1425" spc="-7">
                          <a:latin typeface="Arial"/>
                          <a:cs typeface="Arial"/>
                        </a:rPr>
                        <a:t>6</a:t>
                      </a:r>
                      <a:endParaRPr baseline="-20467" sz="1425">
                        <a:latin typeface="Arial"/>
                        <a:cs typeface="Arial"/>
                      </a:endParaRPr>
                    </a:p>
                  </a:txBody>
                  <a:tcPr marL="0" marR="0" marB="0" marT="18415">
                    <a:lnL w="6350">
                      <a:solidFill>
                        <a:srgbClr val="010101"/>
                      </a:solidFill>
                      <a:prstDash val="solid"/>
                    </a:lnL>
                    <a:lnR w="6350">
                      <a:solidFill>
                        <a:srgbClr val="010101"/>
                      </a:solidFill>
                      <a:prstDash val="solid"/>
                    </a:lnR>
                    <a:lnT w="6350">
                      <a:solidFill>
                        <a:srgbClr val="010101"/>
                      </a:solidFill>
                      <a:prstDash val="solid"/>
                    </a:lnT>
                    <a:lnB w="6350">
                      <a:solidFill>
                        <a:srgbClr val="010101"/>
                      </a:solidFill>
                      <a:prstDash val="solid"/>
                    </a:lnB>
                  </a:tcPr>
                </a:tc>
                <a:tc>
                  <a:txBody>
                    <a:bodyPr/>
                    <a:lstStyle/>
                    <a:p>
                      <a:pPr algn="r" marR="38735">
                        <a:lnSpc>
                          <a:spcPct val="100000"/>
                        </a:lnSpc>
                        <a:spcBef>
                          <a:spcPts val="160"/>
                        </a:spcBef>
                      </a:pPr>
                      <a:r>
                        <a:rPr dirty="0" sz="900" spc="-5">
                          <a:latin typeface="Arial"/>
                          <a:cs typeface="Arial"/>
                        </a:rPr>
                        <a:t>This row</a:t>
                      </a:r>
                      <a:r>
                        <a:rPr dirty="0" sz="900" spc="-90">
                          <a:latin typeface="Arial"/>
                          <a:cs typeface="Arial"/>
                        </a:rPr>
                        <a:t> </a:t>
                      </a:r>
                      <a:r>
                        <a:rPr dirty="0" sz="900">
                          <a:latin typeface="Arial"/>
                          <a:cs typeface="Arial"/>
                        </a:rPr>
                        <a:t>must</a:t>
                      </a:r>
                      <a:endParaRPr sz="900">
                        <a:latin typeface="Arial"/>
                        <a:cs typeface="Arial"/>
                      </a:endParaRPr>
                    </a:p>
                    <a:p>
                      <a:pPr algn="r" marR="38100">
                        <a:lnSpc>
                          <a:spcPct val="100000"/>
                        </a:lnSpc>
                        <a:spcBef>
                          <a:spcPts val="215"/>
                        </a:spcBef>
                      </a:pPr>
                      <a:r>
                        <a:rPr dirty="0" sz="900" spc="-5">
                          <a:latin typeface="Arial"/>
                          <a:cs typeface="Arial"/>
                        </a:rPr>
                        <a:t>sum to</a:t>
                      </a:r>
                      <a:r>
                        <a:rPr dirty="0" sz="900" spc="-85">
                          <a:latin typeface="Arial"/>
                          <a:cs typeface="Arial"/>
                        </a:rPr>
                        <a:t> </a:t>
                      </a:r>
                      <a:r>
                        <a:rPr dirty="0" sz="900" spc="-5">
                          <a:latin typeface="Arial"/>
                          <a:cs typeface="Arial"/>
                        </a:rPr>
                        <a:t>6</a:t>
                      </a:r>
                      <a:endParaRPr sz="900">
                        <a:latin typeface="Arial"/>
                        <a:cs typeface="Arial"/>
                      </a:endParaRPr>
                    </a:p>
                  </a:txBody>
                  <a:tcPr marL="0" marR="0" marB="0" marT="20320">
                    <a:lnL w="6350">
                      <a:solidFill>
                        <a:srgbClr val="010101"/>
                      </a:solidFill>
                      <a:prstDash val="solid"/>
                    </a:lnL>
                    <a:lnR w="19050">
                      <a:solidFill>
                        <a:srgbClr val="010101"/>
                      </a:solidFill>
                      <a:prstDash val="solid"/>
                    </a:lnR>
                    <a:lnT w="6350">
                      <a:solidFill>
                        <a:srgbClr val="010101"/>
                      </a:solidFill>
                      <a:prstDash val="solid"/>
                    </a:lnT>
                    <a:lnB w="6350">
                      <a:solidFill>
                        <a:srgbClr val="010101"/>
                      </a:solidFill>
                      <a:prstDash val="solid"/>
                    </a:lnB>
                  </a:tcPr>
                </a:tc>
              </a:tr>
              <a:tr h="348233">
                <a:tc>
                  <a:txBody>
                    <a:bodyPr/>
                    <a:lstStyle/>
                    <a:p>
                      <a:pPr marL="45085">
                        <a:lnSpc>
                          <a:spcPct val="100000"/>
                        </a:lnSpc>
                        <a:spcBef>
                          <a:spcPts val="145"/>
                        </a:spcBef>
                      </a:pPr>
                      <a:r>
                        <a:rPr dirty="0" sz="1400" spc="-5">
                          <a:latin typeface="Arial"/>
                          <a:cs typeface="Arial"/>
                        </a:rPr>
                        <a:t>V</a:t>
                      </a:r>
                      <a:r>
                        <a:rPr dirty="0" baseline="-20467" sz="1425" spc="-7">
                          <a:latin typeface="Arial"/>
                          <a:cs typeface="Arial"/>
                        </a:rPr>
                        <a:t>7</a:t>
                      </a:r>
                      <a:endParaRPr baseline="-20467" sz="1425">
                        <a:latin typeface="Arial"/>
                        <a:cs typeface="Arial"/>
                      </a:endParaRPr>
                    </a:p>
                  </a:txBody>
                  <a:tcPr marL="0" marR="0" marB="0" marT="18415">
                    <a:lnL w="19050">
                      <a:solidFill>
                        <a:srgbClr val="010101"/>
                      </a:solidFill>
                      <a:prstDash val="solid"/>
                    </a:lnL>
                    <a:lnR w="6350">
                      <a:solidFill>
                        <a:srgbClr val="010101"/>
                      </a:solidFill>
                      <a:prstDash val="solid"/>
                    </a:lnR>
                    <a:lnT w="6350">
                      <a:solidFill>
                        <a:srgbClr val="010101"/>
                      </a:solidFill>
                      <a:prstDash val="solid"/>
                    </a:lnT>
                    <a:lnB w="6350">
                      <a:solidFill>
                        <a:srgbClr val="010101"/>
                      </a:solidFill>
                      <a:prstDash val="solid"/>
                    </a:lnB>
                  </a:tcPr>
                </a:tc>
                <a:tc>
                  <a:txBody>
                    <a:bodyPr/>
                    <a:lstStyle/>
                    <a:p>
                      <a:pPr marL="45085">
                        <a:lnSpc>
                          <a:spcPct val="100000"/>
                        </a:lnSpc>
                        <a:spcBef>
                          <a:spcPts val="145"/>
                        </a:spcBef>
                      </a:pPr>
                      <a:r>
                        <a:rPr dirty="0" sz="1400" spc="-5">
                          <a:latin typeface="Arial"/>
                          <a:cs typeface="Arial"/>
                        </a:rPr>
                        <a:t>V</a:t>
                      </a:r>
                      <a:r>
                        <a:rPr dirty="0" baseline="-20467" sz="1425" spc="-7">
                          <a:latin typeface="Arial"/>
                          <a:cs typeface="Arial"/>
                        </a:rPr>
                        <a:t>8</a:t>
                      </a:r>
                      <a:endParaRPr baseline="-20467" sz="1425">
                        <a:latin typeface="Arial"/>
                        <a:cs typeface="Arial"/>
                      </a:endParaRPr>
                    </a:p>
                  </a:txBody>
                  <a:tcPr marL="0" marR="0" marB="0" marT="18415">
                    <a:lnL w="6350">
                      <a:solidFill>
                        <a:srgbClr val="010101"/>
                      </a:solidFill>
                      <a:prstDash val="solid"/>
                    </a:lnL>
                    <a:lnR w="6350">
                      <a:solidFill>
                        <a:srgbClr val="010101"/>
                      </a:solidFill>
                      <a:prstDash val="solid"/>
                    </a:lnR>
                    <a:lnT w="6350">
                      <a:solidFill>
                        <a:srgbClr val="010101"/>
                      </a:solidFill>
                      <a:prstDash val="solid"/>
                    </a:lnT>
                    <a:lnB w="6350">
                      <a:solidFill>
                        <a:srgbClr val="010101"/>
                      </a:solidFill>
                      <a:prstDash val="solid"/>
                    </a:lnB>
                  </a:tcPr>
                </a:tc>
                <a:tc>
                  <a:txBody>
                    <a:bodyPr/>
                    <a:lstStyle/>
                    <a:p>
                      <a:pPr marL="45720">
                        <a:lnSpc>
                          <a:spcPct val="100000"/>
                        </a:lnSpc>
                        <a:spcBef>
                          <a:spcPts val="145"/>
                        </a:spcBef>
                      </a:pPr>
                      <a:r>
                        <a:rPr dirty="0" sz="1400" spc="-5">
                          <a:latin typeface="Arial"/>
                          <a:cs typeface="Arial"/>
                        </a:rPr>
                        <a:t>V</a:t>
                      </a:r>
                      <a:r>
                        <a:rPr dirty="0" baseline="-20467" sz="1425" spc="-7">
                          <a:latin typeface="Arial"/>
                          <a:cs typeface="Arial"/>
                        </a:rPr>
                        <a:t>9</a:t>
                      </a:r>
                      <a:endParaRPr baseline="-20467" sz="1425">
                        <a:latin typeface="Arial"/>
                        <a:cs typeface="Arial"/>
                      </a:endParaRPr>
                    </a:p>
                  </a:txBody>
                  <a:tcPr marL="0" marR="0" marB="0" marT="18415">
                    <a:lnL w="6350">
                      <a:solidFill>
                        <a:srgbClr val="010101"/>
                      </a:solidFill>
                      <a:prstDash val="solid"/>
                    </a:lnL>
                    <a:lnR w="6350">
                      <a:solidFill>
                        <a:srgbClr val="010101"/>
                      </a:solidFill>
                      <a:prstDash val="solid"/>
                    </a:lnR>
                    <a:lnT w="6350">
                      <a:solidFill>
                        <a:srgbClr val="010101"/>
                      </a:solidFill>
                      <a:prstDash val="solid"/>
                    </a:lnT>
                    <a:lnB w="6350">
                      <a:solidFill>
                        <a:srgbClr val="010101"/>
                      </a:solidFill>
                      <a:prstDash val="solid"/>
                    </a:lnB>
                  </a:tcPr>
                </a:tc>
                <a:tc>
                  <a:txBody>
                    <a:bodyPr/>
                    <a:lstStyle/>
                    <a:p>
                      <a:pPr algn="r" marR="38735">
                        <a:lnSpc>
                          <a:spcPct val="100000"/>
                        </a:lnSpc>
                        <a:spcBef>
                          <a:spcPts val="160"/>
                        </a:spcBef>
                      </a:pPr>
                      <a:r>
                        <a:rPr dirty="0" sz="900" spc="-5">
                          <a:latin typeface="Arial"/>
                          <a:cs typeface="Arial"/>
                        </a:rPr>
                        <a:t>This row</a:t>
                      </a:r>
                      <a:r>
                        <a:rPr dirty="0" sz="900" spc="-90">
                          <a:latin typeface="Arial"/>
                          <a:cs typeface="Arial"/>
                        </a:rPr>
                        <a:t> </a:t>
                      </a:r>
                      <a:r>
                        <a:rPr dirty="0" sz="900">
                          <a:latin typeface="Arial"/>
                          <a:cs typeface="Arial"/>
                        </a:rPr>
                        <a:t>must</a:t>
                      </a:r>
                      <a:endParaRPr sz="900">
                        <a:latin typeface="Arial"/>
                        <a:cs typeface="Arial"/>
                      </a:endParaRPr>
                    </a:p>
                    <a:p>
                      <a:pPr algn="r" marR="38100">
                        <a:lnSpc>
                          <a:spcPct val="100000"/>
                        </a:lnSpc>
                        <a:spcBef>
                          <a:spcPts val="225"/>
                        </a:spcBef>
                      </a:pPr>
                      <a:r>
                        <a:rPr dirty="0" sz="900" spc="-5">
                          <a:latin typeface="Arial"/>
                          <a:cs typeface="Arial"/>
                        </a:rPr>
                        <a:t>sum to</a:t>
                      </a:r>
                      <a:r>
                        <a:rPr dirty="0" sz="900" spc="-85">
                          <a:latin typeface="Arial"/>
                          <a:cs typeface="Arial"/>
                        </a:rPr>
                        <a:t> </a:t>
                      </a:r>
                      <a:r>
                        <a:rPr dirty="0" sz="900" spc="-5">
                          <a:latin typeface="Arial"/>
                          <a:cs typeface="Arial"/>
                        </a:rPr>
                        <a:t>6</a:t>
                      </a:r>
                      <a:endParaRPr sz="900">
                        <a:latin typeface="Arial"/>
                        <a:cs typeface="Arial"/>
                      </a:endParaRPr>
                    </a:p>
                  </a:txBody>
                  <a:tcPr marL="0" marR="0" marB="0" marT="20320">
                    <a:lnL w="6350">
                      <a:solidFill>
                        <a:srgbClr val="010101"/>
                      </a:solidFill>
                      <a:prstDash val="solid"/>
                    </a:lnL>
                    <a:lnR w="19050">
                      <a:solidFill>
                        <a:srgbClr val="010101"/>
                      </a:solidFill>
                      <a:prstDash val="solid"/>
                    </a:lnR>
                    <a:lnT w="6350">
                      <a:solidFill>
                        <a:srgbClr val="010101"/>
                      </a:solidFill>
                      <a:prstDash val="solid"/>
                    </a:lnT>
                    <a:lnB w="6350">
                      <a:solidFill>
                        <a:srgbClr val="010101"/>
                      </a:solidFill>
                      <a:prstDash val="solid"/>
                    </a:lnB>
                  </a:tcPr>
                </a:tc>
              </a:tr>
              <a:tr h="512826">
                <a:tc>
                  <a:txBody>
                    <a:bodyPr/>
                    <a:lstStyle/>
                    <a:p>
                      <a:pPr>
                        <a:lnSpc>
                          <a:spcPct val="100000"/>
                        </a:lnSpc>
                        <a:spcBef>
                          <a:spcPts val="20"/>
                        </a:spcBef>
                      </a:pPr>
                      <a:endParaRPr sz="1250">
                        <a:latin typeface="Times New Roman"/>
                        <a:cs typeface="Times New Roman"/>
                      </a:endParaRPr>
                    </a:p>
                    <a:p>
                      <a:pPr marL="45085" marR="66040">
                        <a:lnSpc>
                          <a:spcPct val="100000"/>
                        </a:lnSpc>
                      </a:pPr>
                      <a:r>
                        <a:rPr dirty="0" sz="900" spc="-5">
                          <a:latin typeface="Arial"/>
                          <a:cs typeface="Arial"/>
                        </a:rPr>
                        <a:t>This </a:t>
                      </a:r>
                      <a:r>
                        <a:rPr dirty="0" sz="900" spc="-10">
                          <a:latin typeface="Arial"/>
                          <a:cs typeface="Arial"/>
                        </a:rPr>
                        <a:t>column  </a:t>
                      </a:r>
                      <a:r>
                        <a:rPr dirty="0" sz="900">
                          <a:latin typeface="Arial"/>
                          <a:cs typeface="Arial"/>
                        </a:rPr>
                        <a:t>must sum to</a:t>
                      </a:r>
                      <a:r>
                        <a:rPr dirty="0" sz="900" spc="-95">
                          <a:latin typeface="Arial"/>
                          <a:cs typeface="Arial"/>
                        </a:rPr>
                        <a:t> </a:t>
                      </a:r>
                      <a:r>
                        <a:rPr dirty="0" sz="900" spc="-5">
                          <a:latin typeface="Arial"/>
                          <a:cs typeface="Arial"/>
                        </a:rPr>
                        <a:t>6</a:t>
                      </a:r>
                      <a:endParaRPr sz="900">
                        <a:latin typeface="Arial"/>
                        <a:cs typeface="Arial"/>
                      </a:endParaRPr>
                    </a:p>
                  </a:txBody>
                  <a:tcPr marL="0" marR="0" marB="0" marT="2540">
                    <a:lnL w="19050">
                      <a:solidFill>
                        <a:srgbClr val="010101"/>
                      </a:solidFill>
                      <a:prstDash val="solid"/>
                    </a:lnL>
                    <a:lnR w="6350">
                      <a:solidFill>
                        <a:srgbClr val="010101"/>
                      </a:solidFill>
                      <a:prstDash val="solid"/>
                    </a:lnR>
                    <a:lnT w="6350">
                      <a:solidFill>
                        <a:srgbClr val="010101"/>
                      </a:solidFill>
                      <a:prstDash val="solid"/>
                    </a:lnT>
                    <a:lnB w="19050">
                      <a:solidFill>
                        <a:srgbClr val="010101"/>
                      </a:solidFill>
                      <a:prstDash val="solid"/>
                    </a:lnB>
                  </a:tcPr>
                </a:tc>
                <a:tc>
                  <a:txBody>
                    <a:bodyPr/>
                    <a:lstStyle/>
                    <a:p>
                      <a:pPr>
                        <a:lnSpc>
                          <a:spcPct val="100000"/>
                        </a:lnSpc>
                        <a:spcBef>
                          <a:spcPts val="20"/>
                        </a:spcBef>
                      </a:pPr>
                      <a:endParaRPr sz="1250">
                        <a:latin typeface="Times New Roman"/>
                        <a:cs typeface="Times New Roman"/>
                      </a:endParaRPr>
                    </a:p>
                    <a:p>
                      <a:pPr marL="45085" marR="66040">
                        <a:lnSpc>
                          <a:spcPct val="100000"/>
                        </a:lnSpc>
                      </a:pPr>
                      <a:r>
                        <a:rPr dirty="0" sz="900" spc="-5">
                          <a:latin typeface="Arial"/>
                          <a:cs typeface="Arial"/>
                        </a:rPr>
                        <a:t>This </a:t>
                      </a:r>
                      <a:r>
                        <a:rPr dirty="0" sz="900" spc="-10">
                          <a:latin typeface="Arial"/>
                          <a:cs typeface="Arial"/>
                        </a:rPr>
                        <a:t>column  </a:t>
                      </a:r>
                      <a:r>
                        <a:rPr dirty="0" sz="900">
                          <a:latin typeface="Arial"/>
                          <a:cs typeface="Arial"/>
                        </a:rPr>
                        <a:t>must sum to</a:t>
                      </a:r>
                      <a:r>
                        <a:rPr dirty="0" sz="900" spc="-95">
                          <a:latin typeface="Arial"/>
                          <a:cs typeface="Arial"/>
                        </a:rPr>
                        <a:t> </a:t>
                      </a:r>
                      <a:r>
                        <a:rPr dirty="0" sz="900" spc="-5">
                          <a:latin typeface="Arial"/>
                          <a:cs typeface="Arial"/>
                        </a:rPr>
                        <a:t>6</a:t>
                      </a:r>
                      <a:endParaRPr sz="900">
                        <a:latin typeface="Arial"/>
                        <a:cs typeface="Arial"/>
                      </a:endParaRPr>
                    </a:p>
                  </a:txBody>
                  <a:tcPr marL="0" marR="0" marB="0" marT="2540">
                    <a:lnL w="6350">
                      <a:solidFill>
                        <a:srgbClr val="010101"/>
                      </a:solidFill>
                      <a:prstDash val="solid"/>
                    </a:lnL>
                    <a:lnR w="6350">
                      <a:solidFill>
                        <a:srgbClr val="010101"/>
                      </a:solidFill>
                      <a:prstDash val="solid"/>
                    </a:lnR>
                    <a:lnT w="6350">
                      <a:solidFill>
                        <a:srgbClr val="010101"/>
                      </a:solidFill>
                      <a:prstDash val="solid"/>
                    </a:lnT>
                    <a:lnB w="19050">
                      <a:solidFill>
                        <a:srgbClr val="010101"/>
                      </a:solidFill>
                      <a:prstDash val="solid"/>
                    </a:lnB>
                  </a:tcPr>
                </a:tc>
                <a:tc>
                  <a:txBody>
                    <a:bodyPr/>
                    <a:lstStyle/>
                    <a:p>
                      <a:pPr>
                        <a:lnSpc>
                          <a:spcPct val="100000"/>
                        </a:lnSpc>
                        <a:spcBef>
                          <a:spcPts val="20"/>
                        </a:spcBef>
                      </a:pPr>
                      <a:endParaRPr sz="1250">
                        <a:latin typeface="Times New Roman"/>
                        <a:cs typeface="Times New Roman"/>
                      </a:endParaRPr>
                    </a:p>
                    <a:p>
                      <a:pPr marL="45720" marR="66040">
                        <a:lnSpc>
                          <a:spcPct val="100000"/>
                        </a:lnSpc>
                      </a:pPr>
                      <a:r>
                        <a:rPr dirty="0" sz="900" spc="-5">
                          <a:latin typeface="Arial"/>
                          <a:cs typeface="Arial"/>
                        </a:rPr>
                        <a:t>This </a:t>
                      </a:r>
                      <a:r>
                        <a:rPr dirty="0" sz="900" spc="-10">
                          <a:latin typeface="Arial"/>
                          <a:cs typeface="Arial"/>
                        </a:rPr>
                        <a:t>column  </a:t>
                      </a:r>
                      <a:r>
                        <a:rPr dirty="0" sz="900">
                          <a:latin typeface="Arial"/>
                          <a:cs typeface="Arial"/>
                        </a:rPr>
                        <a:t>must sum to</a:t>
                      </a:r>
                      <a:r>
                        <a:rPr dirty="0" sz="900" spc="-95">
                          <a:latin typeface="Arial"/>
                          <a:cs typeface="Arial"/>
                        </a:rPr>
                        <a:t> </a:t>
                      </a:r>
                      <a:r>
                        <a:rPr dirty="0" sz="900" spc="-5">
                          <a:latin typeface="Arial"/>
                          <a:cs typeface="Arial"/>
                        </a:rPr>
                        <a:t>6</a:t>
                      </a:r>
                      <a:endParaRPr sz="900">
                        <a:latin typeface="Arial"/>
                        <a:cs typeface="Arial"/>
                      </a:endParaRPr>
                    </a:p>
                  </a:txBody>
                  <a:tcPr marL="0" marR="0" marB="0" marT="2540">
                    <a:lnL w="6350">
                      <a:solidFill>
                        <a:srgbClr val="010101"/>
                      </a:solidFill>
                      <a:prstDash val="solid"/>
                    </a:lnL>
                    <a:lnR w="6350">
                      <a:solidFill>
                        <a:srgbClr val="010101"/>
                      </a:solidFill>
                      <a:prstDash val="solid"/>
                    </a:lnR>
                    <a:lnT w="6350">
                      <a:solidFill>
                        <a:srgbClr val="010101"/>
                      </a:solidFill>
                      <a:prstDash val="solid"/>
                    </a:lnT>
                    <a:lnB w="19050">
                      <a:solidFill>
                        <a:srgbClr val="010101"/>
                      </a:solidFill>
                      <a:prstDash val="solid"/>
                    </a:lnB>
                  </a:tcPr>
                </a:tc>
                <a:tc>
                  <a:txBody>
                    <a:bodyPr/>
                    <a:lstStyle/>
                    <a:p>
                      <a:pPr>
                        <a:lnSpc>
                          <a:spcPct val="100000"/>
                        </a:lnSpc>
                        <a:spcBef>
                          <a:spcPts val="25"/>
                        </a:spcBef>
                      </a:pPr>
                      <a:endParaRPr sz="1050">
                        <a:latin typeface="Times New Roman"/>
                        <a:cs typeface="Times New Roman"/>
                      </a:endParaRPr>
                    </a:p>
                    <a:p>
                      <a:pPr marL="302260" marR="37465" indent="38735">
                        <a:lnSpc>
                          <a:spcPct val="120600"/>
                        </a:lnSpc>
                      </a:pPr>
                      <a:r>
                        <a:rPr dirty="0" sz="900" spc="-5">
                          <a:latin typeface="Arial"/>
                          <a:cs typeface="Arial"/>
                        </a:rPr>
                        <a:t>This</a:t>
                      </a:r>
                      <a:r>
                        <a:rPr dirty="0" sz="900" spc="-65">
                          <a:latin typeface="Arial"/>
                          <a:cs typeface="Arial"/>
                        </a:rPr>
                        <a:t> </a:t>
                      </a:r>
                      <a:r>
                        <a:rPr dirty="0" sz="900" spc="-5">
                          <a:latin typeface="Arial"/>
                          <a:cs typeface="Arial"/>
                        </a:rPr>
                        <a:t>diagonal  </a:t>
                      </a:r>
                      <a:r>
                        <a:rPr dirty="0" sz="900">
                          <a:latin typeface="Arial"/>
                          <a:cs typeface="Arial"/>
                        </a:rPr>
                        <a:t>must sum to</a:t>
                      </a:r>
                      <a:r>
                        <a:rPr dirty="0" sz="900" spc="-95">
                          <a:latin typeface="Arial"/>
                          <a:cs typeface="Arial"/>
                        </a:rPr>
                        <a:t> </a:t>
                      </a:r>
                      <a:r>
                        <a:rPr dirty="0" sz="900" spc="-5">
                          <a:latin typeface="Arial"/>
                          <a:cs typeface="Arial"/>
                        </a:rPr>
                        <a:t>6</a:t>
                      </a:r>
                      <a:endParaRPr sz="900">
                        <a:latin typeface="Arial"/>
                        <a:cs typeface="Arial"/>
                      </a:endParaRPr>
                    </a:p>
                  </a:txBody>
                  <a:tcPr marL="0" marR="0" marB="0" marT="3175">
                    <a:lnL w="6350">
                      <a:solidFill>
                        <a:srgbClr val="010101"/>
                      </a:solidFill>
                      <a:prstDash val="solid"/>
                    </a:lnL>
                    <a:lnR w="19050">
                      <a:solidFill>
                        <a:srgbClr val="010101"/>
                      </a:solidFill>
                      <a:prstDash val="solid"/>
                    </a:lnR>
                    <a:lnT w="6350">
                      <a:solidFill>
                        <a:srgbClr val="010101"/>
                      </a:solidFill>
                      <a:prstDash val="solid"/>
                    </a:lnT>
                    <a:lnB w="19050">
                      <a:solidFill>
                        <a:srgbClr val="010101"/>
                      </a:solidFill>
                      <a:prstDash val="solid"/>
                    </a:lnB>
                  </a:tcPr>
                </a:tc>
              </a:tr>
            </a:tbl>
          </a:graphicData>
        </a:graphic>
      </p:graphicFrame>
      <p:sp>
        <p:nvSpPr>
          <p:cNvPr id="12" name="object 12"/>
          <p:cNvSpPr/>
          <p:nvPr/>
        </p:nvSpPr>
        <p:spPr>
          <a:xfrm>
            <a:off x="2245518" y="7952899"/>
            <a:ext cx="233362" cy="157162"/>
          </a:xfrm>
          <a:prstGeom prst="rect">
            <a:avLst/>
          </a:prstGeom>
          <a:blipFill>
            <a:blip r:embed="rId2" cstate="print"/>
            <a:stretch>
              <a:fillRect/>
            </a:stretch>
          </a:blipFill>
        </p:spPr>
        <p:txBody>
          <a:bodyPr wrap="square" lIns="0" tIns="0" rIns="0" bIns="0" rtlCol="0"/>
          <a:lstStyle/>
          <a:p/>
        </p:txBody>
      </p:sp>
      <p:sp>
        <p:nvSpPr>
          <p:cNvPr id="13" name="object 13"/>
          <p:cNvSpPr/>
          <p:nvPr/>
        </p:nvSpPr>
        <p:spPr>
          <a:xfrm>
            <a:off x="3921918" y="7952899"/>
            <a:ext cx="233362" cy="157162"/>
          </a:xfrm>
          <a:prstGeom prst="rect">
            <a:avLst/>
          </a:prstGeom>
          <a:blipFill>
            <a:blip r:embed="rId2" cstate="print"/>
            <a:stretch>
              <a:fillRect/>
            </a:stretch>
          </a:blipFill>
        </p:spPr>
        <p:txBody>
          <a:bodyPr wrap="square" lIns="0" tIns="0" rIns="0" bIns="0" rtlCol="0"/>
          <a:lstStyle/>
          <a:p/>
        </p:txBody>
      </p:sp>
      <p:sp>
        <p:nvSpPr>
          <p:cNvPr id="14" name="object 14"/>
          <p:cNvSpPr/>
          <p:nvPr/>
        </p:nvSpPr>
        <p:spPr>
          <a:xfrm>
            <a:off x="3083718" y="7952899"/>
            <a:ext cx="233362" cy="157162"/>
          </a:xfrm>
          <a:prstGeom prst="rect">
            <a:avLst/>
          </a:prstGeom>
          <a:blipFill>
            <a:blip r:embed="rId2" cstate="print"/>
            <a:stretch>
              <a:fillRect/>
            </a:stretch>
          </a:blipFill>
        </p:spPr>
        <p:txBody>
          <a:bodyPr wrap="square" lIns="0" tIns="0" rIns="0" bIns="0" rtlCol="0"/>
          <a:lstStyle/>
          <a:p/>
        </p:txBody>
      </p:sp>
      <p:sp>
        <p:nvSpPr>
          <p:cNvPr id="15" name="object 15"/>
          <p:cNvSpPr/>
          <p:nvPr/>
        </p:nvSpPr>
        <p:spPr>
          <a:xfrm>
            <a:off x="4531518" y="6962299"/>
            <a:ext cx="157162" cy="233362"/>
          </a:xfrm>
          <a:prstGeom prst="rect">
            <a:avLst/>
          </a:prstGeom>
          <a:blipFill>
            <a:blip r:embed="rId3" cstate="print"/>
            <a:stretch>
              <a:fillRect/>
            </a:stretch>
          </a:blipFill>
        </p:spPr>
        <p:txBody>
          <a:bodyPr wrap="square" lIns="0" tIns="0" rIns="0" bIns="0" rtlCol="0"/>
          <a:lstStyle/>
          <a:p/>
        </p:txBody>
      </p:sp>
      <p:sp>
        <p:nvSpPr>
          <p:cNvPr id="16" name="object 16"/>
          <p:cNvSpPr/>
          <p:nvPr/>
        </p:nvSpPr>
        <p:spPr>
          <a:xfrm>
            <a:off x="4531518" y="7648099"/>
            <a:ext cx="157162" cy="233362"/>
          </a:xfrm>
          <a:prstGeom prst="rect">
            <a:avLst/>
          </a:prstGeom>
          <a:blipFill>
            <a:blip r:embed="rId3" cstate="print"/>
            <a:stretch>
              <a:fillRect/>
            </a:stretch>
          </a:blipFill>
        </p:spPr>
        <p:txBody>
          <a:bodyPr wrap="square" lIns="0" tIns="0" rIns="0" bIns="0" rtlCol="0"/>
          <a:lstStyle/>
          <a:p/>
        </p:txBody>
      </p:sp>
      <p:sp>
        <p:nvSpPr>
          <p:cNvPr id="17" name="object 17"/>
          <p:cNvSpPr/>
          <p:nvPr/>
        </p:nvSpPr>
        <p:spPr>
          <a:xfrm>
            <a:off x="4531518" y="7267099"/>
            <a:ext cx="157162" cy="233362"/>
          </a:xfrm>
          <a:prstGeom prst="rect">
            <a:avLst/>
          </a:prstGeom>
          <a:blipFill>
            <a:blip r:embed="rId3" cstate="print"/>
            <a:stretch>
              <a:fillRect/>
            </a:stretch>
          </a:blipFill>
        </p:spPr>
        <p:txBody>
          <a:bodyPr wrap="square" lIns="0" tIns="0" rIns="0" bIns="0" rtlCol="0"/>
          <a:lstStyle/>
          <a:p/>
        </p:txBody>
      </p:sp>
      <p:sp>
        <p:nvSpPr>
          <p:cNvPr id="18" name="object 18"/>
          <p:cNvSpPr/>
          <p:nvPr/>
        </p:nvSpPr>
        <p:spPr>
          <a:xfrm>
            <a:off x="4539138" y="7960518"/>
            <a:ext cx="169354" cy="212026"/>
          </a:xfrm>
          <a:prstGeom prst="rect">
            <a:avLst/>
          </a:prstGeom>
          <a:blipFill>
            <a:blip r:embed="rId4" cstate="print"/>
            <a:stretch>
              <a:fillRect/>
            </a:stretch>
          </a:blipFill>
        </p:spPr>
        <p:txBody>
          <a:bodyPr wrap="square" lIns="0" tIns="0" rIns="0" bIns="0" rtlCol="0"/>
          <a:lstStyle/>
          <a:p/>
        </p:txBody>
      </p:sp>
      <p:sp>
        <p:nvSpPr>
          <p:cNvPr id="19" name="object 19"/>
          <p:cNvSpPr/>
          <p:nvPr/>
        </p:nvSpPr>
        <p:spPr>
          <a:xfrm>
            <a:off x="1606296" y="5408676"/>
            <a:ext cx="4559300" cy="3416300"/>
          </a:xfrm>
          <a:custGeom>
            <a:avLst/>
            <a:gdLst/>
            <a:ahLst/>
            <a:cxnLst/>
            <a:rect l="l" t="t" r="r" b="b"/>
            <a:pathLst>
              <a:path w="4559300" h="3416300">
                <a:moveTo>
                  <a:pt x="4559046" y="0"/>
                </a:moveTo>
                <a:lnTo>
                  <a:pt x="0" y="0"/>
                </a:lnTo>
                <a:lnTo>
                  <a:pt x="0" y="3416046"/>
                </a:lnTo>
                <a:lnTo>
                  <a:pt x="4559046" y="3416046"/>
                </a:lnTo>
                <a:lnTo>
                  <a:pt x="4559046" y="0"/>
                </a:lnTo>
                <a:close/>
              </a:path>
            </a:pathLst>
          </a:custGeom>
          <a:ln w="12954">
            <a:solidFill>
              <a:srgbClr val="000000"/>
            </a:solidFill>
          </a:ln>
        </p:spPr>
        <p:txBody>
          <a:bodyPr wrap="square" lIns="0" tIns="0" rIns="0" bIns="0" rtlCol="0"/>
          <a:lstStyle/>
          <a:p/>
        </p:txBody>
      </p:sp>
      <p:sp>
        <p:nvSpPr>
          <p:cNvPr id="20" name="object 20"/>
          <p:cNvSpPr txBox="1">
            <a:spLocks noGrp="1"/>
          </p:cNvSpPr>
          <p:nvPr>
            <p:ph type="sldNum" idx="7" sz="quarter"/>
          </p:nvPr>
        </p:nvSpPr>
        <p:spPr>
          <a:prstGeom prst="rect"/>
        </p:spPr>
        <p:txBody>
          <a:bodyPr wrap="square" lIns="0" tIns="0" rIns="0" bIns="0" rtlCol="0" vert="horz">
            <a:spAutoFit/>
          </a:bodyPr>
          <a:lstStyle/>
          <a:p>
            <a:pPr marL="25400">
              <a:lnSpc>
                <a:spcPts val="1540"/>
              </a:lnSpc>
            </a:pPr>
            <a:fld id="{81D60167-4931-47E6-BA6A-407CBD079E47}" type="slidenum">
              <a:rPr dirty="0"/>
              <a:t>10</a:t>
            </a:fld>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861820" y="1689913"/>
            <a:ext cx="1390015" cy="755650"/>
          </a:xfrm>
          <a:prstGeom prst="rect">
            <a:avLst/>
          </a:prstGeom>
        </p:spPr>
        <p:txBody>
          <a:bodyPr wrap="square" lIns="0" tIns="12700" rIns="0" bIns="0" rtlCol="0" vert="horz">
            <a:spAutoFit/>
          </a:bodyPr>
          <a:lstStyle/>
          <a:p>
            <a:pPr marL="12700" marR="384175">
              <a:lnSpc>
                <a:spcPct val="119500"/>
              </a:lnSpc>
              <a:spcBef>
                <a:spcPts val="100"/>
              </a:spcBef>
            </a:pPr>
            <a:r>
              <a:rPr dirty="0" sz="1000">
                <a:latin typeface="Arial"/>
                <a:cs typeface="Arial"/>
              </a:rPr>
              <a:t>finished =</a:t>
            </a:r>
            <a:r>
              <a:rPr dirty="0" sz="1000" spc="-85">
                <a:latin typeface="Arial"/>
                <a:cs typeface="Arial"/>
              </a:rPr>
              <a:t> </a:t>
            </a:r>
            <a:r>
              <a:rPr dirty="0" sz="1000" spc="-5">
                <a:latin typeface="Arial"/>
                <a:cs typeface="Arial"/>
              </a:rPr>
              <a:t>FALSE  while not</a:t>
            </a:r>
            <a:r>
              <a:rPr dirty="0" sz="1000" spc="-65">
                <a:latin typeface="Arial"/>
                <a:cs typeface="Arial"/>
              </a:rPr>
              <a:t> </a:t>
            </a:r>
            <a:r>
              <a:rPr dirty="0" sz="1000" spc="-5">
                <a:latin typeface="Arial"/>
                <a:cs typeface="Arial"/>
              </a:rPr>
              <a:t>finished</a:t>
            </a:r>
            <a:endParaRPr sz="1000">
              <a:latin typeface="Arial"/>
              <a:cs typeface="Arial"/>
            </a:endParaRPr>
          </a:p>
          <a:p>
            <a:pPr marL="240665" marR="5715">
              <a:lnSpc>
                <a:spcPct val="120000"/>
              </a:lnSpc>
            </a:pPr>
            <a:r>
              <a:rPr dirty="0" sz="1000">
                <a:latin typeface="Arial"/>
                <a:cs typeface="Arial"/>
              </a:rPr>
              <a:t>finished = </a:t>
            </a:r>
            <a:r>
              <a:rPr dirty="0" sz="1000" spc="-5">
                <a:latin typeface="Arial"/>
                <a:cs typeface="Arial"/>
              </a:rPr>
              <a:t>TRUE  foreach constraint</a:t>
            </a:r>
            <a:r>
              <a:rPr dirty="0" sz="1000" spc="-65">
                <a:latin typeface="Arial"/>
                <a:cs typeface="Arial"/>
              </a:rPr>
              <a:t> </a:t>
            </a:r>
            <a:r>
              <a:rPr dirty="0" sz="1000">
                <a:solidFill>
                  <a:srgbClr val="CC3300"/>
                </a:solidFill>
                <a:latin typeface="Arial"/>
                <a:cs typeface="Arial"/>
              </a:rPr>
              <a:t>C</a:t>
            </a:r>
            <a:endParaRPr sz="1000">
              <a:latin typeface="Arial"/>
              <a:cs typeface="Arial"/>
            </a:endParaRPr>
          </a:p>
        </p:txBody>
      </p:sp>
      <p:sp>
        <p:nvSpPr>
          <p:cNvPr id="3" name="object 3"/>
          <p:cNvSpPr txBox="1"/>
          <p:nvPr/>
        </p:nvSpPr>
        <p:spPr>
          <a:xfrm>
            <a:off x="2293618" y="2419107"/>
            <a:ext cx="3745865" cy="2068830"/>
          </a:xfrm>
          <a:prstGeom prst="rect">
            <a:avLst/>
          </a:prstGeom>
        </p:spPr>
        <p:txBody>
          <a:bodyPr wrap="square" lIns="0" tIns="43180" rIns="0" bIns="0" rtlCol="0" vert="horz">
            <a:spAutoFit/>
          </a:bodyPr>
          <a:lstStyle/>
          <a:p>
            <a:pPr marL="38100">
              <a:lnSpc>
                <a:spcPct val="100000"/>
              </a:lnSpc>
              <a:spcBef>
                <a:spcPts val="340"/>
              </a:spcBef>
            </a:pPr>
            <a:r>
              <a:rPr dirty="0" sz="1000" spc="-5">
                <a:latin typeface="Arial"/>
                <a:cs typeface="Arial"/>
              </a:rPr>
              <a:t>Assume </a:t>
            </a:r>
            <a:r>
              <a:rPr dirty="0" sz="1000">
                <a:solidFill>
                  <a:srgbClr val="CC3300"/>
                </a:solidFill>
                <a:latin typeface="Arial"/>
                <a:cs typeface="Arial"/>
              </a:rPr>
              <a:t>C </a:t>
            </a:r>
            <a:r>
              <a:rPr dirty="0" sz="1000" spc="-5">
                <a:latin typeface="Arial"/>
                <a:cs typeface="Arial"/>
              </a:rPr>
              <a:t>concerns variables </a:t>
            </a:r>
            <a:r>
              <a:rPr dirty="0" sz="1000" spc="-5" i="1">
                <a:latin typeface="Arial"/>
                <a:cs typeface="Arial"/>
              </a:rPr>
              <a:t>V</a:t>
            </a:r>
            <a:r>
              <a:rPr dirty="0" baseline="-21367" sz="975" spc="-7">
                <a:latin typeface="Arial"/>
                <a:cs typeface="Arial"/>
              </a:rPr>
              <a:t>1</a:t>
            </a:r>
            <a:r>
              <a:rPr dirty="0" sz="1000" spc="-5" i="1">
                <a:latin typeface="Arial"/>
                <a:cs typeface="Arial"/>
              </a:rPr>
              <a:t>, V</a:t>
            </a:r>
            <a:r>
              <a:rPr dirty="0" baseline="-21367" sz="975" spc="-7">
                <a:latin typeface="Arial"/>
                <a:cs typeface="Arial"/>
              </a:rPr>
              <a:t>2 </a:t>
            </a:r>
            <a:r>
              <a:rPr dirty="0" sz="1000" spc="-5" i="1">
                <a:latin typeface="Arial"/>
                <a:cs typeface="Arial"/>
              </a:rPr>
              <a:t>,…</a:t>
            </a:r>
            <a:r>
              <a:rPr dirty="0" sz="1000" spc="-10" i="1">
                <a:latin typeface="Arial"/>
                <a:cs typeface="Arial"/>
              </a:rPr>
              <a:t> </a:t>
            </a:r>
            <a:r>
              <a:rPr dirty="0" sz="1000" spc="-5" i="1">
                <a:latin typeface="Arial"/>
                <a:cs typeface="Arial"/>
              </a:rPr>
              <a:t>V</a:t>
            </a:r>
            <a:r>
              <a:rPr dirty="0" baseline="-21367" sz="975" spc="-7">
                <a:latin typeface="Arial"/>
                <a:cs typeface="Arial"/>
              </a:rPr>
              <a:t>k</a:t>
            </a:r>
            <a:endParaRPr baseline="-21367" sz="975">
              <a:latin typeface="Arial"/>
              <a:cs typeface="Arial"/>
            </a:endParaRPr>
          </a:p>
          <a:p>
            <a:pPr marL="38100" marR="934719">
              <a:lnSpc>
                <a:spcPct val="119500"/>
              </a:lnSpc>
              <a:spcBef>
                <a:spcPts val="5"/>
              </a:spcBef>
            </a:pPr>
            <a:r>
              <a:rPr dirty="0" sz="1000">
                <a:latin typeface="Arial"/>
                <a:cs typeface="Arial"/>
              </a:rPr>
              <a:t>Set </a:t>
            </a:r>
            <a:r>
              <a:rPr dirty="0" sz="1000" spc="-5">
                <a:latin typeface="Arial"/>
                <a:cs typeface="Arial"/>
              </a:rPr>
              <a:t>NewA</a:t>
            </a:r>
            <a:r>
              <a:rPr dirty="0" baseline="-21367" sz="975" spc="-7">
                <a:latin typeface="Arial"/>
                <a:cs typeface="Arial"/>
              </a:rPr>
              <a:t>V1 </a:t>
            </a:r>
            <a:r>
              <a:rPr dirty="0" sz="1000">
                <a:latin typeface="Arial"/>
                <a:cs typeface="Arial"/>
              </a:rPr>
              <a:t>= </a:t>
            </a:r>
            <a:r>
              <a:rPr dirty="0" sz="1000" spc="-5">
                <a:latin typeface="Arial"/>
                <a:cs typeface="Arial"/>
              </a:rPr>
              <a:t>{} </a:t>
            </a:r>
            <a:r>
              <a:rPr dirty="0" sz="1000">
                <a:latin typeface="Arial"/>
                <a:cs typeface="Arial"/>
              </a:rPr>
              <a:t>, </a:t>
            </a:r>
            <a:r>
              <a:rPr dirty="0" sz="1000" spc="-5">
                <a:latin typeface="Arial"/>
                <a:cs typeface="Arial"/>
              </a:rPr>
              <a:t>NewA</a:t>
            </a:r>
            <a:r>
              <a:rPr dirty="0" baseline="-21367" sz="975" spc="-7">
                <a:latin typeface="Arial"/>
                <a:cs typeface="Arial"/>
              </a:rPr>
              <a:t>V2 </a:t>
            </a:r>
            <a:r>
              <a:rPr dirty="0" sz="1000">
                <a:latin typeface="Arial"/>
                <a:cs typeface="Arial"/>
              </a:rPr>
              <a:t>= </a:t>
            </a:r>
            <a:r>
              <a:rPr dirty="0" sz="1000" spc="-5">
                <a:latin typeface="Arial"/>
                <a:cs typeface="Arial"/>
              </a:rPr>
              <a:t>{} </a:t>
            </a:r>
            <a:r>
              <a:rPr dirty="0" sz="1000">
                <a:latin typeface="Arial"/>
                <a:cs typeface="Arial"/>
              </a:rPr>
              <a:t>, … </a:t>
            </a:r>
            <a:r>
              <a:rPr dirty="0" sz="1000" spc="-5">
                <a:latin typeface="Arial"/>
                <a:cs typeface="Arial"/>
              </a:rPr>
              <a:t>NewA</a:t>
            </a:r>
            <a:r>
              <a:rPr dirty="0" baseline="-21367" sz="975" spc="-7">
                <a:latin typeface="Arial"/>
                <a:cs typeface="Arial"/>
              </a:rPr>
              <a:t>Vk </a:t>
            </a:r>
            <a:r>
              <a:rPr dirty="0" sz="1000">
                <a:latin typeface="Arial"/>
                <a:cs typeface="Arial"/>
              </a:rPr>
              <a:t>= </a:t>
            </a:r>
            <a:r>
              <a:rPr dirty="0" sz="1000" spc="-5">
                <a:latin typeface="Arial"/>
                <a:cs typeface="Arial"/>
              </a:rPr>
              <a:t>{}  Foreach assignment </a:t>
            </a:r>
            <a:r>
              <a:rPr dirty="0" sz="1000" spc="-5" i="1">
                <a:latin typeface="Arial"/>
                <a:cs typeface="Arial"/>
              </a:rPr>
              <a:t>(V</a:t>
            </a:r>
            <a:r>
              <a:rPr dirty="0" baseline="-21367" sz="975" spc="-7">
                <a:latin typeface="Arial"/>
                <a:cs typeface="Arial"/>
              </a:rPr>
              <a:t>1</a:t>
            </a:r>
            <a:r>
              <a:rPr dirty="0" sz="1000" spc="-5" i="1">
                <a:latin typeface="Arial"/>
                <a:cs typeface="Arial"/>
              </a:rPr>
              <a:t>=x</a:t>
            </a:r>
            <a:r>
              <a:rPr dirty="0" baseline="-21367" sz="975" spc="-7">
                <a:latin typeface="Arial"/>
                <a:cs typeface="Arial"/>
              </a:rPr>
              <a:t>1</a:t>
            </a:r>
            <a:r>
              <a:rPr dirty="0" sz="1000" spc="-5" i="1">
                <a:latin typeface="Arial"/>
                <a:cs typeface="Arial"/>
              </a:rPr>
              <a:t>, V</a:t>
            </a:r>
            <a:r>
              <a:rPr dirty="0" baseline="-21367" sz="975" spc="-7">
                <a:latin typeface="Arial"/>
                <a:cs typeface="Arial"/>
              </a:rPr>
              <a:t>2</a:t>
            </a:r>
            <a:r>
              <a:rPr dirty="0" sz="1000" spc="-5" i="1">
                <a:latin typeface="Arial"/>
                <a:cs typeface="Arial"/>
              </a:rPr>
              <a:t>=x</a:t>
            </a:r>
            <a:r>
              <a:rPr dirty="0" baseline="-21367" sz="975" spc="-7">
                <a:latin typeface="Arial"/>
                <a:cs typeface="Arial"/>
              </a:rPr>
              <a:t>2</a:t>
            </a:r>
            <a:r>
              <a:rPr dirty="0" sz="1000" spc="-5" i="1">
                <a:latin typeface="Arial"/>
                <a:cs typeface="Arial"/>
              </a:rPr>
              <a:t>, </a:t>
            </a:r>
            <a:r>
              <a:rPr dirty="0" sz="1000" i="1">
                <a:latin typeface="Arial"/>
                <a:cs typeface="Arial"/>
              </a:rPr>
              <a:t>… </a:t>
            </a:r>
            <a:r>
              <a:rPr dirty="0" sz="1000" spc="-5" i="1">
                <a:latin typeface="Arial"/>
                <a:cs typeface="Arial"/>
              </a:rPr>
              <a:t>V</a:t>
            </a:r>
            <a:r>
              <a:rPr dirty="0" baseline="-21367" sz="975" spc="-7">
                <a:latin typeface="Arial"/>
                <a:cs typeface="Arial"/>
              </a:rPr>
              <a:t>k</a:t>
            </a:r>
            <a:r>
              <a:rPr dirty="0" sz="1000" spc="-5" i="1">
                <a:latin typeface="Arial"/>
                <a:cs typeface="Arial"/>
              </a:rPr>
              <a:t>=x</a:t>
            </a:r>
            <a:r>
              <a:rPr dirty="0" baseline="-21367" sz="975" spc="-7">
                <a:latin typeface="Arial"/>
                <a:cs typeface="Arial"/>
              </a:rPr>
              <a:t>k</a:t>
            </a:r>
            <a:r>
              <a:rPr dirty="0" sz="1000" spc="-5" i="1">
                <a:latin typeface="Arial"/>
                <a:cs typeface="Arial"/>
              </a:rPr>
              <a:t>) </a:t>
            </a:r>
            <a:r>
              <a:rPr dirty="0" sz="1000">
                <a:latin typeface="Arial"/>
                <a:cs typeface="Arial"/>
              </a:rPr>
              <a:t>in</a:t>
            </a:r>
            <a:r>
              <a:rPr dirty="0" sz="1000" spc="-5">
                <a:latin typeface="Arial"/>
                <a:cs typeface="Arial"/>
              </a:rPr>
              <a:t> </a:t>
            </a:r>
            <a:r>
              <a:rPr dirty="0" sz="1000">
                <a:solidFill>
                  <a:srgbClr val="CC3300"/>
                </a:solidFill>
                <a:latin typeface="Arial"/>
                <a:cs typeface="Arial"/>
              </a:rPr>
              <a:t>C</a:t>
            </a:r>
            <a:endParaRPr sz="1000">
              <a:latin typeface="Arial"/>
              <a:cs typeface="Arial"/>
            </a:endParaRPr>
          </a:p>
          <a:p>
            <a:pPr marL="266700">
              <a:lnSpc>
                <a:spcPct val="100000"/>
              </a:lnSpc>
              <a:spcBef>
                <a:spcPts val="240"/>
              </a:spcBef>
            </a:pPr>
            <a:r>
              <a:rPr dirty="0" sz="1000" spc="-5">
                <a:latin typeface="Arial"/>
                <a:cs typeface="Arial"/>
              </a:rPr>
              <a:t>If </a:t>
            </a:r>
            <a:r>
              <a:rPr dirty="0" sz="1000" spc="-5" i="1">
                <a:latin typeface="Arial"/>
                <a:cs typeface="Arial"/>
              </a:rPr>
              <a:t>x</a:t>
            </a:r>
            <a:r>
              <a:rPr dirty="0" baseline="-21367" sz="975" spc="-7">
                <a:latin typeface="Arial"/>
                <a:cs typeface="Arial"/>
              </a:rPr>
              <a:t>1 </a:t>
            </a:r>
            <a:r>
              <a:rPr dirty="0" sz="1000" spc="-5">
                <a:latin typeface="Arial"/>
                <a:cs typeface="Arial"/>
              </a:rPr>
              <a:t>in </a:t>
            </a:r>
            <a:r>
              <a:rPr dirty="0" sz="1000" spc="-5" i="1">
                <a:latin typeface="Arial"/>
                <a:cs typeface="Arial"/>
              </a:rPr>
              <a:t>A</a:t>
            </a:r>
            <a:r>
              <a:rPr dirty="0" baseline="-21367" sz="975" spc="-7">
                <a:latin typeface="Arial"/>
                <a:cs typeface="Arial"/>
              </a:rPr>
              <a:t>V1 </a:t>
            </a:r>
            <a:r>
              <a:rPr dirty="0" sz="1000" spc="-5" b="1">
                <a:latin typeface="Arial"/>
                <a:cs typeface="Arial"/>
              </a:rPr>
              <a:t>and </a:t>
            </a:r>
            <a:r>
              <a:rPr dirty="0" sz="1000" spc="-5" i="1">
                <a:latin typeface="Arial"/>
                <a:cs typeface="Arial"/>
              </a:rPr>
              <a:t>x</a:t>
            </a:r>
            <a:r>
              <a:rPr dirty="0" baseline="-21367" sz="975" spc="-7">
                <a:latin typeface="Arial"/>
                <a:cs typeface="Arial"/>
              </a:rPr>
              <a:t>2 </a:t>
            </a:r>
            <a:r>
              <a:rPr dirty="0" sz="1000" spc="-5">
                <a:latin typeface="Arial"/>
                <a:cs typeface="Arial"/>
              </a:rPr>
              <a:t>in </a:t>
            </a:r>
            <a:r>
              <a:rPr dirty="0" sz="1000" spc="-5" i="1">
                <a:latin typeface="Arial"/>
                <a:cs typeface="Arial"/>
              </a:rPr>
              <a:t>A</a:t>
            </a:r>
            <a:r>
              <a:rPr dirty="0" baseline="-21367" sz="975" spc="-7">
                <a:latin typeface="Arial"/>
                <a:cs typeface="Arial"/>
              </a:rPr>
              <a:t>V2 </a:t>
            </a:r>
            <a:r>
              <a:rPr dirty="0" sz="1000" b="1">
                <a:latin typeface="Arial"/>
                <a:cs typeface="Arial"/>
              </a:rPr>
              <a:t>and … </a:t>
            </a:r>
            <a:r>
              <a:rPr dirty="0" sz="1000" i="1">
                <a:latin typeface="Arial"/>
                <a:cs typeface="Arial"/>
              </a:rPr>
              <a:t>x</a:t>
            </a:r>
            <a:r>
              <a:rPr dirty="0" baseline="-21367" sz="975">
                <a:latin typeface="Arial"/>
                <a:cs typeface="Arial"/>
              </a:rPr>
              <a:t>k </a:t>
            </a:r>
            <a:r>
              <a:rPr dirty="0" sz="1000" spc="-5">
                <a:latin typeface="Arial"/>
                <a:cs typeface="Arial"/>
              </a:rPr>
              <a:t>in</a:t>
            </a:r>
            <a:r>
              <a:rPr dirty="0" sz="1000" spc="180">
                <a:latin typeface="Arial"/>
                <a:cs typeface="Arial"/>
              </a:rPr>
              <a:t> </a:t>
            </a:r>
            <a:r>
              <a:rPr dirty="0" sz="1000" spc="-10" i="1">
                <a:latin typeface="Arial"/>
                <a:cs typeface="Arial"/>
              </a:rPr>
              <a:t>A</a:t>
            </a:r>
            <a:r>
              <a:rPr dirty="0" baseline="-21367" sz="975" spc="-15">
                <a:latin typeface="Arial"/>
                <a:cs typeface="Arial"/>
              </a:rPr>
              <a:t>Vk</a:t>
            </a:r>
            <a:endParaRPr baseline="-21367" sz="975">
              <a:latin typeface="Arial"/>
              <a:cs typeface="Arial"/>
            </a:endParaRPr>
          </a:p>
          <a:p>
            <a:pPr marL="38100" marR="567690" indent="403860">
              <a:lnSpc>
                <a:spcPts val="1440"/>
              </a:lnSpc>
              <a:spcBef>
                <a:spcPts val="80"/>
              </a:spcBef>
            </a:pPr>
            <a:r>
              <a:rPr dirty="0" sz="1000" spc="-5">
                <a:latin typeface="Arial"/>
                <a:cs typeface="Arial"/>
              </a:rPr>
              <a:t>Add </a:t>
            </a:r>
            <a:r>
              <a:rPr dirty="0" sz="1000" spc="-5" i="1">
                <a:latin typeface="Arial"/>
                <a:cs typeface="Arial"/>
              </a:rPr>
              <a:t>x</a:t>
            </a:r>
            <a:r>
              <a:rPr dirty="0" baseline="-21367" sz="975" spc="-7">
                <a:latin typeface="Arial"/>
                <a:cs typeface="Arial"/>
              </a:rPr>
              <a:t>1 </a:t>
            </a:r>
            <a:r>
              <a:rPr dirty="0" sz="1000">
                <a:latin typeface="Arial"/>
                <a:cs typeface="Arial"/>
              </a:rPr>
              <a:t>to </a:t>
            </a:r>
            <a:r>
              <a:rPr dirty="0" sz="1000" spc="-5">
                <a:latin typeface="Arial"/>
                <a:cs typeface="Arial"/>
              </a:rPr>
              <a:t>NewA</a:t>
            </a:r>
            <a:r>
              <a:rPr dirty="0" baseline="-21367" sz="975" spc="-7">
                <a:latin typeface="Arial"/>
                <a:cs typeface="Arial"/>
              </a:rPr>
              <a:t>V1 </a:t>
            </a:r>
            <a:r>
              <a:rPr dirty="0" sz="1000">
                <a:latin typeface="Arial"/>
                <a:cs typeface="Arial"/>
              </a:rPr>
              <a:t>, </a:t>
            </a:r>
            <a:r>
              <a:rPr dirty="0" sz="1000" spc="-5" i="1">
                <a:latin typeface="Arial"/>
                <a:cs typeface="Arial"/>
              </a:rPr>
              <a:t>x</a:t>
            </a:r>
            <a:r>
              <a:rPr dirty="0" baseline="-21367" sz="975" spc="-7">
                <a:latin typeface="Arial"/>
                <a:cs typeface="Arial"/>
              </a:rPr>
              <a:t>2 </a:t>
            </a:r>
            <a:r>
              <a:rPr dirty="0" sz="1000" spc="-5">
                <a:latin typeface="Arial"/>
                <a:cs typeface="Arial"/>
              </a:rPr>
              <a:t>to NewA</a:t>
            </a:r>
            <a:r>
              <a:rPr dirty="0" baseline="-21367" sz="975" spc="-7">
                <a:latin typeface="Arial"/>
                <a:cs typeface="Arial"/>
              </a:rPr>
              <a:t>V2 </a:t>
            </a:r>
            <a:r>
              <a:rPr dirty="0" sz="1000" spc="-5">
                <a:latin typeface="Arial"/>
                <a:cs typeface="Arial"/>
              </a:rPr>
              <a:t>,… </a:t>
            </a:r>
            <a:r>
              <a:rPr dirty="0" sz="1000" i="1">
                <a:latin typeface="Arial"/>
                <a:cs typeface="Arial"/>
              </a:rPr>
              <a:t>x</a:t>
            </a:r>
            <a:r>
              <a:rPr dirty="0" baseline="-21367" sz="975">
                <a:latin typeface="Arial"/>
                <a:cs typeface="Arial"/>
              </a:rPr>
              <a:t>k </a:t>
            </a:r>
            <a:r>
              <a:rPr dirty="0" sz="1000">
                <a:latin typeface="Arial"/>
                <a:cs typeface="Arial"/>
              </a:rPr>
              <a:t>to </a:t>
            </a:r>
            <a:r>
              <a:rPr dirty="0" sz="1000" spc="-5">
                <a:latin typeface="Arial"/>
                <a:cs typeface="Arial"/>
              </a:rPr>
              <a:t>NewA</a:t>
            </a:r>
            <a:r>
              <a:rPr dirty="0" baseline="-21367" sz="975" spc="-7">
                <a:latin typeface="Arial"/>
                <a:cs typeface="Arial"/>
              </a:rPr>
              <a:t>Vk  </a:t>
            </a:r>
            <a:r>
              <a:rPr dirty="0" sz="1000" spc="-5">
                <a:latin typeface="Arial"/>
                <a:cs typeface="Arial"/>
              </a:rPr>
              <a:t>for </a:t>
            </a:r>
            <a:r>
              <a:rPr dirty="0" sz="1000">
                <a:latin typeface="Arial"/>
                <a:cs typeface="Arial"/>
              </a:rPr>
              <a:t>i = 1 , 2 …</a:t>
            </a:r>
            <a:r>
              <a:rPr dirty="0" sz="1000" spc="-50">
                <a:latin typeface="Arial"/>
                <a:cs typeface="Arial"/>
              </a:rPr>
              <a:t> </a:t>
            </a:r>
            <a:r>
              <a:rPr dirty="0" sz="1000">
                <a:latin typeface="Arial"/>
                <a:cs typeface="Arial"/>
              </a:rPr>
              <a:t>k</a:t>
            </a:r>
            <a:endParaRPr sz="1000">
              <a:latin typeface="Arial"/>
              <a:cs typeface="Arial"/>
            </a:endParaRPr>
          </a:p>
          <a:p>
            <a:pPr marL="266700">
              <a:lnSpc>
                <a:spcPct val="100000"/>
              </a:lnSpc>
              <a:spcBef>
                <a:spcPts val="155"/>
              </a:spcBef>
            </a:pPr>
            <a:r>
              <a:rPr dirty="0" sz="1000" spc="-5">
                <a:latin typeface="Arial"/>
                <a:cs typeface="Arial"/>
              </a:rPr>
              <a:t>A</a:t>
            </a:r>
            <a:r>
              <a:rPr dirty="0" baseline="-21367" sz="975" spc="-7">
                <a:latin typeface="Arial"/>
                <a:cs typeface="Arial"/>
              </a:rPr>
              <a:t>Vi </a:t>
            </a:r>
            <a:r>
              <a:rPr dirty="0" sz="1000" spc="-5">
                <a:latin typeface="Arial"/>
                <a:cs typeface="Arial"/>
              </a:rPr>
              <a:t>:= A</a:t>
            </a:r>
            <a:r>
              <a:rPr dirty="0" baseline="-21367" sz="975" spc="-7">
                <a:latin typeface="Arial"/>
                <a:cs typeface="Arial"/>
              </a:rPr>
              <a:t>Vi </a:t>
            </a:r>
            <a:r>
              <a:rPr dirty="0" sz="1000" spc="-5">
                <a:latin typeface="Arial"/>
                <a:cs typeface="Arial"/>
              </a:rPr>
              <a:t>intersection</a:t>
            </a:r>
            <a:r>
              <a:rPr dirty="0" sz="1000" spc="-165">
                <a:latin typeface="Arial"/>
                <a:cs typeface="Arial"/>
              </a:rPr>
              <a:t> </a:t>
            </a:r>
            <a:r>
              <a:rPr dirty="0" sz="1000" spc="-5">
                <a:latin typeface="Arial"/>
                <a:cs typeface="Arial"/>
              </a:rPr>
              <a:t>NewA</a:t>
            </a:r>
            <a:r>
              <a:rPr dirty="0" baseline="-21367" sz="975" spc="-7">
                <a:latin typeface="Arial"/>
                <a:cs typeface="Arial"/>
              </a:rPr>
              <a:t>Vi</a:t>
            </a:r>
            <a:endParaRPr baseline="-21367" sz="975">
              <a:latin typeface="Arial"/>
              <a:cs typeface="Arial"/>
            </a:endParaRPr>
          </a:p>
          <a:p>
            <a:pPr marL="511809" marR="1050290" indent="-245745">
              <a:lnSpc>
                <a:spcPts val="1440"/>
              </a:lnSpc>
              <a:spcBef>
                <a:spcPts val="80"/>
              </a:spcBef>
            </a:pPr>
            <a:r>
              <a:rPr dirty="0" sz="1000" spc="-5">
                <a:latin typeface="Arial"/>
                <a:cs typeface="Arial"/>
              </a:rPr>
              <a:t>If A</a:t>
            </a:r>
            <a:r>
              <a:rPr dirty="0" baseline="-21367" sz="975" spc="-7">
                <a:latin typeface="Arial"/>
                <a:cs typeface="Arial"/>
              </a:rPr>
              <a:t>Vi </a:t>
            </a:r>
            <a:r>
              <a:rPr dirty="0" sz="1000" spc="-5">
                <a:latin typeface="Arial"/>
                <a:cs typeface="Arial"/>
              </a:rPr>
              <a:t>was made </a:t>
            </a:r>
            <a:r>
              <a:rPr dirty="0" sz="1000">
                <a:latin typeface="Arial"/>
                <a:cs typeface="Arial"/>
              </a:rPr>
              <a:t>smaller by that </a:t>
            </a:r>
            <a:r>
              <a:rPr dirty="0" sz="1000" spc="-5">
                <a:latin typeface="Arial"/>
                <a:cs typeface="Arial"/>
              </a:rPr>
              <a:t>intersection  finished </a:t>
            </a:r>
            <a:r>
              <a:rPr dirty="0" sz="1000">
                <a:latin typeface="Arial"/>
                <a:cs typeface="Arial"/>
              </a:rPr>
              <a:t>=</a:t>
            </a:r>
            <a:r>
              <a:rPr dirty="0" sz="1000" spc="-15">
                <a:latin typeface="Arial"/>
                <a:cs typeface="Arial"/>
              </a:rPr>
              <a:t> </a:t>
            </a:r>
            <a:r>
              <a:rPr dirty="0" sz="1000" spc="-5">
                <a:latin typeface="Arial"/>
                <a:cs typeface="Arial"/>
              </a:rPr>
              <a:t>FALSE</a:t>
            </a:r>
            <a:endParaRPr sz="1000">
              <a:latin typeface="Arial"/>
              <a:cs typeface="Arial"/>
            </a:endParaRPr>
          </a:p>
          <a:p>
            <a:pPr marL="266700">
              <a:lnSpc>
                <a:spcPct val="100000"/>
              </a:lnSpc>
              <a:spcBef>
                <a:spcPts val="145"/>
              </a:spcBef>
            </a:pPr>
            <a:r>
              <a:rPr dirty="0" sz="1000" spc="-5">
                <a:latin typeface="Arial"/>
                <a:cs typeface="Arial"/>
              </a:rPr>
              <a:t>If A</a:t>
            </a:r>
            <a:r>
              <a:rPr dirty="0" baseline="-21367" sz="975" spc="-7">
                <a:latin typeface="Arial"/>
                <a:cs typeface="Arial"/>
              </a:rPr>
              <a:t>Vi </a:t>
            </a:r>
            <a:r>
              <a:rPr dirty="0" sz="1000">
                <a:latin typeface="Arial"/>
                <a:cs typeface="Arial"/>
              </a:rPr>
              <a:t>is </a:t>
            </a:r>
            <a:r>
              <a:rPr dirty="0" sz="1000" spc="-5">
                <a:latin typeface="Arial"/>
                <a:cs typeface="Arial"/>
              </a:rPr>
              <a:t>empty, </a:t>
            </a:r>
            <a:r>
              <a:rPr dirty="0" sz="1000">
                <a:latin typeface="Arial"/>
                <a:cs typeface="Arial"/>
              </a:rPr>
              <a:t>we’re </a:t>
            </a:r>
            <a:r>
              <a:rPr dirty="0" sz="1000" spc="-5">
                <a:latin typeface="Arial"/>
                <a:cs typeface="Arial"/>
              </a:rPr>
              <a:t>toast. Break out with “Backtrack”</a:t>
            </a:r>
            <a:r>
              <a:rPr dirty="0" sz="1000" spc="10">
                <a:latin typeface="Arial"/>
                <a:cs typeface="Arial"/>
              </a:rPr>
              <a:t> </a:t>
            </a:r>
            <a:r>
              <a:rPr dirty="0" sz="1000">
                <a:latin typeface="Arial"/>
                <a:cs typeface="Arial"/>
              </a:rPr>
              <a:t>signal.</a:t>
            </a:r>
            <a:endParaRPr sz="1000">
              <a:latin typeface="Arial"/>
              <a:cs typeface="Arial"/>
            </a:endParaRPr>
          </a:p>
          <a:p>
            <a:pPr algn="r" marR="133350">
              <a:lnSpc>
                <a:spcPct val="100000"/>
              </a:lnSpc>
              <a:spcBef>
                <a:spcPts val="869"/>
              </a:spcBef>
            </a:pPr>
            <a:r>
              <a:rPr dirty="0" sz="700" spc="-5">
                <a:latin typeface="Arial"/>
                <a:cs typeface="Arial"/>
              </a:rPr>
              <a:t>Slide</a:t>
            </a:r>
            <a:r>
              <a:rPr dirty="0" sz="700" spc="-95">
                <a:latin typeface="Arial"/>
                <a:cs typeface="Arial"/>
              </a:rPr>
              <a:t> </a:t>
            </a:r>
            <a:r>
              <a:rPr dirty="0" sz="700" spc="-5">
                <a:latin typeface="Arial"/>
                <a:cs typeface="Arial"/>
              </a:rPr>
              <a:t>15</a:t>
            </a:r>
            <a:endParaRPr sz="700">
              <a:latin typeface="Arial"/>
              <a:cs typeface="Arial"/>
            </a:endParaRPr>
          </a:p>
        </p:txBody>
      </p:sp>
      <p:sp>
        <p:nvSpPr>
          <p:cNvPr id="4" name="object 4"/>
          <p:cNvSpPr txBox="1"/>
          <p:nvPr/>
        </p:nvSpPr>
        <p:spPr>
          <a:xfrm>
            <a:off x="1607819" y="1153468"/>
            <a:ext cx="4102100" cy="561340"/>
          </a:xfrm>
          <a:prstGeom prst="rect">
            <a:avLst/>
          </a:prstGeom>
        </p:spPr>
        <p:txBody>
          <a:bodyPr wrap="square" lIns="0" tIns="64769" rIns="0" bIns="0" rtlCol="0" vert="horz">
            <a:spAutoFit/>
          </a:bodyPr>
          <a:lstStyle/>
          <a:p>
            <a:pPr marL="490220">
              <a:lnSpc>
                <a:spcPct val="100000"/>
              </a:lnSpc>
              <a:spcBef>
                <a:spcPts val="509"/>
              </a:spcBef>
            </a:pPr>
            <a:r>
              <a:rPr dirty="0" sz="2000" spc="-5">
                <a:solidFill>
                  <a:srgbClr val="009A00"/>
                </a:solidFill>
                <a:latin typeface="Arial"/>
                <a:cs typeface="Arial"/>
              </a:rPr>
              <a:t>General Constraint</a:t>
            </a:r>
            <a:r>
              <a:rPr dirty="0" sz="2000" spc="10">
                <a:solidFill>
                  <a:srgbClr val="009A00"/>
                </a:solidFill>
                <a:latin typeface="Arial"/>
                <a:cs typeface="Arial"/>
              </a:rPr>
              <a:t> </a:t>
            </a:r>
            <a:r>
              <a:rPr dirty="0" sz="2000" spc="-5">
                <a:solidFill>
                  <a:srgbClr val="009A00"/>
                </a:solidFill>
                <a:latin typeface="Arial"/>
                <a:cs typeface="Arial"/>
              </a:rPr>
              <a:t>Propagation</a:t>
            </a:r>
            <a:endParaRPr sz="2000">
              <a:latin typeface="Arial"/>
              <a:cs typeface="Arial"/>
            </a:endParaRPr>
          </a:p>
          <a:p>
            <a:pPr marL="38100">
              <a:lnSpc>
                <a:spcPct val="100000"/>
              </a:lnSpc>
              <a:spcBef>
                <a:spcPts val="204"/>
              </a:spcBef>
            </a:pPr>
            <a:r>
              <a:rPr dirty="0" sz="1000" spc="-5">
                <a:latin typeface="Arial"/>
                <a:cs typeface="Arial"/>
              </a:rPr>
              <a:t>Propagate(</a:t>
            </a:r>
            <a:r>
              <a:rPr dirty="0" sz="1000" spc="-5" i="1">
                <a:latin typeface="Arial"/>
                <a:cs typeface="Arial"/>
              </a:rPr>
              <a:t>A</a:t>
            </a:r>
            <a:r>
              <a:rPr dirty="0" baseline="-21367" sz="975" spc="-7">
                <a:latin typeface="Arial"/>
                <a:cs typeface="Arial"/>
              </a:rPr>
              <a:t>1</a:t>
            </a:r>
            <a:r>
              <a:rPr dirty="0" sz="1000" spc="-5" i="1">
                <a:latin typeface="Arial"/>
                <a:cs typeface="Arial"/>
              </a:rPr>
              <a:t>, A</a:t>
            </a:r>
            <a:r>
              <a:rPr dirty="0" baseline="-21367" sz="975" spc="-7">
                <a:latin typeface="Arial"/>
                <a:cs typeface="Arial"/>
              </a:rPr>
              <a:t>2 </a:t>
            </a:r>
            <a:r>
              <a:rPr dirty="0" sz="1000" spc="-5" i="1">
                <a:latin typeface="Arial"/>
                <a:cs typeface="Arial"/>
              </a:rPr>
              <a:t>,…</a:t>
            </a:r>
            <a:r>
              <a:rPr dirty="0" sz="1000" spc="-10" i="1">
                <a:latin typeface="Arial"/>
                <a:cs typeface="Arial"/>
              </a:rPr>
              <a:t> </a:t>
            </a:r>
            <a:r>
              <a:rPr dirty="0" sz="1000" spc="-5" i="1">
                <a:latin typeface="Arial"/>
                <a:cs typeface="Arial"/>
              </a:rPr>
              <a:t>A</a:t>
            </a:r>
            <a:r>
              <a:rPr dirty="0" baseline="-21367" sz="975" spc="-7">
                <a:latin typeface="Arial"/>
                <a:cs typeface="Arial"/>
              </a:rPr>
              <a:t>n</a:t>
            </a:r>
            <a:r>
              <a:rPr dirty="0" sz="1000" spc="-5">
                <a:latin typeface="Arial"/>
                <a:cs typeface="Arial"/>
              </a:rPr>
              <a:t>)</a:t>
            </a:r>
            <a:endParaRPr sz="1000">
              <a:latin typeface="Arial"/>
              <a:cs typeface="Arial"/>
            </a:endParaRPr>
          </a:p>
        </p:txBody>
      </p:sp>
      <p:sp>
        <p:nvSpPr>
          <p:cNvPr id="5" name="object 5"/>
          <p:cNvSpPr/>
          <p:nvPr/>
        </p:nvSpPr>
        <p:spPr>
          <a:xfrm>
            <a:off x="3232404" y="1713738"/>
            <a:ext cx="2863850" cy="654685"/>
          </a:xfrm>
          <a:custGeom>
            <a:avLst/>
            <a:gdLst/>
            <a:ahLst/>
            <a:cxnLst/>
            <a:rect l="l" t="t" r="r" b="b"/>
            <a:pathLst>
              <a:path w="2863850" h="654685">
                <a:moveTo>
                  <a:pt x="0" y="0"/>
                </a:moveTo>
                <a:lnTo>
                  <a:pt x="387095" y="298703"/>
                </a:lnTo>
                <a:lnTo>
                  <a:pt x="387095" y="654557"/>
                </a:lnTo>
                <a:lnTo>
                  <a:pt x="2863596" y="654557"/>
                </a:lnTo>
                <a:lnTo>
                  <a:pt x="2863596" y="146303"/>
                </a:lnTo>
                <a:lnTo>
                  <a:pt x="387095" y="146303"/>
                </a:lnTo>
                <a:lnTo>
                  <a:pt x="0" y="0"/>
                </a:lnTo>
                <a:close/>
              </a:path>
              <a:path w="2863850" h="654685">
                <a:moveTo>
                  <a:pt x="2863596" y="44957"/>
                </a:moveTo>
                <a:lnTo>
                  <a:pt x="387095" y="44957"/>
                </a:lnTo>
                <a:lnTo>
                  <a:pt x="387095" y="146303"/>
                </a:lnTo>
                <a:lnTo>
                  <a:pt x="2863596" y="146303"/>
                </a:lnTo>
                <a:lnTo>
                  <a:pt x="2863596" y="44957"/>
                </a:lnTo>
                <a:close/>
              </a:path>
            </a:pathLst>
          </a:custGeom>
          <a:solidFill>
            <a:srgbClr val="ECFBC5"/>
          </a:solidFill>
        </p:spPr>
        <p:txBody>
          <a:bodyPr wrap="square" lIns="0" tIns="0" rIns="0" bIns="0" rtlCol="0"/>
          <a:lstStyle/>
          <a:p/>
        </p:txBody>
      </p:sp>
      <p:sp>
        <p:nvSpPr>
          <p:cNvPr id="6" name="object 6"/>
          <p:cNvSpPr/>
          <p:nvPr/>
        </p:nvSpPr>
        <p:spPr>
          <a:xfrm>
            <a:off x="3232404" y="1713738"/>
            <a:ext cx="2863850" cy="654685"/>
          </a:xfrm>
          <a:custGeom>
            <a:avLst/>
            <a:gdLst/>
            <a:ahLst/>
            <a:cxnLst/>
            <a:rect l="l" t="t" r="r" b="b"/>
            <a:pathLst>
              <a:path w="2863850" h="654685">
                <a:moveTo>
                  <a:pt x="387095" y="44957"/>
                </a:moveTo>
                <a:lnTo>
                  <a:pt x="387095" y="146303"/>
                </a:lnTo>
                <a:lnTo>
                  <a:pt x="0" y="0"/>
                </a:lnTo>
                <a:lnTo>
                  <a:pt x="387095" y="298703"/>
                </a:lnTo>
                <a:lnTo>
                  <a:pt x="387095" y="654557"/>
                </a:lnTo>
                <a:lnTo>
                  <a:pt x="2863596" y="654557"/>
                </a:lnTo>
                <a:lnTo>
                  <a:pt x="2863596" y="44957"/>
                </a:lnTo>
                <a:lnTo>
                  <a:pt x="800099" y="44957"/>
                </a:lnTo>
                <a:lnTo>
                  <a:pt x="387095" y="44957"/>
                </a:lnTo>
                <a:close/>
              </a:path>
            </a:pathLst>
          </a:custGeom>
          <a:ln w="4762">
            <a:solidFill>
              <a:srgbClr val="010101"/>
            </a:solidFill>
          </a:ln>
        </p:spPr>
        <p:txBody>
          <a:bodyPr wrap="square" lIns="0" tIns="0" rIns="0" bIns="0" rtlCol="0"/>
          <a:lstStyle/>
          <a:p/>
        </p:txBody>
      </p:sp>
      <p:sp>
        <p:nvSpPr>
          <p:cNvPr id="7" name="object 7"/>
          <p:cNvSpPr txBox="1"/>
          <p:nvPr/>
        </p:nvSpPr>
        <p:spPr>
          <a:xfrm>
            <a:off x="3655567" y="1768856"/>
            <a:ext cx="2298700" cy="574040"/>
          </a:xfrm>
          <a:prstGeom prst="rect">
            <a:avLst/>
          </a:prstGeom>
        </p:spPr>
        <p:txBody>
          <a:bodyPr wrap="square" lIns="0" tIns="12700" rIns="0" bIns="0" rtlCol="0" vert="horz">
            <a:spAutoFit/>
          </a:bodyPr>
          <a:lstStyle/>
          <a:p>
            <a:pPr marL="12700" marR="5080">
              <a:lnSpc>
                <a:spcPct val="100000"/>
              </a:lnSpc>
              <a:spcBef>
                <a:spcPts val="100"/>
              </a:spcBef>
            </a:pPr>
            <a:r>
              <a:rPr dirty="0" sz="900" spc="-5">
                <a:latin typeface="Arial"/>
                <a:cs typeface="Arial"/>
              </a:rPr>
              <a:t>Specification: Takes a set of availability-lists  for each and every node and uses all the  constraints to filter out impossible values that  are currently in availability lists</a:t>
            </a:r>
            <a:endParaRPr sz="900">
              <a:latin typeface="Arial"/>
              <a:cs typeface="Arial"/>
            </a:endParaRPr>
          </a:p>
        </p:txBody>
      </p:sp>
      <p:sp>
        <p:nvSpPr>
          <p:cNvPr id="8" name="object 8"/>
          <p:cNvSpPr/>
          <p:nvPr/>
        </p:nvSpPr>
        <p:spPr>
          <a:xfrm>
            <a:off x="1707642" y="4210050"/>
            <a:ext cx="1918970" cy="391160"/>
          </a:xfrm>
          <a:custGeom>
            <a:avLst/>
            <a:gdLst/>
            <a:ahLst/>
            <a:cxnLst/>
            <a:rect l="l" t="t" r="r" b="b"/>
            <a:pathLst>
              <a:path w="1918970" h="391160">
                <a:moveTo>
                  <a:pt x="17525" y="0"/>
                </a:moveTo>
                <a:lnTo>
                  <a:pt x="0" y="263651"/>
                </a:lnTo>
                <a:lnTo>
                  <a:pt x="1901190" y="390905"/>
                </a:lnTo>
                <a:lnTo>
                  <a:pt x="1918716" y="127253"/>
                </a:lnTo>
                <a:lnTo>
                  <a:pt x="17525" y="0"/>
                </a:lnTo>
                <a:close/>
              </a:path>
            </a:pathLst>
          </a:custGeom>
          <a:solidFill>
            <a:srgbClr val="99CC01"/>
          </a:solidFill>
        </p:spPr>
        <p:txBody>
          <a:bodyPr wrap="square" lIns="0" tIns="0" rIns="0" bIns="0" rtlCol="0"/>
          <a:lstStyle/>
          <a:p/>
        </p:txBody>
      </p:sp>
      <p:sp>
        <p:nvSpPr>
          <p:cNvPr id="9" name="object 9"/>
          <p:cNvSpPr/>
          <p:nvPr/>
        </p:nvSpPr>
        <p:spPr>
          <a:xfrm>
            <a:off x="1707642" y="4210050"/>
            <a:ext cx="1918970" cy="391160"/>
          </a:xfrm>
          <a:custGeom>
            <a:avLst/>
            <a:gdLst/>
            <a:ahLst/>
            <a:cxnLst/>
            <a:rect l="l" t="t" r="r" b="b"/>
            <a:pathLst>
              <a:path w="1918970" h="391160">
                <a:moveTo>
                  <a:pt x="17525" y="0"/>
                </a:moveTo>
                <a:lnTo>
                  <a:pt x="0" y="263651"/>
                </a:lnTo>
                <a:lnTo>
                  <a:pt x="1901190" y="390905"/>
                </a:lnTo>
                <a:lnTo>
                  <a:pt x="1918716" y="127253"/>
                </a:lnTo>
                <a:lnTo>
                  <a:pt x="17525" y="0"/>
                </a:lnTo>
                <a:close/>
              </a:path>
            </a:pathLst>
          </a:custGeom>
          <a:ln w="4762">
            <a:solidFill>
              <a:srgbClr val="016F01"/>
            </a:solidFill>
          </a:ln>
        </p:spPr>
        <p:txBody>
          <a:bodyPr wrap="square" lIns="0" tIns="0" rIns="0" bIns="0" rtlCol="0"/>
          <a:lstStyle/>
          <a:p/>
        </p:txBody>
      </p:sp>
      <p:sp>
        <p:nvSpPr>
          <p:cNvPr id="10" name="object 10"/>
          <p:cNvSpPr txBox="1"/>
          <p:nvPr/>
        </p:nvSpPr>
        <p:spPr>
          <a:xfrm rot="180000">
            <a:off x="1756934" y="4315107"/>
            <a:ext cx="1605629" cy="177800"/>
          </a:xfrm>
          <a:prstGeom prst="rect">
            <a:avLst/>
          </a:prstGeom>
        </p:spPr>
        <p:txBody>
          <a:bodyPr wrap="square" lIns="0" tIns="0" rIns="0" bIns="0" rtlCol="0" vert="horz">
            <a:spAutoFit/>
          </a:bodyPr>
          <a:lstStyle/>
          <a:p>
            <a:pPr>
              <a:lnSpc>
                <a:spcPts val="1400"/>
              </a:lnSpc>
            </a:pPr>
            <a:r>
              <a:rPr dirty="0" baseline="7936" sz="2100" spc="-37">
                <a:solidFill>
                  <a:srgbClr val="006E00"/>
                </a:solidFill>
                <a:latin typeface="Arial"/>
                <a:cs typeface="Arial"/>
              </a:rPr>
              <a:t>D</a:t>
            </a:r>
            <a:r>
              <a:rPr dirty="0" baseline="5952" sz="2100" spc="-37">
                <a:solidFill>
                  <a:srgbClr val="006E00"/>
                </a:solidFill>
                <a:latin typeface="Arial"/>
                <a:cs typeface="Arial"/>
              </a:rPr>
              <a:t>etail</a:t>
            </a:r>
            <a:r>
              <a:rPr dirty="0" baseline="3968" sz="2100" spc="-37">
                <a:solidFill>
                  <a:srgbClr val="006E00"/>
                </a:solidFill>
                <a:latin typeface="Arial"/>
                <a:cs typeface="Arial"/>
              </a:rPr>
              <a:t>s </a:t>
            </a:r>
            <a:r>
              <a:rPr dirty="0" baseline="3968" sz="2100" spc="-22">
                <a:solidFill>
                  <a:srgbClr val="006E00"/>
                </a:solidFill>
                <a:latin typeface="Arial"/>
                <a:cs typeface="Arial"/>
              </a:rPr>
              <a:t>on </a:t>
            </a:r>
            <a:r>
              <a:rPr dirty="0" baseline="3968" sz="2100" spc="-30">
                <a:solidFill>
                  <a:srgbClr val="006E00"/>
                </a:solidFill>
                <a:latin typeface="Arial"/>
                <a:cs typeface="Arial"/>
              </a:rPr>
              <a:t>n</a:t>
            </a:r>
            <a:r>
              <a:rPr dirty="0" baseline="1984" sz="2100" spc="-30">
                <a:solidFill>
                  <a:srgbClr val="006E00"/>
                </a:solidFill>
                <a:latin typeface="Arial"/>
                <a:cs typeface="Arial"/>
              </a:rPr>
              <a:t>ext</a:t>
            </a:r>
            <a:r>
              <a:rPr dirty="0" baseline="1984" sz="2100" spc="-112">
                <a:solidFill>
                  <a:srgbClr val="006E00"/>
                </a:solidFill>
                <a:latin typeface="Arial"/>
                <a:cs typeface="Arial"/>
              </a:rPr>
              <a:t> </a:t>
            </a:r>
            <a:r>
              <a:rPr dirty="0" baseline="1984" sz="2100" spc="-37">
                <a:solidFill>
                  <a:srgbClr val="006E00"/>
                </a:solidFill>
                <a:latin typeface="Arial"/>
                <a:cs typeface="Arial"/>
              </a:rPr>
              <a:t>s</a:t>
            </a:r>
            <a:r>
              <a:rPr dirty="0" sz="1400" spc="-25">
                <a:solidFill>
                  <a:srgbClr val="006E00"/>
                </a:solidFill>
                <a:latin typeface="Arial"/>
                <a:cs typeface="Arial"/>
              </a:rPr>
              <a:t>lide</a:t>
            </a:r>
            <a:endParaRPr sz="1400">
              <a:latin typeface="Arial"/>
              <a:cs typeface="Arial"/>
            </a:endParaRPr>
          </a:p>
        </p:txBody>
      </p:sp>
      <p:sp>
        <p:nvSpPr>
          <p:cNvPr id="11" name="object 11"/>
          <p:cNvSpPr/>
          <p:nvPr/>
        </p:nvSpPr>
        <p:spPr>
          <a:xfrm>
            <a:off x="1606296" y="1231391"/>
            <a:ext cx="4559300" cy="3416300"/>
          </a:xfrm>
          <a:custGeom>
            <a:avLst/>
            <a:gdLst/>
            <a:ahLst/>
            <a:cxnLst/>
            <a:rect l="l" t="t" r="r" b="b"/>
            <a:pathLst>
              <a:path w="4559300" h="3416300">
                <a:moveTo>
                  <a:pt x="4559046" y="0"/>
                </a:moveTo>
                <a:lnTo>
                  <a:pt x="0" y="0"/>
                </a:lnTo>
                <a:lnTo>
                  <a:pt x="0" y="3416046"/>
                </a:lnTo>
                <a:lnTo>
                  <a:pt x="4559046" y="3416046"/>
                </a:lnTo>
                <a:lnTo>
                  <a:pt x="4559046" y="0"/>
                </a:lnTo>
                <a:close/>
              </a:path>
            </a:pathLst>
          </a:custGeom>
          <a:ln w="12954">
            <a:solidFill>
              <a:srgbClr val="000000"/>
            </a:solidFill>
          </a:ln>
        </p:spPr>
        <p:txBody>
          <a:bodyPr wrap="square" lIns="0" tIns="0" rIns="0" bIns="0" rtlCol="0"/>
          <a:lstStyle/>
          <a:p/>
        </p:txBody>
      </p:sp>
      <p:sp>
        <p:nvSpPr>
          <p:cNvPr id="12" name="object 12"/>
          <p:cNvSpPr txBox="1"/>
          <p:nvPr/>
        </p:nvSpPr>
        <p:spPr>
          <a:xfrm>
            <a:off x="5576315" y="8532368"/>
            <a:ext cx="334645" cy="132715"/>
          </a:xfrm>
          <a:prstGeom prst="rect">
            <a:avLst/>
          </a:prstGeom>
        </p:spPr>
        <p:txBody>
          <a:bodyPr wrap="square" lIns="0" tIns="12700" rIns="0" bIns="0" rtlCol="0" vert="horz">
            <a:spAutoFit/>
          </a:bodyPr>
          <a:lstStyle/>
          <a:p>
            <a:pPr>
              <a:lnSpc>
                <a:spcPct val="100000"/>
              </a:lnSpc>
              <a:spcBef>
                <a:spcPts val="100"/>
              </a:spcBef>
            </a:pPr>
            <a:r>
              <a:rPr dirty="0" sz="700" spc="-5">
                <a:latin typeface="Arial"/>
                <a:cs typeface="Arial"/>
              </a:rPr>
              <a:t>Slide</a:t>
            </a:r>
            <a:r>
              <a:rPr dirty="0" sz="700" spc="-60">
                <a:latin typeface="Arial"/>
                <a:cs typeface="Arial"/>
              </a:rPr>
              <a:t> </a:t>
            </a:r>
            <a:r>
              <a:rPr dirty="0" sz="700" spc="-5">
                <a:latin typeface="Arial"/>
                <a:cs typeface="Arial"/>
              </a:rPr>
              <a:t>16</a:t>
            </a:r>
            <a:endParaRPr sz="700">
              <a:latin typeface="Arial"/>
              <a:cs typeface="Arial"/>
            </a:endParaRPr>
          </a:p>
        </p:txBody>
      </p:sp>
      <p:sp>
        <p:nvSpPr>
          <p:cNvPr id="13" name="object 13"/>
          <p:cNvSpPr txBox="1"/>
          <p:nvPr/>
        </p:nvSpPr>
        <p:spPr>
          <a:xfrm>
            <a:off x="1874520" y="5867198"/>
            <a:ext cx="1377315" cy="755650"/>
          </a:xfrm>
          <a:prstGeom prst="rect">
            <a:avLst/>
          </a:prstGeom>
        </p:spPr>
        <p:txBody>
          <a:bodyPr wrap="square" lIns="0" tIns="12700" rIns="0" bIns="0" rtlCol="0" vert="horz">
            <a:spAutoFit/>
          </a:bodyPr>
          <a:lstStyle/>
          <a:p>
            <a:pPr marR="384175">
              <a:lnSpc>
                <a:spcPct val="119500"/>
              </a:lnSpc>
              <a:spcBef>
                <a:spcPts val="100"/>
              </a:spcBef>
            </a:pPr>
            <a:r>
              <a:rPr dirty="0" sz="1000">
                <a:latin typeface="Arial"/>
                <a:cs typeface="Arial"/>
              </a:rPr>
              <a:t>finished =</a:t>
            </a:r>
            <a:r>
              <a:rPr dirty="0" sz="1000" spc="-85">
                <a:latin typeface="Arial"/>
                <a:cs typeface="Arial"/>
              </a:rPr>
              <a:t> </a:t>
            </a:r>
            <a:r>
              <a:rPr dirty="0" sz="1000" spc="-5">
                <a:latin typeface="Arial"/>
                <a:cs typeface="Arial"/>
              </a:rPr>
              <a:t>FALSE  while not</a:t>
            </a:r>
            <a:r>
              <a:rPr dirty="0" sz="1000" spc="-65">
                <a:latin typeface="Arial"/>
                <a:cs typeface="Arial"/>
              </a:rPr>
              <a:t> </a:t>
            </a:r>
            <a:r>
              <a:rPr dirty="0" sz="1000" spc="-5">
                <a:latin typeface="Arial"/>
                <a:cs typeface="Arial"/>
              </a:rPr>
              <a:t>finished</a:t>
            </a:r>
            <a:endParaRPr sz="1000">
              <a:latin typeface="Arial"/>
              <a:cs typeface="Arial"/>
            </a:endParaRPr>
          </a:p>
          <a:p>
            <a:pPr marL="227965" marR="5715">
              <a:lnSpc>
                <a:spcPct val="120000"/>
              </a:lnSpc>
            </a:pPr>
            <a:r>
              <a:rPr dirty="0" sz="1000">
                <a:latin typeface="Arial"/>
                <a:cs typeface="Arial"/>
              </a:rPr>
              <a:t>finished = </a:t>
            </a:r>
            <a:r>
              <a:rPr dirty="0" sz="1000" spc="-5">
                <a:latin typeface="Arial"/>
                <a:cs typeface="Arial"/>
              </a:rPr>
              <a:t>TRUE  foreach constraint</a:t>
            </a:r>
            <a:r>
              <a:rPr dirty="0" sz="1000" spc="-65">
                <a:latin typeface="Arial"/>
                <a:cs typeface="Arial"/>
              </a:rPr>
              <a:t> </a:t>
            </a:r>
            <a:r>
              <a:rPr dirty="0" sz="1000">
                <a:solidFill>
                  <a:srgbClr val="CC3300"/>
                </a:solidFill>
                <a:latin typeface="Arial"/>
                <a:cs typeface="Arial"/>
              </a:rPr>
              <a:t>C</a:t>
            </a:r>
            <a:endParaRPr sz="1000">
              <a:latin typeface="Arial"/>
              <a:cs typeface="Arial"/>
            </a:endParaRPr>
          </a:p>
        </p:txBody>
      </p:sp>
      <p:sp>
        <p:nvSpPr>
          <p:cNvPr id="14" name="object 14"/>
          <p:cNvSpPr txBox="1"/>
          <p:nvPr/>
        </p:nvSpPr>
        <p:spPr>
          <a:xfrm>
            <a:off x="1620519" y="5330752"/>
            <a:ext cx="4089400" cy="561340"/>
          </a:xfrm>
          <a:prstGeom prst="rect">
            <a:avLst/>
          </a:prstGeom>
        </p:spPr>
        <p:txBody>
          <a:bodyPr wrap="square" lIns="0" tIns="64769" rIns="0" bIns="0" rtlCol="0" vert="horz">
            <a:spAutoFit/>
          </a:bodyPr>
          <a:lstStyle/>
          <a:p>
            <a:pPr marL="477520">
              <a:lnSpc>
                <a:spcPct val="100000"/>
              </a:lnSpc>
              <a:spcBef>
                <a:spcPts val="509"/>
              </a:spcBef>
            </a:pPr>
            <a:r>
              <a:rPr dirty="0" sz="2000" spc="-5">
                <a:solidFill>
                  <a:srgbClr val="009A00"/>
                </a:solidFill>
                <a:latin typeface="Arial"/>
                <a:cs typeface="Arial"/>
              </a:rPr>
              <a:t>General Constraint</a:t>
            </a:r>
            <a:r>
              <a:rPr dirty="0" sz="2000" spc="10">
                <a:solidFill>
                  <a:srgbClr val="009A00"/>
                </a:solidFill>
                <a:latin typeface="Arial"/>
                <a:cs typeface="Arial"/>
              </a:rPr>
              <a:t> </a:t>
            </a:r>
            <a:r>
              <a:rPr dirty="0" sz="2000" spc="-5">
                <a:solidFill>
                  <a:srgbClr val="009A00"/>
                </a:solidFill>
                <a:latin typeface="Arial"/>
                <a:cs typeface="Arial"/>
              </a:rPr>
              <a:t>Propagation</a:t>
            </a:r>
            <a:endParaRPr sz="2000">
              <a:latin typeface="Arial"/>
              <a:cs typeface="Arial"/>
            </a:endParaRPr>
          </a:p>
          <a:p>
            <a:pPr marL="25400">
              <a:lnSpc>
                <a:spcPct val="100000"/>
              </a:lnSpc>
              <a:spcBef>
                <a:spcPts val="204"/>
              </a:spcBef>
            </a:pPr>
            <a:r>
              <a:rPr dirty="0" sz="1000" spc="-5">
                <a:latin typeface="Arial"/>
                <a:cs typeface="Arial"/>
              </a:rPr>
              <a:t>Propagate(</a:t>
            </a:r>
            <a:r>
              <a:rPr dirty="0" sz="1000" spc="-5" i="1">
                <a:latin typeface="Arial"/>
                <a:cs typeface="Arial"/>
              </a:rPr>
              <a:t>A</a:t>
            </a:r>
            <a:r>
              <a:rPr dirty="0" baseline="-21367" sz="975" spc="-7">
                <a:latin typeface="Arial"/>
                <a:cs typeface="Arial"/>
              </a:rPr>
              <a:t>1</a:t>
            </a:r>
            <a:r>
              <a:rPr dirty="0" sz="1000" spc="-5" i="1">
                <a:latin typeface="Arial"/>
                <a:cs typeface="Arial"/>
              </a:rPr>
              <a:t>, A</a:t>
            </a:r>
            <a:r>
              <a:rPr dirty="0" baseline="-21367" sz="975" spc="-7">
                <a:latin typeface="Arial"/>
                <a:cs typeface="Arial"/>
              </a:rPr>
              <a:t>2 </a:t>
            </a:r>
            <a:r>
              <a:rPr dirty="0" sz="1000" spc="-5" i="1">
                <a:latin typeface="Arial"/>
                <a:cs typeface="Arial"/>
              </a:rPr>
              <a:t>,…</a:t>
            </a:r>
            <a:r>
              <a:rPr dirty="0" sz="1000" spc="-10" i="1">
                <a:latin typeface="Arial"/>
                <a:cs typeface="Arial"/>
              </a:rPr>
              <a:t> </a:t>
            </a:r>
            <a:r>
              <a:rPr dirty="0" sz="1000" spc="-5" i="1">
                <a:latin typeface="Arial"/>
                <a:cs typeface="Arial"/>
              </a:rPr>
              <a:t>A</a:t>
            </a:r>
            <a:r>
              <a:rPr dirty="0" baseline="-21367" sz="975" spc="-7">
                <a:latin typeface="Arial"/>
                <a:cs typeface="Arial"/>
              </a:rPr>
              <a:t>n</a:t>
            </a:r>
            <a:r>
              <a:rPr dirty="0" sz="1000" spc="-5">
                <a:latin typeface="Arial"/>
                <a:cs typeface="Arial"/>
              </a:rPr>
              <a:t>)</a:t>
            </a:r>
            <a:endParaRPr sz="1000">
              <a:latin typeface="Arial"/>
              <a:cs typeface="Arial"/>
            </a:endParaRPr>
          </a:p>
        </p:txBody>
      </p:sp>
      <p:sp>
        <p:nvSpPr>
          <p:cNvPr id="15" name="object 15"/>
          <p:cNvSpPr/>
          <p:nvPr/>
        </p:nvSpPr>
        <p:spPr>
          <a:xfrm>
            <a:off x="2996945" y="5783579"/>
            <a:ext cx="3023235" cy="647700"/>
          </a:xfrm>
          <a:custGeom>
            <a:avLst/>
            <a:gdLst/>
            <a:ahLst/>
            <a:cxnLst/>
            <a:rect l="l" t="t" r="r" b="b"/>
            <a:pathLst>
              <a:path w="3023235" h="647700">
                <a:moveTo>
                  <a:pt x="0" y="76200"/>
                </a:moveTo>
                <a:lnTo>
                  <a:pt x="279654" y="269748"/>
                </a:lnTo>
                <a:lnTo>
                  <a:pt x="279654" y="647700"/>
                </a:lnTo>
                <a:lnTo>
                  <a:pt x="3022854" y="647700"/>
                </a:lnTo>
                <a:lnTo>
                  <a:pt x="3022854" y="108204"/>
                </a:lnTo>
                <a:lnTo>
                  <a:pt x="279654" y="108204"/>
                </a:lnTo>
                <a:lnTo>
                  <a:pt x="0" y="76200"/>
                </a:lnTo>
                <a:close/>
              </a:path>
              <a:path w="3023235" h="647700">
                <a:moveTo>
                  <a:pt x="3022854" y="0"/>
                </a:moveTo>
                <a:lnTo>
                  <a:pt x="279654" y="0"/>
                </a:lnTo>
                <a:lnTo>
                  <a:pt x="279654" y="108204"/>
                </a:lnTo>
                <a:lnTo>
                  <a:pt x="3022854" y="108204"/>
                </a:lnTo>
                <a:lnTo>
                  <a:pt x="3022854" y="0"/>
                </a:lnTo>
                <a:close/>
              </a:path>
            </a:pathLst>
          </a:custGeom>
          <a:solidFill>
            <a:srgbClr val="BBE0E3"/>
          </a:solidFill>
        </p:spPr>
        <p:txBody>
          <a:bodyPr wrap="square" lIns="0" tIns="0" rIns="0" bIns="0" rtlCol="0"/>
          <a:lstStyle/>
          <a:p/>
        </p:txBody>
      </p:sp>
      <p:sp>
        <p:nvSpPr>
          <p:cNvPr id="16" name="object 16"/>
          <p:cNvSpPr/>
          <p:nvPr/>
        </p:nvSpPr>
        <p:spPr>
          <a:xfrm>
            <a:off x="2996945" y="5783579"/>
            <a:ext cx="3023235" cy="647700"/>
          </a:xfrm>
          <a:custGeom>
            <a:avLst/>
            <a:gdLst/>
            <a:ahLst/>
            <a:cxnLst/>
            <a:rect l="l" t="t" r="r" b="b"/>
            <a:pathLst>
              <a:path w="3023235" h="647700">
                <a:moveTo>
                  <a:pt x="279654" y="0"/>
                </a:moveTo>
                <a:lnTo>
                  <a:pt x="279654" y="108204"/>
                </a:lnTo>
                <a:lnTo>
                  <a:pt x="0" y="76200"/>
                </a:lnTo>
                <a:lnTo>
                  <a:pt x="279654" y="269748"/>
                </a:lnTo>
                <a:lnTo>
                  <a:pt x="279654" y="647700"/>
                </a:lnTo>
                <a:lnTo>
                  <a:pt x="3022854" y="647700"/>
                </a:lnTo>
                <a:lnTo>
                  <a:pt x="3022854" y="0"/>
                </a:lnTo>
                <a:lnTo>
                  <a:pt x="736854" y="0"/>
                </a:lnTo>
                <a:lnTo>
                  <a:pt x="279654" y="0"/>
                </a:lnTo>
                <a:close/>
              </a:path>
            </a:pathLst>
          </a:custGeom>
          <a:ln w="4762">
            <a:solidFill>
              <a:srgbClr val="010101"/>
            </a:solidFill>
          </a:ln>
        </p:spPr>
        <p:txBody>
          <a:bodyPr wrap="square" lIns="0" tIns="0" rIns="0" bIns="0" rtlCol="0"/>
          <a:lstStyle/>
          <a:p/>
        </p:txBody>
      </p:sp>
      <p:sp>
        <p:nvSpPr>
          <p:cNvPr id="17" name="object 17"/>
          <p:cNvSpPr txBox="1"/>
          <p:nvPr/>
        </p:nvSpPr>
        <p:spPr>
          <a:xfrm>
            <a:off x="3325367" y="5792216"/>
            <a:ext cx="2413635" cy="178435"/>
          </a:xfrm>
          <a:prstGeom prst="rect">
            <a:avLst/>
          </a:prstGeom>
        </p:spPr>
        <p:txBody>
          <a:bodyPr wrap="square" lIns="0" tIns="12700" rIns="0" bIns="0" rtlCol="0" vert="horz">
            <a:spAutoFit/>
          </a:bodyPr>
          <a:lstStyle/>
          <a:p>
            <a:pPr>
              <a:lnSpc>
                <a:spcPct val="100000"/>
              </a:lnSpc>
              <a:spcBef>
                <a:spcPts val="100"/>
              </a:spcBef>
            </a:pPr>
            <a:r>
              <a:rPr dirty="0" sz="1000" i="1">
                <a:latin typeface="Arial"/>
                <a:cs typeface="Arial"/>
              </a:rPr>
              <a:t>A </a:t>
            </a:r>
            <a:r>
              <a:rPr dirty="0" sz="900" spc="-5">
                <a:latin typeface="Arial"/>
                <a:cs typeface="Arial"/>
              </a:rPr>
              <a:t>denotes the current set of possible values</a:t>
            </a:r>
            <a:r>
              <a:rPr dirty="0" sz="900" spc="25">
                <a:latin typeface="Arial"/>
                <a:cs typeface="Arial"/>
              </a:rPr>
              <a:t> </a:t>
            </a:r>
            <a:r>
              <a:rPr dirty="0" sz="900" spc="-5">
                <a:latin typeface="Arial"/>
                <a:cs typeface="Arial"/>
              </a:rPr>
              <a:t>for</a:t>
            </a:r>
            <a:endParaRPr sz="900">
              <a:latin typeface="Arial"/>
              <a:cs typeface="Arial"/>
            </a:endParaRPr>
          </a:p>
        </p:txBody>
      </p:sp>
      <p:sp>
        <p:nvSpPr>
          <p:cNvPr id="18" name="object 18"/>
          <p:cNvSpPr txBox="1"/>
          <p:nvPr/>
        </p:nvSpPr>
        <p:spPr>
          <a:xfrm>
            <a:off x="3299967" y="5869177"/>
            <a:ext cx="2611120" cy="529590"/>
          </a:xfrm>
          <a:prstGeom prst="rect">
            <a:avLst/>
          </a:prstGeom>
        </p:spPr>
        <p:txBody>
          <a:bodyPr wrap="square" lIns="0" tIns="12065" rIns="0" bIns="0" rtlCol="0" vert="horz">
            <a:spAutoFit/>
          </a:bodyPr>
          <a:lstStyle/>
          <a:p>
            <a:pPr marL="109855">
              <a:lnSpc>
                <a:spcPts val="690"/>
              </a:lnSpc>
              <a:spcBef>
                <a:spcPts val="95"/>
              </a:spcBef>
            </a:pPr>
            <a:r>
              <a:rPr dirty="0" sz="650" spc="-5">
                <a:latin typeface="Arial"/>
                <a:cs typeface="Arial"/>
              </a:rPr>
              <a:t>i</a:t>
            </a:r>
            <a:endParaRPr sz="650">
              <a:latin typeface="Arial"/>
              <a:cs typeface="Arial"/>
            </a:endParaRPr>
          </a:p>
          <a:p>
            <a:pPr marL="25400">
              <a:lnSpc>
                <a:spcPts val="1110"/>
              </a:lnSpc>
            </a:pPr>
            <a:r>
              <a:rPr dirty="0" sz="900" spc="-5">
                <a:latin typeface="Arial"/>
                <a:cs typeface="Arial"/>
              </a:rPr>
              <a:t>variable i. This is call-by-reference. Some of the</a:t>
            </a:r>
            <a:r>
              <a:rPr dirty="0" sz="900">
                <a:latin typeface="Arial"/>
                <a:cs typeface="Arial"/>
              </a:rPr>
              <a:t> </a:t>
            </a:r>
            <a:r>
              <a:rPr dirty="0" sz="1000" spc="-5" i="1">
                <a:latin typeface="Arial"/>
                <a:cs typeface="Arial"/>
              </a:rPr>
              <a:t>A</a:t>
            </a:r>
            <a:r>
              <a:rPr dirty="0" baseline="-21367" sz="975" spc="-7">
                <a:latin typeface="Arial"/>
                <a:cs typeface="Arial"/>
              </a:rPr>
              <a:t>i</a:t>
            </a:r>
            <a:endParaRPr baseline="-21367" sz="975">
              <a:latin typeface="Arial"/>
              <a:cs typeface="Arial"/>
            </a:endParaRPr>
          </a:p>
          <a:p>
            <a:pPr marL="25400" marR="63500">
              <a:lnSpc>
                <a:spcPct val="100000"/>
              </a:lnSpc>
              <a:spcBef>
                <a:spcPts val="10"/>
              </a:spcBef>
            </a:pPr>
            <a:r>
              <a:rPr dirty="0" sz="900" spc="-5">
                <a:latin typeface="Arial"/>
                <a:cs typeface="Arial"/>
              </a:rPr>
              <a:t>sets may be changed by this call (they’ll have </a:t>
            </a:r>
            <a:r>
              <a:rPr dirty="0" sz="900" spc="-10">
                <a:latin typeface="Arial"/>
                <a:cs typeface="Arial"/>
              </a:rPr>
              <a:t>one  </a:t>
            </a:r>
            <a:r>
              <a:rPr dirty="0" sz="900" spc="-5">
                <a:latin typeface="Arial"/>
                <a:cs typeface="Arial"/>
              </a:rPr>
              <a:t>or more elements</a:t>
            </a:r>
            <a:r>
              <a:rPr dirty="0" sz="900" spc="5">
                <a:latin typeface="Arial"/>
                <a:cs typeface="Arial"/>
              </a:rPr>
              <a:t> </a:t>
            </a:r>
            <a:r>
              <a:rPr dirty="0" sz="900" spc="-10">
                <a:latin typeface="Arial"/>
                <a:cs typeface="Arial"/>
              </a:rPr>
              <a:t>removed)</a:t>
            </a:r>
            <a:endParaRPr sz="900">
              <a:latin typeface="Arial"/>
              <a:cs typeface="Arial"/>
            </a:endParaRPr>
          </a:p>
        </p:txBody>
      </p:sp>
      <p:sp>
        <p:nvSpPr>
          <p:cNvPr id="19" name="object 19"/>
          <p:cNvSpPr/>
          <p:nvPr/>
        </p:nvSpPr>
        <p:spPr>
          <a:xfrm>
            <a:off x="1752600" y="6462521"/>
            <a:ext cx="1828800" cy="2254885"/>
          </a:xfrm>
          <a:custGeom>
            <a:avLst/>
            <a:gdLst/>
            <a:ahLst/>
            <a:cxnLst/>
            <a:rect l="l" t="t" r="r" b="b"/>
            <a:pathLst>
              <a:path w="1828800" h="2254884">
                <a:moveTo>
                  <a:pt x="1828800" y="1492758"/>
                </a:moveTo>
                <a:lnTo>
                  <a:pt x="0" y="1492758"/>
                </a:lnTo>
                <a:lnTo>
                  <a:pt x="0" y="2254758"/>
                </a:lnTo>
                <a:lnTo>
                  <a:pt x="1828800" y="2254758"/>
                </a:lnTo>
                <a:lnTo>
                  <a:pt x="1828800" y="1492758"/>
                </a:lnTo>
                <a:close/>
              </a:path>
              <a:path w="1828800" h="2254884">
                <a:moveTo>
                  <a:pt x="483107" y="0"/>
                </a:moveTo>
                <a:lnTo>
                  <a:pt x="304800" y="1492758"/>
                </a:lnTo>
                <a:lnTo>
                  <a:pt x="762000" y="1492758"/>
                </a:lnTo>
                <a:lnTo>
                  <a:pt x="483107" y="0"/>
                </a:lnTo>
                <a:close/>
              </a:path>
            </a:pathLst>
          </a:custGeom>
          <a:solidFill>
            <a:srgbClr val="BBE0E3"/>
          </a:solidFill>
        </p:spPr>
        <p:txBody>
          <a:bodyPr wrap="square" lIns="0" tIns="0" rIns="0" bIns="0" rtlCol="0"/>
          <a:lstStyle/>
          <a:p/>
        </p:txBody>
      </p:sp>
      <p:sp>
        <p:nvSpPr>
          <p:cNvPr id="20" name="object 20"/>
          <p:cNvSpPr/>
          <p:nvPr/>
        </p:nvSpPr>
        <p:spPr>
          <a:xfrm>
            <a:off x="1752600" y="6462521"/>
            <a:ext cx="1828800" cy="2254885"/>
          </a:xfrm>
          <a:custGeom>
            <a:avLst/>
            <a:gdLst/>
            <a:ahLst/>
            <a:cxnLst/>
            <a:rect l="l" t="t" r="r" b="b"/>
            <a:pathLst>
              <a:path w="1828800" h="2254884">
                <a:moveTo>
                  <a:pt x="0" y="1492758"/>
                </a:moveTo>
                <a:lnTo>
                  <a:pt x="0" y="2254758"/>
                </a:lnTo>
                <a:lnTo>
                  <a:pt x="1828800" y="2254758"/>
                </a:lnTo>
                <a:lnTo>
                  <a:pt x="1828800" y="1492758"/>
                </a:lnTo>
                <a:lnTo>
                  <a:pt x="762000" y="1492758"/>
                </a:lnTo>
                <a:lnTo>
                  <a:pt x="483107" y="0"/>
                </a:lnTo>
                <a:lnTo>
                  <a:pt x="304800" y="1492758"/>
                </a:lnTo>
                <a:lnTo>
                  <a:pt x="0" y="1492758"/>
                </a:lnTo>
                <a:close/>
              </a:path>
            </a:pathLst>
          </a:custGeom>
          <a:ln w="4762">
            <a:solidFill>
              <a:srgbClr val="010101"/>
            </a:solidFill>
          </a:ln>
        </p:spPr>
        <p:txBody>
          <a:bodyPr wrap="square" lIns="0" tIns="0" rIns="0" bIns="0" rtlCol="0"/>
          <a:lstStyle/>
          <a:p/>
        </p:txBody>
      </p:sp>
      <p:sp>
        <p:nvSpPr>
          <p:cNvPr id="21" name="object 21"/>
          <p:cNvSpPr txBox="1"/>
          <p:nvPr/>
        </p:nvSpPr>
        <p:spPr>
          <a:xfrm>
            <a:off x="1763267" y="6596391"/>
            <a:ext cx="4289425" cy="1851660"/>
          </a:xfrm>
          <a:prstGeom prst="rect">
            <a:avLst/>
          </a:prstGeom>
        </p:spPr>
        <p:txBody>
          <a:bodyPr wrap="square" lIns="0" tIns="43180" rIns="0" bIns="0" rtlCol="0" vert="horz">
            <a:spAutoFit/>
          </a:bodyPr>
          <a:lstStyle/>
          <a:p>
            <a:pPr marL="568325">
              <a:lnSpc>
                <a:spcPct val="100000"/>
              </a:lnSpc>
              <a:spcBef>
                <a:spcPts val="340"/>
              </a:spcBef>
            </a:pPr>
            <a:r>
              <a:rPr dirty="0" sz="1000" spc="-5">
                <a:latin typeface="Arial"/>
                <a:cs typeface="Arial"/>
              </a:rPr>
              <a:t>Assume </a:t>
            </a:r>
            <a:r>
              <a:rPr dirty="0" sz="1000">
                <a:solidFill>
                  <a:srgbClr val="CC3300"/>
                </a:solidFill>
                <a:latin typeface="Arial"/>
                <a:cs typeface="Arial"/>
              </a:rPr>
              <a:t>C </a:t>
            </a:r>
            <a:r>
              <a:rPr dirty="0" sz="1000" spc="-5">
                <a:latin typeface="Arial"/>
                <a:cs typeface="Arial"/>
              </a:rPr>
              <a:t>concerns variables </a:t>
            </a:r>
            <a:r>
              <a:rPr dirty="0" sz="1000" spc="-5" i="1">
                <a:latin typeface="Arial"/>
                <a:cs typeface="Arial"/>
              </a:rPr>
              <a:t>V</a:t>
            </a:r>
            <a:r>
              <a:rPr dirty="0" baseline="-21367" sz="975" spc="-7">
                <a:latin typeface="Arial"/>
                <a:cs typeface="Arial"/>
              </a:rPr>
              <a:t>1</a:t>
            </a:r>
            <a:r>
              <a:rPr dirty="0" sz="1000" spc="-5" i="1">
                <a:latin typeface="Arial"/>
                <a:cs typeface="Arial"/>
              </a:rPr>
              <a:t>, V</a:t>
            </a:r>
            <a:r>
              <a:rPr dirty="0" baseline="-21367" sz="975" spc="-7">
                <a:latin typeface="Arial"/>
                <a:cs typeface="Arial"/>
              </a:rPr>
              <a:t>2 </a:t>
            </a:r>
            <a:r>
              <a:rPr dirty="0" sz="1000" spc="-5" i="1">
                <a:latin typeface="Arial"/>
                <a:cs typeface="Arial"/>
              </a:rPr>
              <a:t>,…</a:t>
            </a:r>
            <a:r>
              <a:rPr dirty="0" sz="1000" spc="-10" i="1">
                <a:latin typeface="Arial"/>
                <a:cs typeface="Arial"/>
              </a:rPr>
              <a:t> </a:t>
            </a:r>
            <a:r>
              <a:rPr dirty="0" sz="1000" spc="-5" i="1">
                <a:latin typeface="Arial"/>
                <a:cs typeface="Arial"/>
              </a:rPr>
              <a:t>V</a:t>
            </a:r>
            <a:r>
              <a:rPr dirty="0" baseline="-21367" sz="975" spc="-7">
                <a:latin typeface="Arial"/>
                <a:cs typeface="Arial"/>
              </a:rPr>
              <a:t>k</a:t>
            </a:r>
            <a:endParaRPr baseline="-21367" sz="975">
              <a:latin typeface="Arial"/>
              <a:cs typeface="Arial"/>
            </a:endParaRPr>
          </a:p>
          <a:p>
            <a:pPr marL="568325" marR="947419">
              <a:lnSpc>
                <a:spcPct val="119500"/>
              </a:lnSpc>
              <a:spcBef>
                <a:spcPts val="5"/>
              </a:spcBef>
            </a:pPr>
            <a:r>
              <a:rPr dirty="0" sz="1000">
                <a:latin typeface="Arial"/>
                <a:cs typeface="Arial"/>
              </a:rPr>
              <a:t>Set </a:t>
            </a:r>
            <a:r>
              <a:rPr dirty="0" sz="1000" spc="-5">
                <a:latin typeface="Arial"/>
                <a:cs typeface="Arial"/>
              </a:rPr>
              <a:t>NewA</a:t>
            </a:r>
            <a:r>
              <a:rPr dirty="0" baseline="-21367" sz="975" spc="-7">
                <a:latin typeface="Arial"/>
                <a:cs typeface="Arial"/>
              </a:rPr>
              <a:t>V1 </a:t>
            </a:r>
            <a:r>
              <a:rPr dirty="0" sz="1000">
                <a:latin typeface="Arial"/>
                <a:cs typeface="Arial"/>
              </a:rPr>
              <a:t>= </a:t>
            </a:r>
            <a:r>
              <a:rPr dirty="0" sz="1000" spc="-5">
                <a:latin typeface="Arial"/>
                <a:cs typeface="Arial"/>
              </a:rPr>
              <a:t>{} </a:t>
            </a:r>
            <a:r>
              <a:rPr dirty="0" sz="1000">
                <a:latin typeface="Arial"/>
                <a:cs typeface="Arial"/>
              </a:rPr>
              <a:t>, </a:t>
            </a:r>
            <a:r>
              <a:rPr dirty="0" sz="1000" spc="-5">
                <a:latin typeface="Arial"/>
                <a:cs typeface="Arial"/>
              </a:rPr>
              <a:t>NewA</a:t>
            </a:r>
            <a:r>
              <a:rPr dirty="0" baseline="-21367" sz="975" spc="-7">
                <a:latin typeface="Arial"/>
                <a:cs typeface="Arial"/>
              </a:rPr>
              <a:t>V2 </a:t>
            </a:r>
            <a:r>
              <a:rPr dirty="0" sz="1000">
                <a:latin typeface="Arial"/>
                <a:cs typeface="Arial"/>
              </a:rPr>
              <a:t>= </a:t>
            </a:r>
            <a:r>
              <a:rPr dirty="0" sz="1000" spc="-5">
                <a:latin typeface="Arial"/>
                <a:cs typeface="Arial"/>
              </a:rPr>
              <a:t>{} </a:t>
            </a:r>
            <a:r>
              <a:rPr dirty="0" sz="1000">
                <a:latin typeface="Arial"/>
                <a:cs typeface="Arial"/>
              </a:rPr>
              <a:t>, … </a:t>
            </a:r>
            <a:r>
              <a:rPr dirty="0" sz="1000" spc="-5">
                <a:latin typeface="Arial"/>
                <a:cs typeface="Arial"/>
              </a:rPr>
              <a:t>NewA</a:t>
            </a:r>
            <a:r>
              <a:rPr dirty="0" baseline="-21367" sz="975" spc="-7">
                <a:latin typeface="Arial"/>
                <a:cs typeface="Arial"/>
              </a:rPr>
              <a:t>Vk </a:t>
            </a:r>
            <a:r>
              <a:rPr dirty="0" sz="1000">
                <a:latin typeface="Arial"/>
                <a:cs typeface="Arial"/>
              </a:rPr>
              <a:t>= </a:t>
            </a:r>
            <a:r>
              <a:rPr dirty="0" sz="1000" spc="-5">
                <a:latin typeface="Arial"/>
                <a:cs typeface="Arial"/>
              </a:rPr>
              <a:t>{}  Foreach assignment </a:t>
            </a:r>
            <a:r>
              <a:rPr dirty="0" sz="1000" spc="-5" i="1">
                <a:latin typeface="Arial"/>
                <a:cs typeface="Arial"/>
              </a:rPr>
              <a:t>(V</a:t>
            </a:r>
            <a:r>
              <a:rPr dirty="0" baseline="-21367" sz="975" spc="-7">
                <a:latin typeface="Arial"/>
                <a:cs typeface="Arial"/>
              </a:rPr>
              <a:t>1</a:t>
            </a:r>
            <a:r>
              <a:rPr dirty="0" sz="1000" spc="-5" i="1">
                <a:latin typeface="Arial"/>
                <a:cs typeface="Arial"/>
              </a:rPr>
              <a:t>=x</a:t>
            </a:r>
            <a:r>
              <a:rPr dirty="0" baseline="-21367" sz="975" spc="-7">
                <a:latin typeface="Arial"/>
                <a:cs typeface="Arial"/>
              </a:rPr>
              <a:t>1</a:t>
            </a:r>
            <a:r>
              <a:rPr dirty="0" sz="1000" spc="-5" i="1">
                <a:latin typeface="Arial"/>
                <a:cs typeface="Arial"/>
              </a:rPr>
              <a:t>, V</a:t>
            </a:r>
            <a:r>
              <a:rPr dirty="0" baseline="-21367" sz="975" spc="-7">
                <a:latin typeface="Arial"/>
                <a:cs typeface="Arial"/>
              </a:rPr>
              <a:t>2</a:t>
            </a:r>
            <a:r>
              <a:rPr dirty="0" sz="1000" spc="-5" i="1">
                <a:latin typeface="Arial"/>
                <a:cs typeface="Arial"/>
              </a:rPr>
              <a:t>=x</a:t>
            </a:r>
            <a:r>
              <a:rPr dirty="0" baseline="-21367" sz="975" spc="-7">
                <a:latin typeface="Arial"/>
                <a:cs typeface="Arial"/>
              </a:rPr>
              <a:t>2</a:t>
            </a:r>
            <a:r>
              <a:rPr dirty="0" sz="1000" spc="-5" i="1">
                <a:latin typeface="Arial"/>
                <a:cs typeface="Arial"/>
              </a:rPr>
              <a:t>, </a:t>
            </a:r>
            <a:r>
              <a:rPr dirty="0" sz="1000" i="1">
                <a:latin typeface="Arial"/>
                <a:cs typeface="Arial"/>
              </a:rPr>
              <a:t>… </a:t>
            </a:r>
            <a:r>
              <a:rPr dirty="0" sz="1000" spc="-5" i="1">
                <a:latin typeface="Arial"/>
                <a:cs typeface="Arial"/>
              </a:rPr>
              <a:t>V</a:t>
            </a:r>
            <a:r>
              <a:rPr dirty="0" baseline="-21367" sz="975" spc="-7">
                <a:latin typeface="Arial"/>
                <a:cs typeface="Arial"/>
              </a:rPr>
              <a:t>k</a:t>
            </a:r>
            <a:r>
              <a:rPr dirty="0" sz="1000" spc="-5" i="1">
                <a:latin typeface="Arial"/>
                <a:cs typeface="Arial"/>
              </a:rPr>
              <a:t>=x</a:t>
            </a:r>
            <a:r>
              <a:rPr dirty="0" baseline="-21367" sz="975" spc="-7">
                <a:latin typeface="Arial"/>
                <a:cs typeface="Arial"/>
              </a:rPr>
              <a:t>k</a:t>
            </a:r>
            <a:r>
              <a:rPr dirty="0" sz="1000" spc="-5" i="1">
                <a:latin typeface="Arial"/>
                <a:cs typeface="Arial"/>
              </a:rPr>
              <a:t>) </a:t>
            </a:r>
            <a:r>
              <a:rPr dirty="0" sz="1000">
                <a:latin typeface="Arial"/>
                <a:cs typeface="Arial"/>
              </a:rPr>
              <a:t>in</a:t>
            </a:r>
            <a:r>
              <a:rPr dirty="0" sz="1000" spc="-5">
                <a:latin typeface="Arial"/>
                <a:cs typeface="Arial"/>
              </a:rPr>
              <a:t> </a:t>
            </a:r>
            <a:r>
              <a:rPr dirty="0" sz="1000">
                <a:solidFill>
                  <a:srgbClr val="CC3300"/>
                </a:solidFill>
                <a:latin typeface="Arial"/>
                <a:cs typeface="Arial"/>
              </a:rPr>
              <a:t>C</a:t>
            </a:r>
            <a:endParaRPr sz="1000">
              <a:latin typeface="Arial"/>
              <a:cs typeface="Arial"/>
            </a:endParaRPr>
          </a:p>
          <a:p>
            <a:pPr marL="796925">
              <a:lnSpc>
                <a:spcPct val="100000"/>
              </a:lnSpc>
              <a:spcBef>
                <a:spcPts val="240"/>
              </a:spcBef>
            </a:pPr>
            <a:r>
              <a:rPr dirty="0" sz="1000" spc="-5">
                <a:latin typeface="Arial"/>
                <a:cs typeface="Arial"/>
              </a:rPr>
              <a:t>If </a:t>
            </a:r>
            <a:r>
              <a:rPr dirty="0" sz="1000" spc="-5" i="1">
                <a:latin typeface="Arial"/>
                <a:cs typeface="Arial"/>
              </a:rPr>
              <a:t>x</a:t>
            </a:r>
            <a:r>
              <a:rPr dirty="0" baseline="-21367" sz="975" spc="-7">
                <a:latin typeface="Arial"/>
                <a:cs typeface="Arial"/>
              </a:rPr>
              <a:t>1 </a:t>
            </a:r>
            <a:r>
              <a:rPr dirty="0" sz="1000" spc="-5">
                <a:latin typeface="Arial"/>
                <a:cs typeface="Arial"/>
              </a:rPr>
              <a:t>in </a:t>
            </a:r>
            <a:r>
              <a:rPr dirty="0" sz="1000" spc="-5" i="1">
                <a:latin typeface="Arial"/>
                <a:cs typeface="Arial"/>
              </a:rPr>
              <a:t>A</a:t>
            </a:r>
            <a:r>
              <a:rPr dirty="0" baseline="-21367" sz="975" spc="-7">
                <a:latin typeface="Arial"/>
                <a:cs typeface="Arial"/>
              </a:rPr>
              <a:t>V1 </a:t>
            </a:r>
            <a:r>
              <a:rPr dirty="0" sz="1000" spc="-5" b="1">
                <a:latin typeface="Arial"/>
                <a:cs typeface="Arial"/>
              </a:rPr>
              <a:t>and </a:t>
            </a:r>
            <a:r>
              <a:rPr dirty="0" sz="1000" spc="-5" i="1">
                <a:latin typeface="Arial"/>
                <a:cs typeface="Arial"/>
              </a:rPr>
              <a:t>x</a:t>
            </a:r>
            <a:r>
              <a:rPr dirty="0" baseline="-21367" sz="975" spc="-7">
                <a:latin typeface="Arial"/>
                <a:cs typeface="Arial"/>
              </a:rPr>
              <a:t>2 </a:t>
            </a:r>
            <a:r>
              <a:rPr dirty="0" sz="1000" spc="-5">
                <a:latin typeface="Arial"/>
                <a:cs typeface="Arial"/>
              </a:rPr>
              <a:t>in </a:t>
            </a:r>
            <a:r>
              <a:rPr dirty="0" sz="1000" spc="-5" i="1">
                <a:latin typeface="Arial"/>
                <a:cs typeface="Arial"/>
              </a:rPr>
              <a:t>A</a:t>
            </a:r>
            <a:r>
              <a:rPr dirty="0" baseline="-21367" sz="975" spc="-7">
                <a:latin typeface="Arial"/>
                <a:cs typeface="Arial"/>
              </a:rPr>
              <a:t>V2 </a:t>
            </a:r>
            <a:r>
              <a:rPr dirty="0" sz="1000" b="1">
                <a:latin typeface="Arial"/>
                <a:cs typeface="Arial"/>
              </a:rPr>
              <a:t>and … </a:t>
            </a:r>
            <a:r>
              <a:rPr dirty="0" sz="1000" i="1">
                <a:latin typeface="Arial"/>
                <a:cs typeface="Arial"/>
              </a:rPr>
              <a:t>x</a:t>
            </a:r>
            <a:r>
              <a:rPr dirty="0" baseline="-21367" sz="975">
                <a:latin typeface="Arial"/>
                <a:cs typeface="Arial"/>
              </a:rPr>
              <a:t>k </a:t>
            </a:r>
            <a:r>
              <a:rPr dirty="0" sz="1000" spc="-5">
                <a:latin typeface="Arial"/>
                <a:cs typeface="Arial"/>
              </a:rPr>
              <a:t>in</a:t>
            </a:r>
            <a:r>
              <a:rPr dirty="0" sz="1000" spc="180">
                <a:latin typeface="Arial"/>
                <a:cs typeface="Arial"/>
              </a:rPr>
              <a:t> </a:t>
            </a:r>
            <a:r>
              <a:rPr dirty="0" sz="1000" spc="-10" i="1">
                <a:latin typeface="Arial"/>
                <a:cs typeface="Arial"/>
              </a:rPr>
              <a:t>A</a:t>
            </a:r>
            <a:r>
              <a:rPr dirty="0" baseline="-21367" sz="975" spc="-15">
                <a:latin typeface="Arial"/>
                <a:cs typeface="Arial"/>
              </a:rPr>
              <a:t>Vk</a:t>
            </a:r>
            <a:endParaRPr baseline="-21367" sz="975">
              <a:latin typeface="Arial"/>
              <a:cs typeface="Arial"/>
            </a:endParaRPr>
          </a:p>
          <a:p>
            <a:pPr marL="568325" marR="580390" indent="403860">
              <a:lnSpc>
                <a:spcPts val="1440"/>
              </a:lnSpc>
              <a:spcBef>
                <a:spcPts val="80"/>
              </a:spcBef>
            </a:pPr>
            <a:r>
              <a:rPr dirty="0" sz="1000" spc="-5">
                <a:latin typeface="Arial"/>
                <a:cs typeface="Arial"/>
              </a:rPr>
              <a:t>Add </a:t>
            </a:r>
            <a:r>
              <a:rPr dirty="0" sz="1000" spc="-5" i="1">
                <a:latin typeface="Arial"/>
                <a:cs typeface="Arial"/>
              </a:rPr>
              <a:t>x</a:t>
            </a:r>
            <a:r>
              <a:rPr dirty="0" baseline="-21367" sz="975" spc="-7">
                <a:latin typeface="Arial"/>
                <a:cs typeface="Arial"/>
              </a:rPr>
              <a:t>1 </a:t>
            </a:r>
            <a:r>
              <a:rPr dirty="0" sz="1000">
                <a:latin typeface="Arial"/>
                <a:cs typeface="Arial"/>
              </a:rPr>
              <a:t>to </a:t>
            </a:r>
            <a:r>
              <a:rPr dirty="0" sz="1000" spc="-5">
                <a:latin typeface="Arial"/>
                <a:cs typeface="Arial"/>
              </a:rPr>
              <a:t>NewA</a:t>
            </a:r>
            <a:r>
              <a:rPr dirty="0" baseline="-21367" sz="975" spc="-7">
                <a:latin typeface="Arial"/>
                <a:cs typeface="Arial"/>
              </a:rPr>
              <a:t>V1 </a:t>
            </a:r>
            <a:r>
              <a:rPr dirty="0" sz="1000">
                <a:latin typeface="Arial"/>
                <a:cs typeface="Arial"/>
              </a:rPr>
              <a:t>, </a:t>
            </a:r>
            <a:r>
              <a:rPr dirty="0" sz="1000" spc="-5" i="1">
                <a:latin typeface="Arial"/>
                <a:cs typeface="Arial"/>
              </a:rPr>
              <a:t>x</a:t>
            </a:r>
            <a:r>
              <a:rPr dirty="0" baseline="-21367" sz="975" spc="-7">
                <a:latin typeface="Arial"/>
                <a:cs typeface="Arial"/>
              </a:rPr>
              <a:t>2 </a:t>
            </a:r>
            <a:r>
              <a:rPr dirty="0" sz="1000" spc="-5">
                <a:latin typeface="Arial"/>
                <a:cs typeface="Arial"/>
              </a:rPr>
              <a:t>to NewA</a:t>
            </a:r>
            <a:r>
              <a:rPr dirty="0" baseline="-21367" sz="975" spc="-7">
                <a:latin typeface="Arial"/>
                <a:cs typeface="Arial"/>
              </a:rPr>
              <a:t>V2 </a:t>
            </a:r>
            <a:r>
              <a:rPr dirty="0" sz="1000" spc="-5">
                <a:latin typeface="Arial"/>
                <a:cs typeface="Arial"/>
              </a:rPr>
              <a:t>,… </a:t>
            </a:r>
            <a:r>
              <a:rPr dirty="0" sz="1000" i="1">
                <a:latin typeface="Arial"/>
                <a:cs typeface="Arial"/>
              </a:rPr>
              <a:t>x</a:t>
            </a:r>
            <a:r>
              <a:rPr dirty="0" baseline="-21367" sz="975">
                <a:latin typeface="Arial"/>
                <a:cs typeface="Arial"/>
              </a:rPr>
              <a:t>k </a:t>
            </a:r>
            <a:r>
              <a:rPr dirty="0" sz="1000">
                <a:latin typeface="Arial"/>
                <a:cs typeface="Arial"/>
              </a:rPr>
              <a:t>to </a:t>
            </a:r>
            <a:r>
              <a:rPr dirty="0" sz="1000" spc="-5">
                <a:latin typeface="Arial"/>
                <a:cs typeface="Arial"/>
              </a:rPr>
              <a:t>NewA</a:t>
            </a:r>
            <a:r>
              <a:rPr dirty="0" baseline="-21367" sz="975" spc="-7">
                <a:latin typeface="Arial"/>
                <a:cs typeface="Arial"/>
              </a:rPr>
              <a:t>Vk  </a:t>
            </a:r>
            <a:r>
              <a:rPr dirty="0" sz="1000" spc="-5">
                <a:latin typeface="Arial"/>
                <a:cs typeface="Arial"/>
              </a:rPr>
              <a:t>for </a:t>
            </a:r>
            <a:r>
              <a:rPr dirty="0" sz="1000">
                <a:latin typeface="Arial"/>
                <a:cs typeface="Arial"/>
              </a:rPr>
              <a:t>i = 1 , 2 …</a:t>
            </a:r>
            <a:r>
              <a:rPr dirty="0" sz="1000" spc="-50">
                <a:latin typeface="Arial"/>
                <a:cs typeface="Arial"/>
              </a:rPr>
              <a:t> </a:t>
            </a:r>
            <a:r>
              <a:rPr dirty="0" sz="1000">
                <a:latin typeface="Arial"/>
                <a:cs typeface="Arial"/>
              </a:rPr>
              <a:t>k</a:t>
            </a:r>
            <a:endParaRPr sz="1000">
              <a:latin typeface="Arial"/>
              <a:cs typeface="Arial"/>
            </a:endParaRPr>
          </a:p>
          <a:p>
            <a:pPr algn="ctr" marR="1059815">
              <a:lnSpc>
                <a:spcPct val="100000"/>
              </a:lnSpc>
              <a:spcBef>
                <a:spcPts val="155"/>
              </a:spcBef>
            </a:pPr>
            <a:r>
              <a:rPr dirty="0" sz="1000" spc="-5">
                <a:latin typeface="Arial"/>
                <a:cs typeface="Arial"/>
              </a:rPr>
              <a:t>A</a:t>
            </a:r>
            <a:r>
              <a:rPr dirty="0" baseline="-21367" sz="975" spc="-7">
                <a:latin typeface="Arial"/>
                <a:cs typeface="Arial"/>
              </a:rPr>
              <a:t>Vi </a:t>
            </a:r>
            <a:r>
              <a:rPr dirty="0" sz="1000" spc="-5">
                <a:latin typeface="Arial"/>
                <a:cs typeface="Arial"/>
              </a:rPr>
              <a:t>:= A</a:t>
            </a:r>
            <a:r>
              <a:rPr dirty="0" baseline="-21367" sz="975" spc="-7">
                <a:latin typeface="Arial"/>
                <a:cs typeface="Arial"/>
              </a:rPr>
              <a:t>Vi </a:t>
            </a:r>
            <a:r>
              <a:rPr dirty="0" sz="1000" spc="-5">
                <a:latin typeface="Arial"/>
                <a:cs typeface="Arial"/>
              </a:rPr>
              <a:t>intersection</a:t>
            </a:r>
            <a:r>
              <a:rPr dirty="0" sz="1000" spc="-170">
                <a:latin typeface="Arial"/>
                <a:cs typeface="Arial"/>
              </a:rPr>
              <a:t> </a:t>
            </a:r>
            <a:r>
              <a:rPr dirty="0" sz="1000" spc="-5">
                <a:latin typeface="Arial"/>
                <a:cs typeface="Arial"/>
              </a:rPr>
              <a:t>NewA</a:t>
            </a:r>
            <a:r>
              <a:rPr dirty="0" baseline="-21367" sz="975" spc="-7">
                <a:latin typeface="Arial"/>
                <a:cs typeface="Arial"/>
              </a:rPr>
              <a:t>Vi</a:t>
            </a:r>
            <a:endParaRPr baseline="-21367" sz="975">
              <a:latin typeface="Arial"/>
              <a:cs typeface="Arial"/>
            </a:endParaRPr>
          </a:p>
          <a:p>
            <a:pPr algn="ctr" marR="1024890">
              <a:lnSpc>
                <a:spcPct val="100000"/>
              </a:lnSpc>
              <a:spcBef>
                <a:spcPts val="229"/>
              </a:spcBef>
            </a:pPr>
            <a:r>
              <a:rPr dirty="0" baseline="-24691" sz="1350" spc="-7">
                <a:latin typeface="Arial"/>
                <a:cs typeface="Arial"/>
              </a:rPr>
              <a:t>We’ll keep </a:t>
            </a:r>
            <a:r>
              <a:rPr dirty="0" baseline="-24691" sz="1350" spc="-195">
                <a:latin typeface="Arial"/>
                <a:cs typeface="Arial"/>
              </a:rPr>
              <a:t>itera</a:t>
            </a:r>
            <a:r>
              <a:rPr dirty="0" sz="1000" spc="-130">
                <a:latin typeface="Arial"/>
                <a:cs typeface="Arial"/>
              </a:rPr>
              <a:t>I</a:t>
            </a:r>
            <a:r>
              <a:rPr dirty="0" baseline="-24691" sz="1350" spc="-195">
                <a:latin typeface="Arial"/>
                <a:cs typeface="Arial"/>
              </a:rPr>
              <a:t>t</a:t>
            </a:r>
            <a:r>
              <a:rPr dirty="0" sz="1000" spc="-130">
                <a:latin typeface="Arial"/>
                <a:cs typeface="Arial"/>
              </a:rPr>
              <a:t>f</a:t>
            </a:r>
            <a:r>
              <a:rPr dirty="0" baseline="-24691" sz="1350" spc="-195">
                <a:latin typeface="Arial"/>
                <a:cs typeface="Arial"/>
              </a:rPr>
              <a:t>in</a:t>
            </a:r>
            <a:r>
              <a:rPr dirty="0" sz="1000" spc="-130">
                <a:latin typeface="Arial"/>
                <a:cs typeface="Arial"/>
              </a:rPr>
              <a:t>A</a:t>
            </a:r>
            <a:r>
              <a:rPr dirty="0" baseline="-24691" sz="1350" spc="-195">
                <a:latin typeface="Arial"/>
                <a:cs typeface="Arial"/>
              </a:rPr>
              <a:t>g</a:t>
            </a:r>
            <a:r>
              <a:rPr dirty="0" baseline="-21367" sz="975" spc="-195">
                <a:latin typeface="Arial"/>
                <a:cs typeface="Arial"/>
              </a:rPr>
              <a:t>V</a:t>
            </a:r>
            <a:r>
              <a:rPr dirty="0" baseline="-24691" sz="1350" spc="-195">
                <a:latin typeface="Arial"/>
                <a:cs typeface="Arial"/>
              </a:rPr>
              <a:t>u</a:t>
            </a:r>
            <a:r>
              <a:rPr dirty="0" baseline="-21367" sz="975" spc="-195">
                <a:latin typeface="Arial"/>
                <a:cs typeface="Arial"/>
              </a:rPr>
              <a:t>i </a:t>
            </a:r>
            <a:r>
              <a:rPr dirty="0" sz="1000" spc="-215">
                <a:latin typeface="Arial"/>
                <a:cs typeface="Arial"/>
              </a:rPr>
              <a:t>w</a:t>
            </a:r>
            <a:r>
              <a:rPr dirty="0" baseline="-24691" sz="1350" spc="-322">
                <a:latin typeface="Arial"/>
                <a:cs typeface="Arial"/>
              </a:rPr>
              <a:t>nt</a:t>
            </a:r>
            <a:r>
              <a:rPr dirty="0" sz="1000" spc="-215">
                <a:latin typeface="Arial"/>
                <a:cs typeface="Arial"/>
              </a:rPr>
              <a:t>a</a:t>
            </a:r>
            <a:r>
              <a:rPr dirty="0" baseline="-24691" sz="1350" spc="-322">
                <a:latin typeface="Arial"/>
                <a:cs typeface="Arial"/>
              </a:rPr>
              <a:t>il </a:t>
            </a:r>
            <a:r>
              <a:rPr dirty="0" sz="1000" spc="-300">
                <a:latin typeface="Arial"/>
                <a:cs typeface="Arial"/>
              </a:rPr>
              <a:t>s</a:t>
            </a:r>
            <a:r>
              <a:rPr dirty="0" baseline="-24691" sz="1350" spc="-450">
                <a:latin typeface="Arial"/>
                <a:cs typeface="Arial"/>
              </a:rPr>
              <a:t>w</a:t>
            </a:r>
            <a:r>
              <a:rPr dirty="0" sz="1000" spc="-300">
                <a:latin typeface="Arial"/>
                <a:cs typeface="Arial"/>
              </a:rPr>
              <a:t>m</a:t>
            </a:r>
            <a:r>
              <a:rPr dirty="0" baseline="-24691" sz="1350" spc="-450">
                <a:latin typeface="Arial"/>
                <a:cs typeface="Arial"/>
              </a:rPr>
              <a:t>e</a:t>
            </a:r>
            <a:r>
              <a:rPr dirty="0" baseline="-24691" sz="1350">
                <a:latin typeface="Arial"/>
                <a:cs typeface="Arial"/>
              </a:rPr>
              <a:t> </a:t>
            </a:r>
            <a:r>
              <a:rPr dirty="0" baseline="-24691" sz="1350" spc="-359">
                <a:latin typeface="Arial"/>
                <a:cs typeface="Arial"/>
              </a:rPr>
              <a:t>d</a:t>
            </a:r>
            <a:r>
              <a:rPr dirty="0" sz="1000" spc="-240">
                <a:latin typeface="Arial"/>
                <a:cs typeface="Arial"/>
              </a:rPr>
              <a:t>a</a:t>
            </a:r>
            <a:r>
              <a:rPr dirty="0" baseline="-24691" sz="1350" spc="-359">
                <a:latin typeface="Arial"/>
                <a:cs typeface="Arial"/>
              </a:rPr>
              <a:t>o</a:t>
            </a:r>
            <a:r>
              <a:rPr dirty="0" sz="1000" spc="-240">
                <a:latin typeface="Arial"/>
                <a:cs typeface="Arial"/>
              </a:rPr>
              <a:t>de</a:t>
            </a:r>
            <a:r>
              <a:rPr dirty="0" baseline="-24691" sz="1350" spc="-359">
                <a:latin typeface="Arial"/>
                <a:cs typeface="Arial"/>
              </a:rPr>
              <a:t>a </a:t>
            </a:r>
            <a:r>
              <a:rPr dirty="0" sz="1000">
                <a:latin typeface="Arial"/>
                <a:cs typeface="Arial"/>
              </a:rPr>
              <a:t>smaller by that</a:t>
            </a:r>
            <a:r>
              <a:rPr dirty="0" sz="1000" spc="-15">
                <a:latin typeface="Arial"/>
                <a:cs typeface="Arial"/>
              </a:rPr>
              <a:t> </a:t>
            </a:r>
            <a:r>
              <a:rPr dirty="0" sz="1000" spc="-5">
                <a:latin typeface="Arial"/>
                <a:cs typeface="Arial"/>
              </a:rPr>
              <a:t>intersection</a:t>
            </a:r>
            <a:endParaRPr sz="1000">
              <a:latin typeface="Arial"/>
              <a:cs typeface="Arial"/>
            </a:endParaRPr>
          </a:p>
          <a:p>
            <a:pPr marL="38100">
              <a:lnSpc>
                <a:spcPct val="100000"/>
              </a:lnSpc>
              <a:spcBef>
                <a:spcPts val="260"/>
              </a:spcBef>
            </a:pPr>
            <a:r>
              <a:rPr dirty="0" sz="900" spc="-5">
                <a:latin typeface="Arial"/>
                <a:cs typeface="Arial"/>
              </a:rPr>
              <a:t>full iteration in </a:t>
            </a:r>
            <a:r>
              <a:rPr dirty="0" sz="900" spc="-160">
                <a:latin typeface="Arial"/>
                <a:cs typeface="Arial"/>
              </a:rPr>
              <a:t>which</a:t>
            </a:r>
            <a:r>
              <a:rPr dirty="0" sz="1000" spc="-160">
                <a:latin typeface="Arial"/>
                <a:cs typeface="Arial"/>
              </a:rPr>
              <a:t>fi</a:t>
            </a:r>
            <a:r>
              <a:rPr dirty="0" sz="900" spc="-160">
                <a:latin typeface="Arial"/>
                <a:cs typeface="Arial"/>
              </a:rPr>
              <a:t>n</a:t>
            </a:r>
            <a:r>
              <a:rPr dirty="0" sz="1000" spc="-160">
                <a:latin typeface="Arial"/>
                <a:cs typeface="Arial"/>
              </a:rPr>
              <a:t>n</a:t>
            </a:r>
            <a:r>
              <a:rPr dirty="0" sz="900" spc="-160">
                <a:latin typeface="Arial"/>
                <a:cs typeface="Arial"/>
              </a:rPr>
              <a:t>o</a:t>
            </a:r>
            <a:r>
              <a:rPr dirty="0" sz="1000" spc="-160">
                <a:latin typeface="Arial"/>
                <a:cs typeface="Arial"/>
              </a:rPr>
              <a:t>is</a:t>
            </a:r>
            <a:r>
              <a:rPr dirty="0" sz="900" spc="-160">
                <a:latin typeface="Arial"/>
                <a:cs typeface="Arial"/>
              </a:rPr>
              <a:t>n</a:t>
            </a:r>
            <a:r>
              <a:rPr dirty="0" sz="1000" spc="-160">
                <a:latin typeface="Arial"/>
                <a:cs typeface="Arial"/>
              </a:rPr>
              <a:t>h</a:t>
            </a:r>
            <a:r>
              <a:rPr dirty="0" sz="900" spc="-160">
                <a:latin typeface="Arial"/>
                <a:cs typeface="Arial"/>
              </a:rPr>
              <a:t>e</a:t>
            </a:r>
            <a:r>
              <a:rPr dirty="0" sz="1000" spc="-160">
                <a:latin typeface="Arial"/>
                <a:cs typeface="Arial"/>
              </a:rPr>
              <a:t>e</a:t>
            </a:r>
            <a:r>
              <a:rPr dirty="0" sz="900" spc="-160">
                <a:latin typeface="Arial"/>
                <a:cs typeface="Arial"/>
              </a:rPr>
              <a:t>o</a:t>
            </a:r>
            <a:r>
              <a:rPr dirty="0" sz="1000" spc="-160">
                <a:latin typeface="Arial"/>
                <a:cs typeface="Arial"/>
              </a:rPr>
              <a:t>d</a:t>
            </a:r>
            <a:r>
              <a:rPr dirty="0" sz="900" spc="-160">
                <a:latin typeface="Arial"/>
                <a:cs typeface="Arial"/>
              </a:rPr>
              <a:t>f</a:t>
            </a:r>
            <a:r>
              <a:rPr dirty="0" sz="900" spc="-75">
                <a:latin typeface="Arial"/>
                <a:cs typeface="Arial"/>
              </a:rPr>
              <a:t> </a:t>
            </a:r>
            <a:r>
              <a:rPr dirty="0" sz="900" spc="-110">
                <a:latin typeface="Arial"/>
                <a:cs typeface="Arial"/>
              </a:rPr>
              <a:t>t</a:t>
            </a:r>
            <a:r>
              <a:rPr dirty="0" sz="1000" spc="-110">
                <a:latin typeface="Arial"/>
                <a:cs typeface="Arial"/>
              </a:rPr>
              <a:t>=</a:t>
            </a:r>
            <a:r>
              <a:rPr dirty="0" sz="900" spc="-110">
                <a:latin typeface="Arial"/>
                <a:cs typeface="Arial"/>
              </a:rPr>
              <a:t>he</a:t>
            </a:r>
            <a:r>
              <a:rPr dirty="0" sz="1000" spc="-110">
                <a:latin typeface="Arial"/>
                <a:cs typeface="Arial"/>
              </a:rPr>
              <a:t>FALSE</a:t>
            </a:r>
            <a:endParaRPr sz="1000">
              <a:latin typeface="Arial"/>
              <a:cs typeface="Arial"/>
            </a:endParaRPr>
          </a:p>
          <a:p>
            <a:pPr marL="38100">
              <a:lnSpc>
                <a:spcPct val="100000"/>
              </a:lnSpc>
              <a:spcBef>
                <a:spcPts val="215"/>
              </a:spcBef>
            </a:pPr>
            <a:r>
              <a:rPr dirty="0" baseline="21604" sz="1350" spc="-7">
                <a:latin typeface="Arial"/>
                <a:cs typeface="Arial"/>
              </a:rPr>
              <a:t>availability </a:t>
            </a:r>
            <a:r>
              <a:rPr dirty="0" baseline="21604" sz="1350" spc="-89">
                <a:latin typeface="Arial"/>
                <a:cs typeface="Arial"/>
              </a:rPr>
              <a:t>lists</a:t>
            </a:r>
            <a:r>
              <a:rPr dirty="0" sz="1000" spc="-60">
                <a:latin typeface="Arial"/>
                <a:cs typeface="Arial"/>
              </a:rPr>
              <a:t>I</a:t>
            </a:r>
            <a:r>
              <a:rPr dirty="0" baseline="21604" sz="1350" spc="-89">
                <a:latin typeface="Arial"/>
                <a:cs typeface="Arial"/>
              </a:rPr>
              <a:t>c</a:t>
            </a:r>
            <a:r>
              <a:rPr dirty="0" sz="1000" spc="-60">
                <a:latin typeface="Arial"/>
                <a:cs typeface="Arial"/>
              </a:rPr>
              <a:t>f </a:t>
            </a:r>
            <a:r>
              <a:rPr dirty="0" baseline="21604" sz="1350" spc="-240">
                <a:latin typeface="Arial"/>
                <a:cs typeface="Arial"/>
              </a:rPr>
              <a:t>h</a:t>
            </a:r>
            <a:r>
              <a:rPr dirty="0" sz="1000" spc="-160">
                <a:latin typeface="Arial"/>
                <a:cs typeface="Arial"/>
              </a:rPr>
              <a:t>A</a:t>
            </a:r>
            <a:r>
              <a:rPr dirty="0" baseline="21604" sz="1350" spc="-240">
                <a:latin typeface="Arial"/>
                <a:cs typeface="Arial"/>
              </a:rPr>
              <a:t>ang</a:t>
            </a:r>
            <a:r>
              <a:rPr dirty="0" sz="1000" spc="-160">
                <a:latin typeface="Arial"/>
                <a:cs typeface="Arial"/>
              </a:rPr>
              <a:t>i</a:t>
            </a:r>
            <a:r>
              <a:rPr dirty="0" baseline="21604" sz="1350" spc="-240">
                <a:latin typeface="Arial"/>
                <a:cs typeface="Arial"/>
              </a:rPr>
              <a:t>e</a:t>
            </a:r>
            <a:r>
              <a:rPr dirty="0" sz="1000" spc="-160">
                <a:latin typeface="Arial"/>
                <a:cs typeface="Arial"/>
              </a:rPr>
              <a:t>s</a:t>
            </a:r>
            <a:r>
              <a:rPr dirty="0" baseline="21604" sz="1350" spc="-240">
                <a:latin typeface="Arial"/>
                <a:cs typeface="Arial"/>
              </a:rPr>
              <a:t>. </a:t>
            </a:r>
            <a:r>
              <a:rPr dirty="0" sz="1000" spc="-180">
                <a:latin typeface="Arial"/>
                <a:cs typeface="Arial"/>
              </a:rPr>
              <a:t>e</a:t>
            </a:r>
            <a:r>
              <a:rPr dirty="0" baseline="21604" sz="1350" spc="-270">
                <a:latin typeface="Arial"/>
                <a:cs typeface="Arial"/>
              </a:rPr>
              <a:t>T</a:t>
            </a:r>
            <a:r>
              <a:rPr dirty="0" sz="1000" spc="-180">
                <a:latin typeface="Arial"/>
                <a:cs typeface="Arial"/>
              </a:rPr>
              <a:t>m</a:t>
            </a:r>
            <a:r>
              <a:rPr dirty="0" baseline="21604" sz="1350" spc="-270">
                <a:latin typeface="Arial"/>
                <a:cs typeface="Arial"/>
              </a:rPr>
              <a:t>he</a:t>
            </a:r>
            <a:r>
              <a:rPr dirty="0" sz="1000" spc="-180">
                <a:latin typeface="Arial"/>
                <a:cs typeface="Arial"/>
              </a:rPr>
              <a:t>pty,</a:t>
            </a:r>
            <a:r>
              <a:rPr dirty="0" sz="1000" spc="-85">
                <a:latin typeface="Arial"/>
                <a:cs typeface="Arial"/>
              </a:rPr>
              <a:t> </a:t>
            </a:r>
            <a:r>
              <a:rPr dirty="0" sz="1000">
                <a:latin typeface="Arial"/>
                <a:cs typeface="Arial"/>
              </a:rPr>
              <a:t>we’re </a:t>
            </a:r>
            <a:r>
              <a:rPr dirty="0" sz="1000" spc="-5">
                <a:latin typeface="Arial"/>
                <a:cs typeface="Arial"/>
              </a:rPr>
              <a:t>toast. Break out with “Backtrack”</a:t>
            </a:r>
            <a:r>
              <a:rPr dirty="0" sz="1000" spc="-30">
                <a:latin typeface="Arial"/>
                <a:cs typeface="Arial"/>
              </a:rPr>
              <a:t> </a:t>
            </a:r>
            <a:r>
              <a:rPr dirty="0" sz="1000">
                <a:latin typeface="Arial"/>
                <a:cs typeface="Arial"/>
              </a:rPr>
              <a:t>signal.</a:t>
            </a:r>
            <a:endParaRPr sz="1000">
              <a:latin typeface="Arial"/>
              <a:cs typeface="Arial"/>
            </a:endParaRPr>
          </a:p>
        </p:txBody>
      </p:sp>
      <p:sp>
        <p:nvSpPr>
          <p:cNvPr id="22" name="object 22"/>
          <p:cNvSpPr txBox="1"/>
          <p:nvPr/>
        </p:nvSpPr>
        <p:spPr>
          <a:xfrm>
            <a:off x="1775967" y="8376919"/>
            <a:ext cx="1555750" cy="299720"/>
          </a:xfrm>
          <a:prstGeom prst="rect">
            <a:avLst/>
          </a:prstGeom>
        </p:spPr>
        <p:txBody>
          <a:bodyPr wrap="square" lIns="0" tIns="12700" rIns="0" bIns="0" rtlCol="0" vert="horz">
            <a:spAutoFit/>
          </a:bodyPr>
          <a:lstStyle/>
          <a:p>
            <a:pPr marL="25400" marR="30480">
              <a:lnSpc>
                <a:spcPct val="100000"/>
              </a:lnSpc>
              <a:spcBef>
                <a:spcPts val="100"/>
              </a:spcBef>
            </a:pPr>
            <a:r>
              <a:rPr dirty="0" sz="900" spc="-5">
                <a:latin typeface="Arial"/>
                <a:cs typeface="Arial"/>
              </a:rPr>
              <a:t>“finished” flag is </a:t>
            </a:r>
            <a:r>
              <a:rPr dirty="0" sz="900" spc="-85">
                <a:latin typeface="Arial"/>
                <a:cs typeface="Arial"/>
              </a:rPr>
              <a:t>jus</a:t>
            </a:r>
            <a:r>
              <a:rPr dirty="0" baseline="42735" sz="975" spc="-127">
                <a:latin typeface="Arial"/>
                <a:cs typeface="Arial"/>
              </a:rPr>
              <a:t>V</a:t>
            </a:r>
            <a:r>
              <a:rPr dirty="0" sz="900" spc="-85">
                <a:latin typeface="Arial"/>
                <a:cs typeface="Arial"/>
              </a:rPr>
              <a:t>t</a:t>
            </a:r>
            <a:r>
              <a:rPr dirty="0" baseline="42735" sz="975" spc="-127">
                <a:latin typeface="Arial"/>
                <a:cs typeface="Arial"/>
              </a:rPr>
              <a:t>i </a:t>
            </a:r>
            <a:r>
              <a:rPr dirty="0" sz="900" spc="-5">
                <a:latin typeface="Arial"/>
                <a:cs typeface="Arial"/>
              </a:rPr>
              <a:t>to </a:t>
            </a:r>
            <a:r>
              <a:rPr dirty="0" sz="900" spc="-10">
                <a:latin typeface="Arial"/>
                <a:cs typeface="Arial"/>
              </a:rPr>
              <a:t>record  </a:t>
            </a:r>
            <a:r>
              <a:rPr dirty="0" sz="900" spc="-5">
                <a:latin typeface="Arial"/>
                <a:cs typeface="Arial"/>
              </a:rPr>
              <a:t>whether a change took</a:t>
            </a:r>
            <a:r>
              <a:rPr dirty="0" sz="900" spc="-50">
                <a:latin typeface="Arial"/>
                <a:cs typeface="Arial"/>
              </a:rPr>
              <a:t> </a:t>
            </a:r>
            <a:r>
              <a:rPr dirty="0" sz="900" spc="-5">
                <a:latin typeface="Arial"/>
                <a:cs typeface="Arial"/>
              </a:rPr>
              <a:t>place.</a:t>
            </a:r>
            <a:endParaRPr sz="900">
              <a:latin typeface="Arial"/>
              <a:cs typeface="Arial"/>
            </a:endParaRPr>
          </a:p>
        </p:txBody>
      </p:sp>
      <p:sp>
        <p:nvSpPr>
          <p:cNvPr id="23" name="object 23"/>
          <p:cNvSpPr/>
          <p:nvPr/>
        </p:nvSpPr>
        <p:spPr>
          <a:xfrm>
            <a:off x="1606296" y="5408676"/>
            <a:ext cx="4559300" cy="3416300"/>
          </a:xfrm>
          <a:custGeom>
            <a:avLst/>
            <a:gdLst/>
            <a:ahLst/>
            <a:cxnLst/>
            <a:rect l="l" t="t" r="r" b="b"/>
            <a:pathLst>
              <a:path w="4559300" h="3416300">
                <a:moveTo>
                  <a:pt x="4559046" y="0"/>
                </a:moveTo>
                <a:lnTo>
                  <a:pt x="0" y="0"/>
                </a:lnTo>
                <a:lnTo>
                  <a:pt x="0" y="3416046"/>
                </a:lnTo>
                <a:lnTo>
                  <a:pt x="4559046" y="3416046"/>
                </a:lnTo>
                <a:lnTo>
                  <a:pt x="4559046" y="0"/>
                </a:lnTo>
                <a:close/>
              </a:path>
            </a:pathLst>
          </a:custGeom>
          <a:ln w="12954">
            <a:solidFill>
              <a:srgbClr val="000000"/>
            </a:solidFill>
          </a:ln>
        </p:spPr>
        <p:txBody>
          <a:bodyPr wrap="square" lIns="0" tIns="0" rIns="0" bIns="0" rtlCol="0"/>
          <a:lstStyle/>
          <a:p/>
        </p:txBody>
      </p:sp>
      <p:sp>
        <p:nvSpPr>
          <p:cNvPr id="24" name="object 24"/>
          <p:cNvSpPr txBox="1">
            <a:spLocks noGrp="1"/>
          </p:cNvSpPr>
          <p:nvPr>
            <p:ph type="sldNum" idx="7" sz="quarter"/>
          </p:nvPr>
        </p:nvSpPr>
        <p:spPr>
          <a:prstGeom prst="rect"/>
        </p:spPr>
        <p:txBody>
          <a:bodyPr wrap="square" lIns="0" tIns="0" rIns="0" bIns="0" rtlCol="0" vert="horz">
            <a:spAutoFit/>
          </a:bodyPr>
          <a:lstStyle/>
          <a:p>
            <a:pPr marL="25400">
              <a:lnSpc>
                <a:spcPts val="1540"/>
              </a:lnSpc>
            </a:pPr>
            <a:fld id="{81D60167-4931-47E6-BA6A-407CBD079E47}" type="slidenum">
              <a:rPr dirty="0"/>
              <a:t>10</a:t>
            </a:fld>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576315" y="4355084"/>
            <a:ext cx="334645" cy="132715"/>
          </a:xfrm>
          <a:prstGeom prst="rect">
            <a:avLst/>
          </a:prstGeom>
        </p:spPr>
        <p:txBody>
          <a:bodyPr wrap="square" lIns="0" tIns="12700" rIns="0" bIns="0" rtlCol="0" vert="horz">
            <a:spAutoFit/>
          </a:bodyPr>
          <a:lstStyle/>
          <a:p>
            <a:pPr>
              <a:lnSpc>
                <a:spcPct val="100000"/>
              </a:lnSpc>
              <a:spcBef>
                <a:spcPts val="100"/>
              </a:spcBef>
            </a:pPr>
            <a:r>
              <a:rPr dirty="0" sz="700" spc="-5">
                <a:latin typeface="Arial"/>
                <a:cs typeface="Arial"/>
              </a:rPr>
              <a:t>Slide</a:t>
            </a:r>
            <a:r>
              <a:rPr dirty="0" sz="700" spc="-60">
                <a:latin typeface="Arial"/>
                <a:cs typeface="Arial"/>
              </a:rPr>
              <a:t> </a:t>
            </a:r>
            <a:r>
              <a:rPr dirty="0" sz="700" spc="-5">
                <a:latin typeface="Arial"/>
                <a:cs typeface="Arial"/>
              </a:rPr>
              <a:t>17</a:t>
            </a:r>
            <a:endParaRPr sz="700">
              <a:latin typeface="Arial"/>
              <a:cs typeface="Arial"/>
            </a:endParaRPr>
          </a:p>
        </p:txBody>
      </p:sp>
      <p:sp>
        <p:nvSpPr>
          <p:cNvPr id="3" name="object 3"/>
          <p:cNvSpPr txBox="1"/>
          <p:nvPr/>
        </p:nvSpPr>
        <p:spPr>
          <a:xfrm>
            <a:off x="1645920" y="1536446"/>
            <a:ext cx="1365250" cy="178435"/>
          </a:xfrm>
          <a:prstGeom prst="rect">
            <a:avLst/>
          </a:prstGeom>
        </p:spPr>
        <p:txBody>
          <a:bodyPr wrap="square" lIns="0" tIns="12700" rIns="0" bIns="0" rtlCol="0" vert="horz">
            <a:spAutoFit/>
          </a:bodyPr>
          <a:lstStyle/>
          <a:p>
            <a:pPr>
              <a:lnSpc>
                <a:spcPct val="100000"/>
              </a:lnSpc>
              <a:spcBef>
                <a:spcPts val="100"/>
              </a:spcBef>
            </a:pPr>
            <a:r>
              <a:rPr dirty="0" sz="1000" spc="-5">
                <a:latin typeface="Arial"/>
                <a:cs typeface="Arial"/>
              </a:rPr>
              <a:t>Propagate(</a:t>
            </a:r>
            <a:r>
              <a:rPr dirty="0" sz="1000" spc="-5" i="1">
                <a:latin typeface="Arial"/>
                <a:cs typeface="Arial"/>
              </a:rPr>
              <a:t>A </a:t>
            </a:r>
            <a:r>
              <a:rPr dirty="0" sz="1000" i="1">
                <a:latin typeface="Arial"/>
                <a:cs typeface="Arial"/>
              </a:rPr>
              <a:t>, A </a:t>
            </a:r>
            <a:r>
              <a:rPr dirty="0" sz="1000" spc="-5" i="1">
                <a:latin typeface="Arial"/>
                <a:cs typeface="Arial"/>
              </a:rPr>
              <a:t>,… </a:t>
            </a:r>
            <a:r>
              <a:rPr dirty="0" sz="1000" i="1">
                <a:latin typeface="Arial"/>
                <a:cs typeface="Arial"/>
              </a:rPr>
              <a:t>A</a:t>
            </a:r>
            <a:r>
              <a:rPr dirty="0" sz="1000" spc="90" i="1">
                <a:latin typeface="Arial"/>
                <a:cs typeface="Arial"/>
              </a:rPr>
              <a:t> </a:t>
            </a:r>
            <a:r>
              <a:rPr dirty="0" sz="1000">
                <a:latin typeface="Arial"/>
                <a:cs typeface="Arial"/>
              </a:rPr>
              <a:t>)</a:t>
            </a:r>
            <a:endParaRPr sz="1000">
              <a:latin typeface="Arial"/>
              <a:cs typeface="Arial"/>
            </a:endParaRPr>
          </a:p>
        </p:txBody>
      </p:sp>
      <p:sp>
        <p:nvSpPr>
          <p:cNvPr id="4" name="object 4"/>
          <p:cNvSpPr txBox="1"/>
          <p:nvPr/>
        </p:nvSpPr>
        <p:spPr>
          <a:xfrm>
            <a:off x="1874520" y="1613408"/>
            <a:ext cx="1377315" cy="832485"/>
          </a:xfrm>
          <a:prstGeom prst="rect">
            <a:avLst/>
          </a:prstGeom>
        </p:spPr>
        <p:txBody>
          <a:bodyPr wrap="square" lIns="0" tIns="12065" rIns="0" bIns="0" rtlCol="0" vert="horz">
            <a:spAutoFit/>
          </a:bodyPr>
          <a:lstStyle/>
          <a:p>
            <a:pPr marL="484505">
              <a:lnSpc>
                <a:spcPct val="100000"/>
              </a:lnSpc>
              <a:spcBef>
                <a:spcPts val="95"/>
              </a:spcBef>
              <a:tabLst>
                <a:tab pos="684530" algn="l"/>
                <a:tab pos="1035050" algn="l"/>
              </a:tabLst>
            </a:pPr>
            <a:r>
              <a:rPr dirty="0" sz="650" spc="-5">
                <a:latin typeface="Arial"/>
                <a:cs typeface="Arial"/>
              </a:rPr>
              <a:t>1	2	n</a:t>
            </a:r>
            <a:endParaRPr sz="650">
              <a:latin typeface="Arial"/>
              <a:cs typeface="Arial"/>
            </a:endParaRPr>
          </a:p>
          <a:p>
            <a:pPr>
              <a:lnSpc>
                <a:spcPct val="100000"/>
              </a:lnSpc>
              <a:spcBef>
                <a:spcPts val="60"/>
              </a:spcBef>
            </a:pPr>
            <a:r>
              <a:rPr dirty="0" sz="1000">
                <a:latin typeface="Arial"/>
                <a:cs typeface="Arial"/>
              </a:rPr>
              <a:t>finished =</a:t>
            </a:r>
            <a:r>
              <a:rPr dirty="0" sz="1000" spc="-30">
                <a:latin typeface="Arial"/>
                <a:cs typeface="Arial"/>
              </a:rPr>
              <a:t> </a:t>
            </a:r>
            <a:r>
              <a:rPr dirty="0" sz="1000" spc="-5">
                <a:latin typeface="Arial"/>
                <a:cs typeface="Arial"/>
              </a:rPr>
              <a:t>FALSE</a:t>
            </a:r>
            <a:endParaRPr sz="1000">
              <a:latin typeface="Arial"/>
              <a:cs typeface="Arial"/>
            </a:endParaRPr>
          </a:p>
          <a:p>
            <a:pPr marL="227965" marR="5715" indent="-228600">
              <a:lnSpc>
                <a:spcPts val="1440"/>
              </a:lnSpc>
              <a:spcBef>
                <a:spcPts val="80"/>
              </a:spcBef>
            </a:pPr>
            <a:r>
              <a:rPr dirty="0" sz="1000" spc="-5">
                <a:latin typeface="Arial"/>
                <a:cs typeface="Arial"/>
              </a:rPr>
              <a:t>while not finished  </a:t>
            </a:r>
            <a:r>
              <a:rPr dirty="0" sz="1000">
                <a:latin typeface="Arial"/>
                <a:cs typeface="Arial"/>
              </a:rPr>
              <a:t>finished = </a:t>
            </a:r>
            <a:r>
              <a:rPr dirty="0" sz="1000" spc="-5">
                <a:latin typeface="Arial"/>
                <a:cs typeface="Arial"/>
              </a:rPr>
              <a:t>TRUE  foreach constraint</a:t>
            </a:r>
            <a:r>
              <a:rPr dirty="0" sz="1000" spc="-65">
                <a:latin typeface="Arial"/>
                <a:cs typeface="Arial"/>
              </a:rPr>
              <a:t> </a:t>
            </a:r>
            <a:r>
              <a:rPr dirty="0" sz="1000">
                <a:solidFill>
                  <a:srgbClr val="CC3300"/>
                </a:solidFill>
                <a:latin typeface="Arial"/>
                <a:cs typeface="Arial"/>
              </a:rPr>
              <a:t>C</a:t>
            </a:r>
            <a:endParaRPr sz="1000">
              <a:latin typeface="Arial"/>
              <a:cs typeface="Arial"/>
            </a:endParaRPr>
          </a:p>
        </p:txBody>
      </p:sp>
      <p:sp>
        <p:nvSpPr>
          <p:cNvPr id="5" name="object 5"/>
          <p:cNvSpPr txBox="1"/>
          <p:nvPr/>
        </p:nvSpPr>
        <p:spPr>
          <a:xfrm>
            <a:off x="2306318" y="2419107"/>
            <a:ext cx="3195320" cy="938530"/>
          </a:xfrm>
          <a:prstGeom prst="rect">
            <a:avLst/>
          </a:prstGeom>
        </p:spPr>
        <p:txBody>
          <a:bodyPr wrap="square" lIns="0" tIns="43180" rIns="0" bIns="0" rtlCol="0" vert="horz">
            <a:spAutoFit/>
          </a:bodyPr>
          <a:lstStyle/>
          <a:p>
            <a:pPr marL="25400">
              <a:lnSpc>
                <a:spcPct val="100000"/>
              </a:lnSpc>
              <a:spcBef>
                <a:spcPts val="340"/>
              </a:spcBef>
            </a:pPr>
            <a:r>
              <a:rPr dirty="0" sz="1000" spc="-5">
                <a:latin typeface="Arial"/>
                <a:cs typeface="Arial"/>
              </a:rPr>
              <a:t>Assume </a:t>
            </a:r>
            <a:r>
              <a:rPr dirty="0" sz="1000">
                <a:solidFill>
                  <a:srgbClr val="CC3300"/>
                </a:solidFill>
                <a:latin typeface="Arial"/>
                <a:cs typeface="Arial"/>
              </a:rPr>
              <a:t>C </a:t>
            </a:r>
            <a:r>
              <a:rPr dirty="0" sz="1000" spc="-5">
                <a:latin typeface="Arial"/>
                <a:cs typeface="Arial"/>
              </a:rPr>
              <a:t>concerns variables </a:t>
            </a:r>
            <a:r>
              <a:rPr dirty="0" sz="1000" spc="-5" i="1">
                <a:latin typeface="Arial"/>
                <a:cs typeface="Arial"/>
              </a:rPr>
              <a:t>V</a:t>
            </a:r>
            <a:r>
              <a:rPr dirty="0" baseline="-21367" sz="975" spc="-7">
                <a:latin typeface="Arial"/>
                <a:cs typeface="Arial"/>
              </a:rPr>
              <a:t>1</a:t>
            </a:r>
            <a:r>
              <a:rPr dirty="0" sz="1000" spc="-5" i="1">
                <a:latin typeface="Arial"/>
                <a:cs typeface="Arial"/>
              </a:rPr>
              <a:t>, V</a:t>
            </a:r>
            <a:r>
              <a:rPr dirty="0" baseline="-21367" sz="975" spc="-7">
                <a:latin typeface="Arial"/>
                <a:cs typeface="Arial"/>
              </a:rPr>
              <a:t>2 </a:t>
            </a:r>
            <a:r>
              <a:rPr dirty="0" sz="1000" spc="-5" i="1">
                <a:latin typeface="Arial"/>
                <a:cs typeface="Arial"/>
              </a:rPr>
              <a:t>,…</a:t>
            </a:r>
            <a:r>
              <a:rPr dirty="0" sz="1000" spc="-10" i="1">
                <a:latin typeface="Arial"/>
                <a:cs typeface="Arial"/>
              </a:rPr>
              <a:t> </a:t>
            </a:r>
            <a:r>
              <a:rPr dirty="0" sz="1000" spc="-5" i="1">
                <a:latin typeface="Arial"/>
                <a:cs typeface="Arial"/>
              </a:rPr>
              <a:t>V</a:t>
            </a:r>
            <a:r>
              <a:rPr dirty="0" baseline="-21367" sz="975" spc="-7">
                <a:latin typeface="Arial"/>
                <a:cs typeface="Arial"/>
              </a:rPr>
              <a:t>k</a:t>
            </a:r>
            <a:endParaRPr baseline="-21367" sz="975">
              <a:latin typeface="Arial"/>
              <a:cs typeface="Arial"/>
            </a:endParaRPr>
          </a:p>
          <a:p>
            <a:pPr marL="25400" marR="396875">
              <a:lnSpc>
                <a:spcPct val="119500"/>
              </a:lnSpc>
              <a:spcBef>
                <a:spcPts val="5"/>
              </a:spcBef>
            </a:pPr>
            <a:r>
              <a:rPr dirty="0" sz="1000">
                <a:latin typeface="Arial"/>
                <a:cs typeface="Arial"/>
              </a:rPr>
              <a:t>Set </a:t>
            </a:r>
            <a:r>
              <a:rPr dirty="0" sz="1000" spc="-5">
                <a:latin typeface="Arial"/>
                <a:cs typeface="Arial"/>
              </a:rPr>
              <a:t>NewA</a:t>
            </a:r>
            <a:r>
              <a:rPr dirty="0" baseline="-21367" sz="975" spc="-7">
                <a:latin typeface="Arial"/>
                <a:cs typeface="Arial"/>
              </a:rPr>
              <a:t>V1 </a:t>
            </a:r>
            <a:r>
              <a:rPr dirty="0" sz="1000">
                <a:latin typeface="Arial"/>
                <a:cs typeface="Arial"/>
              </a:rPr>
              <a:t>= </a:t>
            </a:r>
            <a:r>
              <a:rPr dirty="0" sz="1000" spc="-5">
                <a:latin typeface="Arial"/>
                <a:cs typeface="Arial"/>
              </a:rPr>
              <a:t>{} </a:t>
            </a:r>
            <a:r>
              <a:rPr dirty="0" sz="1000">
                <a:latin typeface="Arial"/>
                <a:cs typeface="Arial"/>
              </a:rPr>
              <a:t>, </a:t>
            </a:r>
            <a:r>
              <a:rPr dirty="0" sz="1000" spc="-5">
                <a:latin typeface="Arial"/>
                <a:cs typeface="Arial"/>
              </a:rPr>
              <a:t>NewA</a:t>
            </a:r>
            <a:r>
              <a:rPr dirty="0" baseline="-21367" sz="975" spc="-7">
                <a:latin typeface="Arial"/>
                <a:cs typeface="Arial"/>
              </a:rPr>
              <a:t>V2 </a:t>
            </a:r>
            <a:r>
              <a:rPr dirty="0" sz="1000">
                <a:latin typeface="Arial"/>
                <a:cs typeface="Arial"/>
              </a:rPr>
              <a:t>= </a:t>
            </a:r>
            <a:r>
              <a:rPr dirty="0" sz="1000" spc="-5">
                <a:latin typeface="Arial"/>
                <a:cs typeface="Arial"/>
              </a:rPr>
              <a:t>{} </a:t>
            </a:r>
            <a:r>
              <a:rPr dirty="0" sz="1000">
                <a:latin typeface="Arial"/>
                <a:cs typeface="Arial"/>
              </a:rPr>
              <a:t>, … </a:t>
            </a:r>
            <a:r>
              <a:rPr dirty="0" sz="1000" spc="-5">
                <a:latin typeface="Arial"/>
                <a:cs typeface="Arial"/>
              </a:rPr>
              <a:t>NewA</a:t>
            </a:r>
            <a:r>
              <a:rPr dirty="0" baseline="-21367" sz="975" spc="-7">
                <a:latin typeface="Arial"/>
                <a:cs typeface="Arial"/>
              </a:rPr>
              <a:t>Vk </a:t>
            </a:r>
            <a:r>
              <a:rPr dirty="0" sz="1000">
                <a:latin typeface="Arial"/>
                <a:cs typeface="Arial"/>
              </a:rPr>
              <a:t>= </a:t>
            </a:r>
            <a:r>
              <a:rPr dirty="0" sz="1000" spc="-5">
                <a:latin typeface="Arial"/>
                <a:cs typeface="Arial"/>
              </a:rPr>
              <a:t>{}  Foreach assignment </a:t>
            </a:r>
            <a:r>
              <a:rPr dirty="0" sz="1000" spc="-5" i="1">
                <a:latin typeface="Arial"/>
                <a:cs typeface="Arial"/>
              </a:rPr>
              <a:t>(V</a:t>
            </a:r>
            <a:r>
              <a:rPr dirty="0" baseline="-21367" sz="975" spc="-7">
                <a:latin typeface="Arial"/>
                <a:cs typeface="Arial"/>
              </a:rPr>
              <a:t>1</a:t>
            </a:r>
            <a:r>
              <a:rPr dirty="0" sz="1000" spc="-5" i="1">
                <a:latin typeface="Arial"/>
                <a:cs typeface="Arial"/>
              </a:rPr>
              <a:t>=x</a:t>
            </a:r>
            <a:r>
              <a:rPr dirty="0" baseline="-21367" sz="975" spc="-7">
                <a:latin typeface="Arial"/>
                <a:cs typeface="Arial"/>
              </a:rPr>
              <a:t>1</a:t>
            </a:r>
            <a:r>
              <a:rPr dirty="0" sz="1000" spc="-5" i="1">
                <a:latin typeface="Arial"/>
                <a:cs typeface="Arial"/>
              </a:rPr>
              <a:t>, V</a:t>
            </a:r>
            <a:r>
              <a:rPr dirty="0" baseline="-21367" sz="975" spc="-7">
                <a:latin typeface="Arial"/>
                <a:cs typeface="Arial"/>
              </a:rPr>
              <a:t>2</a:t>
            </a:r>
            <a:r>
              <a:rPr dirty="0" sz="1000" spc="-5" i="1">
                <a:latin typeface="Arial"/>
                <a:cs typeface="Arial"/>
              </a:rPr>
              <a:t>=x</a:t>
            </a:r>
            <a:r>
              <a:rPr dirty="0" baseline="-21367" sz="975" spc="-7">
                <a:latin typeface="Arial"/>
                <a:cs typeface="Arial"/>
              </a:rPr>
              <a:t>2</a:t>
            </a:r>
            <a:r>
              <a:rPr dirty="0" sz="1000" spc="-5" i="1">
                <a:latin typeface="Arial"/>
                <a:cs typeface="Arial"/>
              </a:rPr>
              <a:t>, </a:t>
            </a:r>
            <a:r>
              <a:rPr dirty="0" sz="1000" i="1">
                <a:latin typeface="Arial"/>
                <a:cs typeface="Arial"/>
              </a:rPr>
              <a:t>… </a:t>
            </a:r>
            <a:r>
              <a:rPr dirty="0" sz="1000" spc="-5" i="1">
                <a:latin typeface="Arial"/>
                <a:cs typeface="Arial"/>
              </a:rPr>
              <a:t>V</a:t>
            </a:r>
            <a:r>
              <a:rPr dirty="0" baseline="-21367" sz="975" spc="-7">
                <a:latin typeface="Arial"/>
                <a:cs typeface="Arial"/>
              </a:rPr>
              <a:t>k</a:t>
            </a:r>
            <a:r>
              <a:rPr dirty="0" sz="1000" spc="-5" i="1">
                <a:latin typeface="Arial"/>
                <a:cs typeface="Arial"/>
              </a:rPr>
              <a:t>=x</a:t>
            </a:r>
            <a:r>
              <a:rPr dirty="0" baseline="-21367" sz="975" spc="-7">
                <a:latin typeface="Arial"/>
                <a:cs typeface="Arial"/>
              </a:rPr>
              <a:t>k</a:t>
            </a:r>
            <a:r>
              <a:rPr dirty="0" sz="1000" spc="-5" i="1">
                <a:latin typeface="Arial"/>
                <a:cs typeface="Arial"/>
              </a:rPr>
              <a:t>) </a:t>
            </a:r>
            <a:r>
              <a:rPr dirty="0" sz="1000">
                <a:latin typeface="Arial"/>
                <a:cs typeface="Arial"/>
              </a:rPr>
              <a:t>in</a:t>
            </a:r>
            <a:r>
              <a:rPr dirty="0" sz="1000" spc="-5">
                <a:latin typeface="Arial"/>
                <a:cs typeface="Arial"/>
              </a:rPr>
              <a:t> </a:t>
            </a:r>
            <a:r>
              <a:rPr dirty="0" sz="1000">
                <a:solidFill>
                  <a:srgbClr val="CC3300"/>
                </a:solidFill>
                <a:latin typeface="Arial"/>
                <a:cs typeface="Arial"/>
              </a:rPr>
              <a:t>C</a:t>
            </a:r>
            <a:endParaRPr sz="1000">
              <a:latin typeface="Arial"/>
              <a:cs typeface="Arial"/>
            </a:endParaRPr>
          </a:p>
          <a:p>
            <a:pPr marL="254000">
              <a:lnSpc>
                <a:spcPct val="100000"/>
              </a:lnSpc>
              <a:spcBef>
                <a:spcPts val="240"/>
              </a:spcBef>
            </a:pPr>
            <a:r>
              <a:rPr dirty="0" sz="1000" spc="-5">
                <a:latin typeface="Arial"/>
                <a:cs typeface="Arial"/>
              </a:rPr>
              <a:t>If </a:t>
            </a:r>
            <a:r>
              <a:rPr dirty="0" sz="1000" spc="-5" i="1">
                <a:latin typeface="Arial"/>
                <a:cs typeface="Arial"/>
              </a:rPr>
              <a:t>x</a:t>
            </a:r>
            <a:r>
              <a:rPr dirty="0" baseline="-21367" sz="975" spc="-7">
                <a:latin typeface="Arial"/>
                <a:cs typeface="Arial"/>
              </a:rPr>
              <a:t>1 </a:t>
            </a:r>
            <a:r>
              <a:rPr dirty="0" sz="1000" spc="-5">
                <a:latin typeface="Arial"/>
                <a:cs typeface="Arial"/>
              </a:rPr>
              <a:t>in </a:t>
            </a:r>
            <a:r>
              <a:rPr dirty="0" sz="1000" spc="-5" i="1">
                <a:latin typeface="Arial"/>
                <a:cs typeface="Arial"/>
              </a:rPr>
              <a:t>A</a:t>
            </a:r>
            <a:r>
              <a:rPr dirty="0" baseline="-21367" sz="975" spc="-7">
                <a:latin typeface="Arial"/>
                <a:cs typeface="Arial"/>
              </a:rPr>
              <a:t>V1 </a:t>
            </a:r>
            <a:r>
              <a:rPr dirty="0" sz="1000" spc="-5" b="1">
                <a:latin typeface="Arial"/>
                <a:cs typeface="Arial"/>
              </a:rPr>
              <a:t>and </a:t>
            </a:r>
            <a:r>
              <a:rPr dirty="0" sz="1000" spc="-5" i="1">
                <a:latin typeface="Arial"/>
                <a:cs typeface="Arial"/>
              </a:rPr>
              <a:t>x</a:t>
            </a:r>
            <a:r>
              <a:rPr dirty="0" baseline="-21367" sz="975" spc="-7">
                <a:latin typeface="Arial"/>
                <a:cs typeface="Arial"/>
              </a:rPr>
              <a:t>2 </a:t>
            </a:r>
            <a:r>
              <a:rPr dirty="0" sz="1000" spc="-5">
                <a:latin typeface="Arial"/>
                <a:cs typeface="Arial"/>
              </a:rPr>
              <a:t>in </a:t>
            </a:r>
            <a:r>
              <a:rPr dirty="0" sz="1000" spc="-5" i="1">
                <a:latin typeface="Arial"/>
                <a:cs typeface="Arial"/>
              </a:rPr>
              <a:t>A</a:t>
            </a:r>
            <a:r>
              <a:rPr dirty="0" baseline="-21367" sz="975" spc="-7">
                <a:latin typeface="Arial"/>
                <a:cs typeface="Arial"/>
              </a:rPr>
              <a:t>V2 </a:t>
            </a:r>
            <a:r>
              <a:rPr dirty="0" sz="1000" b="1">
                <a:latin typeface="Arial"/>
                <a:cs typeface="Arial"/>
              </a:rPr>
              <a:t>and … </a:t>
            </a:r>
            <a:r>
              <a:rPr dirty="0" sz="1000" i="1">
                <a:latin typeface="Arial"/>
                <a:cs typeface="Arial"/>
              </a:rPr>
              <a:t>x</a:t>
            </a:r>
            <a:r>
              <a:rPr dirty="0" baseline="-21367" sz="975">
                <a:latin typeface="Arial"/>
                <a:cs typeface="Arial"/>
              </a:rPr>
              <a:t>k </a:t>
            </a:r>
            <a:r>
              <a:rPr dirty="0" sz="1000" spc="-5">
                <a:latin typeface="Arial"/>
                <a:cs typeface="Arial"/>
              </a:rPr>
              <a:t>in</a:t>
            </a:r>
            <a:r>
              <a:rPr dirty="0" sz="1000" spc="175">
                <a:latin typeface="Arial"/>
                <a:cs typeface="Arial"/>
              </a:rPr>
              <a:t> </a:t>
            </a:r>
            <a:r>
              <a:rPr dirty="0" sz="1000" spc="-10" i="1">
                <a:latin typeface="Arial"/>
                <a:cs typeface="Arial"/>
              </a:rPr>
              <a:t>A</a:t>
            </a:r>
            <a:r>
              <a:rPr dirty="0" baseline="-21367" sz="975" spc="-15">
                <a:latin typeface="Arial"/>
                <a:cs typeface="Arial"/>
              </a:rPr>
              <a:t>Vk</a:t>
            </a:r>
            <a:endParaRPr baseline="-21367" sz="975">
              <a:latin typeface="Arial"/>
              <a:cs typeface="Arial"/>
            </a:endParaRPr>
          </a:p>
          <a:p>
            <a:pPr marL="429259">
              <a:lnSpc>
                <a:spcPct val="100000"/>
              </a:lnSpc>
              <a:spcBef>
                <a:spcPts val="234"/>
              </a:spcBef>
            </a:pPr>
            <a:r>
              <a:rPr dirty="0" sz="1000" spc="-5">
                <a:latin typeface="Arial"/>
                <a:cs typeface="Arial"/>
              </a:rPr>
              <a:t>Add </a:t>
            </a:r>
            <a:r>
              <a:rPr dirty="0" sz="1000" spc="-5" i="1">
                <a:latin typeface="Arial"/>
                <a:cs typeface="Arial"/>
              </a:rPr>
              <a:t>x</a:t>
            </a:r>
            <a:r>
              <a:rPr dirty="0" baseline="-21367" sz="975" spc="-7">
                <a:latin typeface="Arial"/>
                <a:cs typeface="Arial"/>
              </a:rPr>
              <a:t>1 </a:t>
            </a:r>
            <a:r>
              <a:rPr dirty="0" sz="1000">
                <a:latin typeface="Arial"/>
                <a:cs typeface="Arial"/>
              </a:rPr>
              <a:t>to </a:t>
            </a:r>
            <a:r>
              <a:rPr dirty="0" sz="1000" spc="-5">
                <a:latin typeface="Arial"/>
                <a:cs typeface="Arial"/>
              </a:rPr>
              <a:t>NewA</a:t>
            </a:r>
            <a:r>
              <a:rPr dirty="0" baseline="-21367" sz="975" spc="-7">
                <a:latin typeface="Arial"/>
                <a:cs typeface="Arial"/>
              </a:rPr>
              <a:t>V1 </a:t>
            </a:r>
            <a:r>
              <a:rPr dirty="0" sz="1000">
                <a:latin typeface="Arial"/>
                <a:cs typeface="Arial"/>
              </a:rPr>
              <a:t>, </a:t>
            </a:r>
            <a:r>
              <a:rPr dirty="0" sz="1000" spc="-5" i="1">
                <a:latin typeface="Arial"/>
                <a:cs typeface="Arial"/>
              </a:rPr>
              <a:t>x</a:t>
            </a:r>
            <a:r>
              <a:rPr dirty="0" baseline="-21367" sz="975" spc="-7">
                <a:latin typeface="Arial"/>
                <a:cs typeface="Arial"/>
              </a:rPr>
              <a:t>2 </a:t>
            </a:r>
            <a:r>
              <a:rPr dirty="0" sz="1000" spc="-5">
                <a:latin typeface="Arial"/>
                <a:cs typeface="Arial"/>
              </a:rPr>
              <a:t>to NewA</a:t>
            </a:r>
            <a:r>
              <a:rPr dirty="0" baseline="-21367" sz="975" spc="-7">
                <a:latin typeface="Arial"/>
                <a:cs typeface="Arial"/>
              </a:rPr>
              <a:t>V2 </a:t>
            </a:r>
            <a:r>
              <a:rPr dirty="0" sz="1000" spc="-5">
                <a:latin typeface="Arial"/>
                <a:cs typeface="Arial"/>
              </a:rPr>
              <a:t>,… </a:t>
            </a:r>
            <a:r>
              <a:rPr dirty="0" sz="1000" i="1">
                <a:latin typeface="Arial"/>
                <a:cs typeface="Arial"/>
              </a:rPr>
              <a:t>x</a:t>
            </a:r>
            <a:r>
              <a:rPr dirty="0" baseline="-21367" sz="975">
                <a:latin typeface="Arial"/>
                <a:cs typeface="Arial"/>
              </a:rPr>
              <a:t>k </a:t>
            </a:r>
            <a:r>
              <a:rPr dirty="0" sz="1000">
                <a:latin typeface="Arial"/>
                <a:cs typeface="Arial"/>
              </a:rPr>
              <a:t>to</a:t>
            </a:r>
            <a:r>
              <a:rPr dirty="0" sz="1000" spc="150">
                <a:latin typeface="Arial"/>
                <a:cs typeface="Arial"/>
              </a:rPr>
              <a:t> </a:t>
            </a:r>
            <a:r>
              <a:rPr dirty="0" sz="1000" spc="-5">
                <a:latin typeface="Arial"/>
                <a:cs typeface="Arial"/>
              </a:rPr>
              <a:t>NewA</a:t>
            </a:r>
            <a:r>
              <a:rPr dirty="0" baseline="-21367" sz="975" spc="-7">
                <a:latin typeface="Arial"/>
                <a:cs typeface="Arial"/>
              </a:rPr>
              <a:t>Vk</a:t>
            </a:r>
            <a:endParaRPr baseline="-21367" sz="975">
              <a:latin typeface="Arial"/>
              <a:cs typeface="Arial"/>
            </a:endParaRPr>
          </a:p>
        </p:txBody>
      </p:sp>
      <p:sp>
        <p:nvSpPr>
          <p:cNvPr id="6" name="object 6"/>
          <p:cNvSpPr txBox="1"/>
          <p:nvPr/>
        </p:nvSpPr>
        <p:spPr>
          <a:xfrm>
            <a:off x="2306320" y="3332024"/>
            <a:ext cx="1918970" cy="391160"/>
          </a:xfrm>
          <a:prstGeom prst="rect">
            <a:avLst/>
          </a:prstGeom>
        </p:spPr>
        <p:txBody>
          <a:bodyPr wrap="square" lIns="0" tIns="43180" rIns="0" bIns="0" rtlCol="0" vert="horz">
            <a:spAutoFit/>
          </a:bodyPr>
          <a:lstStyle/>
          <a:p>
            <a:pPr marL="25400">
              <a:lnSpc>
                <a:spcPct val="100000"/>
              </a:lnSpc>
              <a:spcBef>
                <a:spcPts val="340"/>
              </a:spcBef>
            </a:pPr>
            <a:r>
              <a:rPr dirty="0" sz="1000" spc="-5">
                <a:latin typeface="Arial"/>
                <a:cs typeface="Arial"/>
              </a:rPr>
              <a:t>for </a:t>
            </a:r>
            <a:r>
              <a:rPr dirty="0" sz="1000">
                <a:latin typeface="Arial"/>
                <a:cs typeface="Arial"/>
              </a:rPr>
              <a:t>i = 1 , 2 …</a:t>
            </a:r>
            <a:r>
              <a:rPr dirty="0" sz="1000" spc="-60">
                <a:latin typeface="Arial"/>
                <a:cs typeface="Arial"/>
              </a:rPr>
              <a:t> </a:t>
            </a:r>
            <a:r>
              <a:rPr dirty="0" sz="1000">
                <a:latin typeface="Arial"/>
                <a:cs typeface="Arial"/>
              </a:rPr>
              <a:t>k</a:t>
            </a:r>
            <a:endParaRPr sz="1000">
              <a:latin typeface="Arial"/>
              <a:cs typeface="Arial"/>
            </a:endParaRPr>
          </a:p>
          <a:p>
            <a:pPr marL="253365">
              <a:lnSpc>
                <a:spcPct val="100000"/>
              </a:lnSpc>
              <a:spcBef>
                <a:spcPts val="240"/>
              </a:spcBef>
            </a:pPr>
            <a:r>
              <a:rPr dirty="0" sz="1000" spc="-5">
                <a:latin typeface="Arial"/>
                <a:cs typeface="Arial"/>
              </a:rPr>
              <a:t>A</a:t>
            </a:r>
            <a:r>
              <a:rPr dirty="0" baseline="-21367" sz="975" spc="-7">
                <a:latin typeface="Arial"/>
                <a:cs typeface="Arial"/>
              </a:rPr>
              <a:t>Vi </a:t>
            </a:r>
            <a:r>
              <a:rPr dirty="0" sz="1000" spc="-5">
                <a:latin typeface="Arial"/>
                <a:cs typeface="Arial"/>
              </a:rPr>
              <a:t>:= A</a:t>
            </a:r>
            <a:r>
              <a:rPr dirty="0" baseline="-21367" sz="975" spc="-7">
                <a:latin typeface="Arial"/>
                <a:cs typeface="Arial"/>
              </a:rPr>
              <a:t>Vi </a:t>
            </a:r>
            <a:r>
              <a:rPr dirty="0" sz="1000" spc="-5">
                <a:latin typeface="Arial"/>
                <a:cs typeface="Arial"/>
              </a:rPr>
              <a:t>intersection</a:t>
            </a:r>
            <a:r>
              <a:rPr dirty="0" sz="1000" spc="145">
                <a:latin typeface="Arial"/>
                <a:cs typeface="Arial"/>
              </a:rPr>
              <a:t> </a:t>
            </a:r>
            <a:r>
              <a:rPr dirty="0" sz="1000" spc="-5">
                <a:latin typeface="Arial"/>
                <a:cs typeface="Arial"/>
              </a:rPr>
              <a:t>NewA</a:t>
            </a:r>
            <a:r>
              <a:rPr dirty="0" baseline="-21367" sz="975" spc="-7">
                <a:latin typeface="Arial"/>
                <a:cs typeface="Arial"/>
              </a:rPr>
              <a:t>Vi</a:t>
            </a:r>
            <a:endParaRPr baseline="-21367" sz="975">
              <a:latin typeface="Arial"/>
              <a:cs typeface="Arial"/>
            </a:endParaRPr>
          </a:p>
        </p:txBody>
      </p:sp>
      <p:sp>
        <p:nvSpPr>
          <p:cNvPr id="7" name="object 7"/>
          <p:cNvSpPr txBox="1"/>
          <p:nvPr/>
        </p:nvSpPr>
        <p:spPr>
          <a:xfrm>
            <a:off x="2805680" y="3910072"/>
            <a:ext cx="998219" cy="178435"/>
          </a:xfrm>
          <a:prstGeom prst="rect">
            <a:avLst/>
          </a:prstGeom>
        </p:spPr>
        <p:txBody>
          <a:bodyPr wrap="square" lIns="0" tIns="12700" rIns="0" bIns="0" rtlCol="0" vert="horz">
            <a:spAutoFit/>
          </a:bodyPr>
          <a:lstStyle/>
          <a:p>
            <a:pPr>
              <a:lnSpc>
                <a:spcPct val="100000"/>
              </a:lnSpc>
              <a:spcBef>
                <a:spcPts val="100"/>
              </a:spcBef>
            </a:pPr>
            <a:r>
              <a:rPr dirty="0" sz="1000" spc="-5">
                <a:latin typeface="Arial"/>
                <a:cs typeface="Arial"/>
              </a:rPr>
              <a:t>finished </a:t>
            </a:r>
            <a:r>
              <a:rPr dirty="0" sz="1000">
                <a:latin typeface="Arial"/>
                <a:cs typeface="Arial"/>
              </a:rPr>
              <a:t>=</a:t>
            </a:r>
            <a:r>
              <a:rPr dirty="0" sz="1000" spc="-75">
                <a:latin typeface="Arial"/>
                <a:cs typeface="Arial"/>
              </a:rPr>
              <a:t> </a:t>
            </a:r>
            <a:r>
              <a:rPr dirty="0" sz="1000" spc="-5">
                <a:latin typeface="Arial"/>
                <a:cs typeface="Arial"/>
              </a:rPr>
              <a:t>FALSE</a:t>
            </a:r>
            <a:endParaRPr sz="1000">
              <a:latin typeface="Arial"/>
              <a:cs typeface="Arial"/>
            </a:endParaRPr>
          </a:p>
        </p:txBody>
      </p:sp>
      <p:sp>
        <p:nvSpPr>
          <p:cNvPr id="8" name="object 8"/>
          <p:cNvSpPr/>
          <p:nvPr/>
        </p:nvSpPr>
        <p:spPr>
          <a:xfrm>
            <a:off x="3118104" y="1453896"/>
            <a:ext cx="2978150" cy="1186815"/>
          </a:xfrm>
          <a:custGeom>
            <a:avLst/>
            <a:gdLst/>
            <a:ahLst/>
            <a:cxnLst/>
            <a:rect l="l" t="t" r="r" b="b"/>
            <a:pathLst>
              <a:path w="2978150" h="1186814">
                <a:moveTo>
                  <a:pt x="2977896" y="0"/>
                </a:moveTo>
                <a:lnTo>
                  <a:pt x="1339595" y="0"/>
                </a:lnTo>
                <a:lnTo>
                  <a:pt x="1339595" y="422148"/>
                </a:lnTo>
                <a:lnTo>
                  <a:pt x="0" y="1186433"/>
                </a:lnTo>
                <a:lnTo>
                  <a:pt x="1339595" y="603503"/>
                </a:lnTo>
                <a:lnTo>
                  <a:pt x="2977896" y="603503"/>
                </a:lnTo>
                <a:lnTo>
                  <a:pt x="2977896" y="0"/>
                </a:lnTo>
                <a:close/>
              </a:path>
              <a:path w="2978150" h="1186814">
                <a:moveTo>
                  <a:pt x="2977896" y="603503"/>
                </a:moveTo>
                <a:lnTo>
                  <a:pt x="1339595" y="603503"/>
                </a:lnTo>
                <a:lnTo>
                  <a:pt x="1339595" y="723900"/>
                </a:lnTo>
                <a:lnTo>
                  <a:pt x="2977896" y="723900"/>
                </a:lnTo>
                <a:lnTo>
                  <a:pt x="2977896" y="603503"/>
                </a:lnTo>
                <a:close/>
              </a:path>
            </a:pathLst>
          </a:custGeom>
          <a:solidFill>
            <a:srgbClr val="BBE0E3"/>
          </a:solidFill>
        </p:spPr>
        <p:txBody>
          <a:bodyPr wrap="square" lIns="0" tIns="0" rIns="0" bIns="0" rtlCol="0"/>
          <a:lstStyle/>
          <a:p/>
        </p:txBody>
      </p:sp>
      <p:sp>
        <p:nvSpPr>
          <p:cNvPr id="9" name="object 9"/>
          <p:cNvSpPr/>
          <p:nvPr/>
        </p:nvSpPr>
        <p:spPr>
          <a:xfrm>
            <a:off x="3118104" y="1453896"/>
            <a:ext cx="2978150" cy="1186815"/>
          </a:xfrm>
          <a:custGeom>
            <a:avLst/>
            <a:gdLst/>
            <a:ahLst/>
            <a:cxnLst/>
            <a:rect l="l" t="t" r="r" b="b"/>
            <a:pathLst>
              <a:path w="2978150" h="1186814">
                <a:moveTo>
                  <a:pt x="1339595" y="0"/>
                </a:moveTo>
                <a:lnTo>
                  <a:pt x="1339595" y="422148"/>
                </a:lnTo>
                <a:lnTo>
                  <a:pt x="0" y="1186433"/>
                </a:lnTo>
                <a:lnTo>
                  <a:pt x="1339595" y="603503"/>
                </a:lnTo>
                <a:lnTo>
                  <a:pt x="1339595" y="723900"/>
                </a:lnTo>
                <a:lnTo>
                  <a:pt x="2977896" y="723900"/>
                </a:lnTo>
                <a:lnTo>
                  <a:pt x="2977896" y="0"/>
                </a:lnTo>
                <a:lnTo>
                  <a:pt x="1612392" y="0"/>
                </a:lnTo>
                <a:lnTo>
                  <a:pt x="1339595" y="0"/>
                </a:lnTo>
                <a:close/>
              </a:path>
            </a:pathLst>
          </a:custGeom>
          <a:ln w="4762">
            <a:solidFill>
              <a:srgbClr val="010101"/>
            </a:solidFill>
          </a:ln>
        </p:spPr>
        <p:txBody>
          <a:bodyPr wrap="square" lIns="0" tIns="0" rIns="0" bIns="0" rtlCol="0"/>
          <a:lstStyle/>
          <a:p/>
        </p:txBody>
      </p:sp>
      <p:sp>
        <p:nvSpPr>
          <p:cNvPr id="10" name="object 10"/>
          <p:cNvSpPr txBox="1"/>
          <p:nvPr/>
        </p:nvSpPr>
        <p:spPr>
          <a:xfrm>
            <a:off x="2073148" y="1205737"/>
            <a:ext cx="3957320" cy="434975"/>
          </a:xfrm>
          <a:prstGeom prst="rect">
            <a:avLst/>
          </a:prstGeom>
        </p:spPr>
        <p:txBody>
          <a:bodyPr wrap="square" lIns="0" tIns="12065" rIns="0" bIns="0" rtlCol="0" vert="horz">
            <a:spAutoFit/>
          </a:bodyPr>
          <a:lstStyle/>
          <a:p>
            <a:pPr marL="25400">
              <a:lnSpc>
                <a:spcPts val="2215"/>
              </a:lnSpc>
              <a:spcBef>
                <a:spcPts val="95"/>
              </a:spcBef>
            </a:pPr>
            <a:r>
              <a:rPr dirty="0" sz="2000" spc="-5">
                <a:solidFill>
                  <a:srgbClr val="009A00"/>
                </a:solidFill>
                <a:latin typeface="Arial"/>
                <a:cs typeface="Arial"/>
              </a:rPr>
              <a:t>General Constraint</a:t>
            </a:r>
            <a:r>
              <a:rPr dirty="0" sz="2000" spc="5">
                <a:solidFill>
                  <a:srgbClr val="009A00"/>
                </a:solidFill>
                <a:latin typeface="Arial"/>
                <a:cs typeface="Arial"/>
              </a:rPr>
              <a:t> </a:t>
            </a:r>
            <a:r>
              <a:rPr dirty="0" sz="2000" spc="-5">
                <a:solidFill>
                  <a:srgbClr val="009A00"/>
                </a:solidFill>
                <a:latin typeface="Arial"/>
                <a:cs typeface="Arial"/>
              </a:rPr>
              <a:t>Propagation</a:t>
            </a:r>
            <a:endParaRPr sz="2000">
              <a:latin typeface="Arial"/>
              <a:cs typeface="Arial"/>
            </a:endParaRPr>
          </a:p>
          <a:p>
            <a:pPr marL="2432685">
              <a:lnSpc>
                <a:spcPts val="1015"/>
              </a:lnSpc>
            </a:pPr>
            <a:r>
              <a:rPr dirty="0" sz="1000" spc="-5" i="1">
                <a:latin typeface="Arial"/>
                <a:cs typeface="Arial"/>
              </a:rPr>
              <a:t>NewA</a:t>
            </a:r>
            <a:r>
              <a:rPr dirty="0" baseline="-21367" sz="975" spc="-7">
                <a:latin typeface="Arial"/>
                <a:cs typeface="Arial"/>
              </a:rPr>
              <a:t>i </a:t>
            </a:r>
            <a:r>
              <a:rPr dirty="0" sz="900" spc="-5">
                <a:latin typeface="Arial"/>
                <a:cs typeface="Arial"/>
              </a:rPr>
              <a:t>is going to be filled </a:t>
            </a:r>
            <a:r>
              <a:rPr dirty="0" sz="900" spc="-10">
                <a:latin typeface="Arial"/>
                <a:cs typeface="Arial"/>
              </a:rPr>
              <a:t>up</a:t>
            </a:r>
            <a:endParaRPr sz="900">
              <a:latin typeface="Arial"/>
              <a:cs typeface="Arial"/>
            </a:endParaRPr>
          </a:p>
        </p:txBody>
      </p:sp>
      <p:sp>
        <p:nvSpPr>
          <p:cNvPr id="11" name="object 11"/>
          <p:cNvSpPr txBox="1"/>
          <p:nvPr/>
        </p:nvSpPr>
        <p:spPr>
          <a:xfrm>
            <a:off x="4481071" y="1616450"/>
            <a:ext cx="1573530" cy="452755"/>
          </a:xfrm>
          <a:prstGeom prst="rect">
            <a:avLst/>
          </a:prstGeom>
        </p:spPr>
        <p:txBody>
          <a:bodyPr wrap="square" lIns="0" tIns="12700" rIns="0" bIns="0" rtlCol="0" vert="horz">
            <a:spAutoFit/>
          </a:bodyPr>
          <a:lstStyle/>
          <a:p>
            <a:pPr marL="25400" marR="30480">
              <a:lnSpc>
                <a:spcPct val="100000"/>
              </a:lnSpc>
              <a:spcBef>
                <a:spcPts val="100"/>
              </a:spcBef>
            </a:pPr>
            <a:r>
              <a:rPr dirty="0" sz="900" spc="-5">
                <a:latin typeface="Arial"/>
                <a:cs typeface="Arial"/>
              </a:rPr>
              <a:t>with the possible values for  variable </a:t>
            </a:r>
            <a:r>
              <a:rPr dirty="0" sz="1000" spc="-5" i="1">
                <a:latin typeface="Arial"/>
                <a:cs typeface="Arial"/>
              </a:rPr>
              <a:t>V</a:t>
            </a:r>
            <a:r>
              <a:rPr dirty="0" baseline="-21367" sz="975" spc="-7">
                <a:latin typeface="Arial"/>
                <a:cs typeface="Arial"/>
              </a:rPr>
              <a:t>i </a:t>
            </a:r>
            <a:r>
              <a:rPr dirty="0" sz="900" spc="-5">
                <a:latin typeface="Arial"/>
                <a:cs typeface="Arial"/>
              </a:rPr>
              <a:t>taking into account  the effects of constraint</a:t>
            </a:r>
            <a:r>
              <a:rPr dirty="0" sz="900" spc="-15">
                <a:latin typeface="Arial"/>
                <a:cs typeface="Arial"/>
              </a:rPr>
              <a:t> </a:t>
            </a:r>
            <a:r>
              <a:rPr dirty="0" sz="900" spc="-5">
                <a:latin typeface="Arial"/>
                <a:cs typeface="Arial"/>
              </a:rPr>
              <a:t>C</a:t>
            </a:r>
            <a:endParaRPr sz="900">
              <a:latin typeface="Arial"/>
              <a:cs typeface="Arial"/>
            </a:endParaRPr>
          </a:p>
        </p:txBody>
      </p:sp>
      <p:sp>
        <p:nvSpPr>
          <p:cNvPr id="12" name="object 12"/>
          <p:cNvSpPr/>
          <p:nvPr/>
        </p:nvSpPr>
        <p:spPr>
          <a:xfrm>
            <a:off x="2343911" y="3320796"/>
            <a:ext cx="3676015" cy="1143000"/>
          </a:xfrm>
          <a:custGeom>
            <a:avLst/>
            <a:gdLst/>
            <a:ahLst/>
            <a:cxnLst/>
            <a:rect l="l" t="t" r="r" b="b"/>
            <a:pathLst>
              <a:path w="3676015" h="1143000">
                <a:moveTo>
                  <a:pt x="0" y="42672"/>
                </a:moveTo>
                <a:lnTo>
                  <a:pt x="2151888" y="476250"/>
                </a:lnTo>
                <a:lnTo>
                  <a:pt x="2151888" y="1143000"/>
                </a:lnTo>
                <a:lnTo>
                  <a:pt x="3675888" y="1143000"/>
                </a:lnTo>
                <a:lnTo>
                  <a:pt x="3675888" y="190500"/>
                </a:lnTo>
                <a:lnTo>
                  <a:pt x="2151888" y="190500"/>
                </a:lnTo>
                <a:lnTo>
                  <a:pt x="0" y="42672"/>
                </a:lnTo>
                <a:close/>
              </a:path>
              <a:path w="3676015" h="1143000">
                <a:moveTo>
                  <a:pt x="3675888" y="0"/>
                </a:moveTo>
                <a:lnTo>
                  <a:pt x="2151888" y="0"/>
                </a:lnTo>
                <a:lnTo>
                  <a:pt x="2151888" y="190500"/>
                </a:lnTo>
                <a:lnTo>
                  <a:pt x="3675888" y="190500"/>
                </a:lnTo>
                <a:lnTo>
                  <a:pt x="3675888" y="0"/>
                </a:lnTo>
                <a:close/>
              </a:path>
            </a:pathLst>
          </a:custGeom>
          <a:solidFill>
            <a:srgbClr val="BBE0E3"/>
          </a:solidFill>
        </p:spPr>
        <p:txBody>
          <a:bodyPr wrap="square" lIns="0" tIns="0" rIns="0" bIns="0" rtlCol="0"/>
          <a:lstStyle/>
          <a:p/>
        </p:txBody>
      </p:sp>
      <p:sp>
        <p:nvSpPr>
          <p:cNvPr id="13" name="object 13"/>
          <p:cNvSpPr/>
          <p:nvPr/>
        </p:nvSpPr>
        <p:spPr>
          <a:xfrm>
            <a:off x="2343911" y="3320796"/>
            <a:ext cx="3676015" cy="1143000"/>
          </a:xfrm>
          <a:custGeom>
            <a:avLst/>
            <a:gdLst/>
            <a:ahLst/>
            <a:cxnLst/>
            <a:rect l="l" t="t" r="r" b="b"/>
            <a:pathLst>
              <a:path w="3676015" h="1143000">
                <a:moveTo>
                  <a:pt x="2151888" y="0"/>
                </a:moveTo>
                <a:lnTo>
                  <a:pt x="2151888" y="190500"/>
                </a:lnTo>
                <a:lnTo>
                  <a:pt x="0" y="42672"/>
                </a:lnTo>
                <a:lnTo>
                  <a:pt x="2151888" y="476250"/>
                </a:lnTo>
                <a:lnTo>
                  <a:pt x="2151888" y="1143000"/>
                </a:lnTo>
                <a:lnTo>
                  <a:pt x="3675888" y="1143000"/>
                </a:lnTo>
                <a:lnTo>
                  <a:pt x="3675888" y="0"/>
                </a:lnTo>
                <a:lnTo>
                  <a:pt x="2405634" y="0"/>
                </a:lnTo>
                <a:lnTo>
                  <a:pt x="2151888" y="0"/>
                </a:lnTo>
                <a:close/>
              </a:path>
            </a:pathLst>
          </a:custGeom>
          <a:ln w="4762">
            <a:solidFill>
              <a:srgbClr val="010101"/>
            </a:solidFill>
          </a:ln>
        </p:spPr>
        <p:txBody>
          <a:bodyPr wrap="square" lIns="0" tIns="0" rIns="0" bIns="0" rtlCol="0"/>
          <a:lstStyle/>
          <a:p/>
        </p:txBody>
      </p:sp>
      <p:sp>
        <p:nvSpPr>
          <p:cNvPr id="14" name="object 14"/>
          <p:cNvSpPr txBox="1"/>
          <p:nvPr/>
        </p:nvSpPr>
        <p:spPr>
          <a:xfrm>
            <a:off x="4544567" y="3330956"/>
            <a:ext cx="1339215" cy="299720"/>
          </a:xfrm>
          <a:prstGeom prst="rect">
            <a:avLst/>
          </a:prstGeom>
        </p:spPr>
        <p:txBody>
          <a:bodyPr wrap="square" lIns="0" tIns="12700" rIns="0" bIns="0" rtlCol="0" vert="horz">
            <a:spAutoFit/>
          </a:bodyPr>
          <a:lstStyle/>
          <a:p>
            <a:pPr marR="5080">
              <a:lnSpc>
                <a:spcPct val="100000"/>
              </a:lnSpc>
              <a:spcBef>
                <a:spcPts val="100"/>
              </a:spcBef>
            </a:pPr>
            <a:r>
              <a:rPr dirty="0" sz="900" spc="-5">
                <a:latin typeface="Arial"/>
                <a:cs typeface="Arial"/>
              </a:rPr>
              <a:t>After we’ve finished all the  iterations of the</a:t>
            </a:r>
            <a:r>
              <a:rPr dirty="0" sz="900" spc="-10">
                <a:latin typeface="Arial"/>
                <a:cs typeface="Arial"/>
              </a:rPr>
              <a:t> foreach</a:t>
            </a:r>
            <a:endParaRPr sz="900">
              <a:latin typeface="Arial"/>
              <a:cs typeface="Arial"/>
            </a:endParaRPr>
          </a:p>
        </p:txBody>
      </p:sp>
      <p:sp>
        <p:nvSpPr>
          <p:cNvPr id="15" name="object 15"/>
          <p:cNvSpPr txBox="1"/>
          <p:nvPr/>
        </p:nvSpPr>
        <p:spPr>
          <a:xfrm>
            <a:off x="4519167" y="3604517"/>
            <a:ext cx="1339850" cy="178435"/>
          </a:xfrm>
          <a:prstGeom prst="rect">
            <a:avLst/>
          </a:prstGeom>
        </p:spPr>
        <p:txBody>
          <a:bodyPr wrap="square" lIns="0" tIns="12700" rIns="0" bIns="0" rtlCol="0" vert="horz">
            <a:spAutoFit/>
          </a:bodyPr>
          <a:lstStyle/>
          <a:p>
            <a:pPr marL="25400">
              <a:lnSpc>
                <a:spcPct val="100000"/>
              </a:lnSpc>
              <a:spcBef>
                <a:spcPts val="100"/>
              </a:spcBef>
            </a:pPr>
            <a:r>
              <a:rPr dirty="0" sz="900" spc="-5">
                <a:latin typeface="Arial"/>
                <a:cs typeface="Arial"/>
              </a:rPr>
              <a:t>loop, </a:t>
            </a:r>
            <a:r>
              <a:rPr dirty="0" sz="1000" spc="-5" i="1">
                <a:latin typeface="Arial"/>
                <a:cs typeface="Arial"/>
              </a:rPr>
              <a:t>NewA</a:t>
            </a:r>
            <a:r>
              <a:rPr dirty="0" baseline="-21367" sz="975" spc="-7">
                <a:latin typeface="Arial"/>
                <a:cs typeface="Arial"/>
              </a:rPr>
              <a:t>i </a:t>
            </a:r>
            <a:r>
              <a:rPr dirty="0" sz="900" spc="-5">
                <a:latin typeface="Arial"/>
                <a:cs typeface="Arial"/>
              </a:rPr>
              <a:t>contains</a:t>
            </a:r>
            <a:r>
              <a:rPr dirty="0" sz="900" spc="-35">
                <a:latin typeface="Arial"/>
                <a:cs typeface="Arial"/>
              </a:rPr>
              <a:t> </a:t>
            </a:r>
            <a:r>
              <a:rPr dirty="0" sz="900" spc="-5">
                <a:latin typeface="Arial"/>
                <a:cs typeface="Arial"/>
              </a:rPr>
              <a:t>the</a:t>
            </a:r>
            <a:endParaRPr sz="900">
              <a:latin typeface="Arial"/>
              <a:cs typeface="Arial"/>
            </a:endParaRPr>
          </a:p>
        </p:txBody>
      </p:sp>
      <p:sp>
        <p:nvSpPr>
          <p:cNvPr id="16" name="object 16"/>
          <p:cNvSpPr txBox="1"/>
          <p:nvPr/>
        </p:nvSpPr>
        <p:spPr>
          <a:xfrm>
            <a:off x="2534920" y="3727196"/>
            <a:ext cx="3445510" cy="178435"/>
          </a:xfrm>
          <a:prstGeom prst="rect">
            <a:avLst/>
          </a:prstGeom>
        </p:spPr>
        <p:txBody>
          <a:bodyPr wrap="square" lIns="0" tIns="12700" rIns="0" bIns="0" rtlCol="0" vert="horz">
            <a:spAutoFit/>
          </a:bodyPr>
          <a:lstStyle/>
          <a:p>
            <a:pPr marL="25400">
              <a:lnSpc>
                <a:spcPct val="100000"/>
              </a:lnSpc>
              <a:spcBef>
                <a:spcPts val="100"/>
              </a:spcBef>
            </a:pPr>
            <a:r>
              <a:rPr dirty="0" sz="1000" spc="-5">
                <a:latin typeface="Arial"/>
                <a:cs typeface="Arial"/>
              </a:rPr>
              <a:t>If A</a:t>
            </a:r>
            <a:r>
              <a:rPr dirty="0" baseline="-21367" sz="975" spc="-7">
                <a:latin typeface="Arial"/>
                <a:cs typeface="Arial"/>
              </a:rPr>
              <a:t>Vi </a:t>
            </a:r>
            <a:r>
              <a:rPr dirty="0" sz="1000" spc="-5">
                <a:latin typeface="Arial"/>
                <a:cs typeface="Arial"/>
              </a:rPr>
              <a:t>was made </a:t>
            </a:r>
            <a:r>
              <a:rPr dirty="0" sz="1000">
                <a:latin typeface="Arial"/>
                <a:cs typeface="Arial"/>
              </a:rPr>
              <a:t>smaller by that </a:t>
            </a:r>
            <a:r>
              <a:rPr dirty="0" sz="1000" spc="-125">
                <a:latin typeface="Arial"/>
                <a:cs typeface="Arial"/>
              </a:rPr>
              <a:t>inter</a:t>
            </a:r>
            <a:r>
              <a:rPr dirty="0" baseline="-9259" sz="1350" spc="-187">
                <a:latin typeface="Arial"/>
                <a:cs typeface="Arial"/>
              </a:rPr>
              <a:t>fu</a:t>
            </a:r>
            <a:r>
              <a:rPr dirty="0" sz="1000" spc="-125">
                <a:latin typeface="Arial"/>
                <a:cs typeface="Arial"/>
              </a:rPr>
              <a:t>s</a:t>
            </a:r>
            <a:r>
              <a:rPr dirty="0" baseline="-9259" sz="1350" spc="-187">
                <a:latin typeface="Arial"/>
                <a:cs typeface="Arial"/>
              </a:rPr>
              <a:t>l</a:t>
            </a:r>
            <a:r>
              <a:rPr dirty="0" sz="1000" spc="-125">
                <a:latin typeface="Arial"/>
                <a:cs typeface="Arial"/>
              </a:rPr>
              <a:t>e</a:t>
            </a:r>
            <a:r>
              <a:rPr dirty="0" baseline="-9259" sz="1350" spc="-187">
                <a:latin typeface="Arial"/>
                <a:cs typeface="Arial"/>
              </a:rPr>
              <a:t>l </a:t>
            </a:r>
            <a:r>
              <a:rPr dirty="0" sz="1000" spc="-215">
                <a:latin typeface="Arial"/>
                <a:cs typeface="Arial"/>
              </a:rPr>
              <a:t>c</a:t>
            </a:r>
            <a:r>
              <a:rPr dirty="0" baseline="-9259" sz="1350" spc="-322">
                <a:latin typeface="Arial"/>
                <a:cs typeface="Arial"/>
              </a:rPr>
              <a:t>s</a:t>
            </a:r>
            <a:r>
              <a:rPr dirty="0" sz="1000" spc="-215">
                <a:latin typeface="Arial"/>
                <a:cs typeface="Arial"/>
              </a:rPr>
              <a:t>t</a:t>
            </a:r>
            <a:r>
              <a:rPr dirty="0" baseline="-9259" sz="1350" spc="-322">
                <a:latin typeface="Arial"/>
                <a:cs typeface="Arial"/>
              </a:rPr>
              <a:t>e</a:t>
            </a:r>
            <a:r>
              <a:rPr dirty="0" sz="1000" spc="-215">
                <a:latin typeface="Arial"/>
                <a:cs typeface="Arial"/>
              </a:rPr>
              <a:t>io</a:t>
            </a:r>
            <a:r>
              <a:rPr dirty="0" baseline="-9259" sz="1350" spc="-322">
                <a:latin typeface="Arial"/>
                <a:cs typeface="Arial"/>
              </a:rPr>
              <a:t>t </a:t>
            </a:r>
            <a:r>
              <a:rPr dirty="0" baseline="-9259" sz="1350" spc="-284">
                <a:latin typeface="Arial"/>
                <a:cs typeface="Arial"/>
              </a:rPr>
              <a:t>o</a:t>
            </a:r>
            <a:r>
              <a:rPr dirty="0" sz="1000" spc="-190">
                <a:latin typeface="Arial"/>
                <a:cs typeface="Arial"/>
              </a:rPr>
              <a:t>n</a:t>
            </a:r>
            <a:r>
              <a:rPr dirty="0" baseline="-9259" sz="1350" spc="-284">
                <a:latin typeface="Arial"/>
                <a:cs typeface="Arial"/>
              </a:rPr>
              <a:t>f </a:t>
            </a:r>
            <a:r>
              <a:rPr dirty="0" baseline="-9259" sz="1350" spc="-7">
                <a:latin typeface="Arial"/>
                <a:cs typeface="Arial"/>
              </a:rPr>
              <a:t>possible values</a:t>
            </a:r>
            <a:r>
              <a:rPr dirty="0" baseline="-9259" sz="1350" spc="-240">
                <a:latin typeface="Arial"/>
                <a:cs typeface="Arial"/>
              </a:rPr>
              <a:t> </a:t>
            </a:r>
            <a:r>
              <a:rPr dirty="0" baseline="-9259" sz="1350" spc="-7">
                <a:latin typeface="Arial"/>
                <a:cs typeface="Arial"/>
              </a:rPr>
              <a:t>of</a:t>
            </a:r>
            <a:endParaRPr baseline="-9259" sz="1350">
              <a:latin typeface="Arial"/>
              <a:cs typeface="Arial"/>
            </a:endParaRPr>
          </a:p>
        </p:txBody>
      </p:sp>
      <p:sp>
        <p:nvSpPr>
          <p:cNvPr id="17" name="object 17"/>
          <p:cNvSpPr txBox="1"/>
          <p:nvPr/>
        </p:nvSpPr>
        <p:spPr>
          <a:xfrm>
            <a:off x="4519171" y="3894081"/>
            <a:ext cx="1141730" cy="178435"/>
          </a:xfrm>
          <a:prstGeom prst="rect">
            <a:avLst/>
          </a:prstGeom>
        </p:spPr>
        <p:txBody>
          <a:bodyPr wrap="square" lIns="0" tIns="12700" rIns="0" bIns="0" rtlCol="0" vert="horz">
            <a:spAutoFit/>
          </a:bodyPr>
          <a:lstStyle/>
          <a:p>
            <a:pPr marL="25400">
              <a:lnSpc>
                <a:spcPct val="100000"/>
              </a:lnSpc>
              <a:spcBef>
                <a:spcPts val="100"/>
              </a:spcBef>
            </a:pPr>
            <a:r>
              <a:rPr dirty="0" sz="900" spc="-5">
                <a:latin typeface="Arial"/>
                <a:cs typeface="Arial"/>
              </a:rPr>
              <a:t>variable </a:t>
            </a:r>
            <a:r>
              <a:rPr dirty="0" sz="1000" spc="-5" i="1">
                <a:latin typeface="Arial"/>
                <a:cs typeface="Arial"/>
              </a:rPr>
              <a:t>V</a:t>
            </a:r>
            <a:r>
              <a:rPr dirty="0" baseline="-21367" sz="975" spc="-7">
                <a:latin typeface="Arial"/>
                <a:cs typeface="Arial"/>
              </a:rPr>
              <a:t>i </a:t>
            </a:r>
            <a:r>
              <a:rPr dirty="0" sz="900" spc="-5">
                <a:latin typeface="Arial"/>
                <a:cs typeface="Arial"/>
              </a:rPr>
              <a:t>taking</a:t>
            </a:r>
            <a:r>
              <a:rPr dirty="0" sz="900" spc="-40">
                <a:latin typeface="Arial"/>
                <a:cs typeface="Arial"/>
              </a:rPr>
              <a:t> </a:t>
            </a:r>
            <a:r>
              <a:rPr dirty="0" sz="900" spc="-10">
                <a:latin typeface="Arial"/>
                <a:cs typeface="Arial"/>
              </a:rPr>
              <a:t>into</a:t>
            </a:r>
            <a:endParaRPr sz="900">
              <a:latin typeface="Arial"/>
              <a:cs typeface="Arial"/>
            </a:endParaRPr>
          </a:p>
        </p:txBody>
      </p:sp>
      <p:sp>
        <p:nvSpPr>
          <p:cNvPr id="18" name="object 18"/>
          <p:cNvSpPr txBox="1"/>
          <p:nvPr/>
        </p:nvSpPr>
        <p:spPr>
          <a:xfrm>
            <a:off x="2534922" y="4092185"/>
            <a:ext cx="3504565" cy="178435"/>
          </a:xfrm>
          <a:prstGeom prst="rect">
            <a:avLst/>
          </a:prstGeom>
        </p:spPr>
        <p:txBody>
          <a:bodyPr wrap="square" lIns="0" tIns="12700" rIns="0" bIns="0" rtlCol="0" vert="horz">
            <a:spAutoFit/>
          </a:bodyPr>
          <a:lstStyle/>
          <a:p>
            <a:pPr marL="25400">
              <a:lnSpc>
                <a:spcPct val="100000"/>
              </a:lnSpc>
              <a:spcBef>
                <a:spcPts val="100"/>
              </a:spcBef>
            </a:pPr>
            <a:r>
              <a:rPr dirty="0" sz="1000" spc="-5">
                <a:latin typeface="Arial"/>
                <a:cs typeface="Arial"/>
              </a:rPr>
              <a:t>If A</a:t>
            </a:r>
            <a:r>
              <a:rPr dirty="0" baseline="-21367" sz="975" spc="-7">
                <a:latin typeface="Arial"/>
                <a:cs typeface="Arial"/>
              </a:rPr>
              <a:t>Vi </a:t>
            </a:r>
            <a:r>
              <a:rPr dirty="0" sz="1000">
                <a:latin typeface="Arial"/>
                <a:cs typeface="Arial"/>
              </a:rPr>
              <a:t>is </a:t>
            </a:r>
            <a:r>
              <a:rPr dirty="0" sz="1000" spc="-5">
                <a:latin typeface="Arial"/>
                <a:cs typeface="Arial"/>
              </a:rPr>
              <a:t>empty, </a:t>
            </a:r>
            <a:r>
              <a:rPr dirty="0" sz="1000">
                <a:latin typeface="Arial"/>
                <a:cs typeface="Arial"/>
              </a:rPr>
              <a:t>we’re </a:t>
            </a:r>
            <a:r>
              <a:rPr dirty="0" sz="1000" spc="-5">
                <a:latin typeface="Arial"/>
                <a:cs typeface="Arial"/>
              </a:rPr>
              <a:t>toast. Break</a:t>
            </a:r>
            <a:r>
              <a:rPr dirty="0" sz="1000" spc="60">
                <a:latin typeface="Arial"/>
                <a:cs typeface="Arial"/>
              </a:rPr>
              <a:t> </a:t>
            </a:r>
            <a:r>
              <a:rPr dirty="0" sz="1000" spc="-200">
                <a:latin typeface="Arial"/>
                <a:cs typeface="Arial"/>
              </a:rPr>
              <a:t>o</a:t>
            </a:r>
            <a:r>
              <a:rPr dirty="0" baseline="27777" sz="1350" spc="-300">
                <a:latin typeface="Arial"/>
                <a:cs typeface="Arial"/>
              </a:rPr>
              <a:t>a</a:t>
            </a:r>
            <a:r>
              <a:rPr dirty="0" sz="1000" spc="-200">
                <a:latin typeface="Arial"/>
                <a:cs typeface="Arial"/>
              </a:rPr>
              <a:t>u</a:t>
            </a:r>
            <a:r>
              <a:rPr dirty="0" baseline="27777" sz="1350" spc="-300">
                <a:latin typeface="Arial"/>
                <a:cs typeface="Arial"/>
              </a:rPr>
              <a:t>c</a:t>
            </a:r>
            <a:r>
              <a:rPr dirty="0" sz="1000" spc="-200">
                <a:latin typeface="Arial"/>
                <a:cs typeface="Arial"/>
              </a:rPr>
              <a:t>t</a:t>
            </a:r>
            <a:r>
              <a:rPr dirty="0" baseline="27777" sz="1350" spc="-300">
                <a:latin typeface="Arial"/>
                <a:cs typeface="Arial"/>
              </a:rPr>
              <a:t>c</a:t>
            </a:r>
            <a:r>
              <a:rPr dirty="0" sz="1000" spc="-200">
                <a:latin typeface="Arial"/>
                <a:cs typeface="Arial"/>
              </a:rPr>
              <a:t>w</a:t>
            </a:r>
            <a:r>
              <a:rPr dirty="0" baseline="27777" sz="1350" spc="-300">
                <a:latin typeface="Arial"/>
                <a:cs typeface="Arial"/>
              </a:rPr>
              <a:t>ou</a:t>
            </a:r>
            <a:r>
              <a:rPr dirty="0" sz="1000" spc="-200">
                <a:latin typeface="Arial"/>
                <a:cs typeface="Arial"/>
              </a:rPr>
              <a:t>it</a:t>
            </a:r>
            <a:r>
              <a:rPr dirty="0" baseline="27777" sz="1350" spc="-300">
                <a:latin typeface="Arial"/>
                <a:cs typeface="Arial"/>
              </a:rPr>
              <a:t>n</a:t>
            </a:r>
            <a:r>
              <a:rPr dirty="0" sz="1000" spc="-200">
                <a:latin typeface="Arial"/>
                <a:cs typeface="Arial"/>
              </a:rPr>
              <a:t>h</a:t>
            </a:r>
            <a:r>
              <a:rPr dirty="0" baseline="27777" sz="1350" spc="-300">
                <a:latin typeface="Arial"/>
                <a:cs typeface="Arial"/>
              </a:rPr>
              <a:t>t </a:t>
            </a:r>
            <a:r>
              <a:rPr dirty="0" sz="1000" spc="-150">
                <a:latin typeface="Arial"/>
                <a:cs typeface="Arial"/>
              </a:rPr>
              <a:t>“</a:t>
            </a:r>
            <a:r>
              <a:rPr dirty="0" baseline="27777" sz="1350" spc="-225">
                <a:latin typeface="Arial"/>
                <a:cs typeface="Arial"/>
              </a:rPr>
              <a:t>t</a:t>
            </a:r>
            <a:r>
              <a:rPr dirty="0" sz="1000" spc="-150">
                <a:latin typeface="Arial"/>
                <a:cs typeface="Arial"/>
              </a:rPr>
              <a:t>B</a:t>
            </a:r>
            <a:r>
              <a:rPr dirty="0" baseline="27777" sz="1350" spc="-225">
                <a:latin typeface="Arial"/>
                <a:cs typeface="Arial"/>
              </a:rPr>
              <a:t>he</a:t>
            </a:r>
            <a:r>
              <a:rPr dirty="0" sz="1000" spc="-150">
                <a:latin typeface="Arial"/>
                <a:cs typeface="Arial"/>
              </a:rPr>
              <a:t>ac</a:t>
            </a:r>
            <a:r>
              <a:rPr dirty="0" baseline="27777" sz="1350" spc="-225">
                <a:latin typeface="Arial"/>
                <a:cs typeface="Arial"/>
              </a:rPr>
              <a:t>e</a:t>
            </a:r>
            <a:r>
              <a:rPr dirty="0" sz="1000" spc="-150">
                <a:latin typeface="Arial"/>
                <a:cs typeface="Arial"/>
              </a:rPr>
              <a:t>k</a:t>
            </a:r>
            <a:r>
              <a:rPr dirty="0" baseline="27777" sz="1350" spc="-225">
                <a:latin typeface="Arial"/>
                <a:cs typeface="Arial"/>
              </a:rPr>
              <a:t>ff</a:t>
            </a:r>
            <a:r>
              <a:rPr dirty="0" sz="1000" spc="-150">
                <a:latin typeface="Arial"/>
                <a:cs typeface="Arial"/>
              </a:rPr>
              <a:t>t</a:t>
            </a:r>
            <a:r>
              <a:rPr dirty="0" baseline="27777" sz="1350" spc="-225">
                <a:latin typeface="Arial"/>
                <a:cs typeface="Arial"/>
              </a:rPr>
              <a:t>e</a:t>
            </a:r>
            <a:r>
              <a:rPr dirty="0" sz="1000" spc="-150">
                <a:latin typeface="Arial"/>
                <a:cs typeface="Arial"/>
              </a:rPr>
              <a:t>r</a:t>
            </a:r>
            <a:r>
              <a:rPr dirty="0" baseline="27777" sz="1350" spc="-225">
                <a:latin typeface="Arial"/>
                <a:cs typeface="Arial"/>
              </a:rPr>
              <a:t>c</a:t>
            </a:r>
            <a:r>
              <a:rPr dirty="0" sz="1000" spc="-150">
                <a:latin typeface="Arial"/>
                <a:cs typeface="Arial"/>
              </a:rPr>
              <a:t>a</a:t>
            </a:r>
            <a:r>
              <a:rPr dirty="0" baseline="27777" sz="1350" spc="-225">
                <a:latin typeface="Arial"/>
                <a:cs typeface="Arial"/>
              </a:rPr>
              <a:t>t</a:t>
            </a:r>
            <a:r>
              <a:rPr dirty="0" sz="1000" spc="-150">
                <a:latin typeface="Arial"/>
                <a:cs typeface="Arial"/>
              </a:rPr>
              <a:t>c</a:t>
            </a:r>
            <a:r>
              <a:rPr dirty="0" baseline="27777" sz="1350" spc="-225">
                <a:latin typeface="Arial"/>
                <a:cs typeface="Arial"/>
              </a:rPr>
              <a:t>s</a:t>
            </a:r>
            <a:r>
              <a:rPr dirty="0" sz="1000" spc="-150">
                <a:latin typeface="Arial"/>
                <a:cs typeface="Arial"/>
              </a:rPr>
              <a:t>k</a:t>
            </a:r>
            <a:r>
              <a:rPr dirty="0" baseline="27777" sz="1350" spc="-225">
                <a:latin typeface="Arial"/>
                <a:cs typeface="Arial"/>
              </a:rPr>
              <a:t>o</a:t>
            </a:r>
            <a:r>
              <a:rPr dirty="0" sz="1000" spc="-150">
                <a:latin typeface="Arial"/>
                <a:cs typeface="Arial"/>
              </a:rPr>
              <a:t>”</a:t>
            </a:r>
            <a:r>
              <a:rPr dirty="0" baseline="27777" sz="1350" spc="-225">
                <a:latin typeface="Arial"/>
                <a:cs typeface="Arial"/>
              </a:rPr>
              <a:t>f</a:t>
            </a:r>
            <a:r>
              <a:rPr dirty="0" sz="1000" spc="-150">
                <a:latin typeface="Arial"/>
                <a:cs typeface="Arial"/>
              </a:rPr>
              <a:t>signal.</a:t>
            </a:r>
            <a:endParaRPr sz="1000">
              <a:latin typeface="Arial"/>
              <a:cs typeface="Arial"/>
            </a:endParaRPr>
          </a:p>
        </p:txBody>
      </p:sp>
      <p:sp>
        <p:nvSpPr>
          <p:cNvPr id="19" name="object 19"/>
          <p:cNvSpPr txBox="1"/>
          <p:nvPr/>
        </p:nvSpPr>
        <p:spPr>
          <a:xfrm>
            <a:off x="4544571" y="4184399"/>
            <a:ext cx="653415" cy="162560"/>
          </a:xfrm>
          <a:prstGeom prst="rect">
            <a:avLst/>
          </a:prstGeom>
        </p:spPr>
        <p:txBody>
          <a:bodyPr wrap="square" lIns="0" tIns="12700" rIns="0" bIns="0" rtlCol="0" vert="horz">
            <a:spAutoFit/>
          </a:bodyPr>
          <a:lstStyle/>
          <a:p>
            <a:pPr>
              <a:lnSpc>
                <a:spcPct val="100000"/>
              </a:lnSpc>
              <a:spcBef>
                <a:spcPts val="100"/>
              </a:spcBef>
            </a:pPr>
            <a:r>
              <a:rPr dirty="0" sz="900" spc="-5">
                <a:latin typeface="Arial"/>
                <a:cs typeface="Arial"/>
              </a:rPr>
              <a:t>constraint</a:t>
            </a:r>
            <a:r>
              <a:rPr dirty="0" sz="900" spc="-60">
                <a:latin typeface="Arial"/>
                <a:cs typeface="Arial"/>
              </a:rPr>
              <a:t> </a:t>
            </a:r>
            <a:r>
              <a:rPr dirty="0" sz="900" spc="-5">
                <a:latin typeface="Arial"/>
                <a:cs typeface="Arial"/>
              </a:rPr>
              <a:t>C.</a:t>
            </a:r>
            <a:endParaRPr sz="900">
              <a:latin typeface="Arial"/>
              <a:cs typeface="Arial"/>
            </a:endParaRPr>
          </a:p>
        </p:txBody>
      </p:sp>
      <p:sp>
        <p:nvSpPr>
          <p:cNvPr id="20" name="object 20"/>
          <p:cNvSpPr/>
          <p:nvPr/>
        </p:nvSpPr>
        <p:spPr>
          <a:xfrm>
            <a:off x="1606296" y="1231391"/>
            <a:ext cx="4559300" cy="3416300"/>
          </a:xfrm>
          <a:custGeom>
            <a:avLst/>
            <a:gdLst/>
            <a:ahLst/>
            <a:cxnLst/>
            <a:rect l="l" t="t" r="r" b="b"/>
            <a:pathLst>
              <a:path w="4559300" h="3416300">
                <a:moveTo>
                  <a:pt x="4559046" y="0"/>
                </a:moveTo>
                <a:lnTo>
                  <a:pt x="0" y="0"/>
                </a:lnTo>
                <a:lnTo>
                  <a:pt x="0" y="3416046"/>
                </a:lnTo>
                <a:lnTo>
                  <a:pt x="4559046" y="3416046"/>
                </a:lnTo>
                <a:lnTo>
                  <a:pt x="4559046" y="0"/>
                </a:lnTo>
                <a:close/>
              </a:path>
            </a:pathLst>
          </a:custGeom>
          <a:ln w="12954">
            <a:solidFill>
              <a:srgbClr val="000000"/>
            </a:solidFill>
          </a:ln>
        </p:spPr>
        <p:txBody>
          <a:bodyPr wrap="square" lIns="0" tIns="0" rIns="0" bIns="0" rtlCol="0"/>
          <a:lstStyle/>
          <a:p/>
        </p:txBody>
      </p:sp>
      <p:sp>
        <p:nvSpPr>
          <p:cNvPr id="21" name="object 21"/>
          <p:cNvSpPr txBox="1"/>
          <p:nvPr/>
        </p:nvSpPr>
        <p:spPr>
          <a:xfrm>
            <a:off x="2098548" y="5383021"/>
            <a:ext cx="3585845" cy="330200"/>
          </a:xfrm>
          <a:prstGeom prst="rect">
            <a:avLst/>
          </a:prstGeom>
        </p:spPr>
        <p:txBody>
          <a:bodyPr wrap="square" lIns="0" tIns="12065" rIns="0" bIns="0" rtlCol="0" vert="horz">
            <a:spAutoFit/>
          </a:bodyPr>
          <a:lstStyle/>
          <a:p>
            <a:pPr>
              <a:lnSpc>
                <a:spcPct val="100000"/>
              </a:lnSpc>
              <a:spcBef>
                <a:spcPts val="95"/>
              </a:spcBef>
            </a:pPr>
            <a:r>
              <a:rPr dirty="0" sz="2000" spc="-5">
                <a:solidFill>
                  <a:srgbClr val="009A00"/>
                </a:solidFill>
                <a:latin typeface="Arial"/>
                <a:cs typeface="Arial"/>
              </a:rPr>
              <a:t>General Constraint</a:t>
            </a:r>
            <a:r>
              <a:rPr dirty="0" sz="2000" spc="10">
                <a:solidFill>
                  <a:srgbClr val="009A00"/>
                </a:solidFill>
                <a:latin typeface="Arial"/>
                <a:cs typeface="Arial"/>
              </a:rPr>
              <a:t> </a:t>
            </a:r>
            <a:r>
              <a:rPr dirty="0" sz="2000" spc="-5">
                <a:solidFill>
                  <a:srgbClr val="009A00"/>
                </a:solidFill>
                <a:latin typeface="Arial"/>
                <a:cs typeface="Arial"/>
              </a:rPr>
              <a:t>Propagation</a:t>
            </a:r>
            <a:endParaRPr sz="2000">
              <a:latin typeface="Arial"/>
              <a:cs typeface="Arial"/>
            </a:endParaRPr>
          </a:p>
        </p:txBody>
      </p:sp>
      <p:sp>
        <p:nvSpPr>
          <p:cNvPr id="22" name="object 22"/>
          <p:cNvSpPr txBox="1"/>
          <p:nvPr/>
        </p:nvSpPr>
        <p:spPr>
          <a:xfrm>
            <a:off x="1645920" y="5713730"/>
            <a:ext cx="1365250" cy="178435"/>
          </a:xfrm>
          <a:prstGeom prst="rect">
            <a:avLst/>
          </a:prstGeom>
        </p:spPr>
        <p:txBody>
          <a:bodyPr wrap="square" lIns="0" tIns="12700" rIns="0" bIns="0" rtlCol="0" vert="horz">
            <a:spAutoFit/>
          </a:bodyPr>
          <a:lstStyle/>
          <a:p>
            <a:pPr>
              <a:lnSpc>
                <a:spcPct val="100000"/>
              </a:lnSpc>
              <a:spcBef>
                <a:spcPts val="100"/>
              </a:spcBef>
            </a:pPr>
            <a:r>
              <a:rPr dirty="0" sz="1000" spc="-5">
                <a:latin typeface="Arial"/>
                <a:cs typeface="Arial"/>
              </a:rPr>
              <a:t>Propagate(</a:t>
            </a:r>
            <a:r>
              <a:rPr dirty="0" sz="1000" spc="-5" i="1">
                <a:latin typeface="Arial"/>
                <a:cs typeface="Arial"/>
              </a:rPr>
              <a:t>A </a:t>
            </a:r>
            <a:r>
              <a:rPr dirty="0" sz="1000" i="1">
                <a:latin typeface="Arial"/>
                <a:cs typeface="Arial"/>
              </a:rPr>
              <a:t>, A </a:t>
            </a:r>
            <a:r>
              <a:rPr dirty="0" sz="1000" spc="-5" i="1">
                <a:latin typeface="Arial"/>
                <a:cs typeface="Arial"/>
              </a:rPr>
              <a:t>,… </a:t>
            </a:r>
            <a:r>
              <a:rPr dirty="0" sz="1000" i="1">
                <a:latin typeface="Arial"/>
                <a:cs typeface="Arial"/>
              </a:rPr>
              <a:t>A</a:t>
            </a:r>
            <a:r>
              <a:rPr dirty="0" sz="1000" spc="90" i="1">
                <a:latin typeface="Arial"/>
                <a:cs typeface="Arial"/>
              </a:rPr>
              <a:t> </a:t>
            </a:r>
            <a:r>
              <a:rPr dirty="0" sz="1000">
                <a:latin typeface="Arial"/>
                <a:cs typeface="Arial"/>
              </a:rPr>
              <a:t>)</a:t>
            </a:r>
            <a:endParaRPr sz="1000">
              <a:latin typeface="Arial"/>
              <a:cs typeface="Arial"/>
            </a:endParaRPr>
          </a:p>
        </p:txBody>
      </p:sp>
      <p:sp>
        <p:nvSpPr>
          <p:cNvPr id="23" name="object 23"/>
          <p:cNvSpPr txBox="1"/>
          <p:nvPr/>
        </p:nvSpPr>
        <p:spPr>
          <a:xfrm>
            <a:off x="1874520" y="5790691"/>
            <a:ext cx="1170305" cy="649605"/>
          </a:xfrm>
          <a:prstGeom prst="rect">
            <a:avLst/>
          </a:prstGeom>
        </p:spPr>
        <p:txBody>
          <a:bodyPr wrap="square" lIns="0" tIns="12065" rIns="0" bIns="0" rtlCol="0" vert="horz">
            <a:spAutoFit/>
          </a:bodyPr>
          <a:lstStyle/>
          <a:p>
            <a:pPr marL="484505">
              <a:lnSpc>
                <a:spcPct val="100000"/>
              </a:lnSpc>
              <a:spcBef>
                <a:spcPts val="95"/>
              </a:spcBef>
              <a:tabLst>
                <a:tab pos="684530" algn="l"/>
                <a:tab pos="1035050" algn="l"/>
              </a:tabLst>
            </a:pPr>
            <a:r>
              <a:rPr dirty="0" sz="650" spc="-5">
                <a:latin typeface="Arial"/>
                <a:cs typeface="Arial"/>
              </a:rPr>
              <a:t>1	2	n</a:t>
            </a:r>
            <a:endParaRPr sz="650">
              <a:latin typeface="Arial"/>
              <a:cs typeface="Arial"/>
            </a:endParaRPr>
          </a:p>
          <a:p>
            <a:pPr>
              <a:lnSpc>
                <a:spcPct val="100000"/>
              </a:lnSpc>
              <a:spcBef>
                <a:spcPts val="60"/>
              </a:spcBef>
            </a:pPr>
            <a:r>
              <a:rPr dirty="0" sz="1000">
                <a:latin typeface="Arial"/>
                <a:cs typeface="Arial"/>
              </a:rPr>
              <a:t>finished =</a:t>
            </a:r>
            <a:r>
              <a:rPr dirty="0" sz="1000" spc="-35">
                <a:latin typeface="Arial"/>
                <a:cs typeface="Arial"/>
              </a:rPr>
              <a:t> </a:t>
            </a:r>
            <a:r>
              <a:rPr dirty="0" sz="1000" spc="-5">
                <a:latin typeface="Arial"/>
                <a:cs typeface="Arial"/>
              </a:rPr>
              <a:t>FALSE</a:t>
            </a:r>
            <a:endParaRPr sz="1000">
              <a:latin typeface="Arial"/>
              <a:cs typeface="Arial"/>
            </a:endParaRPr>
          </a:p>
          <a:p>
            <a:pPr marL="227965" marR="5080" indent="-228600">
              <a:lnSpc>
                <a:spcPts val="1440"/>
              </a:lnSpc>
              <a:spcBef>
                <a:spcPts val="80"/>
              </a:spcBef>
            </a:pPr>
            <a:r>
              <a:rPr dirty="0" sz="1000" spc="-5">
                <a:latin typeface="Arial"/>
                <a:cs typeface="Arial"/>
              </a:rPr>
              <a:t>while not finished  </a:t>
            </a:r>
            <a:r>
              <a:rPr dirty="0" sz="1000">
                <a:latin typeface="Arial"/>
                <a:cs typeface="Arial"/>
              </a:rPr>
              <a:t>finished =</a:t>
            </a:r>
            <a:r>
              <a:rPr dirty="0" sz="1000" spc="-95">
                <a:latin typeface="Arial"/>
                <a:cs typeface="Arial"/>
              </a:rPr>
              <a:t> </a:t>
            </a:r>
            <a:r>
              <a:rPr dirty="0" sz="1000" spc="-5">
                <a:latin typeface="Arial"/>
                <a:cs typeface="Arial"/>
              </a:rPr>
              <a:t>TRUE</a:t>
            </a:r>
            <a:endParaRPr sz="1000">
              <a:latin typeface="Arial"/>
              <a:cs typeface="Arial"/>
            </a:endParaRPr>
          </a:p>
        </p:txBody>
      </p:sp>
      <p:sp>
        <p:nvSpPr>
          <p:cNvPr id="24" name="object 24"/>
          <p:cNvSpPr/>
          <p:nvPr/>
        </p:nvSpPr>
        <p:spPr>
          <a:xfrm>
            <a:off x="3124200" y="5631179"/>
            <a:ext cx="2971800" cy="2314575"/>
          </a:xfrm>
          <a:custGeom>
            <a:avLst/>
            <a:gdLst/>
            <a:ahLst/>
            <a:cxnLst/>
            <a:rect l="l" t="t" r="r" b="b"/>
            <a:pathLst>
              <a:path w="2971800" h="2314575">
                <a:moveTo>
                  <a:pt x="1238250" y="495300"/>
                </a:moveTo>
                <a:lnTo>
                  <a:pt x="495300" y="495300"/>
                </a:lnTo>
                <a:lnTo>
                  <a:pt x="1403603" y="2314194"/>
                </a:lnTo>
                <a:lnTo>
                  <a:pt x="1238250" y="495300"/>
                </a:lnTo>
                <a:close/>
              </a:path>
              <a:path w="2971800" h="2314575">
                <a:moveTo>
                  <a:pt x="2971800" y="0"/>
                </a:moveTo>
                <a:lnTo>
                  <a:pt x="0" y="0"/>
                </a:lnTo>
                <a:lnTo>
                  <a:pt x="0" y="495300"/>
                </a:lnTo>
                <a:lnTo>
                  <a:pt x="2971800" y="495300"/>
                </a:lnTo>
                <a:lnTo>
                  <a:pt x="2971800" y="0"/>
                </a:lnTo>
                <a:close/>
              </a:path>
            </a:pathLst>
          </a:custGeom>
          <a:solidFill>
            <a:srgbClr val="BBE0E3"/>
          </a:solidFill>
        </p:spPr>
        <p:txBody>
          <a:bodyPr wrap="square" lIns="0" tIns="0" rIns="0" bIns="0" rtlCol="0"/>
          <a:lstStyle/>
          <a:p/>
        </p:txBody>
      </p:sp>
      <p:sp>
        <p:nvSpPr>
          <p:cNvPr id="25" name="object 25"/>
          <p:cNvSpPr/>
          <p:nvPr/>
        </p:nvSpPr>
        <p:spPr>
          <a:xfrm>
            <a:off x="3124200" y="5631179"/>
            <a:ext cx="2971800" cy="2314575"/>
          </a:xfrm>
          <a:custGeom>
            <a:avLst/>
            <a:gdLst/>
            <a:ahLst/>
            <a:cxnLst/>
            <a:rect l="l" t="t" r="r" b="b"/>
            <a:pathLst>
              <a:path w="2971800" h="2314575">
                <a:moveTo>
                  <a:pt x="0" y="0"/>
                </a:moveTo>
                <a:lnTo>
                  <a:pt x="0" y="495300"/>
                </a:lnTo>
                <a:lnTo>
                  <a:pt x="495300" y="495300"/>
                </a:lnTo>
                <a:lnTo>
                  <a:pt x="1403603" y="2314194"/>
                </a:lnTo>
                <a:lnTo>
                  <a:pt x="1238250" y="495300"/>
                </a:lnTo>
                <a:lnTo>
                  <a:pt x="2971800" y="495300"/>
                </a:lnTo>
                <a:lnTo>
                  <a:pt x="2971800" y="0"/>
                </a:lnTo>
                <a:lnTo>
                  <a:pt x="495300" y="0"/>
                </a:lnTo>
                <a:lnTo>
                  <a:pt x="0" y="0"/>
                </a:lnTo>
                <a:close/>
              </a:path>
            </a:pathLst>
          </a:custGeom>
          <a:ln w="4762">
            <a:solidFill>
              <a:srgbClr val="010101"/>
            </a:solidFill>
          </a:ln>
        </p:spPr>
        <p:txBody>
          <a:bodyPr wrap="square" lIns="0" tIns="0" rIns="0" bIns="0" rtlCol="0"/>
          <a:lstStyle/>
          <a:p/>
        </p:txBody>
      </p:sp>
      <p:sp>
        <p:nvSpPr>
          <p:cNvPr id="26" name="object 26"/>
          <p:cNvSpPr txBox="1"/>
          <p:nvPr/>
        </p:nvSpPr>
        <p:spPr>
          <a:xfrm>
            <a:off x="3147567" y="5641340"/>
            <a:ext cx="2934335" cy="452120"/>
          </a:xfrm>
          <a:prstGeom prst="rect">
            <a:avLst/>
          </a:prstGeom>
        </p:spPr>
        <p:txBody>
          <a:bodyPr wrap="square" lIns="0" tIns="12700" rIns="0" bIns="0" rtlCol="0" vert="horz">
            <a:spAutoFit/>
          </a:bodyPr>
          <a:lstStyle/>
          <a:p>
            <a:pPr marL="25400" marR="30480">
              <a:lnSpc>
                <a:spcPct val="100000"/>
              </a:lnSpc>
              <a:spcBef>
                <a:spcPts val="100"/>
              </a:spcBef>
            </a:pPr>
            <a:r>
              <a:rPr dirty="0" sz="900" spc="-5">
                <a:latin typeface="Arial"/>
                <a:cs typeface="Arial"/>
              </a:rPr>
              <a:t>If this test is satisfied that means that there’s at least </a:t>
            </a:r>
            <a:r>
              <a:rPr dirty="0" sz="900" spc="-10">
                <a:latin typeface="Arial"/>
                <a:cs typeface="Arial"/>
              </a:rPr>
              <a:t>one  </a:t>
            </a:r>
            <a:r>
              <a:rPr dirty="0" sz="900" spc="-5">
                <a:latin typeface="Arial"/>
                <a:cs typeface="Arial"/>
              </a:rPr>
              <a:t>value q such that </a:t>
            </a:r>
            <a:r>
              <a:rPr dirty="0" sz="900" spc="-10">
                <a:latin typeface="Arial"/>
                <a:cs typeface="Arial"/>
              </a:rPr>
              <a:t>we </a:t>
            </a:r>
            <a:r>
              <a:rPr dirty="0" sz="900" spc="-5">
                <a:latin typeface="Arial"/>
                <a:cs typeface="Arial"/>
              </a:rPr>
              <a:t>originally thought q </a:t>
            </a:r>
            <a:r>
              <a:rPr dirty="0" sz="900" spc="-10">
                <a:latin typeface="Arial"/>
                <a:cs typeface="Arial"/>
              </a:rPr>
              <a:t>was an  </a:t>
            </a:r>
            <a:r>
              <a:rPr dirty="0" sz="900" spc="-5">
                <a:latin typeface="Arial"/>
                <a:cs typeface="Arial"/>
              </a:rPr>
              <a:t>available value for </a:t>
            </a:r>
            <a:r>
              <a:rPr dirty="0" sz="1000" spc="-5" i="1">
                <a:latin typeface="Arial"/>
                <a:cs typeface="Arial"/>
              </a:rPr>
              <a:t>V</a:t>
            </a:r>
            <a:r>
              <a:rPr dirty="0" baseline="-21367" sz="975" spc="-7">
                <a:latin typeface="Arial"/>
                <a:cs typeface="Arial"/>
              </a:rPr>
              <a:t>i </a:t>
            </a:r>
            <a:r>
              <a:rPr dirty="0" sz="900" spc="-5">
                <a:latin typeface="Arial"/>
                <a:cs typeface="Arial"/>
              </a:rPr>
              <a:t>but </a:t>
            </a:r>
            <a:r>
              <a:rPr dirty="0" sz="900" spc="-10">
                <a:latin typeface="Arial"/>
                <a:cs typeface="Arial"/>
              </a:rPr>
              <a:t>we </a:t>
            </a:r>
            <a:r>
              <a:rPr dirty="0" sz="900" spc="-5">
                <a:latin typeface="Arial"/>
                <a:cs typeface="Arial"/>
              </a:rPr>
              <a:t>now know q is</a:t>
            </a:r>
            <a:r>
              <a:rPr dirty="0" sz="900" spc="-65">
                <a:latin typeface="Arial"/>
                <a:cs typeface="Arial"/>
              </a:rPr>
              <a:t> </a:t>
            </a:r>
            <a:r>
              <a:rPr dirty="0" sz="900" spc="-5">
                <a:latin typeface="Arial"/>
                <a:cs typeface="Arial"/>
              </a:rPr>
              <a:t>impossible.</a:t>
            </a:r>
            <a:endParaRPr sz="900">
              <a:latin typeface="Arial"/>
              <a:cs typeface="Arial"/>
            </a:endParaRPr>
          </a:p>
        </p:txBody>
      </p:sp>
      <p:sp>
        <p:nvSpPr>
          <p:cNvPr id="27" name="object 27"/>
          <p:cNvSpPr/>
          <p:nvPr/>
        </p:nvSpPr>
        <p:spPr>
          <a:xfrm>
            <a:off x="1714500" y="8424671"/>
            <a:ext cx="3733800" cy="407034"/>
          </a:xfrm>
          <a:custGeom>
            <a:avLst/>
            <a:gdLst/>
            <a:ahLst/>
            <a:cxnLst/>
            <a:rect l="l" t="t" r="r" b="b"/>
            <a:pathLst>
              <a:path w="3733800" h="407034">
                <a:moveTo>
                  <a:pt x="3733800" y="64007"/>
                </a:moveTo>
                <a:lnTo>
                  <a:pt x="0" y="64007"/>
                </a:lnTo>
                <a:lnTo>
                  <a:pt x="0" y="406907"/>
                </a:lnTo>
                <a:lnTo>
                  <a:pt x="3733800" y="406907"/>
                </a:lnTo>
                <a:lnTo>
                  <a:pt x="3733800" y="64007"/>
                </a:lnTo>
                <a:close/>
              </a:path>
              <a:path w="3733800" h="407034">
                <a:moveTo>
                  <a:pt x="1468374" y="0"/>
                </a:moveTo>
                <a:lnTo>
                  <a:pt x="622554" y="64007"/>
                </a:lnTo>
                <a:lnTo>
                  <a:pt x="1556003" y="64007"/>
                </a:lnTo>
                <a:lnTo>
                  <a:pt x="1468374" y="0"/>
                </a:lnTo>
                <a:close/>
              </a:path>
            </a:pathLst>
          </a:custGeom>
          <a:solidFill>
            <a:srgbClr val="BBE0E3"/>
          </a:solidFill>
        </p:spPr>
        <p:txBody>
          <a:bodyPr wrap="square" lIns="0" tIns="0" rIns="0" bIns="0" rtlCol="0"/>
          <a:lstStyle/>
          <a:p/>
        </p:txBody>
      </p:sp>
      <p:sp>
        <p:nvSpPr>
          <p:cNvPr id="28" name="object 28"/>
          <p:cNvSpPr/>
          <p:nvPr/>
        </p:nvSpPr>
        <p:spPr>
          <a:xfrm>
            <a:off x="1714500" y="8424671"/>
            <a:ext cx="3733800" cy="407034"/>
          </a:xfrm>
          <a:custGeom>
            <a:avLst/>
            <a:gdLst/>
            <a:ahLst/>
            <a:cxnLst/>
            <a:rect l="l" t="t" r="r" b="b"/>
            <a:pathLst>
              <a:path w="3733800" h="407034">
                <a:moveTo>
                  <a:pt x="0" y="64007"/>
                </a:moveTo>
                <a:lnTo>
                  <a:pt x="0" y="406907"/>
                </a:lnTo>
                <a:lnTo>
                  <a:pt x="3733800" y="406907"/>
                </a:lnTo>
                <a:lnTo>
                  <a:pt x="3733800" y="64007"/>
                </a:lnTo>
                <a:lnTo>
                  <a:pt x="1556003" y="64007"/>
                </a:lnTo>
                <a:lnTo>
                  <a:pt x="1468374" y="0"/>
                </a:lnTo>
                <a:lnTo>
                  <a:pt x="622554" y="64007"/>
                </a:lnTo>
                <a:lnTo>
                  <a:pt x="0" y="64007"/>
                </a:lnTo>
                <a:close/>
              </a:path>
            </a:pathLst>
          </a:custGeom>
          <a:ln w="4762">
            <a:solidFill>
              <a:srgbClr val="010101"/>
            </a:solidFill>
          </a:ln>
        </p:spPr>
        <p:txBody>
          <a:bodyPr wrap="square" lIns="0" tIns="0" rIns="0" bIns="0" rtlCol="0"/>
          <a:lstStyle/>
          <a:p/>
        </p:txBody>
      </p:sp>
      <p:sp>
        <p:nvSpPr>
          <p:cNvPr id="29" name="object 29"/>
          <p:cNvSpPr txBox="1"/>
          <p:nvPr/>
        </p:nvSpPr>
        <p:spPr>
          <a:xfrm>
            <a:off x="1737867" y="6415065"/>
            <a:ext cx="4302125" cy="2383790"/>
          </a:xfrm>
          <a:prstGeom prst="rect">
            <a:avLst/>
          </a:prstGeom>
        </p:spPr>
        <p:txBody>
          <a:bodyPr wrap="square" lIns="0" tIns="41910" rIns="0" bIns="0" rtlCol="0" vert="horz">
            <a:spAutoFit/>
          </a:bodyPr>
          <a:lstStyle/>
          <a:p>
            <a:pPr marL="365125">
              <a:lnSpc>
                <a:spcPct val="100000"/>
              </a:lnSpc>
              <a:spcBef>
                <a:spcPts val="330"/>
              </a:spcBef>
            </a:pPr>
            <a:r>
              <a:rPr dirty="0" sz="1000" spc="-5">
                <a:latin typeface="Arial"/>
                <a:cs typeface="Arial"/>
              </a:rPr>
              <a:t>foreach constraint</a:t>
            </a:r>
            <a:r>
              <a:rPr dirty="0" sz="1000" spc="-10">
                <a:latin typeface="Arial"/>
                <a:cs typeface="Arial"/>
              </a:rPr>
              <a:t> </a:t>
            </a:r>
            <a:r>
              <a:rPr dirty="0" sz="1000">
                <a:solidFill>
                  <a:srgbClr val="CC3300"/>
                </a:solidFill>
                <a:latin typeface="Arial"/>
                <a:cs typeface="Arial"/>
              </a:rPr>
              <a:t>C</a:t>
            </a:r>
            <a:endParaRPr sz="1000">
              <a:latin typeface="Arial"/>
              <a:cs typeface="Arial"/>
            </a:endParaRPr>
          </a:p>
          <a:p>
            <a:pPr marL="593725">
              <a:lnSpc>
                <a:spcPct val="100000"/>
              </a:lnSpc>
              <a:spcBef>
                <a:spcPts val="235"/>
              </a:spcBef>
            </a:pPr>
            <a:r>
              <a:rPr dirty="0" sz="1000" spc="-5">
                <a:latin typeface="Arial"/>
                <a:cs typeface="Arial"/>
              </a:rPr>
              <a:t>Assume </a:t>
            </a:r>
            <a:r>
              <a:rPr dirty="0" sz="1000">
                <a:solidFill>
                  <a:srgbClr val="CC3300"/>
                </a:solidFill>
                <a:latin typeface="Arial"/>
                <a:cs typeface="Arial"/>
              </a:rPr>
              <a:t>C </a:t>
            </a:r>
            <a:r>
              <a:rPr dirty="0" sz="1000" spc="-5">
                <a:latin typeface="Arial"/>
                <a:cs typeface="Arial"/>
              </a:rPr>
              <a:t>concerns variables </a:t>
            </a:r>
            <a:r>
              <a:rPr dirty="0" sz="1000" spc="-5" i="1">
                <a:latin typeface="Arial"/>
                <a:cs typeface="Arial"/>
              </a:rPr>
              <a:t>V</a:t>
            </a:r>
            <a:r>
              <a:rPr dirty="0" baseline="-21367" sz="975" spc="-7">
                <a:latin typeface="Arial"/>
                <a:cs typeface="Arial"/>
              </a:rPr>
              <a:t>1</a:t>
            </a:r>
            <a:r>
              <a:rPr dirty="0" sz="1000" spc="-5" i="1">
                <a:latin typeface="Arial"/>
                <a:cs typeface="Arial"/>
              </a:rPr>
              <a:t>, V</a:t>
            </a:r>
            <a:r>
              <a:rPr dirty="0" baseline="-21367" sz="975" spc="-7">
                <a:latin typeface="Arial"/>
                <a:cs typeface="Arial"/>
              </a:rPr>
              <a:t>2 </a:t>
            </a:r>
            <a:r>
              <a:rPr dirty="0" sz="1000" spc="-5" i="1">
                <a:latin typeface="Arial"/>
                <a:cs typeface="Arial"/>
              </a:rPr>
              <a:t>,…</a:t>
            </a:r>
            <a:r>
              <a:rPr dirty="0" sz="1000" spc="-10" i="1">
                <a:latin typeface="Arial"/>
                <a:cs typeface="Arial"/>
              </a:rPr>
              <a:t> </a:t>
            </a:r>
            <a:r>
              <a:rPr dirty="0" sz="1000" spc="-5" i="1">
                <a:latin typeface="Arial"/>
                <a:cs typeface="Arial"/>
              </a:rPr>
              <a:t>V</a:t>
            </a:r>
            <a:r>
              <a:rPr dirty="0" baseline="-21367" sz="975" spc="-7">
                <a:latin typeface="Arial"/>
                <a:cs typeface="Arial"/>
              </a:rPr>
              <a:t>k</a:t>
            </a:r>
            <a:endParaRPr baseline="-21367" sz="975">
              <a:latin typeface="Arial"/>
              <a:cs typeface="Arial"/>
            </a:endParaRPr>
          </a:p>
          <a:p>
            <a:pPr marL="593725" marR="934719">
              <a:lnSpc>
                <a:spcPct val="119500"/>
              </a:lnSpc>
              <a:spcBef>
                <a:spcPts val="5"/>
              </a:spcBef>
            </a:pPr>
            <a:r>
              <a:rPr dirty="0" sz="1000">
                <a:latin typeface="Arial"/>
                <a:cs typeface="Arial"/>
              </a:rPr>
              <a:t>Set </a:t>
            </a:r>
            <a:r>
              <a:rPr dirty="0" sz="1000" spc="-5">
                <a:latin typeface="Arial"/>
                <a:cs typeface="Arial"/>
              </a:rPr>
              <a:t>NewA</a:t>
            </a:r>
            <a:r>
              <a:rPr dirty="0" baseline="-21367" sz="975" spc="-7">
                <a:latin typeface="Arial"/>
                <a:cs typeface="Arial"/>
              </a:rPr>
              <a:t>V1 </a:t>
            </a:r>
            <a:r>
              <a:rPr dirty="0" sz="1000">
                <a:latin typeface="Arial"/>
                <a:cs typeface="Arial"/>
              </a:rPr>
              <a:t>= </a:t>
            </a:r>
            <a:r>
              <a:rPr dirty="0" sz="1000" spc="-5">
                <a:latin typeface="Arial"/>
                <a:cs typeface="Arial"/>
              </a:rPr>
              <a:t>{} </a:t>
            </a:r>
            <a:r>
              <a:rPr dirty="0" sz="1000">
                <a:latin typeface="Arial"/>
                <a:cs typeface="Arial"/>
              </a:rPr>
              <a:t>, </a:t>
            </a:r>
            <a:r>
              <a:rPr dirty="0" sz="1000" spc="-5">
                <a:latin typeface="Arial"/>
                <a:cs typeface="Arial"/>
              </a:rPr>
              <a:t>NewA</a:t>
            </a:r>
            <a:r>
              <a:rPr dirty="0" baseline="-21367" sz="975" spc="-7">
                <a:latin typeface="Arial"/>
                <a:cs typeface="Arial"/>
              </a:rPr>
              <a:t>V2 </a:t>
            </a:r>
            <a:r>
              <a:rPr dirty="0" sz="1000">
                <a:latin typeface="Arial"/>
                <a:cs typeface="Arial"/>
              </a:rPr>
              <a:t>= </a:t>
            </a:r>
            <a:r>
              <a:rPr dirty="0" sz="1000" spc="-5">
                <a:latin typeface="Arial"/>
                <a:cs typeface="Arial"/>
              </a:rPr>
              <a:t>{} </a:t>
            </a:r>
            <a:r>
              <a:rPr dirty="0" sz="1000">
                <a:latin typeface="Arial"/>
                <a:cs typeface="Arial"/>
              </a:rPr>
              <a:t>, … </a:t>
            </a:r>
            <a:r>
              <a:rPr dirty="0" sz="1000" spc="-5">
                <a:latin typeface="Arial"/>
                <a:cs typeface="Arial"/>
              </a:rPr>
              <a:t>NewA</a:t>
            </a:r>
            <a:r>
              <a:rPr dirty="0" baseline="-21367" sz="975" spc="-7">
                <a:latin typeface="Arial"/>
                <a:cs typeface="Arial"/>
              </a:rPr>
              <a:t>Vk </a:t>
            </a:r>
            <a:r>
              <a:rPr dirty="0" sz="1000">
                <a:latin typeface="Arial"/>
                <a:cs typeface="Arial"/>
              </a:rPr>
              <a:t>= </a:t>
            </a:r>
            <a:r>
              <a:rPr dirty="0" sz="1000" spc="-5">
                <a:latin typeface="Arial"/>
                <a:cs typeface="Arial"/>
              </a:rPr>
              <a:t>{}  Foreach assignment </a:t>
            </a:r>
            <a:r>
              <a:rPr dirty="0" sz="1000" spc="-5" i="1">
                <a:latin typeface="Arial"/>
                <a:cs typeface="Arial"/>
              </a:rPr>
              <a:t>(V</a:t>
            </a:r>
            <a:r>
              <a:rPr dirty="0" baseline="-21367" sz="975" spc="-7">
                <a:latin typeface="Arial"/>
                <a:cs typeface="Arial"/>
              </a:rPr>
              <a:t>1</a:t>
            </a:r>
            <a:r>
              <a:rPr dirty="0" sz="1000" spc="-5" i="1">
                <a:latin typeface="Arial"/>
                <a:cs typeface="Arial"/>
              </a:rPr>
              <a:t>=x</a:t>
            </a:r>
            <a:r>
              <a:rPr dirty="0" baseline="-21367" sz="975" spc="-7">
                <a:latin typeface="Arial"/>
                <a:cs typeface="Arial"/>
              </a:rPr>
              <a:t>1</a:t>
            </a:r>
            <a:r>
              <a:rPr dirty="0" sz="1000" spc="-5" i="1">
                <a:latin typeface="Arial"/>
                <a:cs typeface="Arial"/>
              </a:rPr>
              <a:t>, V</a:t>
            </a:r>
            <a:r>
              <a:rPr dirty="0" baseline="-21367" sz="975" spc="-7">
                <a:latin typeface="Arial"/>
                <a:cs typeface="Arial"/>
              </a:rPr>
              <a:t>2</a:t>
            </a:r>
            <a:r>
              <a:rPr dirty="0" sz="1000" spc="-5" i="1">
                <a:latin typeface="Arial"/>
                <a:cs typeface="Arial"/>
              </a:rPr>
              <a:t>=x</a:t>
            </a:r>
            <a:r>
              <a:rPr dirty="0" baseline="-21367" sz="975" spc="-7">
                <a:latin typeface="Arial"/>
                <a:cs typeface="Arial"/>
              </a:rPr>
              <a:t>2</a:t>
            </a:r>
            <a:r>
              <a:rPr dirty="0" sz="1000" spc="-5" i="1">
                <a:latin typeface="Arial"/>
                <a:cs typeface="Arial"/>
              </a:rPr>
              <a:t>, </a:t>
            </a:r>
            <a:r>
              <a:rPr dirty="0" sz="1000" i="1">
                <a:latin typeface="Arial"/>
                <a:cs typeface="Arial"/>
              </a:rPr>
              <a:t>… </a:t>
            </a:r>
            <a:r>
              <a:rPr dirty="0" sz="1000" spc="-5" i="1">
                <a:latin typeface="Arial"/>
                <a:cs typeface="Arial"/>
              </a:rPr>
              <a:t>V</a:t>
            </a:r>
            <a:r>
              <a:rPr dirty="0" baseline="-21367" sz="975" spc="-7">
                <a:latin typeface="Arial"/>
                <a:cs typeface="Arial"/>
              </a:rPr>
              <a:t>k</a:t>
            </a:r>
            <a:r>
              <a:rPr dirty="0" sz="1000" spc="-5" i="1">
                <a:latin typeface="Arial"/>
                <a:cs typeface="Arial"/>
              </a:rPr>
              <a:t>=x</a:t>
            </a:r>
            <a:r>
              <a:rPr dirty="0" baseline="-21367" sz="975" spc="-7">
                <a:latin typeface="Arial"/>
                <a:cs typeface="Arial"/>
              </a:rPr>
              <a:t>k</a:t>
            </a:r>
            <a:r>
              <a:rPr dirty="0" sz="1000" spc="-5" i="1">
                <a:latin typeface="Arial"/>
                <a:cs typeface="Arial"/>
              </a:rPr>
              <a:t>) </a:t>
            </a:r>
            <a:r>
              <a:rPr dirty="0" sz="1000">
                <a:latin typeface="Arial"/>
                <a:cs typeface="Arial"/>
              </a:rPr>
              <a:t>in</a:t>
            </a:r>
            <a:r>
              <a:rPr dirty="0" sz="1000" spc="-5">
                <a:latin typeface="Arial"/>
                <a:cs typeface="Arial"/>
              </a:rPr>
              <a:t> </a:t>
            </a:r>
            <a:r>
              <a:rPr dirty="0" sz="1000">
                <a:solidFill>
                  <a:srgbClr val="CC3300"/>
                </a:solidFill>
                <a:latin typeface="Arial"/>
                <a:cs typeface="Arial"/>
              </a:rPr>
              <a:t>C</a:t>
            </a:r>
            <a:endParaRPr sz="1000">
              <a:latin typeface="Arial"/>
              <a:cs typeface="Arial"/>
            </a:endParaRPr>
          </a:p>
          <a:p>
            <a:pPr marL="822325">
              <a:lnSpc>
                <a:spcPct val="100000"/>
              </a:lnSpc>
              <a:spcBef>
                <a:spcPts val="240"/>
              </a:spcBef>
            </a:pPr>
            <a:r>
              <a:rPr dirty="0" sz="1000" spc="-5">
                <a:latin typeface="Arial"/>
                <a:cs typeface="Arial"/>
              </a:rPr>
              <a:t>If </a:t>
            </a:r>
            <a:r>
              <a:rPr dirty="0" sz="1000" spc="-5" i="1">
                <a:latin typeface="Arial"/>
                <a:cs typeface="Arial"/>
              </a:rPr>
              <a:t>x</a:t>
            </a:r>
            <a:r>
              <a:rPr dirty="0" baseline="-21367" sz="975" spc="-7">
                <a:latin typeface="Arial"/>
                <a:cs typeface="Arial"/>
              </a:rPr>
              <a:t>1 </a:t>
            </a:r>
            <a:r>
              <a:rPr dirty="0" sz="1000" spc="-5">
                <a:latin typeface="Arial"/>
                <a:cs typeface="Arial"/>
              </a:rPr>
              <a:t>in </a:t>
            </a:r>
            <a:r>
              <a:rPr dirty="0" sz="1000" spc="-5" i="1">
                <a:latin typeface="Arial"/>
                <a:cs typeface="Arial"/>
              </a:rPr>
              <a:t>A</a:t>
            </a:r>
            <a:r>
              <a:rPr dirty="0" baseline="-21367" sz="975" spc="-7">
                <a:latin typeface="Arial"/>
                <a:cs typeface="Arial"/>
              </a:rPr>
              <a:t>V1 </a:t>
            </a:r>
            <a:r>
              <a:rPr dirty="0" sz="1000" spc="-5" b="1">
                <a:latin typeface="Arial"/>
                <a:cs typeface="Arial"/>
              </a:rPr>
              <a:t>and </a:t>
            </a:r>
            <a:r>
              <a:rPr dirty="0" sz="1000" spc="-5" i="1">
                <a:latin typeface="Arial"/>
                <a:cs typeface="Arial"/>
              </a:rPr>
              <a:t>x</a:t>
            </a:r>
            <a:r>
              <a:rPr dirty="0" baseline="-21367" sz="975" spc="-7">
                <a:latin typeface="Arial"/>
                <a:cs typeface="Arial"/>
              </a:rPr>
              <a:t>2 </a:t>
            </a:r>
            <a:r>
              <a:rPr dirty="0" sz="1000" spc="-5">
                <a:latin typeface="Arial"/>
                <a:cs typeface="Arial"/>
              </a:rPr>
              <a:t>in </a:t>
            </a:r>
            <a:r>
              <a:rPr dirty="0" sz="1000" spc="-5" i="1">
                <a:latin typeface="Arial"/>
                <a:cs typeface="Arial"/>
              </a:rPr>
              <a:t>A</a:t>
            </a:r>
            <a:r>
              <a:rPr dirty="0" baseline="-21367" sz="975" spc="-7">
                <a:latin typeface="Arial"/>
                <a:cs typeface="Arial"/>
              </a:rPr>
              <a:t>V2 </a:t>
            </a:r>
            <a:r>
              <a:rPr dirty="0" sz="1000" b="1">
                <a:latin typeface="Arial"/>
                <a:cs typeface="Arial"/>
              </a:rPr>
              <a:t>and … </a:t>
            </a:r>
            <a:r>
              <a:rPr dirty="0" sz="1000" i="1">
                <a:latin typeface="Arial"/>
                <a:cs typeface="Arial"/>
              </a:rPr>
              <a:t>x</a:t>
            </a:r>
            <a:r>
              <a:rPr dirty="0" baseline="-21367" sz="975">
                <a:latin typeface="Arial"/>
                <a:cs typeface="Arial"/>
              </a:rPr>
              <a:t>k </a:t>
            </a:r>
            <a:r>
              <a:rPr dirty="0" sz="1000" spc="-5">
                <a:latin typeface="Arial"/>
                <a:cs typeface="Arial"/>
              </a:rPr>
              <a:t>in</a:t>
            </a:r>
            <a:r>
              <a:rPr dirty="0" sz="1000" spc="180">
                <a:latin typeface="Arial"/>
                <a:cs typeface="Arial"/>
              </a:rPr>
              <a:t> </a:t>
            </a:r>
            <a:r>
              <a:rPr dirty="0" sz="1000" spc="-10" i="1">
                <a:latin typeface="Arial"/>
                <a:cs typeface="Arial"/>
              </a:rPr>
              <a:t>A</a:t>
            </a:r>
            <a:r>
              <a:rPr dirty="0" baseline="-21367" sz="975" spc="-15">
                <a:latin typeface="Arial"/>
                <a:cs typeface="Arial"/>
              </a:rPr>
              <a:t>Vk</a:t>
            </a:r>
            <a:endParaRPr baseline="-21367" sz="975">
              <a:latin typeface="Arial"/>
              <a:cs typeface="Arial"/>
            </a:endParaRPr>
          </a:p>
          <a:p>
            <a:pPr marL="593725" marR="567690" indent="403860">
              <a:lnSpc>
                <a:spcPts val="1440"/>
              </a:lnSpc>
              <a:spcBef>
                <a:spcPts val="85"/>
              </a:spcBef>
            </a:pPr>
            <a:r>
              <a:rPr dirty="0" sz="1000" spc="-5">
                <a:latin typeface="Arial"/>
                <a:cs typeface="Arial"/>
              </a:rPr>
              <a:t>Add </a:t>
            </a:r>
            <a:r>
              <a:rPr dirty="0" sz="1000" spc="-5" i="1">
                <a:latin typeface="Arial"/>
                <a:cs typeface="Arial"/>
              </a:rPr>
              <a:t>x</a:t>
            </a:r>
            <a:r>
              <a:rPr dirty="0" baseline="-21367" sz="975" spc="-7">
                <a:latin typeface="Arial"/>
                <a:cs typeface="Arial"/>
              </a:rPr>
              <a:t>1 </a:t>
            </a:r>
            <a:r>
              <a:rPr dirty="0" sz="1000">
                <a:latin typeface="Arial"/>
                <a:cs typeface="Arial"/>
              </a:rPr>
              <a:t>to </a:t>
            </a:r>
            <a:r>
              <a:rPr dirty="0" sz="1000" spc="-5">
                <a:latin typeface="Arial"/>
                <a:cs typeface="Arial"/>
              </a:rPr>
              <a:t>NewA</a:t>
            </a:r>
            <a:r>
              <a:rPr dirty="0" baseline="-21367" sz="975" spc="-7">
                <a:latin typeface="Arial"/>
                <a:cs typeface="Arial"/>
              </a:rPr>
              <a:t>V1 </a:t>
            </a:r>
            <a:r>
              <a:rPr dirty="0" sz="1000">
                <a:latin typeface="Arial"/>
                <a:cs typeface="Arial"/>
              </a:rPr>
              <a:t>, </a:t>
            </a:r>
            <a:r>
              <a:rPr dirty="0" sz="1000" spc="-5" i="1">
                <a:latin typeface="Arial"/>
                <a:cs typeface="Arial"/>
              </a:rPr>
              <a:t>x</a:t>
            </a:r>
            <a:r>
              <a:rPr dirty="0" baseline="-21367" sz="975" spc="-7">
                <a:latin typeface="Arial"/>
                <a:cs typeface="Arial"/>
              </a:rPr>
              <a:t>2 </a:t>
            </a:r>
            <a:r>
              <a:rPr dirty="0" sz="1000" spc="-5">
                <a:latin typeface="Arial"/>
                <a:cs typeface="Arial"/>
              </a:rPr>
              <a:t>to NewA</a:t>
            </a:r>
            <a:r>
              <a:rPr dirty="0" baseline="-21367" sz="975" spc="-7">
                <a:latin typeface="Arial"/>
                <a:cs typeface="Arial"/>
              </a:rPr>
              <a:t>V2 </a:t>
            </a:r>
            <a:r>
              <a:rPr dirty="0" sz="1000" spc="-5">
                <a:latin typeface="Arial"/>
                <a:cs typeface="Arial"/>
              </a:rPr>
              <a:t>,… </a:t>
            </a:r>
            <a:r>
              <a:rPr dirty="0" sz="1000" i="1">
                <a:latin typeface="Arial"/>
                <a:cs typeface="Arial"/>
              </a:rPr>
              <a:t>x</a:t>
            </a:r>
            <a:r>
              <a:rPr dirty="0" baseline="-21367" sz="975">
                <a:latin typeface="Arial"/>
                <a:cs typeface="Arial"/>
              </a:rPr>
              <a:t>k </a:t>
            </a:r>
            <a:r>
              <a:rPr dirty="0" sz="1000">
                <a:latin typeface="Arial"/>
                <a:cs typeface="Arial"/>
              </a:rPr>
              <a:t>to </a:t>
            </a:r>
            <a:r>
              <a:rPr dirty="0" sz="1000" spc="-5">
                <a:latin typeface="Arial"/>
                <a:cs typeface="Arial"/>
              </a:rPr>
              <a:t>NewA</a:t>
            </a:r>
            <a:r>
              <a:rPr dirty="0" baseline="-21367" sz="975" spc="-7">
                <a:latin typeface="Arial"/>
                <a:cs typeface="Arial"/>
              </a:rPr>
              <a:t>Vk  </a:t>
            </a:r>
            <a:r>
              <a:rPr dirty="0" sz="1000" spc="-5">
                <a:latin typeface="Arial"/>
                <a:cs typeface="Arial"/>
              </a:rPr>
              <a:t>for </a:t>
            </a:r>
            <a:r>
              <a:rPr dirty="0" sz="1000">
                <a:latin typeface="Arial"/>
                <a:cs typeface="Arial"/>
              </a:rPr>
              <a:t>i = 1 , 2 …</a:t>
            </a:r>
            <a:r>
              <a:rPr dirty="0" sz="1000" spc="-50">
                <a:latin typeface="Arial"/>
                <a:cs typeface="Arial"/>
              </a:rPr>
              <a:t> </a:t>
            </a:r>
            <a:r>
              <a:rPr dirty="0" sz="1000">
                <a:latin typeface="Arial"/>
                <a:cs typeface="Arial"/>
              </a:rPr>
              <a:t>k</a:t>
            </a:r>
            <a:endParaRPr sz="1000">
              <a:latin typeface="Arial"/>
              <a:cs typeface="Arial"/>
            </a:endParaRPr>
          </a:p>
          <a:p>
            <a:pPr marL="822325">
              <a:lnSpc>
                <a:spcPct val="100000"/>
              </a:lnSpc>
              <a:spcBef>
                <a:spcPts val="150"/>
              </a:spcBef>
            </a:pPr>
            <a:r>
              <a:rPr dirty="0" sz="1000" spc="-5">
                <a:latin typeface="Arial"/>
                <a:cs typeface="Arial"/>
              </a:rPr>
              <a:t>A</a:t>
            </a:r>
            <a:r>
              <a:rPr dirty="0" baseline="-21367" sz="975" spc="-7">
                <a:latin typeface="Arial"/>
                <a:cs typeface="Arial"/>
              </a:rPr>
              <a:t>Vi </a:t>
            </a:r>
            <a:r>
              <a:rPr dirty="0" sz="1000" spc="-5">
                <a:latin typeface="Arial"/>
                <a:cs typeface="Arial"/>
              </a:rPr>
              <a:t>:= A</a:t>
            </a:r>
            <a:r>
              <a:rPr dirty="0" baseline="-21367" sz="975" spc="-7">
                <a:latin typeface="Arial"/>
                <a:cs typeface="Arial"/>
              </a:rPr>
              <a:t>Vi </a:t>
            </a:r>
            <a:r>
              <a:rPr dirty="0" sz="1000" spc="-5">
                <a:latin typeface="Arial"/>
                <a:cs typeface="Arial"/>
              </a:rPr>
              <a:t>intersection</a:t>
            </a:r>
            <a:r>
              <a:rPr dirty="0" sz="1000" spc="-165">
                <a:latin typeface="Arial"/>
                <a:cs typeface="Arial"/>
              </a:rPr>
              <a:t> </a:t>
            </a:r>
            <a:r>
              <a:rPr dirty="0" sz="1000" spc="-5">
                <a:latin typeface="Arial"/>
                <a:cs typeface="Arial"/>
              </a:rPr>
              <a:t>NewA</a:t>
            </a:r>
            <a:r>
              <a:rPr dirty="0" baseline="-21367" sz="975" spc="-7">
                <a:latin typeface="Arial"/>
                <a:cs typeface="Arial"/>
              </a:rPr>
              <a:t>Vi</a:t>
            </a:r>
            <a:endParaRPr baseline="-21367" sz="975">
              <a:latin typeface="Arial"/>
              <a:cs typeface="Arial"/>
            </a:endParaRPr>
          </a:p>
          <a:p>
            <a:pPr marL="1067435" marR="1050290" indent="-245745">
              <a:lnSpc>
                <a:spcPts val="1440"/>
              </a:lnSpc>
              <a:spcBef>
                <a:spcPts val="85"/>
              </a:spcBef>
            </a:pPr>
            <a:r>
              <a:rPr dirty="0" sz="1000" spc="-5">
                <a:latin typeface="Arial"/>
                <a:cs typeface="Arial"/>
              </a:rPr>
              <a:t>If A</a:t>
            </a:r>
            <a:r>
              <a:rPr dirty="0" baseline="-21367" sz="975" spc="-7">
                <a:latin typeface="Arial"/>
                <a:cs typeface="Arial"/>
              </a:rPr>
              <a:t>Vi </a:t>
            </a:r>
            <a:r>
              <a:rPr dirty="0" sz="1000" spc="-5">
                <a:latin typeface="Arial"/>
                <a:cs typeface="Arial"/>
              </a:rPr>
              <a:t>was made </a:t>
            </a:r>
            <a:r>
              <a:rPr dirty="0" sz="1000">
                <a:latin typeface="Arial"/>
                <a:cs typeface="Arial"/>
              </a:rPr>
              <a:t>smaller by that </a:t>
            </a:r>
            <a:r>
              <a:rPr dirty="0" sz="1000" spc="-5">
                <a:latin typeface="Arial"/>
                <a:cs typeface="Arial"/>
              </a:rPr>
              <a:t>intersection  finished </a:t>
            </a:r>
            <a:r>
              <a:rPr dirty="0" sz="1000">
                <a:latin typeface="Arial"/>
                <a:cs typeface="Arial"/>
              </a:rPr>
              <a:t>=</a:t>
            </a:r>
            <a:r>
              <a:rPr dirty="0" sz="1000" spc="-15">
                <a:latin typeface="Arial"/>
                <a:cs typeface="Arial"/>
              </a:rPr>
              <a:t> </a:t>
            </a:r>
            <a:r>
              <a:rPr dirty="0" sz="1000" spc="-5">
                <a:latin typeface="Arial"/>
                <a:cs typeface="Arial"/>
              </a:rPr>
              <a:t>FALSE</a:t>
            </a:r>
            <a:endParaRPr sz="1000">
              <a:latin typeface="Arial"/>
              <a:cs typeface="Arial"/>
            </a:endParaRPr>
          </a:p>
          <a:p>
            <a:pPr marL="822325">
              <a:lnSpc>
                <a:spcPct val="100000"/>
              </a:lnSpc>
              <a:spcBef>
                <a:spcPts val="145"/>
              </a:spcBef>
            </a:pPr>
            <a:r>
              <a:rPr dirty="0" sz="1000" spc="-5">
                <a:latin typeface="Arial"/>
                <a:cs typeface="Arial"/>
              </a:rPr>
              <a:t>If A</a:t>
            </a:r>
            <a:r>
              <a:rPr dirty="0" baseline="-21367" sz="975" spc="-7">
                <a:latin typeface="Arial"/>
                <a:cs typeface="Arial"/>
              </a:rPr>
              <a:t>Vi </a:t>
            </a:r>
            <a:r>
              <a:rPr dirty="0" sz="1000">
                <a:latin typeface="Arial"/>
                <a:cs typeface="Arial"/>
              </a:rPr>
              <a:t>is </a:t>
            </a:r>
            <a:r>
              <a:rPr dirty="0" sz="1000" spc="-5">
                <a:latin typeface="Arial"/>
                <a:cs typeface="Arial"/>
              </a:rPr>
              <a:t>empty, </a:t>
            </a:r>
            <a:r>
              <a:rPr dirty="0" sz="1000">
                <a:latin typeface="Arial"/>
                <a:cs typeface="Arial"/>
              </a:rPr>
              <a:t>we’re </a:t>
            </a:r>
            <a:r>
              <a:rPr dirty="0" sz="1000" spc="-5">
                <a:latin typeface="Arial"/>
                <a:cs typeface="Arial"/>
              </a:rPr>
              <a:t>toast. Break out with “Backtrack”</a:t>
            </a:r>
            <a:r>
              <a:rPr dirty="0" sz="1000" spc="10">
                <a:latin typeface="Arial"/>
                <a:cs typeface="Arial"/>
              </a:rPr>
              <a:t> </a:t>
            </a:r>
            <a:r>
              <a:rPr dirty="0" sz="1000">
                <a:latin typeface="Arial"/>
                <a:cs typeface="Arial"/>
              </a:rPr>
              <a:t>signal.</a:t>
            </a:r>
            <a:endParaRPr sz="1000">
              <a:latin typeface="Arial"/>
              <a:cs typeface="Arial"/>
            </a:endParaRPr>
          </a:p>
          <a:p>
            <a:pPr marL="25400">
              <a:lnSpc>
                <a:spcPts val="1045"/>
              </a:lnSpc>
              <a:spcBef>
                <a:spcPts val="670"/>
              </a:spcBef>
              <a:tabLst>
                <a:tab pos="3837940" algn="l"/>
              </a:tabLst>
            </a:pPr>
            <a:r>
              <a:rPr dirty="0" baseline="3086" sz="1350">
                <a:latin typeface="Arial"/>
                <a:cs typeface="Arial"/>
              </a:rPr>
              <a:t>If </a:t>
            </a:r>
            <a:r>
              <a:rPr dirty="0" baseline="3086" sz="1350" spc="-7">
                <a:latin typeface="Arial"/>
                <a:cs typeface="Arial"/>
              </a:rPr>
              <a:t>A</a:t>
            </a:r>
            <a:r>
              <a:rPr dirty="0" baseline="-18518" sz="900" spc="-7">
                <a:latin typeface="Arial"/>
                <a:cs typeface="Arial"/>
              </a:rPr>
              <a:t>Vi   </a:t>
            </a:r>
            <a:r>
              <a:rPr dirty="0" baseline="3086" sz="1350" spc="-7">
                <a:latin typeface="Arial"/>
                <a:cs typeface="Arial"/>
              </a:rPr>
              <a:t>is empty we’ve proved that there are no solutions</a:t>
            </a:r>
            <a:r>
              <a:rPr dirty="0" baseline="3086" sz="1350" spc="165">
                <a:latin typeface="Arial"/>
                <a:cs typeface="Arial"/>
              </a:rPr>
              <a:t> </a:t>
            </a:r>
            <a:r>
              <a:rPr dirty="0" baseline="3086" sz="1350" spc="-7">
                <a:latin typeface="Arial"/>
                <a:cs typeface="Arial"/>
              </a:rPr>
              <a:t>for</a:t>
            </a:r>
            <a:r>
              <a:rPr dirty="0" baseline="3086" sz="1350" spc="7">
                <a:latin typeface="Arial"/>
                <a:cs typeface="Arial"/>
              </a:rPr>
              <a:t> </a:t>
            </a:r>
            <a:r>
              <a:rPr dirty="0" baseline="3086" sz="1350" spc="-7">
                <a:latin typeface="Arial"/>
                <a:cs typeface="Arial"/>
              </a:rPr>
              <a:t>the	</a:t>
            </a:r>
            <a:r>
              <a:rPr dirty="0" sz="700" spc="-5">
                <a:latin typeface="Arial"/>
                <a:cs typeface="Arial"/>
              </a:rPr>
              <a:t>Slide</a:t>
            </a:r>
            <a:r>
              <a:rPr dirty="0" sz="700" spc="-15">
                <a:latin typeface="Arial"/>
                <a:cs typeface="Arial"/>
              </a:rPr>
              <a:t> </a:t>
            </a:r>
            <a:r>
              <a:rPr dirty="0" sz="700" spc="-5">
                <a:latin typeface="Arial"/>
                <a:cs typeface="Arial"/>
              </a:rPr>
              <a:t>18</a:t>
            </a:r>
            <a:endParaRPr sz="700">
              <a:latin typeface="Arial"/>
              <a:cs typeface="Arial"/>
            </a:endParaRPr>
          </a:p>
          <a:p>
            <a:pPr marL="25400">
              <a:lnSpc>
                <a:spcPts val="1045"/>
              </a:lnSpc>
            </a:pPr>
            <a:r>
              <a:rPr dirty="0" sz="900" spc="-5">
                <a:latin typeface="Arial"/>
                <a:cs typeface="Arial"/>
              </a:rPr>
              <a:t>availability-lists that </a:t>
            </a:r>
            <a:r>
              <a:rPr dirty="0" sz="900" spc="-10">
                <a:latin typeface="Arial"/>
                <a:cs typeface="Arial"/>
              </a:rPr>
              <a:t>we </a:t>
            </a:r>
            <a:r>
              <a:rPr dirty="0" sz="900" spc="-5">
                <a:latin typeface="Arial"/>
                <a:cs typeface="Arial"/>
              </a:rPr>
              <a:t>originally entered the function</a:t>
            </a:r>
            <a:r>
              <a:rPr dirty="0" sz="900" spc="35">
                <a:latin typeface="Arial"/>
                <a:cs typeface="Arial"/>
              </a:rPr>
              <a:t> </a:t>
            </a:r>
            <a:r>
              <a:rPr dirty="0" sz="900" spc="-10">
                <a:latin typeface="Arial"/>
                <a:cs typeface="Arial"/>
              </a:rPr>
              <a:t>with</a:t>
            </a:r>
            <a:endParaRPr sz="900">
              <a:latin typeface="Arial"/>
              <a:cs typeface="Arial"/>
            </a:endParaRPr>
          </a:p>
        </p:txBody>
      </p:sp>
      <p:sp>
        <p:nvSpPr>
          <p:cNvPr id="30" name="object 30"/>
          <p:cNvSpPr/>
          <p:nvPr/>
        </p:nvSpPr>
        <p:spPr>
          <a:xfrm>
            <a:off x="1606296" y="5408676"/>
            <a:ext cx="4559300" cy="3416300"/>
          </a:xfrm>
          <a:custGeom>
            <a:avLst/>
            <a:gdLst/>
            <a:ahLst/>
            <a:cxnLst/>
            <a:rect l="l" t="t" r="r" b="b"/>
            <a:pathLst>
              <a:path w="4559300" h="3416300">
                <a:moveTo>
                  <a:pt x="4559046" y="0"/>
                </a:moveTo>
                <a:lnTo>
                  <a:pt x="0" y="0"/>
                </a:lnTo>
                <a:lnTo>
                  <a:pt x="0" y="3416046"/>
                </a:lnTo>
                <a:lnTo>
                  <a:pt x="4559046" y="3416046"/>
                </a:lnTo>
                <a:lnTo>
                  <a:pt x="4559046" y="0"/>
                </a:lnTo>
                <a:close/>
              </a:path>
            </a:pathLst>
          </a:custGeom>
          <a:ln w="12954">
            <a:solidFill>
              <a:srgbClr val="000000"/>
            </a:solidFill>
          </a:ln>
        </p:spPr>
        <p:txBody>
          <a:bodyPr wrap="square" lIns="0" tIns="0" rIns="0" bIns="0" rtlCol="0"/>
          <a:lstStyle/>
          <a:p/>
        </p:txBody>
      </p:sp>
      <p:sp>
        <p:nvSpPr>
          <p:cNvPr id="31" name="object 31"/>
          <p:cNvSpPr txBox="1">
            <a:spLocks noGrp="1"/>
          </p:cNvSpPr>
          <p:nvPr>
            <p:ph type="sldNum" idx="7" sz="quarter"/>
          </p:nvPr>
        </p:nvSpPr>
        <p:spPr>
          <a:prstGeom prst="rect"/>
        </p:spPr>
        <p:txBody>
          <a:bodyPr wrap="square" lIns="0" tIns="0" rIns="0" bIns="0" rtlCol="0" vert="horz">
            <a:spAutoFit/>
          </a:bodyPr>
          <a:lstStyle/>
          <a:p>
            <a:pPr marL="25400">
              <a:lnSpc>
                <a:spcPts val="1540"/>
              </a:lnSpc>
            </a:pPr>
            <a:fld id="{81D60167-4931-47E6-BA6A-407CBD079E47}" type="slidenum">
              <a:rPr dirty="0"/>
              <a:t>10</a:t>
            </a:fld>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Application>Microsoft Office PowerPoint</Application>
  <PresentationFormat>On-screen Show (4:3)</PresentationFormat>
  <ScaleCrop>false</ScaleCrop>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awm</dc:creator>
  <dc:title>Microsoft PowerPoint - constraint05</dc:title>
  <dcterms:created xsi:type="dcterms:W3CDTF">2019-03-23T11:37:39Z</dcterms:created>
  <dcterms:modified xsi:type="dcterms:W3CDTF">2019-03-23T11:37:39Z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2004-02-17T00:00:00Z</vt:filetime>
  </property>
  <property fmtid="{D5CDD505-2E9C-101B-9397-08002B2CF9AE}" pid="3" name="Creator">
    <vt:lpwstr>PScript5.dll Version 5.2</vt:lpwstr>
  </property>
  <property fmtid="{D5CDD505-2E9C-101B-9397-08002B2CF9AE}" pid="4" name="LastSaved">
    <vt:filetime>2019-03-23T00:00:00Z</vt:filetime>
  </property>
</Properties>
</file>