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73250" y="1165352"/>
            <a:ext cx="4025900" cy="696594"/>
          </a:xfrm>
          <a:prstGeom prst="rect">
            <a:avLst/>
          </a:prstGeom>
        </p:spPr>
        <p:txBody>
          <a:bodyPr wrap="square" lIns="0" tIns="0" rIns="0" bIns="0">
            <a:spAutoFit/>
          </a:bodyPr>
          <a:lstStyle>
            <a:lvl1pPr>
              <a:defRPr sz="2200" b="0" i="0">
                <a:solidFill>
                  <a:srgbClr val="006500"/>
                </a:solidFill>
                <a:latin typeface="Tahoma"/>
                <a:cs typeface="Tahoma"/>
              </a:defRPr>
            </a:lvl1pPr>
          </a:lstStyle>
          <a:p/>
        </p:txBody>
      </p:sp>
      <p:sp>
        <p:nvSpPr>
          <p:cNvPr id="3" name="Holder 3"/>
          <p:cNvSpPr>
            <a:spLocks noGrp="1"/>
          </p:cNvSpPr>
          <p:nvPr>
            <p:ph type="body" idx="1"/>
          </p:nvPr>
        </p:nvSpPr>
        <p:spPr>
          <a:xfrm>
            <a:off x="1747520" y="1919731"/>
            <a:ext cx="4277359" cy="225488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41030" y="9570893"/>
            <a:ext cx="232409" cy="225425"/>
          </a:xfrm>
          <a:prstGeom prst="rect">
            <a:avLst/>
          </a:prstGeom>
        </p:spPr>
        <p:txBody>
          <a:bodyPr wrap="square" lIns="0" tIns="0" rIns="0" bIns="0">
            <a:spAutoFit/>
          </a:bodyPr>
          <a:lstStyle>
            <a:lvl1pPr>
              <a:defRPr sz="1300" b="0"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1</a:t>
            </a:r>
            <a:endParaRPr sz="450">
              <a:latin typeface="Tahoma"/>
              <a:cs typeface="Tahoma"/>
            </a:endParaRPr>
          </a:p>
        </p:txBody>
      </p:sp>
      <p:sp>
        <p:nvSpPr>
          <p:cNvPr id="4" name="object 4"/>
          <p:cNvSpPr txBox="1"/>
          <p:nvPr/>
        </p:nvSpPr>
        <p:spPr>
          <a:xfrm>
            <a:off x="2609850" y="2102611"/>
            <a:ext cx="2792730" cy="2114550"/>
          </a:xfrm>
          <a:prstGeom prst="rect">
            <a:avLst/>
          </a:prstGeom>
        </p:spPr>
        <p:txBody>
          <a:bodyPr wrap="square" lIns="0" tIns="12700" rIns="0" bIns="0" rtlCol="0" vert="horz">
            <a:spAutoFit/>
          </a:bodyPr>
          <a:lstStyle/>
          <a:p>
            <a:pPr algn="ctr" marR="5080">
              <a:lnSpc>
                <a:spcPct val="100000"/>
              </a:lnSpc>
              <a:spcBef>
                <a:spcPts val="100"/>
              </a:spcBef>
            </a:pPr>
            <a:r>
              <a:rPr dirty="0" sz="3000" spc="-5" b="1">
                <a:solidFill>
                  <a:srgbClr val="006500"/>
                </a:solidFill>
                <a:latin typeface="Tahoma"/>
                <a:cs typeface="Tahoma"/>
              </a:rPr>
              <a:t>Decision</a:t>
            </a:r>
            <a:r>
              <a:rPr dirty="0" sz="3000" spc="-45" b="1">
                <a:solidFill>
                  <a:srgbClr val="006500"/>
                </a:solidFill>
                <a:latin typeface="Tahoma"/>
                <a:cs typeface="Tahoma"/>
              </a:rPr>
              <a:t> </a:t>
            </a:r>
            <a:r>
              <a:rPr dirty="0" sz="3000" spc="-5" b="1">
                <a:solidFill>
                  <a:srgbClr val="006500"/>
                </a:solidFill>
                <a:latin typeface="Tahoma"/>
                <a:cs typeface="Tahoma"/>
              </a:rPr>
              <a:t>Trees</a:t>
            </a:r>
            <a:endParaRPr sz="3000">
              <a:latin typeface="Tahoma"/>
              <a:cs typeface="Tahoma"/>
            </a:endParaRPr>
          </a:p>
          <a:p>
            <a:pPr algn="ctr" marL="708660" marR="713740">
              <a:lnSpc>
                <a:spcPct val="119600"/>
              </a:lnSpc>
              <a:spcBef>
                <a:spcPts val="2475"/>
              </a:spcBef>
            </a:pPr>
            <a:r>
              <a:rPr dirty="0" sz="1200" spc="-5" b="1">
                <a:latin typeface="Tahoma"/>
                <a:cs typeface="Tahoma"/>
              </a:rPr>
              <a:t>Andrew W.</a:t>
            </a:r>
            <a:r>
              <a:rPr dirty="0" sz="1200" spc="-70" b="1">
                <a:latin typeface="Tahoma"/>
                <a:cs typeface="Tahoma"/>
              </a:rPr>
              <a:t> </a:t>
            </a:r>
            <a:r>
              <a:rPr dirty="0" sz="1200" spc="-10" b="1">
                <a:latin typeface="Tahoma"/>
                <a:cs typeface="Tahoma"/>
              </a:rPr>
              <a:t>Moore  </a:t>
            </a:r>
            <a:r>
              <a:rPr dirty="0" sz="1200" spc="-5" b="1">
                <a:latin typeface="Tahoma"/>
                <a:cs typeface="Tahoma"/>
              </a:rPr>
              <a:t>Professor</a:t>
            </a:r>
            <a:endParaRPr sz="1200">
              <a:latin typeface="Tahoma"/>
              <a:cs typeface="Tahoma"/>
            </a:endParaRPr>
          </a:p>
          <a:p>
            <a:pPr algn="ctr" marL="323850" marR="328295">
              <a:lnSpc>
                <a:spcPct val="119600"/>
              </a:lnSpc>
              <a:spcBef>
                <a:spcPts val="5"/>
              </a:spcBef>
            </a:pPr>
            <a:r>
              <a:rPr dirty="0" sz="1200" spc="-5" b="1">
                <a:latin typeface="Tahoma"/>
                <a:cs typeface="Tahoma"/>
              </a:rPr>
              <a:t>School of</a:t>
            </a:r>
            <a:r>
              <a:rPr dirty="0" sz="1200" spc="10" b="1">
                <a:latin typeface="Tahoma"/>
                <a:cs typeface="Tahoma"/>
              </a:rPr>
              <a:t> </a:t>
            </a:r>
            <a:r>
              <a:rPr dirty="0" sz="1200" spc="-5" b="1">
                <a:latin typeface="Tahoma"/>
                <a:cs typeface="Tahoma"/>
              </a:rPr>
              <a:t>Computer</a:t>
            </a:r>
            <a:r>
              <a:rPr dirty="0" sz="1200" spc="15" b="1">
                <a:latin typeface="Tahoma"/>
                <a:cs typeface="Tahoma"/>
              </a:rPr>
              <a:t> </a:t>
            </a:r>
            <a:r>
              <a:rPr dirty="0" sz="1200" spc="-5" b="1">
                <a:latin typeface="Tahoma"/>
                <a:cs typeface="Tahoma"/>
              </a:rPr>
              <a:t>Science </a:t>
            </a:r>
            <a:r>
              <a:rPr dirty="0" sz="1200" spc="-5" b="1">
                <a:latin typeface="Tahoma"/>
                <a:cs typeface="Tahoma"/>
              </a:rPr>
              <a:t> </a:t>
            </a:r>
            <a:r>
              <a:rPr dirty="0" sz="1200" spc="-5" b="1">
                <a:latin typeface="Tahoma"/>
                <a:cs typeface="Tahoma"/>
              </a:rPr>
              <a:t>Carnegie Mellon</a:t>
            </a:r>
            <a:r>
              <a:rPr dirty="0" sz="1200" spc="-70" b="1">
                <a:latin typeface="Tahoma"/>
                <a:cs typeface="Tahoma"/>
              </a:rPr>
              <a:t> </a:t>
            </a:r>
            <a:r>
              <a:rPr dirty="0" sz="1200" b="1">
                <a:latin typeface="Tahoma"/>
                <a:cs typeface="Tahoma"/>
              </a:rPr>
              <a:t>University</a:t>
            </a:r>
            <a:endParaRPr sz="1200">
              <a:latin typeface="Tahoma"/>
              <a:cs typeface="Tahoma"/>
            </a:endParaRPr>
          </a:p>
          <a:p>
            <a:pPr algn="ctr" marL="843280" marR="848994">
              <a:lnSpc>
                <a:spcPct val="120600"/>
              </a:lnSpc>
              <a:spcBef>
                <a:spcPts val="10"/>
              </a:spcBef>
            </a:pPr>
            <a:r>
              <a:rPr dirty="0" sz="800" spc="-5">
                <a:latin typeface="Tahoma"/>
                <a:cs typeface="Tahoma"/>
                <a:hlinkClick r:id="rId2"/>
              </a:rPr>
              <a:t>www.cs.cmu.edu/~awm </a:t>
            </a:r>
            <a:r>
              <a:rPr dirty="0" sz="800" spc="-5">
                <a:latin typeface="Tahoma"/>
                <a:cs typeface="Tahoma"/>
              </a:rPr>
              <a:t> </a:t>
            </a:r>
            <a:r>
              <a:rPr dirty="0" sz="800" spc="-5">
                <a:latin typeface="Tahoma"/>
                <a:cs typeface="Tahoma"/>
                <a:hlinkClick r:id="rId3"/>
              </a:rPr>
              <a:t>awm@cs.cmu.edu</a:t>
            </a:r>
            <a:endParaRPr sz="800">
              <a:latin typeface="Tahoma"/>
              <a:cs typeface="Tahoma"/>
            </a:endParaRPr>
          </a:p>
          <a:p>
            <a:pPr algn="ctr" marR="5080">
              <a:lnSpc>
                <a:spcPct val="100000"/>
              </a:lnSpc>
              <a:spcBef>
                <a:spcPts val="195"/>
              </a:spcBef>
            </a:pPr>
            <a:r>
              <a:rPr dirty="0" sz="800" spc="-5">
                <a:latin typeface="Tahoma"/>
                <a:cs typeface="Tahoma"/>
              </a:rPr>
              <a:t>412-268-7599</a:t>
            </a:r>
            <a:endParaRPr sz="800">
              <a:latin typeface="Tahoma"/>
              <a:cs typeface="Tahoma"/>
            </a:endParaRPr>
          </a:p>
        </p:txBody>
      </p:sp>
      <p:sp>
        <p:nvSpPr>
          <p:cNvPr id="5" name="object 5"/>
          <p:cNvSpPr txBox="1"/>
          <p:nvPr/>
        </p:nvSpPr>
        <p:spPr>
          <a:xfrm>
            <a:off x="4457700" y="1301496"/>
            <a:ext cx="1638300" cy="809625"/>
          </a:xfrm>
          <a:prstGeom prst="rect">
            <a:avLst/>
          </a:prstGeom>
          <a:ln w="3175">
            <a:solidFill>
              <a:srgbClr val="000000"/>
            </a:solidFill>
          </a:ln>
        </p:spPr>
        <p:txBody>
          <a:bodyPr wrap="square" lIns="0" tIns="22225" rIns="0" bIns="0" rtlCol="0" vert="horz">
            <a:spAutoFit/>
          </a:bodyPr>
          <a:lstStyle/>
          <a:p>
            <a:pPr marL="46355" marR="57785">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a:t>
            </a:r>
            <a:r>
              <a:rPr dirty="0" sz="500">
                <a:latin typeface="Tahoma"/>
                <a:cs typeface="Tahoma"/>
              </a:rPr>
              <a:t>make </a:t>
            </a:r>
            <a:r>
              <a:rPr dirty="0" sz="500" spc="-5">
                <a:latin typeface="Tahoma"/>
                <a:cs typeface="Tahoma"/>
              </a:rPr>
              <a:t>use of a significant portion of these slides in  your own lecture, please include this message, or the  following link to the </a:t>
            </a:r>
            <a:r>
              <a:rPr dirty="0" sz="500">
                <a:latin typeface="Tahoma"/>
                <a:cs typeface="Tahoma"/>
              </a:rPr>
              <a:t>source </a:t>
            </a:r>
            <a:r>
              <a:rPr dirty="0" sz="500" spc="-5">
                <a:latin typeface="Tahoma"/>
                <a:cs typeface="Tahoma"/>
              </a:rPr>
              <a:t>repository of Andrew’s  tutorials: </a:t>
            </a:r>
            <a:r>
              <a:rPr dirty="0" u="sng" sz="500" spc="-5">
                <a:solidFill>
                  <a:srgbClr val="FF0000"/>
                </a:solidFill>
                <a:uFill>
                  <a:solidFill>
                    <a:srgbClr val="FF0000"/>
                  </a:solidFill>
                </a:uFill>
                <a:latin typeface="Tahoma"/>
                <a:cs typeface="Tahoma"/>
                <a:hlinkClick r:id="rId4"/>
              </a:rPr>
              <a:t>http://www.cs.cmu.edu/~awm/tutorials</a:t>
            </a:r>
            <a:r>
              <a:rPr dirty="0" sz="500" spc="5">
                <a:solidFill>
                  <a:srgbClr val="FF0000"/>
                </a:solidFill>
                <a:latin typeface="Tahoma"/>
                <a:cs typeface="Tahoma"/>
                <a:hlinkClick r:id="rId4"/>
              </a:rPr>
              <a:t> </a:t>
            </a:r>
            <a:r>
              <a:rPr dirty="0" sz="500" spc="-5">
                <a:latin typeface="Tahoma"/>
                <a:cs typeface="Tahoma"/>
              </a:rPr>
              <a:t>.</a:t>
            </a:r>
            <a:endParaRPr sz="500">
              <a:latin typeface="Tahoma"/>
              <a:cs typeface="Tahoma"/>
            </a:endParaRPr>
          </a:p>
          <a:p>
            <a:pPr marL="46355">
              <a:lnSpc>
                <a:spcPct val="100000"/>
              </a:lnSpc>
            </a:pPr>
            <a:r>
              <a:rPr dirty="0" sz="500" spc="-5">
                <a:latin typeface="Tahoma"/>
                <a:cs typeface="Tahoma"/>
              </a:rPr>
              <a:t>Comments and corrections gratefully</a:t>
            </a:r>
            <a:r>
              <a:rPr dirty="0" sz="500" spc="20">
                <a:latin typeface="Tahoma"/>
                <a:cs typeface="Tahoma"/>
              </a:rPr>
              <a:t> </a:t>
            </a:r>
            <a:r>
              <a:rPr dirty="0" sz="500" spc="-5">
                <a:latin typeface="Tahoma"/>
                <a:cs typeface="Tahoma"/>
              </a:rPr>
              <a:t>received.</a:t>
            </a:r>
            <a:endParaRPr sz="5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2</a:t>
            </a:r>
            <a:endParaRPr sz="450">
              <a:latin typeface="Tahoma"/>
              <a:cs typeface="Tahoma"/>
            </a:endParaRPr>
          </a:p>
        </p:txBody>
      </p:sp>
      <p:sp>
        <p:nvSpPr>
          <p:cNvPr id="9" name="object 9"/>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0" name="object 10"/>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1" name="object 11"/>
          <p:cNvSpPr/>
          <p:nvPr/>
        </p:nvSpPr>
        <p:spPr>
          <a:xfrm>
            <a:off x="2531268" y="5492400"/>
            <a:ext cx="195262" cy="119062"/>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19</a:t>
            </a:r>
            <a:endParaRPr sz="450">
              <a:latin typeface="Tahoma"/>
              <a:cs typeface="Tahoma"/>
            </a:endParaRPr>
          </a:p>
        </p:txBody>
      </p:sp>
      <p:sp>
        <p:nvSpPr>
          <p:cNvPr id="4" name="object 4"/>
          <p:cNvSpPr txBox="1">
            <a:spLocks noGrp="1"/>
          </p:cNvSpPr>
          <p:nvPr>
            <p:ph type="title"/>
          </p:nvPr>
        </p:nvSpPr>
        <p:spPr>
          <a:xfrm>
            <a:off x="2469895" y="1500630"/>
            <a:ext cx="2755265" cy="361315"/>
          </a:xfrm>
          <a:prstGeom prst="rect"/>
        </p:spPr>
        <p:txBody>
          <a:bodyPr wrap="square" lIns="0" tIns="12700" rIns="0" bIns="0" rtlCol="0" vert="horz">
            <a:spAutoFit/>
          </a:bodyPr>
          <a:lstStyle/>
          <a:p>
            <a:pPr marL="12700">
              <a:lnSpc>
                <a:spcPct val="100000"/>
              </a:lnSpc>
              <a:spcBef>
                <a:spcPts val="100"/>
              </a:spcBef>
            </a:pPr>
            <a:r>
              <a:rPr dirty="0" spc="-5"/>
              <a:t>Let’s continue to</a:t>
            </a:r>
            <a:r>
              <a:rPr dirty="0" spc="-60"/>
              <a:t> </a:t>
            </a:r>
            <a:r>
              <a:rPr dirty="0" spc="-5"/>
              <a:t>think</a:t>
            </a:r>
          </a:p>
        </p:txBody>
      </p:sp>
      <p:sp>
        <p:nvSpPr>
          <p:cNvPr id="5" name="object 5"/>
          <p:cNvSpPr txBox="1"/>
          <p:nvPr/>
        </p:nvSpPr>
        <p:spPr>
          <a:xfrm>
            <a:off x="1747520" y="1919731"/>
            <a:ext cx="3874770" cy="1633855"/>
          </a:xfrm>
          <a:prstGeom prst="rect">
            <a:avLst/>
          </a:prstGeom>
        </p:spPr>
        <p:txBody>
          <a:bodyPr wrap="square" lIns="0" tIns="12700" rIns="0" bIns="0" rtlCol="0" vert="horz">
            <a:spAutoFit/>
          </a:bodyPr>
          <a:lstStyle/>
          <a:p>
            <a:pPr marL="184150" marR="648335" indent="-171450">
              <a:lnSpc>
                <a:spcPct val="100000"/>
              </a:lnSpc>
              <a:spcBef>
                <a:spcPts val="100"/>
              </a:spcBef>
              <a:buChar char="•"/>
              <a:tabLst>
                <a:tab pos="184785" algn="l"/>
              </a:tabLst>
            </a:pPr>
            <a:r>
              <a:rPr dirty="0" sz="1600">
                <a:latin typeface="Tahoma"/>
                <a:cs typeface="Tahoma"/>
              </a:rPr>
              <a:t>With 16 attributes, how many</a:t>
            </a:r>
            <a:r>
              <a:rPr dirty="0" sz="1600" spc="-80">
                <a:latin typeface="Tahoma"/>
                <a:cs typeface="Tahoma"/>
              </a:rPr>
              <a:t> </a:t>
            </a:r>
            <a:r>
              <a:rPr dirty="0" sz="1600">
                <a:latin typeface="Tahoma"/>
                <a:cs typeface="Tahoma"/>
              </a:rPr>
              <a:t>1-d  contingency tables are</a:t>
            </a:r>
            <a:r>
              <a:rPr dirty="0" sz="1600" spc="-45">
                <a:latin typeface="Tahoma"/>
                <a:cs typeface="Tahoma"/>
              </a:rPr>
              <a:t> </a:t>
            </a:r>
            <a:r>
              <a:rPr dirty="0" sz="1600">
                <a:latin typeface="Tahoma"/>
                <a:cs typeface="Tahoma"/>
              </a:rPr>
              <a:t>there?</a:t>
            </a:r>
            <a:endParaRPr sz="1600">
              <a:latin typeface="Tahoma"/>
              <a:cs typeface="Tahoma"/>
            </a:endParaRPr>
          </a:p>
          <a:p>
            <a:pPr marL="184150" indent="-172085">
              <a:lnSpc>
                <a:spcPct val="100000"/>
              </a:lnSpc>
              <a:spcBef>
                <a:spcPts val="380"/>
              </a:spcBef>
              <a:buChar char="•"/>
              <a:tabLst>
                <a:tab pos="184785" algn="l"/>
              </a:tabLst>
            </a:pPr>
            <a:r>
              <a:rPr dirty="0" sz="1600" spc="-5">
                <a:latin typeface="Tahoma"/>
                <a:cs typeface="Tahoma"/>
              </a:rPr>
              <a:t>How </a:t>
            </a:r>
            <a:r>
              <a:rPr dirty="0" sz="1600">
                <a:latin typeface="Tahoma"/>
                <a:cs typeface="Tahoma"/>
              </a:rPr>
              <a:t>many 2-d contingency</a:t>
            </a:r>
            <a:r>
              <a:rPr dirty="0" sz="1600" spc="-40">
                <a:latin typeface="Tahoma"/>
                <a:cs typeface="Tahoma"/>
              </a:rPr>
              <a:t> </a:t>
            </a:r>
            <a:r>
              <a:rPr dirty="0" sz="1600">
                <a:latin typeface="Tahoma"/>
                <a:cs typeface="Tahoma"/>
              </a:rPr>
              <a:t>tables?</a:t>
            </a:r>
            <a:endParaRPr sz="1600">
              <a:latin typeface="Tahoma"/>
              <a:cs typeface="Tahoma"/>
            </a:endParaRPr>
          </a:p>
          <a:p>
            <a:pPr marL="184150" indent="-172085">
              <a:lnSpc>
                <a:spcPct val="100000"/>
              </a:lnSpc>
              <a:spcBef>
                <a:spcPts val="375"/>
              </a:spcBef>
              <a:buChar char="•"/>
              <a:tabLst>
                <a:tab pos="184785" algn="l"/>
              </a:tabLst>
            </a:pPr>
            <a:r>
              <a:rPr dirty="0" sz="1600" spc="-5">
                <a:latin typeface="Tahoma"/>
                <a:cs typeface="Tahoma"/>
              </a:rPr>
              <a:t>How </a:t>
            </a:r>
            <a:r>
              <a:rPr dirty="0" sz="1600">
                <a:latin typeface="Tahoma"/>
                <a:cs typeface="Tahoma"/>
              </a:rPr>
              <a:t>many 3-d</a:t>
            </a:r>
            <a:r>
              <a:rPr dirty="0" sz="1600" spc="-20">
                <a:latin typeface="Tahoma"/>
                <a:cs typeface="Tahoma"/>
              </a:rPr>
              <a:t> </a:t>
            </a:r>
            <a:r>
              <a:rPr dirty="0" sz="1600">
                <a:latin typeface="Tahoma"/>
                <a:cs typeface="Tahoma"/>
              </a:rPr>
              <a:t>tables?</a:t>
            </a:r>
            <a:endParaRPr sz="1600">
              <a:latin typeface="Tahoma"/>
              <a:cs typeface="Tahoma"/>
            </a:endParaRPr>
          </a:p>
          <a:p>
            <a:pPr marL="184150" marR="5080" indent="-171450">
              <a:lnSpc>
                <a:spcPct val="100000"/>
              </a:lnSpc>
              <a:spcBef>
                <a:spcPts val="385"/>
              </a:spcBef>
              <a:buChar char="•"/>
              <a:tabLst>
                <a:tab pos="184785" algn="l"/>
              </a:tabLst>
            </a:pPr>
            <a:r>
              <a:rPr dirty="0" sz="1600">
                <a:latin typeface="Tahoma"/>
                <a:cs typeface="Tahoma"/>
              </a:rPr>
              <a:t>With 100 attributes how many 3-d</a:t>
            </a:r>
            <a:r>
              <a:rPr dirty="0" sz="1600" spc="-100">
                <a:latin typeface="Tahoma"/>
                <a:cs typeface="Tahoma"/>
              </a:rPr>
              <a:t> </a:t>
            </a:r>
            <a:r>
              <a:rPr dirty="0" sz="1600">
                <a:latin typeface="Tahoma"/>
                <a:cs typeface="Tahoma"/>
              </a:rPr>
              <a:t>tables  are</a:t>
            </a:r>
            <a:r>
              <a:rPr dirty="0" sz="1600" spc="-5">
                <a:latin typeface="Tahoma"/>
                <a:cs typeface="Tahoma"/>
              </a:rPr>
              <a:t> there?</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20</a:t>
            </a:r>
            <a:endParaRPr sz="450">
              <a:latin typeface="Tahoma"/>
              <a:cs typeface="Tahoma"/>
            </a:endParaRPr>
          </a:p>
        </p:txBody>
      </p:sp>
      <p:sp>
        <p:nvSpPr>
          <p:cNvPr id="9" name="object 9"/>
          <p:cNvSpPr txBox="1"/>
          <p:nvPr/>
        </p:nvSpPr>
        <p:spPr>
          <a:xfrm>
            <a:off x="1760220" y="5563123"/>
            <a:ext cx="3862070" cy="2411095"/>
          </a:xfrm>
          <a:prstGeom prst="rect">
            <a:avLst/>
          </a:prstGeom>
        </p:spPr>
        <p:txBody>
          <a:bodyPr wrap="square" lIns="0" tIns="127635" rIns="0" bIns="0" rtlCol="0" vert="horz">
            <a:spAutoFit/>
          </a:bodyPr>
          <a:lstStyle/>
          <a:p>
            <a:pPr algn="ctr" marL="312420">
              <a:lnSpc>
                <a:spcPct val="100000"/>
              </a:lnSpc>
              <a:spcBef>
                <a:spcPts val="1005"/>
              </a:spcBef>
            </a:pPr>
            <a:r>
              <a:rPr dirty="0" sz="2200" spc="-5">
                <a:solidFill>
                  <a:srgbClr val="006500"/>
                </a:solidFill>
                <a:latin typeface="Tahoma"/>
                <a:cs typeface="Tahoma"/>
              </a:rPr>
              <a:t>Let’s continue to</a:t>
            </a:r>
            <a:r>
              <a:rPr dirty="0" sz="2200" spc="-20">
                <a:solidFill>
                  <a:srgbClr val="006500"/>
                </a:solidFill>
                <a:latin typeface="Tahoma"/>
                <a:cs typeface="Tahoma"/>
              </a:rPr>
              <a:t> </a:t>
            </a:r>
            <a:r>
              <a:rPr dirty="0" sz="2200" spc="-5">
                <a:solidFill>
                  <a:srgbClr val="006500"/>
                </a:solidFill>
                <a:latin typeface="Tahoma"/>
                <a:cs typeface="Tahoma"/>
              </a:rPr>
              <a:t>think</a:t>
            </a:r>
            <a:endParaRPr sz="2200">
              <a:latin typeface="Tahoma"/>
              <a:cs typeface="Tahoma"/>
            </a:endParaRPr>
          </a:p>
          <a:p>
            <a:pPr marL="171450" marR="648335" indent="-171450">
              <a:lnSpc>
                <a:spcPct val="100000"/>
              </a:lnSpc>
              <a:spcBef>
                <a:spcPts val="660"/>
              </a:spcBef>
              <a:buChar char="•"/>
              <a:tabLst>
                <a:tab pos="172085" algn="l"/>
              </a:tabLst>
            </a:pPr>
            <a:r>
              <a:rPr dirty="0" sz="1600">
                <a:latin typeface="Tahoma"/>
                <a:cs typeface="Tahoma"/>
              </a:rPr>
              <a:t>With 16 attributes, how many</a:t>
            </a:r>
            <a:r>
              <a:rPr dirty="0" sz="1600" spc="-80">
                <a:latin typeface="Tahoma"/>
                <a:cs typeface="Tahoma"/>
              </a:rPr>
              <a:t> </a:t>
            </a:r>
            <a:r>
              <a:rPr dirty="0" sz="1600">
                <a:latin typeface="Tahoma"/>
                <a:cs typeface="Tahoma"/>
              </a:rPr>
              <a:t>1-d  contingency tables are there?</a:t>
            </a:r>
            <a:r>
              <a:rPr dirty="0" sz="1600" spc="-75">
                <a:latin typeface="Tahoma"/>
                <a:cs typeface="Tahoma"/>
              </a:rPr>
              <a:t> </a:t>
            </a:r>
            <a:r>
              <a:rPr dirty="0" sz="1600" spc="-5">
                <a:solidFill>
                  <a:srgbClr val="FF0000"/>
                </a:solidFill>
                <a:latin typeface="Tahoma"/>
                <a:cs typeface="Tahoma"/>
              </a:rPr>
              <a:t>16</a:t>
            </a:r>
            <a:endParaRPr sz="1600">
              <a:latin typeface="Tahoma"/>
              <a:cs typeface="Tahoma"/>
            </a:endParaRPr>
          </a:p>
          <a:p>
            <a:pPr marL="171450" marR="177800" indent="-171450">
              <a:lnSpc>
                <a:spcPct val="100000"/>
              </a:lnSpc>
              <a:spcBef>
                <a:spcPts val="375"/>
              </a:spcBef>
              <a:buChar char="•"/>
              <a:tabLst>
                <a:tab pos="172085" algn="l"/>
              </a:tabLst>
            </a:pPr>
            <a:r>
              <a:rPr dirty="0" sz="1600" spc="-5">
                <a:latin typeface="Tahoma"/>
                <a:cs typeface="Tahoma"/>
              </a:rPr>
              <a:t>How </a:t>
            </a:r>
            <a:r>
              <a:rPr dirty="0" sz="1600">
                <a:latin typeface="Tahoma"/>
                <a:cs typeface="Tahoma"/>
              </a:rPr>
              <a:t>many 2-d contingency tables?</a:t>
            </a:r>
            <a:r>
              <a:rPr dirty="0" sz="1600" spc="-80">
                <a:latin typeface="Tahoma"/>
                <a:cs typeface="Tahoma"/>
              </a:rPr>
              <a:t> </a:t>
            </a:r>
            <a:r>
              <a:rPr dirty="0" sz="1600">
                <a:solidFill>
                  <a:srgbClr val="FF0000"/>
                </a:solidFill>
                <a:latin typeface="Tahoma"/>
                <a:cs typeface="Tahoma"/>
              </a:rPr>
              <a:t>16-  choose-2 = 16 * 15 / 2 =</a:t>
            </a:r>
            <a:r>
              <a:rPr dirty="0" sz="1600" spc="-35">
                <a:solidFill>
                  <a:srgbClr val="FF0000"/>
                </a:solidFill>
                <a:latin typeface="Tahoma"/>
                <a:cs typeface="Tahoma"/>
              </a:rPr>
              <a:t> </a:t>
            </a:r>
            <a:r>
              <a:rPr dirty="0" sz="1600">
                <a:solidFill>
                  <a:srgbClr val="FF0000"/>
                </a:solidFill>
                <a:latin typeface="Tahoma"/>
                <a:cs typeface="Tahoma"/>
              </a:rPr>
              <a:t>120</a:t>
            </a:r>
            <a:endParaRPr sz="1600">
              <a:latin typeface="Tahoma"/>
              <a:cs typeface="Tahoma"/>
            </a:endParaRPr>
          </a:p>
          <a:p>
            <a:pPr marL="171450" indent="-172085">
              <a:lnSpc>
                <a:spcPct val="100000"/>
              </a:lnSpc>
              <a:spcBef>
                <a:spcPts val="380"/>
              </a:spcBef>
              <a:buChar char="•"/>
              <a:tabLst>
                <a:tab pos="172085" algn="l"/>
              </a:tabLst>
            </a:pPr>
            <a:r>
              <a:rPr dirty="0" sz="1600" spc="-5">
                <a:latin typeface="Tahoma"/>
                <a:cs typeface="Tahoma"/>
              </a:rPr>
              <a:t>How </a:t>
            </a:r>
            <a:r>
              <a:rPr dirty="0" sz="1600">
                <a:latin typeface="Tahoma"/>
                <a:cs typeface="Tahoma"/>
              </a:rPr>
              <a:t>many 3-d tables?</a:t>
            </a:r>
            <a:r>
              <a:rPr dirty="0" sz="1600" spc="-25">
                <a:latin typeface="Tahoma"/>
                <a:cs typeface="Tahoma"/>
              </a:rPr>
              <a:t> </a:t>
            </a:r>
            <a:r>
              <a:rPr dirty="0" sz="1600">
                <a:solidFill>
                  <a:srgbClr val="FF0000"/>
                </a:solidFill>
                <a:latin typeface="Tahoma"/>
                <a:cs typeface="Tahoma"/>
              </a:rPr>
              <a:t>560</a:t>
            </a:r>
            <a:endParaRPr sz="1600">
              <a:latin typeface="Tahoma"/>
              <a:cs typeface="Tahoma"/>
            </a:endParaRPr>
          </a:p>
          <a:p>
            <a:pPr marL="171450" marR="5080" indent="-171450">
              <a:lnSpc>
                <a:spcPct val="100000"/>
              </a:lnSpc>
              <a:spcBef>
                <a:spcPts val="385"/>
              </a:spcBef>
              <a:buChar char="•"/>
              <a:tabLst>
                <a:tab pos="172085" algn="l"/>
              </a:tabLst>
            </a:pPr>
            <a:r>
              <a:rPr dirty="0" sz="1600">
                <a:latin typeface="Tahoma"/>
                <a:cs typeface="Tahoma"/>
              </a:rPr>
              <a:t>With 100 attributes how many 3-d</a:t>
            </a:r>
            <a:r>
              <a:rPr dirty="0" sz="1600" spc="-100">
                <a:latin typeface="Tahoma"/>
                <a:cs typeface="Tahoma"/>
              </a:rPr>
              <a:t> </a:t>
            </a:r>
            <a:r>
              <a:rPr dirty="0" sz="1600">
                <a:latin typeface="Tahoma"/>
                <a:cs typeface="Tahoma"/>
              </a:rPr>
              <a:t>tables  are </a:t>
            </a:r>
            <a:r>
              <a:rPr dirty="0" sz="1600" spc="-5">
                <a:latin typeface="Tahoma"/>
                <a:cs typeface="Tahoma"/>
              </a:rPr>
              <a:t>there?</a:t>
            </a:r>
            <a:r>
              <a:rPr dirty="0" sz="1600" spc="-15">
                <a:latin typeface="Tahoma"/>
                <a:cs typeface="Tahoma"/>
              </a:rPr>
              <a:t> </a:t>
            </a:r>
            <a:r>
              <a:rPr dirty="0" sz="1600">
                <a:solidFill>
                  <a:srgbClr val="FF0000"/>
                </a:solidFill>
                <a:latin typeface="Tahoma"/>
                <a:cs typeface="Tahoma"/>
              </a:rPr>
              <a:t>161,700</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21</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608455" marR="5080" indent="-1605915">
              <a:lnSpc>
                <a:spcPct val="100000"/>
              </a:lnSpc>
              <a:spcBef>
                <a:spcPts val="100"/>
              </a:spcBef>
            </a:pPr>
            <a:r>
              <a:rPr dirty="0" spc="-5"/>
              <a:t>Manually looking at contingency  tables</a:t>
            </a:r>
          </a:p>
        </p:txBody>
      </p:sp>
      <p:sp>
        <p:nvSpPr>
          <p:cNvPr id="5" name="object 5"/>
          <p:cNvSpPr txBox="1"/>
          <p:nvPr/>
        </p:nvSpPr>
        <p:spPr>
          <a:xfrm>
            <a:off x="1747520" y="1919731"/>
            <a:ext cx="4186554" cy="1605280"/>
          </a:xfrm>
          <a:prstGeom prst="rect">
            <a:avLst/>
          </a:prstGeom>
        </p:spPr>
        <p:txBody>
          <a:bodyPr wrap="square" lIns="0" tIns="20320" rIns="0" bIns="0" rtlCol="0" vert="horz">
            <a:spAutoFit/>
          </a:bodyPr>
          <a:lstStyle/>
          <a:p>
            <a:pPr marL="183515" marR="5080" indent="-171450">
              <a:lnSpc>
                <a:spcPct val="96800"/>
              </a:lnSpc>
              <a:spcBef>
                <a:spcPts val="160"/>
              </a:spcBef>
              <a:buChar char="•"/>
              <a:tabLst>
                <a:tab pos="184785" algn="l"/>
              </a:tabLst>
            </a:pPr>
            <a:r>
              <a:rPr dirty="0" sz="1600">
                <a:latin typeface="Tahoma"/>
                <a:cs typeface="Tahoma"/>
              </a:rPr>
              <a:t>Looking at one contingency table: </a:t>
            </a:r>
            <a:r>
              <a:rPr dirty="0" sz="1050" spc="-30" i="1">
                <a:latin typeface="Tahoma"/>
                <a:cs typeface="Tahoma"/>
              </a:rPr>
              <a:t>can be as </a:t>
            </a:r>
            <a:r>
              <a:rPr dirty="0" sz="1050" spc="-35" i="1">
                <a:latin typeface="Tahoma"/>
                <a:cs typeface="Tahoma"/>
              </a:rPr>
              <a:t>much  </a:t>
            </a:r>
            <a:r>
              <a:rPr dirty="0" sz="1050" spc="-30" i="1">
                <a:latin typeface="Tahoma"/>
                <a:cs typeface="Tahoma"/>
              </a:rPr>
              <a:t>fun as reading an interesting</a:t>
            </a:r>
            <a:r>
              <a:rPr dirty="0" sz="1050" spc="20" i="1">
                <a:latin typeface="Tahoma"/>
                <a:cs typeface="Tahoma"/>
              </a:rPr>
              <a:t> </a:t>
            </a:r>
            <a:r>
              <a:rPr dirty="0" sz="1050" spc="-35" i="1">
                <a:latin typeface="Tahoma"/>
                <a:cs typeface="Tahoma"/>
              </a:rPr>
              <a:t>book</a:t>
            </a:r>
            <a:endParaRPr sz="1050">
              <a:latin typeface="Tahoma"/>
              <a:cs typeface="Tahoma"/>
            </a:endParaRPr>
          </a:p>
          <a:p>
            <a:pPr marL="184150" indent="-172085">
              <a:lnSpc>
                <a:spcPct val="100000"/>
              </a:lnSpc>
              <a:spcBef>
                <a:spcPts val="365"/>
              </a:spcBef>
              <a:buChar char="•"/>
              <a:tabLst>
                <a:tab pos="184785" algn="l"/>
              </a:tabLst>
            </a:pPr>
            <a:r>
              <a:rPr dirty="0" sz="1600" spc="-5">
                <a:latin typeface="Tahoma"/>
                <a:cs typeface="Tahoma"/>
              </a:rPr>
              <a:t>Looking at ten tables: </a:t>
            </a:r>
            <a:r>
              <a:rPr dirty="0" sz="1050" spc="-30" i="1">
                <a:latin typeface="Tahoma"/>
                <a:cs typeface="Tahoma"/>
              </a:rPr>
              <a:t>as </a:t>
            </a:r>
            <a:r>
              <a:rPr dirty="0" sz="1050" spc="-35" i="1">
                <a:latin typeface="Tahoma"/>
                <a:cs typeface="Tahoma"/>
              </a:rPr>
              <a:t>much </a:t>
            </a:r>
            <a:r>
              <a:rPr dirty="0" sz="1050" spc="-30" i="1">
                <a:latin typeface="Tahoma"/>
                <a:cs typeface="Tahoma"/>
              </a:rPr>
              <a:t>fun as watching</a:t>
            </a:r>
            <a:r>
              <a:rPr dirty="0" sz="1050" spc="45" i="1">
                <a:latin typeface="Tahoma"/>
                <a:cs typeface="Tahoma"/>
              </a:rPr>
              <a:t> </a:t>
            </a:r>
            <a:r>
              <a:rPr dirty="0" sz="1050" spc="-40" i="1">
                <a:latin typeface="Tahoma"/>
                <a:cs typeface="Tahoma"/>
              </a:rPr>
              <a:t>CNN</a:t>
            </a:r>
            <a:endParaRPr sz="1050">
              <a:latin typeface="Tahoma"/>
              <a:cs typeface="Tahoma"/>
            </a:endParaRPr>
          </a:p>
          <a:p>
            <a:pPr marL="183515" marR="357505" indent="-171450">
              <a:lnSpc>
                <a:spcPct val="96800"/>
              </a:lnSpc>
              <a:spcBef>
                <a:spcPts val="445"/>
              </a:spcBef>
              <a:buChar char="•"/>
              <a:tabLst>
                <a:tab pos="184785" algn="l"/>
              </a:tabLst>
            </a:pPr>
            <a:r>
              <a:rPr dirty="0" sz="1600">
                <a:latin typeface="Tahoma"/>
                <a:cs typeface="Tahoma"/>
              </a:rPr>
              <a:t>Looking at 100 tables: </a:t>
            </a:r>
            <a:r>
              <a:rPr dirty="0" sz="1050" spc="-30" i="1">
                <a:latin typeface="Tahoma"/>
                <a:cs typeface="Tahoma"/>
              </a:rPr>
              <a:t>as much fun as watching </a:t>
            </a:r>
            <a:r>
              <a:rPr dirty="0" sz="1050" spc="-35" i="1">
                <a:latin typeface="Tahoma"/>
                <a:cs typeface="Tahoma"/>
              </a:rPr>
              <a:t>an  </a:t>
            </a:r>
            <a:r>
              <a:rPr dirty="0" sz="1050" spc="-25" i="1">
                <a:latin typeface="Tahoma"/>
                <a:cs typeface="Tahoma"/>
              </a:rPr>
              <a:t>infomercial</a:t>
            </a:r>
            <a:endParaRPr sz="1050">
              <a:latin typeface="Tahoma"/>
              <a:cs typeface="Tahoma"/>
            </a:endParaRPr>
          </a:p>
          <a:p>
            <a:pPr marL="183515" marR="198120" indent="-171450">
              <a:lnSpc>
                <a:spcPct val="96800"/>
              </a:lnSpc>
              <a:spcBef>
                <a:spcPts val="425"/>
              </a:spcBef>
              <a:buChar char="•"/>
              <a:tabLst>
                <a:tab pos="184785" algn="l"/>
              </a:tabLst>
            </a:pPr>
            <a:r>
              <a:rPr dirty="0" sz="1600">
                <a:latin typeface="Tahoma"/>
                <a:cs typeface="Tahoma"/>
              </a:rPr>
              <a:t>Looking at 100,000 tables: </a:t>
            </a:r>
            <a:r>
              <a:rPr dirty="0" sz="1050" spc="-25" i="1">
                <a:latin typeface="Tahoma"/>
                <a:cs typeface="Tahoma"/>
              </a:rPr>
              <a:t>as </a:t>
            </a:r>
            <a:r>
              <a:rPr dirty="0" sz="1050" spc="-35" i="1">
                <a:latin typeface="Tahoma"/>
                <a:cs typeface="Tahoma"/>
              </a:rPr>
              <a:t>much </a:t>
            </a:r>
            <a:r>
              <a:rPr dirty="0" sz="1050" spc="-25" i="1">
                <a:latin typeface="Tahoma"/>
                <a:cs typeface="Tahoma"/>
              </a:rPr>
              <a:t>fun </a:t>
            </a:r>
            <a:r>
              <a:rPr dirty="0" sz="1050" spc="-30" i="1">
                <a:latin typeface="Tahoma"/>
                <a:cs typeface="Tahoma"/>
              </a:rPr>
              <a:t>as a </a:t>
            </a:r>
            <a:r>
              <a:rPr dirty="0" sz="1050" spc="-25" i="1">
                <a:latin typeface="Tahoma"/>
                <a:cs typeface="Tahoma"/>
              </a:rPr>
              <a:t>three-  </a:t>
            </a:r>
            <a:r>
              <a:rPr dirty="0" sz="1050" spc="-35" i="1">
                <a:latin typeface="Tahoma"/>
                <a:cs typeface="Tahoma"/>
              </a:rPr>
              <a:t>week November </a:t>
            </a:r>
            <a:r>
              <a:rPr dirty="0" sz="1050" spc="-30" i="1">
                <a:latin typeface="Tahoma"/>
                <a:cs typeface="Tahoma"/>
              </a:rPr>
              <a:t>vacation </a:t>
            </a:r>
            <a:r>
              <a:rPr dirty="0" sz="1050" spc="-20" i="1">
                <a:latin typeface="Tahoma"/>
                <a:cs typeface="Tahoma"/>
              </a:rPr>
              <a:t>in </a:t>
            </a:r>
            <a:r>
              <a:rPr dirty="0" sz="1050" spc="-30" i="1">
                <a:latin typeface="Tahoma"/>
                <a:cs typeface="Tahoma"/>
              </a:rPr>
              <a:t>Duluth with a dying</a:t>
            </a:r>
            <a:r>
              <a:rPr dirty="0" sz="1050" spc="60" i="1">
                <a:latin typeface="Tahoma"/>
                <a:cs typeface="Tahoma"/>
              </a:rPr>
              <a:t> </a:t>
            </a:r>
            <a:r>
              <a:rPr dirty="0" sz="1050" spc="-30" i="1">
                <a:latin typeface="Tahoma"/>
                <a:cs typeface="Tahoma"/>
              </a:rPr>
              <a:t>weasel.</a:t>
            </a:r>
            <a:endParaRPr sz="105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22</a:t>
            </a:r>
            <a:endParaRPr sz="450">
              <a:latin typeface="Tahoma"/>
              <a:cs typeface="Tahoma"/>
            </a:endParaRPr>
          </a:p>
        </p:txBody>
      </p:sp>
      <p:sp>
        <p:nvSpPr>
          <p:cNvPr id="9" name="object 9"/>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0" name="object 10"/>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1" name="object 11"/>
          <p:cNvSpPr/>
          <p:nvPr/>
        </p:nvSpPr>
        <p:spPr>
          <a:xfrm>
            <a:off x="2531268" y="6238398"/>
            <a:ext cx="195262" cy="119062"/>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23</a:t>
            </a:r>
            <a:endParaRPr sz="450">
              <a:latin typeface="Tahoma"/>
              <a:cs typeface="Tahoma"/>
            </a:endParaRPr>
          </a:p>
        </p:txBody>
      </p:sp>
      <p:sp>
        <p:nvSpPr>
          <p:cNvPr id="4" name="object 4"/>
          <p:cNvSpPr txBox="1">
            <a:spLocks noGrp="1"/>
          </p:cNvSpPr>
          <p:nvPr>
            <p:ph type="title"/>
          </p:nvPr>
        </p:nvSpPr>
        <p:spPr>
          <a:xfrm>
            <a:off x="3098545" y="1500630"/>
            <a:ext cx="1497330" cy="361315"/>
          </a:xfrm>
          <a:prstGeom prst="rect"/>
        </p:spPr>
        <p:txBody>
          <a:bodyPr wrap="square" lIns="0" tIns="12700" rIns="0" bIns="0" rtlCol="0" vert="horz">
            <a:spAutoFit/>
          </a:bodyPr>
          <a:lstStyle/>
          <a:p>
            <a:pPr marL="12700">
              <a:lnSpc>
                <a:spcPct val="100000"/>
              </a:lnSpc>
              <a:spcBef>
                <a:spcPts val="100"/>
              </a:spcBef>
            </a:pPr>
            <a:r>
              <a:rPr dirty="0" spc="-5"/>
              <a:t>Data</a:t>
            </a:r>
            <a:r>
              <a:rPr dirty="0" spc="-80"/>
              <a:t> </a:t>
            </a:r>
            <a:r>
              <a:rPr dirty="0" spc="-5"/>
              <a:t>Mining</a:t>
            </a:r>
          </a:p>
        </p:txBody>
      </p:sp>
      <p:sp>
        <p:nvSpPr>
          <p:cNvPr id="5" name="object 5"/>
          <p:cNvSpPr txBox="1"/>
          <p:nvPr/>
        </p:nvSpPr>
        <p:spPr>
          <a:xfrm>
            <a:off x="1747520" y="1919731"/>
            <a:ext cx="3740785" cy="1925955"/>
          </a:xfrm>
          <a:prstGeom prst="rect">
            <a:avLst/>
          </a:prstGeom>
        </p:spPr>
        <p:txBody>
          <a:bodyPr wrap="square" lIns="0" tIns="12700" rIns="0" bIns="0" rtlCol="0" vert="horz">
            <a:spAutoFit/>
          </a:bodyPr>
          <a:lstStyle/>
          <a:p>
            <a:pPr algn="just" marL="184150" marR="5080" indent="-171450">
              <a:lnSpc>
                <a:spcPct val="100000"/>
              </a:lnSpc>
              <a:spcBef>
                <a:spcPts val="100"/>
              </a:spcBef>
              <a:buChar char="•"/>
              <a:tabLst>
                <a:tab pos="184785" algn="l"/>
              </a:tabLst>
            </a:pPr>
            <a:r>
              <a:rPr dirty="0" sz="1600" spc="-5">
                <a:latin typeface="Tahoma"/>
                <a:cs typeface="Tahoma"/>
              </a:rPr>
              <a:t>Data </a:t>
            </a:r>
            <a:r>
              <a:rPr dirty="0" sz="1600">
                <a:latin typeface="Tahoma"/>
                <a:cs typeface="Tahoma"/>
              </a:rPr>
              <a:t>Mining is all about automating</a:t>
            </a:r>
            <a:r>
              <a:rPr dirty="0" sz="1600" spc="-55">
                <a:latin typeface="Tahoma"/>
                <a:cs typeface="Tahoma"/>
              </a:rPr>
              <a:t> </a:t>
            </a:r>
            <a:r>
              <a:rPr dirty="0" sz="1600" spc="-5">
                <a:latin typeface="Tahoma"/>
                <a:cs typeface="Tahoma"/>
              </a:rPr>
              <a:t>the  </a:t>
            </a:r>
            <a:r>
              <a:rPr dirty="0" sz="1600">
                <a:latin typeface="Tahoma"/>
                <a:cs typeface="Tahoma"/>
              </a:rPr>
              <a:t>process of searching for patterns in the  </a:t>
            </a:r>
            <a:r>
              <a:rPr dirty="0" sz="1600" spc="-5">
                <a:latin typeface="Tahoma"/>
                <a:cs typeface="Tahoma"/>
              </a:rPr>
              <a:t>data.</a:t>
            </a:r>
            <a:endParaRPr sz="1600">
              <a:latin typeface="Tahoma"/>
              <a:cs typeface="Tahoma"/>
            </a:endParaRPr>
          </a:p>
          <a:p>
            <a:pPr>
              <a:lnSpc>
                <a:spcPct val="100000"/>
              </a:lnSpc>
              <a:spcBef>
                <a:spcPts val="55"/>
              </a:spcBef>
            </a:pPr>
            <a:endParaRPr sz="1950">
              <a:latin typeface="Times New Roman"/>
              <a:cs typeface="Times New Roman"/>
            </a:endParaRPr>
          </a:p>
          <a:p>
            <a:pPr algn="just" marL="12700" marR="846455">
              <a:lnSpc>
                <a:spcPct val="119800"/>
              </a:lnSpc>
            </a:pPr>
            <a:r>
              <a:rPr dirty="0" sz="1600">
                <a:latin typeface="Tahoma"/>
                <a:cs typeface="Tahoma"/>
              </a:rPr>
              <a:t>Which patterns are interesting?  Which might be mere illusions?  And how can they be</a:t>
            </a:r>
            <a:r>
              <a:rPr dirty="0" sz="1600" spc="-95">
                <a:latin typeface="Tahoma"/>
                <a:cs typeface="Tahoma"/>
              </a:rPr>
              <a:t> </a:t>
            </a:r>
            <a:r>
              <a:rPr dirty="0" sz="1600">
                <a:latin typeface="Tahoma"/>
                <a:cs typeface="Tahoma"/>
              </a:rPr>
              <a:t>exploited?</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24</a:t>
            </a:r>
            <a:endParaRPr sz="450">
              <a:latin typeface="Tahoma"/>
              <a:cs typeface="Tahoma"/>
            </a:endParaRPr>
          </a:p>
        </p:txBody>
      </p:sp>
      <p:sp>
        <p:nvSpPr>
          <p:cNvPr id="9" name="object 9"/>
          <p:cNvSpPr txBox="1"/>
          <p:nvPr/>
        </p:nvSpPr>
        <p:spPr>
          <a:xfrm>
            <a:off x="1714500" y="7193280"/>
            <a:ext cx="2895600" cy="266700"/>
          </a:xfrm>
          <a:prstGeom prst="rect">
            <a:avLst/>
          </a:prstGeom>
          <a:ln w="19050">
            <a:solidFill>
              <a:srgbClr val="FF7C80"/>
            </a:solidFill>
          </a:ln>
        </p:spPr>
        <p:txBody>
          <a:bodyPr wrap="square" lIns="0" tIns="0" rIns="0" bIns="0" rtlCol="0" vert="horz">
            <a:spAutoFit/>
          </a:bodyPr>
          <a:lstStyle/>
          <a:p>
            <a:pPr marL="45085">
              <a:lnSpc>
                <a:spcPts val="1825"/>
              </a:lnSpc>
            </a:pPr>
            <a:r>
              <a:rPr dirty="0" sz="1600">
                <a:solidFill>
                  <a:srgbClr val="FF3300"/>
                </a:solidFill>
                <a:latin typeface="Tahoma"/>
                <a:cs typeface="Tahoma"/>
              </a:rPr>
              <a:t>Which patterns are</a:t>
            </a:r>
            <a:r>
              <a:rPr dirty="0" sz="1600" spc="-85">
                <a:solidFill>
                  <a:srgbClr val="FF3300"/>
                </a:solidFill>
                <a:latin typeface="Tahoma"/>
                <a:cs typeface="Tahoma"/>
              </a:rPr>
              <a:t> </a:t>
            </a:r>
            <a:r>
              <a:rPr dirty="0" sz="1600">
                <a:solidFill>
                  <a:srgbClr val="FF3300"/>
                </a:solidFill>
                <a:latin typeface="Tahoma"/>
                <a:cs typeface="Tahoma"/>
              </a:rPr>
              <a:t>interesting?</a:t>
            </a:r>
            <a:endParaRPr sz="1600">
              <a:latin typeface="Tahoma"/>
              <a:cs typeface="Tahoma"/>
            </a:endParaRPr>
          </a:p>
        </p:txBody>
      </p:sp>
      <p:sp>
        <p:nvSpPr>
          <p:cNvPr id="10" name="object 10"/>
          <p:cNvSpPr txBox="1"/>
          <p:nvPr/>
        </p:nvSpPr>
        <p:spPr>
          <a:xfrm>
            <a:off x="1760220" y="7413280"/>
            <a:ext cx="2886075" cy="609600"/>
          </a:xfrm>
          <a:prstGeom prst="rect">
            <a:avLst/>
          </a:prstGeom>
        </p:spPr>
        <p:txBody>
          <a:bodyPr wrap="square" lIns="0" tIns="12700" rIns="0" bIns="0" rtlCol="0" vert="horz">
            <a:spAutoFit/>
          </a:bodyPr>
          <a:lstStyle/>
          <a:p>
            <a:pPr marR="5080">
              <a:lnSpc>
                <a:spcPct val="119700"/>
              </a:lnSpc>
              <a:spcBef>
                <a:spcPts val="100"/>
              </a:spcBef>
            </a:pPr>
            <a:r>
              <a:rPr dirty="0" sz="1600">
                <a:latin typeface="Tahoma"/>
                <a:cs typeface="Tahoma"/>
              </a:rPr>
              <a:t>Which might be mere illusions?  And how can they be</a:t>
            </a:r>
            <a:r>
              <a:rPr dirty="0" sz="1600" spc="-95">
                <a:latin typeface="Tahoma"/>
                <a:cs typeface="Tahoma"/>
              </a:rPr>
              <a:t> </a:t>
            </a:r>
            <a:r>
              <a:rPr dirty="0" sz="1600">
                <a:latin typeface="Tahoma"/>
                <a:cs typeface="Tahoma"/>
              </a:rPr>
              <a:t>exploited?</a:t>
            </a:r>
            <a:endParaRPr sz="1600">
              <a:latin typeface="Tahoma"/>
              <a:cs typeface="Tahoma"/>
            </a:endParaRPr>
          </a:p>
        </p:txBody>
      </p:sp>
      <p:sp>
        <p:nvSpPr>
          <p:cNvPr id="11" name="object 11"/>
          <p:cNvSpPr/>
          <p:nvPr/>
        </p:nvSpPr>
        <p:spPr>
          <a:xfrm>
            <a:off x="4590288" y="6888480"/>
            <a:ext cx="1506220" cy="1295400"/>
          </a:xfrm>
          <a:custGeom>
            <a:avLst/>
            <a:gdLst/>
            <a:ahLst/>
            <a:cxnLst/>
            <a:rect l="l" t="t" r="r" b="b"/>
            <a:pathLst>
              <a:path w="1506220" h="1295400">
                <a:moveTo>
                  <a:pt x="1505712" y="0"/>
                </a:moveTo>
                <a:lnTo>
                  <a:pt x="324612" y="0"/>
                </a:lnTo>
                <a:lnTo>
                  <a:pt x="324612" y="215646"/>
                </a:lnTo>
                <a:lnTo>
                  <a:pt x="0" y="402336"/>
                </a:lnTo>
                <a:lnTo>
                  <a:pt x="324612" y="539496"/>
                </a:lnTo>
                <a:lnTo>
                  <a:pt x="324612" y="1295400"/>
                </a:lnTo>
                <a:lnTo>
                  <a:pt x="1505712" y="1295400"/>
                </a:lnTo>
                <a:lnTo>
                  <a:pt x="1505712" y="0"/>
                </a:lnTo>
                <a:close/>
              </a:path>
            </a:pathLst>
          </a:custGeom>
          <a:solidFill>
            <a:srgbClr val="FFFFCC"/>
          </a:solidFill>
        </p:spPr>
        <p:txBody>
          <a:bodyPr wrap="square" lIns="0" tIns="0" rIns="0" bIns="0" rtlCol="0"/>
          <a:lstStyle/>
          <a:p/>
        </p:txBody>
      </p:sp>
      <p:sp>
        <p:nvSpPr>
          <p:cNvPr id="12" name="object 12"/>
          <p:cNvSpPr/>
          <p:nvPr/>
        </p:nvSpPr>
        <p:spPr>
          <a:xfrm>
            <a:off x="4590288" y="6888480"/>
            <a:ext cx="1506220" cy="1295400"/>
          </a:xfrm>
          <a:custGeom>
            <a:avLst/>
            <a:gdLst/>
            <a:ahLst/>
            <a:cxnLst/>
            <a:rect l="l" t="t" r="r" b="b"/>
            <a:pathLst>
              <a:path w="1506220" h="1295400">
                <a:moveTo>
                  <a:pt x="324612" y="0"/>
                </a:moveTo>
                <a:lnTo>
                  <a:pt x="324612" y="215646"/>
                </a:lnTo>
                <a:lnTo>
                  <a:pt x="0" y="402336"/>
                </a:lnTo>
                <a:lnTo>
                  <a:pt x="324612" y="539496"/>
                </a:lnTo>
                <a:lnTo>
                  <a:pt x="324612" y="1295400"/>
                </a:lnTo>
                <a:lnTo>
                  <a:pt x="1505712" y="1295400"/>
                </a:lnTo>
                <a:lnTo>
                  <a:pt x="1505712" y="0"/>
                </a:lnTo>
                <a:lnTo>
                  <a:pt x="521208" y="0"/>
                </a:lnTo>
                <a:lnTo>
                  <a:pt x="324612" y="0"/>
                </a:lnTo>
                <a:close/>
              </a:path>
            </a:pathLst>
          </a:custGeom>
          <a:ln w="6350">
            <a:solidFill>
              <a:srgbClr val="000000"/>
            </a:solidFill>
          </a:ln>
        </p:spPr>
        <p:txBody>
          <a:bodyPr wrap="square" lIns="0" tIns="0" rIns="0" bIns="0" rtlCol="0"/>
          <a:lstStyle/>
          <a:p/>
        </p:txBody>
      </p:sp>
      <p:sp>
        <p:nvSpPr>
          <p:cNvPr id="13" name="object 13"/>
          <p:cNvSpPr txBox="1"/>
          <p:nvPr/>
        </p:nvSpPr>
        <p:spPr>
          <a:xfrm>
            <a:off x="1760220" y="5563123"/>
            <a:ext cx="4208145" cy="1668780"/>
          </a:xfrm>
          <a:prstGeom prst="rect">
            <a:avLst/>
          </a:prstGeom>
        </p:spPr>
        <p:txBody>
          <a:bodyPr wrap="square" lIns="0" tIns="127635" rIns="0" bIns="0" rtlCol="0" vert="horz">
            <a:spAutoFit/>
          </a:bodyPr>
          <a:lstStyle/>
          <a:p>
            <a:pPr algn="ctr" marR="26034">
              <a:lnSpc>
                <a:spcPct val="100000"/>
              </a:lnSpc>
              <a:spcBef>
                <a:spcPts val="1005"/>
              </a:spcBef>
            </a:pPr>
            <a:r>
              <a:rPr dirty="0" sz="2200" spc="-5">
                <a:solidFill>
                  <a:srgbClr val="006500"/>
                </a:solidFill>
                <a:latin typeface="Tahoma"/>
                <a:cs typeface="Tahoma"/>
              </a:rPr>
              <a:t>Data</a:t>
            </a:r>
            <a:r>
              <a:rPr dirty="0" sz="2200" spc="-15">
                <a:solidFill>
                  <a:srgbClr val="006500"/>
                </a:solidFill>
                <a:latin typeface="Tahoma"/>
                <a:cs typeface="Tahoma"/>
              </a:rPr>
              <a:t> </a:t>
            </a:r>
            <a:r>
              <a:rPr dirty="0" sz="2200" spc="-5">
                <a:solidFill>
                  <a:srgbClr val="006500"/>
                </a:solidFill>
                <a:latin typeface="Tahoma"/>
                <a:cs typeface="Tahoma"/>
              </a:rPr>
              <a:t>Mining</a:t>
            </a:r>
            <a:endParaRPr sz="2200">
              <a:latin typeface="Tahoma"/>
              <a:cs typeface="Tahoma"/>
            </a:endParaRPr>
          </a:p>
          <a:p>
            <a:pPr algn="just" marL="171450" marR="485140" indent="-171450">
              <a:lnSpc>
                <a:spcPct val="100000"/>
              </a:lnSpc>
              <a:spcBef>
                <a:spcPts val="660"/>
              </a:spcBef>
              <a:buChar char="•"/>
              <a:tabLst>
                <a:tab pos="172085" algn="l"/>
              </a:tabLst>
            </a:pPr>
            <a:r>
              <a:rPr dirty="0" sz="1600" spc="-5">
                <a:latin typeface="Tahoma"/>
                <a:cs typeface="Tahoma"/>
              </a:rPr>
              <a:t>Data </a:t>
            </a:r>
            <a:r>
              <a:rPr dirty="0" sz="1600">
                <a:latin typeface="Tahoma"/>
                <a:cs typeface="Tahoma"/>
              </a:rPr>
              <a:t>Mining is all about automating</a:t>
            </a:r>
            <a:r>
              <a:rPr dirty="0" sz="1600" spc="-55">
                <a:latin typeface="Tahoma"/>
                <a:cs typeface="Tahoma"/>
              </a:rPr>
              <a:t> </a:t>
            </a:r>
            <a:r>
              <a:rPr dirty="0" sz="1600" spc="-5">
                <a:latin typeface="Tahoma"/>
                <a:cs typeface="Tahoma"/>
              </a:rPr>
              <a:t>the  </a:t>
            </a:r>
            <a:r>
              <a:rPr dirty="0" sz="1600">
                <a:latin typeface="Tahoma"/>
                <a:cs typeface="Tahoma"/>
              </a:rPr>
              <a:t>process of searching for patterns in the  </a:t>
            </a:r>
            <a:r>
              <a:rPr dirty="0" sz="1600" spc="-5">
                <a:latin typeface="Tahoma"/>
                <a:cs typeface="Tahoma"/>
              </a:rPr>
              <a:t>data.</a:t>
            </a:r>
            <a:endParaRPr sz="1600">
              <a:latin typeface="Tahoma"/>
              <a:cs typeface="Tahoma"/>
            </a:endParaRPr>
          </a:p>
          <a:p>
            <a:pPr marL="3203575" marR="5080">
              <a:lnSpc>
                <a:spcPct val="100000"/>
              </a:lnSpc>
              <a:spcBef>
                <a:spcPts val="570"/>
              </a:spcBef>
            </a:pPr>
            <a:r>
              <a:rPr dirty="0" sz="1000" spc="-5">
                <a:latin typeface="Tahoma"/>
                <a:cs typeface="Tahoma"/>
              </a:rPr>
              <a:t>That’s what </a:t>
            </a:r>
            <a:r>
              <a:rPr dirty="0" sz="1000">
                <a:latin typeface="Tahoma"/>
                <a:cs typeface="Tahoma"/>
              </a:rPr>
              <a:t>we’ll  </a:t>
            </a:r>
            <a:r>
              <a:rPr dirty="0" sz="1000" spc="-5">
                <a:latin typeface="Tahoma"/>
                <a:cs typeface="Tahoma"/>
              </a:rPr>
              <a:t>look at right</a:t>
            </a:r>
            <a:r>
              <a:rPr dirty="0" sz="1000" spc="-65">
                <a:latin typeface="Tahoma"/>
                <a:cs typeface="Tahoma"/>
              </a:rPr>
              <a:t> </a:t>
            </a:r>
            <a:r>
              <a:rPr dirty="0" sz="1000" spc="-5">
                <a:latin typeface="Tahoma"/>
                <a:cs typeface="Tahoma"/>
              </a:rPr>
              <a:t>now.</a:t>
            </a:r>
            <a:endParaRPr sz="1000">
              <a:latin typeface="Tahoma"/>
              <a:cs typeface="Tahoma"/>
            </a:endParaRPr>
          </a:p>
        </p:txBody>
      </p:sp>
      <p:sp>
        <p:nvSpPr>
          <p:cNvPr id="14" name="object 14"/>
          <p:cNvSpPr txBox="1"/>
          <p:nvPr/>
        </p:nvSpPr>
        <p:spPr>
          <a:xfrm>
            <a:off x="4964429" y="7358122"/>
            <a:ext cx="1016635" cy="788035"/>
          </a:xfrm>
          <a:prstGeom prst="rect">
            <a:avLst/>
          </a:prstGeom>
        </p:spPr>
        <p:txBody>
          <a:bodyPr wrap="square" lIns="0" tIns="12700" rIns="0" bIns="0" rtlCol="0" vert="horz">
            <a:spAutoFit/>
          </a:bodyPr>
          <a:lstStyle/>
          <a:p>
            <a:pPr marR="5080">
              <a:lnSpc>
                <a:spcPct val="100000"/>
              </a:lnSpc>
              <a:spcBef>
                <a:spcPts val="100"/>
              </a:spcBef>
            </a:pPr>
            <a:r>
              <a:rPr dirty="0" sz="1000">
                <a:latin typeface="Tahoma"/>
                <a:cs typeface="Tahoma"/>
              </a:rPr>
              <a:t>And the </a:t>
            </a:r>
            <a:r>
              <a:rPr dirty="0" sz="1000" spc="-5">
                <a:latin typeface="Tahoma"/>
                <a:cs typeface="Tahoma"/>
              </a:rPr>
              <a:t>answer  will turn out </a:t>
            </a:r>
            <a:r>
              <a:rPr dirty="0" sz="1000">
                <a:latin typeface="Tahoma"/>
                <a:cs typeface="Tahoma"/>
              </a:rPr>
              <a:t>to</a:t>
            </a:r>
            <a:r>
              <a:rPr dirty="0" sz="1000" spc="-60">
                <a:latin typeface="Tahoma"/>
                <a:cs typeface="Tahoma"/>
              </a:rPr>
              <a:t> </a:t>
            </a:r>
            <a:r>
              <a:rPr dirty="0" sz="1000">
                <a:latin typeface="Tahoma"/>
                <a:cs typeface="Tahoma"/>
              </a:rPr>
              <a:t>be  the </a:t>
            </a:r>
            <a:r>
              <a:rPr dirty="0" sz="1000" spc="-5">
                <a:latin typeface="Tahoma"/>
                <a:cs typeface="Tahoma"/>
              </a:rPr>
              <a:t>engine that  </a:t>
            </a:r>
            <a:r>
              <a:rPr dirty="0" sz="1000">
                <a:latin typeface="Tahoma"/>
                <a:cs typeface="Tahoma"/>
              </a:rPr>
              <a:t>drives </a:t>
            </a:r>
            <a:r>
              <a:rPr dirty="0" sz="1000" spc="-5">
                <a:latin typeface="Tahoma"/>
                <a:cs typeface="Tahoma"/>
              </a:rPr>
              <a:t>decision  tree</a:t>
            </a:r>
            <a:r>
              <a:rPr dirty="0" sz="1000" spc="-15">
                <a:latin typeface="Tahoma"/>
                <a:cs typeface="Tahoma"/>
              </a:rPr>
              <a:t> </a:t>
            </a:r>
            <a:r>
              <a:rPr dirty="0" sz="1000" spc="-5">
                <a:latin typeface="Tahoma"/>
                <a:cs typeface="Tahoma"/>
              </a:rPr>
              <a:t>learning.</a:t>
            </a:r>
            <a:endParaRPr sz="1000">
              <a:latin typeface="Tahoma"/>
              <a:cs typeface="Tahoma"/>
            </a:endParaRPr>
          </a:p>
        </p:txBody>
      </p:sp>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25</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323975" marR="5080" indent="-1170305">
              <a:lnSpc>
                <a:spcPct val="100000"/>
              </a:lnSpc>
              <a:spcBef>
                <a:spcPts val="100"/>
              </a:spcBef>
            </a:pPr>
            <a:r>
              <a:rPr dirty="0" spc="-5"/>
              <a:t>Deciding whether </a:t>
            </a:r>
            <a:r>
              <a:rPr dirty="0"/>
              <a:t>a </a:t>
            </a:r>
            <a:r>
              <a:rPr dirty="0" spc="-5"/>
              <a:t>pattern </a:t>
            </a:r>
            <a:r>
              <a:rPr dirty="0"/>
              <a:t>is  </a:t>
            </a:r>
            <a:r>
              <a:rPr dirty="0" spc="-5"/>
              <a:t>interesting</a:t>
            </a:r>
          </a:p>
        </p:txBody>
      </p:sp>
      <p:sp>
        <p:nvSpPr>
          <p:cNvPr id="5" name="object 5"/>
          <p:cNvSpPr txBox="1"/>
          <p:nvPr/>
        </p:nvSpPr>
        <p:spPr>
          <a:xfrm>
            <a:off x="1747520" y="1872021"/>
            <a:ext cx="3886200" cy="1144905"/>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We will use </a:t>
            </a:r>
            <a:r>
              <a:rPr dirty="0" sz="1600">
                <a:solidFill>
                  <a:srgbClr val="FF0000"/>
                </a:solidFill>
                <a:latin typeface="Tahoma"/>
                <a:cs typeface="Tahoma"/>
              </a:rPr>
              <a:t>information</a:t>
            </a:r>
            <a:r>
              <a:rPr dirty="0" sz="1600" spc="-30">
                <a:solidFill>
                  <a:srgbClr val="FF0000"/>
                </a:solidFill>
                <a:latin typeface="Tahoma"/>
                <a:cs typeface="Tahoma"/>
              </a:rPr>
              <a:t> </a:t>
            </a:r>
            <a:r>
              <a:rPr dirty="0" sz="1600" spc="-5">
                <a:solidFill>
                  <a:srgbClr val="FF0000"/>
                </a:solidFill>
                <a:latin typeface="Tahoma"/>
                <a:cs typeface="Tahoma"/>
              </a:rPr>
              <a:t>theory</a:t>
            </a:r>
            <a:endParaRPr sz="1600">
              <a:latin typeface="Tahoma"/>
              <a:cs typeface="Tahoma"/>
            </a:endParaRPr>
          </a:p>
          <a:p>
            <a:pPr marL="184150" marR="390525" indent="-171450">
              <a:lnSpc>
                <a:spcPct val="100000"/>
              </a:lnSpc>
              <a:spcBef>
                <a:spcPts val="380"/>
              </a:spcBef>
              <a:buChar char="•"/>
              <a:tabLst>
                <a:tab pos="184785" algn="l"/>
              </a:tabLst>
            </a:pPr>
            <a:r>
              <a:rPr dirty="0" sz="1600">
                <a:latin typeface="Tahoma"/>
                <a:cs typeface="Tahoma"/>
              </a:rPr>
              <a:t>A very large topic, originally used</a:t>
            </a:r>
            <a:r>
              <a:rPr dirty="0" sz="1600" spc="-85">
                <a:latin typeface="Tahoma"/>
                <a:cs typeface="Tahoma"/>
              </a:rPr>
              <a:t> </a:t>
            </a:r>
            <a:r>
              <a:rPr dirty="0" sz="1600">
                <a:latin typeface="Tahoma"/>
                <a:cs typeface="Tahoma"/>
              </a:rPr>
              <a:t>for  </a:t>
            </a:r>
            <a:r>
              <a:rPr dirty="0" sz="1600" spc="-5">
                <a:latin typeface="Tahoma"/>
                <a:cs typeface="Tahoma"/>
              </a:rPr>
              <a:t>compressing</a:t>
            </a:r>
            <a:r>
              <a:rPr dirty="0" sz="1600" spc="-10">
                <a:latin typeface="Tahoma"/>
                <a:cs typeface="Tahoma"/>
              </a:rPr>
              <a:t> </a:t>
            </a:r>
            <a:r>
              <a:rPr dirty="0" sz="1600" spc="-5">
                <a:latin typeface="Tahoma"/>
                <a:cs typeface="Tahoma"/>
              </a:rPr>
              <a:t>signals</a:t>
            </a:r>
            <a:endParaRPr sz="1600">
              <a:latin typeface="Tahoma"/>
              <a:cs typeface="Tahoma"/>
            </a:endParaRPr>
          </a:p>
          <a:p>
            <a:pPr marL="184150" indent="-172085">
              <a:lnSpc>
                <a:spcPct val="100000"/>
              </a:lnSpc>
              <a:spcBef>
                <a:spcPts val="375"/>
              </a:spcBef>
              <a:buChar char="•"/>
              <a:tabLst>
                <a:tab pos="184785" algn="l"/>
              </a:tabLst>
            </a:pPr>
            <a:r>
              <a:rPr dirty="0" sz="1600" spc="-5">
                <a:latin typeface="Tahoma"/>
                <a:cs typeface="Tahoma"/>
              </a:rPr>
              <a:t>But </a:t>
            </a:r>
            <a:r>
              <a:rPr dirty="0" sz="1600">
                <a:latin typeface="Tahoma"/>
                <a:cs typeface="Tahoma"/>
              </a:rPr>
              <a:t>more </a:t>
            </a:r>
            <a:r>
              <a:rPr dirty="0" sz="1600" spc="-5">
                <a:latin typeface="Tahoma"/>
                <a:cs typeface="Tahoma"/>
              </a:rPr>
              <a:t>recently </a:t>
            </a:r>
            <a:r>
              <a:rPr dirty="0" sz="1600">
                <a:latin typeface="Tahoma"/>
                <a:cs typeface="Tahoma"/>
              </a:rPr>
              <a:t>used for data</a:t>
            </a:r>
            <a:r>
              <a:rPr dirty="0" sz="1600" spc="-60">
                <a:latin typeface="Tahoma"/>
                <a:cs typeface="Tahoma"/>
              </a:rPr>
              <a:t> </a:t>
            </a:r>
            <a:r>
              <a:rPr dirty="0" sz="1600">
                <a:latin typeface="Tahoma"/>
                <a:cs typeface="Tahoma"/>
              </a:rPr>
              <a:t>mining…</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26</a:t>
            </a:r>
            <a:endParaRPr sz="450">
              <a:latin typeface="Tahoma"/>
              <a:cs typeface="Tahoma"/>
            </a:endParaRPr>
          </a:p>
        </p:txBody>
      </p:sp>
      <p:sp>
        <p:nvSpPr>
          <p:cNvPr id="9" name="object 9"/>
          <p:cNvSpPr txBox="1"/>
          <p:nvPr/>
        </p:nvSpPr>
        <p:spPr>
          <a:xfrm>
            <a:off x="1747520" y="5342636"/>
            <a:ext cx="4220210" cy="2924175"/>
          </a:xfrm>
          <a:prstGeom prst="rect">
            <a:avLst/>
          </a:prstGeom>
        </p:spPr>
        <p:txBody>
          <a:bodyPr wrap="square" lIns="0" tIns="12700" rIns="0" bIns="0" rtlCol="0" vert="horz">
            <a:spAutoFit/>
          </a:bodyPr>
          <a:lstStyle/>
          <a:p>
            <a:pPr marL="1449705" marR="290830" indent="-1170305">
              <a:lnSpc>
                <a:spcPct val="100000"/>
              </a:lnSpc>
              <a:spcBef>
                <a:spcPts val="100"/>
              </a:spcBef>
            </a:pPr>
            <a:r>
              <a:rPr dirty="0" sz="2200" spc="-5">
                <a:solidFill>
                  <a:srgbClr val="006500"/>
                </a:solidFill>
                <a:latin typeface="Tahoma"/>
                <a:cs typeface="Tahoma"/>
              </a:rPr>
              <a:t>Deciding whether </a:t>
            </a:r>
            <a:r>
              <a:rPr dirty="0" sz="2200">
                <a:solidFill>
                  <a:srgbClr val="006500"/>
                </a:solidFill>
                <a:latin typeface="Tahoma"/>
                <a:cs typeface="Tahoma"/>
              </a:rPr>
              <a:t>a </a:t>
            </a:r>
            <a:r>
              <a:rPr dirty="0" sz="2200" spc="-5">
                <a:solidFill>
                  <a:srgbClr val="006500"/>
                </a:solidFill>
                <a:latin typeface="Tahoma"/>
                <a:cs typeface="Tahoma"/>
              </a:rPr>
              <a:t>pattern </a:t>
            </a:r>
            <a:r>
              <a:rPr dirty="0" sz="2200">
                <a:solidFill>
                  <a:srgbClr val="006500"/>
                </a:solidFill>
                <a:latin typeface="Tahoma"/>
                <a:cs typeface="Tahoma"/>
              </a:rPr>
              <a:t>is  </a:t>
            </a:r>
            <a:r>
              <a:rPr dirty="0" sz="2200" spc="-5">
                <a:solidFill>
                  <a:srgbClr val="006500"/>
                </a:solidFill>
                <a:latin typeface="Tahoma"/>
                <a:cs typeface="Tahoma"/>
              </a:rPr>
              <a:t>interesting</a:t>
            </a:r>
            <a:endParaRPr sz="2200">
              <a:latin typeface="Tahoma"/>
              <a:cs typeface="Tahoma"/>
            </a:endParaRPr>
          </a:p>
          <a:p>
            <a:pPr marL="184150" indent="-172085">
              <a:lnSpc>
                <a:spcPct val="100000"/>
              </a:lnSpc>
              <a:spcBef>
                <a:spcPts val="660"/>
              </a:spcBef>
              <a:buChar char="•"/>
              <a:tabLst>
                <a:tab pos="184785" algn="l"/>
              </a:tabLst>
            </a:pPr>
            <a:r>
              <a:rPr dirty="0" sz="1600">
                <a:latin typeface="Tahoma"/>
                <a:cs typeface="Tahoma"/>
              </a:rPr>
              <a:t>We will use </a:t>
            </a:r>
            <a:r>
              <a:rPr dirty="0" sz="1600">
                <a:solidFill>
                  <a:srgbClr val="FF0000"/>
                </a:solidFill>
                <a:latin typeface="Tahoma"/>
                <a:cs typeface="Tahoma"/>
              </a:rPr>
              <a:t>information</a:t>
            </a:r>
            <a:r>
              <a:rPr dirty="0" sz="1600" spc="-25">
                <a:solidFill>
                  <a:srgbClr val="FF0000"/>
                </a:solidFill>
                <a:latin typeface="Tahoma"/>
                <a:cs typeface="Tahoma"/>
              </a:rPr>
              <a:t> </a:t>
            </a:r>
            <a:r>
              <a:rPr dirty="0" sz="1600" spc="-5">
                <a:solidFill>
                  <a:srgbClr val="FF0000"/>
                </a:solidFill>
                <a:latin typeface="Tahoma"/>
                <a:cs typeface="Tahoma"/>
              </a:rPr>
              <a:t>theory</a:t>
            </a:r>
            <a:endParaRPr sz="1600">
              <a:latin typeface="Tahoma"/>
              <a:cs typeface="Tahoma"/>
            </a:endParaRPr>
          </a:p>
          <a:p>
            <a:pPr marL="184150" marR="724535" indent="-171450">
              <a:lnSpc>
                <a:spcPct val="100000"/>
              </a:lnSpc>
              <a:spcBef>
                <a:spcPts val="380"/>
              </a:spcBef>
              <a:buChar char="•"/>
              <a:tabLst>
                <a:tab pos="184785" algn="l"/>
              </a:tabLst>
            </a:pPr>
            <a:r>
              <a:rPr dirty="0" sz="1600">
                <a:latin typeface="Tahoma"/>
                <a:cs typeface="Tahoma"/>
              </a:rPr>
              <a:t>A very large topic, originally used</a:t>
            </a:r>
            <a:r>
              <a:rPr dirty="0" sz="1600" spc="-85">
                <a:latin typeface="Tahoma"/>
                <a:cs typeface="Tahoma"/>
              </a:rPr>
              <a:t> </a:t>
            </a:r>
            <a:r>
              <a:rPr dirty="0" sz="1600">
                <a:latin typeface="Tahoma"/>
                <a:cs typeface="Tahoma"/>
              </a:rPr>
              <a:t>for  </a:t>
            </a:r>
            <a:r>
              <a:rPr dirty="0" sz="1600" spc="-5">
                <a:latin typeface="Tahoma"/>
                <a:cs typeface="Tahoma"/>
              </a:rPr>
              <a:t>compressing</a:t>
            </a:r>
            <a:r>
              <a:rPr dirty="0" sz="1600" spc="-10">
                <a:latin typeface="Tahoma"/>
                <a:cs typeface="Tahoma"/>
              </a:rPr>
              <a:t> </a:t>
            </a:r>
            <a:r>
              <a:rPr dirty="0" sz="1600" spc="-5">
                <a:latin typeface="Tahoma"/>
                <a:cs typeface="Tahoma"/>
              </a:rPr>
              <a:t>signals</a:t>
            </a:r>
            <a:endParaRPr sz="1600">
              <a:latin typeface="Tahoma"/>
              <a:cs typeface="Tahoma"/>
            </a:endParaRPr>
          </a:p>
          <a:p>
            <a:pPr marL="184150" indent="-172085">
              <a:lnSpc>
                <a:spcPct val="100000"/>
              </a:lnSpc>
              <a:spcBef>
                <a:spcPts val="375"/>
              </a:spcBef>
              <a:buChar char="•"/>
              <a:tabLst>
                <a:tab pos="184785" algn="l"/>
              </a:tabLst>
            </a:pPr>
            <a:r>
              <a:rPr dirty="0" sz="1600" spc="-5">
                <a:latin typeface="Tahoma"/>
                <a:cs typeface="Tahoma"/>
              </a:rPr>
              <a:t>But </a:t>
            </a:r>
            <a:r>
              <a:rPr dirty="0" sz="1600">
                <a:latin typeface="Tahoma"/>
                <a:cs typeface="Tahoma"/>
              </a:rPr>
              <a:t>more </a:t>
            </a:r>
            <a:r>
              <a:rPr dirty="0" sz="1600" spc="-5">
                <a:latin typeface="Tahoma"/>
                <a:cs typeface="Tahoma"/>
              </a:rPr>
              <a:t>recently </a:t>
            </a:r>
            <a:r>
              <a:rPr dirty="0" sz="1600">
                <a:latin typeface="Tahoma"/>
                <a:cs typeface="Tahoma"/>
              </a:rPr>
              <a:t>used for data</a:t>
            </a:r>
            <a:r>
              <a:rPr dirty="0" sz="1600" spc="-40">
                <a:latin typeface="Tahoma"/>
                <a:cs typeface="Tahoma"/>
              </a:rPr>
              <a:t> </a:t>
            </a:r>
            <a:r>
              <a:rPr dirty="0" sz="1600">
                <a:latin typeface="Tahoma"/>
                <a:cs typeface="Tahoma"/>
              </a:rPr>
              <a:t>mining…</a:t>
            </a:r>
            <a:endParaRPr sz="1600">
              <a:latin typeface="Tahoma"/>
              <a:cs typeface="Tahoma"/>
            </a:endParaRPr>
          </a:p>
          <a:p>
            <a:pPr>
              <a:lnSpc>
                <a:spcPct val="100000"/>
              </a:lnSpc>
              <a:spcBef>
                <a:spcPts val="40"/>
              </a:spcBef>
            </a:pPr>
            <a:endParaRPr sz="2300">
              <a:latin typeface="Times New Roman"/>
              <a:cs typeface="Times New Roman"/>
            </a:endParaRPr>
          </a:p>
          <a:p>
            <a:pPr algn="r" marL="376555" marR="5080" indent="17780">
              <a:lnSpc>
                <a:spcPct val="100000"/>
              </a:lnSpc>
            </a:pPr>
            <a:r>
              <a:rPr dirty="0" sz="1600">
                <a:latin typeface="Tahoma"/>
                <a:cs typeface="Tahoma"/>
              </a:rPr>
              <a:t>(The topic of Information Gain will</a:t>
            </a:r>
            <a:r>
              <a:rPr dirty="0" sz="1600" spc="-60">
                <a:latin typeface="Tahoma"/>
                <a:cs typeface="Tahoma"/>
              </a:rPr>
              <a:t> </a:t>
            </a:r>
            <a:r>
              <a:rPr dirty="0" sz="1600">
                <a:latin typeface="Tahoma"/>
                <a:cs typeface="Tahoma"/>
              </a:rPr>
              <a:t>now</a:t>
            </a:r>
            <a:r>
              <a:rPr dirty="0" sz="1600" spc="-10">
                <a:latin typeface="Tahoma"/>
                <a:cs typeface="Tahoma"/>
              </a:rPr>
              <a:t> </a:t>
            </a:r>
            <a:r>
              <a:rPr dirty="0" sz="1600">
                <a:latin typeface="Tahoma"/>
                <a:cs typeface="Tahoma"/>
              </a:rPr>
              <a:t>be </a:t>
            </a:r>
            <a:r>
              <a:rPr dirty="0" sz="1600">
                <a:latin typeface="Tahoma"/>
                <a:cs typeface="Tahoma"/>
              </a:rPr>
              <a:t> </a:t>
            </a:r>
            <a:r>
              <a:rPr dirty="0" sz="1600">
                <a:latin typeface="Tahoma"/>
                <a:cs typeface="Tahoma"/>
              </a:rPr>
              <a:t>discussed, but you will find it in a</a:t>
            </a:r>
            <a:r>
              <a:rPr dirty="0" sz="1600" spc="-80">
                <a:latin typeface="Tahoma"/>
                <a:cs typeface="Tahoma"/>
              </a:rPr>
              <a:t> </a:t>
            </a:r>
            <a:r>
              <a:rPr dirty="0" sz="1600">
                <a:latin typeface="Tahoma"/>
                <a:cs typeface="Tahoma"/>
              </a:rPr>
              <a:t>separate</a:t>
            </a:r>
            <a:endParaRPr sz="1600">
              <a:latin typeface="Tahoma"/>
              <a:cs typeface="Tahoma"/>
            </a:endParaRPr>
          </a:p>
          <a:p>
            <a:pPr algn="r" marR="5080">
              <a:lnSpc>
                <a:spcPct val="100000"/>
              </a:lnSpc>
            </a:pPr>
            <a:r>
              <a:rPr dirty="0" sz="1600">
                <a:latin typeface="Tahoma"/>
                <a:cs typeface="Tahoma"/>
              </a:rPr>
              <a:t>Andrew</a:t>
            </a:r>
            <a:r>
              <a:rPr dirty="0" sz="1600" spc="-95">
                <a:latin typeface="Tahoma"/>
                <a:cs typeface="Tahoma"/>
              </a:rPr>
              <a:t> </a:t>
            </a:r>
            <a:r>
              <a:rPr dirty="0" sz="1600" spc="-5">
                <a:latin typeface="Tahoma"/>
                <a:cs typeface="Tahoma"/>
              </a:rPr>
              <a:t>Handout)</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27</a:t>
            </a:r>
            <a:endParaRPr sz="450">
              <a:latin typeface="Tahoma"/>
              <a:cs typeface="Tahoma"/>
            </a:endParaRPr>
          </a:p>
        </p:txBody>
      </p:sp>
      <p:sp>
        <p:nvSpPr>
          <p:cNvPr id="4" name="object 4"/>
          <p:cNvSpPr txBox="1"/>
          <p:nvPr/>
        </p:nvSpPr>
        <p:spPr>
          <a:xfrm>
            <a:off x="2788920" y="1241857"/>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5" name="object 5"/>
          <p:cNvSpPr/>
          <p:nvPr/>
        </p:nvSpPr>
        <p:spPr>
          <a:xfrm>
            <a:off x="1856605" y="1670304"/>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7" y="1796012"/>
                </a:moveTo>
                <a:lnTo>
                  <a:pt x="156598" y="1799081"/>
                </a:lnTo>
                <a:lnTo>
                  <a:pt x="156598" y="1901190"/>
                </a:lnTo>
                <a:lnTo>
                  <a:pt x="399676" y="1901190"/>
                </a:lnTo>
                <a:lnTo>
                  <a:pt x="425584" y="1899666"/>
                </a:lnTo>
                <a:lnTo>
                  <a:pt x="468256" y="1892808"/>
                </a:lnTo>
                <a:lnTo>
                  <a:pt x="516239" y="1865614"/>
                </a:lnTo>
                <a:lnTo>
                  <a:pt x="539148" y="1830071"/>
                </a:lnTo>
                <a:lnTo>
                  <a:pt x="546967" y="1798524"/>
                </a:lnTo>
                <a:lnTo>
                  <a:pt x="373905" y="1798524"/>
                </a:lnTo>
                <a:lnTo>
                  <a:pt x="316992" y="1798361"/>
                </a:lnTo>
                <a:lnTo>
                  <a:pt x="259629" y="1796647"/>
                </a:lnTo>
                <a:lnTo>
                  <a:pt x="205077"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6" y="1756051"/>
                </a:lnTo>
                <a:lnTo>
                  <a:pt x="461170" y="1773669"/>
                </a:lnTo>
                <a:lnTo>
                  <a:pt x="446893" y="1786848"/>
                </a:lnTo>
                <a:lnTo>
                  <a:pt x="427108" y="1794510"/>
                </a:lnTo>
                <a:lnTo>
                  <a:pt x="373905"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7"/>
                </a:lnTo>
                <a:lnTo>
                  <a:pt x="202411" y="1655057"/>
                </a:lnTo>
                <a:lnTo>
                  <a:pt x="248301" y="1654704"/>
                </a:lnTo>
                <a:lnTo>
                  <a:pt x="294221" y="1653363"/>
                </a:lnTo>
                <a:lnTo>
                  <a:pt x="340123" y="1652680"/>
                </a:lnTo>
                <a:lnTo>
                  <a:pt x="492238" y="1652680"/>
                </a:lnTo>
                <a:lnTo>
                  <a:pt x="484258" y="1645157"/>
                </a:lnTo>
                <a:lnTo>
                  <a:pt x="542170" y="1645157"/>
                </a:lnTo>
                <a:lnTo>
                  <a:pt x="542170" y="1550670"/>
                </a:lnTo>
                <a:close/>
              </a:path>
              <a:path w="551814" h="2498090">
                <a:moveTo>
                  <a:pt x="238132" y="1268729"/>
                </a:moveTo>
                <a:lnTo>
                  <a:pt x="156598" y="1268729"/>
                </a:lnTo>
                <a:lnTo>
                  <a:pt x="156598" y="1338072"/>
                </a:lnTo>
                <a:lnTo>
                  <a:pt x="20200" y="1338072"/>
                </a:lnTo>
                <a:lnTo>
                  <a:pt x="80398" y="1440179"/>
                </a:lnTo>
                <a:lnTo>
                  <a:pt x="156598" y="1440179"/>
                </a:lnTo>
                <a:lnTo>
                  <a:pt x="156598" y="1486662"/>
                </a:lnTo>
                <a:lnTo>
                  <a:pt x="238132" y="1486662"/>
                </a:lnTo>
                <a:lnTo>
                  <a:pt x="238132" y="1440179"/>
                </a:lnTo>
                <a:lnTo>
                  <a:pt x="275587" y="1437667"/>
                </a:lnTo>
                <a:lnTo>
                  <a:pt x="467620" y="1437667"/>
                </a:lnTo>
                <a:lnTo>
                  <a:pt x="479275" y="1436064"/>
                </a:lnTo>
                <a:lnTo>
                  <a:pt x="517024" y="1422653"/>
                </a:lnTo>
                <a:lnTo>
                  <a:pt x="541623" y="1388792"/>
                </a:lnTo>
                <a:lnTo>
                  <a:pt x="550371" y="1345482"/>
                </a:lnTo>
                <a:lnTo>
                  <a:pt x="549812" y="1338324"/>
                </a:lnTo>
                <a:lnTo>
                  <a:pt x="341060" y="1338324"/>
                </a:lnTo>
                <a:lnTo>
                  <a:pt x="238132" y="1338072"/>
                </a:lnTo>
                <a:lnTo>
                  <a:pt x="238132" y="1268729"/>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29"/>
                </a:lnTo>
                <a:lnTo>
                  <a:pt x="461759" y="1287550"/>
                </a:lnTo>
                <a:lnTo>
                  <a:pt x="465666" y="1307387"/>
                </a:lnTo>
                <a:lnTo>
                  <a:pt x="462104" y="1324849"/>
                </a:lnTo>
                <a:lnTo>
                  <a:pt x="445396" y="1336548"/>
                </a:lnTo>
                <a:lnTo>
                  <a:pt x="393548" y="1338055"/>
                </a:lnTo>
                <a:lnTo>
                  <a:pt x="341060"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4"/>
                </a:moveTo>
                <a:lnTo>
                  <a:pt x="10294" y="889254"/>
                </a:lnTo>
                <a:lnTo>
                  <a:pt x="10294" y="991362"/>
                </a:lnTo>
                <a:lnTo>
                  <a:pt x="104782" y="991362"/>
                </a:lnTo>
                <a:lnTo>
                  <a:pt x="104782" y="889254"/>
                </a:lnTo>
                <a:close/>
              </a:path>
              <a:path w="551814" h="2498090">
                <a:moveTo>
                  <a:pt x="542170" y="889254"/>
                </a:moveTo>
                <a:lnTo>
                  <a:pt x="156598" y="889254"/>
                </a:lnTo>
                <a:lnTo>
                  <a:pt x="156598" y="991362"/>
                </a:lnTo>
                <a:lnTo>
                  <a:pt x="542170" y="991362"/>
                </a:lnTo>
                <a:lnTo>
                  <a:pt x="542170" y="889254"/>
                </a:lnTo>
                <a:close/>
              </a:path>
              <a:path w="551814" h="2498090">
                <a:moveTo>
                  <a:pt x="542170" y="434340"/>
                </a:moveTo>
                <a:lnTo>
                  <a:pt x="281566" y="434340"/>
                </a:lnTo>
                <a:lnTo>
                  <a:pt x="263278" y="435101"/>
                </a:lnTo>
                <a:lnTo>
                  <a:pt x="222130" y="442722"/>
                </a:lnTo>
                <a:lnTo>
                  <a:pt x="180549"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6"/>
                </a:lnTo>
                <a:lnTo>
                  <a:pt x="256701" y="663172"/>
                </a:lnTo>
                <a:lnTo>
                  <a:pt x="228927" y="623302"/>
                </a:lnTo>
                <a:lnTo>
                  <a:pt x="225940" y="598931"/>
                </a:lnTo>
                <a:lnTo>
                  <a:pt x="228180" y="579364"/>
                </a:lnTo>
                <a:lnTo>
                  <a:pt x="251233" y="548786"/>
                </a:lnTo>
                <a:lnTo>
                  <a:pt x="293758" y="537972"/>
                </a:lnTo>
                <a:lnTo>
                  <a:pt x="316618" y="536448"/>
                </a:lnTo>
                <a:lnTo>
                  <a:pt x="542170" y="536448"/>
                </a:lnTo>
                <a:lnTo>
                  <a:pt x="542170" y="434340"/>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4"/>
                </a:lnTo>
                <a:lnTo>
                  <a:pt x="400052" y="355400"/>
                </a:lnTo>
                <a:lnTo>
                  <a:pt x="442972" y="343835"/>
                </a:lnTo>
                <a:lnTo>
                  <a:pt x="479712" y="324846"/>
                </a:lnTo>
                <a:lnTo>
                  <a:pt x="509556" y="298311"/>
                </a:lnTo>
                <a:lnTo>
                  <a:pt x="531789" y="264108"/>
                </a:lnTo>
                <a:lnTo>
                  <a:pt x="534716" y="255270"/>
                </a:lnTo>
                <a:lnTo>
                  <a:pt x="378340" y="255270"/>
                </a:lnTo>
                <a:lnTo>
                  <a:pt x="378340" y="252984"/>
                </a:lnTo>
                <a:lnTo>
                  <a:pt x="315856" y="252984"/>
                </a:lnTo>
                <a:lnTo>
                  <a:pt x="276682" y="247437"/>
                </a:lnTo>
                <a:lnTo>
                  <a:pt x="248503" y="230590"/>
                </a:lnTo>
                <a:lnTo>
                  <a:pt x="231418" y="206179"/>
                </a:lnTo>
                <a:lnTo>
                  <a:pt x="225526" y="177936"/>
                </a:lnTo>
                <a:lnTo>
                  <a:pt x="230925" y="149597"/>
                </a:lnTo>
                <a:lnTo>
                  <a:pt x="247714" y="124896"/>
                </a:lnTo>
                <a:lnTo>
                  <a:pt x="275992"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4"/>
                </a:lnTo>
                <a:lnTo>
                  <a:pt x="460206" y="217275"/>
                </a:lnTo>
                <a:lnTo>
                  <a:pt x="438372" y="238248"/>
                </a:lnTo>
                <a:lnTo>
                  <a:pt x="409953" y="250968"/>
                </a:lnTo>
                <a:lnTo>
                  <a:pt x="378340" y="255270"/>
                </a:lnTo>
                <a:lnTo>
                  <a:pt x="534716" y="255270"/>
                </a:lnTo>
                <a:lnTo>
                  <a:pt x="545693" y="222116"/>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6" name="object 6"/>
          <p:cNvSpPr/>
          <p:nvPr/>
        </p:nvSpPr>
        <p:spPr>
          <a:xfrm>
            <a:off x="2531268" y="2251614"/>
            <a:ext cx="195262" cy="1190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28</a:t>
            </a:r>
            <a:endParaRPr sz="450">
              <a:latin typeface="Tahoma"/>
              <a:cs typeface="Tahoma"/>
            </a:endParaRPr>
          </a:p>
        </p:txBody>
      </p:sp>
      <p:sp>
        <p:nvSpPr>
          <p:cNvPr id="10" name="object 10"/>
          <p:cNvSpPr txBox="1"/>
          <p:nvPr/>
        </p:nvSpPr>
        <p:spPr>
          <a:xfrm>
            <a:off x="1760220" y="5545172"/>
            <a:ext cx="4136390" cy="1218565"/>
          </a:xfrm>
          <a:prstGeom prst="rect">
            <a:avLst/>
          </a:prstGeom>
        </p:spPr>
        <p:txBody>
          <a:bodyPr wrap="square" lIns="0" tIns="145415" rIns="0" bIns="0" rtlCol="0" vert="horz">
            <a:spAutoFit/>
          </a:bodyPr>
          <a:lstStyle/>
          <a:p>
            <a:pPr marL="267970">
              <a:lnSpc>
                <a:spcPct val="100000"/>
              </a:lnSpc>
              <a:spcBef>
                <a:spcPts val="1145"/>
              </a:spcBef>
            </a:pPr>
            <a:r>
              <a:rPr dirty="0" sz="2200" spc="-5">
                <a:solidFill>
                  <a:srgbClr val="006500"/>
                </a:solidFill>
                <a:latin typeface="Tahoma"/>
                <a:cs typeface="Tahoma"/>
              </a:rPr>
              <a:t>Searching for High Info</a:t>
            </a:r>
            <a:r>
              <a:rPr dirty="0" sz="2200" spc="-25">
                <a:solidFill>
                  <a:srgbClr val="006500"/>
                </a:solidFill>
                <a:latin typeface="Tahoma"/>
                <a:cs typeface="Tahoma"/>
              </a:rPr>
              <a:t> </a:t>
            </a:r>
            <a:r>
              <a:rPr dirty="0" sz="2200" spc="-5">
                <a:solidFill>
                  <a:srgbClr val="006500"/>
                </a:solidFill>
                <a:latin typeface="Tahoma"/>
                <a:cs typeface="Tahoma"/>
              </a:rPr>
              <a:t>Gains</a:t>
            </a:r>
            <a:endParaRPr sz="2200">
              <a:latin typeface="Tahoma"/>
              <a:cs typeface="Tahoma"/>
            </a:endParaRPr>
          </a:p>
          <a:p>
            <a:pPr marL="171450" marR="5080" indent="-171450">
              <a:lnSpc>
                <a:spcPct val="100000"/>
              </a:lnSpc>
              <a:spcBef>
                <a:spcPts val="665"/>
              </a:spcBef>
              <a:buChar char="•"/>
              <a:tabLst>
                <a:tab pos="172085" algn="l"/>
              </a:tabLst>
            </a:pPr>
            <a:r>
              <a:rPr dirty="0" sz="1400" spc="-5">
                <a:latin typeface="Tahoma"/>
                <a:cs typeface="Tahoma"/>
              </a:rPr>
              <a:t>Given something (e.g. wealth) </a:t>
            </a:r>
            <a:r>
              <a:rPr dirty="0" sz="1400">
                <a:latin typeface="Tahoma"/>
                <a:cs typeface="Tahoma"/>
              </a:rPr>
              <a:t>you </a:t>
            </a:r>
            <a:r>
              <a:rPr dirty="0" sz="1400" spc="-5">
                <a:latin typeface="Tahoma"/>
                <a:cs typeface="Tahoma"/>
              </a:rPr>
              <a:t>are trying to  predict, it is easy to ask the computer to find  which attribute has highest information gain for</a:t>
            </a:r>
            <a:r>
              <a:rPr dirty="0" sz="1400" spc="100">
                <a:latin typeface="Tahoma"/>
                <a:cs typeface="Tahoma"/>
              </a:rPr>
              <a:t> </a:t>
            </a:r>
            <a:r>
              <a:rPr dirty="0" sz="1400" spc="-5">
                <a:latin typeface="Tahoma"/>
                <a:cs typeface="Tahoma"/>
              </a:rPr>
              <a:t>it.</a:t>
            </a:r>
            <a:endParaRPr sz="1400">
              <a:latin typeface="Tahoma"/>
              <a:cs typeface="Tahoma"/>
            </a:endParaRPr>
          </a:p>
        </p:txBody>
      </p:sp>
      <p:sp>
        <p:nvSpPr>
          <p:cNvPr id="11" name="object 11"/>
          <p:cNvSpPr/>
          <p:nvPr/>
        </p:nvSpPr>
        <p:spPr>
          <a:xfrm>
            <a:off x="1714499" y="6926579"/>
            <a:ext cx="4206239" cy="1662683"/>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29</a:t>
            </a:r>
            <a:endParaRPr sz="450">
              <a:latin typeface="Tahoma"/>
              <a:cs typeface="Tahoma"/>
            </a:endParaRPr>
          </a:p>
        </p:txBody>
      </p:sp>
      <p:sp>
        <p:nvSpPr>
          <p:cNvPr id="4" name="object 4"/>
          <p:cNvSpPr txBox="1"/>
          <p:nvPr/>
        </p:nvSpPr>
        <p:spPr>
          <a:xfrm>
            <a:off x="2788920" y="1241857"/>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5" name="object 5"/>
          <p:cNvSpPr/>
          <p:nvPr/>
        </p:nvSpPr>
        <p:spPr>
          <a:xfrm>
            <a:off x="1856605" y="1670304"/>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7" y="1796012"/>
                </a:moveTo>
                <a:lnTo>
                  <a:pt x="156598" y="1799081"/>
                </a:lnTo>
                <a:lnTo>
                  <a:pt x="156598" y="1901190"/>
                </a:lnTo>
                <a:lnTo>
                  <a:pt x="399676" y="1901190"/>
                </a:lnTo>
                <a:lnTo>
                  <a:pt x="425584" y="1899666"/>
                </a:lnTo>
                <a:lnTo>
                  <a:pt x="468256" y="1892808"/>
                </a:lnTo>
                <a:lnTo>
                  <a:pt x="516239" y="1865614"/>
                </a:lnTo>
                <a:lnTo>
                  <a:pt x="539148" y="1830071"/>
                </a:lnTo>
                <a:lnTo>
                  <a:pt x="546967" y="1798524"/>
                </a:lnTo>
                <a:lnTo>
                  <a:pt x="373905" y="1798524"/>
                </a:lnTo>
                <a:lnTo>
                  <a:pt x="316992" y="1798361"/>
                </a:lnTo>
                <a:lnTo>
                  <a:pt x="259629" y="1796647"/>
                </a:lnTo>
                <a:lnTo>
                  <a:pt x="205077"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6" y="1756051"/>
                </a:lnTo>
                <a:lnTo>
                  <a:pt x="461170" y="1773669"/>
                </a:lnTo>
                <a:lnTo>
                  <a:pt x="446893" y="1786848"/>
                </a:lnTo>
                <a:lnTo>
                  <a:pt x="427108" y="1794510"/>
                </a:lnTo>
                <a:lnTo>
                  <a:pt x="373905"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7"/>
                </a:lnTo>
                <a:lnTo>
                  <a:pt x="202411" y="1655057"/>
                </a:lnTo>
                <a:lnTo>
                  <a:pt x="248301" y="1654704"/>
                </a:lnTo>
                <a:lnTo>
                  <a:pt x="294221" y="1653363"/>
                </a:lnTo>
                <a:lnTo>
                  <a:pt x="340123" y="1652680"/>
                </a:lnTo>
                <a:lnTo>
                  <a:pt x="492238" y="1652680"/>
                </a:lnTo>
                <a:lnTo>
                  <a:pt x="484258" y="1645157"/>
                </a:lnTo>
                <a:lnTo>
                  <a:pt x="542170" y="1645157"/>
                </a:lnTo>
                <a:lnTo>
                  <a:pt x="542170" y="1550670"/>
                </a:lnTo>
                <a:close/>
              </a:path>
              <a:path w="551814" h="2498090">
                <a:moveTo>
                  <a:pt x="238132" y="1268729"/>
                </a:moveTo>
                <a:lnTo>
                  <a:pt x="156598" y="1268729"/>
                </a:lnTo>
                <a:lnTo>
                  <a:pt x="156598" y="1338072"/>
                </a:lnTo>
                <a:lnTo>
                  <a:pt x="20200" y="1338072"/>
                </a:lnTo>
                <a:lnTo>
                  <a:pt x="80398" y="1440179"/>
                </a:lnTo>
                <a:lnTo>
                  <a:pt x="156598" y="1440179"/>
                </a:lnTo>
                <a:lnTo>
                  <a:pt x="156598" y="1486662"/>
                </a:lnTo>
                <a:lnTo>
                  <a:pt x="238132" y="1486662"/>
                </a:lnTo>
                <a:lnTo>
                  <a:pt x="238132" y="1440179"/>
                </a:lnTo>
                <a:lnTo>
                  <a:pt x="275587" y="1437667"/>
                </a:lnTo>
                <a:lnTo>
                  <a:pt x="467620" y="1437667"/>
                </a:lnTo>
                <a:lnTo>
                  <a:pt x="479275" y="1436064"/>
                </a:lnTo>
                <a:lnTo>
                  <a:pt x="517024" y="1422653"/>
                </a:lnTo>
                <a:lnTo>
                  <a:pt x="541623" y="1388792"/>
                </a:lnTo>
                <a:lnTo>
                  <a:pt x="550371" y="1345482"/>
                </a:lnTo>
                <a:lnTo>
                  <a:pt x="549812" y="1338324"/>
                </a:lnTo>
                <a:lnTo>
                  <a:pt x="341060" y="1338324"/>
                </a:lnTo>
                <a:lnTo>
                  <a:pt x="238132" y="1338072"/>
                </a:lnTo>
                <a:lnTo>
                  <a:pt x="238132" y="1268729"/>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29"/>
                </a:lnTo>
                <a:lnTo>
                  <a:pt x="461759" y="1287550"/>
                </a:lnTo>
                <a:lnTo>
                  <a:pt x="465666" y="1307387"/>
                </a:lnTo>
                <a:lnTo>
                  <a:pt x="462104" y="1324849"/>
                </a:lnTo>
                <a:lnTo>
                  <a:pt x="445396" y="1336548"/>
                </a:lnTo>
                <a:lnTo>
                  <a:pt x="393548" y="1338055"/>
                </a:lnTo>
                <a:lnTo>
                  <a:pt x="341060"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4"/>
                </a:moveTo>
                <a:lnTo>
                  <a:pt x="10294" y="889254"/>
                </a:lnTo>
                <a:lnTo>
                  <a:pt x="10294" y="991362"/>
                </a:lnTo>
                <a:lnTo>
                  <a:pt x="104782" y="991362"/>
                </a:lnTo>
                <a:lnTo>
                  <a:pt x="104782" y="889254"/>
                </a:lnTo>
                <a:close/>
              </a:path>
              <a:path w="551814" h="2498090">
                <a:moveTo>
                  <a:pt x="542170" y="889254"/>
                </a:moveTo>
                <a:lnTo>
                  <a:pt x="156598" y="889254"/>
                </a:lnTo>
                <a:lnTo>
                  <a:pt x="156598" y="991362"/>
                </a:lnTo>
                <a:lnTo>
                  <a:pt x="542170" y="991362"/>
                </a:lnTo>
                <a:lnTo>
                  <a:pt x="542170" y="889254"/>
                </a:lnTo>
                <a:close/>
              </a:path>
              <a:path w="551814" h="2498090">
                <a:moveTo>
                  <a:pt x="542170" y="434340"/>
                </a:moveTo>
                <a:lnTo>
                  <a:pt x="281566" y="434340"/>
                </a:lnTo>
                <a:lnTo>
                  <a:pt x="263278" y="435101"/>
                </a:lnTo>
                <a:lnTo>
                  <a:pt x="222130" y="442722"/>
                </a:lnTo>
                <a:lnTo>
                  <a:pt x="180549"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6"/>
                </a:lnTo>
                <a:lnTo>
                  <a:pt x="256701" y="663172"/>
                </a:lnTo>
                <a:lnTo>
                  <a:pt x="228927" y="623302"/>
                </a:lnTo>
                <a:lnTo>
                  <a:pt x="225940" y="598931"/>
                </a:lnTo>
                <a:lnTo>
                  <a:pt x="228180" y="579364"/>
                </a:lnTo>
                <a:lnTo>
                  <a:pt x="251233" y="548786"/>
                </a:lnTo>
                <a:lnTo>
                  <a:pt x="293758" y="537972"/>
                </a:lnTo>
                <a:lnTo>
                  <a:pt x="316618" y="536448"/>
                </a:lnTo>
                <a:lnTo>
                  <a:pt x="542170" y="536448"/>
                </a:lnTo>
                <a:lnTo>
                  <a:pt x="542170" y="434340"/>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4"/>
                </a:lnTo>
                <a:lnTo>
                  <a:pt x="400052" y="355400"/>
                </a:lnTo>
                <a:lnTo>
                  <a:pt x="442972" y="343835"/>
                </a:lnTo>
                <a:lnTo>
                  <a:pt x="479712" y="324846"/>
                </a:lnTo>
                <a:lnTo>
                  <a:pt x="509556" y="298311"/>
                </a:lnTo>
                <a:lnTo>
                  <a:pt x="531789" y="264108"/>
                </a:lnTo>
                <a:lnTo>
                  <a:pt x="534716" y="255270"/>
                </a:lnTo>
                <a:lnTo>
                  <a:pt x="378340" y="255270"/>
                </a:lnTo>
                <a:lnTo>
                  <a:pt x="378340" y="252984"/>
                </a:lnTo>
                <a:lnTo>
                  <a:pt x="315856" y="252984"/>
                </a:lnTo>
                <a:lnTo>
                  <a:pt x="276682" y="247437"/>
                </a:lnTo>
                <a:lnTo>
                  <a:pt x="248503" y="230590"/>
                </a:lnTo>
                <a:lnTo>
                  <a:pt x="231418" y="206179"/>
                </a:lnTo>
                <a:lnTo>
                  <a:pt x="225526" y="177936"/>
                </a:lnTo>
                <a:lnTo>
                  <a:pt x="230925" y="149597"/>
                </a:lnTo>
                <a:lnTo>
                  <a:pt x="247714" y="124896"/>
                </a:lnTo>
                <a:lnTo>
                  <a:pt x="275992"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4"/>
                </a:lnTo>
                <a:lnTo>
                  <a:pt x="460206" y="217275"/>
                </a:lnTo>
                <a:lnTo>
                  <a:pt x="438372" y="238248"/>
                </a:lnTo>
                <a:lnTo>
                  <a:pt x="409953" y="250968"/>
                </a:lnTo>
                <a:lnTo>
                  <a:pt x="378340" y="255270"/>
                </a:lnTo>
                <a:lnTo>
                  <a:pt x="534716" y="255270"/>
                </a:lnTo>
                <a:lnTo>
                  <a:pt x="545693" y="222116"/>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6" name="object 6"/>
          <p:cNvSpPr/>
          <p:nvPr/>
        </p:nvSpPr>
        <p:spPr>
          <a:xfrm>
            <a:off x="2531268" y="2454306"/>
            <a:ext cx="195262" cy="1190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30</a:t>
            </a:r>
            <a:endParaRPr sz="450">
              <a:latin typeface="Tahoma"/>
              <a:cs typeface="Tahoma"/>
            </a:endParaRPr>
          </a:p>
        </p:txBody>
      </p:sp>
      <p:sp>
        <p:nvSpPr>
          <p:cNvPr id="10" name="object 10"/>
          <p:cNvSpPr txBox="1"/>
          <p:nvPr/>
        </p:nvSpPr>
        <p:spPr>
          <a:xfrm>
            <a:off x="1760220" y="5563123"/>
            <a:ext cx="4098290" cy="2362835"/>
          </a:xfrm>
          <a:prstGeom prst="rect">
            <a:avLst/>
          </a:prstGeom>
        </p:spPr>
        <p:txBody>
          <a:bodyPr wrap="square" lIns="0" tIns="127635" rIns="0" bIns="0" rtlCol="0" vert="horz">
            <a:spAutoFit/>
          </a:bodyPr>
          <a:lstStyle/>
          <a:p>
            <a:pPr algn="ctr" marL="75565">
              <a:lnSpc>
                <a:spcPct val="100000"/>
              </a:lnSpc>
              <a:spcBef>
                <a:spcPts val="1005"/>
              </a:spcBef>
            </a:pPr>
            <a:r>
              <a:rPr dirty="0" sz="2200" spc="-5">
                <a:solidFill>
                  <a:srgbClr val="006500"/>
                </a:solidFill>
                <a:latin typeface="Tahoma"/>
                <a:cs typeface="Tahoma"/>
              </a:rPr>
              <a:t>Learning Decision</a:t>
            </a:r>
            <a:r>
              <a:rPr dirty="0" sz="2200" spc="-20">
                <a:solidFill>
                  <a:srgbClr val="006500"/>
                </a:solidFill>
                <a:latin typeface="Tahoma"/>
                <a:cs typeface="Tahoma"/>
              </a:rPr>
              <a:t> </a:t>
            </a:r>
            <a:r>
              <a:rPr dirty="0" sz="2200" spc="-5">
                <a:solidFill>
                  <a:srgbClr val="006500"/>
                </a:solidFill>
                <a:latin typeface="Tahoma"/>
                <a:cs typeface="Tahoma"/>
              </a:rPr>
              <a:t>Trees</a:t>
            </a:r>
            <a:endParaRPr sz="2200">
              <a:latin typeface="Tahoma"/>
              <a:cs typeface="Tahoma"/>
            </a:endParaRPr>
          </a:p>
          <a:p>
            <a:pPr algn="just" marL="171450" marR="5080" indent="-171450">
              <a:lnSpc>
                <a:spcPct val="100000"/>
              </a:lnSpc>
              <a:spcBef>
                <a:spcPts val="660"/>
              </a:spcBef>
              <a:buChar char="•"/>
              <a:tabLst>
                <a:tab pos="172085" algn="l"/>
              </a:tabLst>
            </a:pPr>
            <a:r>
              <a:rPr dirty="0" sz="1600">
                <a:latin typeface="Tahoma"/>
                <a:cs typeface="Tahoma"/>
              </a:rPr>
              <a:t>A Decision Tree is a tree-structured plan of  a </a:t>
            </a:r>
            <a:r>
              <a:rPr dirty="0" sz="1600" spc="-5">
                <a:latin typeface="Tahoma"/>
                <a:cs typeface="Tahoma"/>
              </a:rPr>
              <a:t>set of attributes to test </a:t>
            </a:r>
            <a:r>
              <a:rPr dirty="0" sz="1600">
                <a:latin typeface="Tahoma"/>
                <a:cs typeface="Tahoma"/>
              </a:rPr>
              <a:t>in </a:t>
            </a:r>
            <a:r>
              <a:rPr dirty="0" sz="1600" spc="-5">
                <a:latin typeface="Tahoma"/>
                <a:cs typeface="Tahoma"/>
              </a:rPr>
              <a:t>order to </a:t>
            </a:r>
            <a:r>
              <a:rPr dirty="0" sz="1600">
                <a:latin typeface="Tahoma"/>
                <a:cs typeface="Tahoma"/>
              </a:rPr>
              <a:t>predict  the</a:t>
            </a:r>
            <a:r>
              <a:rPr dirty="0" sz="1600" spc="-10">
                <a:latin typeface="Tahoma"/>
                <a:cs typeface="Tahoma"/>
              </a:rPr>
              <a:t> </a:t>
            </a:r>
            <a:r>
              <a:rPr dirty="0" sz="1600">
                <a:latin typeface="Tahoma"/>
                <a:cs typeface="Tahoma"/>
              </a:rPr>
              <a:t>output.</a:t>
            </a:r>
            <a:endParaRPr sz="1600">
              <a:latin typeface="Tahoma"/>
              <a:cs typeface="Tahoma"/>
            </a:endParaRPr>
          </a:p>
          <a:p>
            <a:pPr marL="171450" marR="87630" indent="-171450">
              <a:lnSpc>
                <a:spcPct val="100000"/>
              </a:lnSpc>
              <a:spcBef>
                <a:spcPts val="375"/>
              </a:spcBef>
              <a:buChar char="•"/>
              <a:tabLst>
                <a:tab pos="172085" algn="l"/>
              </a:tabLst>
            </a:pPr>
            <a:r>
              <a:rPr dirty="0" sz="1600">
                <a:latin typeface="Tahoma"/>
                <a:cs typeface="Tahoma"/>
              </a:rPr>
              <a:t>To decide which attribute should be</a:t>
            </a:r>
            <a:r>
              <a:rPr dirty="0" sz="1600" spc="-100">
                <a:latin typeface="Tahoma"/>
                <a:cs typeface="Tahoma"/>
              </a:rPr>
              <a:t> </a:t>
            </a:r>
            <a:r>
              <a:rPr dirty="0" sz="1600">
                <a:latin typeface="Tahoma"/>
                <a:cs typeface="Tahoma"/>
              </a:rPr>
              <a:t>tested  first, simply find the one with the highest  information</a:t>
            </a:r>
            <a:r>
              <a:rPr dirty="0" sz="1600" spc="-5">
                <a:latin typeface="Tahoma"/>
                <a:cs typeface="Tahoma"/>
              </a:rPr>
              <a:t> </a:t>
            </a:r>
            <a:r>
              <a:rPr dirty="0" sz="1600">
                <a:latin typeface="Tahoma"/>
                <a:cs typeface="Tahoma"/>
              </a:rPr>
              <a:t>gain.</a:t>
            </a:r>
            <a:endParaRPr sz="1600">
              <a:latin typeface="Tahoma"/>
              <a:cs typeface="Tahoma"/>
            </a:endParaRPr>
          </a:p>
          <a:p>
            <a:pPr marL="171450" indent="-172085">
              <a:lnSpc>
                <a:spcPct val="100000"/>
              </a:lnSpc>
              <a:spcBef>
                <a:spcPts val="380"/>
              </a:spcBef>
              <a:buChar char="•"/>
              <a:tabLst>
                <a:tab pos="172085" algn="l"/>
              </a:tabLst>
            </a:pPr>
            <a:r>
              <a:rPr dirty="0" sz="1600">
                <a:latin typeface="Tahoma"/>
                <a:cs typeface="Tahoma"/>
              </a:rPr>
              <a:t>Then</a:t>
            </a:r>
            <a:r>
              <a:rPr dirty="0" sz="1600" spc="-5">
                <a:latin typeface="Tahoma"/>
                <a:cs typeface="Tahoma"/>
              </a:rPr>
              <a:t> </a:t>
            </a:r>
            <a:r>
              <a:rPr dirty="0" sz="1600">
                <a:latin typeface="Tahoma"/>
                <a:cs typeface="Tahoma"/>
              </a:rPr>
              <a:t>recurse…</a:t>
            </a:r>
            <a:endParaRPr sz="1600">
              <a:latin typeface="Tahoma"/>
              <a:cs typeface="Tahoma"/>
            </a:endParaRPr>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31</a:t>
            </a:r>
            <a:endParaRPr sz="450">
              <a:latin typeface="Tahoma"/>
              <a:cs typeface="Tahoma"/>
            </a:endParaRPr>
          </a:p>
        </p:txBody>
      </p:sp>
      <p:sp>
        <p:nvSpPr>
          <p:cNvPr id="4" name="object 4"/>
          <p:cNvSpPr txBox="1">
            <a:spLocks noGrp="1"/>
          </p:cNvSpPr>
          <p:nvPr>
            <p:ph type="title"/>
          </p:nvPr>
        </p:nvSpPr>
        <p:spPr>
          <a:xfrm>
            <a:off x="1821433" y="1500630"/>
            <a:ext cx="4050665" cy="361315"/>
          </a:xfrm>
          <a:prstGeom prst="rect"/>
        </p:spPr>
        <p:txBody>
          <a:bodyPr wrap="square" lIns="0" tIns="12700" rIns="0" bIns="0" rtlCol="0" vert="horz">
            <a:spAutoFit/>
          </a:bodyPr>
          <a:lstStyle/>
          <a:p>
            <a:pPr marL="12700">
              <a:lnSpc>
                <a:spcPct val="100000"/>
              </a:lnSpc>
              <a:spcBef>
                <a:spcPts val="100"/>
              </a:spcBef>
            </a:pPr>
            <a:r>
              <a:rPr dirty="0"/>
              <a:t>A </a:t>
            </a:r>
            <a:r>
              <a:rPr dirty="0" spc="-5"/>
              <a:t>small dataset: Miles Per</a:t>
            </a:r>
            <a:r>
              <a:rPr dirty="0" spc="-50"/>
              <a:t> </a:t>
            </a:r>
            <a:r>
              <a:rPr dirty="0" spc="-5"/>
              <a:t>Gallon</a:t>
            </a:r>
          </a:p>
        </p:txBody>
      </p:sp>
      <p:sp>
        <p:nvSpPr>
          <p:cNvPr id="5" name="object 5"/>
          <p:cNvSpPr txBox="1"/>
          <p:nvPr/>
        </p:nvSpPr>
        <p:spPr>
          <a:xfrm>
            <a:off x="2041651" y="4011421"/>
            <a:ext cx="3361054"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Tahoma"/>
                <a:cs typeface="Tahoma"/>
              </a:rPr>
              <a:t>From the </a:t>
            </a:r>
            <a:r>
              <a:rPr dirty="0" sz="1200">
                <a:latin typeface="Tahoma"/>
                <a:cs typeface="Tahoma"/>
              </a:rPr>
              <a:t>UCI </a:t>
            </a:r>
            <a:r>
              <a:rPr dirty="0" sz="1200" spc="-5">
                <a:latin typeface="Tahoma"/>
                <a:cs typeface="Tahoma"/>
              </a:rPr>
              <a:t>repository (thanks to Ross</a:t>
            </a:r>
            <a:r>
              <a:rPr dirty="0" sz="1200" spc="70">
                <a:latin typeface="Tahoma"/>
                <a:cs typeface="Tahoma"/>
              </a:rPr>
              <a:t> </a:t>
            </a:r>
            <a:r>
              <a:rPr dirty="0" sz="1200" spc="-5">
                <a:latin typeface="Tahoma"/>
                <a:cs typeface="Tahoma"/>
              </a:rPr>
              <a:t>Quinlan)</a:t>
            </a:r>
            <a:endParaRPr sz="1200">
              <a:latin typeface="Tahoma"/>
              <a:cs typeface="Tahoma"/>
            </a:endParaRPr>
          </a:p>
        </p:txBody>
      </p:sp>
      <p:sp>
        <p:nvSpPr>
          <p:cNvPr id="6" name="object 6"/>
          <p:cNvSpPr txBox="1"/>
          <p:nvPr/>
        </p:nvSpPr>
        <p:spPr>
          <a:xfrm>
            <a:off x="1816100" y="2318257"/>
            <a:ext cx="470534" cy="3308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40</a:t>
            </a:r>
            <a:endParaRPr sz="1000">
              <a:latin typeface="Tahoma"/>
              <a:cs typeface="Tahoma"/>
            </a:endParaRPr>
          </a:p>
          <a:p>
            <a:pPr marL="12700">
              <a:lnSpc>
                <a:spcPct val="100000"/>
              </a:lnSpc>
            </a:pPr>
            <a:r>
              <a:rPr dirty="0" sz="1000">
                <a:latin typeface="Tahoma"/>
                <a:cs typeface="Tahoma"/>
              </a:rPr>
              <a:t>Re</a:t>
            </a:r>
            <a:r>
              <a:rPr dirty="0" sz="1000" spc="-10">
                <a:latin typeface="Tahoma"/>
                <a:cs typeface="Tahoma"/>
              </a:rPr>
              <a:t>c</a:t>
            </a:r>
            <a:r>
              <a:rPr dirty="0" sz="1000">
                <a:latin typeface="Tahoma"/>
                <a:cs typeface="Tahoma"/>
              </a:rPr>
              <a:t>o</a:t>
            </a:r>
            <a:r>
              <a:rPr dirty="0" sz="1000">
                <a:latin typeface="Tahoma"/>
                <a:cs typeface="Tahoma"/>
              </a:rPr>
              <a:t>r</a:t>
            </a:r>
            <a:r>
              <a:rPr dirty="0" sz="1000" spc="-10">
                <a:latin typeface="Tahoma"/>
                <a:cs typeface="Tahoma"/>
              </a:rPr>
              <a:t>d</a:t>
            </a:r>
            <a:r>
              <a:rPr dirty="0" sz="1000">
                <a:latin typeface="Tahoma"/>
                <a:cs typeface="Tahoma"/>
              </a:rPr>
              <a:t>s</a:t>
            </a:r>
            <a:endParaRPr sz="1000">
              <a:latin typeface="Tahoma"/>
              <a:cs typeface="Tahoma"/>
            </a:endParaRPr>
          </a:p>
        </p:txBody>
      </p:sp>
      <p:graphicFrame>
        <p:nvGraphicFramePr>
          <p:cNvPr id="7" name="object 7"/>
          <p:cNvGraphicFramePr>
            <a:graphicFrameLocks noGrp="1"/>
          </p:cNvGraphicFramePr>
          <p:nvPr/>
        </p:nvGraphicFramePr>
        <p:xfrm>
          <a:off x="2666619" y="1948814"/>
          <a:ext cx="2446655" cy="1866900"/>
        </p:xfrm>
        <a:graphic>
          <a:graphicData uri="http://schemas.openxmlformats.org/drawingml/2006/table">
            <a:tbl>
              <a:tblPr firstRow="1" bandRow="1">
                <a:tableStyleId>{2D5ABB26-0587-4C30-8999-92F81FD0307C}</a:tableStyleId>
              </a:tblPr>
              <a:tblGrid>
                <a:gridCol w="193040"/>
                <a:gridCol w="255269"/>
                <a:gridCol w="399415"/>
                <a:gridCol w="376555"/>
                <a:gridCol w="287655"/>
                <a:gridCol w="354330"/>
                <a:gridCol w="287019"/>
                <a:gridCol w="287655"/>
              </a:tblGrid>
              <a:tr h="80772">
                <a:tc>
                  <a:txBody>
                    <a:bodyPr/>
                    <a:lstStyle/>
                    <a:p>
                      <a:pPr marL="11430">
                        <a:lnSpc>
                          <a:spcPts val="530"/>
                        </a:lnSpc>
                        <a:spcBef>
                          <a:spcPts val="5"/>
                        </a:spcBef>
                      </a:pPr>
                      <a:r>
                        <a:rPr dirty="0" sz="450">
                          <a:latin typeface="Arial"/>
                          <a:cs typeface="Arial"/>
                        </a:rPr>
                        <a:t>mpg</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5715">
                        <a:lnSpc>
                          <a:spcPts val="530"/>
                        </a:lnSpc>
                        <a:spcBef>
                          <a:spcPts val="5"/>
                        </a:spcBef>
                      </a:pPr>
                      <a:r>
                        <a:rPr dirty="0" sz="450" spc="15">
                          <a:latin typeface="Arial"/>
                          <a:cs typeface="Arial"/>
                        </a:rPr>
                        <a:t>cy</a:t>
                      </a:r>
                      <a:r>
                        <a:rPr dirty="0" sz="450" spc="5">
                          <a:latin typeface="Arial"/>
                          <a:cs typeface="Arial"/>
                        </a:rPr>
                        <a:t>l</a:t>
                      </a:r>
                      <a:r>
                        <a:rPr dirty="0" sz="450">
                          <a:latin typeface="Arial"/>
                          <a:cs typeface="Arial"/>
                        </a:rPr>
                        <a:t>i</a:t>
                      </a:r>
                      <a:r>
                        <a:rPr dirty="0" sz="450" spc="-5">
                          <a:latin typeface="Arial"/>
                          <a:cs typeface="Arial"/>
                        </a:rPr>
                        <a:t>n</a:t>
                      </a:r>
                      <a:r>
                        <a:rPr dirty="0" sz="450" spc="-10">
                          <a:latin typeface="Arial"/>
                          <a:cs typeface="Arial"/>
                        </a:rPr>
                        <a:t>ders</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displacement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horsepower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0795">
                        <a:lnSpc>
                          <a:spcPts val="530"/>
                        </a:lnSpc>
                        <a:spcBef>
                          <a:spcPts val="5"/>
                        </a:spcBef>
                      </a:pPr>
                      <a:r>
                        <a:rPr dirty="0" sz="450" spc="-5">
                          <a:latin typeface="Arial"/>
                          <a:cs typeface="Arial"/>
                        </a:rPr>
                        <a:t>weight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0795">
                        <a:lnSpc>
                          <a:spcPts val="530"/>
                        </a:lnSpc>
                        <a:spcBef>
                          <a:spcPts val="5"/>
                        </a:spcBef>
                      </a:pPr>
                      <a:r>
                        <a:rPr dirty="0" sz="450">
                          <a:latin typeface="Arial"/>
                          <a:cs typeface="Arial"/>
                        </a:rPr>
                        <a:t>acceleration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m</a:t>
                      </a:r>
                      <a:r>
                        <a:rPr dirty="0" sz="450" spc="-5">
                          <a:latin typeface="Arial"/>
                          <a:cs typeface="Arial"/>
                        </a:rPr>
                        <a:t>o</a:t>
                      </a:r>
                      <a:r>
                        <a:rPr dirty="0" sz="450" spc="-10">
                          <a:latin typeface="Arial"/>
                          <a:cs typeface="Arial"/>
                        </a:rPr>
                        <a:t>de</a:t>
                      </a:r>
                      <a:r>
                        <a:rPr dirty="0" sz="450" spc="5">
                          <a:latin typeface="Arial"/>
                          <a:cs typeface="Arial"/>
                        </a:rPr>
                        <a:t>l</a:t>
                      </a:r>
                      <a:r>
                        <a:rPr dirty="0" sz="450" spc="15">
                          <a:latin typeface="Arial"/>
                          <a:cs typeface="Arial"/>
                        </a:rPr>
                        <a:t>y</a:t>
                      </a:r>
                      <a:r>
                        <a:rPr dirty="0" sz="450" spc="-10">
                          <a:latin typeface="Arial"/>
                          <a:cs typeface="Arial"/>
                        </a:rPr>
                        <a:t>ear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0795">
                        <a:lnSpc>
                          <a:spcPts val="530"/>
                        </a:lnSpc>
                        <a:spcBef>
                          <a:spcPts val="5"/>
                        </a:spcBef>
                      </a:pPr>
                      <a:r>
                        <a:rPr dirty="0" sz="450" spc="5">
                          <a:latin typeface="Arial"/>
                          <a:cs typeface="Arial"/>
                        </a:rPr>
                        <a:t>maker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75to78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asia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70to74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3">
                <a:tc>
                  <a:txBody>
                    <a:bodyPr/>
                    <a:lstStyle/>
                    <a:p>
                      <a:pPr marL="11430">
                        <a:lnSpc>
                          <a:spcPts val="530"/>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75to78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europe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1430">
                        <a:lnSpc>
                          <a:spcPts val="530"/>
                        </a:lnSpc>
                        <a:spcBef>
                          <a:spcPts val="5"/>
                        </a:spcBef>
                      </a:pPr>
                      <a:r>
                        <a:rPr dirty="0" sz="450" spc="-10">
                          <a:latin typeface="Arial"/>
                          <a:cs typeface="Arial"/>
                        </a:rPr>
                        <a:t>bad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5"/>
                        </a:spcBef>
                      </a:pPr>
                      <a:r>
                        <a:rPr dirty="0" sz="450">
                          <a:latin typeface="Arial"/>
                          <a:cs typeface="Arial"/>
                        </a:rPr>
                        <a:t>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low</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70to74</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america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70to74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70to74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asia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70to74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asia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marL="11430">
                        <a:lnSpc>
                          <a:spcPts val="530"/>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10"/>
                        </a:spcBef>
                      </a:pP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75to78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70to74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marL="11430">
                        <a:lnSpc>
                          <a:spcPts val="530"/>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10"/>
                        </a:spcBef>
                      </a:pP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79to83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3">
                <a:tc>
                  <a:txBody>
                    <a:bodyPr/>
                    <a:lstStyle/>
                    <a:p>
                      <a:pPr marL="11430">
                        <a:lnSpc>
                          <a:spcPts val="530"/>
                        </a:lnSpc>
                        <a:spcBef>
                          <a:spcPts val="5"/>
                        </a:spcBef>
                      </a:pPr>
                      <a:r>
                        <a:rPr dirty="0" sz="450" spc="-10">
                          <a:latin typeface="Arial"/>
                          <a:cs typeface="Arial"/>
                        </a:rPr>
                        <a:t>bad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5"/>
                        </a:spcBef>
                      </a:pPr>
                      <a:r>
                        <a:rPr dirty="0" sz="450">
                          <a:latin typeface="Arial"/>
                          <a:cs typeface="Arial"/>
                        </a:rPr>
                        <a:t>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low</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75to78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america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79to83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75to78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1430">
                        <a:lnSpc>
                          <a:spcPts val="525"/>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79to83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3">
                <a:tc>
                  <a:txBody>
                    <a:bodyPr/>
                    <a:lstStyle/>
                    <a:p>
                      <a:pPr marL="11430">
                        <a:lnSpc>
                          <a:spcPts val="530"/>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high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spc="-5">
                          <a:latin typeface="Arial"/>
                          <a:cs typeface="Arial"/>
                        </a:rPr>
                        <a:t>79to83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10"/>
                        </a:spcBef>
                      </a:pPr>
                      <a:r>
                        <a:rPr dirty="0" sz="450">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marL="11430">
                        <a:lnSpc>
                          <a:spcPts val="530"/>
                        </a:lnSpc>
                        <a:spcBef>
                          <a:spcPts val="5"/>
                        </a:spcBef>
                      </a:pPr>
                      <a:r>
                        <a:rPr dirty="0" sz="450" spc="-10">
                          <a:latin typeface="Arial"/>
                          <a:cs typeface="Arial"/>
                        </a:rPr>
                        <a:t>bad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30"/>
                        </a:lnSpc>
                        <a:spcBef>
                          <a:spcPts val="5"/>
                        </a:spcBef>
                      </a:pPr>
                      <a:r>
                        <a:rPr dirty="0" sz="450">
                          <a:latin typeface="Arial"/>
                          <a:cs typeface="Arial"/>
                        </a:rPr>
                        <a:t>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high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low</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70to74</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america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low</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75to78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europe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1430">
                        <a:lnSpc>
                          <a:spcPts val="525"/>
                        </a:lnSpc>
                        <a:spcBef>
                          <a:spcPts val="10"/>
                        </a:spcBef>
                      </a:pPr>
                      <a:r>
                        <a:rPr dirty="0" sz="450" spc="-10">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
                        <a:lnSpc>
                          <a:spcPts val="525"/>
                        </a:lnSpc>
                        <a:spcBef>
                          <a:spcPts val="10"/>
                        </a:spcBef>
                      </a:pP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medium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75to78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europe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bl>
          </a:graphicData>
        </a:graphic>
      </p:graphicFrame>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0" name="object 1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32</a:t>
            </a:r>
            <a:endParaRPr sz="450">
              <a:latin typeface="Tahoma"/>
              <a:cs typeface="Tahoma"/>
            </a:endParaRPr>
          </a:p>
        </p:txBody>
      </p:sp>
      <p:sp>
        <p:nvSpPr>
          <p:cNvPr id="11" name="object 11"/>
          <p:cNvSpPr txBox="1"/>
          <p:nvPr/>
        </p:nvSpPr>
        <p:spPr>
          <a:xfrm>
            <a:off x="1829570" y="6920736"/>
            <a:ext cx="1421130" cy="1366520"/>
          </a:xfrm>
          <a:prstGeom prst="rect">
            <a:avLst/>
          </a:prstGeom>
        </p:spPr>
        <p:txBody>
          <a:bodyPr wrap="square" lIns="0" tIns="12700" rIns="0" bIns="0" rtlCol="0" vert="horz">
            <a:spAutoFit/>
          </a:bodyPr>
          <a:lstStyle/>
          <a:p>
            <a:pPr algn="ctr" marR="5080" indent="-635">
              <a:lnSpc>
                <a:spcPct val="100000"/>
              </a:lnSpc>
              <a:spcBef>
                <a:spcPts val="100"/>
              </a:spcBef>
            </a:pPr>
            <a:r>
              <a:rPr dirty="0" sz="2200" spc="-5">
                <a:solidFill>
                  <a:srgbClr val="006500"/>
                </a:solidFill>
                <a:latin typeface="Tahoma"/>
                <a:cs typeface="Tahoma"/>
              </a:rPr>
              <a:t>Look at all  the   </a:t>
            </a:r>
            <a:r>
              <a:rPr dirty="0" sz="2200">
                <a:solidFill>
                  <a:srgbClr val="006500"/>
                </a:solidFill>
                <a:latin typeface="Tahoma"/>
                <a:cs typeface="Tahoma"/>
              </a:rPr>
              <a:t>information  </a:t>
            </a:r>
            <a:r>
              <a:rPr dirty="0" sz="2200" spc="-5">
                <a:solidFill>
                  <a:srgbClr val="006500"/>
                </a:solidFill>
                <a:latin typeface="Tahoma"/>
                <a:cs typeface="Tahoma"/>
              </a:rPr>
              <a:t>gains…</a:t>
            </a:r>
            <a:endParaRPr sz="2200">
              <a:latin typeface="Tahoma"/>
              <a:cs typeface="Tahoma"/>
            </a:endParaRPr>
          </a:p>
        </p:txBody>
      </p:sp>
      <p:sp>
        <p:nvSpPr>
          <p:cNvPr id="12" name="object 12"/>
          <p:cNvSpPr txBox="1"/>
          <p:nvPr/>
        </p:nvSpPr>
        <p:spPr>
          <a:xfrm>
            <a:off x="1981200" y="5808979"/>
            <a:ext cx="1382395" cy="390525"/>
          </a:xfrm>
          <a:prstGeom prst="rect">
            <a:avLst/>
          </a:prstGeom>
        </p:spPr>
        <p:txBody>
          <a:bodyPr wrap="square" lIns="0" tIns="12700" rIns="0" bIns="0" rtlCol="0" vert="horz">
            <a:spAutoFit/>
          </a:bodyPr>
          <a:lstStyle/>
          <a:p>
            <a:pPr marR="5080">
              <a:lnSpc>
                <a:spcPct val="100000"/>
              </a:lnSpc>
              <a:spcBef>
                <a:spcPts val="100"/>
              </a:spcBef>
            </a:pPr>
            <a:r>
              <a:rPr dirty="0" sz="1200" spc="-5">
                <a:latin typeface="Tahoma"/>
                <a:cs typeface="Tahoma"/>
              </a:rPr>
              <a:t>Suppose we want </a:t>
            </a:r>
            <a:r>
              <a:rPr dirty="0" sz="1200" spc="-10">
                <a:latin typeface="Tahoma"/>
                <a:cs typeface="Tahoma"/>
              </a:rPr>
              <a:t>to  </a:t>
            </a:r>
            <a:r>
              <a:rPr dirty="0" sz="1200" spc="-5">
                <a:latin typeface="Tahoma"/>
                <a:cs typeface="Tahoma"/>
              </a:rPr>
              <a:t>predict </a:t>
            </a:r>
            <a:r>
              <a:rPr dirty="0" sz="1200" spc="-10">
                <a:latin typeface="Tahoma"/>
                <a:cs typeface="Tahoma"/>
              </a:rPr>
              <a:t>MPG.</a:t>
            </a:r>
            <a:endParaRPr sz="1200">
              <a:latin typeface="Tahoma"/>
              <a:cs typeface="Tahoma"/>
            </a:endParaRPr>
          </a:p>
        </p:txBody>
      </p:sp>
      <p:sp>
        <p:nvSpPr>
          <p:cNvPr id="13" name="object 13"/>
          <p:cNvSpPr/>
          <p:nvPr/>
        </p:nvSpPr>
        <p:spPr>
          <a:xfrm>
            <a:off x="4381499" y="5402579"/>
            <a:ext cx="1491996" cy="3238499"/>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5" name="object 1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33</a:t>
            </a:r>
            <a:endParaRPr sz="450">
              <a:latin typeface="Tahoma"/>
              <a:cs typeface="Tahoma"/>
            </a:endParaRPr>
          </a:p>
        </p:txBody>
      </p:sp>
      <p:sp>
        <p:nvSpPr>
          <p:cNvPr id="4" name="object 4"/>
          <p:cNvSpPr txBox="1">
            <a:spLocks noGrp="1"/>
          </p:cNvSpPr>
          <p:nvPr>
            <p:ph type="title"/>
          </p:nvPr>
        </p:nvSpPr>
        <p:spPr>
          <a:xfrm>
            <a:off x="2766822" y="1500630"/>
            <a:ext cx="2173605" cy="361315"/>
          </a:xfrm>
          <a:prstGeom prst="rect"/>
        </p:spPr>
        <p:txBody>
          <a:bodyPr wrap="square" lIns="0" tIns="12700" rIns="0" bIns="0" rtlCol="0" vert="horz">
            <a:spAutoFit/>
          </a:bodyPr>
          <a:lstStyle/>
          <a:p>
            <a:pPr>
              <a:lnSpc>
                <a:spcPct val="100000"/>
              </a:lnSpc>
              <a:spcBef>
                <a:spcPts val="100"/>
              </a:spcBef>
            </a:pPr>
            <a:r>
              <a:rPr dirty="0"/>
              <a:t>A </a:t>
            </a:r>
            <a:r>
              <a:rPr dirty="0" spc="-5"/>
              <a:t>Decision</a:t>
            </a:r>
            <a:r>
              <a:rPr dirty="0" spc="-85"/>
              <a:t> </a:t>
            </a:r>
            <a:r>
              <a:rPr dirty="0" spc="-5"/>
              <a:t>Stump</a:t>
            </a:r>
          </a:p>
        </p:txBody>
      </p:sp>
      <p:sp>
        <p:nvSpPr>
          <p:cNvPr id="5" name="object 5"/>
          <p:cNvSpPr/>
          <p:nvPr/>
        </p:nvSpPr>
        <p:spPr>
          <a:xfrm>
            <a:off x="2131313" y="2034539"/>
            <a:ext cx="3509009" cy="1811273"/>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34</a:t>
            </a:r>
            <a:endParaRPr sz="450">
              <a:latin typeface="Tahoma"/>
              <a:cs typeface="Tahoma"/>
            </a:endParaRPr>
          </a:p>
        </p:txBody>
      </p:sp>
      <p:sp>
        <p:nvSpPr>
          <p:cNvPr id="9" name="object 9"/>
          <p:cNvSpPr txBox="1"/>
          <p:nvPr/>
        </p:nvSpPr>
        <p:spPr>
          <a:xfrm>
            <a:off x="2928366" y="5677916"/>
            <a:ext cx="185229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Recursion</a:t>
            </a:r>
            <a:r>
              <a:rPr dirty="0" sz="2200" spc="-75">
                <a:solidFill>
                  <a:srgbClr val="006500"/>
                </a:solidFill>
                <a:latin typeface="Tahoma"/>
                <a:cs typeface="Tahoma"/>
              </a:rPr>
              <a:t> </a:t>
            </a:r>
            <a:r>
              <a:rPr dirty="0" sz="2200" spc="-5">
                <a:solidFill>
                  <a:srgbClr val="006500"/>
                </a:solidFill>
                <a:latin typeface="Tahoma"/>
                <a:cs typeface="Tahoma"/>
              </a:rPr>
              <a:t>Step</a:t>
            </a:r>
            <a:endParaRPr sz="2200">
              <a:latin typeface="Tahoma"/>
              <a:cs typeface="Tahoma"/>
            </a:endParaRPr>
          </a:p>
        </p:txBody>
      </p:sp>
      <p:sp>
        <p:nvSpPr>
          <p:cNvPr id="10" name="object 10"/>
          <p:cNvSpPr/>
          <p:nvPr/>
        </p:nvSpPr>
        <p:spPr>
          <a:xfrm>
            <a:off x="2305050" y="7213092"/>
            <a:ext cx="800100" cy="876300"/>
          </a:xfrm>
          <a:custGeom>
            <a:avLst/>
            <a:gdLst/>
            <a:ahLst/>
            <a:cxnLst/>
            <a:rect l="l" t="t" r="r" b="b"/>
            <a:pathLst>
              <a:path w="800100" h="876300">
                <a:moveTo>
                  <a:pt x="0" y="876299"/>
                </a:moveTo>
                <a:lnTo>
                  <a:pt x="800100" y="876299"/>
                </a:lnTo>
                <a:lnTo>
                  <a:pt x="800100" y="0"/>
                </a:lnTo>
                <a:lnTo>
                  <a:pt x="0" y="0"/>
                </a:lnTo>
                <a:lnTo>
                  <a:pt x="0" y="876299"/>
                </a:lnTo>
                <a:close/>
              </a:path>
            </a:pathLst>
          </a:custGeom>
          <a:solidFill>
            <a:srgbClr val="C0C0C0"/>
          </a:solidFill>
        </p:spPr>
        <p:txBody>
          <a:bodyPr wrap="square" lIns="0" tIns="0" rIns="0" bIns="0" rtlCol="0"/>
          <a:lstStyle/>
          <a:p/>
        </p:txBody>
      </p:sp>
      <p:sp>
        <p:nvSpPr>
          <p:cNvPr id="11" name="object 11"/>
          <p:cNvSpPr/>
          <p:nvPr/>
        </p:nvSpPr>
        <p:spPr>
          <a:xfrm>
            <a:off x="2305050" y="7213092"/>
            <a:ext cx="800100" cy="876300"/>
          </a:xfrm>
          <a:custGeom>
            <a:avLst/>
            <a:gdLst/>
            <a:ahLst/>
            <a:cxnLst/>
            <a:rect l="l" t="t" r="r" b="b"/>
            <a:pathLst>
              <a:path w="800100" h="876300">
                <a:moveTo>
                  <a:pt x="800100" y="0"/>
                </a:moveTo>
                <a:lnTo>
                  <a:pt x="0" y="0"/>
                </a:lnTo>
                <a:lnTo>
                  <a:pt x="0" y="876299"/>
                </a:lnTo>
                <a:lnTo>
                  <a:pt x="800100" y="876299"/>
                </a:lnTo>
                <a:lnTo>
                  <a:pt x="800100" y="0"/>
                </a:lnTo>
                <a:close/>
              </a:path>
            </a:pathLst>
          </a:custGeom>
          <a:ln w="4762">
            <a:solidFill>
              <a:srgbClr val="000000"/>
            </a:solidFill>
          </a:ln>
        </p:spPr>
        <p:txBody>
          <a:bodyPr wrap="square" lIns="0" tIns="0" rIns="0" bIns="0" rtlCol="0"/>
          <a:lstStyle/>
          <a:p/>
        </p:txBody>
      </p:sp>
      <p:sp>
        <p:nvSpPr>
          <p:cNvPr id="12" name="object 12"/>
          <p:cNvSpPr txBox="1"/>
          <p:nvPr/>
        </p:nvSpPr>
        <p:spPr>
          <a:xfrm>
            <a:off x="1836420" y="7202678"/>
            <a:ext cx="468630" cy="438150"/>
          </a:xfrm>
          <a:prstGeom prst="rect">
            <a:avLst/>
          </a:prstGeom>
        </p:spPr>
        <p:txBody>
          <a:bodyPr wrap="square" lIns="0" tIns="12700" rIns="0" bIns="0" rtlCol="0" vert="horz">
            <a:spAutoFit/>
          </a:bodyPr>
          <a:lstStyle/>
          <a:p>
            <a:pPr marR="5080">
              <a:lnSpc>
                <a:spcPct val="100000"/>
              </a:lnSpc>
              <a:spcBef>
                <a:spcPts val="100"/>
              </a:spcBef>
            </a:pPr>
            <a:r>
              <a:rPr dirty="0" sz="900" spc="-5">
                <a:latin typeface="Tahoma"/>
                <a:cs typeface="Tahoma"/>
              </a:rPr>
              <a:t>Take the  </a:t>
            </a:r>
            <a:r>
              <a:rPr dirty="0" sz="900">
                <a:latin typeface="Tahoma"/>
                <a:cs typeface="Tahoma"/>
              </a:rPr>
              <a:t>Original  </a:t>
            </a:r>
            <a:r>
              <a:rPr dirty="0" sz="900" spc="-5">
                <a:latin typeface="Tahoma"/>
                <a:cs typeface="Tahoma"/>
              </a:rPr>
              <a:t>Dataset..</a:t>
            </a:r>
            <a:endParaRPr sz="900">
              <a:latin typeface="Tahoma"/>
              <a:cs typeface="Tahoma"/>
            </a:endParaRPr>
          </a:p>
        </p:txBody>
      </p:sp>
      <p:sp>
        <p:nvSpPr>
          <p:cNvPr id="13" name="object 13"/>
          <p:cNvSpPr/>
          <p:nvPr/>
        </p:nvSpPr>
        <p:spPr>
          <a:xfrm>
            <a:off x="4187190" y="7726680"/>
            <a:ext cx="800100" cy="38100"/>
          </a:xfrm>
          <a:custGeom>
            <a:avLst/>
            <a:gdLst/>
            <a:ahLst/>
            <a:cxnLst/>
            <a:rect l="l" t="t" r="r" b="b"/>
            <a:pathLst>
              <a:path w="800100" h="38100">
                <a:moveTo>
                  <a:pt x="0" y="38100"/>
                </a:moveTo>
                <a:lnTo>
                  <a:pt x="800100" y="38100"/>
                </a:lnTo>
                <a:lnTo>
                  <a:pt x="800100" y="0"/>
                </a:lnTo>
                <a:lnTo>
                  <a:pt x="0" y="0"/>
                </a:lnTo>
                <a:lnTo>
                  <a:pt x="0" y="38100"/>
                </a:lnTo>
                <a:close/>
              </a:path>
            </a:pathLst>
          </a:custGeom>
          <a:solidFill>
            <a:srgbClr val="00E4A8"/>
          </a:solidFill>
        </p:spPr>
        <p:txBody>
          <a:bodyPr wrap="square" lIns="0" tIns="0" rIns="0" bIns="0" rtlCol="0"/>
          <a:lstStyle/>
          <a:p/>
        </p:txBody>
      </p:sp>
      <p:sp>
        <p:nvSpPr>
          <p:cNvPr id="14" name="object 14"/>
          <p:cNvSpPr/>
          <p:nvPr/>
        </p:nvSpPr>
        <p:spPr>
          <a:xfrm>
            <a:off x="4187190" y="7213092"/>
            <a:ext cx="800100" cy="876300"/>
          </a:xfrm>
          <a:custGeom>
            <a:avLst/>
            <a:gdLst/>
            <a:ahLst/>
            <a:cxnLst/>
            <a:rect l="l" t="t" r="r" b="b"/>
            <a:pathLst>
              <a:path w="800100" h="876300">
                <a:moveTo>
                  <a:pt x="800100" y="0"/>
                </a:moveTo>
                <a:lnTo>
                  <a:pt x="0" y="0"/>
                </a:lnTo>
                <a:lnTo>
                  <a:pt x="0" y="876299"/>
                </a:lnTo>
                <a:lnTo>
                  <a:pt x="800100" y="876299"/>
                </a:lnTo>
                <a:lnTo>
                  <a:pt x="800100" y="0"/>
                </a:lnTo>
                <a:close/>
              </a:path>
            </a:pathLst>
          </a:custGeom>
          <a:ln w="4762">
            <a:solidFill>
              <a:srgbClr val="000000"/>
            </a:solidFill>
          </a:ln>
        </p:spPr>
        <p:txBody>
          <a:bodyPr wrap="square" lIns="0" tIns="0" rIns="0" bIns="0" rtlCol="0"/>
          <a:lstStyle/>
          <a:p/>
        </p:txBody>
      </p:sp>
      <p:sp>
        <p:nvSpPr>
          <p:cNvPr id="15" name="object 15"/>
          <p:cNvSpPr txBox="1"/>
          <p:nvPr/>
        </p:nvSpPr>
        <p:spPr>
          <a:xfrm>
            <a:off x="3360420" y="7222490"/>
            <a:ext cx="763270" cy="712470"/>
          </a:xfrm>
          <a:prstGeom prst="rect">
            <a:avLst/>
          </a:prstGeom>
        </p:spPr>
        <p:txBody>
          <a:bodyPr wrap="square" lIns="0" tIns="12700" rIns="0" bIns="0" rtlCol="0" vert="horz">
            <a:spAutoFit/>
          </a:bodyPr>
          <a:lstStyle/>
          <a:p>
            <a:pPr marR="5080">
              <a:lnSpc>
                <a:spcPct val="100000"/>
              </a:lnSpc>
              <a:spcBef>
                <a:spcPts val="100"/>
              </a:spcBef>
            </a:pPr>
            <a:r>
              <a:rPr dirty="0" sz="900">
                <a:latin typeface="Tahoma"/>
                <a:cs typeface="Tahoma"/>
              </a:rPr>
              <a:t>And </a:t>
            </a:r>
            <a:r>
              <a:rPr dirty="0" sz="900" spc="-5">
                <a:latin typeface="Tahoma"/>
                <a:cs typeface="Tahoma"/>
              </a:rPr>
              <a:t>partition</a:t>
            </a:r>
            <a:r>
              <a:rPr dirty="0" sz="900" spc="-50">
                <a:latin typeface="Tahoma"/>
                <a:cs typeface="Tahoma"/>
              </a:rPr>
              <a:t> </a:t>
            </a:r>
            <a:r>
              <a:rPr dirty="0" sz="900" spc="-5">
                <a:latin typeface="Tahoma"/>
                <a:cs typeface="Tahoma"/>
              </a:rPr>
              <a:t>it  </a:t>
            </a:r>
            <a:r>
              <a:rPr dirty="0" sz="900" spc="-10">
                <a:latin typeface="Tahoma"/>
                <a:cs typeface="Tahoma"/>
              </a:rPr>
              <a:t>according</a:t>
            </a:r>
            <a:endParaRPr sz="900">
              <a:latin typeface="Tahoma"/>
              <a:cs typeface="Tahoma"/>
            </a:endParaRPr>
          </a:p>
          <a:p>
            <a:pPr marR="19685">
              <a:lnSpc>
                <a:spcPct val="100000"/>
              </a:lnSpc>
              <a:spcBef>
                <a:spcPts val="5"/>
              </a:spcBef>
            </a:pPr>
            <a:r>
              <a:rPr dirty="0" sz="900" spc="-5">
                <a:latin typeface="Tahoma"/>
                <a:cs typeface="Tahoma"/>
              </a:rPr>
              <a:t>to the value</a:t>
            </a:r>
            <a:r>
              <a:rPr dirty="0" sz="900" spc="-35">
                <a:latin typeface="Tahoma"/>
                <a:cs typeface="Tahoma"/>
              </a:rPr>
              <a:t> </a:t>
            </a:r>
            <a:r>
              <a:rPr dirty="0" sz="900" spc="-5">
                <a:latin typeface="Tahoma"/>
                <a:cs typeface="Tahoma"/>
              </a:rPr>
              <a:t>of  the attribute  we split</a:t>
            </a:r>
            <a:r>
              <a:rPr dirty="0" sz="900" spc="-20">
                <a:latin typeface="Tahoma"/>
                <a:cs typeface="Tahoma"/>
              </a:rPr>
              <a:t> </a:t>
            </a:r>
            <a:r>
              <a:rPr dirty="0" sz="900" spc="-5">
                <a:latin typeface="Tahoma"/>
                <a:cs typeface="Tahoma"/>
              </a:rPr>
              <a:t>on</a:t>
            </a:r>
            <a:endParaRPr sz="900">
              <a:latin typeface="Tahoma"/>
              <a:cs typeface="Tahoma"/>
            </a:endParaRPr>
          </a:p>
        </p:txBody>
      </p:sp>
      <p:sp>
        <p:nvSpPr>
          <p:cNvPr id="16" name="object 16"/>
          <p:cNvSpPr/>
          <p:nvPr/>
        </p:nvSpPr>
        <p:spPr>
          <a:xfrm>
            <a:off x="4187190" y="7193280"/>
            <a:ext cx="800100" cy="533400"/>
          </a:xfrm>
          <a:custGeom>
            <a:avLst/>
            <a:gdLst/>
            <a:ahLst/>
            <a:cxnLst/>
            <a:rect l="l" t="t" r="r" b="b"/>
            <a:pathLst>
              <a:path w="800100" h="533400">
                <a:moveTo>
                  <a:pt x="0" y="533400"/>
                </a:moveTo>
                <a:lnTo>
                  <a:pt x="800100" y="533400"/>
                </a:lnTo>
                <a:lnTo>
                  <a:pt x="800100" y="0"/>
                </a:lnTo>
                <a:lnTo>
                  <a:pt x="0" y="0"/>
                </a:lnTo>
                <a:lnTo>
                  <a:pt x="0" y="533400"/>
                </a:lnTo>
                <a:close/>
              </a:path>
            </a:pathLst>
          </a:custGeom>
          <a:solidFill>
            <a:srgbClr val="876A5D"/>
          </a:solidFill>
        </p:spPr>
        <p:txBody>
          <a:bodyPr wrap="square" lIns="0" tIns="0" rIns="0" bIns="0" rtlCol="0"/>
          <a:lstStyle/>
          <a:p/>
        </p:txBody>
      </p:sp>
      <p:sp>
        <p:nvSpPr>
          <p:cNvPr id="17" name="object 17"/>
          <p:cNvSpPr/>
          <p:nvPr/>
        </p:nvSpPr>
        <p:spPr>
          <a:xfrm>
            <a:off x="4187190" y="7193280"/>
            <a:ext cx="800100" cy="533400"/>
          </a:xfrm>
          <a:custGeom>
            <a:avLst/>
            <a:gdLst/>
            <a:ahLst/>
            <a:cxnLst/>
            <a:rect l="l" t="t" r="r" b="b"/>
            <a:pathLst>
              <a:path w="800100" h="533400">
                <a:moveTo>
                  <a:pt x="800100" y="0"/>
                </a:moveTo>
                <a:lnTo>
                  <a:pt x="0" y="0"/>
                </a:lnTo>
                <a:lnTo>
                  <a:pt x="0" y="533400"/>
                </a:lnTo>
                <a:lnTo>
                  <a:pt x="800100" y="533400"/>
                </a:lnTo>
                <a:lnTo>
                  <a:pt x="800100" y="0"/>
                </a:lnTo>
                <a:close/>
              </a:path>
            </a:pathLst>
          </a:custGeom>
          <a:ln w="4762">
            <a:solidFill>
              <a:srgbClr val="000000"/>
            </a:solidFill>
          </a:ln>
        </p:spPr>
        <p:txBody>
          <a:bodyPr wrap="square" lIns="0" tIns="0" rIns="0" bIns="0" rtlCol="0"/>
          <a:lstStyle/>
          <a:p/>
        </p:txBody>
      </p:sp>
      <p:sp>
        <p:nvSpPr>
          <p:cNvPr id="18" name="object 18"/>
          <p:cNvSpPr/>
          <p:nvPr/>
        </p:nvSpPr>
        <p:spPr>
          <a:xfrm>
            <a:off x="4187190" y="7726680"/>
            <a:ext cx="800100" cy="38100"/>
          </a:xfrm>
          <a:custGeom>
            <a:avLst/>
            <a:gdLst/>
            <a:ahLst/>
            <a:cxnLst/>
            <a:rect l="l" t="t" r="r" b="b"/>
            <a:pathLst>
              <a:path w="800100" h="38100">
                <a:moveTo>
                  <a:pt x="0" y="38100"/>
                </a:moveTo>
                <a:lnTo>
                  <a:pt x="800100" y="38100"/>
                </a:lnTo>
                <a:lnTo>
                  <a:pt x="800100" y="0"/>
                </a:lnTo>
                <a:lnTo>
                  <a:pt x="0" y="0"/>
                </a:lnTo>
                <a:lnTo>
                  <a:pt x="0" y="38100"/>
                </a:lnTo>
                <a:close/>
              </a:path>
            </a:pathLst>
          </a:custGeom>
          <a:solidFill>
            <a:srgbClr val="67895B"/>
          </a:solidFill>
        </p:spPr>
        <p:txBody>
          <a:bodyPr wrap="square" lIns="0" tIns="0" rIns="0" bIns="0" rtlCol="0"/>
          <a:lstStyle/>
          <a:p/>
        </p:txBody>
      </p:sp>
      <p:sp>
        <p:nvSpPr>
          <p:cNvPr id="19" name="object 19"/>
          <p:cNvSpPr/>
          <p:nvPr/>
        </p:nvSpPr>
        <p:spPr>
          <a:xfrm>
            <a:off x="4187190" y="7726680"/>
            <a:ext cx="800100" cy="38100"/>
          </a:xfrm>
          <a:custGeom>
            <a:avLst/>
            <a:gdLst/>
            <a:ahLst/>
            <a:cxnLst/>
            <a:rect l="l" t="t" r="r" b="b"/>
            <a:pathLst>
              <a:path w="800100" h="38100">
                <a:moveTo>
                  <a:pt x="800100" y="0"/>
                </a:moveTo>
                <a:lnTo>
                  <a:pt x="0" y="0"/>
                </a:lnTo>
                <a:lnTo>
                  <a:pt x="0" y="38100"/>
                </a:lnTo>
                <a:lnTo>
                  <a:pt x="800100" y="38100"/>
                </a:lnTo>
                <a:lnTo>
                  <a:pt x="800100" y="0"/>
                </a:lnTo>
                <a:close/>
              </a:path>
            </a:pathLst>
          </a:custGeom>
          <a:ln w="4762">
            <a:solidFill>
              <a:srgbClr val="000000"/>
            </a:solidFill>
          </a:ln>
        </p:spPr>
        <p:txBody>
          <a:bodyPr wrap="square" lIns="0" tIns="0" rIns="0" bIns="0" rtlCol="0"/>
          <a:lstStyle/>
          <a:p/>
        </p:txBody>
      </p:sp>
      <p:sp>
        <p:nvSpPr>
          <p:cNvPr id="20" name="object 20"/>
          <p:cNvSpPr/>
          <p:nvPr/>
        </p:nvSpPr>
        <p:spPr>
          <a:xfrm>
            <a:off x="4187190" y="7764780"/>
            <a:ext cx="800100" cy="138430"/>
          </a:xfrm>
          <a:custGeom>
            <a:avLst/>
            <a:gdLst/>
            <a:ahLst/>
            <a:cxnLst/>
            <a:rect l="l" t="t" r="r" b="b"/>
            <a:pathLst>
              <a:path w="800100" h="138429">
                <a:moveTo>
                  <a:pt x="0" y="137922"/>
                </a:moveTo>
                <a:lnTo>
                  <a:pt x="800100" y="137922"/>
                </a:lnTo>
                <a:lnTo>
                  <a:pt x="800100" y="0"/>
                </a:lnTo>
                <a:lnTo>
                  <a:pt x="0" y="0"/>
                </a:lnTo>
                <a:lnTo>
                  <a:pt x="0" y="137922"/>
                </a:lnTo>
                <a:close/>
              </a:path>
            </a:pathLst>
          </a:custGeom>
          <a:solidFill>
            <a:srgbClr val="59618B"/>
          </a:solidFill>
        </p:spPr>
        <p:txBody>
          <a:bodyPr wrap="square" lIns="0" tIns="0" rIns="0" bIns="0" rtlCol="0"/>
          <a:lstStyle/>
          <a:p/>
        </p:txBody>
      </p:sp>
      <p:sp>
        <p:nvSpPr>
          <p:cNvPr id="21" name="object 21"/>
          <p:cNvSpPr/>
          <p:nvPr/>
        </p:nvSpPr>
        <p:spPr>
          <a:xfrm>
            <a:off x="4187190" y="7764780"/>
            <a:ext cx="800100" cy="138430"/>
          </a:xfrm>
          <a:custGeom>
            <a:avLst/>
            <a:gdLst/>
            <a:ahLst/>
            <a:cxnLst/>
            <a:rect l="l" t="t" r="r" b="b"/>
            <a:pathLst>
              <a:path w="800100" h="138429">
                <a:moveTo>
                  <a:pt x="800100" y="0"/>
                </a:moveTo>
                <a:lnTo>
                  <a:pt x="0" y="0"/>
                </a:lnTo>
                <a:lnTo>
                  <a:pt x="0" y="137922"/>
                </a:lnTo>
                <a:lnTo>
                  <a:pt x="800100" y="137922"/>
                </a:lnTo>
                <a:lnTo>
                  <a:pt x="800100" y="0"/>
                </a:lnTo>
                <a:close/>
              </a:path>
            </a:pathLst>
          </a:custGeom>
          <a:ln w="4762">
            <a:solidFill>
              <a:srgbClr val="000000"/>
            </a:solidFill>
          </a:ln>
        </p:spPr>
        <p:txBody>
          <a:bodyPr wrap="square" lIns="0" tIns="0" rIns="0" bIns="0" rtlCol="0"/>
          <a:lstStyle/>
          <a:p/>
        </p:txBody>
      </p:sp>
      <p:sp>
        <p:nvSpPr>
          <p:cNvPr id="22" name="object 22"/>
          <p:cNvSpPr/>
          <p:nvPr/>
        </p:nvSpPr>
        <p:spPr>
          <a:xfrm>
            <a:off x="4187190" y="7902702"/>
            <a:ext cx="800100" cy="186690"/>
          </a:xfrm>
          <a:custGeom>
            <a:avLst/>
            <a:gdLst/>
            <a:ahLst/>
            <a:cxnLst/>
            <a:rect l="l" t="t" r="r" b="b"/>
            <a:pathLst>
              <a:path w="800100" h="186690">
                <a:moveTo>
                  <a:pt x="0" y="186690"/>
                </a:moveTo>
                <a:lnTo>
                  <a:pt x="800100" y="186690"/>
                </a:lnTo>
                <a:lnTo>
                  <a:pt x="800100" y="0"/>
                </a:lnTo>
                <a:lnTo>
                  <a:pt x="0" y="0"/>
                </a:lnTo>
                <a:lnTo>
                  <a:pt x="0" y="186690"/>
                </a:lnTo>
                <a:close/>
              </a:path>
            </a:pathLst>
          </a:custGeom>
          <a:solidFill>
            <a:srgbClr val="885C87"/>
          </a:solidFill>
        </p:spPr>
        <p:txBody>
          <a:bodyPr wrap="square" lIns="0" tIns="0" rIns="0" bIns="0" rtlCol="0"/>
          <a:lstStyle/>
          <a:p/>
        </p:txBody>
      </p:sp>
      <p:sp>
        <p:nvSpPr>
          <p:cNvPr id="23" name="object 23"/>
          <p:cNvSpPr/>
          <p:nvPr/>
        </p:nvSpPr>
        <p:spPr>
          <a:xfrm>
            <a:off x="4187190" y="7902702"/>
            <a:ext cx="800100" cy="186690"/>
          </a:xfrm>
          <a:custGeom>
            <a:avLst/>
            <a:gdLst/>
            <a:ahLst/>
            <a:cxnLst/>
            <a:rect l="l" t="t" r="r" b="b"/>
            <a:pathLst>
              <a:path w="800100" h="186690">
                <a:moveTo>
                  <a:pt x="800100" y="0"/>
                </a:moveTo>
                <a:lnTo>
                  <a:pt x="0" y="0"/>
                </a:lnTo>
                <a:lnTo>
                  <a:pt x="0" y="186689"/>
                </a:lnTo>
                <a:lnTo>
                  <a:pt x="800100" y="186689"/>
                </a:lnTo>
                <a:lnTo>
                  <a:pt x="800100" y="0"/>
                </a:lnTo>
                <a:close/>
              </a:path>
            </a:pathLst>
          </a:custGeom>
          <a:ln w="4762">
            <a:solidFill>
              <a:srgbClr val="000000"/>
            </a:solidFill>
          </a:ln>
        </p:spPr>
        <p:txBody>
          <a:bodyPr wrap="square" lIns="0" tIns="0" rIns="0" bIns="0" rtlCol="0"/>
          <a:lstStyle/>
          <a:p/>
        </p:txBody>
      </p:sp>
      <p:sp>
        <p:nvSpPr>
          <p:cNvPr id="24" name="object 24"/>
          <p:cNvSpPr/>
          <p:nvPr/>
        </p:nvSpPr>
        <p:spPr>
          <a:xfrm>
            <a:off x="4521708" y="6259829"/>
            <a:ext cx="199390" cy="1164590"/>
          </a:xfrm>
          <a:custGeom>
            <a:avLst/>
            <a:gdLst/>
            <a:ahLst/>
            <a:cxnLst/>
            <a:rect l="l" t="t" r="r" b="b"/>
            <a:pathLst>
              <a:path w="199389" h="1164590">
                <a:moveTo>
                  <a:pt x="0" y="1164336"/>
                </a:moveTo>
                <a:lnTo>
                  <a:pt x="101345" y="0"/>
                </a:lnTo>
                <a:lnTo>
                  <a:pt x="198881" y="0"/>
                </a:lnTo>
              </a:path>
            </a:pathLst>
          </a:custGeom>
          <a:ln w="19050">
            <a:solidFill>
              <a:srgbClr val="FFCF01"/>
            </a:solidFill>
          </a:ln>
        </p:spPr>
        <p:txBody>
          <a:bodyPr wrap="square" lIns="0" tIns="0" rIns="0" bIns="0" rtlCol="0"/>
          <a:lstStyle/>
          <a:p/>
        </p:txBody>
      </p:sp>
      <p:sp>
        <p:nvSpPr>
          <p:cNvPr id="25" name="object 25"/>
          <p:cNvSpPr txBox="1"/>
          <p:nvPr/>
        </p:nvSpPr>
        <p:spPr>
          <a:xfrm>
            <a:off x="4758690" y="6202679"/>
            <a:ext cx="537210" cy="571500"/>
          </a:xfrm>
          <a:prstGeom prst="rect">
            <a:avLst/>
          </a:prstGeom>
          <a:ln w="19050">
            <a:solidFill>
              <a:srgbClr val="FFCF01"/>
            </a:solidFill>
          </a:ln>
        </p:spPr>
        <p:txBody>
          <a:bodyPr wrap="square" lIns="0" tIns="32384" rIns="0" bIns="0" rtlCol="0" vert="horz">
            <a:spAutoFit/>
          </a:bodyPr>
          <a:lstStyle/>
          <a:p>
            <a:pPr algn="just" marL="73025" marR="65405" indent="17145">
              <a:lnSpc>
                <a:spcPct val="100000"/>
              </a:lnSpc>
              <a:spcBef>
                <a:spcPts val="254"/>
              </a:spcBef>
            </a:pPr>
            <a:r>
              <a:rPr dirty="0" sz="800" spc="-5">
                <a:latin typeface="Tahoma"/>
                <a:cs typeface="Tahoma"/>
              </a:rPr>
              <a:t>Records  in </a:t>
            </a:r>
            <a:r>
              <a:rPr dirty="0" sz="800" spc="-10">
                <a:latin typeface="Tahoma"/>
                <a:cs typeface="Tahoma"/>
              </a:rPr>
              <a:t>which  </a:t>
            </a:r>
            <a:r>
              <a:rPr dirty="0" sz="800" spc="-10">
                <a:latin typeface="Tahoma"/>
                <a:cs typeface="Tahoma"/>
              </a:rPr>
              <a:t>cy</a:t>
            </a:r>
            <a:r>
              <a:rPr dirty="0" sz="800" spc="-5">
                <a:latin typeface="Tahoma"/>
                <a:cs typeface="Tahoma"/>
              </a:rPr>
              <a:t>l</a:t>
            </a:r>
            <a:r>
              <a:rPr dirty="0" sz="800" spc="-10">
                <a:latin typeface="Tahoma"/>
                <a:cs typeface="Tahoma"/>
              </a:rPr>
              <a:t>in</a:t>
            </a:r>
            <a:r>
              <a:rPr dirty="0" sz="800" spc="-5">
                <a:latin typeface="Tahoma"/>
                <a:cs typeface="Tahoma"/>
              </a:rPr>
              <a:t>d</a:t>
            </a:r>
            <a:r>
              <a:rPr dirty="0" sz="800" spc="-10">
                <a:latin typeface="Tahoma"/>
                <a:cs typeface="Tahoma"/>
              </a:rPr>
              <a:t>ers</a:t>
            </a:r>
            <a:endParaRPr sz="800">
              <a:latin typeface="Tahoma"/>
              <a:cs typeface="Tahoma"/>
            </a:endParaRPr>
          </a:p>
          <a:p>
            <a:pPr algn="just" marL="187325">
              <a:lnSpc>
                <a:spcPct val="100000"/>
              </a:lnSpc>
              <a:spcBef>
                <a:spcPts val="5"/>
              </a:spcBef>
            </a:pPr>
            <a:r>
              <a:rPr dirty="0" sz="800" spc="-5">
                <a:latin typeface="Tahoma"/>
                <a:cs typeface="Tahoma"/>
              </a:rPr>
              <a:t>=</a:t>
            </a:r>
            <a:r>
              <a:rPr dirty="0" sz="800" spc="-15">
                <a:latin typeface="Tahoma"/>
                <a:cs typeface="Tahoma"/>
              </a:rPr>
              <a:t> </a:t>
            </a:r>
            <a:r>
              <a:rPr dirty="0" sz="800" spc="-5">
                <a:latin typeface="Tahoma"/>
                <a:cs typeface="Tahoma"/>
              </a:rPr>
              <a:t>4</a:t>
            </a:r>
            <a:endParaRPr sz="800">
              <a:latin typeface="Tahoma"/>
              <a:cs typeface="Tahoma"/>
            </a:endParaRPr>
          </a:p>
        </p:txBody>
      </p:sp>
      <p:sp>
        <p:nvSpPr>
          <p:cNvPr id="26" name="object 26"/>
          <p:cNvSpPr/>
          <p:nvPr/>
        </p:nvSpPr>
        <p:spPr>
          <a:xfrm>
            <a:off x="4491228" y="6831330"/>
            <a:ext cx="843280" cy="912494"/>
          </a:xfrm>
          <a:custGeom>
            <a:avLst/>
            <a:gdLst/>
            <a:ahLst/>
            <a:cxnLst/>
            <a:rect l="l" t="t" r="r" b="b"/>
            <a:pathLst>
              <a:path w="843279" h="912495">
                <a:moveTo>
                  <a:pt x="0" y="912114"/>
                </a:moveTo>
                <a:lnTo>
                  <a:pt x="428244" y="0"/>
                </a:lnTo>
                <a:lnTo>
                  <a:pt x="842772" y="0"/>
                </a:lnTo>
              </a:path>
            </a:pathLst>
          </a:custGeom>
          <a:ln w="19050">
            <a:solidFill>
              <a:srgbClr val="FFCF01"/>
            </a:solidFill>
          </a:ln>
        </p:spPr>
        <p:txBody>
          <a:bodyPr wrap="square" lIns="0" tIns="0" rIns="0" bIns="0" rtlCol="0"/>
          <a:lstStyle/>
          <a:p/>
        </p:txBody>
      </p:sp>
      <p:sp>
        <p:nvSpPr>
          <p:cNvPr id="27" name="object 27"/>
          <p:cNvSpPr txBox="1"/>
          <p:nvPr/>
        </p:nvSpPr>
        <p:spPr>
          <a:xfrm>
            <a:off x="5372100" y="6774180"/>
            <a:ext cx="537210" cy="571500"/>
          </a:xfrm>
          <a:prstGeom prst="rect">
            <a:avLst/>
          </a:prstGeom>
          <a:ln w="19050">
            <a:solidFill>
              <a:srgbClr val="FFCF01"/>
            </a:solidFill>
          </a:ln>
        </p:spPr>
        <p:txBody>
          <a:bodyPr wrap="square" lIns="0" tIns="32384" rIns="0" bIns="0" rtlCol="0" vert="horz">
            <a:spAutoFit/>
          </a:bodyPr>
          <a:lstStyle/>
          <a:p>
            <a:pPr algn="just" marL="73025" marR="65405" indent="17145">
              <a:lnSpc>
                <a:spcPct val="100000"/>
              </a:lnSpc>
              <a:spcBef>
                <a:spcPts val="254"/>
              </a:spcBef>
            </a:pPr>
            <a:r>
              <a:rPr dirty="0" sz="800" spc="-5">
                <a:latin typeface="Tahoma"/>
                <a:cs typeface="Tahoma"/>
              </a:rPr>
              <a:t>Records  in </a:t>
            </a:r>
            <a:r>
              <a:rPr dirty="0" sz="800" spc="-10">
                <a:latin typeface="Tahoma"/>
                <a:cs typeface="Tahoma"/>
              </a:rPr>
              <a:t>which  </a:t>
            </a:r>
            <a:r>
              <a:rPr dirty="0" sz="800" spc="-10">
                <a:latin typeface="Tahoma"/>
                <a:cs typeface="Tahoma"/>
              </a:rPr>
              <a:t>cy</a:t>
            </a:r>
            <a:r>
              <a:rPr dirty="0" sz="800" spc="-5">
                <a:latin typeface="Tahoma"/>
                <a:cs typeface="Tahoma"/>
              </a:rPr>
              <a:t>l</a:t>
            </a:r>
            <a:r>
              <a:rPr dirty="0" sz="800" spc="-10">
                <a:latin typeface="Tahoma"/>
                <a:cs typeface="Tahoma"/>
              </a:rPr>
              <a:t>in</a:t>
            </a:r>
            <a:r>
              <a:rPr dirty="0" sz="800" spc="-5">
                <a:latin typeface="Tahoma"/>
                <a:cs typeface="Tahoma"/>
              </a:rPr>
              <a:t>d</a:t>
            </a:r>
            <a:r>
              <a:rPr dirty="0" sz="800" spc="-10">
                <a:latin typeface="Tahoma"/>
                <a:cs typeface="Tahoma"/>
              </a:rPr>
              <a:t>ers</a:t>
            </a:r>
            <a:endParaRPr sz="800">
              <a:latin typeface="Tahoma"/>
              <a:cs typeface="Tahoma"/>
            </a:endParaRPr>
          </a:p>
          <a:p>
            <a:pPr algn="just" marL="187325">
              <a:lnSpc>
                <a:spcPct val="100000"/>
              </a:lnSpc>
              <a:spcBef>
                <a:spcPts val="5"/>
              </a:spcBef>
            </a:pPr>
            <a:r>
              <a:rPr dirty="0" sz="800" spc="-5">
                <a:latin typeface="Tahoma"/>
                <a:cs typeface="Tahoma"/>
              </a:rPr>
              <a:t>=</a:t>
            </a:r>
            <a:r>
              <a:rPr dirty="0" sz="800" spc="-15">
                <a:latin typeface="Tahoma"/>
                <a:cs typeface="Tahoma"/>
              </a:rPr>
              <a:t> </a:t>
            </a:r>
            <a:r>
              <a:rPr dirty="0" sz="800" spc="-5">
                <a:latin typeface="Tahoma"/>
                <a:cs typeface="Tahoma"/>
              </a:rPr>
              <a:t>5</a:t>
            </a:r>
            <a:endParaRPr sz="800">
              <a:latin typeface="Tahoma"/>
              <a:cs typeface="Tahoma"/>
            </a:endParaRPr>
          </a:p>
        </p:txBody>
      </p:sp>
      <p:sp>
        <p:nvSpPr>
          <p:cNvPr id="28" name="object 28"/>
          <p:cNvSpPr/>
          <p:nvPr/>
        </p:nvSpPr>
        <p:spPr>
          <a:xfrm>
            <a:off x="4616958" y="7498080"/>
            <a:ext cx="717550" cy="328930"/>
          </a:xfrm>
          <a:custGeom>
            <a:avLst/>
            <a:gdLst/>
            <a:ahLst/>
            <a:cxnLst/>
            <a:rect l="l" t="t" r="r" b="b"/>
            <a:pathLst>
              <a:path w="717550" h="328929">
                <a:moveTo>
                  <a:pt x="0" y="328422"/>
                </a:moveTo>
                <a:lnTo>
                  <a:pt x="364236" y="0"/>
                </a:lnTo>
                <a:lnTo>
                  <a:pt x="717041" y="0"/>
                </a:lnTo>
              </a:path>
            </a:pathLst>
          </a:custGeom>
          <a:ln w="19049">
            <a:solidFill>
              <a:srgbClr val="FFCF01"/>
            </a:solidFill>
          </a:ln>
        </p:spPr>
        <p:txBody>
          <a:bodyPr wrap="square" lIns="0" tIns="0" rIns="0" bIns="0" rtlCol="0"/>
          <a:lstStyle/>
          <a:p/>
        </p:txBody>
      </p:sp>
      <p:sp>
        <p:nvSpPr>
          <p:cNvPr id="29" name="object 29"/>
          <p:cNvSpPr txBox="1"/>
          <p:nvPr/>
        </p:nvSpPr>
        <p:spPr>
          <a:xfrm>
            <a:off x="5372100" y="7440930"/>
            <a:ext cx="537210" cy="571500"/>
          </a:xfrm>
          <a:prstGeom prst="rect">
            <a:avLst/>
          </a:prstGeom>
          <a:ln w="19050">
            <a:solidFill>
              <a:srgbClr val="FFCF01"/>
            </a:solidFill>
          </a:ln>
        </p:spPr>
        <p:txBody>
          <a:bodyPr wrap="square" lIns="0" tIns="32384" rIns="0" bIns="0" rtlCol="0" vert="horz">
            <a:spAutoFit/>
          </a:bodyPr>
          <a:lstStyle/>
          <a:p>
            <a:pPr algn="just" marL="73025" marR="65405" indent="17145">
              <a:lnSpc>
                <a:spcPct val="100000"/>
              </a:lnSpc>
              <a:spcBef>
                <a:spcPts val="254"/>
              </a:spcBef>
            </a:pPr>
            <a:r>
              <a:rPr dirty="0" sz="800" spc="-5">
                <a:latin typeface="Tahoma"/>
                <a:cs typeface="Tahoma"/>
              </a:rPr>
              <a:t>Records  in </a:t>
            </a:r>
            <a:r>
              <a:rPr dirty="0" sz="800" spc="-10">
                <a:latin typeface="Tahoma"/>
                <a:cs typeface="Tahoma"/>
              </a:rPr>
              <a:t>which  </a:t>
            </a:r>
            <a:r>
              <a:rPr dirty="0" sz="800" spc="-10">
                <a:latin typeface="Tahoma"/>
                <a:cs typeface="Tahoma"/>
              </a:rPr>
              <a:t>cy</a:t>
            </a:r>
            <a:r>
              <a:rPr dirty="0" sz="800" spc="-5">
                <a:latin typeface="Tahoma"/>
                <a:cs typeface="Tahoma"/>
              </a:rPr>
              <a:t>l</a:t>
            </a:r>
            <a:r>
              <a:rPr dirty="0" sz="800" spc="-10">
                <a:latin typeface="Tahoma"/>
                <a:cs typeface="Tahoma"/>
              </a:rPr>
              <a:t>in</a:t>
            </a:r>
            <a:r>
              <a:rPr dirty="0" sz="800" spc="-5">
                <a:latin typeface="Tahoma"/>
                <a:cs typeface="Tahoma"/>
              </a:rPr>
              <a:t>d</a:t>
            </a:r>
            <a:r>
              <a:rPr dirty="0" sz="800" spc="-10">
                <a:latin typeface="Tahoma"/>
                <a:cs typeface="Tahoma"/>
              </a:rPr>
              <a:t>ers</a:t>
            </a:r>
            <a:endParaRPr sz="800">
              <a:latin typeface="Tahoma"/>
              <a:cs typeface="Tahoma"/>
            </a:endParaRPr>
          </a:p>
          <a:p>
            <a:pPr algn="just" marL="187325">
              <a:lnSpc>
                <a:spcPct val="100000"/>
              </a:lnSpc>
              <a:spcBef>
                <a:spcPts val="5"/>
              </a:spcBef>
            </a:pPr>
            <a:r>
              <a:rPr dirty="0" sz="800" spc="-5">
                <a:latin typeface="Tahoma"/>
                <a:cs typeface="Tahoma"/>
              </a:rPr>
              <a:t>=</a:t>
            </a:r>
            <a:r>
              <a:rPr dirty="0" sz="800" spc="-15">
                <a:latin typeface="Tahoma"/>
                <a:cs typeface="Tahoma"/>
              </a:rPr>
              <a:t> </a:t>
            </a:r>
            <a:r>
              <a:rPr dirty="0" sz="800" spc="-5">
                <a:latin typeface="Tahoma"/>
                <a:cs typeface="Tahoma"/>
              </a:rPr>
              <a:t>6</a:t>
            </a:r>
            <a:endParaRPr sz="800">
              <a:latin typeface="Tahoma"/>
              <a:cs typeface="Tahoma"/>
            </a:endParaRPr>
          </a:p>
        </p:txBody>
      </p:sp>
      <p:sp>
        <p:nvSpPr>
          <p:cNvPr id="30" name="object 30"/>
          <p:cNvSpPr/>
          <p:nvPr/>
        </p:nvSpPr>
        <p:spPr>
          <a:xfrm>
            <a:off x="4693158" y="8017002"/>
            <a:ext cx="641350" cy="129539"/>
          </a:xfrm>
          <a:custGeom>
            <a:avLst/>
            <a:gdLst/>
            <a:ahLst/>
            <a:cxnLst/>
            <a:rect l="l" t="t" r="r" b="b"/>
            <a:pathLst>
              <a:path w="641350" h="129540">
                <a:moveTo>
                  <a:pt x="0" y="0"/>
                </a:moveTo>
                <a:lnTo>
                  <a:pt x="325374" y="129540"/>
                </a:lnTo>
                <a:lnTo>
                  <a:pt x="640841" y="129540"/>
                </a:lnTo>
              </a:path>
            </a:pathLst>
          </a:custGeom>
          <a:ln w="19050">
            <a:solidFill>
              <a:srgbClr val="FFCF01"/>
            </a:solidFill>
          </a:ln>
        </p:spPr>
        <p:txBody>
          <a:bodyPr wrap="square" lIns="0" tIns="0" rIns="0" bIns="0" rtlCol="0"/>
          <a:lstStyle/>
          <a:p/>
        </p:txBody>
      </p:sp>
      <p:sp>
        <p:nvSpPr>
          <p:cNvPr id="31" name="object 31"/>
          <p:cNvSpPr txBox="1"/>
          <p:nvPr/>
        </p:nvSpPr>
        <p:spPr>
          <a:xfrm>
            <a:off x="5372100" y="8089392"/>
            <a:ext cx="537210" cy="571500"/>
          </a:xfrm>
          <a:prstGeom prst="rect">
            <a:avLst/>
          </a:prstGeom>
          <a:ln w="19050">
            <a:solidFill>
              <a:srgbClr val="FFCF01"/>
            </a:solidFill>
          </a:ln>
        </p:spPr>
        <p:txBody>
          <a:bodyPr wrap="square" lIns="0" tIns="32384" rIns="0" bIns="0" rtlCol="0" vert="horz">
            <a:spAutoFit/>
          </a:bodyPr>
          <a:lstStyle/>
          <a:p>
            <a:pPr algn="just" marL="73025" marR="65405" indent="17145">
              <a:lnSpc>
                <a:spcPct val="100000"/>
              </a:lnSpc>
              <a:spcBef>
                <a:spcPts val="254"/>
              </a:spcBef>
            </a:pPr>
            <a:r>
              <a:rPr dirty="0" sz="800" spc="-5">
                <a:latin typeface="Tahoma"/>
                <a:cs typeface="Tahoma"/>
              </a:rPr>
              <a:t>Records  in </a:t>
            </a:r>
            <a:r>
              <a:rPr dirty="0" sz="800" spc="-10">
                <a:latin typeface="Tahoma"/>
                <a:cs typeface="Tahoma"/>
              </a:rPr>
              <a:t>which  </a:t>
            </a:r>
            <a:r>
              <a:rPr dirty="0" sz="800" spc="-10">
                <a:latin typeface="Tahoma"/>
                <a:cs typeface="Tahoma"/>
              </a:rPr>
              <a:t>cy</a:t>
            </a:r>
            <a:r>
              <a:rPr dirty="0" sz="800" spc="-5">
                <a:latin typeface="Tahoma"/>
                <a:cs typeface="Tahoma"/>
              </a:rPr>
              <a:t>l</a:t>
            </a:r>
            <a:r>
              <a:rPr dirty="0" sz="800" spc="-10">
                <a:latin typeface="Tahoma"/>
                <a:cs typeface="Tahoma"/>
              </a:rPr>
              <a:t>in</a:t>
            </a:r>
            <a:r>
              <a:rPr dirty="0" sz="800" spc="-5">
                <a:latin typeface="Tahoma"/>
                <a:cs typeface="Tahoma"/>
              </a:rPr>
              <a:t>d</a:t>
            </a:r>
            <a:r>
              <a:rPr dirty="0" sz="800" spc="-10">
                <a:latin typeface="Tahoma"/>
                <a:cs typeface="Tahoma"/>
              </a:rPr>
              <a:t>ers</a:t>
            </a:r>
            <a:endParaRPr sz="800">
              <a:latin typeface="Tahoma"/>
              <a:cs typeface="Tahoma"/>
            </a:endParaRPr>
          </a:p>
          <a:p>
            <a:pPr algn="just" marL="187325">
              <a:lnSpc>
                <a:spcPct val="100000"/>
              </a:lnSpc>
              <a:spcBef>
                <a:spcPts val="5"/>
              </a:spcBef>
            </a:pPr>
            <a:r>
              <a:rPr dirty="0" sz="800" spc="-5">
                <a:latin typeface="Tahoma"/>
                <a:cs typeface="Tahoma"/>
              </a:rPr>
              <a:t>=</a:t>
            </a:r>
            <a:r>
              <a:rPr dirty="0" sz="800" spc="-15">
                <a:latin typeface="Tahoma"/>
                <a:cs typeface="Tahoma"/>
              </a:rPr>
              <a:t> </a:t>
            </a:r>
            <a:r>
              <a:rPr dirty="0" sz="800" spc="-5">
                <a:latin typeface="Tahoma"/>
                <a:cs typeface="Tahoma"/>
              </a:rPr>
              <a:t>8</a:t>
            </a:r>
            <a:endParaRPr sz="800">
              <a:latin typeface="Tahoma"/>
              <a:cs typeface="Tahoma"/>
            </a:endParaRPr>
          </a:p>
        </p:txBody>
      </p:sp>
      <p:sp>
        <p:nvSpPr>
          <p:cNvPr id="32" name="object 32"/>
          <p:cNvSpPr/>
          <p:nvPr/>
        </p:nvSpPr>
        <p:spPr>
          <a:xfrm>
            <a:off x="1943099" y="6012179"/>
            <a:ext cx="2552700" cy="1096517"/>
          </a:xfrm>
          <a:prstGeom prst="rect">
            <a:avLst/>
          </a:prstGeom>
          <a:blipFill>
            <a:blip r:embed="rId2" cstate="print"/>
            <a:stretch>
              <a:fillRect/>
            </a:stretch>
          </a:blipFill>
        </p:spPr>
        <p:txBody>
          <a:bodyPr wrap="square" lIns="0" tIns="0" rIns="0" bIns="0" rtlCol="0"/>
          <a:lstStyle/>
          <a:p/>
        </p:txBody>
      </p:sp>
      <p:sp>
        <p:nvSpPr>
          <p:cNvPr id="33" name="object 3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4" name="object 3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35</a:t>
            </a:r>
            <a:endParaRPr sz="450">
              <a:latin typeface="Tahoma"/>
              <a:cs typeface="Tahoma"/>
            </a:endParaRPr>
          </a:p>
        </p:txBody>
      </p:sp>
      <p:sp>
        <p:nvSpPr>
          <p:cNvPr id="4" name="object 4"/>
          <p:cNvSpPr/>
          <p:nvPr/>
        </p:nvSpPr>
        <p:spPr>
          <a:xfrm>
            <a:off x="2171699" y="1834895"/>
            <a:ext cx="3507485" cy="952499"/>
          </a:xfrm>
          <a:prstGeom prst="rect">
            <a:avLst/>
          </a:prstGeom>
          <a:blipFill>
            <a:blip r:embed="rId2" cstate="print"/>
            <a:stretch>
              <a:fillRect/>
            </a:stretch>
          </a:blipFill>
        </p:spPr>
        <p:txBody>
          <a:bodyPr wrap="square" lIns="0" tIns="0" rIns="0" bIns="0" rtlCol="0"/>
          <a:lstStyle/>
          <a:p/>
        </p:txBody>
      </p:sp>
      <p:sp>
        <p:nvSpPr>
          <p:cNvPr id="5" name="object 5"/>
          <p:cNvSpPr txBox="1">
            <a:spLocks noGrp="1"/>
          </p:cNvSpPr>
          <p:nvPr>
            <p:ph type="title"/>
          </p:nvPr>
        </p:nvSpPr>
        <p:spPr>
          <a:xfrm>
            <a:off x="2928366" y="1500630"/>
            <a:ext cx="1852295" cy="361315"/>
          </a:xfrm>
          <a:prstGeom prst="rect"/>
        </p:spPr>
        <p:txBody>
          <a:bodyPr wrap="square" lIns="0" tIns="12700" rIns="0" bIns="0" rtlCol="0" vert="horz">
            <a:spAutoFit/>
          </a:bodyPr>
          <a:lstStyle/>
          <a:p>
            <a:pPr>
              <a:lnSpc>
                <a:spcPct val="100000"/>
              </a:lnSpc>
              <a:spcBef>
                <a:spcPts val="100"/>
              </a:spcBef>
            </a:pPr>
            <a:r>
              <a:rPr dirty="0" spc="-5"/>
              <a:t>Recursion</a:t>
            </a:r>
            <a:r>
              <a:rPr dirty="0" spc="-75"/>
              <a:t> </a:t>
            </a:r>
            <a:r>
              <a:rPr dirty="0" spc="-5"/>
              <a:t>Step</a:t>
            </a:r>
          </a:p>
        </p:txBody>
      </p:sp>
      <p:sp>
        <p:nvSpPr>
          <p:cNvPr id="6" name="object 6"/>
          <p:cNvSpPr/>
          <p:nvPr/>
        </p:nvSpPr>
        <p:spPr>
          <a:xfrm>
            <a:off x="2114550" y="3454146"/>
            <a:ext cx="800100" cy="533400"/>
          </a:xfrm>
          <a:custGeom>
            <a:avLst/>
            <a:gdLst/>
            <a:ahLst/>
            <a:cxnLst/>
            <a:rect l="l" t="t" r="r" b="b"/>
            <a:pathLst>
              <a:path w="800100" h="533400">
                <a:moveTo>
                  <a:pt x="0" y="533400"/>
                </a:moveTo>
                <a:lnTo>
                  <a:pt x="800100" y="533400"/>
                </a:lnTo>
                <a:lnTo>
                  <a:pt x="800100" y="0"/>
                </a:lnTo>
                <a:lnTo>
                  <a:pt x="0" y="0"/>
                </a:lnTo>
                <a:lnTo>
                  <a:pt x="0" y="533400"/>
                </a:lnTo>
                <a:close/>
              </a:path>
            </a:pathLst>
          </a:custGeom>
          <a:solidFill>
            <a:srgbClr val="876A5D"/>
          </a:solidFill>
        </p:spPr>
        <p:txBody>
          <a:bodyPr wrap="square" lIns="0" tIns="0" rIns="0" bIns="0" rtlCol="0"/>
          <a:lstStyle/>
          <a:p/>
        </p:txBody>
      </p:sp>
      <p:sp>
        <p:nvSpPr>
          <p:cNvPr id="7" name="object 7"/>
          <p:cNvSpPr/>
          <p:nvPr/>
        </p:nvSpPr>
        <p:spPr>
          <a:xfrm>
            <a:off x="2114550" y="3454146"/>
            <a:ext cx="800100" cy="533400"/>
          </a:xfrm>
          <a:custGeom>
            <a:avLst/>
            <a:gdLst/>
            <a:ahLst/>
            <a:cxnLst/>
            <a:rect l="l" t="t" r="r" b="b"/>
            <a:pathLst>
              <a:path w="800100" h="533400">
                <a:moveTo>
                  <a:pt x="800100" y="0"/>
                </a:moveTo>
                <a:lnTo>
                  <a:pt x="0" y="0"/>
                </a:lnTo>
                <a:lnTo>
                  <a:pt x="0" y="533400"/>
                </a:lnTo>
                <a:lnTo>
                  <a:pt x="800100" y="533400"/>
                </a:lnTo>
                <a:lnTo>
                  <a:pt x="800100" y="0"/>
                </a:lnTo>
                <a:close/>
              </a:path>
            </a:pathLst>
          </a:custGeom>
          <a:ln w="4762">
            <a:solidFill>
              <a:srgbClr val="000000"/>
            </a:solidFill>
          </a:ln>
        </p:spPr>
        <p:txBody>
          <a:bodyPr wrap="square" lIns="0" tIns="0" rIns="0" bIns="0" rtlCol="0"/>
          <a:lstStyle/>
          <a:p/>
        </p:txBody>
      </p:sp>
      <p:sp>
        <p:nvSpPr>
          <p:cNvPr id="8" name="object 8"/>
          <p:cNvSpPr/>
          <p:nvPr/>
        </p:nvSpPr>
        <p:spPr>
          <a:xfrm>
            <a:off x="3048000" y="3512058"/>
            <a:ext cx="800100" cy="0"/>
          </a:xfrm>
          <a:custGeom>
            <a:avLst/>
            <a:gdLst/>
            <a:ahLst/>
            <a:cxnLst/>
            <a:rect l="l" t="t" r="r" b="b"/>
            <a:pathLst>
              <a:path w="800100" h="0">
                <a:moveTo>
                  <a:pt x="0" y="0"/>
                </a:moveTo>
                <a:lnTo>
                  <a:pt x="800100" y="0"/>
                </a:lnTo>
              </a:path>
            </a:pathLst>
          </a:custGeom>
          <a:ln w="38100">
            <a:solidFill>
              <a:srgbClr val="67895B"/>
            </a:solidFill>
          </a:ln>
        </p:spPr>
        <p:txBody>
          <a:bodyPr wrap="square" lIns="0" tIns="0" rIns="0" bIns="0" rtlCol="0"/>
          <a:lstStyle/>
          <a:p/>
        </p:txBody>
      </p:sp>
      <p:sp>
        <p:nvSpPr>
          <p:cNvPr id="9" name="object 9"/>
          <p:cNvSpPr/>
          <p:nvPr/>
        </p:nvSpPr>
        <p:spPr>
          <a:xfrm>
            <a:off x="3048000" y="3493008"/>
            <a:ext cx="800100" cy="38100"/>
          </a:xfrm>
          <a:custGeom>
            <a:avLst/>
            <a:gdLst/>
            <a:ahLst/>
            <a:cxnLst/>
            <a:rect l="l" t="t" r="r" b="b"/>
            <a:pathLst>
              <a:path w="800100" h="38100">
                <a:moveTo>
                  <a:pt x="800100" y="0"/>
                </a:moveTo>
                <a:lnTo>
                  <a:pt x="0" y="0"/>
                </a:lnTo>
                <a:lnTo>
                  <a:pt x="0" y="38100"/>
                </a:lnTo>
                <a:lnTo>
                  <a:pt x="800100" y="38100"/>
                </a:lnTo>
                <a:lnTo>
                  <a:pt x="800100" y="0"/>
                </a:lnTo>
                <a:close/>
              </a:path>
            </a:pathLst>
          </a:custGeom>
          <a:ln w="4762">
            <a:solidFill>
              <a:srgbClr val="000000"/>
            </a:solidFill>
          </a:ln>
        </p:spPr>
        <p:txBody>
          <a:bodyPr wrap="square" lIns="0" tIns="0" rIns="0" bIns="0" rtlCol="0"/>
          <a:lstStyle/>
          <a:p/>
        </p:txBody>
      </p:sp>
      <p:sp>
        <p:nvSpPr>
          <p:cNvPr id="10" name="object 10"/>
          <p:cNvSpPr/>
          <p:nvPr/>
        </p:nvSpPr>
        <p:spPr>
          <a:xfrm>
            <a:off x="3981450" y="3493008"/>
            <a:ext cx="800100" cy="138430"/>
          </a:xfrm>
          <a:custGeom>
            <a:avLst/>
            <a:gdLst/>
            <a:ahLst/>
            <a:cxnLst/>
            <a:rect l="l" t="t" r="r" b="b"/>
            <a:pathLst>
              <a:path w="800100" h="138429">
                <a:moveTo>
                  <a:pt x="0" y="137922"/>
                </a:moveTo>
                <a:lnTo>
                  <a:pt x="800100" y="137922"/>
                </a:lnTo>
                <a:lnTo>
                  <a:pt x="800100" y="0"/>
                </a:lnTo>
                <a:lnTo>
                  <a:pt x="0" y="0"/>
                </a:lnTo>
                <a:lnTo>
                  <a:pt x="0" y="137922"/>
                </a:lnTo>
                <a:close/>
              </a:path>
            </a:pathLst>
          </a:custGeom>
          <a:solidFill>
            <a:srgbClr val="59618B"/>
          </a:solidFill>
        </p:spPr>
        <p:txBody>
          <a:bodyPr wrap="square" lIns="0" tIns="0" rIns="0" bIns="0" rtlCol="0"/>
          <a:lstStyle/>
          <a:p/>
        </p:txBody>
      </p:sp>
      <p:sp>
        <p:nvSpPr>
          <p:cNvPr id="11" name="object 11"/>
          <p:cNvSpPr/>
          <p:nvPr/>
        </p:nvSpPr>
        <p:spPr>
          <a:xfrm>
            <a:off x="3981450" y="3493008"/>
            <a:ext cx="800100" cy="138430"/>
          </a:xfrm>
          <a:custGeom>
            <a:avLst/>
            <a:gdLst/>
            <a:ahLst/>
            <a:cxnLst/>
            <a:rect l="l" t="t" r="r" b="b"/>
            <a:pathLst>
              <a:path w="800100" h="138429">
                <a:moveTo>
                  <a:pt x="800100" y="0"/>
                </a:moveTo>
                <a:lnTo>
                  <a:pt x="0" y="0"/>
                </a:lnTo>
                <a:lnTo>
                  <a:pt x="0" y="137922"/>
                </a:lnTo>
                <a:lnTo>
                  <a:pt x="800100" y="137922"/>
                </a:lnTo>
                <a:lnTo>
                  <a:pt x="800100" y="0"/>
                </a:lnTo>
                <a:close/>
              </a:path>
            </a:pathLst>
          </a:custGeom>
          <a:ln w="4762">
            <a:solidFill>
              <a:srgbClr val="000000"/>
            </a:solidFill>
          </a:ln>
        </p:spPr>
        <p:txBody>
          <a:bodyPr wrap="square" lIns="0" tIns="0" rIns="0" bIns="0" rtlCol="0"/>
          <a:lstStyle/>
          <a:p/>
        </p:txBody>
      </p:sp>
      <p:sp>
        <p:nvSpPr>
          <p:cNvPr id="12" name="object 12"/>
          <p:cNvSpPr/>
          <p:nvPr/>
        </p:nvSpPr>
        <p:spPr>
          <a:xfrm>
            <a:off x="4953000" y="3493008"/>
            <a:ext cx="800100" cy="186690"/>
          </a:xfrm>
          <a:custGeom>
            <a:avLst/>
            <a:gdLst/>
            <a:ahLst/>
            <a:cxnLst/>
            <a:rect l="l" t="t" r="r" b="b"/>
            <a:pathLst>
              <a:path w="800100" h="186689">
                <a:moveTo>
                  <a:pt x="0" y="186690"/>
                </a:moveTo>
                <a:lnTo>
                  <a:pt x="800100" y="186690"/>
                </a:lnTo>
                <a:lnTo>
                  <a:pt x="800100" y="0"/>
                </a:lnTo>
                <a:lnTo>
                  <a:pt x="0" y="0"/>
                </a:lnTo>
                <a:lnTo>
                  <a:pt x="0" y="186690"/>
                </a:lnTo>
                <a:close/>
              </a:path>
            </a:pathLst>
          </a:custGeom>
          <a:solidFill>
            <a:srgbClr val="885C87"/>
          </a:solidFill>
        </p:spPr>
        <p:txBody>
          <a:bodyPr wrap="square" lIns="0" tIns="0" rIns="0" bIns="0" rtlCol="0"/>
          <a:lstStyle/>
          <a:p/>
        </p:txBody>
      </p:sp>
      <p:sp>
        <p:nvSpPr>
          <p:cNvPr id="13" name="object 13"/>
          <p:cNvSpPr/>
          <p:nvPr/>
        </p:nvSpPr>
        <p:spPr>
          <a:xfrm>
            <a:off x="4953000" y="3493008"/>
            <a:ext cx="800100" cy="186690"/>
          </a:xfrm>
          <a:custGeom>
            <a:avLst/>
            <a:gdLst/>
            <a:ahLst/>
            <a:cxnLst/>
            <a:rect l="l" t="t" r="r" b="b"/>
            <a:pathLst>
              <a:path w="800100" h="186689">
                <a:moveTo>
                  <a:pt x="800100" y="0"/>
                </a:moveTo>
                <a:lnTo>
                  <a:pt x="0" y="0"/>
                </a:lnTo>
                <a:lnTo>
                  <a:pt x="0" y="186689"/>
                </a:lnTo>
                <a:lnTo>
                  <a:pt x="800100" y="186689"/>
                </a:lnTo>
                <a:lnTo>
                  <a:pt x="800100" y="0"/>
                </a:lnTo>
                <a:close/>
              </a:path>
            </a:pathLst>
          </a:custGeom>
          <a:ln w="4762">
            <a:solidFill>
              <a:srgbClr val="000000"/>
            </a:solidFill>
          </a:ln>
        </p:spPr>
        <p:txBody>
          <a:bodyPr wrap="square" lIns="0" tIns="0" rIns="0" bIns="0" rtlCol="0"/>
          <a:lstStyle/>
          <a:p/>
        </p:txBody>
      </p:sp>
      <p:sp>
        <p:nvSpPr>
          <p:cNvPr id="14" name="object 14"/>
          <p:cNvSpPr/>
          <p:nvPr/>
        </p:nvSpPr>
        <p:spPr>
          <a:xfrm>
            <a:off x="2518410" y="3850385"/>
            <a:ext cx="132080" cy="262255"/>
          </a:xfrm>
          <a:custGeom>
            <a:avLst/>
            <a:gdLst/>
            <a:ahLst/>
            <a:cxnLst/>
            <a:rect l="l" t="t" r="r" b="b"/>
            <a:pathLst>
              <a:path w="132080" h="262254">
                <a:moveTo>
                  <a:pt x="131825" y="0"/>
                </a:moveTo>
                <a:lnTo>
                  <a:pt x="66293" y="262127"/>
                </a:lnTo>
                <a:lnTo>
                  <a:pt x="0" y="262127"/>
                </a:lnTo>
              </a:path>
            </a:pathLst>
          </a:custGeom>
          <a:ln w="19050">
            <a:solidFill>
              <a:srgbClr val="FFCF01"/>
            </a:solidFill>
          </a:ln>
        </p:spPr>
        <p:txBody>
          <a:bodyPr wrap="square" lIns="0" tIns="0" rIns="0" bIns="0" rtlCol="0"/>
          <a:lstStyle/>
          <a:p/>
        </p:txBody>
      </p:sp>
      <p:sp>
        <p:nvSpPr>
          <p:cNvPr id="15" name="object 15"/>
          <p:cNvSpPr/>
          <p:nvPr/>
        </p:nvSpPr>
        <p:spPr>
          <a:xfrm>
            <a:off x="1943100" y="4055364"/>
            <a:ext cx="537210" cy="293370"/>
          </a:xfrm>
          <a:custGeom>
            <a:avLst/>
            <a:gdLst/>
            <a:ahLst/>
            <a:cxnLst/>
            <a:rect l="l" t="t" r="r" b="b"/>
            <a:pathLst>
              <a:path w="537210" h="293370">
                <a:moveTo>
                  <a:pt x="0" y="0"/>
                </a:moveTo>
                <a:lnTo>
                  <a:pt x="537210" y="0"/>
                </a:lnTo>
                <a:lnTo>
                  <a:pt x="537210" y="293370"/>
                </a:lnTo>
                <a:lnTo>
                  <a:pt x="0" y="293370"/>
                </a:lnTo>
                <a:lnTo>
                  <a:pt x="0" y="0"/>
                </a:lnTo>
                <a:close/>
              </a:path>
            </a:pathLst>
          </a:custGeom>
          <a:ln w="19050">
            <a:solidFill>
              <a:srgbClr val="FFCF01"/>
            </a:solidFill>
          </a:ln>
        </p:spPr>
        <p:txBody>
          <a:bodyPr wrap="square" lIns="0" tIns="0" rIns="0" bIns="0" rtlCol="0"/>
          <a:lstStyle/>
          <a:p/>
        </p:txBody>
      </p:sp>
      <p:sp>
        <p:nvSpPr>
          <p:cNvPr id="16" name="object 16"/>
          <p:cNvSpPr txBox="1"/>
          <p:nvPr/>
        </p:nvSpPr>
        <p:spPr>
          <a:xfrm>
            <a:off x="2029206" y="4073905"/>
            <a:ext cx="378460" cy="254000"/>
          </a:xfrm>
          <a:prstGeom prst="rect">
            <a:avLst/>
          </a:prstGeom>
        </p:spPr>
        <p:txBody>
          <a:bodyPr wrap="square" lIns="0" tIns="12065" rIns="0" bIns="0" rtlCol="0" vert="horz">
            <a:spAutoFit/>
          </a:bodyPr>
          <a:lstStyle/>
          <a:p>
            <a:pPr algn="ctr" marR="5080" indent="-635">
              <a:lnSpc>
                <a:spcPct val="100000"/>
              </a:lnSpc>
              <a:spcBef>
                <a:spcPts val="95"/>
              </a:spcBef>
            </a:pPr>
            <a:r>
              <a:rPr dirty="0" sz="500" spc="-5">
                <a:latin typeface="Tahoma"/>
                <a:cs typeface="Tahoma"/>
              </a:rPr>
              <a:t>Records in  which  cylinders =</a:t>
            </a:r>
            <a:r>
              <a:rPr dirty="0" sz="500" spc="-70">
                <a:latin typeface="Tahoma"/>
                <a:cs typeface="Tahoma"/>
              </a:rPr>
              <a:t> </a:t>
            </a:r>
            <a:r>
              <a:rPr dirty="0" sz="500" spc="-5">
                <a:latin typeface="Tahoma"/>
                <a:cs typeface="Tahoma"/>
              </a:rPr>
              <a:t>4</a:t>
            </a:r>
            <a:endParaRPr sz="500">
              <a:latin typeface="Tahoma"/>
              <a:cs typeface="Tahoma"/>
            </a:endParaRPr>
          </a:p>
        </p:txBody>
      </p:sp>
      <p:sp>
        <p:nvSpPr>
          <p:cNvPr id="17" name="object 17"/>
          <p:cNvSpPr/>
          <p:nvPr/>
        </p:nvSpPr>
        <p:spPr>
          <a:xfrm>
            <a:off x="3356609" y="3518915"/>
            <a:ext cx="269875" cy="555625"/>
          </a:xfrm>
          <a:custGeom>
            <a:avLst/>
            <a:gdLst/>
            <a:ahLst/>
            <a:cxnLst/>
            <a:rect l="l" t="t" r="r" b="b"/>
            <a:pathLst>
              <a:path w="269875" h="555625">
                <a:moveTo>
                  <a:pt x="269748" y="0"/>
                </a:moveTo>
                <a:lnTo>
                  <a:pt x="132587" y="555497"/>
                </a:lnTo>
                <a:lnTo>
                  <a:pt x="0" y="555497"/>
                </a:lnTo>
              </a:path>
            </a:pathLst>
          </a:custGeom>
          <a:ln w="19050">
            <a:solidFill>
              <a:srgbClr val="FFCF01"/>
            </a:solidFill>
          </a:ln>
        </p:spPr>
        <p:txBody>
          <a:bodyPr wrap="square" lIns="0" tIns="0" rIns="0" bIns="0" rtlCol="0"/>
          <a:lstStyle/>
          <a:p/>
        </p:txBody>
      </p:sp>
      <p:sp>
        <p:nvSpPr>
          <p:cNvPr id="18" name="object 18"/>
          <p:cNvSpPr/>
          <p:nvPr/>
        </p:nvSpPr>
        <p:spPr>
          <a:xfrm>
            <a:off x="2781300" y="4017264"/>
            <a:ext cx="537210" cy="293370"/>
          </a:xfrm>
          <a:custGeom>
            <a:avLst/>
            <a:gdLst/>
            <a:ahLst/>
            <a:cxnLst/>
            <a:rect l="l" t="t" r="r" b="b"/>
            <a:pathLst>
              <a:path w="537210" h="293370">
                <a:moveTo>
                  <a:pt x="0" y="0"/>
                </a:moveTo>
                <a:lnTo>
                  <a:pt x="537210" y="0"/>
                </a:lnTo>
                <a:lnTo>
                  <a:pt x="537210" y="293370"/>
                </a:lnTo>
                <a:lnTo>
                  <a:pt x="0" y="293370"/>
                </a:lnTo>
                <a:lnTo>
                  <a:pt x="0" y="0"/>
                </a:lnTo>
                <a:close/>
              </a:path>
            </a:pathLst>
          </a:custGeom>
          <a:ln w="19050">
            <a:solidFill>
              <a:srgbClr val="FFCF01"/>
            </a:solidFill>
          </a:ln>
        </p:spPr>
        <p:txBody>
          <a:bodyPr wrap="square" lIns="0" tIns="0" rIns="0" bIns="0" rtlCol="0"/>
          <a:lstStyle/>
          <a:p/>
        </p:txBody>
      </p:sp>
      <p:sp>
        <p:nvSpPr>
          <p:cNvPr id="19" name="object 19"/>
          <p:cNvSpPr txBox="1"/>
          <p:nvPr/>
        </p:nvSpPr>
        <p:spPr>
          <a:xfrm>
            <a:off x="2903982" y="4035805"/>
            <a:ext cx="304800" cy="101600"/>
          </a:xfrm>
          <a:prstGeom prst="rect">
            <a:avLst/>
          </a:prstGeom>
        </p:spPr>
        <p:txBody>
          <a:bodyPr wrap="square" lIns="0" tIns="12065" rIns="0" bIns="0" rtlCol="0" vert="horz">
            <a:spAutoFit/>
          </a:bodyPr>
          <a:lstStyle/>
          <a:p>
            <a:pPr>
              <a:lnSpc>
                <a:spcPct val="100000"/>
              </a:lnSpc>
              <a:spcBef>
                <a:spcPts val="95"/>
              </a:spcBef>
            </a:pPr>
            <a:r>
              <a:rPr dirty="0" sz="500" spc="-5">
                <a:latin typeface="Tahoma"/>
                <a:cs typeface="Tahoma"/>
              </a:rPr>
              <a:t>Records</a:t>
            </a:r>
            <a:r>
              <a:rPr dirty="0" sz="500" spc="-50">
                <a:latin typeface="Tahoma"/>
                <a:cs typeface="Tahoma"/>
              </a:rPr>
              <a:t> </a:t>
            </a:r>
            <a:r>
              <a:rPr dirty="0" sz="500" spc="-5">
                <a:latin typeface="Tahoma"/>
                <a:cs typeface="Tahoma"/>
              </a:rPr>
              <a:t>in</a:t>
            </a:r>
            <a:endParaRPr sz="500">
              <a:latin typeface="Tahoma"/>
              <a:cs typeface="Tahoma"/>
            </a:endParaRPr>
          </a:p>
        </p:txBody>
      </p:sp>
      <p:sp>
        <p:nvSpPr>
          <p:cNvPr id="20" name="object 20"/>
          <p:cNvSpPr txBox="1"/>
          <p:nvPr/>
        </p:nvSpPr>
        <p:spPr>
          <a:xfrm>
            <a:off x="2867406" y="4112004"/>
            <a:ext cx="378460" cy="177800"/>
          </a:xfrm>
          <a:prstGeom prst="rect">
            <a:avLst/>
          </a:prstGeom>
        </p:spPr>
        <p:txBody>
          <a:bodyPr wrap="square" lIns="0" tIns="12065" rIns="0" bIns="0" rtlCol="0" vert="horz">
            <a:spAutoFit/>
          </a:bodyPr>
          <a:lstStyle/>
          <a:p>
            <a:pPr marR="5080" indent="100965">
              <a:lnSpc>
                <a:spcPct val="100000"/>
              </a:lnSpc>
              <a:spcBef>
                <a:spcPts val="95"/>
              </a:spcBef>
            </a:pPr>
            <a:r>
              <a:rPr dirty="0" sz="500" spc="-5">
                <a:latin typeface="Tahoma"/>
                <a:cs typeface="Tahoma"/>
              </a:rPr>
              <a:t>which  cylinders =</a:t>
            </a:r>
            <a:r>
              <a:rPr dirty="0" sz="500" spc="-60">
                <a:latin typeface="Tahoma"/>
                <a:cs typeface="Tahoma"/>
              </a:rPr>
              <a:t> </a:t>
            </a:r>
            <a:r>
              <a:rPr dirty="0" sz="500" spc="-5">
                <a:latin typeface="Tahoma"/>
                <a:cs typeface="Tahoma"/>
              </a:rPr>
              <a:t>5</a:t>
            </a:r>
            <a:endParaRPr sz="500">
              <a:latin typeface="Tahoma"/>
              <a:cs typeface="Tahoma"/>
            </a:endParaRPr>
          </a:p>
        </p:txBody>
      </p:sp>
      <p:sp>
        <p:nvSpPr>
          <p:cNvPr id="21" name="object 21"/>
          <p:cNvSpPr/>
          <p:nvPr/>
        </p:nvSpPr>
        <p:spPr>
          <a:xfrm>
            <a:off x="4385309" y="3598926"/>
            <a:ext cx="184785" cy="285115"/>
          </a:xfrm>
          <a:custGeom>
            <a:avLst/>
            <a:gdLst/>
            <a:ahLst/>
            <a:cxnLst/>
            <a:rect l="l" t="t" r="r" b="b"/>
            <a:pathLst>
              <a:path w="184785" h="285114">
                <a:moveTo>
                  <a:pt x="184403" y="0"/>
                </a:moveTo>
                <a:lnTo>
                  <a:pt x="90677" y="284988"/>
                </a:lnTo>
                <a:lnTo>
                  <a:pt x="0" y="284988"/>
                </a:lnTo>
              </a:path>
            </a:pathLst>
          </a:custGeom>
          <a:ln w="19050">
            <a:solidFill>
              <a:srgbClr val="FFCF01"/>
            </a:solidFill>
          </a:ln>
        </p:spPr>
        <p:txBody>
          <a:bodyPr wrap="square" lIns="0" tIns="0" rIns="0" bIns="0" rtlCol="0"/>
          <a:lstStyle/>
          <a:p/>
        </p:txBody>
      </p:sp>
      <p:sp>
        <p:nvSpPr>
          <p:cNvPr id="22" name="object 22"/>
          <p:cNvSpPr txBox="1"/>
          <p:nvPr/>
        </p:nvSpPr>
        <p:spPr>
          <a:xfrm>
            <a:off x="3810000" y="3826764"/>
            <a:ext cx="537210" cy="293370"/>
          </a:xfrm>
          <a:prstGeom prst="rect">
            <a:avLst/>
          </a:prstGeom>
          <a:ln w="19050">
            <a:solidFill>
              <a:srgbClr val="FFCF01"/>
            </a:solidFill>
          </a:ln>
        </p:spPr>
        <p:txBody>
          <a:bodyPr wrap="square" lIns="0" tIns="30480" rIns="0" bIns="0" rtlCol="0" vert="horz">
            <a:spAutoFit/>
          </a:bodyPr>
          <a:lstStyle/>
          <a:p>
            <a:pPr algn="ctr" marL="85725" marR="78105" indent="-635">
              <a:lnSpc>
                <a:spcPct val="100000"/>
              </a:lnSpc>
              <a:spcBef>
                <a:spcPts val="240"/>
              </a:spcBef>
            </a:pPr>
            <a:r>
              <a:rPr dirty="0" sz="500" spc="-5">
                <a:latin typeface="Tahoma"/>
                <a:cs typeface="Tahoma"/>
              </a:rPr>
              <a:t>Records in  which  cylinders =</a:t>
            </a:r>
            <a:r>
              <a:rPr dirty="0" sz="500" spc="-70">
                <a:latin typeface="Tahoma"/>
                <a:cs typeface="Tahoma"/>
              </a:rPr>
              <a:t> </a:t>
            </a:r>
            <a:r>
              <a:rPr dirty="0" sz="500" spc="-5">
                <a:latin typeface="Tahoma"/>
                <a:cs typeface="Tahoma"/>
              </a:rPr>
              <a:t>6</a:t>
            </a:r>
            <a:endParaRPr sz="500">
              <a:latin typeface="Tahoma"/>
              <a:cs typeface="Tahoma"/>
            </a:endParaRPr>
          </a:p>
        </p:txBody>
      </p:sp>
      <p:sp>
        <p:nvSpPr>
          <p:cNvPr id="23" name="object 23"/>
          <p:cNvSpPr/>
          <p:nvPr/>
        </p:nvSpPr>
        <p:spPr>
          <a:xfrm>
            <a:off x="5010911" y="3557778"/>
            <a:ext cx="170815" cy="250190"/>
          </a:xfrm>
          <a:custGeom>
            <a:avLst/>
            <a:gdLst/>
            <a:ahLst/>
            <a:cxnLst/>
            <a:rect l="l" t="t" r="r" b="b"/>
            <a:pathLst>
              <a:path w="170814" h="250189">
                <a:moveTo>
                  <a:pt x="0" y="0"/>
                </a:moveTo>
                <a:lnTo>
                  <a:pt x="86105" y="249936"/>
                </a:lnTo>
                <a:lnTo>
                  <a:pt x="170687" y="249936"/>
                </a:lnTo>
              </a:path>
            </a:pathLst>
          </a:custGeom>
          <a:ln w="19050">
            <a:solidFill>
              <a:srgbClr val="FFCF01"/>
            </a:solidFill>
          </a:ln>
        </p:spPr>
        <p:txBody>
          <a:bodyPr wrap="square" lIns="0" tIns="0" rIns="0" bIns="0" rtlCol="0"/>
          <a:lstStyle/>
          <a:p/>
        </p:txBody>
      </p:sp>
      <p:sp>
        <p:nvSpPr>
          <p:cNvPr id="24" name="object 24"/>
          <p:cNvSpPr txBox="1"/>
          <p:nvPr/>
        </p:nvSpPr>
        <p:spPr>
          <a:xfrm>
            <a:off x="5219700" y="3750564"/>
            <a:ext cx="537210" cy="293370"/>
          </a:xfrm>
          <a:prstGeom prst="rect">
            <a:avLst/>
          </a:prstGeom>
          <a:ln w="19050">
            <a:solidFill>
              <a:srgbClr val="FFCF01"/>
            </a:solidFill>
          </a:ln>
        </p:spPr>
        <p:txBody>
          <a:bodyPr wrap="square" lIns="0" tIns="30480" rIns="0" bIns="0" rtlCol="0" vert="horz">
            <a:spAutoFit/>
          </a:bodyPr>
          <a:lstStyle/>
          <a:p>
            <a:pPr algn="ctr" marL="85725" marR="78105" indent="-635">
              <a:lnSpc>
                <a:spcPct val="100000"/>
              </a:lnSpc>
              <a:spcBef>
                <a:spcPts val="240"/>
              </a:spcBef>
            </a:pPr>
            <a:r>
              <a:rPr dirty="0" sz="500" spc="-5">
                <a:latin typeface="Tahoma"/>
                <a:cs typeface="Tahoma"/>
              </a:rPr>
              <a:t>Records in  which  cylinders =</a:t>
            </a:r>
            <a:r>
              <a:rPr dirty="0" sz="500" spc="-65">
                <a:latin typeface="Tahoma"/>
                <a:cs typeface="Tahoma"/>
              </a:rPr>
              <a:t> </a:t>
            </a:r>
            <a:r>
              <a:rPr dirty="0" sz="500" spc="-5">
                <a:latin typeface="Tahoma"/>
                <a:cs typeface="Tahoma"/>
              </a:rPr>
              <a:t>8</a:t>
            </a:r>
            <a:endParaRPr sz="500">
              <a:latin typeface="Tahoma"/>
              <a:cs typeface="Tahoma"/>
            </a:endParaRPr>
          </a:p>
        </p:txBody>
      </p:sp>
      <p:sp>
        <p:nvSpPr>
          <p:cNvPr id="25" name="object 25"/>
          <p:cNvSpPr/>
          <p:nvPr/>
        </p:nvSpPr>
        <p:spPr>
          <a:xfrm>
            <a:off x="2705100" y="2660142"/>
            <a:ext cx="433070" cy="470534"/>
          </a:xfrm>
          <a:custGeom>
            <a:avLst/>
            <a:gdLst/>
            <a:ahLst/>
            <a:cxnLst/>
            <a:rect l="l" t="t" r="r" b="b"/>
            <a:pathLst>
              <a:path w="433069" h="470535">
                <a:moveTo>
                  <a:pt x="35051" y="347472"/>
                </a:moveTo>
                <a:lnTo>
                  <a:pt x="0" y="470153"/>
                </a:lnTo>
                <a:lnTo>
                  <a:pt x="119633" y="424433"/>
                </a:lnTo>
                <a:lnTo>
                  <a:pt x="107072" y="413003"/>
                </a:lnTo>
                <a:lnTo>
                  <a:pt x="78486" y="413003"/>
                </a:lnTo>
                <a:lnTo>
                  <a:pt x="50292" y="387096"/>
                </a:lnTo>
                <a:lnTo>
                  <a:pt x="63170" y="373057"/>
                </a:lnTo>
                <a:lnTo>
                  <a:pt x="35051" y="347472"/>
                </a:lnTo>
                <a:close/>
              </a:path>
              <a:path w="433069" h="470535">
                <a:moveTo>
                  <a:pt x="63170" y="373057"/>
                </a:moveTo>
                <a:lnTo>
                  <a:pt x="50292" y="387096"/>
                </a:lnTo>
                <a:lnTo>
                  <a:pt x="78486" y="413003"/>
                </a:lnTo>
                <a:lnTo>
                  <a:pt x="91476" y="398812"/>
                </a:lnTo>
                <a:lnTo>
                  <a:pt x="63170" y="373057"/>
                </a:lnTo>
                <a:close/>
              </a:path>
              <a:path w="433069" h="470535">
                <a:moveTo>
                  <a:pt x="91476" y="398812"/>
                </a:moveTo>
                <a:lnTo>
                  <a:pt x="78486" y="413003"/>
                </a:lnTo>
                <a:lnTo>
                  <a:pt x="107072" y="413003"/>
                </a:lnTo>
                <a:lnTo>
                  <a:pt x="91476" y="398812"/>
                </a:lnTo>
                <a:close/>
              </a:path>
              <a:path w="433069" h="470535">
                <a:moveTo>
                  <a:pt x="405383" y="0"/>
                </a:moveTo>
                <a:lnTo>
                  <a:pt x="63170" y="373057"/>
                </a:lnTo>
                <a:lnTo>
                  <a:pt x="91476" y="398812"/>
                </a:lnTo>
                <a:lnTo>
                  <a:pt x="432816" y="25907"/>
                </a:lnTo>
                <a:lnTo>
                  <a:pt x="405383" y="0"/>
                </a:lnTo>
                <a:close/>
              </a:path>
            </a:pathLst>
          </a:custGeom>
          <a:solidFill>
            <a:srgbClr val="000000"/>
          </a:solidFill>
        </p:spPr>
        <p:txBody>
          <a:bodyPr wrap="square" lIns="0" tIns="0" rIns="0" bIns="0" rtlCol="0"/>
          <a:lstStyle/>
          <a:p/>
        </p:txBody>
      </p:sp>
      <p:sp>
        <p:nvSpPr>
          <p:cNvPr id="26" name="object 26"/>
          <p:cNvSpPr/>
          <p:nvPr/>
        </p:nvSpPr>
        <p:spPr>
          <a:xfrm>
            <a:off x="3572255" y="2627376"/>
            <a:ext cx="217170" cy="464820"/>
          </a:xfrm>
          <a:custGeom>
            <a:avLst/>
            <a:gdLst/>
            <a:ahLst/>
            <a:cxnLst/>
            <a:rect l="l" t="t" r="r" b="b"/>
            <a:pathLst>
              <a:path w="217170" h="464819">
                <a:moveTo>
                  <a:pt x="0" y="337566"/>
                </a:moveTo>
                <a:lnTo>
                  <a:pt x="9144" y="464820"/>
                </a:lnTo>
                <a:lnTo>
                  <a:pt x="102398" y="384048"/>
                </a:lnTo>
                <a:lnTo>
                  <a:pt x="63246" y="384048"/>
                </a:lnTo>
                <a:lnTo>
                  <a:pt x="28194" y="369570"/>
                </a:lnTo>
                <a:lnTo>
                  <a:pt x="35466" y="352109"/>
                </a:lnTo>
                <a:lnTo>
                  <a:pt x="0" y="337566"/>
                </a:lnTo>
                <a:close/>
              </a:path>
              <a:path w="217170" h="464819">
                <a:moveTo>
                  <a:pt x="35466" y="352109"/>
                </a:moveTo>
                <a:lnTo>
                  <a:pt x="28194" y="369570"/>
                </a:lnTo>
                <a:lnTo>
                  <a:pt x="63246" y="384048"/>
                </a:lnTo>
                <a:lnTo>
                  <a:pt x="70568" y="366503"/>
                </a:lnTo>
                <a:lnTo>
                  <a:pt x="35466" y="352109"/>
                </a:lnTo>
                <a:close/>
              </a:path>
              <a:path w="217170" h="464819">
                <a:moveTo>
                  <a:pt x="70568" y="366503"/>
                </a:moveTo>
                <a:lnTo>
                  <a:pt x="63246" y="384048"/>
                </a:lnTo>
                <a:lnTo>
                  <a:pt x="102398" y="384048"/>
                </a:lnTo>
                <a:lnTo>
                  <a:pt x="105918" y="381000"/>
                </a:lnTo>
                <a:lnTo>
                  <a:pt x="70568" y="366503"/>
                </a:lnTo>
                <a:close/>
              </a:path>
              <a:path w="217170" h="464819">
                <a:moveTo>
                  <a:pt x="182118" y="0"/>
                </a:moveTo>
                <a:lnTo>
                  <a:pt x="35466" y="352109"/>
                </a:lnTo>
                <a:lnTo>
                  <a:pt x="70568" y="366503"/>
                </a:lnTo>
                <a:lnTo>
                  <a:pt x="217170" y="15240"/>
                </a:lnTo>
                <a:lnTo>
                  <a:pt x="182118" y="0"/>
                </a:lnTo>
                <a:close/>
              </a:path>
            </a:pathLst>
          </a:custGeom>
          <a:solidFill>
            <a:srgbClr val="000000"/>
          </a:solidFill>
        </p:spPr>
        <p:txBody>
          <a:bodyPr wrap="square" lIns="0" tIns="0" rIns="0" bIns="0" rtlCol="0"/>
          <a:lstStyle/>
          <a:p/>
        </p:txBody>
      </p:sp>
      <p:sp>
        <p:nvSpPr>
          <p:cNvPr id="27" name="object 27"/>
          <p:cNvSpPr/>
          <p:nvPr/>
        </p:nvSpPr>
        <p:spPr>
          <a:xfrm>
            <a:off x="4362450" y="2634995"/>
            <a:ext cx="114300" cy="457200"/>
          </a:xfrm>
          <a:custGeom>
            <a:avLst/>
            <a:gdLst/>
            <a:ahLst/>
            <a:cxnLst/>
            <a:rect l="l" t="t" r="r" b="b"/>
            <a:pathLst>
              <a:path w="114300" h="457200">
                <a:moveTo>
                  <a:pt x="38100" y="342900"/>
                </a:moveTo>
                <a:lnTo>
                  <a:pt x="0" y="342900"/>
                </a:lnTo>
                <a:lnTo>
                  <a:pt x="57150" y="457200"/>
                </a:lnTo>
                <a:lnTo>
                  <a:pt x="104775" y="361950"/>
                </a:lnTo>
                <a:lnTo>
                  <a:pt x="38100" y="361950"/>
                </a:lnTo>
                <a:lnTo>
                  <a:pt x="38100" y="342900"/>
                </a:lnTo>
                <a:close/>
              </a:path>
              <a:path w="114300" h="457200">
                <a:moveTo>
                  <a:pt x="76200" y="0"/>
                </a:moveTo>
                <a:lnTo>
                  <a:pt x="38100" y="0"/>
                </a:lnTo>
                <a:lnTo>
                  <a:pt x="38100" y="361950"/>
                </a:lnTo>
                <a:lnTo>
                  <a:pt x="76200" y="361950"/>
                </a:lnTo>
                <a:lnTo>
                  <a:pt x="76200" y="0"/>
                </a:lnTo>
                <a:close/>
              </a:path>
              <a:path w="114300" h="457200">
                <a:moveTo>
                  <a:pt x="114300" y="342900"/>
                </a:moveTo>
                <a:lnTo>
                  <a:pt x="76200" y="342900"/>
                </a:lnTo>
                <a:lnTo>
                  <a:pt x="76200" y="361950"/>
                </a:lnTo>
                <a:lnTo>
                  <a:pt x="104775" y="361950"/>
                </a:lnTo>
                <a:lnTo>
                  <a:pt x="114300" y="342900"/>
                </a:lnTo>
                <a:close/>
              </a:path>
            </a:pathLst>
          </a:custGeom>
          <a:solidFill>
            <a:srgbClr val="000000"/>
          </a:solidFill>
        </p:spPr>
        <p:txBody>
          <a:bodyPr wrap="square" lIns="0" tIns="0" rIns="0" bIns="0" rtlCol="0"/>
          <a:lstStyle/>
          <a:p/>
        </p:txBody>
      </p:sp>
      <p:sp>
        <p:nvSpPr>
          <p:cNvPr id="28" name="object 28"/>
          <p:cNvSpPr/>
          <p:nvPr/>
        </p:nvSpPr>
        <p:spPr>
          <a:xfrm>
            <a:off x="5013197" y="2625089"/>
            <a:ext cx="245110" cy="391160"/>
          </a:xfrm>
          <a:custGeom>
            <a:avLst/>
            <a:gdLst/>
            <a:ahLst/>
            <a:cxnLst/>
            <a:rect l="l" t="t" r="r" b="b"/>
            <a:pathLst>
              <a:path w="245110" h="391160">
                <a:moveTo>
                  <a:pt x="169188" y="302753"/>
                </a:moveTo>
                <a:lnTo>
                  <a:pt x="136398" y="322325"/>
                </a:lnTo>
                <a:lnTo>
                  <a:pt x="244601" y="390905"/>
                </a:lnTo>
                <a:lnTo>
                  <a:pt x="239026" y="319277"/>
                </a:lnTo>
                <a:lnTo>
                  <a:pt x="179069" y="319277"/>
                </a:lnTo>
                <a:lnTo>
                  <a:pt x="169188" y="302753"/>
                </a:lnTo>
                <a:close/>
              </a:path>
              <a:path w="245110" h="391160">
                <a:moveTo>
                  <a:pt x="202036" y="283146"/>
                </a:moveTo>
                <a:lnTo>
                  <a:pt x="169188" y="302753"/>
                </a:lnTo>
                <a:lnTo>
                  <a:pt x="179069" y="319277"/>
                </a:lnTo>
                <a:lnTo>
                  <a:pt x="211836" y="299465"/>
                </a:lnTo>
                <a:lnTo>
                  <a:pt x="202036" y="283146"/>
                </a:lnTo>
                <a:close/>
              </a:path>
              <a:path w="245110" h="391160">
                <a:moveTo>
                  <a:pt x="234696" y="263651"/>
                </a:moveTo>
                <a:lnTo>
                  <a:pt x="202036" y="283146"/>
                </a:lnTo>
                <a:lnTo>
                  <a:pt x="211836" y="299465"/>
                </a:lnTo>
                <a:lnTo>
                  <a:pt x="179069" y="319277"/>
                </a:lnTo>
                <a:lnTo>
                  <a:pt x="239026" y="319277"/>
                </a:lnTo>
                <a:lnTo>
                  <a:pt x="234696" y="263651"/>
                </a:lnTo>
                <a:close/>
              </a:path>
              <a:path w="245110" h="391160">
                <a:moveTo>
                  <a:pt x="32003" y="0"/>
                </a:moveTo>
                <a:lnTo>
                  <a:pt x="0" y="19811"/>
                </a:lnTo>
                <a:lnTo>
                  <a:pt x="169188" y="302753"/>
                </a:lnTo>
                <a:lnTo>
                  <a:pt x="202036" y="283146"/>
                </a:lnTo>
                <a:lnTo>
                  <a:pt x="32003" y="0"/>
                </a:lnTo>
                <a:close/>
              </a:path>
            </a:pathLst>
          </a:custGeom>
          <a:solidFill>
            <a:srgbClr val="000000"/>
          </a:solidFill>
        </p:spPr>
        <p:txBody>
          <a:bodyPr wrap="square" lIns="0" tIns="0" rIns="0" bIns="0" rtlCol="0"/>
          <a:lstStyle/>
          <a:p/>
        </p:txBody>
      </p:sp>
      <p:sp>
        <p:nvSpPr>
          <p:cNvPr id="29" name="object 29"/>
          <p:cNvSpPr txBox="1"/>
          <p:nvPr/>
        </p:nvSpPr>
        <p:spPr>
          <a:xfrm>
            <a:off x="2133600" y="3117595"/>
            <a:ext cx="791210" cy="299720"/>
          </a:xfrm>
          <a:prstGeom prst="rect">
            <a:avLst/>
          </a:prstGeom>
        </p:spPr>
        <p:txBody>
          <a:bodyPr wrap="square" lIns="0" tIns="12700" rIns="0" bIns="0" rtlCol="0" vert="horz">
            <a:spAutoFit/>
          </a:bodyPr>
          <a:lstStyle/>
          <a:p>
            <a:pPr marR="5080">
              <a:lnSpc>
                <a:spcPct val="100000"/>
              </a:lnSpc>
              <a:spcBef>
                <a:spcPts val="100"/>
              </a:spcBef>
            </a:pPr>
            <a:r>
              <a:rPr dirty="0" sz="900" spc="-5">
                <a:latin typeface="Tahoma"/>
                <a:cs typeface="Tahoma"/>
              </a:rPr>
              <a:t>Build tree from  These</a:t>
            </a:r>
            <a:r>
              <a:rPr dirty="0" sz="900" spc="-35">
                <a:latin typeface="Tahoma"/>
                <a:cs typeface="Tahoma"/>
              </a:rPr>
              <a:t> </a:t>
            </a:r>
            <a:r>
              <a:rPr dirty="0" sz="900" spc="-5">
                <a:latin typeface="Tahoma"/>
                <a:cs typeface="Tahoma"/>
              </a:rPr>
              <a:t>records..</a:t>
            </a:r>
            <a:endParaRPr sz="900">
              <a:latin typeface="Tahoma"/>
              <a:cs typeface="Tahoma"/>
            </a:endParaRPr>
          </a:p>
        </p:txBody>
      </p:sp>
      <p:sp>
        <p:nvSpPr>
          <p:cNvPr id="30" name="object 30"/>
          <p:cNvSpPr txBox="1"/>
          <p:nvPr/>
        </p:nvSpPr>
        <p:spPr>
          <a:xfrm>
            <a:off x="3055623" y="3139690"/>
            <a:ext cx="791210" cy="300990"/>
          </a:xfrm>
          <a:prstGeom prst="rect">
            <a:avLst/>
          </a:prstGeom>
        </p:spPr>
        <p:txBody>
          <a:bodyPr wrap="square" lIns="0" tIns="12700" rIns="0" bIns="0" rtlCol="0" vert="horz">
            <a:spAutoFit/>
          </a:bodyPr>
          <a:lstStyle/>
          <a:p>
            <a:pPr marR="5080">
              <a:lnSpc>
                <a:spcPct val="100000"/>
              </a:lnSpc>
              <a:spcBef>
                <a:spcPts val="100"/>
              </a:spcBef>
            </a:pPr>
            <a:r>
              <a:rPr dirty="0" sz="900" spc="-5">
                <a:latin typeface="Tahoma"/>
                <a:cs typeface="Tahoma"/>
              </a:rPr>
              <a:t>Build tree from  These</a:t>
            </a:r>
            <a:r>
              <a:rPr dirty="0" sz="900" spc="-35">
                <a:latin typeface="Tahoma"/>
                <a:cs typeface="Tahoma"/>
              </a:rPr>
              <a:t> </a:t>
            </a:r>
            <a:r>
              <a:rPr dirty="0" sz="900" spc="-5">
                <a:latin typeface="Tahoma"/>
                <a:cs typeface="Tahoma"/>
              </a:rPr>
              <a:t>records..</a:t>
            </a:r>
            <a:endParaRPr sz="900">
              <a:latin typeface="Tahoma"/>
              <a:cs typeface="Tahoma"/>
            </a:endParaRPr>
          </a:p>
        </p:txBody>
      </p:sp>
      <p:sp>
        <p:nvSpPr>
          <p:cNvPr id="31" name="object 31"/>
          <p:cNvSpPr txBox="1"/>
          <p:nvPr/>
        </p:nvSpPr>
        <p:spPr>
          <a:xfrm>
            <a:off x="4008120" y="3139690"/>
            <a:ext cx="1819910" cy="300990"/>
          </a:xfrm>
          <a:prstGeom prst="rect">
            <a:avLst/>
          </a:prstGeom>
        </p:spPr>
        <p:txBody>
          <a:bodyPr wrap="square" lIns="0" tIns="12700" rIns="0" bIns="0" rtlCol="0" vert="horz">
            <a:spAutoFit/>
          </a:bodyPr>
          <a:lstStyle/>
          <a:p>
            <a:pPr marR="5080">
              <a:lnSpc>
                <a:spcPct val="100000"/>
              </a:lnSpc>
              <a:spcBef>
                <a:spcPts val="100"/>
              </a:spcBef>
              <a:tabLst>
                <a:tab pos="1028065" algn="l"/>
              </a:tabLst>
            </a:pPr>
            <a:r>
              <a:rPr dirty="0" sz="900" spc="-5">
                <a:latin typeface="Tahoma"/>
                <a:cs typeface="Tahoma"/>
              </a:rPr>
              <a:t>Build</a:t>
            </a:r>
            <a:r>
              <a:rPr dirty="0" sz="900" spc="5">
                <a:latin typeface="Tahoma"/>
                <a:cs typeface="Tahoma"/>
              </a:rPr>
              <a:t> </a:t>
            </a:r>
            <a:r>
              <a:rPr dirty="0" sz="900" spc="-5">
                <a:latin typeface="Tahoma"/>
                <a:cs typeface="Tahoma"/>
              </a:rPr>
              <a:t>tree</a:t>
            </a:r>
            <a:r>
              <a:rPr dirty="0" sz="900" spc="5">
                <a:latin typeface="Tahoma"/>
                <a:cs typeface="Tahoma"/>
              </a:rPr>
              <a:t> </a:t>
            </a:r>
            <a:r>
              <a:rPr dirty="0" sz="900" spc="-5">
                <a:latin typeface="Tahoma"/>
                <a:cs typeface="Tahoma"/>
              </a:rPr>
              <a:t>from	Build tree from  These</a:t>
            </a:r>
            <a:r>
              <a:rPr dirty="0" sz="900" spc="20">
                <a:latin typeface="Tahoma"/>
                <a:cs typeface="Tahoma"/>
              </a:rPr>
              <a:t> </a:t>
            </a:r>
            <a:r>
              <a:rPr dirty="0" sz="900" spc="-5">
                <a:latin typeface="Tahoma"/>
                <a:cs typeface="Tahoma"/>
              </a:rPr>
              <a:t>records..	These</a:t>
            </a:r>
            <a:r>
              <a:rPr dirty="0" sz="900" spc="-30">
                <a:latin typeface="Tahoma"/>
                <a:cs typeface="Tahoma"/>
              </a:rPr>
              <a:t> </a:t>
            </a:r>
            <a:r>
              <a:rPr dirty="0" sz="900" spc="-5">
                <a:latin typeface="Tahoma"/>
                <a:cs typeface="Tahoma"/>
              </a:rPr>
              <a:t>records..</a:t>
            </a:r>
            <a:endParaRPr sz="900">
              <a:latin typeface="Tahoma"/>
              <a:cs typeface="Tahoma"/>
            </a:endParaRPr>
          </a:p>
        </p:txBody>
      </p:sp>
      <p:sp>
        <p:nvSpPr>
          <p:cNvPr id="32" name="object 32"/>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4" name="object 34"/>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36</a:t>
            </a:r>
            <a:endParaRPr sz="450">
              <a:latin typeface="Tahoma"/>
              <a:cs typeface="Tahoma"/>
            </a:endParaRPr>
          </a:p>
        </p:txBody>
      </p:sp>
      <p:sp>
        <p:nvSpPr>
          <p:cNvPr id="35" name="object 35"/>
          <p:cNvSpPr/>
          <p:nvPr/>
        </p:nvSpPr>
        <p:spPr>
          <a:xfrm>
            <a:off x="1943099" y="6012179"/>
            <a:ext cx="3915155" cy="2045969"/>
          </a:xfrm>
          <a:prstGeom prst="rect">
            <a:avLst/>
          </a:prstGeom>
          <a:blipFill>
            <a:blip r:embed="rId3" cstate="print"/>
            <a:stretch>
              <a:fillRect/>
            </a:stretch>
          </a:blipFill>
        </p:spPr>
        <p:txBody>
          <a:bodyPr wrap="square" lIns="0" tIns="0" rIns="0" bIns="0" rtlCol="0"/>
          <a:lstStyle/>
          <a:p/>
        </p:txBody>
      </p:sp>
      <p:sp>
        <p:nvSpPr>
          <p:cNvPr id="36" name="object 36"/>
          <p:cNvSpPr txBox="1"/>
          <p:nvPr/>
        </p:nvSpPr>
        <p:spPr>
          <a:xfrm>
            <a:off x="2625851" y="5677916"/>
            <a:ext cx="245808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Second level of</a:t>
            </a:r>
            <a:r>
              <a:rPr dirty="0" sz="2200" spc="-65">
                <a:solidFill>
                  <a:srgbClr val="006500"/>
                </a:solidFill>
                <a:latin typeface="Tahoma"/>
                <a:cs typeface="Tahoma"/>
              </a:rPr>
              <a:t> </a:t>
            </a:r>
            <a:r>
              <a:rPr dirty="0" sz="2200" spc="-5">
                <a:solidFill>
                  <a:srgbClr val="006500"/>
                </a:solidFill>
                <a:latin typeface="Tahoma"/>
                <a:cs typeface="Tahoma"/>
              </a:rPr>
              <a:t>tree</a:t>
            </a:r>
            <a:endParaRPr sz="2200">
              <a:latin typeface="Tahoma"/>
              <a:cs typeface="Tahoma"/>
            </a:endParaRPr>
          </a:p>
        </p:txBody>
      </p:sp>
      <p:sp>
        <p:nvSpPr>
          <p:cNvPr id="37" name="object 37"/>
          <p:cNvSpPr/>
          <p:nvPr/>
        </p:nvSpPr>
        <p:spPr>
          <a:xfrm>
            <a:off x="2438400" y="7754873"/>
            <a:ext cx="245110" cy="391160"/>
          </a:xfrm>
          <a:custGeom>
            <a:avLst/>
            <a:gdLst/>
            <a:ahLst/>
            <a:cxnLst/>
            <a:rect l="l" t="t" r="r" b="b"/>
            <a:pathLst>
              <a:path w="245110" h="391159">
                <a:moveTo>
                  <a:pt x="9906" y="263651"/>
                </a:moveTo>
                <a:lnTo>
                  <a:pt x="0" y="390906"/>
                </a:lnTo>
                <a:lnTo>
                  <a:pt x="107442" y="322325"/>
                </a:lnTo>
                <a:lnTo>
                  <a:pt x="102375" y="319277"/>
                </a:lnTo>
                <a:lnTo>
                  <a:pt x="65531" y="319277"/>
                </a:lnTo>
                <a:lnTo>
                  <a:pt x="32766" y="299465"/>
                </a:lnTo>
                <a:lnTo>
                  <a:pt x="42498" y="283258"/>
                </a:lnTo>
                <a:lnTo>
                  <a:pt x="9906" y="263651"/>
                </a:lnTo>
                <a:close/>
              </a:path>
              <a:path w="245110" h="391159">
                <a:moveTo>
                  <a:pt x="42498" y="283258"/>
                </a:moveTo>
                <a:lnTo>
                  <a:pt x="32766" y="299465"/>
                </a:lnTo>
                <a:lnTo>
                  <a:pt x="65531" y="319277"/>
                </a:lnTo>
                <a:lnTo>
                  <a:pt x="75278" y="302977"/>
                </a:lnTo>
                <a:lnTo>
                  <a:pt x="42498" y="283258"/>
                </a:lnTo>
                <a:close/>
              </a:path>
              <a:path w="245110" h="391159">
                <a:moveTo>
                  <a:pt x="75278" y="302977"/>
                </a:moveTo>
                <a:lnTo>
                  <a:pt x="65531" y="319277"/>
                </a:lnTo>
                <a:lnTo>
                  <a:pt x="102375" y="319277"/>
                </a:lnTo>
                <a:lnTo>
                  <a:pt x="75278" y="302977"/>
                </a:lnTo>
                <a:close/>
              </a:path>
              <a:path w="245110" h="391159">
                <a:moveTo>
                  <a:pt x="212598" y="0"/>
                </a:moveTo>
                <a:lnTo>
                  <a:pt x="42498" y="283258"/>
                </a:lnTo>
                <a:lnTo>
                  <a:pt x="75278" y="302977"/>
                </a:lnTo>
                <a:lnTo>
                  <a:pt x="244601" y="19812"/>
                </a:lnTo>
                <a:lnTo>
                  <a:pt x="212598" y="0"/>
                </a:lnTo>
                <a:close/>
              </a:path>
            </a:pathLst>
          </a:custGeom>
          <a:solidFill>
            <a:srgbClr val="000000"/>
          </a:solidFill>
        </p:spPr>
        <p:txBody>
          <a:bodyPr wrap="square" lIns="0" tIns="0" rIns="0" bIns="0" rtlCol="0"/>
          <a:lstStyle/>
          <a:p/>
        </p:txBody>
      </p:sp>
      <p:sp>
        <p:nvSpPr>
          <p:cNvPr id="38" name="object 38"/>
          <p:cNvSpPr txBox="1"/>
          <p:nvPr/>
        </p:nvSpPr>
        <p:spPr>
          <a:xfrm>
            <a:off x="2133600" y="8158224"/>
            <a:ext cx="1767205" cy="345440"/>
          </a:xfrm>
          <a:prstGeom prst="rect">
            <a:avLst/>
          </a:prstGeom>
        </p:spPr>
        <p:txBody>
          <a:bodyPr wrap="square" lIns="0" tIns="12700" rIns="0" bIns="0" rtlCol="0" vert="horz">
            <a:spAutoFit/>
          </a:bodyPr>
          <a:lstStyle/>
          <a:p>
            <a:pPr marR="5080">
              <a:lnSpc>
                <a:spcPct val="100000"/>
              </a:lnSpc>
              <a:spcBef>
                <a:spcPts val="100"/>
              </a:spcBef>
            </a:pPr>
            <a:r>
              <a:rPr dirty="0" sz="700">
                <a:latin typeface="Tahoma"/>
                <a:cs typeface="Tahoma"/>
              </a:rPr>
              <a:t>Recursively build a </a:t>
            </a:r>
            <a:r>
              <a:rPr dirty="0" sz="700" spc="-5">
                <a:latin typeface="Tahoma"/>
                <a:cs typeface="Tahoma"/>
              </a:rPr>
              <a:t>tree from the seven  records in which </a:t>
            </a:r>
            <a:r>
              <a:rPr dirty="0" sz="700" spc="-10">
                <a:latin typeface="Tahoma"/>
                <a:cs typeface="Tahoma"/>
              </a:rPr>
              <a:t>there </a:t>
            </a:r>
            <a:r>
              <a:rPr dirty="0" sz="700" spc="-5">
                <a:latin typeface="Tahoma"/>
                <a:cs typeface="Tahoma"/>
              </a:rPr>
              <a:t>are four cylinders and  the maker was based in Asia</a:t>
            </a:r>
            <a:endParaRPr sz="700">
              <a:latin typeface="Tahoma"/>
              <a:cs typeface="Tahoma"/>
            </a:endParaRPr>
          </a:p>
        </p:txBody>
      </p:sp>
      <p:sp>
        <p:nvSpPr>
          <p:cNvPr id="39" name="object 39"/>
          <p:cNvSpPr txBox="1"/>
          <p:nvPr/>
        </p:nvSpPr>
        <p:spPr>
          <a:xfrm>
            <a:off x="4808220" y="8117071"/>
            <a:ext cx="949325" cy="238760"/>
          </a:xfrm>
          <a:prstGeom prst="rect">
            <a:avLst/>
          </a:prstGeom>
        </p:spPr>
        <p:txBody>
          <a:bodyPr wrap="square" lIns="0" tIns="12700" rIns="0" bIns="0" rtlCol="0" vert="horz">
            <a:spAutoFit/>
          </a:bodyPr>
          <a:lstStyle/>
          <a:p>
            <a:pPr marR="5080">
              <a:lnSpc>
                <a:spcPct val="100000"/>
              </a:lnSpc>
              <a:spcBef>
                <a:spcPts val="100"/>
              </a:spcBef>
            </a:pPr>
            <a:r>
              <a:rPr dirty="0" sz="700">
                <a:latin typeface="Tahoma"/>
                <a:cs typeface="Tahoma"/>
              </a:rPr>
              <a:t>(Similar </a:t>
            </a:r>
            <a:r>
              <a:rPr dirty="0" sz="700" spc="-5">
                <a:latin typeface="Tahoma"/>
                <a:cs typeface="Tahoma"/>
              </a:rPr>
              <a:t>recursion in</a:t>
            </a:r>
            <a:r>
              <a:rPr dirty="0" sz="700" spc="-50">
                <a:latin typeface="Tahoma"/>
                <a:cs typeface="Tahoma"/>
              </a:rPr>
              <a:t> </a:t>
            </a:r>
            <a:r>
              <a:rPr dirty="0" sz="700" spc="-5">
                <a:latin typeface="Tahoma"/>
                <a:cs typeface="Tahoma"/>
              </a:rPr>
              <a:t>the  other</a:t>
            </a:r>
            <a:r>
              <a:rPr dirty="0" sz="700" spc="-10">
                <a:latin typeface="Tahoma"/>
                <a:cs typeface="Tahoma"/>
              </a:rPr>
              <a:t> </a:t>
            </a:r>
            <a:r>
              <a:rPr dirty="0" sz="700" spc="-5">
                <a:latin typeface="Tahoma"/>
                <a:cs typeface="Tahoma"/>
              </a:rPr>
              <a:t>cases)</a:t>
            </a:r>
            <a:endParaRPr sz="700">
              <a:latin typeface="Tahoma"/>
              <a:cs typeface="Tahoma"/>
            </a:endParaRPr>
          </a:p>
        </p:txBody>
      </p:sp>
      <p:sp>
        <p:nvSpPr>
          <p:cNvPr id="40" name="object 4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41" name="object 4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0" rIns="0" bIns="0" rtlCol="0" vert="horz">
            <a:spAutoFit/>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15875">
              <a:lnSpc>
                <a:spcPct val="100000"/>
              </a:lnSpc>
              <a:spcBef>
                <a:spcPts val="350"/>
              </a:spcBef>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37</a:t>
            </a:r>
            <a:endParaRPr sz="450">
              <a:latin typeface="Tahoma"/>
              <a:cs typeface="Tahoma"/>
            </a:endParaRPr>
          </a:p>
        </p:txBody>
      </p:sp>
      <p:sp>
        <p:nvSpPr>
          <p:cNvPr id="3" name="object 3"/>
          <p:cNvSpPr/>
          <p:nvPr/>
        </p:nvSpPr>
        <p:spPr>
          <a:xfrm>
            <a:off x="2020061" y="1470660"/>
            <a:ext cx="3732275" cy="2937509"/>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4038600" y="1415796"/>
            <a:ext cx="2053589" cy="386080"/>
          </a:xfrm>
          <a:custGeom>
            <a:avLst/>
            <a:gdLst/>
            <a:ahLst/>
            <a:cxnLst/>
            <a:rect l="l" t="t" r="r" b="b"/>
            <a:pathLst>
              <a:path w="2053589" h="386080">
                <a:moveTo>
                  <a:pt x="0" y="385572"/>
                </a:moveTo>
                <a:lnTo>
                  <a:pt x="2053589" y="385572"/>
                </a:lnTo>
                <a:lnTo>
                  <a:pt x="2053589" y="0"/>
                </a:lnTo>
                <a:lnTo>
                  <a:pt x="0" y="0"/>
                </a:lnTo>
                <a:lnTo>
                  <a:pt x="0" y="385572"/>
                </a:lnTo>
                <a:close/>
              </a:path>
            </a:pathLst>
          </a:custGeom>
          <a:solidFill>
            <a:srgbClr val="FFFFFF"/>
          </a:solidFill>
        </p:spPr>
        <p:txBody>
          <a:bodyPr wrap="square" lIns="0" tIns="0" rIns="0" bIns="0" rtlCol="0"/>
          <a:lstStyle/>
          <a:p/>
        </p:txBody>
      </p:sp>
      <p:sp>
        <p:nvSpPr>
          <p:cNvPr id="5" name="object 5"/>
          <p:cNvSpPr txBox="1">
            <a:spLocks noGrp="1"/>
          </p:cNvSpPr>
          <p:nvPr>
            <p:ph type="title"/>
          </p:nvPr>
        </p:nvSpPr>
        <p:spPr>
          <a:xfrm>
            <a:off x="4038600" y="1415796"/>
            <a:ext cx="2053589" cy="386080"/>
          </a:xfrm>
          <a:prstGeom prst="rect"/>
          <a:ln w="4762">
            <a:solidFill>
              <a:srgbClr val="000000"/>
            </a:solidFill>
          </a:ln>
        </p:spPr>
        <p:txBody>
          <a:bodyPr wrap="square" lIns="0" tIns="23495" rIns="0" bIns="0" rtlCol="0" vert="horz">
            <a:spAutoFit/>
          </a:bodyPr>
          <a:lstStyle/>
          <a:p>
            <a:pPr marL="203200">
              <a:lnSpc>
                <a:spcPct val="100000"/>
              </a:lnSpc>
              <a:spcBef>
                <a:spcPts val="185"/>
              </a:spcBef>
            </a:pPr>
            <a:r>
              <a:rPr dirty="0" spc="-5"/>
              <a:t>The final</a:t>
            </a:r>
            <a:r>
              <a:rPr dirty="0" spc="-35"/>
              <a:t> </a:t>
            </a:r>
            <a:r>
              <a:rPr dirty="0" spc="-5"/>
              <a:t>tree</a:t>
            </a:r>
          </a:p>
        </p:txBody>
      </p:sp>
      <p:sp>
        <p:nvSpPr>
          <p:cNvPr id="6" name="object 6"/>
          <p:cNvSpPr/>
          <p:nvPr/>
        </p:nvSpPr>
        <p:spPr>
          <a:xfrm>
            <a:off x="2020061" y="5647943"/>
            <a:ext cx="3732275" cy="293750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4343400" y="5425440"/>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sp>
        <p:nvSpPr>
          <p:cNvPr id="8" name="object 8"/>
          <p:cNvSpPr/>
          <p:nvPr/>
        </p:nvSpPr>
        <p:spPr>
          <a:xfrm>
            <a:off x="2057400" y="6640830"/>
            <a:ext cx="2150110" cy="1581150"/>
          </a:xfrm>
          <a:custGeom>
            <a:avLst/>
            <a:gdLst/>
            <a:ahLst/>
            <a:cxnLst/>
            <a:rect l="l" t="t" r="r" b="b"/>
            <a:pathLst>
              <a:path w="2150110" h="1581150">
                <a:moveTo>
                  <a:pt x="990600" y="323850"/>
                </a:moveTo>
                <a:lnTo>
                  <a:pt x="0" y="323850"/>
                </a:lnTo>
                <a:lnTo>
                  <a:pt x="0" y="1581150"/>
                </a:lnTo>
                <a:lnTo>
                  <a:pt x="990600" y="1581150"/>
                </a:lnTo>
                <a:lnTo>
                  <a:pt x="990600" y="847344"/>
                </a:lnTo>
                <a:lnTo>
                  <a:pt x="1420014" y="533400"/>
                </a:lnTo>
                <a:lnTo>
                  <a:pt x="990600" y="533400"/>
                </a:lnTo>
                <a:lnTo>
                  <a:pt x="990600" y="323850"/>
                </a:lnTo>
                <a:close/>
              </a:path>
              <a:path w="2150110" h="1581150">
                <a:moveTo>
                  <a:pt x="2149602" y="0"/>
                </a:moveTo>
                <a:lnTo>
                  <a:pt x="990600" y="533400"/>
                </a:lnTo>
                <a:lnTo>
                  <a:pt x="1420014" y="533400"/>
                </a:lnTo>
                <a:lnTo>
                  <a:pt x="2149602" y="0"/>
                </a:lnTo>
                <a:close/>
              </a:path>
            </a:pathLst>
          </a:custGeom>
          <a:solidFill>
            <a:srgbClr val="FFFFFF"/>
          </a:solidFill>
        </p:spPr>
        <p:txBody>
          <a:bodyPr wrap="square" lIns="0" tIns="0" rIns="0" bIns="0" rtlCol="0"/>
          <a:lstStyle/>
          <a:p/>
        </p:txBody>
      </p:sp>
      <p:sp>
        <p:nvSpPr>
          <p:cNvPr id="9" name="object 9"/>
          <p:cNvSpPr/>
          <p:nvPr/>
        </p:nvSpPr>
        <p:spPr>
          <a:xfrm>
            <a:off x="2057400" y="6640830"/>
            <a:ext cx="2150110" cy="1581150"/>
          </a:xfrm>
          <a:custGeom>
            <a:avLst/>
            <a:gdLst/>
            <a:ahLst/>
            <a:cxnLst/>
            <a:rect l="l" t="t" r="r" b="b"/>
            <a:pathLst>
              <a:path w="2150110" h="1581150">
                <a:moveTo>
                  <a:pt x="0" y="323850"/>
                </a:moveTo>
                <a:lnTo>
                  <a:pt x="0" y="1581150"/>
                </a:lnTo>
                <a:lnTo>
                  <a:pt x="990600" y="1581150"/>
                </a:lnTo>
                <a:lnTo>
                  <a:pt x="990600" y="847344"/>
                </a:lnTo>
                <a:lnTo>
                  <a:pt x="2149602" y="0"/>
                </a:lnTo>
                <a:lnTo>
                  <a:pt x="990600" y="533400"/>
                </a:lnTo>
                <a:lnTo>
                  <a:pt x="990600" y="323850"/>
                </a:lnTo>
                <a:lnTo>
                  <a:pt x="577595" y="323850"/>
                </a:lnTo>
                <a:lnTo>
                  <a:pt x="0" y="323850"/>
                </a:lnTo>
                <a:close/>
              </a:path>
            </a:pathLst>
          </a:custGeom>
          <a:ln w="14287">
            <a:solidFill>
              <a:srgbClr val="000000"/>
            </a:solidFill>
          </a:ln>
        </p:spPr>
        <p:txBody>
          <a:bodyPr wrap="square" lIns="0" tIns="0" rIns="0" bIns="0" rtlCol="0"/>
          <a:lstStyle/>
          <a:p/>
        </p:txBody>
      </p:sp>
      <p:graphicFrame>
        <p:nvGraphicFramePr>
          <p:cNvPr id="10" name="object 10"/>
          <p:cNvGraphicFramePr>
            <a:graphicFrameLocks noGrp="1"/>
          </p:cNvGraphicFramePr>
          <p:nvPr/>
        </p:nvGraphicFramePr>
        <p:xfrm>
          <a:off x="1599819" y="5402198"/>
          <a:ext cx="4578985" cy="3429000"/>
        </p:xfrm>
        <a:graphic>
          <a:graphicData uri="http://schemas.openxmlformats.org/drawingml/2006/table">
            <a:tbl>
              <a:tblPr firstRow="1" bandRow="1">
                <a:tableStyleId>{2D5ABB26-0587-4C30-8999-92F81FD0307C}</a:tableStyleId>
              </a:tblPr>
              <a:tblGrid>
                <a:gridCol w="2736850"/>
                <a:gridCol w="1748789"/>
                <a:gridCol w="73025"/>
              </a:tblGrid>
              <a:tr h="737615">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tcPr>
                </a:tc>
                <a:tc>
                  <a:txBody>
                    <a:bodyPr/>
                    <a:lstStyle/>
                    <a:p>
                      <a:pPr marL="623570" marR="238125" indent="-377825">
                        <a:lnSpc>
                          <a:spcPct val="100000"/>
                        </a:lnSpc>
                        <a:spcBef>
                          <a:spcPts val="320"/>
                        </a:spcBef>
                      </a:pPr>
                      <a:r>
                        <a:rPr dirty="0" sz="2200" spc="-5">
                          <a:solidFill>
                            <a:srgbClr val="006500"/>
                          </a:solidFill>
                          <a:latin typeface="Tahoma"/>
                          <a:cs typeface="Tahoma"/>
                        </a:rPr>
                        <a:t>Base</a:t>
                      </a:r>
                      <a:r>
                        <a:rPr dirty="0" sz="2200" spc="-90">
                          <a:solidFill>
                            <a:srgbClr val="006500"/>
                          </a:solidFill>
                          <a:latin typeface="Tahoma"/>
                          <a:cs typeface="Tahoma"/>
                        </a:rPr>
                        <a:t> </a:t>
                      </a:r>
                      <a:r>
                        <a:rPr dirty="0" sz="2200" spc="-5">
                          <a:solidFill>
                            <a:srgbClr val="006500"/>
                          </a:solidFill>
                          <a:latin typeface="Tahoma"/>
                          <a:cs typeface="Tahoma"/>
                        </a:rPr>
                        <a:t>Case  One</a:t>
                      </a:r>
                      <a:endParaRPr sz="2200">
                        <a:latin typeface="Tahoma"/>
                        <a:cs typeface="Tahoma"/>
                      </a:endParaRPr>
                    </a:p>
                  </a:txBody>
                  <a:tcPr marL="0" marR="0" marB="0" marT="4064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tcPr>
                </a:tc>
              </a:tr>
              <a:tr h="2678430">
                <a:tc gridSpan="3">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50"/>
                        </a:spcBef>
                      </a:pPr>
                      <a:endParaRPr sz="1550">
                        <a:latin typeface="Times New Roman"/>
                        <a:cs typeface="Times New Roman"/>
                      </a:endParaRPr>
                    </a:p>
                    <a:p>
                      <a:pPr algn="ctr" marL="514350" marR="3173095" indent="-635">
                        <a:lnSpc>
                          <a:spcPct val="100000"/>
                        </a:lnSpc>
                        <a:spcBef>
                          <a:spcPts val="5"/>
                        </a:spcBef>
                      </a:pPr>
                      <a:r>
                        <a:rPr dirty="0" sz="1200" spc="-5">
                          <a:latin typeface="Tahoma"/>
                          <a:cs typeface="Tahoma"/>
                        </a:rPr>
                        <a:t>Don’t split </a:t>
                      </a:r>
                      <a:r>
                        <a:rPr dirty="0" sz="1200">
                          <a:latin typeface="Tahoma"/>
                          <a:cs typeface="Tahoma"/>
                        </a:rPr>
                        <a:t>a  </a:t>
                      </a:r>
                      <a:r>
                        <a:rPr dirty="0" sz="1200" spc="-5">
                          <a:latin typeface="Tahoma"/>
                          <a:cs typeface="Tahoma"/>
                        </a:rPr>
                        <a:t>node if all  matching  records</a:t>
                      </a:r>
                      <a:r>
                        <a:rPr dirty="0" sz="1200" spc="-75">
                          <a:latin typeface="Tahoma"/>
                          <a:cs typeface="Tahoma"/>
                        </a:rPr>
                        <a:t> </a:t>
                      </a:r>
                      <a:r>
                        <a:rPr dirty="0" sz="1200" spc="-5">
                          <a:latin typeface="Tahoma"/>
                          <a:cs typeface="Tahoma"/>
                        </a:rPr>
                        <a:t>have  the </a:t>
                      </a:r>
                      <a:r>
                        <a:rPr dirty="0" sz="1200" spc="-10">
                          <a:latin typeface="Tahoma"/>
                          <a:cs typeface="Tahoma"/>
                        </a:rPr>
                        <a:t>same  </a:t>
                      </a:r>
                      <a:r>
                        <a:rPr dirty="0" sz="1200" spc="-5">
                          <a:latin typeface="Tahoma"/>
                          <a:cs typeface="Tahoma"/>
                        </a:rPr>
                        <a:t>output</a:t>
                      </a:r>
                      <a:r>
                        <a:rPr dirty="0" sz="1200" spc="-45">
                          <a:latin typeface="Tahoma"/>
                          <a:cs typeface="Tahoma"/>
                        </a:rPr>
                        <a:t> </a:t>
                      </a:r>
                      <a:r>
                        <a:rPr dirty="0" sz="1200" spc="-5">
                          <a:latin typeface="Tahoma"/>
                          <a:cs typeface="Tahoma"/>
                        </a:rPr>
                        <a:t>value</a:t>
                      </a:r>
                      <a:endParaRPr sz="1200">
                        <a:latin typeface="Tahoma"/>
                        <a:cs typeface="Tahoma"/>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50"/>
                        </a:spcBef>
                      </a:pPr>
                      <a:endParaRPr sz="160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38</a:t>
                      </a:r>
                      <a:endParaRPr sz="450">
                        <a:latin typeface="Tahoma"/>
                        <a:cs typeface="Tahoma"/>
                      </a:endParaRPr>
                    </a:p>
                  </a:txBody>
                  <a:tcPr marL="0" marR="0" marB="0" marT="0">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c hMerge="1">
                  <a:txBody>
                    <a:bodyPr/>
                    <a:lstStyle/>
                    <a:p>
                      <a:pPr/>
                    </a:p>
                  </a:txBody>
                  <a:tcPr marL="0" marR="0" marB="0" marT="0"/>
                </a:tc>
              </a:tr>
            </a:tbl>
          </a:graphicData>
        </a:graphic>
      </p:graphicFrame>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45379" y="4549394"/>
            <a:ext cx="19304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3</a:t>
            </a:r>
            <a:endParaRPr sz="450">
              <a:latin typeface="Tahoma"/>
              <a:cs typeface="Tahoma"/>
            </a:endParaRPr>
          </a:p>
        </p:txBody>
      </p:sp>
      <p:sp>
        <p:nvSpPr>
          <p:cNvPr id="4" name="object 4"/>
          <p:cNvSpPr txBox="1">
            <a:spLocks noGrp="1"/>
          </p:cNvSpPr>
          <p:nvPr>
            <p:ph type="title"/>
          </p:nvPr>
        </p:nvSpPr>
        <p:spPr>
          <a:xfrm>
            <a:off x="2790698" y="1500630"/>
            <a:ext cx="2114550" cy="361315"/>
          </a:xfrm>
          <a:prstGeom prst="rect"/>
        </p:spPr>
        <p:txBody>
          <a:bodyPr wrap="square" lIns="0" tIns="12700" rIns="0" bIns="0" rtlCol="0" vert="horz">
            <a:spAutoFit/>
          </a:bodyPr>
          <a:lstStyle/>
          <a:p>
            <a:pPr marL="12700">
              <a:lnSpc>
                <a:spcPct val="100000"/>
              </a:lnSpc>
              <a:spcBef>
                <a:spcPts val="100"/>
              </a:spcBef>
            </a:pPr>
            <a:r>
              <a:rPr dirty="0" spc="-5"/>
              <a:t>Here </a:t>
            </a:r>
            <a:r>
              <a:rPr dirty="0"/>
              <a:t>is a</a:t>
            </a:r>
            <a:r>
              <a:rPr dirty="0" spc="-80"/>
              <a:t> </a:t>
            </a:r>
            <a:r>
              <a:rPr dirty="0" spc="-5"/>
              <a:t>dataset</a:t>
            </a:r>
          </a:p>
        </p:txBody>
      </p:sp>
      <p:sp>
        <p:nvSpPr>
          <p:cNvPr id="5" name="object 5"/>
          <p:cNvSpPr txBox="1"/>
          <p:nvPr/>
        </p:nvSpPr>
        <p:spPr>
          <a:xfrm>
            <a:off x="1747520" y="3961892"/>
            <a:ext cx="3958590" cy="269875"/>
          </a:xfrm>
          <a:prstGeom prst="rect">
            <a:avLst/>
          </a:prstGeom>
        </p:spPr>
        <p:txBody>
          <a:bodyPr wrap="square" lIns="0" tIns="12700" rIns="0" bIns="0" rtlCol="0" vert="horz">
            <a:spAutoFit/>
          </a:bodyPr>
          <a:lstStyle/>
          <a:p>
            <a:pPr marL="12700">
              <a:lnSpc>
                <a:spcPct val="100000"/>
              </a:lnSpc>
              <a:spcBef>
                <a:spcPts val="100"/>
              </a:spcBef>
            </a:pPr>
            <a:r>
              <a:rPr dirty="0" sz="1600">
                <a:latin typeface="Tahoma"/>
                <a:cs typeface="Tahoma"/>
              </a:rPr>
              <a:t>48,000 records, 16 attributes [Kohavi</a:t>
            </a:r>
            <a:r>
              <a:rPr dirty="0" sz="1600" spc="-95">
                <a:latin typeface="Tahoma"/>
                <a:cs typeface="Tahoma"/>
              </a:rPr>
              <a:t> </a:t>
            </a:r>
            <a:r>
              <a:rPr dirty="0" sz="1600">
                <a:latin typeface="Tahoma"/>
                <a:cs typeface="Tahoma"/>
              </a:rPr>
              <a:t>1995]</a:t>
            </a:r>
            <a:endParaRPr sz="1600">
              <a:latin typeface="Tahoma"/>
              <a:cs typeface="Tahoma"/>
            </a:endParaRPr>
          </a:p>
        </p:txBody>
      </p:sp>
      <p:graphicFrame>
        <p:nvGraphicFramePr>
          <p:cNvPr id="6" name="object 6"/>
          <p:cNvGraphicFramePr>
            <a:graphicFrameLocks noGrp="1"/>
          </p:cNvGraphicFramePr>
          <p:nvPr/>
        </p:nvGraphicFramePr>
        <p:xfrm>
          <a:off x="2248280" y="1873376"/>
          <a:ext cx="3422650" cy="1944370"/>
        </p:xfrm>
        <a:graphic>
          <a:graphicData uri="http://schemas.openxmlformats.org/drawingml/2006/table">
            <a:tbl>
              <a:tblPr firstRow="1" bandRow="1">
                <a:tableStyleId>{2D5ABB26-0587-4C30-8999-92F81FD0307C}</a:tableStyleId>
              </a:tblPr>
              <a:tblGrid>
                <a:gridCol w="180975"/>
                <a:gridCol w="304165"/>
                <a:gridCol w="314325"/>
                <a:gridCol w="151765"/>
                <a:gridCol w="323215"/>
                <a:gridCol w="304800"/>
                <a:gridCol w="322579"/>
                <a:gridCol w="323215"/>
                <a:gridCol w="304800"/>
                <a:gridCol w="223519"/>
                <a:gridCol w="138430"/>
                <a:gridCol w="323850"/>
                <a:gridCol w="200024"/>
              </a:tblGrid>
              <a:tr h="80772">
                <a:tc>
                  <a:txBody>
                    <a:bodyPr/>
                    <a:lstStyle/>
                    <a:p>
                      <a:pPr marL="12065">
                        <a:lnSpc>
                          <a:spcPts val="530"/>
                        </a:lnSpc>
                        <a:spcBef>
                          <a:spcPts val="5"/>
                        </a:spcBef>
                      </a:pPr>
                      <a:r>
                        <a:rPr dirty="0" sz="450" spc="10">
                          <a:latin typeface="Arial"/>
                          <a:cs typeface="Arial"/>
                        </a:rPr>
                        <a:t>age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e</a:t>
                      </a:r>
                      <a:r>
                        <a:rPr dirty="0" sz="450" spc="10">
                          <a:latin typeface="Arial"/>
                          <a:cs typeface="Arial"/>
                        </a:rPr>
                        <a:t>m</a:t>
                      </a:r>
                      <a:r>
                        <a:rPr dirty="0" sz="450">
                          <a:latin typeface="Arial"/>
                          <a:cs typeface="Arial"/>
                        </a:rPr>
                        <a:t>p</a:t>
                      </a:r>
                      <a:r>
                        <a:rPr dirty="0" sz="450" spc="5">
                          <a:latin typeface="Arial"/>
                          <a:cs typeface="Arial"/>
                        </a:rPr>
                        <a:t>l</a:t>
                      </a:r>
                      <a:r>
                        <a:rPr dirty="0" sz="450">
                          <a:latin typeface="Arial"/>
                          <a:cs typeface="Arial"/>
                        </a:rPr>
                        <a:t>o</a:t>
                      </a:r>
                      <a:r>
                        <a:rPr dirty="0" sz="450" spc="20">
                          <a:latin typeface="Arial"/>
                          <a:cs typeface="Arial"/>
                        </a:rPr>
                        <a:t>ym</a:t>
                      </a:r>
                      <a:r>
                        <a:rPr dirty="0" sz="450">
                          <a:latin typeface="Arial"/>
                          <a:cs typeface="Arial"/>
                        </a:rPr>
                        <a: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30"/>
                        </a:lnSpc>
                        <a:spcBef>
                          <a:spcPts val="5"/>
                        </a:spcBef>
                      </a:pPr>
                      <a:r>
                        <a:rPr dirty="0" sz="450" spc="10">
                          <a:latin typeface="Arial"/>
                          <a:cs typeface="Arial"/>
                        </a:rPr>
                        <a:t>education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edun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0">
                          <a:latin typeface="Arial"/>
                          <a:cs typeface="Arial"/>
                        </a:rPr>
                        <a:t>marital</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30"/>
                        </a:lnSpc>
                        <a:spcBef>
                          <a:spcPts val="5"/>
                        </a:spcBef>
                      </a:pPr>
                      <a:r>
                        <a:rPr dirty="0" sz="450" spc="5">
                          <a:latin typeface="Arial"/>
                          <a:cs typeface="Arial"/>
                        </a:rPr>
                        <a:t>job</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5">
                          <a:latin typeface="Arial"/>
                          <a:cs typeface="Arial"/>
                        </a:rPr>
                        <a:t>relation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0">
                          <a:latin typeface="Arial"/>
                          <a:cs typeface="Arial"/>
                        </a:rPr>
                        <a:t>race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0">
                          <a:latin typeface="Arial"/>
                          <a:cs typeface="Arial"/>
                        </a:rPr>
                        <a:t>gender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5">
                          <a:latin typeface="Arial"/>
                          <a:cs typeface="Arial"/>
                        </a:rPr>
                        <a:t>h</a:t>
                      </a:r>
                      <a:r>
                        <a:rPr dirty="0" sz="450">
                          <a:latin typeface="Arial"/>
                          <a:cs typeface="Arial"/>
                        </a:rPr>
                        <a:t>our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0">
                          <a:latin typeface="Arial"/>
                          <a:cs typeface="Arial"/>
                        </a:rPr>
                        <a:t>country</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w</a:t>
                      </a:r>
                      <a:r>
                        <a:rPr dirty="0" sz="450" spc="-5">
                          <a:latin typeface="Arial"/>
                          <a:cs typeface="Arial"/>
                        </a:rPr>
                        <a:t>e</a:t>
                      </a:r>
                      <a:r>
                        <a:rPr dirty="0" sz="450">
                          <a:latin typeface="Arial"/>
                          <a:cs typeface="Arial"/>
                        </a:rPr>
                        <a:t>a</a:t>
                      </a:r>
                      <a:r>
                        <a:rPr dirty="0" sz="450" spc="5">
                          <a:latin typeface="Arial"/>
                          <a:cs typeface="Arial"/>
                        </a:rPr>
                        <a:t>l</a:t>
                      </a:r>
                      <a:r>
                        <a:rPr dirty="0" sz="450" spc="15">
                          <a:latin typeface="Arial"/>
                          <a:cs typeface="Arial"/>
                        </a:rPr>
                        <a:t>t</a:t>
                      </a:r>
                      <a:r>
                        <a:rPr dirty="0" sz="450">
                          <a:latin typeface="Arial"/>
                          <a:cs typeface="Arial"/>
                        </a:rPr>
                        <a:t>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R="3175">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R="3175">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R="12065">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R="12065">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R="12065">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R="12065">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30"/>
                        </a:lnSpc>
                        <a:spcBef>
                          <a:spcPts val="5"/>
                        </a:spcBef>
                      </a:pPr>
                      <a:r>
                        <a:rPr dirty="0" sz="450">
                          <a:latin typeface="Arial"/>
                          <a:cs typeface="Arial"/>
                        </a:rPr>
                        <a:t>39</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S</a:t>
                      </a:r>
                      <a:r>
                        <a:rPr dirty="0" sz="450" spc="15">
                          <a:latin typeface="Arial"/>
                          <a:cs typeface="Arial"/>
                        </a:rPr>
                        <a:t>t</a:t>
                      </a:r>
                      <a:r>
                        <a:rPr dirty="0" sz="450">
                          <a:latin typeface="Arial"/>
                          <a:cs typeface="Arial"/>
                        </a:rPr>
                        <a:t>a</a:t>
                      </a:r>
                      <a:r>
                        <a:rPr dirty="0" sz="450" spc="15">
                          <a:latin typeface="Arial"/>
                          <a:cs typeface="Arial"/>
                        </a:rPr>
                        <a:t>t</a:t>
                      </a:r>
                      <a:r>
                        <a:rPr dirty="0" sz="450">
                          <a:latin typeface="Arial"/>
                          <a:cs typeface="Arial"/>
                        </a:rPr>
                        <a:t>e</a:t>
                      </a:r>
                      <a:r>
                        <a:rPr dirty="0" sz="450" spc="-5">
                          <a:latin typeface="Arial"/>
                          <a:cs typeface="Arial"/>
                        </a:rPr>
                        <a:t>_</a:t>
                      </a:r>
                      <a:r>
                        <a:rPr dirty="0" sz="450">
                          <a:latin typeface="Arial"/>
                          <a:cs typeface="Arial"/>
                        </a:rPr>
                        <a:t>gov</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30"/>
                        </a:lnSpc>
                        <a:spcBef>
                          <a:spcPts val="5"/>
                        </a:spcBef>
                      </a:pPr>
                      <a:r>
                        <a:rPr dirty="0" sz="450" spc="10">
                          <a:latin typeface="Arial"/>
                          <a:cs typeface="Arial"/>
                        </a:rPr>
                        <a:t>Bachelors</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30"/>
                        </a:lnSpc>
                        <a:spcBef>
                          <a:spcPts val="5"/>
                        </a:spcBef>
                      </a:pPr>
                      <a:r>
                        <a:rPr dirty="0" sz="450">
                          <a:latin typeface="Arial"/>
                          <a:cs typeface="Arial"/>
                        </a:rPr>
                        <a:t>13</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30"/>
                        </a:lnSpc>
                        <a:spcBef>
                          <a:spcPts val="5"/>
                        </a:spcBef>
                      </a:pPr>
                      <a:r>
                        <a:rPr dirty="0" sz="450" spc="-10">
                          <a:latin typeface="Arial"/>
                          <a:cs typeface="Arial"/>
                        </a:rPr>
                        <a:t>N</a:t>
                      </a:r>
                      <a:r>
                        <a:rPr dirty="0" sz="450">
                          <a:latin typeface="Arial"/>
                          <a:cs typeface="Arial"/>
                        </a:rPr>
                        <a:t>e</a:t>
                      </a:r>
                      <a:r>
                        <a:rPr dirty="0" sz="450" spc="-55">
                          <a:latin typeface="Arial"/>
                          <a:cs typeface="Arial"/>
                        </a:rPr>
                        <a:t>v</a:t>
                      </a:r>
                      <a:r>
                        <a:rPr dirty="0" sz="450">
                          <a:latin typeface="Arial"/>
                          <a:cs typeface="Arial"/>
                        </a:rPr>
                        <a:t>e</a:t>
                      </a:r>
                      <a:r>
                        <a:rPr dirty="0" sz="450" spc="-10">
                          <a:latin typeface="Arial"/>
                          <a:cs typeface="Arial"/>
                        </a:rPr>
                        <a:t>r</a:t>
                      </a:r>
                      <a:r>
                        <a:rPr dirty="0" sz="450" spc="-5">
                          <a:latin typeface="Arial"/>
                          <a:cs typeface="Arial"/>
                        </a:rPr>
                        <a:t>_</a:t>
                      </a:r>
                      <a:r>
                        <a:rPr dirty="0" sz="450" spc="20">
                          <a:latin typeface="Arial"/>
                          <a:cs typeface="Arial"/>
                        </a:rPr>
                        <a:t>m</a:t>
                      </a:r>
                      <a:r>
                        <a:rPr dirty="0" sz="450">
                          <a:latin typeface="Arial"/>
                          <a:cs typeface="Arial"/>
                        </a:rPr>
                        <a:t>a</a:t>
                      </a:r>
                      <a:r>
                        <a:rPr dirty="0" sz="450">
                          <a:latin typeface="Arial"/>
                          <a:cs typeface="Arial"/>
                        </a:rPr>
                        <a:t>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30"/>
                        </a:lnSpc>
                        <a:spcBef>
                          <a:spcPts val="5"/>
                        </a:spcBef>
                      </a:pPr>
                      <a:r>
                        <a:rPr dirty="0" sz="450" spc="15">
                          <a:latin typeface="Arial"/>
                          <a:cs typeface="Arial"/>
                        </a:rPr>
                        <a:t>Adm_cleri</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30"/>
                        </a:lnSpc>
                        <a:spcBef>
                          <a:spcPts val="5"/>
                        </a:spcBef>
                      </a:pPr>
                      <a:r>
                        <a:rPr dirty="0" sz="450" spc="-5">
                          <a:latin typeface="Arial"/>
                          <a:cs typeface="Arial"/>
                        </a:rPr>
                        <a:t>N</a:t>
                      </a:r>
                      <a:r>
                        <a:rPr dirty="0" sz="450">
                          <a:latin typeface="Arial"/>
                          <a:cs typeface="Arial"/>
                        </a:rPr>
                        <a:t>o</a:t>
                      </a:r>
                      <a:r>
                        <a:rPr dirty="0" sz="450" spc="15">
                          <a:latin typeface="Arial"/>
                          <a:cs typeface="Arial"/>
                        </a:rPr>
                        <a:t>t</a:t>
                      </a:r>
                      <a:r>
                        <a:rPr dirty="0" sz="450" spc="-5">
                          <a:latin typeface="Arial"/>
                          <a:cs typeface="Arial"/>
                        </a:rPr>
                        <a:t>_</a:t>
                      </a:r>
                      <a:r>
                        <a:rPr dirty="0" sz="450" spc="5">
                          <a:latin typeface="Arial"/>
                          <a:cs typeface="Arial"/>
                        </a:rPr>
                        <a:t>i</a:t>
                      </a:r>
                      <a:r>
                        <a:rPr dirty="0" sz="450">
                          <a:latin typeface="Arial"/>
                          <a:cs typeface="Arial"/>
                        </a:rPr>
                        <a:t>n</a:t>
                      </a:r>
                      <a:r>
                        <a:rPr dirty="0" sz="450" spc="-5">
                          <a:latin typeface="Arial"/>
                          <a:cs typeface="Arial"/>
                        </a:rPr>
                        <a:t>_</a:t>
                      </a:r>
                      <a:r>
                        <a:rPr dirty="0" sz="450" spc="-20">
                          <a:latin typeface="Arial"/>
                          <a:cs typeface="Arial"/>
                        </a:rPr>
                        <a:t>f</a:t>
                      </a:r>
                      <a:r>
                        <a:rPr dirty="0" sz="450">
                          <a:latin typeface="Arial"/>
                          <a:cs typeface="Arial"/>
                        </a:rPr>
                        <a:t>a</a:t>
                      </a:r>
                      <a:r>
                        <a:rPr dirty="0" sz="450">
                          <a:latin typeface="Arial"/>
                          <a:cs typeface="Arial"/>
                        </a:rPr>
                        <a:t>m</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White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5">
                          <a:latin typeface="Arial"/>
                          <a:cs typeface="Arial"/>
                        </a:rPr>
                        <a:t>Male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40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poor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30"/>
                        </a:lnSpc>
                        <a:spcBef>
                          <a:spcPts val="5"/>
                        </a:spcBef>
                      </a:pPr>
                      <a:r>
                        <a:rPr dirty="0" sz="450">
                          <a:latin typeface="Arial"/>
                          <a:cs typeface="Arial"/>
                        </a:rPr>
                        <a:t>51</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S</a:t>
                      </a:r>
                      <a:r>
                        <a:rPr dirty="0" sz="450">
                          <a:latin typeface="Arial"/>
                          <a:cs typeface="Arial"/>
                        </a:rPr>
                        <a:t>e</a:t>
                      </a:r>
                      <a:r>
                        <a:rPr dirty="0" sz="450" spc="5">
                          <a:latin typeface="Arial"/>
                          <a:cs typeface="Arial"/>
                        </a:rPr>
                        <a:t>l</a:t>
                      </a:r>
                      <a:r>
                        <a:rPr dirty="0" sz="450" spc="-25">
                          <a:latin typeface="Arial"/>
                          <a:cs typeface="Arial"/>
                        </a:rPr>
                        <a:t>f</a:t>
                      </a:r>
                      <a:r>
                        <a:rPr dirty="0" sz="450">
                          <a:latin typeface="Arial"/>
                          <a:cs typeface="Arial"/>
                        </a:rPr>
                        <a:t>_e</a:t>
                      </a:r>
                      <a:r>
                        <a:rPr dirty="0" sz="450" spc="20">
                          <a:latin typeface="Arial"/>
                          <a:cs typeface="Arial"/>
                        </a:rPr>
                        <a:t>m</a:t>
                      </a:r>
                      <a:r>
                        <a:rPr dirty="0" sz="450" spc="-5">
                          <a:latin typeface="Arial"/>
                          <a:cs typeface="Arial"/>
                        </a:rPr>
                        <a:t>p</a:t>
                      </a:r>
                      <a:r>
                        <a:rPr dirty="0" sz="450">
                          <a:latin typeface="Arial"/>
                          <a:cs typeface="Arial"/>
                        </a:rPr>
                        <a:t>_</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30"/>
                        </a:lnSpc>
                        <a:spcBef>
                          <a:spcPts val="5"/>
                        </a:spcBef>
                      </a:pPr>
                      <a:r>
                        <a:rPr dirty="0" sz="450" spc="10">
                          <a:latin typeface="Arial"/>
                          <a:cs typeface="Arial"/>
                        </a:rPr>
                        <a:t>Bachelors</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30"/>
                        </a:lnSpc>
                        <a:spcBef>
                          <a:spcPts val="5"/>
                        </a:spcBef>
                      </a:pPr>
                      <a:r>
                        <a:rPr dirty="0" sz="450">
                          <a:latin typeface="Arial"/>
                          <a:cs typeface="Arial"/>
                        </a:rPr>
                        <a:t>13</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30"/>
                        </a:lnSpc>
                        <a:spcBef>
                          <a:spcPts val="5"/>
                        </a:spcBef>
                      </a:pPr>
                      <a:r>
                        <a:rPr dirty="0" sz="450" spc="10">
                          <a:latin typeface="Arial"/>
                          <a:cs typeface="Arial"/>
                        </a:rPr>
                        <a:t>Married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30"/>
                        </a:lnSpc>
                        <a:spcBef>
                          <a:spcPts val="5"/>
                        </a:spcBef>
                      </a:pPr>
                      <a:r>
                        <a:rPr dirty="0" sz="450" spc="20">
                          <a:latin typeface="Arial"/>
                          <a:cs typeface="Arial"/>
                        </a:rPr>
                        <a:t>E</a:t>
                      </a:r>
                      <a:r>
                        <a:rPr dirty="0" sz="450" spc="25">
                          <a:latin typeface="Arial"/>
                          <a:cs typeface="Arial"/>
                        </a:rPr>
                        <a:t>x</a:t>
                      </a:r>
                      <a:r>
                        <a:rPr dirty="0" sz="450">
                          <a:latin typeface="Arial"/>
                          <a:cs typeface="Arial"/>
                        </a:rPr>
                        <a:t>e</a:t>
                      </a:r>
                      <a:r>
                        <a:rPr dirty="0" sz="450" spc="20">
                          <a:latin typeface="Arial"/>
                          <a:cs typeface="Arial"/>
                        </a:rPr>
                        <a:t>c</a:t>
                      </a:r>
                      <a:r>
                        <a:rPr dirty="0" sz="450">
                          <a:latin typeface="Arial"/>
                          <a:cs typeface="Arial"/>
                        </a:rPr>
                        <a:t>_</a:t>
                      </a:r>
                      <a:r>
                        <a:rPr dirty="0" sz="450" spc="20">
                          <a:latin typeface="Arial"/>
                          <a:cs typeface="Arial"/>
                        </a:rPr>
                        <a:t>m</a:t>
                      </a:r>
                      <a:r>
                        <a:rPr dirty="0" sz="450" spc="-5">
                          <a:latin typeface="Arial"/>
                          <a:cs typeface="Arial"/>
                        </a:rPr>
                        <a:t>a</a:t>
                      </a:r>
                      <a:r>
                        <a:rPr dirty="0" sz="450">
                          <a:latin typeface="Arial"/>
                          <a:cs typeface="Arial"/>
                        </a:rPr>
                        <a:t>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0">
                          <a:latin typeface="Arial"/>
                          <a:cs typeface="Arial"/>
                        </a:rPr>
                        <a:t>Husband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White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5">
                          <a:latin typeface="Arial"/>
                          <a:cs typeface="Arial"/>
                        </a:rPr>
                        <a:t>Male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13</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30"/>
                        </a:lnSpc>
                        <a:spcBef>
                          <a:spcPts val="5"/>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15">
                          <a:latin typeface="Arial"/>
                          <a:cs typeface="Arial"/>
                        </a:rPr>
                        <a:t>t</a:t>
                      </a:r>
                      <a:r>
                        <a:rPr dirty="0" sz="450">
                          <a:latin typeface="Arial"/>
                          <a:cs typeface="Arial"/>
                        </a:rPr>
                        <a:t>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poor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30"/>
                        </a:lnSpc>
                        <a:spcBef>
                          <a:spcPts val="5"/>
                        </a:spcBef>
                      </a:pPr>
                      <a:r>
                        <a:rPr dirty="0" sz="450">
                          <a:latin typeface="Arial"/>
                          <a:cs typeface="Arial"/>
                        </a:rPr>
                        <a:t>39</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Private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30"/>
                        </a:lnSpc>
                        <a:spcBef>
                          <a:spcPts val="5"/>
                        </a:spcBef>
                      </a:pPr>
                      <a:r>
                        <a:rPr dirty="0" sz="450" spc="10">
                          <a:latin typeface="Arial"/>
                          <a:cs typeface="Arial"/>
                        </a:rPr>
                        <a:t>HS_grad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30"/>
                        </a:lnSpc>
                        <a:spcBef>
                          <a:spcPts val="5"/>
                        </a:spcBef>
                      </a:pPr>
                      <a:r>
                        <a:rPr dirty="0" sz="450">
                          <a:latin typeface="Arial"/>
                          <a:cs typeface="Arial"/>
                        </a:rPr>
                        <a:t>9</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30"/>
                        </a:lnSpc>
                        <a:spcBef>
                          <a:spcPts val="5"/>
                        </a:spcBef>
                      </a:pPr>
                      <a:r>
                        <a:rPr dirty="0" sz="450">
                          <a:latin typeface="Arial"/>
                          <a:cs typeface="Arial"/>
                        </a:rPr>
                        <a:t>Divorced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30"/>
                        </a:lnSpc>
                        <a:spcBef>
                          <a:spcPts val="5"/>
                        </a:spcBef>
                      </a:pPr>
                      <a:r>
                        <a:rPr dirty="0" sz="450" spc="10">
                          <a:latin typeface="Arial"/>
                          <a:cs typeface="Arial"/>
                        </a:rPr>
                        <a:t>Handlers_</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30"/>
                        </a:lnSpc>
                        <a:spcBef>
                          <a:spcPts val="5"/>
                        </a:spcBef>
                      </a:pPr>
                      <a:r>
                        <a:rPr dirty="0" sz="450" spc="-5">
                          <a:latin typeface="Arial"/>
                          <a:cs typeface="Arial"/>
                        </a:rPr>
                        <a:t>N</a:t>
                      </a:r>
                      <a:r>
                        <a:rPr dirty="0" sz="450">
                          <a:latin typeface="Arial"/>
                          <a:cs typeface="Arial"/>
                        </a:rPr>
                        <a:t>o</a:t>
                      </a:r>
                      <a:r>
                        <a:rPr dirty="0" sz="450" spc="15">
                          <a:latin typeface="Arial"/>
                          <a:cs typeface="Arial"/>
                        </a:rPr>
                        <a:t>t</a:t>
                      </a:r>
                      <a:r>
                        <a:rPr dirty="0" sz="450" spc="-5">
                          <a:latin typeface="Arial"/>
                          <a:cs typeface="Arial"/>
                        </a:rPr>
                        <a:t>_</a:t>
                      </a:r>
                      <a:r>
                        <a:rPr dirty="0" sz="450" spc="5">
                          <a:latin typeface="Arial"/>
                          <a:cs typeface="Arial"/>
                        </a:rPr>
                        <a:t>i</a:t>
                      </a:r>
                      <a:r>
                        <a:rPr dirty="0" sz="450">
                          <a:latin typeface="Arial"/>
                          <a:cs typeface="Arial"/>
                        </a:rPr>
                        <a:t>n</a:t>
                      </a:r>
                      <a:r>
                        <a:rPr dirty="0" sz="450" spc="-5">
                          <a:latin typeface="Arial"/>
                          <a:cs typeface="Arial"/>
                        </a:rPr>
                        <a:t>_</a:t>
                      </a:r>
                      <a:r>
                        <a:rPr dirty="0" sz="450" spc="-20">
                          <a:latin typeface="Arial"/>
                          <a:cs typeface="Arial"/>
                        </a:rPr>
                        <a:t>f</a:t>
                      </a:r>
                      <a:r>
                        <a:rPr dirty="0" sz="450">
                          <a:latin typeface="Arial"/>
                          <a:cs typeface="Arial"/>
                        </a:rPr>
                        <a:t>a</a:t>
                      </a:r>
                      <a:r>
                        <a:rPr dirty="0" sz="450">
                          <a:latin typeface="Arial"/>
                          <a:cs typeface="Arial"/>
                        </a:rPr>
                        <a:t>m</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White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5">
                          <a:latin typeface="Arial"/>
                          <a:cs typeface="Arial"/>
                        </a:rPr>
                        <a:t>Male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40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poor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30"/>
                        </a:lnSpc>
                        <a:spcBef>
                          <a:spcPts val="5"/>
                        </a:spcBef>
                      </a:pPr>
                      <a:r>
                        <a:rPr dirty="0" sz="450">
                          <a:latin typeface="Arial"/>
                          <a:cs typeface="Arial"/>
                        </a:rPr>
                        <a:t>54</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Private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30"/>
                        </a:lnSpc>
                        <a:spcBef>
                          <a:spcPts val="5"/>
                        </a:spcBef>
                      </a:pPr>
                      <a:r>
                        <a:rPr dirty="0" sz="450" spc="10">
                          <a:latin typeface="Arial"/>
                          <a:cs typeface="Arial"/>
                        </a:rPr>
                        <a:t>11th</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30"/>
                        </a:lnSpc>
                        <a:spcBef>
                          <a:spcPts val="5"/>
                        </a:spcBef>
                      </a:pPr>
                      <a:r>
                        <a:rPr dirty="0" sz="450">
                          <a:latin typeface="Arial"/>
                          <a:cs typeface="Arial"/>
                        </a:rPr>
                        <a:t>7</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0">
                          <a:latin typeface="Arial"/>
                          <a:cs typeface="Arial"/>
                        </a:rPr>
                        <a:t>Married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30"/>
                        </a:lnSpc>
                        <a:spcBef>
                          <a:spcPts val="5"/>
                        </a:spcBef>
                      </a:pPr>
                      <a:r>
                        <a:rPr dirty="0" sz="450" spc="10">
                          <a:latin typeface="Arial"/>
                          <a:cs typeface="Arial"/>
                        </a:rPr>
                        <a:t>Handlers_</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0">
                          <a:latin typeface="Arial"/>
                          <a:cs typeface="Arial"/>
                        </a:rPr>
                        <a:t>Husband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Black</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5">
                          <a:latin typeface="Arial"/>
                          <a:cs typeface="Arial"/>
                        </a:rPr>
                        <a:t>Male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40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poor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30"/>
                        </a:lnSpc>
                        <a:spcBef>
                          <a:spcPts val="5"/>
                        </a:spcBef>
                      </a:pPr>
                      <a:r>
                        <a:rPr dirty="0" sz="450">
                          <a:latin typeface="Arial"/>
                          <a:cs typeface="Arial"/>
                        </a:rPr>
                        <a:t>28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Private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30"/>
                        </a:lnSpc>
                        <a:spcBef>
                          <a:spcPts val="5"/>
                        </a:spcBef>
                      </a:pPr>
                      <a:r>
                        <a:rPr dirty="0" sz="450" spc="10">
                          <a:latin typeface="Arial"/>
                          <a:cs typeface="Arial"/>
                        </a:rPr>
                        <a:t>Bachelors</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30"/>
                        </a:lnSpc>
                        <a:spcBef>
                          <a:spcPts val="5"/>
                        </a:spcBef>
                      </a:pPr>
                      <a:r>
                        <a:rPr dirty="0" sz="450">
                          <a:latin typeface="Arial"/>
                          <a:cs typeface="Arial"/>
                        </a:rPr>
                        <a:t>13</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0">
                          <a:latin typeface="Arial"/>
                          <a:cs typeface="Arial"/>
                        </a:rPr>
                        <a:t>Married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a:latin typeface="Arial"/>
                          <a:cs typeface="Arial"/>
                        </a:rPr>
                        <a: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30"/>
                        </a:lnSpc>
                        <a:spcBef>
                          <a:spcPts val="5"/>
                        </a:spcBef>
                      </a:pPr>
                      <a:r>
                        <a:rPr dirty="0" sz="450" spc="20">
                          <a:latin typeface="Arial"/>
                          <a:cs typeface="Arial"/>
                        </a:rPr>
                        <a:t>P</a:t>
                      </a:r>
                      <a:r>
                        <a:rPr dirty="0" sz="450" spc="-10">
                          <a:latin typeface="Arial"/>
                          <a:cs typeface="Arial"/>
                        </a:rPr>
                        <a:t>r</a:t>
                      </a:r>
                      <a:r>
                        <a:rPr dirty="0" sz="450">
                          <a:latin typeface="Arial"/>
                          <a:cs typeface="Arial"/>
                        </a:rPr>
                        <a:t>o</a:t>
                      </a:r>
                      <a:r>
                        <a:rPr dirty="0" sz="450" spc="-20">
                          <a:latin typeface="Arial"/>
                          <a:cs typeface="Arial"/>
                        </a:rPr>
                        <a:t>f</a:t>
                      </a:r>
                      <a:r>
                        <a:rPr dirty="0" sz="450" spc="-5">
                          <a:latin typeface="Arial"/>
                          <a:cs typeface="Arial"/>
                        </a:rPr>
                        <a:t>_</a:t>
                      </a:r>
                      <a:r>
                        <a:rPr dirty="0" sz="450" spc="25">
                          <a:latin typeface="Arial"/>
                          <a:cs typeface="Arial"/>
                        </a:rPr>
                        <a:t>s</a:t>
                      </a:r>
                      <a:r>
                        <a:rPr dirty="0" sz="450">
                          <a:latin typeface="Arial"/>
                          <a:cs typeface="Arial"/>
                        </a:rPr>
                        <a:t>pe</a:t>
                      </a:r>
                      <a:r>
                        <a:rPr dirty="0" sz="450" spc="20">
                          <a:latin typeface="Arial"/>
                          <a:cs typeface="Arial"/>
                        </a:rPr>
                        <a:t>c</a:t>
                      </a:r>
                      <a:r>
                        <a:rPr dirty="0" sz="450">
                          <a:latin typeface="Arial"/>
                          <a:cs typeface="Arial"/>
                        </a:rPr>
                        <a:t>i</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30"/>
                        </a:lnSpc>
                        <a:spcBef>
                          <a:spcPts val="5"/>
                        </a:spcBef>
                      </a:pPr>
                      <a:r>
                        <a:rPr dirty="0" sz="450" spc="15">
                          <a:latin typeface="Arial"/>
                          <a:cs typeface="Arial"/>
                        </a:rPr>
                        <a:t>Wife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20">
                          <a:latin typeface="Arial"/>
                          <a:cs typeface="Arial"/>
                        </a:rPr>
                        <a:t>Black</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10">
                          <a:latin typeface="Arial"/>
                          <a:cs typeface="Arial"/>
                        </a:rPr>
                        <a:t>F</a:t>
                      </a:r>
                      <a:r>
                        <a:rPr dirty="0" sz="450">
                          <a:latin typeface="Arial"/>
                          <a:cs typeface="Arial"/>
                        </a:rPr>
                        <a:t>e</a:t>
                      </a:r>
                      <a:r>
                        <a:rPr dirty="0" sz="450" spc="10">
                          <a:latin typeface="Arial"/>
                          <a:cs typeface="Arial"/>
                        </a:rPr>
                        <a:t>m</a:t>
                      </a:r>
                      <a:r>
                        <a:rPr dirty="0" sz="450">
                          <a:latin typeface="Arial"/>
                          <a:cs typeface="Arial"/>
                        </a:rPr>
                        <a:t>a</a:t>
                      </a:r>
                      <a:r>
                        <a:rPr dirty="0" sz="450" spc="5">
                          <a:latin typeface="Arial"/>
                          <a:cs typeface="Arial"/>
                        </a:rPr>
                        <a:t>l</a:t>
                      </a:r>
                      <a:r>
                        <a:rPr dirty="0" sz="450">
                          <a:latin typeface="Arial"/>
                          <a:cs typeface="Arial"/>
                        </a:rPr>
                        <a:t>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40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30"/>
                        </a:lnSpc>
                        <a:spcBef>
                          <a:spcPts val="5"/>
                        </a:spcBef>
                      </a:pPr>
                      <a:r>
                        <a:rPr dirty="0" sz="450" spc="5">
                          <a:latin typeface="Arial"/>
                          <a:cs typeface="Arial"/>
                        </a:rPr>
                        <a:t>Cuba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30"/>
                        </a:lnSpc>
                        <a:spcBef>
                          <a:spcPts val="5"/>
                        </a:spcBef>
                      </a:pPr>
                      <a:r>
                        <a:rPr dirty="0" sz="450" spc="5">
                          <a:latin typeface="Arial"/>
                          <a:cs typeface="Arial"/>
                        </a:rPr>
                        <a:t>poor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3">
                <a:tc>
                  <a:txBody>
                    <a:bodyPr/>
                    <a:lstStyle/>
                    <a:p>
                      <a:pPr algn="r" marR="3810">
                        <a:lnSpc>
                          <a:spcPts val="525"/>
                        </a:lnSpc>
                        <a:spcBef>
                          <a:spcPts val="10"/>
                        </a:spcBef>
                      </a:pPr>
                      <a:r>
                        <a:rPr dirty="0" sz="450">
                          <a:latin typeface="Arial"/>
                          <a:cs typeface="Arial"/>
                        </a:rPr>
                        <a:t>38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5">
                          <a:latin typeface="Arial"/>
                          <a:cs typeface="Arial"/>
                        </a:rPr>
                        <a:t>Masters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20">
                          <a:latin typeface="Arial"/>
                          <a:cs typeface="Arial"/>
                        </a:rPr>
                        <a:t>E</a:t>
                      </a:r>
                      <a:r>
                        <a:rPr dirty="0" sz="450" spc="25">
                          <a:latin typeface="Arial"/>
                          <a:cs typeface="Arial"/>
                        </a:rPr>
                        <a:t>x</a:t>
                      </a:r>
                      <a:r>
                        <a:rPr dirty="0" sz="450">
                          <a:latin typeface="Arial"/>
                          <a:cs typeface="Arial"/>
                        </a:rPr>
                        <a:t>e</a:t>
                      </a:r>
                      <a:r>
                        <a:rPr dirty="0" sz="450" spc="20">
                          <a:latin typeface="Arial"/>
                          <a:cs typeface="Arial"/>
                        </a:rPr>
                        <a:t>c</a:t>
                      </a:r>
                      <a:r>
                        <a:rPr dirty="0" sz="450">
                          <a:latin typeface="Arial"/>
                          <a:cs typeface="Arial"/>
                        </a:rPr>
                        <a:t>_</a:t>
                      </a:r>
                      <a:r>
                        <a:rPr dirty="0" sz="450" spc="20">
                          <a:latin typeface="Arial"/>
                          <a:cs typeface="Arial"/>
                        </a:rPr>
                        <a:t>m</a:t>
                      </a:r>
                      <a:r>
                        <a:rPr dirty="0" sz="450" spc="-5">
                          <a:latin typeface="Arial"/>
                          <a:cs typeface="Arial"/>
                        </a:rPr>
                        <a:t>a</a:t>
                      </a:r>
                      <a:r>
                        <a:rPr dirty="0" sz="450">
                          <a:latin typeface="Arial"/>
                          <a:cs typeface="Arial"/>
                        </a:rPr>
                        <a:t>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5">
                          <a:latin typeface="Arial"/>
                          <a:cs typeface="Arial"/>
                        </a:rPr>
                        <a:t>Wife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F</a:t>
                      </a:r>
                      <a:r>
                        <a:rPr dirty="0" sz="450">
                          <a:latin typeface="Arial"/>
                          <a:cs typeface="Arial"/>
                        </a:rPr>
                        <a:t>e</a:t>
                      </a:r>
                      <a:r>
                        <a:rPr dirty="0" sz="450" spc="10">
                          <a:latin typeface="Arial"/>
                          <a:cs typeface="Arial"/>
                        </a:rPr>
                        <a:t>m</a:t>
                      </a:r>
                      <a:r>
                        <a:rPr dirty="0" sz="450">
                          <a:latin typeface="Arial"/>
                          <a:cs typeface="Arial"/>
                        </a:rPr>
                        <a:t>a</a:t>
                      </a:r>
                      <a:r>
                        <a:rPr dirty="0" sz="450" spc="5">
                          <a:latin typeface="Arial"/>
                          <a:cs typeface="Arial"/>
                        </a:rPr>
                        <a:t>l</a:t>
                      </a:r>
                      <a:r>
                        <a:rPr dirty="0" sz="450">
                          <a:latin typeface="Arial"/>
                          <a:cs typeface="Arial"/>
                        </a:rPr>
                        <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50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9th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M</a:t>
                      </a:r>
                      <a:r>
                        <a:rPr dirty="0" sz="450">
                          <a:latin typeface="Arial"/>
                          <a:cs typeface="Arial"/>
                        </a:rPr>
                        <a:t>a</a:t>
                      </a:r>
                      <a:r>
                        <a:rPr dirty="0" sz="450" spc="-10">
                          <a:latin typeface="Arial"/>
                          <a:cs typeface="Arial"/>
                        </a:rPr>
                        <a:t>r</a:t>
                      </a:r>
                      <a:r>
                        <a:rPr dirty="0" sz="450" spc="-10">
                          <a:latin typeface="Arial"/>
                          <a:cs typeface="Arial"/>
                        </a:rPr>
                        <a:t>r</a:t>
                      </a:r>
                      <a:r>
                        <a:rPr dirty="0" sz="450" spc="5">
                          <a:latin typeface="Arial"/>
                          <a:cs typeface="Arial"/>
                        </a:rPr>
                        <a:t>i</a:t>
                      </a:r>
                      <a:r>
                        <a:rPr dirty="0" sz="450">
                          <a:latin typeface="Arial"/>
                          <a:cs typeface="Arial"/>
                        </a:rPr>
                        <a:t>e</a:t>
                      </a:r>
                      <a:r>
                        <a:rPr dirty="0" sz="450" spc="-5">
                          <a:latin typeface="Arial"/>
                          <a:cs typeface="Arial"/>
                        </a:rPr>
                        <a:t>d</a:t>
                      </a:r>
                      <a:r>
                        <a:rPr dirty="0" sz="450">
                          <a:latin typeface="Arial"/>
                          <a:cs typeface="Arial"/>
                        </a:rPr>
                        <a:t>_</a:t>
                      </a:r>
                      <a:r>
                        <a:rPr dirty="0" sz="450" spc="25">
                          <a:latin typeface="Arial"/>
                          <a:cs typeface="Arial"/>
                        </a:rPr>
                        <a:t>s</a:t>
                      </a:r>
                      <a:r>
                        <a:rPr dirty="0" sz="450">
                          <a:latin typeface="Arial"/>
                          <a:cs typeface="Arial"/>
                        </a:rPr>
                        <a:t>p</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O</a:t>
                      </a:r>
                      <a:r>
                        <a:rPr dirty="0" sz="450" spc="15">
                          <a:latin typeface="Arial"/>
                          <a:cs typeface="Arial"/>
                        </a:rPr>
                        <a:t>t</a:t>
                      </a:r>
                      <a:r>
                        <a:rPr dirty="0" sz="450">
                          <a:latin typeface="Arial"/>
                          <a:cs typeface="Arial"/>
                        </a:rPr>
                        <a:t>he</a:t>
                      </a:r>
                      <a:r>
                        <a:rPr dirty="0" sz="450" spc="-10">
                          <a:latin typeface="Arial"/>
                          <a:cs typeface="Arial"/>
                        </a:rPr>
                        <a:t>r</a:t>
                      </a:r>
                      <a:r>
                        <a:rPr dirty="0" sz="450">
                          <a:latin typeface="Arial"/>
                          <a:cs typeface="Arial"/>
                        </a:rPr>
                        <a:t>_</a:t>
                      </a:r>
                      <a:r>
                        <a:rPr dirty="0" sz="450" spc="20">
                          <a:latin typeface="Arial"/>
                          <a:cs typeface="Arial"/>
                        </a:rPr>
                        <a:t>s</a:t>
                      </a:r>
                      <a:r>
                        <a:rPr dirty="0" sz="450">
                          <a:latin typeface="Arial"/>
                          <a:cs typeface="Arial"/>
                        </a:rPr>
                        <a:t>e</a:t>
                      </a:r>
                      <a:r>
                        <a:rPr dirty="0" sz="450" spc="-10">
                          <a:latin typeface="Arial"/>
                          <a:cs typeface="Arial"/>
                        </a:rPr>
                        <a:t>r</a:t>
                      </a:r>
                      <a:r>
                        <a:rPr dirty="0" sz="450">
                          <a:latin typeface="Arial"/>
                          <a:cs typeface="Arial"/>
                        </a:rPr>
                        <a:t>v</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5">
                          <a:latin typeface="Arial"/>
                          <a:cs typeface="Arial"/>
                        </a:rPr>
                        <a:t>N</a:t>
                      </a:r>
                      <a:r>
                        <a:rPr dirty="0" sz="450">
                          <a:latin typeface="Arial"/>
                          <a:cs typeface="Arial"/>
                        </a:rPr>
                        <a:t>o</a:t>
                      </a:r>
                      <a:r>
                        <a:rPr dirty="0" sz="450" spc="15">
                          <a:latin typeface="Arial"/>
                          <a:cs typeface="Arial"/>
                        </a:rPr>
                        <a:t>t</a:t>
                      </a:r>
                      <a:r>
                        <a:rPr dirty="0" sz="450" spc="-5">
                          <a:latin typeface="Arial"/>
                          <a:cs typeface="Arial"/>
                        </a:rPr>
                        <a:t>_</a:t>
                      </a:r>
                      <a:r>
                        <a:rPr dirty="0" sz="450" spc="5">
                          <a:latin typeface="Arial"/>
                          <a:cs typeface="Arial"/>
                        </a:rPr>
                        <a:t>i</a:t>
                      </a:r>
                      <a:r>
                        <a:rPr dirty="0" sz="450">
                          <a:latin typeface="Arial"/>
                          <a:cs typeface="Arial"/>
                        </a:rPr>
                        <a:t>n</a:t>
                      </a:r>
                      <a:r>
                        <a:rPr dirty="0" sz="450" spc="-5">
                          <a:latin typeface="Arial"/>
                          <a:cs typeface="Arial"/>
                        </a:rPr>
                        <a:t>_</a:t>
                      </a:r>
                      <a:r>
                        <a:rPr dirty="0" sz="450" spc="-20">
                          <a:latin typeface="Arial"/>
                          <a:cs typeface="Arial"/>
                        </a:rPr>
                        <a:t>f</a:t>
                      </a:r>
                      <a:r>
                        <a:rPr dirty="0" sz="450">
                          <a:latin typeface="Arial"/>
                          <a:cs typeface="Arial"/>
                        </a:rPr>
                        <a:t>a</a:t>
                      </a:r>
                      <a:r>
                        <a:rPr dirty="0" sz="450">
                          <a:latin typeface="Arial"/>
                          <a:cs typeface="Arial"/>
                        </a:rPr>
                        <a:t>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Black</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F</a:t>
                      </a:r>
                      <a:r>
                        <a:rPr dirty="0" sz="450">
                          <a:latin typeface="Arial"/>
                          <a:cs typeface="Arial"/>
                        </a:rPr>
                        <a:t>e</a:t>
                      </a:r>
                      <a:r>
                        <a:rPr dirty="0" sz="450" spc="10">
                          <a:latin typeface="Arial"/>
                          <a:cs typeface="Arial"/>
                        </a:rPr>
                        <a:t>m</a:t>
                      </a:r>
                      <a:r>
                        <a:rPr dirty="0" sz="450">
                          <a:latin typeface="Arial"/>
                          <a:cs typeface="Arial"/>
                        </a:rPr>
                        <a:t>a</a:t>
                      </a:r>
                      <a:r>
                        <a:rPr dirty="0" sz="450" spc="5">
                          <a:latin typeface="Arial"/>
                          <a:cs typeface="Arial"/>
                        </a:rPr>
                        <a:t>l</a:t>
                      </a:r>
                      <a:r>
                        <a:rPr dirty="0" sz="450">
                          <a:latin typeface="Arial"/>
                          <a:cs typeface="Arial"/>
                        </a:rPr>
                        <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16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5">
                          <a:latin typeface="Arial"/>
                          <a:cs typeface="Arial"/>
                        </a:rPr>
                        <a:t>Jamaica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52</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S</a:t>
                      </a:r>
                      <a:r>
                        <a:rPr dirty="0" sz="450">
                          <a:latin typeface="Arial"/>
                          <a:cs typeface="Arial"/>
                        </a:rPr>
                        <a:t>e</a:t>
                      </a:r>
                      <a:r>
                        <a:rPr dirty="0" sz="450" spc="5">
                          <a:latin typeface="Arial"/>
                          <a:cs typeface="Arial"/>
                        </a:rPr>
                        <a:t>l</a:t>
                      </a:r>
                      <a:r>
                        <a:rPr dirty="0" sz="450" spc="-25">
                          <a:latin typeface="Arial"/>
                          <a:cs typeface="Arial"/>
                        </a:rPr>
                        <a:t>f</a:t>
                      </a:r>
                      <a:r>
                        <a:rPr dirty="0" sz="450">
                          <a:latin typeface="Arial"/>
                          <a:cs typeface="Arial"/>
                        </a:rPr>
                        <a:t>_e</a:t>
                      </a:r>
                      <a:r>
                        <a:rPr dirty="0" sz="450" spc="20">
                          <a:latin typeface="Arial"/>
                          <a:cs typeface="Arial"/>
                        </a:rPr>
                        <a:t>m</a:t>
                      </a:r>
                      <a:r>
                        <a:rPr dirty="0" sz="450" spc="-5">
                          <a:latin typeface="Arial"/>
                          <a:cs typeface="Arial"/>
                        </a:rPr>
                        <a:t>p</a:t>
                      </a:r>
                      <a:r>
                        <a:rPr dirty="0" sz="450">
                          <a:latin typeface="Arial"/>
                          <a:cs typeface="Arial"/>
                        </a:rPr>
                        <a:t>_</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HS_grad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20">
                          <a:latin typeface="Arial"/>
                          <a:cs typeface="Arial"/>
                        </a:rPr>
                        <a:t>E</a:t>
                      </a:r>
                      <a:r>
                        <a:rPr dirty="0" sz="450" spc="25">
                          <a:latin typeface="Arial"/>
                          <a:cs typeface="Arial"/>
                        </a:rPr>
                        <a:t>x</a:t>
                      </a:r>
                      <a:r>
                        <a:rPr dirty="0" sz="450">
                          <a:latin typeface="Arial"/>
                          <a:cs typeface="Arial"/>
                        </a:rPr>
                        <a:t>e</a:t>
                      </a:r>
                      <a:r>
                        <a:rPr dirty="0" sz="450" spc="20">
                          <a:latin typeface="Arial"/>
                          <a:cs typeface="Arial"/>
                        </a:rPr>
                        <a:t>c</a:t>
                      </a:r>
                      <a:r>
                        <a:rPr dirty="0" sz="450">
                          <a:latin typeface="Arial"/>
                          <a:cs typeface="Arial"/>
                        </a:rPr>
                        <a:t>_</a:t>
                      </a:r>
                      <a:r>
                        <a:rPr dirty="0" sz="450" spc="20">
                          <a:latin typeface="Arial"/>
                          <a:cs typeface="Arial"/>
                        </a:rPr>
                        <a:t>m</a:t>
                      </a:r>
                      <a:r>
                        <a:rPr dirty="0" sz="450" spc="-5">
                          <a:latin typeface="Arial"/>
                          <a:cs typeface="Arial"/>
                        </a:rPr>
                        <a:t>a</a:t>
                      </a:r>
                      <a:r>
                        <a:rPr dirty="0" sz="450">
                          <a:latin typeface="Arial"/>
                          <a:cs typeface="Arial"/>
                        </a:rPr>
                        <a:t>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15">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31</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5">
                          <a:latin typeface="Arial"/>
                          <a:cs typeface="Arial"/>
                        </a:rPr>
                        <a:t>Masters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N</a:t>
                      </a:r>
                      <a:r>
                        <a:rPr dirty="0" sz="450">
                          <a:latin typeface="Arial"/>
                          <a:cs typeface="Arial"/>
                        </a:rPr>
                        <a:t>e</a:t>
                      </a:r>
                      <a:r>
                        <a:rPr dirty="0" sz="450" spc="-55">
                          <a:latin typeface="Arial"/>
                          <a:cs typeface="Arial"/>
                        </a:rPr>
                        <a:t>v</a:t>
                      </a:r>
                      <a:r>
                        <a:rPr dirty="0" sz="450">
                          <a:latin typeface="Arial"/>
                          <a:cs typeface="Arial"/>
                        </a:rPr>
                        <a:t>e</a:t>
                      </a:r>
                      <a:r>
                        <a:rPr dirty="0" sz="450" spc="-10">
                          <a:latin typeface="Arial"/>
                          <a:cs typeface="Arial"/>
                        </a:rPr>
                        <a:t>r</a:t>
                      </a:r>
                      <a:r>
                        <a:rPr dirty="0" sz="450" spc="-5">
                          <a:latin typeface="Arial"/>
                          <a:cs typeface="Arial"/>
                        </a:rPr>
                        <a:t>_</a:t>
                      </a:r>
                      <a:r>
                        <a:rPr dirty="0" sz="450" spc="20">
                          <a:latin typeface="Arial"/>
                          <a:cs typeface="Arial"/>
                        </a:rPr>
                        <a:t>m</a:t>
                      </a:r>
                      <a:r>
                        <a:rPr dirty="0" sz="450">
                          <a:latin typeface="Arial"/>
                          <a:cs typeface="Arial"/>
                        </a:rPr>
                        <a:t>a</a:t>
                      </a:r>
                      <a:r>
                        <a:rPr dirty="0" sz="450">
                          <a:latin typeface="Arial"/>
                          <a:cs typeface="Arial"/>
                        </a:rPr>
                        <a:t>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20">
                          <a:latin typeface="Arial"/>
                          <a:cs typeface="Arial"/>
                        </a:rPr>
                        <a:t>P</a:t>
                      </a:r>
                      <a:r>
                        <a:rPr dirty="0" sz="450" spc="-10">
                          <a:latin typeface="Arial"/>
                          <a:cs typeface="Arial"/>
                        </a:rPr>
                        <a:t>r</a:t>
                      </a:r>
                      <a:r>
                        <a:rPr dirty="0" sz="450">
                          <a:latin typeface="Arial"/>
                          <a:cs typeface="Arial"/>
                        </a:rPr>
                        <a:t>o</a:t>
                      </a:r>
                      <a:r>
                        <a:rPr dirty="0" sz="450" spc="-20">
                          <a:latin typeface="Arial"/>
                          <a:cs typeface="Arial"/>
                        </a:rPr>
                        <a:t>f</a:t>
                      </a:r>
                      <a:r>
                        <a:rPr dirty="0" sz="450" spc="-5">
                          <a:latin typeface="Arial"/>
                          <a:cs typeface="Arial"/>
                        </a:rPr>
                        <a:t>_</a:t>
                      </a:r>
                      <a:r>
                        <a:rPr dirty="0" sz="450" spc="25">
                          <a:latin typeface="Arial"/>
                          <a:cs typeface="Arial"/>
                        </a:rPr>
                        <a:t>s</a:t>
                      </a:r>
                      <a:r>
                        <a:rPr dirty="0" sz="450">
                          <a:latin typeface="Arial"/>
                          <a:cs typeface="Arial"/>
                        </a:rPr>
                        <a:t>pe</a:t>
                      </a:r>
                      <a:r>
                        <a:rPr dirty="0" sz="450" spc="20">
                          <a:latin typeface="Arial"/>
                          <a:cs typeface="Arial"/>
                        </a:rPr>
                        <a:t>c</a:t>
                      </a:r>
                      <a:r>
                        <a:rPr dirty="0" sz="450">
                          <a:latin typeface="Arial"/>
                          <a:cs typeface="Arial"/>
                        </a:rPr>
                        <a:t>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N</a:t>
                      </a:r>
                      <a:r>
                        <a:rPr dirty="0" sz="450">
                          <a:latin typeface="Arial"/>
                          <a:cs typeface="Arial"/>
                        </a:rPr>
                        <a:t>o</a:t>
                      </a:r>
                      <a:r>
                        <a:rPr dirty="0" sz="450" spc="15">
                          <a:latin typeface="Arial"/>
                          <a:cs typeface="Arial"/>
                        </a:rPr>
                        <a:t>t</a:t>
                      </a:r>
                      <a:r>
                        <a:rPr dirty="0" sz="450" spc="-5">
                          <a:latin typeface="Arial"/>
                          <a:cs typeface="Arial"/>
                        </a:rPr>
                        <a:t>_</a:t>
                      </a:r>
                      <a:r>
                        <a:rPr dirty="0" sz="450" spc="5">
                          <a:latin typeface="Arial"/>
                          <a:cs typeface="Arial"/>
                        </a:rPr>
                        <a:t>i</a:t>
                      </a:r>
                      <a:r>
                        <a:rPr dirty="0" sz="450">
                          <a:latin typeface="Arial"/>
                          <a:cs typeface="Arial"/>
                        </a:rPr>
                        <a:t>n</a:t>
                      </a:r>
                      <a:r>
                        <a:rPr dirty="0" sz="450" spc="-5">
                          <a:latin typeface="Arial"/>
                          <a:cs typeface="Arial"/>
                        </a:rPr>
                        <a:t>_</a:t>
                      </a:r>
                      <a:r>
                        <a:rPr dirty="0" sz="450" spc="-20">
                          <a:latin typeface="Arial"/>
                          <a:cs typeface="Arial"/>
                        </a:rPr>
                        <a:t>f</a:t>
                      </a:r>
                      <a:r>
                        <a:rPr dirty="0" sz="450">
                          <a:latin typeface="Arial"/>
                          <a:cs typeface="Arial"/>
                        </a:rPr>
                        <a:t>a</a:t>
                      </a:r>
                      <a:r>
                        <a:rPr dirty="0" sz="450">
                          <a:latin typeface="Arial"/>
                          <a:cs typeface="Arial"/>
                        </a:rPr>
                        <a:t>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F</a:t>
                      </a:r>
                      <a:r>
                        <a:rPr dirty="0" sz="450">
                          <a:latin typeface="Arial"/>
                          <a:cs typeface="Arial"/>
                        </a:rPr>
                        <a:t>e</a:t>
                      </a:r>
                      <a:r>
                        <a:rPr dirty="0" sz="450" spc="10">
                          <a:latin typeface="Arial"/>
                          <a:cs typeface="Arial"/>
                        </a:rPr>
                        <a:t>m</a:t>
                      </a:r>
                      <a:r>
                        <a:rPr dirty="0" sz="450">
                          <a:latin typeface="Arial"/>
                          <a:cs typeface="Arial"/>
                        </a:rPr>
                        <a:t>a</a:t>
                      </a:r>
                      <a:r>
                        <a:rPr dirty="0" sz="450" spc="5">
                          <a:latin typeface="Arial"/>
                          <a:cs typeface="Arial"/>
                        </a:rPr>
                        <a:t>l</a:t>
                      </a:r>
                      <a:r>
                        <a:rPr dirty="0" sz="450">
                          <a:latin typeface="Arial"/>
                          <a:cs typeface="Arial"/>
                        </a:rPr>
                        <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50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42</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Bachelors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20">
                          <a:latin typeface="Arial"/>
                          <a:cs typeface="Arial"/>
                        </a:rPr>
                        <a:t>E</a:t>
                      </a:r>
                      <a:r>
                        <a:rPr dirty="0" sz="450" spc="25">
                          <a:latin typeface="Arial"/>
                          <a:cs typeface="Arial"/>
                        </a:rPr>
                        <a:t>x</a:t>
                      </a:r>
                      <a:r>
                        <a:rPr dirty="0" sz="450">
                          <a:latin typeface="Arial"/>
                          <a:cs typeface="Arial"/>
                        </a:rPr>
                        <a:t>e</a:t>
                      </a:r>
                      <a:r>
                        <a:rPr dirty="0" sz="450" spc="20">
                          <a:latin typeface="Arial"/>
                          <a:cs typeface="Arial"/>
                        </a:rPr>
                        <a:t>c</a:t>
                      </a:r>
                      <a:r>
                        <a:rPr dirty="0" sz="450">
                          <a:latin typeface="Arial"/>
                          <a:cs typeface="Arial"/>
                        </a:rPr>
                        <a:t>_</a:t>
                      </a:r>
                      <a:r>
                        <a:rPr dirty="0" sz="450" spc="20">
                          <a:latin typeface="Arial"/>
                          <a:cs typeface="Arial"/>
                        </a:rPr>
                        <a:t>m</a:t>
                      </a:r>
                      <a:r>
                        <a:rPr dirty="0" sz="450" spc="-5">
                          <a:latin typeface="Arial"/>
                          <a:cs typeface="Arial"/>
                        </a:rPr>
                        <a:t>a</a:t>
                      </a:r>
                      <a:r>
                        <a:rPr dirty="0" sz="450">
                          <a:latin typeface="Arial"/>
                          <a:cs typeface="Arial"/>
                        </a:rPr>
                        <a:t>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15">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25"/>
                        </a:lnSpc>
                        <a:spcBef>
                          <a:spcPts val="10"/>
                        </a:spcBef>
                      </a:pPr>
                      <a:r>
                        <a:rPr dirty="0" sz="450">
                          <a:latin typeface="Arial"/>
                          <a:cs typeface="Arial"/>
                        </a:rPr>
                        <a:t>37</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20">
                          <a:latin typeface="Arial"/>
                          <a:cs typeface="Arial"/>
                        </a:rPr>
                        <a:t>S</a:t>
                      </a:r>
                      <a:r>
                        <a:rPr dirty="0" sz="450">
                          <a:latin typeface="Arial"/>
                          <a:cs typeface="Arial"/>
                        </a:rPr>
                        <a:t>o</a:t>
                      </a:r>
                      <a:r>
                        <a:rPr dirty="0" sz="450" spc="10">
                          <a:latin typeface="Arial"/>
                          <a:cs typeface="Arial"/>
                        </a:rPr>
                        <a:t>m</a:t>
                      </a:r>
                      <a:r>
                        <a:rPr dirty="0" sz="450">
                          <a:latin typeface="Arial"/>
                          <a:cs typeface="Arial"/>
                        </a:rPr>
                        <a:t>e_</a:t>
                      </a:r>
                      <a:r>
                        <a:rPr dirty="0" sz="450" spc="20">
                          <a:latin typeface="Arial"/>
                          <a:cs typeface="Arial"/>
                        </a:rPr>
                        <a:t>c</a:t>
                      </a:r>
                      <a:r>
                        <a:rPr dirty="0" sz="450">
                          <a:latin typeface="Arial"/>
                          <a:cs typeface="Arial"/>
                        </a:rPr>
                        <a:t>o</a:t>
                      </a:r>
                      <a:r>
                        <a:rPr dirty="0" sz="450" spc="5">
                          <a:latin typeface="Arial"/>
                          <a:cs typeface="Arial"/>
                        </a:rPr>
                        <a:t>l</a:t>
                      </a:r>
                      <a:r>
                        <a:rPr dirty="0" sz="450">
                          <a:latin typeface="Arial"/>
                          <a:cs typeface="Arial"/>
                        </a:rPr>
                        <a:t>l</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20">
                          <a:latin typeface="Arial"/>
                          <a:cs typeface="Arial"/>
                        </a:rPr>
                        <a:t>E</a:t>
                      </a:r>
                      <a:r>
                        <a:rPr dirty="0" sz="450" spc="25">
                          <a:latin typeface="Arial"/>
                          <a:cs typeface="Arial"/>
                        </a:rPr>
                        <a:t>x</a:t>
                      </a:r>
                      <a:r>
                        <a:rPr dirty="0" sz="450">
                          <a:latin typeface="Arial"/>
                          <a:cs typeface="Arial"/>
                        </a:rPr>
                        <a:t>e</a:t>
                      </a:r>
                      <a:r>
                        <a:rPr dirty="0" sz="450" spc="20">
                          <a:latin typeface="Arial"/>
                          <a:cs typeface="Arial"/>
                        </a:rPr>
                        <a:t>c</a:t>
                      </a:r>
                      <a:r>
                        <a:rPr dirty="0" sz="450">
                          <a:latin typeface="Arial"/>
                          <a:cs typeface="Arial"/>
                        </a:rPr>
                        <a:t>_</a:t>
                      </a:r>
                      <a:r>
                        <a:rPr dirty="0" sz="450" spc="20">
                          <a:latin typeface="Arial"/>
                          <a:cs typeface="Arial"/>
                        </a:rPr>
                        <a:t>m</a:t>
                      </a:r>
                      <a:r>
                        <a:rPr dirty="0" sz="450" spc="-5">
                          <a:latin typeface="Arial"/>
                          <a:cs typeface="Arial"/>
                        </a:rPr>
                        <a:t>a</a:t>
                      </a:r>
                      <a:r>
                        <a:rPr dirty="0" sz="450">
                          <a:latin typeface="Arial"/>
                          <a:cs typeface="Arial"/>
                        </a:rPr>
                        <a:t>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Black</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80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30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S</a:t>
                      </a:r>
                      <a:r>
                        <a:rPr dirty="0" sz="450" spc="15">
                          <a:latin typeface="Arial"/>
                          <a:cs typeface="Arial"/>
                        </a:rPr>
                        <a:t>t</a:t>
                      </a:r>
                      <a:r>
                        <a:rPr dirty="0" sz="450">
                          <a:latin typeface="Arial"/>
                          <a:cs typeface="Arial"/>
                        </a:rPr>
                        <a:t>a</a:t>
                      </a:r>
                      <a:r>
                        <a:rPr dirty="0" sz="450" spc="15">
                          <a:latin typeface="Arial"/>
                          <a:cs typeface="Arial"/>
                        </a:rPr>
                        <a:t>t</a:t>
                      </a:r>
                      <a:r>
                        <a:rPr dirty="0" sz="450">
                          <a:latin typeface="Arial"/>
                          <a:cs typeface="Arial"/>
                        </a:rPr>
                        <a:t>e</a:t>
                      </a:r>
                      <a:r>
                        <a:rPr dirty="0" sz="450" spc="-5">
                          <a:latin typeface="Arial"/>
                          <a:cs typeface="Arial"/>
                        </a:rPr>
                        <a:t>_</a:t>
                      </a:r>
                      <a:r>
                        <a:rPr dirty="0" sz="450">
                          <a:latin typeface="Arial"/>
                          <a:cs typeface="Arial"/>
                        </a:rPr>
                        <a:t>gov</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Bachelors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20">
                          <a:latin typeface="Arial"/>
                          <a:cs typeface="Arial"/>
                        </a:rPr>
                        <a:t>P</a:t>
                      </a:r>
                      <a:r>
                        <a:rPr dirty="0" sz="450" spc="-10">
                          <a:latin typeface="Arial"/>
                          <a:cs typeface="Arial"/>
                        </a:rPr>
                        <a:t>r</a:t>
                      </a:r>
                      <a:r>
                        <a:rPr dirty="0" sz="450">
                          <a:latin typeface="Arial"/>
                          <a:cs typeface="Arial"/>
                        </a:rPr>
                        <a:t>o</a:t>
                      </a:r>
                      <a:r>
                        <a:rPr dirty="0" sz="450" spc="-20">
                          <a:latin typeface="Arial"/>
                          <a:cs typeface="Arial"/>
                        </a:rPr>
                        <a:t>f</a:t>
                      </a:r>
                      <a:r>
                        <a:rPr dirty="0" sz="450" spc="-5">
                          <a:latin typeface="Arial"/>
                          <a:cs typeface="Arial"/>
                        </a:rPr>
                        <a:t>_</a:t>
                      </a:r>
                      <a:r>
                        <a:rPr dirty="0" sz="450" spc="25">
                          <a:latin typeface="Arial"/>
                          <a:cs typeface="Arial"/>
                        </a:rPr>
                        <a:t>s</a:t>
                      </a:r>
                      <a:r>
                        <a:rPr dirty="0" sz="450">
                          <a:latin typeface="Arial"/>
                          <a:cs typeface="Arial"/>
                        </a:rPr>
                        <a:t>pe</a:t>
                      </a:r>
                      <a:r>
                        <a:rPr dirty="0" sz="450" spc="20">
                          <a:latin typeface="Arial"/>
                          <a:cs typeface="Arial"/>
                        </a:rPr>
                        <a:t>c</a:t>
                      </a:r>
                      <a:r>
                        <a:rPr dirty="0" sz="450">
                          <a:latin typeface="Arial"/>
                          <a:cs typeface="Arial"/>
                        </a:rPr>
                        <a:t>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Asian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5">
                          <a:latin typeface="Arial"/>
                          <a:cs typeface="Arial"/>
                        </a:rPr>
                        <a:t>India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25"/>
                        </a:lnSpc>
                        <a:spcBef>
                          <a:spcPts val="10"/>
                        </a:spcBef>
                      </a:pPr>
                      <a:r>
                        <a:rPr dirty="0" sz="450">
                          <a:latin typeface="Arial"/>
                          <a:cs typeface="Arial"/>
                        </a:rPr>
                        <a:t>24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Bachelors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0">
                          <a:latin typeface="Arial"/>
                          <a:cs typeface="Arial"/>
                        </a:rPr>
                        <a:t>N</a:t>
                      </a:r>
                      <a:r>
                        <a:rPr dirty="0" sz="450">
                          <a:latin typeface="Arial"/>
                          <a:cs typeface="Arial"/>
                        </a:rPr>
                        <a:t>e</a:t>
                      </a:r>
                      <a:r>
                        <a:rPr dirty="0" sz="450" spc="-55">
                          <a:latin typeface="Arial"/>
                          <a:cs typeface="Arial"/>
                        </a:rPr>
                        <a:t>v</a:t>
                      </a:r>
                      <a:r>
                        <a:rPr dirty="0" sz="450">
                          <a:latin typeface="Arial"/>
                          <a:cs typeface="Arial"/>
                        </a:rPr>
                        <a:t>e</a:t>
                      </a:r>
                      <a:r>
                        <a:rPr dirty="0" sz="450" spc="-10">
                          <a:latin typeface="Arial"/>
                          <a:cs typeface="Arial"/>
                        </a:rPr>
                        <a:t>r</a:t>
                      </a:r>
                      <a:r>
                        <a:rPr dirty="0" sz="450" spc="-5">
                          <a:latin typeface="Arial"/>
                          <a:cs typeface="Arial"/>
                        </a:rPr>
                        <a:t>_</a:t>
                      </a:r>
                      <a:r>
                        <a:rPr dirty="0" sz="450" spc="20">
                          <a:latin typeface="Arial"/>
                          <a:cs typeface="Arial"/>
                        </a:rPr>
                        <a:t>m</a:t>
                      </a:r>
                      <a:r>
                        <a:rPr dirty="0" sz="450">
                          <a:latin typeface="Arial"/>
                          <a:cs typeface="Arial"/>
                        </a:rPr>
                        <a:t>a</a:t>
                      </a:r>
                      <a:r>
                        <a:rPr dirty="0" sz="450">
                          <a:latin typeface="Arial"/>
                          <a:cs typeface="Arial"/>
                        </a:rPr>
                        <a:t>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15">
                          <a:latin typeface="Arial"/>
                          <a:cs typeface="Arial"/>
                        </a:rPr>
                        <a:t>Adm_cleri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a:latin typeface="Arial"/>
                          <a:cs typeface="Arial"/>
                        </a:rPr>
                        <a:t>O</a:t>
                      </a:r>
                      <a:r>
                        <a:rPr dirty="0" sz="450" spc="-10">
                          <a:latin typeface="Arial"/>
                          <a:cs typeface="Arial"/>
                        </a:rPr>
                        <a:t>w</a:t>
                      </a:r>
                      <a:r>
                        <a:rPr dirty="0" sz="450">
                          <a:latin typeface="Arial"/>
                          <a:cs typeface="Arial"/>
                        </a:rPr>
                        <a:t>n_</a:t>
                      </a:r>
                      <a:r>
                        <a:rPr dirty="0" sz="450" spc="25">
                          <a:latin typeface="Arial"/>
                          <a:cs typeface="Arial"/>
                        </a:rPr>
                        <a:t>c</a:t>
                      </a:r>
                      <a:r>
                        <a:rPr dirty="0" sz="450" spc="-5">
                          <a:latin typeface="Arial"/>
                          <a:cs typeface="Arial"/>
                        </a:rPr>
                        <a:t>h</a:t>
                      </a:r>
                      <a:r>
                        <a:rPr dirty="0" sz="450" spc="5">
                          <a:latin typeface="Arial"/>
                          <a:cs typeface="Arial"/>
                        </a:rPr>
                        <a:t>il</a:t>
                      </a:r>
                      <a:r>
                        <a:rPr dirty="0" sz="450">
                          <a:latin typeface="Arial"/>
                          <a:cs typeface="Arial"/>
                        </a:rPr>
                        <a:t>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F</a:t>
                      </a:r>
                      <a:r>
                        <a:rPr dirty="0" sz="450">
                          <a:latin typeface="Arial"/>
                          <a:cs typeface="Arial"/>
                        </a:rPr>
                        <a:t>e</a:t>
                      </a:r>
                      <a:r>
                        <a:rPr dirty="0" sz="450" spc="10">
                          <a:latin typeface="Arial"/>
                          <a:cs typeface="Arial"/>
                        </a:rPr>
                        <a:t>m</a:t>
                      </a:r>
                      <a:r>
                        <a:rPr dirty="0" sz="450">
                          <a:latin typeface="Arial"/>
                          <a:cs typeface="Arial"/>
                        </a:rPr>
                        <a:t>a</a:t>
                      </a:r>
                      <a:r>
                        <a:rPr dirty="0" sz="450" spc="5">
                          <a:latin typeface="Arial"/>
                          <a:cs typeface="Arial"/>
                        </a:rPr>
                        <a:t>l</a:t>
                      </a:r>
                      <a:r>
                        <a:rPr dirty="0" sz="450">
                          <a:latin typeface="Arial"/>
                          <a:cs typeface="Arial"/>
                        </a:rPr>
                        <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30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33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20">
                          <a:latin typeface="Arial"/>
                          <a:cs typeface="Arial"/>
                        </a:rPr>
                        <a:t>Assoc_ac</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12</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N</a:t>
                      </a:r>
                      <a:r>
                        <a:rPr dirty="0" sz="450">
                          <a:latin typeface="Arial"/>
                          <a:cs typeface="Arial"/>
                        </a:rPr>
                        <a:t>e</a:t>
                      </a:r>
                      <a:r>
                        <a:rPr dirty="0" sz="450" spc="-55">
                          <a:latin typeface="Arial"/>
                          <a:cs typeface="Arial"/>
                        </a:rPr>
                        <a:t>v</a:t>
                      </a:r>
                      <a:r>
                        <a:rPr dirty="0" sz="450">
                          <a:latin typeface="Arial"/>
                          <a:cs typeface="Arial"/>
                        </a:rPr>
                        <a:t>e</a:t>
                      </a:r>
                      <a:r>
                        <a:rPr dirty="0" sz="450" spc="-10">
                          <a:latin typeface="Arial"/>
                          <a:cs typeface="Arial"/>
                        </a:rPr>
                        <a:t>r</a:t>
                      </a:r>
                      <a:r>
                        <a:rPr dirty="0" sz="450" spc="-5">
                          <a:latin typeface="Arial"/>
                          <a:cs typeface="Arial"/>
                        </a:rPr>
                        <a:t>_</a:t>
                      </a:r>
                      <a:r>
                        <a:rPr dirty="0" sz="450" spc="20">
                          <a:latin typeface="Arial"/>
                          <a:cs typeface="Arial"/>
                        </a:rPr>
                        <a:t>m</a:t>
                      </a:r>
                      <a:r>
                        <a:rPr dirty="0" sz="450">
                          <a:latin typeface="Arial"/>
                          <a:cs typeface="Arial"/>
                        </a:rPr>
                        <a:t>a</a:t>
                      </a:r>
                      <a:r>
                        <a:rPr dirty="0" sz="450">
                          <a:latin typeface="Arial"/>
                          <a:cs typeface="Arial"/>
                        </a:rPr>
                        <a:t>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10">
                          <a:latin typeface="Arial"/>
                          <a:cs typeface="Arial"/>
                        </a:rPr>
                        <a:t>Sales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5">
                          <a:latin typeface="Arial"/>
                          <a:cs typeface="Arial"/>
                        </a:rPr>
                        <a:t>N</a:t>
                      </a:r>
                      <a:r>
                        <a:rPr dirty="0" sz="450">
                          <a:latin typeface="Arial"/>
                          <a:cs typeface="Arial"/>
                        </a:rPr>
                        <a:t>o</a:t>
                      </a:r>
                      <a:r>
                        <a:rPr dirty="0" sz="450" spc="15">
                          <a:latin typeface="Arial"/>
                          <a:cs typeface="Arial"/>
                        </a:rPr>
                        <a:t>t</a:t>
                      </a:r>
                      <a:r>
                        <a:rPr dirty="0" sz="450" spc="-5">
                          <a:latin typeface="Arial"/>
                          <a:cs typeface="Arial"/>
                        </a:rPr>
                        <a:t>_</a:t>
                      </a:r>
                      <a:r>
                        <a:rPr dirty="0" sz="450" spc="5">
                          <a:latin typeface="Arial"/>
                          <a:cs typeface="Arial"/>
                        </a:rPr>
                        <a:t>i</a:t>
                      </a:r>
                      <a:r>
                        <a:rPr dirty="0" sz="450">
                          <a:latin typeface="Arial"/>
                          <a:cs typeface="Arial"/>
                        </a:rPr>
                        <a:t>n</a:t>
                      </a:r>
                      <a:r>
                        <a:rPr dirty="0" sz="450" spc="-5">
                          <a:latin typeface="Arial"/>
                          <a:cs typeface="Arial"/>
                        </a:rPr>
                        <a:t>_</a:t>
                      </a:r>
                      <a:r>
                        <a:rPr dirty="0" sz="450" spc="-20">
                          <a:latin typeface="Arial"/>
                          <a:cs typeface="Arial"/>
                        </a:rPr>
                        <a:t>f</a:t>
                      </a:r>
                      <a:r>
                        <a:rPr dirty="0" sz="450">
                          <a:latin typeface="Arial"/>
                          <a:cs typeface="Arial"/>
                        </a:rPr>
                        <a:t>a</a:t>
                      </a:r>
                      <a:r>
                        <a:rPr dirty="0" sz="450">
                          <a:latin typeface="Arial"/>
                          <a:cs typeface="Arial"/>
                        </a:rPr>
                        <a:t>m</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Black</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50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41</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20">
                          <a:latin typeface="Arial"/>
                          <a:cs typeface="Arial"/>
                        </a:rPr>
                        <a:t>A</a:t>
                      </a:r>
                      <a:r>
                        <a:rPr dirty="0" sz="450" spc="25">
                          <a:latin typeface="Arial"/>
                          <a:cs typeface="Arial"/>
                        </a:rPr>
                        <a:t>s</a:t>
                      </a:r>
                      <a:r>
                        <a:rPr dirty="0" sz="450" spc="20">
                          <a:latin typeface="Arial"/>
                          <a:cs typeface="Arial"/>
                        </a:rPr>
                        <a:t>s</a:t>
                      </a:r>
                      <a:r>
                        <a:rPr dirty="0" sz="450">
                          <a:latin typeface="Arial"/>
                          <a:cs typeface="Arial"/>
                        </a:rPr>
                        <a:t>o</a:t>
                      </a:r>
                      <a:r>
                        <a:rPr dirty="0" sz="450" spc="25">
                          <a:latin typeface="Arial"/>
                          <a:cs typeface="Arial"/>
                        </a:rPr>
                        <a:t>c</a:t>
                      </a:r>
                      <a:r>
                        <a:rPr dirty="0" sz="450" spc="-5">
                          <a:latin typeface="Arial"/>
                          <a:cs typeface="Arial"/>
                        </a:rPr>
                        <a:t>_</a:t>
                      </a:r>
                      <a:r>
                        <a:rPr dirty="0" sz="450" spc="-45">
                          <a:latin typeface="Arial"/>
                          <a:cs typeface="Arial"/>
                        </a:rPr>
                        <a:t>v</a:t>
                      </a:r>
                      <a:r>
                        <a:rPr dirty="0" sz="450" spc="-5">
                          <a:latin typeface="Arial"/>
                          <a:cs typeface="Arial"/>
                        </a:rPr>
                        <a:t>o</a:t>
                      </a:r>
                      <a:r>
                        <a:rPr dirty="0" sz="450">
                          <a:latin typeface="Arial"/>
                          <a:cs typeface="Arial"/>
                        </a:rPr>
                        <a:t>c</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11</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10">
                          <a:latin typeface="Arial"/>
                          <a:cs typeface="Arial"/>
                        </a:rPr>
                        <a:t>C</a:t>
                      </a:r>
                      <a:r>
                        <a:rPr dirty="0" sz="450" spc="-10">
                          <a:latin typeface="Arial"/>
                          <a:cs typeface="Arial"/>
                        </a:rPr>
                        <a:t>r</a:t>
                      </a:r>
                      <a:r>
                        <a:rPr dirty="0" sz="450">
                          <a:latin typeface="Arial"/>
                          <a:cs typeface="Arial"/>
                        </a:rPr>
                        <a:t>a</a:t>
                      </a:r>
                      <a:r>
                        <a:rPr dirty="0" sz="450" spc="-20">
                          <a:latin typeface="Arial"/>
                          <a:cs typeface="Arial"/>
                        </a:rPr>
                        <a:t>f</a:t>
                      </a:r>
                      <a:r>
                        <a:rPr dirty="0" sz="450" spc="15">
                          <a:latin typeface="Arial"/>
                          <a:cs typeface="Arial"/>
                        </a:rPr>
                        <a:t>t</a:t>
                      </a:r>
                      <a:r>
                        <a:rPr dirty="0" sz="450" spc="-5">
                          <a:latin typeface="Arial"/>
                          <a:cs typeface="Arial"/>
                        </a:rPr>
                        <a:t>_</a:t>
                      </a:r>
                      <a:r>
                        <a:rPr dirty="0" sz="450" spc="-10">
                          <a:latin typeface="Arial"/>
                          <a:cs typeface="Arial"/>
                        </a:rPr>
                        <a:t>r</a:t>
                      </a:r>
                      <a:r>
                        <a:rPr dirty="0" sz="450">
                          <a:latin typeface="Arial"/>
                          <a:cs typeface="Arial"/>
                        </a:rPr>
                        <a:t>ep</a:t>
                      </a:r>
                      <a:r>
                        <a:rPr dirty="0" sz="450" spc="-5">
                          <a:latin typeface="Arial"/>
                          <a:cs typeface="Arial"/>
                        </a:rPr>
                        <a:t>a</a:t>
                      </a:r>
                      <a:r>
                        <a:rPr dirty="0" sz="450">
                          <a:latin typeface="Arial"/>
                          <a:cs typeface="Arial"/>
                        </a:rPr>
                        <a:t>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Asian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5">
                          <a:latin typeface="Arial"/>
                          <a:cs typeface="Arial"/>
                        </a:rPr>
                        <a:t>*MissingV</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34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7th_8th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25">
                          <a:latin typeface="Arial"/>
                          <a:cs typeface="Arial"/>
                        </a:rPr>
                        <a:t>T</a:t>
                      </a:r>
                      <a:r>
                        <a:rPr dirty="0" sz="450" spc="-10">
                          <a:latin typeface="Arial"/>
                          <a:cs typeface="Arial"/>
                        </a:rPr>
                        <a:t>r</a:t>
                      </a:r>
                      <a:r>
                        <a:rPr dirty="0" sz="450" spc="-5">
                          <a:latin typeface="Arial"/>
                          <a:cs typeface="Arial"/>
                        </a:rPr>
                        <a:t>a</a:t>
                      </a:r>
                      <a:r>
                        <a:rPr dirty="0" sz="450">
                          <a:latin typeface="Arial"/>
                          <a:cs typeface="Arial"/>
                        </a:rPr>
                        <a:t>n</a:t>
                      </a:r>
                      <a:r>
                        <a:rPr dirty="0" sz="450" spc="25">
                          <a:latin typeface="Arial"/>
                          <a:cs typeface="Arial"/>
                        </a:rPr>
                        <a:t>s</a:t>
                      </a:r>
                      <a:r>
                        <a:rPr dirty="0" sz="450">
                          <a:latin typeface="Arial"/>
                          <a:cs typeface="Arial"/>
                        </a:rPr>
                        <a:t>p</a:t>
                      </a:r>
                      <a:r>
                        <a:rPr dirty="0" sz="450" spc="-5">
                          <a:latin typeface="Arial"/>
                          <a:cs typeface="Arial"/>
                        </a:rPr>
                        <a:t>o</a:t>
                      </a:r>
                      <a:r>
                        <a:rPr dirty="0" sz="450" spc="-10">
                          <a:latin typeface="Arial"/>
                          <a:cs typeface="Arial"/>
                        </a:rPr>
                        <a:t>r</a:t>
                      </a:r>
                      <a:r>
                        <a:rPr dirty="0" sz="450" spc="15">
                          <a:latin typeface="Arial"/>
                          <a:cs typeface="Arial"/>
                        </a:rPr>
                        <a:t>t</a:t>
                      </a:r>
                      <a:r>
                        <a:rPr dirty="0" sz="450">
                          <a:latin typeface="Arial"/>
                          <a:cs typeface="Arial"/>
                        </a:rPr>
                        <a:t>_</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Amer_Indi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20">
                          <a:latin typeface="Arial"/>
                          <a:cs typeface="Arial"/>
                        </a:rPr>
                        <a:t>Mexico</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26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S</a:t>
                      </a:r>
                      <a:r>
                        <a:rPr dirty="0" sz="450">
                          <a:latin typeface="Arial"/>
                          <a:cs typeface="Arial"/>
                        </a:rPr>
                        <a:t>e</a:t>
                      </a:r>
                      <a:r>
                        <a:rPr dirty="0" sz="450" spc="5">
                          <a:latin typeface="Arial"/>
                          <a:cs typeface="Arial"/>
                        </a:rPr>
                        <a:t>l</a:t>
                      </a:r>
                      <a:r>
                        <a:rPr dirty="0" sz="450" spc="-25">
                          <a:latin typeface="Arial"/>
                          <a:cs typeface="Arial"/>
                        </a:rPr>
                        <a:t>f</a:t>
                      </a:r>
                      <a:r>
                        <a:rPr dirty="0" sz="450">
                          <a:latin typeface="Arial"/>
                          <a:cs typeface="Arial"/>
                        </a:rPr>
                        <a:t>_e</a:t>
                      </a:r>
                      <a:r>
                        <a:rPr dirty="0" sz="450" spc="20">
                          <a:latin typeface="Arial"/>
                          <a:cs typeface="Arial"/>
                        </a:rPr>
                        <a:t>m</a:t>
                      </a:r>
                      <a:r>
                        <a:rPr dirty="0" sz="450" spc="-5">
                          <a:latin typeface="Arial"/>
                          <a:cs typeface="Arial"/>
                        </a:rPr>
                        <a:t>p</a:t>
                      </a:r>
                      <a:r>
                        <a:rPr dirty="0" sz="450">
                          <a:latin typeface="Arial"/>
                          <a:cs typeface="Arial"/>
                        </a:rPr>
                        <a:t>_</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HS_grad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N</a:t>
                      </a:r>
                      <a:r>
                        <a:rPr dirty="0" sz="450">
                          <a:latin typeface="Arial"/>
                          <a:cs typeface="Arial"/>
                        </a:rPr>
                        <a:t>e</a:t>
                      </a:r>
                      <a:r>
                        <a:rPr dirty="0" sz="450" spc="-55">
                          <a:latin typeface="Arial"/>
                          <a:cs typeface="Arial"/>
                        </a:rPr>
                        <a:t>v</a:t>
                      </a:r>
                      <a:r>
                        <a:rPr dirty="0" sz="450">
                          <a:latin typeface="Arial"/>
                          <a:cs typeface="Arial"/>
                        </a:rPr>
                        <a:t>e</a:t>
                      </a:r>
                      <a:r>
                        <a:rPr dirty="0" sz="450" spc="-10">
                          <a:latin typeface="Arial"/>
                          <a:cs typeface="Arial"/>
                        </a:rPr>
                        <a:t>r</a:t>
                      </a:r>
                      <a:r>
                        <a:rPr dirty="0" sz="450" spc="-5">
                          <a:latin typeface="Arial"/>
                          <a:cs typeface="Arial"/>
                        </a:rPr>
                        <a:t>_</a:t>
                      </a:r>
                      <a:r>
                        <a:rPr dirty="0" sz="450" spc="20">
                          <a:latin typeface="Arial"/>
                          <a:cs typeface="Arial"/>
                        </a:rPr>
                        <a:t>m</a:t>
                      </a:r>
                      <a:r>
                        <a:rPr dirty="0" sz="450">
                          <a:latin typeface="Arial"/>
                          <a:cs typeface="Arial"/>
                        </a:rPr>
                        <a:t>a</a:t>
                      </a:r>
                      <a:r>
                        <a:rPr dirty="0" sz="450">
                          <a:latin typeface="Arial"/>
                          <a:cs typeface="Arial"/>
                        </a:rPr>
                        <a:t>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5">
                          <a:latin typeface="Arial"/>
                          <a:cs typeface="Arial"/>
                        </a:rPr>
                        <a:t>Farming_fi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a:latin typeface="Arial"/>
                          <a:cs typeface="Arial"/>
                        </a:rPr>
                        <a:t>O</a:t>
                      </a:r>
                      <a:r>
                        <a:rPr dirty="0" sz="450" spc="-10">
                          <a:latin typeface="Arial"/>
                          <a:cs typeface="Arial"/>
                        </a:rPr>
                        <a:t>w</a:t>
                      </a:r>
                      <a:r>
                        <a:rPr dirty="0" sz="450">
                          <a:latin typeface="Arial"/>
                          <a:cs typeface="Arial"/>
                        </a:rPr>
                        <a:t>n_</a:t>
                      </a:r>
                      <a:r>
                        <a:rPr dirty="0" sz="450" spc="25">
                          <a:latin typeface="Arial"/>
                          <a:cs typeface="Arial"/>
                        </a:rPr>
                        <a:t>c</a:t>
                      </a:r>
                      <a:r>
                        <a:rPr dirty="0" sz="450" spc="-5">
                          <a:latin typeface="Arial"/>
                          <a:cs typeface="Arial"/>
                        </a:rPr>
                        <a:t>h</a:t>
                      </a:r>
                      <a:r>
                        <a:rPr dirty="0" sz="450" spc="5">
                          <a:latin typeface="Arial"/>
                          <a:cs typeface="Arial"/>
                        </a:rPr>
                        <a:t>il</a:t>
                      </a:r>
                      <a:r>
                        <a:rPr dirty="0" sz="450">
                          <a:latin typeface="Arial"/>
                          <a:cs typeface="Arial"/>
                        </a:rPr>
                        <a:t>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35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25"/>
                        </a:lnSpc>
                        <a:spcBef>
                          <a:spcPts val="10"/>
                        </a:spcBef>
                      </a:pPr>
                      <a:r>
                        <a:rPr dirty="0" sz="450">
                          <a:latin typeface="Arial"/>
                          <a:cs typeface="Arial"/>
                        </a:rPr>
                        <a:t>33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HS_grad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spc="-10">
                          <a:latin typeface="Arial"/>
                          <a:cs typeface="Arial"/>
                        </a:rPr>
                        <a:t>N</a:t>
                      </a:r>
                      <a:r>
                        <a:rPr dirty="0" sz="450">
                          <a:latin typeface="Arial"/>
                          <a:cs typeface="Arial"/>
                        </a:rPr>
                        <a:t>e</a:t>
                      </a:r>
                      <a:r>
                        <a:rPr dirty="0" sz="450" spc="-55">
                          <a:latin typeface="Arial"/>
                          <a:cs typeface="Arial"/>
                        </a:rPr>
                        <a:t>v</a:t>
                      </a:r>
                      <a:r>
                        <a:rPr dirty="0" sz="450">
                          <a:latin typeface="Arial"/>
                          <a:cs typeface="Arial"/>
                        </a:rPr>
                        <a:t>e</a:t>
                      </a:r>
                      <a:r>
                        <a:rPr dirty="0" sz="450" spc="-10">
                          <a:latin typeface="Arial"/>
                          <a:cs typeface="Arial"/>
                        </a:rPr>
                        <a:t>r</a:t>
                      </a:r>
                      <a:r>
                        <a:rPr dirty="0" sz="450" spc="-5">
                          <a:latin typeface="Arial"/>
                          <a:cs typeface="Arial"/>
                        </a:rPr>
                        <a:t>_</a:t>
                      </a:r>
                      <a:r>
                        <a:rPr dirty="0" sz="450" spc="20">
                          <a:latin typeface="Arial"/>
                          <a:cs typeface="Arial"/>
                        </a:rPr>
                        <a:t>m</a:t>
                      </a:r>
                      <a:r>
                        <a:rPr dirty="0" sz="450">
                          <a:latin typeface="Arial"/>
                          <a:cs typeface="Arial"/>
                        </a:rPr>
                        <a:t>a</a:t>
                      </a:r>
                      <a:r>
                        <a:rPr dirty="0" sz="450">
                          <a:latin typeface="Arial"/>
                          <a:cs typeface="Arial"/>
                        </a:rPr>
                        <a:t>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20">
                          <a:latin typeface="Arial"/>
                          <a:cs typeface="Arial"/>
                        </a:rPr>
                        <a:t>M</a:t>
                      </a:r>
                      <a:r>
                        <a:rPr dirty="0" sz="450" spc="-5">
                          <a:latin typeface="Arial"/>
                          <a:cs typeface="Arial"/>
                        </a:rPr>
                        <a:t>a</a:t>
                      </a:r>
                      <a:r>
                        <a:rPr dirty="0" sz="450" spc="25">
                          <a:latin typeface="Arial"/>
                          <a:cs typeface="Arial"/>
                        </a:rPr>
                        <a:t>c</a:t>
                      </a:r>
                      <a:r>
                        <a:rPr dirty="0" sz="450">
                          <a:latin typeface="Arial"/>
                          <a:cs typeface="Arial"/>
                        </a:rPr>
                        <a:t>h</a:t>
                      </a:r>
                      <a:r>
                        <a:rPr dirty="0" sz="450" spc="5">
                          <a:latin typeface="Arial"/>
                          <a:cs typeface="Arial"/>
                        </a:rPr>
                        <a:t>i</a:t>
                      </a:r>
                      <a:r>
                        <a:rPr dirty="0" sz="450" spc="-5">
                          <a:latin typeface="Arial"/>
                          <a:cs typeface="Arial"/>
                        </a:rPr>
                        <a:t>n</a:t>
                      </a:r>
                      <a:r>
                        <a:rPr dirty="0" sz="450">
                          <a:latin typeface="Arial"/>
                          <a:cs typeface="Arial"/>
                        </a:rPr>
                        <a:t>e_o</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5">
                          <a:latin typeface="Arial"/>
                          <a:cs typeface="Arial"/>
                        </a:rPr>
                        <a:t>Unmarried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38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11th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7</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15">
                          <a:latin typeface="Arial"/>
                          <a:cs typeface="Arial"/>
                        </a:rPr>
                        <a:t>Sales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50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poor</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gn="r" marR="3810">
                        <a:lnSpc>
                          <a:spcPts val="525"/>
                        </a:lnSpc>
                        <a:spcBef>
                          <a:spcPts val="10"/>
                        </a:spcBef>
                      </a:pPr>
                      <a:r>
                        <a:rPr dirty="0" sz="450">
                          <a:latin typeface="Arial"/>
                          <a:cs typeface="Arial"/>
                        </a:rPr>
                        <a:t>44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S</a:t>
                      </a:r>
                      <a:r>
                        <a:rPr dirty="0" sz="450">
                          <a:latin typeface="Arial"/>
                          <a:cs typeface="Arial"/>
                        </a:rPr>
                        <a:t>e</a:t>
                      </a:r>
                      <a:r>
                        <a:rPr dirty="0" sz="450" spc="5">
                          <a:latin typeface="Arial"/>
                          <a:cs typeface="Arial"/>
                        </a:rPr>
                        <a:t>l</a:t>
                      </a:r>
                      <a:r>
                        <a:rPr dirty="0" sz="450" spc="-25">
                          <a:latin typeface="Arial"/>
                          <a:cs typeface="Arial"/>
                        </a:rPr>
                        <a:t>f</a:t>
                      </a:r>
                      <a:r>
                        <a:rPr dirty="0" sz="450">
                          <a:latin typeface="Arial"/>
                          <a:cs typeface="Arial"/>
                        </a:rPr>
                        <a:t>_e</a:t>
                      </a:r>
                      <a:r>
                        <a:rPr dirty="0" sz="450" spc="20">
                          <a:latin typeface="Arial"/>
                          <a:cs typeface="Arial"/>
                        </a:rPr>
                        <a:t>m</a:t>
                      </a:r>
                      <a:r>
                        <a:rPr dirty="0" sz="450" spc="-5">
                          <a:latin typeface="Arial"/>
                          <a:cs typeface="Arial"/>
                        </a:rPr>
                        <a:t>p</a:t>
                      </a:r>
                      <a:r>
                        <a:rPr dirty="0" sz="450">
                          <a:latin typeface="Arial"/>
                          <a:cs typeface="Arial"/>
                        </a:rPr>
                        <a:t>_</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5">
                          <a:latin typeface="Arial"/>
                          <a:cs typeface="Arial"/>
                        </a:rPr>
                        <a:t>Masters</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a:latin typeface="Arial"/>
                          <a:cs typeface="Arial"/>
                        </a:rPr>
                        <a:t>Divorced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2540">
                        <a:lnSpc>
                          <a:spcPts val="525"/>
                        </a:lnSpc>
                        <a:spcBef>
                          <a:spcPts val="10"/>
                        </a:spcBef>
                      </a:pPr>
                      <a:r>
                        <a:rPr dirty="0" sz="450" spc="20">
                          <a:latin typeface="Arial"/>
                          <a:cs typeface="Arial"/>
                        </a:rPr>
                        <a:t>E</a:t>
                      </a:r>
                      <a:r>
                        <a:rPr dirty="0" sz="450" spc="25">
                          <a:latin typeface="Arial"/>
                          <a:cs typeface="Arial"/>
                        </a:rPr>
                        <a:t>x</a:t>
                      </a:r>
                      <a:r>
                        <a:rPr dirty="0" sz="450">
                          <a:latin typeface="Arial"/>
                          <a:cs typeface="Arial"/>
                        </a:rPr>
                        <a:t>e</a:t>
                      </a:r>
                      <a:r>
                        <a:rPr dirty="0" sz="450" spc="20">
                          <a:latin typeface="Arial"/>
                          <a:cs typeface="Arial"/>
                        </a:rPr>
                        <a:t>c</a:t>
                      </a:r>
                      <a:r>
                        <a:rPr dirty="0" sz="450">
                          <a:latin typeface="Arial"/>
                          <a:cs typeface="Arial"/>
                        </a:rPr>
                        <a:t>_</a:t>
                      </a:r>
                      <a:r>
                        <a:rPr dirty="0" sz="450" spc="20">
                          <a:latin typeface="Arial"/>
                          <a:cs typeface="Arial"/>
                        </a:rPr>
                        <a:t>m</a:t>
                      </a:r>
                      <a:r>
                        <a:rPr dirty="0" sz="450" spc="-5">
                          <a:latin typeface="Arial"/>
                          <a:cs typeface="Arial"/>
                        </a:rPr>
                        <a:t>a</a:t>
                      </a:r>
                      <a:r>
                        <a:rPr dirty="0" sz="450">
                          <a:latin typeface="Arial"/>
                          <a:cs typeface="Arial"/>
                        </a:rPr>
                        <a:t>n</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5">
                          <a:latin typeface="Arial"/>
                          <a:cs typeface="Arial"/>
                        </a:rPr>
                        <a:t>Unmarried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F</a:t>
                      </a:r>
                      <a:r>
                        <a:rPr dirty="0" sz="450">
                          <a:latin typeface="Arial"/>
                          <a:cs typeface="Arial"/>
                        </a:rPr>
                        <a:t>e</a:t>
                      </a:r>
                      <a:r>
                        <a:rPr dirty="0" sz="450" spc="10">
                          <a:latin typeface="Arial"/>
                          <a:cs typeface="Arial"/>
                        </a:rPr>
                        <a:t>m</a:t>
                      </a:r>
                      <a:r>
                        <a:rPr dirty="0" sz="450">
                          <a:latin typeface="Arial"/>
                          <a:cs typeface="Arial"/>
                        </a:rPr>
                        <a:t>a</a:t>
                      </a:r>
                      <a:r>
                        <a:rPr dirty="0" sz="450" spc="5">
                          <a:latin typeface="Arial"/>
                          <a:cs typeface="Arial"/>
                        </a:rPr>
                        <a:t>l</a:t>
                      </a:r>
                      <a:r>
                        <a:rPr dirty="0" sz="450">
                          <a:latin typeface="Arial"/>
                          <a:cs typeface="Arial"/>
                        </a:rPr>
                        <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U</a:t>
                      </a:r>
                      <a:r>
                        <a:rPr dirty="0" sz="450">
                          <a:latin typeface="Arial"/>
                          <a:cs typeface="Arial"/>
                        </a:rPr>
                        <a:t>ni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gn="r" marR="3810">
                        <a:lnSpc>
                          <a:spcPts val="525"/>
                        </a:lnSpc>
                        <a:spcBef>
                          <a:spcPts val="10"/>
                        </a:spcBef>
                      </a:pPr>
                      <a:r>
                        <a:rPr dirty="0" sz="450">
                          <a:latin typeface="Arial"/>
                          <a:cs typeface="Arial"/>
                        </a:rPr>
                        <a:t>41</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5">
                          <a:latin typeface="Arial"/>
                          <a:cs typeface="Arial"/>
                        </a:rPr>
                        <a:t>Private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spc="10">
                          <a:latin typeface="Arial"/>
                          <a:cs typeface="Arial"/>
                        </a:rPr>
                        <a:t>Doctorate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12700">
                        <a:lnSpc>
                          <a:spcPts val="525"/>
                        </a:lnSpc>
                        <a:spcBef>
                          <a:spcPts val="10"/>
                        </a:spcBef>
                      </a:pPr>
                      <a:r>
                        <a:rPr dirty="0" sz="450">
                          <a:latin typeface="Arial"/>
                          <a:cs typeface="Arial"/>
                        </a:rPr>
                        <a:t>16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Married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12065">
                        <a:lnSpc>
                          <a:spcPts val="525"/>
                        </a:lnSpc>
                        <a:spcBef>
                          <a:spcPts val="10"/>
                        </a:spcBef>
                      </a:pPr>
                      <a:r>
                        <a:rPr dirty="0" sz="450" spc="20">
                          <a:latin typeface="Arial"/>
                          <a:cs typeface="Arial"/>
                        </a:rPr>
                        <a:t>P</a:t>
                      </a:r>
                      <a:r>
                        <a:rPr dirty="0" sz="450" spc="-10">
                          <a:latin typeface="Arial"/>
                          <a:cs typeface="Arial"/>
                        </a:rPr>
                        <a:t>r</a:t>
                      </a:r>
                      <a:r>
                        <a:rPr dirty="0" sz="450">
                          <a:latin typeface="Arial"/>
                          <a:cs typeface="Arial"/>
                        </a:rPr>
                        <a:t>o</a:t>
                      </a:r>
                      <a:r>
                        <a:rPr dirty="0" sz="450" spc="-20">
                          <a:latin typeface="Arial"/>
                          <a:cs typeface="Arial"/>
                        </a:rPr>
                        <a:t>f</a:t>
                      </a:r>
                      <a:r>
                        <a:rPr dirty="0" sz="450" spc="-5">
                          <a:latin typeface="Arial"/>
                          <a:cs typeface="Arial"/>
                        </a:rPr>
                        <a:t>_</a:t>
                      </a:r>
                      <a:r>
                        <a:rPr dirty="0" sz="450" spc="25">
                          <a:latin typeface="Arial"/>
                          <a:cs typeface="Arial"/>
                        </a:rPr>
                        <a:t>s</a:t>
                      </a:r>
                      <a:r>
                        <a:rPr dirty="0" sz="450">
                          <a:latin typeface="Arial"/>
                          <a:cs typeface="Arial"/>
                        </a:rPr>
                        <a:t>pe</a:t>
                      </a:r>
                      <a:r>
                        <a:rPr dirty="0" sz="450" spc="20">
                          <a:latin typeface="Arial"/>
                          <a:cs typeface="Arial"/>
                        </a:rPr>
                        <a:t>c</a:t>
                      </a:r>
                      <a:r>
                        <a:rPr dirty="0" sz="450">
                          <a:latin typeface="Arial"/>
                          <a:cs typeface="Arial"/>
                        </a:rPr>
                        <a:t>i</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spc="10">
                          <a:latin typeface="Arial"/>
                          <a:cs typeface="Arial"/>
                        </a:rPr>
                        <a:t>Husband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20">
                          <a:latin typeface="Arial"/>
                          <a:cs typeface="Arial"/>
                        </a:rPr>
                        <a:t>White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5">
                          <a:latin typeface="Arial"/>
                          <a:cs typeface="Arial"/>
                        </a:rPr>
                        <a:t>Male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60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U</a:t>
                      </a:r>
                      <a:r>
                        <a:rPr dirty="0" sz="450">
                          <a:latin typeface="Arial"/>
                          <a:cs typeface="Arial"/>
                        </a:rPr>
                        <a:t>n</a:t>
                      </a:r>
                      <a:r>
                        <a:rPr dirty="0" sz="450">
                          <a:latin typeface="Arial"/>
                          <a:cs typeface="Arial"/>
                        </a:rPr>
                        <a:t>i</a:t>
                      </a:r>
                      <a:r>
                        <a:rPr dirty="0" sz="450" spc="15">
                          <a:latin typeface="Arial"/>
                          <a:cs typeface="Arial"/>
                        </a:rPr>
                        <a:t>t</a:t>
                      </a:r>
                      <a:r>
                        <a:rPr dirty="0" sz="450">
                          <a:latin typeface="Arial"/>
                          <a:cs typeface="Arial"/>
                        </a:rPr>
                        <a:t>ed</a:t>
                      </a:r>
                      <a:r>
                        <a:rPr dirty="0" sz="450" spc="-5">
                          <a:latin typeface="Arial"/>
                          <a:cs typeface="Arial"/>
                        </a:rPr>
                        <a:t>_</a:t>
                      </a:r>
                      <a:r>
                        <a:rPr dirty="0" sz="450" spc="25">
                          <a:latin typeface="Arial"/>
                          <a:cs typeface="Arial"/>
                        </a:rPr>
                        <a:t>S</a:t>
                      </a:r>
                      <a:r>
                        <a:rPr dirty="0" sz="450" spc="20">
                          <a:latin typeface="Arial"/>
                          <a:cs typeface="Arial"/>
                        </a:rPr>
                        <a:t>t</a:t>
                      </a:r>
                      <a:r>
                        <a:rPr dirty="0" sz="450">
                          <a:latin typeface="Arial"/>
                          <a:cs typeface="Arial"/>
                        </a:rPr>
                        <a:t>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spc="10">
                          <a:latin typeface="Arial"/>
                          <a:cs typeface="Arial"/>
                        </a:rPr>
                        <a:t>rich</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317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marR="317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marR="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marR="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bl>
          </a:graphicData>
        </a:graphic>
      </p:graphicFrame>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4</a:t>
            </a:r>
            <a:endParaRPr sz="450">
              <a:latin typeface="Tahoma"/>
              <a:cs typeface="Tahoma"/>
            </a:endParaRPr>
          </a:p>
        </p:txBody>
      </p:sp>
      <p:sp>
        <p:nvSpPr>
          <p:cNvPr id="10" name="object 10"/>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1" name="object 11"/>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2" name="object 12"/>
          <p:cNvSpPr/>
          <p:nvPr/>
        </p:nvSpPr>
        <p:spPr>
          <a:xfrm>
            <a:off x="2531268" y="5666898"/>
            <a:ext cx="195262" cy="119062"/>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20061" y="1470660"/>
            <a:ext cx="3732275" cy="2937509"/>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4343400" y="1248155"/>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sp>
        <p:nvSpPr>
          <p:cNvPr id="4" name="object 4"/>
          <p:cNvSpPr/>
          <p:nvPr/>
        </p:nvSpPr>
        <p:spPr>
          <a:xfrm>
            <a:off x="3128010" y="2292095"/>
            <a:ext cx="2548890" cy="1778635"/>
          </a:xfrm>
          <a:custGeom>
            <a:avLst/>
            <a:gdLst/>
            <a:ahLst/>
            <a:cxnLst/>
            <a:rect l="l" t="t" r="r" b="b"/>
            <a:pathLst>
              <a:path w="2548890" h="1778635">
                <a:moveTo>
                  <a:pt x="2548890" y="0"/>
                </a:moveTo>
                <a:lnTo>
                  <a:pt x="1520189" y="0"/>
                </a:lnTo>
                <a:lnTo>
                  <a:pt x="1520189" y="889253"/>
                </a:lnTo>
                <a:lnTo>
                  <a:pt x="0" y="1778507"/>
                </a:lnTo>
                <a:lnTo>
                  <a:pt x="1520189" y="1270253"/>
                </a:lnTo>
                <a:lnTo>
                  <a:pt x="2548890" y="1270253"/>
                </a:lnTo>
                <a:lnTo>
                  <a:pt x="2548890" y="0"/>
                </a:lnTo>
                <a:close/>
              </a:path>
              <a:path w="2548890" h="1778635">
                <a:moveTo>
                  <a:pt x="2548890" y="1270253"/>
                </a:moveTo>
                <a:lnTo>
                  <a:pt x="1520189" y="1270253"/>
                </a:lnTo>
                <a:lnTo>
                  <a:pt x="1520189" y="1524000"/>
                </a:lnTo>
                <a:lnTo>
                  <a:pt x="2548890" y="1524000"/>
                </a:lnTo>
                <a:lnTo>
                  <a:pt x="2548890" y="1270253"/>
                </a:lnTo>
                <a:close/>
              </a:path>
            </a:pathLst>
          </a:custGeom>
          <a:solidFill>
            <a:srgbClr val="FFFFFF"/>
          </a:solidFill>
        </p:spPr>
        <p:txBody>
          <a:bodyPr wrap="square" lIns="0" tIns="0" rIns="0" bIns="0" rtlCol="0"/>
          <a:lstStyle/>
          <a:p/>
        </p:txBody>
      </p:sp>
      <p:sp>
        <p:nvSpPr>
          <p:cNvPr id="5" name="object 5"/>
          <p:cNvSpPr/>
          <p:nvPr/>
        </p:nvSpPr>
        <p:spPr>
          <a:xfrm>
            <a:off x="3128010" y="2292095"/>
            <a:ext cx="2548890" cy="1778635"/>
          </a:xfrm>
          <a:custGeom>
            <a:avLst/>
            <a:gdLst/>
            <a:ahLst/>
            <a:cxnLst/>
            <a:rect l="l" t="t" r="r" b="b"/>
            <a:pathLst>
              <a:path w="2548890" h="1778635">
                <a:moveTo>
                  <a:pt x="1520189" y="0"/>
                </a:moveTo>
                <a:lnTo>
                  <a:pt x="1520189" y="889253"/>
                </a:lnTo>
                <a:lnTo>
                  <a:pt x="0" y="1778507"/>
                </a:lnTo>
                <a:lnTo>
                  <a:pt x="1520189" y="1270253"/>
                </a:lnTo>
                <a:lnTo>
                  <a:pt x="1520189" y="1524000"/>
                </a:lnTo>
                <a:lnTo>
                  <a:pt x="2548890" y="1524000"/>
                </a:lnTo>
                <a:lnTo>
                  <a:pt x="2548890" y="0"/>
                </a:lnTo>
                <a:lnTo>
                  <a:pt x="1691639" y="0"/>
                </a:lnTo>
                <a:lnTo>
                  <a:pt x="1520189" y="0"/>
                </a:lnTo>
                <a:close/>
              </a:path>
            </a:pathLst>
          </a:custGeom>
          <a:ln w="14287">
            <a:solidFill>
              <a:srgbClr val="000000"/>
            </a:solidFill>
          </a:ln>
        </p:spPr>
        <p:txBody>
          <a:bodyPr wrap="square" lIns="0" tIns="0" rIns="0" bIns="0" rtlCol="0"/>
          <a:lstStyle/>
          <a:p/>
        </p:txBody>
      </p:sp>
      <p:graphicFrame>
        <p:nvGraphicFramePr>
          <p:cNvPr id="6" name="object 6"/>
          <p:cNvGraphicFramePr>
            <a:graphicFrameLocks noGrp="1"/>
          </p:cNvGraphicFramePr>
          <p:nvPr/>
        </p:nvGraphicFramePr>
        <p:xfrm>
          <a:off x="1599819" y="1224914"/>
          <a:ext cx="4578985" cy="3429000"/>
        </p:xfrm>
        <a:graphic>
          <a:graphicData uri="http://schemas.openxmlformats.org/drawingml/2006/table">
            <a:tbl>
              <a:tblPr firstRow="1" bandRow="1">
                <a:tableStyleId>{2D5ABB26-0587-4C30-8999-92F81FD0307C}</a:tableStyleId>
              </a:tblPr>
              <a:tblGrid>
                <a:gridCol w="2736850"/>
                <a:gridCol w="1748789"/>
                <a:gridCol w="73025"/>
              </a:tblGrid>
              <a:tr h="737615">
                <a:tc>
                  <a:txBody>
                    <a:bodyPr/>
                    <a:lstStyle/>
                    <a:p>
                      <a:pPr>
                        <a:lnSpc>
                          <a:spcPct val="100000"/>
                        </a:lnSpc>
                      </a:pPr>
                      <a:endParaRPr sz="12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tcPr>
                </a:tc>
                <a:tc>
                  <a:txBody>
                    <a:bodyPr/>
                    <a:lstStyle/>
                    <a:p>
                      <a:pPr marL="612775" marR="238125" indent="-367030">
                        <a:lnSpc>
                          <a:spcPct val="100000"/>
                        </a:lnSpc>
                        <a:spcBef>
                          <a:spcPts val="320"/>
                        </a:spcBef>
                      </a:pPr>
                      <a:r>
                        <a:rPr dirty="0" sz="2200" spc="-5">
                          <a:solidFill>
                            <a:srgbClr val="006500"/>
                          </a:solidFill>
                          <a:latin typeface="Tahoma"/>
                          <a:cs typeface="Tahoma"/>
                        </a:rPr>
                        <a:t>Base</a:t>
                      </a:r>
                      <a:r>
                        <a:rPr dirty="0" sz="2200" spc="-90">
                          <a:solidFill>
                            <a:srgbClr val="006500"/>
                          </a:solidFill>
                          <a:latin typeface="Tahoma"/>
                          <a:cs typeface="Tahoma"/>
                        </a:rPr>
                        <a:t> </a:t>
                      </a:r>
                      <a:r>
                        <a:rPr dirty="0" sz="2200" spc="-5">
                          <a:solidFill>
                            <a:srgbClr val="006500"/>
                          </a:solidFill>
                          <a:latin typeface="Tahoma"/>
                          <a:cs typeface="Tahoma"/>
                        </a:rPr>
                        <a:t>Case  Two</a:t>
                      </a:r>
                      <a:endParaRPr sz="2200">
                        <a:latin typeface="Tahoma"/>
                        <a:cs typeface="Tahoma"/>
                      </a:endParaRPr>
                    </a:p>
                  </a:txBody>
                  <a:tcPr marL="0" marR="0" marB="0" marT="4064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tcPr>
                </a:tc>
              </a:tr>
              <a:tr h="2678430">
                <a:tc gridSpan="3">
                  <a:txBody>
                    <a:bodyPr/>
                    <a:lstStyle/>
                    <a:p>
                      <a:pPr>
                        <a:lnSpc>
                          <a:spcPct val="100000"/>
                        </a:lnSpc>
                      </a:pPr>
                      <a:endParaRPr sz="1400">
                        <a:latin typeface="Times New Roman"/>
                        <a:cs typeface="Times New Roman"/>
                      </a:endParaRPr>
                    </a:p>
                    <a:p>
                      <a:pPr algn="ctr" marL="3111500" marR="549910" indent="-1905">
                        <a:lnSpc>
                          <a:spcPct val="100000"/>
                        </a:lnSpc>
                        <a:spcBef>
                          <a:spcPts val="1155"/>
                        </a:spcBef>
                      </a:pPr>
                      <a:r>
                        <a:rPr dirty="0" sz="1200" spc="-5">
                          <a:latin typeface="Tahoma"/>
                          <a:cs typeface="Tahoma"/>
                        </a:rPr>
                        <a:t>Don’t split </a:t>
                      </a:r>
                      <a:r>
                        <a:rPr dirty="0" sz="1200">
                          <a:latin typeface="Tahoma"/>
                          <a:cs typeface="Tahoma"/>
                        </a:rPr>
                        <a:t>a  </a:t>
                      </a:r>
                      <a:r>
                        <a:rPr dirty="0" sz="1200" spc="-5">
                          <a:latin typeface="Tahoma"/>
                          <a:cs typeface="Tahoma"/>
                        </a:rPr>
                        <a:t>node if none  of the  attributes  can </a:t>
                      </a:r>
                      <a:r>
                        <a:rPr dirty="0" sz="1200" spc="-10">
                          <a:latin typeface="Tahoma"/>
                          <a:cs typeface="Tahoma"/>
                        </a:rPr>
                        <a:t>create  </a:t>
                      </a:r>
                      <a:r>
                        <a:rPr dirty="0" sz="1200" spc="-5">
                          <a:latin typeface="Tahoma"/>
                          <a:cs typeface="Tahoma"/>
                        </a:rPr>
                        <a:t>multiple</a:t>
                      </a:r>
                      <a:r>
                        <a:rPr dirty="0" sz="1200" spc="-55">
                          <a:latin typeface="Tahoma"/>
                          <a:cs typeface="Tahoma"/>
                        </a:rPr>
                        <a:t> </a:t>
                      </a:r>
                      <a:r>
                        <a:rPr dirty="0" sz="1200" spc="-5">
                          <a:latin typeface="Tahoma"/>
                          <a:cs typeface="Tahoma"/>
                        </a:rPr>
                        <a:t>non-  </a:t>
                      </a:r>
                      <a:r>
                        <a:rPr dirty="0" sz="1200" spc="-10">
                          <a:latin typeface="Tahoma"/>
                          <a:cs typeface="Tahoma"/>
                        </a:rPr>
                        <a:t>empty  </a:t>
                      </a:r>
                      <a:r>
                        <a:rPr dirty="0" sz="1200" spc="-5">
                          <a:latin typeface="Tahoma"/>
                          <a:cs typeface="Tahoma"/>
                        </a:rPr>
                        <a:t>children</a:t>
                      </a:r>
                      <a:endParaRPr sz="1200">
                        <a:latin typeface="Tahoma"/>
                        <a:cs typeface="Tahoma"/>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35"/>
                        </a:spcBef>
                      </a:pPr>
                      <a:endParaRPr sz="110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39</a:t>
                      </a:r>
                      <a:endParaRPr sz="450">
                        <a:latin typeface="Tahoma"/>
                        <a:cs typeface="Tahoma"/>
                      </a:endParaRPr>
                    </a:p>
                  </a:txBody>
                  <a:tcPr marL="0" marR="0" marB="0" marT="0">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c hMerge="1">
                  <a:txBody>
                    <a:bodyPr/>
                    <a:lstStyle/>
                    <a:p>
                      <a:pPr/>
                    </a:p>
                  </a:txBody>
                  <a:tcPr marL="0" marR="0" marB="0" marT="0"/>
                </a:tc>
              </a:tr>
            </a:tbl>
          </a:graphicData>
        </a:graphic>
      </p:graphicFrame>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40</a:t>
            </a:r>
            <a:endParaRPr sz="450">
              <a:latin typeface="Tahoma"/>
              <a:cs typeface="Tahoma"/>
            </a:endParaRPr>
          </a:p>
        </p:txBody>
      </p:sp>
      <p:sp>
        <p:nvSpPr>
          <p:cNvPr id="9" name="object 9"/>
          <p:cNvSpPr/>
          <p:nvPr/>
        </p:nvSpPr>
        <p:spPr>
          <a:xfrm>
            <a:off x="2020061" y="5647943"/>
            <a:ext cx="3732275" cy="293750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1714500" y="5554979"/>
            <a:ext cx="2205990" cy="1055370"/>
          </a:xfrm>
          <a:custGeom>
            <a:avLst/>
            <a:gdLst/>
            <a:ahLst/>
            <a:cxnLst/>
            <a:rect l="l" t="t" r="r" b="b"/>
            <a:pathLst>
              <a:path w="2205990" h="1055370">
                <a:moveTo>
                  <a:pt x="0" y="1055370"/>
                </a:moveTo>
                <a:lnTo>
                  <a:pt x="2205990" y="1055370"/>
                </a:lnTo>
                <a:lnTo>
                  <a:pt x="2205990" y="0"/>
                </a:lnTo>
                <a:lnTo>
                  <a:pt x="0" y="0"/>
                </a:lnTo>
                <a:lnTo>
                  <a:pt x="0" y="1055370"/>
                </a:lnTo>
                <a:close/>
              </a:path>
            </a:pathLst>
          </a:custGeom>
          <a:solidFill>
            <a:srgbClr val="FFFFFF"/>
          </a:solidFill>
        </p:spPr>
        <p:txBody>
          <a:bodyPr wrap="square" lIns="0" tIns="0" rIns="0" bIns="0" rtlCol="0"/>
          <a:lstStyle/>
          <a:p/>
        </p:txBody>
      </p:sp>
      <p:sp>
        <p:nvSpPr>
          <p:cNvPr id="11" name="object 11"/>
          <p:cNvSpPr/>
          <p:nvPr/>
        </p:nvSpPr>
        <p:spPr>
          <a:xfrm>
            <a:off x="1714500" y="5554979"/>
            <a:ext cx="2205990" cy="1055370"/>
          </a:xfrm>
          <a:custGeom>
            <a:avLst/>
            <a:gdLst/>
            <a:ahLst/>
            <a:cxnLst/>
            <a:rect l="l" t="t" r="r" b="b"/>
            <a:pathLst>
              <a:path w="2205990" h="1055370">
                <a:moveTo>
                  <a:pt x="2205990" y="0"/>
                </a:moveTo>
                <a:lnTo>
                  <a:pt x="0" y="0"/>
                </a:lnTo>
                <a:lnTo>
                  <a:pt x="0" y="1055370"/>
                </a:lnTo>
                <a:lnTo>
                  <a:pt x="2205990" y="1055370"/>
                </a:lnTo>
                <a:lnTo>
                  <a:pt x="2205990" y="0"/>
                </a:lnTo>
                <a:close/>
              </a:path>
            </a:pathLst>
          </a:custGeom>
          <a:ln w="4762">
            <a:solidFill>
              <a:srgbClr val="000000"/>
            </a:solidFill>
          </a:ln>
        </p:spPr>
        <p:txBody>
          <a:bodyPr wrap="square" lIns="0" tIns="0" rIns="0" bIns="0" rtlCol="0"/>
          <a:lstStyle/>
          <a:p/>
        </p:txBody>
      </p:sp>
      <p:sp>
        <p:nvSpPr>
          <p:cNvPr id="12" name="object 12"/>
          <p:cNvSpPr txBox="1"/>
          <p:nvPr/>
        </p:nvSpPr>
        <p:spPr>
          <a:xfrm>
            <a:off x="1835657" y="5565902"/>
            <a:ext cx="1976120" cy="1031240"/>
          </a:xfrm>
          <a:prstGeom prst="rect">
            <a:avLst/>
          </a:prstGeom>
        </p:spPr>
        <p:txBody>
          <a:bodyPr wrap="square" lIns="0" tIns="12700" rIns="0" bIns="0" rtlCol="0" vert="horz">
            <a:spAutoFit/>
          </a:bodyPr>
          <a:lstStyle/>
          <a:p>
            <a:pPr algn="ctr" marR="5080">
              <a:lnSpc>
                <a:spcPct val="100000"/>
              </a:lnSpc>
              <a:spcBef>
                <a:spcPts val="100"/>
              </a:spcBef>
            </a:pPr>
            <a:r>
              <a:rPr dirty="0" sz="2200" spc="-5">
                <a:solidFill>
                  <a:srgbClr val="006500"/>
                </a:solidFill>
                <a:latin typeface="Tahoma"/>
                <a:cs typeface="Tahoma"/>
              </a:rPr>
              <a:t>Base Case</a:t>
            </a:r>
            <a:r>
              <a:rPr dirty="0" sz="2200" spc="-85">
                <a:solidFill>
                  <a:srgbClr val="006500"/>
                </a:solidFill>
                <a:latin typeface="Tahoma"/>
                <a:cs typeface="Tahoma"/>
              </a:rPr>
              <a:t> </a:t>
            </a:r>
            <a:r>
              <a:rPr dirty="0" sz="2200" spc="-5">
                <a:solidFill>
                  <a:srgbClr val="006500"/>
                </a:solidFill>
                <a:latin typeface="Tahoma"/>
                <a:cs typeface="Tahoma"/>
              </a:rPr>
              <a:t>Two:  </a:t>
            </a:r>
            <a:r>
              <a:rPr dirty="0" sz="2200">
                <a:solidFill>
                  <a:srgbClr val="006500"/>
                </a:solidFill>
                <a:latin typeface="Tahoma"/>
                <a:cs typeface="Tahoma"/>
              </a:rPr>
              <a:t>No attributes  </a:t>
            </a:r>
            <a:r>
              <a:rPr dirty="0" sz="2200" spc="-5">
                <a:solidFill>
                  <a:srgbClr val="006500"/>
                </a:solidFill>
                <a:latin typeface="Tahoma"/>
                <a:cs typeface="Tahoma"/>
              </a:rPr>
              <a:t>can</a:t>
            </a:r>
            <a:r>
              <a:rPr dirty="0" sz="2200" spc="-50">
                <a:solidFill>
                  <a:srgbClr val="006500"/>
                </a:solidFill>
                <a:latin typeface="Tahoma"/>
                <a:cs typeface="Tahoma"/>
              </a:rPr>
              <a:t> </a:t>
            </a:r>
            <a:r>
              <a:rPr dirty="0" sz="2200" spc="-5">
                <a:solidFill>
                  <a:srgbClr val="006500"/>
                </a:solidFill>
                <a:latin typeface="Tahoma"/>
                <a:cs typeface="Tahoma"/>
              </a:rPr>
              <a:t>distinguish</a:t>
            </a:r>
            <a:endParaRPr sz="2200">
              <a:latin typeface="Tahoma"/>
              <a:cs typeface="Tahoma"/>
            </a:endParaRPr>
          </a:p>
        </p:txBody>
      </p:sp>
      <p:sp>
        <p:nvSpPr>
          <p:cNvPr id="13" name="object 13"/>
          <p:cNvSpPr/>
          <p:nvPr/>
        </p:nvSpPr>
        <p:spPr>
          <a:xfrm>
            <a:off x="3160014" y="5478779"/>
            <a:ext cx="2517140" cy="3048000"/>
          </a:xfrm>
          <a:custGeom>
            <a:avLst/>
            <a:gdLst/>
            <a:ahLst/>
            <a:cxnLst/>
            <a:rect l="l" t="t" r="r" b="b"/>
            <a:pathLst>
              <a:path w="2517140" h="3048000">
                <a:moveTo>
                  <a:pt x="2516886" y="2539746"/>
                </a:moveTo>
                <a:lnTo>
                  <a:pt x="1145286" y="2539746"/>
                </a:lnTo>
                <a:lnTo>
                  <a:pt x="1145286" y="3048000"/>
                </a:lnTo>
                <a:lnTo>
                  <a:pt x="2516886" y="3048000"/>
                </a:lnTo>
                <a:lnTo>
                  <a:pt x="2516886" y="2539746"/>
                </a:lnTo>
                <a:close/>
              </a:path>
              <a:path w="2517140" h="3048000">
                <a:moveTo>
                  <a:pt x="2516886" y="0"/>
                </a:moveTo>
                <a:lnTo>
                  <a:pt x="1145286" y="0"/>
                </a:lnTo>
                <a:lnTo>
                  <a:pt x="1145286" y="1777746"/>
                </a:lnTo>
                <a:lnTo>
                  <a:pt x="0" y="2704338"/>
                </a:lnTo>
                <a:lnTo>
                  <a:pt x="1145286" y="2539746"/>
                </a:lnTo>
                <a:lnTo>
                  <a:pt x="2516886" y="2539746"/>
                </a:lnTo>
                <a:lnTo>
                  <a:pt x="2516886" y="0"/>
                </a:lnTo>
                <a:close/>
              </a:path>
            </a:pathLst>
          </a:custGeom>
          <a:solidFill>
            <a:srgbClr val="FFFFFF"/>
          </a:solidFill>
        </p:spPr>
        <p:txBody>
          <a:bodyPr wrap="square" lIns="0" tIns="0" rIns="0" bIns="0" rtlCol="0"/>
          <a:lstStyle/>
          <a:p/>
        </p:txBody>
      </p:sp>
      <p:sp>
        <p:nvSpPr>
          <p:cNvPr id="14" name="object 14"/>
          <p:cNvSpPr/>
          <p:nvPr/>
        </p:nvSpPr>
        <p:spPr>
          <a:xfrm>
            <a:off x="3160014" y="5478779"/>
            <a:ext cx="2517140" cy="3048000"/>
          </a:xfrm>
          <a:custGeom>
            <a:avLst/>
            <a:gdLst/>
            <a:ahLst/>
            <a:cxnLst/>
            <a:rect l="l" t="t" r="r" b="b"/>
            <a:pathLst>
              <a:path w="2517140" h="3048000">
                <a:moveTo>
                  <a:pt x="1145286" y="0"/>
                </a:moveTo>
                <a:lnTo>
                  <a:pt x="1145286" y="1777746"/>
                </a:lnTo>
                <a:lnTo>
                  <a:pt x="0" y="2704338"/>
                </a:lnTo>
                <a:lnTo>
                  <a:pt x="1145286" y="2539746"/>
                </a:lnTo>
                <a:lnTo>
                  <a:pt x="1145286" y="3048000"/>
                </a:lnTo>
                <a:lnTo>
                  <a:pt x="2516886" y="3048000"/>
                </a:lnTo>
                <a:lnTo>
                  <a:pt x="2516886" y="0"/>
                </a:lnTo>
                <a:lnTo>
                  <a:pt x="1373886" y="0"/>
                </a:lnTo>
                <a:lnTo>
                  <a:pt x="1145286" y="0"/>
                </a:lnTo>
                <a:close/>
              </a:path>
            </a:pathLst>
          </a:custGeom>
          <a:ln w="14287">
            <a:solidFill>
              <a:srgbClr val="000000"/>
            </a:solidFill>
          </a:ln>
        </p:spPr>
        <p:txBody>
          <a:bodyPr wrap="square" lIns="0" tIns="0" rIns="0" bIns="0" rtlCol="0"/>
          <a:lstStyle/>
          <a:p/>
        </p:txBody>
      </p:sp>
      <p:sp>
        <p:nvSpPr>
          <p:cNvPr id="15" name="object 15"/>
          <p:cNvSpPr/>
          <p:nvPr/>
        </p:nvSpPr>
        <p:spPr>
          <a:xfrm>
            <a:off x="4343399" y="5516879"/>
            <a:ext cx="1290827" cy="2990849"/>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41</a:t>
            </a:r>
            <a:endParaRPr sz="450">
              <a:latin typeface="Tahoma"/>
              <a:cs typeface="Tahoma"/>
            </a:endParaRPr>
          </a:p>
        </p:txBody>
      </p:sp>
      <p:sp>
        <p:nvSpPr>
          <p:cNvPr id="4" name="object 4"/>
          <p:cNvSpPr txBox="1">
            <a:spLocks noGrp="1"/>
          </p:cNvSpPr>
          <p:nvPr>
            <p:ph type="title"/>
          </p:nvPr>
        </p:nvSpPr>
        <p:spPr>
          <a:xfrm>
            <a:off x="3145027" y="1500630"/>
            <a:ext cx="1405890" cy="361315"/>
          </a:xfrm>
          <a:prstGeom prst="rect"/>
        </p:spPr>
        <p:txBody>
          <a:bodyPr wrap="square" lIns="0" tIns="12700" rIns="0" bIns="0" rtlCol="0" vert="horz">
            <a:spAutoFit/>
          </a:bodyPr>
          <a:lstStyle/>
          <a:p>
            <a:pPr marL="12700">
              <a:lnSpc>
                <a:spcPct val="100000"/>
              </a:lnSpc>
              <a:spcBef>
                <a:spcPts val="100"/>
              </a:spcBef>
            </a:pPr>
            <a:r>
              <a:rPr dirty="0" spc="-5"/>
              <a:t>Base</a:t>
            </a:r>
            <a:r>
              <a:rPr dirty="0" spc="-85"/>
              <a:t> </a:t>
            </a:r>
            <a:r>
              <a:rPr dirty="0" spc="-5"/>
              <a:t>Cases</a:t>
            </a:r>
          </a:p>
        </p:txBody>
      </p:sp>
      <p:sp>
        <p:nvSpPr>
          <p:cNvPr id="5" name="object 5"/>
          <p:cNvSpPr txBox="1"/>
          <p:nvPr/>
        </p:nvSpPr>
        <p:spPr>
          <a:xfrm>
            <a:off x="1747520" y="1919731"/>
            <a:ext cx="4142104" cy="792480"/>
          </a:xfrm>
          <a:prstGeom prst="rect">
            <a:avLst/>
          </a:prstGeom>
        </p:spPr>
        <p:txBody>
          <a:bodyPr wrap="square" lIns="0" tIns="12700" rIns="0" bIns="0" rtlCol="0" vert="horz">
            <a:spAutoFit/>
          </a:bodyPr>
          <a:lstStyle/>
          <a:p>
            <a:pPr marL="184150" marR="103505" indent="-171450">
              <a:lnSpc>
                <a:spcPct val="100000"/>
              </a:lnSpc>
              <a:spcBef>
                <a:spcPts val="100"/>
              </a:spcBef>
              <a:buChar char="•"/>
              <a:tabLst>
                <a:tab pos="184785" algn="l"/>
              </a:tabLst>
            </a:pPr>
            <a:r>
              <a:rPr dirty="0" sz="1200" spc="-5">
                <a:latin typeface="Tahoma"/>
                <a:cs typeface="Tahoma"/>
              </a:rPr>
              <a:t>Base Case One: If </a:t>
            </a:r>
            <a:r>
              <a:rPr dirty="0" sz="1200">
                <a:latin typeface="Tahoma"/>
                <a:cs typeface="Tahoma"/>
              </a:rPr>
              <a:t>all </a:t>
            </a:r>
            <a:r>
              <a:rPr dirty="0" sz="1200" spc="-5">
                <a:latin typeface="Tahoma"/>
                <a:cs typeface="Tahoma"/>
              </a:rPr>
              <a:t>records </a:t>
            </a:r>
            <a:r>
              <a:rPr dirty="0" sz="1200">
                <a:latin typeface="Tahoma"/>
                <a:cs typeface="Tahoma"/>
              </a:rPr>
              <a:t>in </a:t>
            </a:r>
            <a:r>
              <a:rPr dirty="0" sz="1200" spc="-5">
                <a:latin typeface="Tahoma"/>
                <a:cs typeface="Tahoma"/>
              </a:rPr>
              <a:t>current data subset have  the same output then </a:t>
            </a:r>
            <a:r>
              <a:rPr dirty="0" sz="1200" spc="-5">
                <a:solidFill>
                  <a:srgbClr val="FF0000"/>
                </a:solidFill>
                <a:latin typeface="Tahoma"/>
                <a:cs typeface="Tahoma"/>
              </a:rPr>
              <a:t>don’t</a:t>
            </a:r>
            <a:r>
              <a:rPr dirty="0" sz="1200" spc="5">
                <a:solidFill>
                  <a:srgbClr val="FF0000"/>
                </a:solidFill>
                <a:latin typeface="Tahoma"/>
                <a:cs typeface="Tahoma"/>
              </a:rPr>
              <a:t> </a:t>
            </a:r>
            <a:r>
              <a:rPr dirty="0" sz="1200" spc="-10">
                <a:solidFill>
                  <a:srgbClr val="FF0000"/>
                </a:solidFill>
                <a:latin typeface="Tahoma"/>
                <a:cs typeface="Tahoma"/>
              </a:rPr>
              <a:t>recurse</a:t>
            </a:r>
            <a:endParaRPr sz="1200">
              <a:latin typeface="Tahoma"/>
              <a:cs typeface="Tahoma"/>
            </a:endParaRPr>
          </a:p>
          <a:p>
            <a:pPr marL="184150" marR="5080" indent="-171450">
              <a:lnSpc>
                <a:spcPct val="100000"/>
              </a:lnSpc>
              <a:spcBef>
                <a:spcPts val="280"/>
              </a:spcBef>
              <a:buChar char="•"/>
              <a:tabLst>
                <a:tab pos="184785" algn="l"/>
              </a:tabLst>
            </a:pPr>
            <a:r>
              <a:rPr dirty="0" sz="1200" spc="-5">
                <a:latin typeface="Tahoma"/>
                <a:cs typeface="Tahoma"/>
              </a:rPr>
              <a:t>Base Case </a:t>
            </a:r>
            <a:r>
              <a:rPr dirty="0" sz="1200">
                <a:latin typeface="Tahoma"/>
                <a:cs typeface="Tahoma"/>
              </a:rPr>
              <a:t>Two: </a:t>
            </a:r>
            <a:r>
              <a:rPr dirty="0" sz="1200" spc="-5">
                <a:latin typeface="Tahoma"/>
                <a:cs typeface="Tahoma"/>
              </a:rPr>
              <a:t>If </a:t>
            </a:r>
            <a:r>
              <a:rPr dirty="0" sz="1200">
                <a:latin typeface="Tahoma"/>
                <a:cs typeface="Tahoma"/>
              </a:rPr>
              <a:t>all </a:t>
            </a:r>
            <a:r>
              <a:rPr dirty="0" sz="1200" spc="-5">
                <a:latin typeface="Tahoma"/>
                <a:cs typeface="Tahoma"/>
              </a:rPr>
              <a:t>records have exactly the same set of  input attributes </a:t>
            </a:r>
            <a:r>
              <a:rPr dirty="0" sz="1200" spc="-10">
                <a:latin typeface="Tahoma"/>
                <a:cs typeface="Tahoma"/>
              </a:rPr>
              <a:t>then </a:t>
            </a:r>
            <a:r>
              <a:rPr dirty="0" sz="1200" spc="-5">
                <a:solidFill>
                  <a:srgbClr val="FF0000"/>
                </a:solidFill>
                <a:latin typeface="Tahoma"/>
                <a:cs typeface="Tahoma"/>
              </a:rPr>
              <a:t>don’t</a:t>
            </a:r>
            <a:r>
              <a:rPr dirty="0" sz="1200" spc="15">
                <a:solidFill>
                  <a:srgbClr val="FF0000"/>
                </a:solidFill>
                <a:latin typeface="Tahoma"/>
                <a:cs typeface="Tahoma"/>
              </a:rPr>
              <a:t> </a:t>
            </a:r>
            <a:r>
              <a:rPr dirty="0" sz="1200" spc="-10">
                <a:solidFill>
                  <a:srgbClr val="FF0000"/>
                </a:solidFill>
                <a:latin typeface="Tahoma"/>
                <a:cs typeface="Tahoma"/>
              </a:rPr>
              <a:t>recurse</a:t>
            </a:r>
            <a:endParaRPr sz="12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42</a:t>
            </a:r>
            <a:endParaRPr sz="450">
              <a:latin typeface="Tahoma"/>
              <a:cs typeface="Tahoma"/>
            </a:endParaRPr>
          </a:p>
        </p:txBody>
      </p:sp>
      <p:sp>
        <p:nvSpPr>
          <p:cNvPr id="9" name="object 9"/>
          <p:cNvSpPr/>
          <p:nvPr/>
        </p:nvSpPr>
        <p:spPr>
          <a:xfrm>
            <a:off x="2095500" y="6926580"/>
            <a:ext cx="3656965" cy="990600"/>
          </a:xfrm>
          <a:custGeom>
            <a:avLst/>
            <a:gdLst/>
            <a:ahLst/>
            <a:cxnLst/>
            <a:rect l="l" t="t" r="r" b="b"/>
            <a:pathLst>
              <a:path w="3656965" h="990600">
                <a:moveTo>
                  <a:pt x="329945" y="329184"/>
                </a:moveTo>
                <a:lnTo>
                  <a:pt x="261949" y="334105"/>
                </a:lnTo>
                <a:lnTo>
                  <a:pt x="199310" y="343411"/>
                </a:lnTo>
                <a:lnTo>
                  <a:pt x="143172" y="356629"/>
                </a:lnTo>
                <a:lnTo>
                  <a:pt x="94678" y="373284"/>
                </a:lnTo>
                <a:lnTo>
                  <a:pt x="54971" y="392904"/>
                </a:lnTo>
                <a:lnTo>
                  <a:pt x="6488" y="439145"/>
                </a:lnTo>
                <a:lnTo>
                  <a:pt x="0" y="464820"/>
                </a:lnTo>
                <a:lnTo>
                  <a:pt x="8113" y="493410"/>
                </a:lnTo>
                <a:lnTo>
                  <a:pt x="69293" y="544372"/>
                </a:lnTo>
                <a:lnTo>
                  <a:pt x="119871" y="565282"/>
                </a:lnTo>
                <a:lnTo>
                  <a:pt x="182118" y="582168"/>
                </a:lnTo>
                <a:lnTo>
                  <a:pt x="137350" y="600956"/>
                </a:lnTo>
                <a:lnTo>
                  <a:pt x="106299" y="623697"/>
                </a:lnTo>
                <a:lnTo>
                  <a:pt x="80772" y="673608"/>
                </a:lnTo>
                <a:lnTo>
                  <a:pt x="103784" y="720841"/>
                </a:lnTo>
                <a:lnTo>
                  <a:pt x="167336" y="760900"/>
                </a:lnTo>
                <a:lnTo>
                  <a:pt x="211744" y="777267"/>
                </a:lnTo>
                <a:lnTo>
                  <a:pt x="263200" y="790673"/>
                </a:lnTo>
                <a:lnTo>
                  <a:pt x="320677" y="800731"/>
                </a:lnTo>
                <a:lnTo>
                  <a:pt x="383146" y="807051"/>
                </a:lnTo>
                <a:lnTo>
                  <a:pt x="449580" y="809244"/>
                </a:lnTo>
                <a:lnTo>
                  <a:pt x="460426" y="809232"/>
                </a:lnTo>
                <a:lnTo>
                  <a:pt x="471201" y="809148"/>
                </a:lnTo>
                <a:lnTo>
                  <a:pt x="481834" y="808922"/>
                </a:lnTo>
                <a:lnTo>
                  <a:pt x="492251" y="808482"/>
                </a:lnTo>
                <a:lnTo>
                  <a:pt x="490727" y="809244"/>
                </a:lnTo>
                <a:lnTo>
                  <a:pt x="556958" y="844468"/>
                </a:lnTo>
                <a:lnTo>
                  <a:pt x="595598" y="860119"/>
                </a:lnTo>
                <a:lnTo>
                  <a:pt x="637539" y="874380"/>
                </a:lnTo>
                <a:lnTo>
                  <a:pt x="682497" y="887192"/>
                </a:lnTo>
                <a:lnTo>
                  <a:pt x="730186" y="898493"/>
                </a:lnTo>
                <a:lnTo>
                  <a:pt x="780319" y="908222"/>
                </a:lnTo>
                <a:lnTo>
                  <a:pt x="832611" y="916319"/>
                </a:lnTo>
                <a:lnTo>
                  <a:pt x="886777" y="922722"/>
                </a:lnTo>
                <a:lnTo>
                  <a:pt x="942530" y="927371"/>
                </a:lnTo>
                <a:lnTo>
                  <a:pt x="999585" y="930205"/>
                </a:lnTo>
                <a:lnTo>
                  <a:pt x="1057656" y="931164"/>
                </a:lnTo>
                <a:lnTo>
                  <a:pt x="1108423" y="930421"/>
                </a:lnTo>
                <a:lnTo>
                  <a:pt x="1158684" y="928213"/>
                </a:lnTo>
                <a:lnTo>
                  <a:pt x="1208212" y="924565"/>
                </a:lnTo>
                <a:lnTo>
                  <a:pt x="1256780" y="919505"/>
                </a:lnTo>
                <a:lnTo>
                  <a:pt x="1304161" y="913058"/>
                </a:lnTo>
                <a:lnTo>
                  <a:pt x="1350130" y="905251"/>
                </a:lnTo>
                <a:lnTo>
                  <a:pt x="1394460" y="896112"/>
                </a:lnTo>
                <a:lnTo>
                  <a:pt x="1393698" y="896874"/>
                </a:lnTo>
                <a:lnTo>
                  <a:pt x="1465454" y="929152"/>
                </a:lnTo>
                <a:lnTo>
                  <a:pt x="1506944" y="942994"/>
                </a:lnTo>
                <a:lnTo>
                  <a:pt x="1551694" y="955212"/>
                </a:lnTo>
                <a:lnTo>
                  <a:pt x="1599342" y="965739"/>
                </a:lnTo>
                <a:lnTo>
                  <a:pt x="1649528" y="974506"/>
                </a:lnTo>
                <a:lnTo>
                  <a:pt x="1701891" y="981444"/>
                </a:lnTo>
                <a:lnTo>
                  <a:pt x="1756068" y="986485"/>
                </a:lnTo>
                <a:lnTo>
                  <a:pt x="1811699" y="989559"/>
                </a:lnTo>
                <a:lnTo>
                  <a:pt x="1868424" y="990600"/>
                </a:lnTo>
                <a:lnTo>
                  <a:pt x="1930790" y="989348"/>
                </a:lnTo>
                <a:lnTo>
                  <a:pt x="1991501" y="985671"/>
                </a:lnTo>
                <a:lnTo>
                  <a:pt x="2050137" y="979681"/>
                </a:lnTo>
                <a:lnTo>
                  <a:pt x="2106280" y="971493"/>
                </a:lnTo>
                <a:lnTo>
                  <a:pt x="2159514" y="961220"/>
                </a:lnTo>
                <a:lnTo>
                  <a:pt x="2209419" y="948975"/>
                </a:lnTo>
                <a:lnTo>
                  <a:pt x="2255577" y="934873"/>
                </a:lnTo>
                <a:lnTo>
                  <a:pt x="2297571" y="919028"/>
                </a:lnTo>
                <a:lnTo>
                  <a:pt x="2334982" y="901553"/>
                </a:lnTo>
                <a:lnTo>
                  <a:pt x="2394384" y="862168"/>
                </a:lnTo>
                <a:lnTo>
                  <a:pt x="2415540" y="840486"/>
                </a:lnTo>
                <a:lnTo>
                  <a:pt x="2416302" y="841248"/>
                </a:lnTo>
                <a:lnTo>
                  <a:pt x="2464320" y="851123"/>
                </a:lnTo>
                <a:lnTo>
                  <a:pt x="2514788" y="858804"/>
                </a:lnTo>
                <a:lnTo>
                  <a:pt x="2567232" y="864290"/>
                </a:lnTo>
                <a:lnTo>
                  <a:pt x="2621176" y="867582"/>
                </a:lnTo>
                <a:lnTo>
                  <a:pt x="2676144" y="868680"/>
                </a:lnTo>
                <a:lnTo>
                  <a:pt x="2742086" y="867048"/>
                </a:lnTo>
                <a:lnTo>
                  <a:pt x="2805408" y="862294"/>
                </a:lnTo>
                <a:lnTo>
                  <a:pt x="2865524" y="854630"/>
                </a:lnTo>
                <a:lnTo>
                  <a:pt x="2921846" y="844267"/>
                </a:lnTo>
                <a:lnTo>
                  <a:pt x="2973787" y="831417"/>
                </a:lnTo>
                <a:lnTo>
                  <a:pt x="3020758" y="816292"/>
                </a:lnTo>
                <a:lnTo>
                  <a:pt x="3062173" y="799103"/>
                </a:lnTo>
                <a:lnTo>
                  <a:pt x="3097445" y="780062"/>
                </a:lnTo>
                <a:lnTo>
                  <a:pt x="3147208" y="737270"/>
                </a:lnTo>
                <a:lnTo>
                  <a:pt x="3165348" y="689610"/>
                </a:lnTo>
                <a:lnTo>
                  <a:pt x="3164586" y="689610"/>
                </a:lnTo>
                <a:lnTo>
                  <a:pt x="3233658" y="684293"/>
                </a:lnTo>
                <a:lnTo>
                  <a:pt x="3299209" y="676098"/>
                </a:lnTo>
                <a:lnTo>
                  <a:pt x="3360765" y="665226"/>
                </a:lnTo>
                <a:lnTo>
                  <a:pt x="3417852" y="651876"/>
                </a:lnTo>
                <a:lnTo>
                  <a:pt x="3469996" y="636252"/>
                </a:lnTo>
                <a:lnTo>
                  <a:pt x="3516725" y="618553"/>
                </a:lnTo>
                <a:lnTo>
                  <a:pt x="3557564" y="598981"/>
                </a:lnTo>
                <a:lnTo>
                  <a:pt x="3592039" y="577737"/>
                </a:lnTo>
                <a:lnTo>
                  <a:pt x="3640006" y="531036"/>
                </a:lnTo>
                <a:lnTo>
                  <a:pt x="3656838" y="480060"/>
                </a:lnTo>
                <a:lnTo>
                  <a:pt x="3649098" y="445579"/>
                </a:lnTo>
                <a:lnTo>
                  <a:pt x="3626358" y="412242"/>
                </a:lnTo>
                <a:lnTo>
                  <a:pt x="3589329" y="380619"/>
                </a:lnTo>
                <a:lnTo>
                  <a:pt x="3538728" y="351282"/>
                </a:lnTo>
                <a:lnTo>
                  <a:pt x="3537204" y="351282"/>
                </a:lnTo>
                <a:lnTo>
                  <a:pt x="3553205" y="335470"/>
                </a:lnTo>
                <a:lnTo>
                  <a:pt x="3564635" y="319087"/>
                </a:lnTo>
                <a:lnTo>
                  <a:pt x="3571493" y="302418"/>
                </a:lnTo>
                <a:lnTo>
                  <a:pt x="3573779" y="285750"/>
                </a:lnTo>
                <a:lnTo>
                  <a:pt x="3567535" y="257995"/>
                </a:lnTo>
                <a:lnTo>
                  <a:pt x="3520255" y="206949"/>
                </a:lnTo>
                <a:lnTo>
                  <a:pt x="3481006" y="184499"/>
                </a:lnTo>
                <a:lnTo>
                  <a:pt x="3432542" y="164655"/>
                </a:lnTo>
                <a:lnTo>
                  <a:pt x="3375755" y="147839"/>
                </a:lnTo>
                <a:lnTo>
                  <a:pt x="3311538" y="134470"/>
                </a:lnTo>
                <a:lnTo>
                  <a:pt x="3240786" y="124968"/>
                </a:lnTo>
                <a:lnTo>
                  <a:pt x="3242310" y="124206"/>
                </a:lnTo>
                <a:lnTo>
                  <a:pt x="3200026" y="79644"/>
                </a:lnTo>
                <a:lnTo>
                  <a:pt x="3166025" y="60169"/>
                </a:lnTo>
                <a:lnTo>
                  <a:pt x="3124629" y="42934"/>
                </a:lnTo>
                <a:lnTo>
                  <a:pt x="3076723" y="28213"/>
                </a:lnTo>
                <a:lnTo>
                  <a:pt x="3023192" y="16284"/>
                </a:lnTo>
                <a:lnTo>
                  <a:pt x="2964920" y="7421"/>
                </a:lnTo>
                <a:lnTo>
                  <a:pt x="2902790" y="1901"/>
                </a:lnTo>
                <a:lnTo>
                  <a:pt x="2837688" y="0"/>
                </a:lnTo>
                <a:lnTo>
                  <a:pt x="2777814" y="1622"/>
                </a:lnTo>
                <a:lnTo>
                  <a:pt x="2719888" y="6378"/>
                </a:lnTo>
                <a:lnTo>
                  <a:pt x="2664714" y="14097"/>
                </a:lnTo>
                <a:lnTo>
                  <a:pt x="2613095" y="24609"/>
                </a:lnTo>
                <a:lnTo>
                  <a:pt x="2565837" y="37747"/>
                </a:lnTo>
                <a:lnTo>
                  <a:pt x="2523744" y="53340"/>
                </a:lnTo>
                <a:lnTo>
                  <a:pt x="2486688" y="37747"/>
                </a:lnTo>
                <a:lnTo>
                  <a:pt x="2443197" y="24609"/>
                </a:lnTo>
                <a:lnTo>
                  <a:pt x="2394966" y="14097"/>
                </a:lnTo>
                <a:lnTo>
                  <a:pt x="2342924" y="6378"/>
                </a:lnTo>
                <a:lnTo>
                  <a:pt x="2288003" y="1622"/>
                </a:lnTo>
                <a:lnTo>
                  <a:pt x="2231136" y="0"/>
                </a:lnTo>
                <a:lnTo>
                  <a:pt x="2171948" y="1739"/>
                </a:lnTo>
                <a:lnTo>
                  <a:pt x="2115187" y="6824"/>
                </a:lnTo>
                <a:lnTo>
                  <a:pt x="2061785" y="15055"/>
                </a:lnTo>
                <a:lnTo>
                  <a:pt x="2012675" y="26232"/>
                </a:lnTo>
                <a:lnTo>
                  <a:pt x="1968790" y="40154"/>
                </a:lnTo>
                <a:lnTo>
                  <a:pt x="1931063" y="56623"/>
                </a:lnTo>
                <a:lnTo>
                  <a:pt x="1900427" y="75438"/>
                </a:lnTo>
                <a:lnTo>
                  <a:pt x="1901189" y="77724"/>
                </a:lnTo>
                <a:lnTo>
                  <a:pt x="1856598" y="63584"/>
                </a:lnTo>
                <a:lnTo>
                  <a:pt x="1807859" y="51731"/>
                </a:lnTo>
                <a:lnTo>
                  <a:pt x="1755648" y="42291"/>
                </a:lnTo>
                <a:lnTo>
                  <a:pt x="1700642" y="35390"/>
                </a:lnTo>
                <a:lnTo>
                  <a:pt x="1643521" y="31157"/>
                </a:lnTo>
                <a:lnTo>
                  <a:pt x="1584960" y="29718"/>
                </a:lnTo>
                <a:lnTo>
                  <a:pt x="1522891" y="31297"/>
                </a:lnTo>
                <a:lnTo>
                  <a:pt x="1462885" y="35921"/>
                </a:lnTo>
                <a:lnTo>
                  <a:pt x="1405647" y="43420"/>
                </a:lnTo>
                <a:lnTo>
                  <a:pt x="1351883" y="53625"/>
                </a:lnTo>
                <a:lnTo>
                  <a:pt x="1302298" y="66366"/>
                </a:lnTo>
                <a:lnTo>
                  <a:pt x="1257597" y="81474"/>
                </a:lnTo>
                <a:lnTo>
                  <a:pt x="1218487" y="98778"/>
                </a:lnTo>
                <a:lnTo>
                  <a:pt x="1184148" y="119634"/>
                </a:lnTo>
                <a:lnTo>
                  <a:pt x="1139366" y="110874"/>
                </a:lnTo>
                <a:lnTo>
                  <a:pt x="1092849" y="103660"/>
                </a:lnTo>
                <a:lnTo>
                  <a:pt x="1044892" y="98012"/>
                </a:lnTo>
                <a:lnTo>
                  <a:pt x="995792" y="93951"/>
                </a:lnTo>
                <a:lnTo>
                  <a:pt x="945846" y="91499"/>
                </a:lnTo>
                <a:lnTo>
                  <a:pt x="895350" y="90678"/>
                </a:lnTo>
                <a:lnTo>
                  <a:pt x="828731" y="92086"/>
                </a:lnTo>
                <a:lnTo>
                  <a:pt x="764361" y="96209"/>
                </a:lnTo>
                <a:lnTo>
                  <a:pt x="702671" y="102891"/>
                </a:lnTo>
                <a:lnTo>
                  <a:pt x="644089" y="111978"/>
                </a:lnTo>
                <a:lnTo>
                  <a:pt x="589047" y="123314"/>
                </a:lnTo>
                <a:lnTo>
                  <a:pt x="537974" y="136744"/>
                </a:lnTo>
                <a:lnTo>
                  <a:pt x="491299" y="152114"/>
                </a:lnTo>
                <a:lnTo>
                  <a:pt x="449453" y="169268"/>
                </a:lnTo>
                <a:lnTo>
                  <a:pt x="412865" y="188052"/>
                </a:lnTo>
                <a:lnTo>
                  <a:pt x="357185" y="229888"/>
                </a:lnTo>
                <a:lnTo>
                  <a:pt x="327697" y="276383"/>
                </a:lnTo>
                <a:lnTo>
                  <a:pt x="323850" y="300990"/>
                </a:lnTo>
                <a:lnTo>
                  <a:pt x="324147" y="308288"/>
                </a:lnTo>
                <a:lnTo>
                  <a:pt x="325088" y="315372"/>
                </a:lnTo>
                <a:lnTo>
                  <a:pt x="326743" y="322314"/>
                </a:lnTo>
                <a:lnTo>
                  <a:pt x="329183" y="329184"/>
                </a:lnTo>
                <a:lnTo>
                  <a:pt x="329945" y="329184"/>
                </a:lnTo>
                <a:close/>
              </a:path>
            </a:pathLst>
          </a:custGeom>
          <a:ln w="4762">
            <a:solidFill>
              <a:srgbClr val="000000"/>
            </a:solidFill>
          </a:ln>
        </p:spPr>
        <p:txBody>
          <a:bodyPr wrap="square" lIns="0" tIns="0" rIns="0" bIns="0" rtlCol="0"/>
          <a:lstStyle/>
          <a:p/>
        </p:txBody>
      </p:sp>
      <p:sp>
        <p:nvSpPr>
          <p:cNvPr id="10" name="object 10"/>
          <p:cNvSpPr/>
          <p:nvPr/>
        </p:nvSpPr>
        <p:spPr>
          <a:xfrm>
            <a:off x="2277617" y="7508747"/>
            <a:ext cx="214629" cy="19050"/>
          </a:xfrm>
          <a:custGeom>
            <a:avLst/>
            <a:gdLst/>
            <a:ahLst/>
            <a:cxnLst/>
            <a:rect l="l" t="t" r="r" b="b"/>
            <a:pathLst>
              <a:path w="214630" h="19050">
                <a:moveTo>
                  <a:pt x="0" y="0"/>
                </a:moveTo>
                <a:lnTo>
                  <a:pt x="43624" y="8441"/>
                </a:lnTo>
                <a:lnTo>
                  <a:pt x="89535" y="14382"/>
                </a:lnTo>
                <a:lnTo>
                  <a:pt x="137160" y="17895"/>
                </a:lnTo>
                <a:lnTo>
                  <a:pt x="185927" y="19050"/>
                </a:lnTo>
                <a:lnTo>
                  <a:pt x="192905" y="19038"/>
                </a:lnTo>
                <a:lnTo>
                  <a:pt x="200024" y="18954"/>
                </a:lnTo>
                <a:lnTo>
                  <a:pt x="207144" y="18728"/>
                </a:lnTo>
                <a:lnTo>
                  <a:pt x="214121" y="18287"/>
                </a:lnTo>
              </a:path>
            </a:pathLst>
          </a:custGeom>
          <a:ln w="4762">
            <a:solidFill>
              <a:srgbClr val="000000"/>
            </a:solidFill>
          </a:ln>
        </p:spPr>
        <p:txBody>
          <a:bodyPr wrap="square" lIns="0" tIns="0" rIns="0" bIns="0" rtlCol="0"/>
          <a:lstStyle/>
          <a:p/>
        </p:txBody>
      </p:sp>
      <p:sp>
        <p:nvSpPr>
          <p:cNvPr id="11" name="object 11"/>
          <p:cNvSpPr/>
          <p:nvPr/>
        </p:nvSpPr>
        <p:spPr>
          <a:xfrm>
            <a:off x="2587751" y="7726680"/>
            <a:ext cx="94615" cy="8890"/>
          </a:xfrm>
          <a:custGeom>
            <a:avLst/>
            <a:gdLst/>
            <a:ahLst/>
            <a:cxnLst/>
            <a:rect l="l" t="t" r="r" b="b"/>
            <a:pathLst>
              <a:path w="94614" h="8890">
                <a:moveTo>
                  <a:pt x="0" y="8382"/>
                </a:moveTo>
                <a:lnTo>
                  <a:pt x="24300" y="6965"/>
                </a:lnTo>
                <a:lnTo>
                  <a:pt x="48101" y="5048"/>
                </a:lnTo>
                <a:lnTo>
                  <a:pt x="71473" y="2702"/>
                </a:lnTo>
                <a:lnTo>
                  <a:pt x="94487" y="0"/>
                </a:lnTo>
              </a:path>
            </a:pathLst>
          </a:custGeom>
          <a:ln w="4762">
            <a:solidFill>
              <a:srgbClr val="000000"/>
            </a:solidFill>
          </a:ln>
        </p:spPr>
        <p:txBody>
          <a:bodyPr wrap="square" lIns="0" tIns="0" rIns="0" bIns="0" rtlCol="0"/>
          <a:lstStyle/>
          <a:p/>
        </p:txBody>
      </p:sp>
      <p:sp>
        <p:nvSpPr>
          <p:cNvPr id="12" name="object 12"/>
          <p:cNvSpPr/>
          <p:nvPr/>
        </p:nvSpPr>
        <p:spPr>
          <a:xfrm>
            <a:off x="3432047" y="7783068"/>
            <a:ext cx="57150" cy="40640"/>
          </a:xfrm>
          <a:custGeom>
            <a:avLst/>
            <a:gdLst/>
            <a:ahLst/>
            <a:cxnLst/>
            <a:rect l="l" t="t" r="r" b="b"/>
            <a:pathLst>
              <a:path w="57150" h="40640">
                <a:moveTo>
                  <a:pt x="0" y="0"/>
                </a:moveTo>
                <a:lnTo>
                  <a:pt x="12144" y="10596"/>
                </a:lnTo>
                <a:lnTo>
                  <a:pt x="25717" y="20764"/>
                </a:lnTo>
                <a:lnTo>
                  <a:pt x="40719" y="30646"/>
                </a:lnTo>
                <a:lnTo>
                  <a:pt x="57150" y="40385"/>
                </a:lnTo>
              </a:path>
            </a:pathLst>
          </a:custGeom>
          <a:ln w="4762">
            <a:solidFill>
              <a:srgbClr val="000000"/>
            </a:solidFill>
          </a:ln>
        </p:spPr>
        <p:txBody>
          <a:bodyPr wrap="square" lIns="0" tIns="0" rIns="0" bIns="0" rtlCol="0"/>
          <a:lstStyle/>
          <a:p/>
        </p:txBody>
      </p:sp>
      <p:sp>
        <p:nvSpPr>
          <p:cNvPr id="13" name="object 13"/>
          <p:cNvSpPr/>
          <p:nvPr/>
        </p:nvSpPr>
        <p:spPr>
          <a:xfrm>
            <a:off x="4511040" y="7722869"/>
            <a:ext cx="22860" cy="44450"/>
          </a:xfrm>
          <a:custGeom>
            <a:avLst/>
            <a:gdLst/>
            <a:ahLst/>
            <a:cxnLst/>
            <a:rect l="l" t="t" r="r" b="b"/>
            <a:pathLst>
              <a:path w="22860" h="44450">
                <a:moveTo>
                  <a:pt x="0" y="44195"/>
                </a:moveTo>
                <a:lnTo>
                  <a:pt x="8286" y="33325"/>
                </a:lnTo>
                <a:lnTo>
                  <a:pt x="14859" y="22383"/>
                </a:lnTo>
                <a:lnTo>
                  <a:pt x="19716" y="11299"/>
                </a:lnTo>
                <a:lnTo>
                  <a:pt x="22860" y="0"/>
                </a:lnTo>
              </a:path>
            </a:pathLst>
          </a:custGeom>
          <a:ln w="4762">
            <a:solidFill>
              <a:srgbClr val="000000"/>
            </a:solidFill>
          </a:ln>
        </p:spPr>
        <p:txBody>
          <a:bodyPr wrap="square" lIns="0" tIns="0" rIns="0" bIns="0" rtlCol="0"/>
          <a:lstStyle/>
          <a:p/>
        </p:txBody>
      </p:sp>
      <p:sp>
        <p:nvSpPr>
          <p:cNvPr id="14" name="object 14"/>
          <p:cNvSpPr/>
          <p:nvPr/>
        </p:nvSpPr>
        <p:spPr>
          <a:xfrm>
            <a:off x="4985765" y="7453121"/>
            <a:ext cx="275590" cy="163195"/>
          </a:xfrm>
          <a:custGeom>
            <a:avLst/>
            <a:gdLst/>
            <a:ahLst/>
            <a:cxnLst/>
            <a:rect l="l" t="t" r="r" b="b"/>
            <a:pathLst>
              <a:path w="275589" h="163195">
                <a:moveTo>
                  <a:pt x="275082" y="163067"/>
                </a:moveTo>
                <a:lnTo>
                  <a:pt x="275082" y="162305"/>
                </a:lnTo>
                <a:lnTo>
                  <a:pt x="268681" y="133041"/>
                </a:lnTo>
                <a:lnTo>
                  <a:pt x="219838" y="78670"/>
                </a:lnTo>
                <a:lnTo>
                  <a:pt x="178967" y="54524"/>
                </a:lnTo>
                <a:lnTo>
                  <a:pt x="128180" y="33043"/>
                </a:lnTo>
                <a:lnTo>
                  <a:pt x="68262" y="14709"/>
                </a:lnTo>
                <a:lnTo>
                  <a:pt x="0" y="0"/>
                </a:lnTo>
              </a:path>
            </a:pathLst>
          </a:custGeom>
          <a:ln w="4762">
            <a:solidFill>
              <a:srgbClr val="000000"/>
            </a:solidFill>
          </a:ln>
        </p:spPr>
        <p:txBody>
          <a:bodyPr wrap="square" lIns="0" tIns="0" rIns="0" bIns="0" rtlCol="0"/>
          <a:lstStyle/>
          <a:p/>
        </p:txBody>
      </p:sp>
      <p:sp>
        <p:nvSpPr>
          <p:cNvPr id="15" name="object 15"/>
          <p:cNvSpPr/>
          <p:nvPr/>
        </p:nvSpPr>
        <p:spPr>
          <a:xfrm>
            <a:off x="5510021" y="7277861"/>
            <a:ext cx="123189" cy="62230"/>
          </a:xfrm>
          <a:custGeom>
            <a:avLst/>
            <a:gdLst/>
            <a:ahLst/>
            <a:cxnLst/>
            <a:rect l="l" t="t" r="r" b="b"/>
            <a:pathLst>
              <a:path w="123189" h="62229">
                <a:moveTo>
                  <a:pt x="0" y="61722"/>
                </a:moveTo>
                <a:lnTo>
                  <a:pt x="37814" y="48327"/>
                </a:lnTo>
                <a:lnTo>
                  <a:pt x="71056" y="33432"/>
                </a:lnTo>
                <a:lnTo>
                  <a:pt x="99441" y="17252"/>
                </a:lnTo>
                <a:lnTo>
                  <a:pt x="122681" y="0"/>
                </a:lnTo>
              </a:path>
            </a:pathLst>
          </a:custGeom>
          <a:ln w="4762">
            <a:solidFill>
              <a:srgbClr val="000000"/>
            </a:solidFill>
          </a:ln>
        </p:spPr>
        <p:txBody>
          <a:bodyPr wrap="square" lIns="0" tIns="0" rIns="0" bIns="0" rtlCol="0"/>
          <a:lstStyle/>
          <a:p/>
        </p:txBody>
      </p:sp>
      <p:sp>
        <p:nvSpPr>
          <p:cNvPr id="16" name="object 16"/>
          <p:cNvSpPr/>
          <p:nvPr/>
        </p:nvSpPr>
        <p:spPr>
          <a:xfrm>
            <a:off x="5337809" y="7050785"/>
            <a:ext cx="6985" cy="29209"/>
          </a:xfrm>
          <a:custGeom>
            <a:avLst/>
            <a:gdLst/>
            <a:ahLst/>
            <a:cxnLst/>
            <a:rect l="l" t="t" r="r" b="b"/>
            <a:pathLst>
              <a:path w="6985" h="29209">
                <a:moveTo>
                  <a:pt x="6857" y="28955"/>
                </a:moveTo>
                <a:lnTo>
                  <a:pt x="6857" y="28193"/>
                </a:lnTo>
                <a:lnTo>
                  <a:pt x="6857" y="27431"/>
                </a:lnTo>
                <a:lnTo>
                  <a:pt x="6857" y="26669"/>
                </a:lnTo>
                <a:lnTo>
                  <a:pt x="6429" y="20252"/>
                </a:lnTo>
                <a:lnTo>
                  <a:pt x="5143" y="13620"/>
                </a:lnTo>
                <a:lnTo>
                  <a:pt x="3000" y="6846"/>
                </a:lnTo>
                <a:lnTo>
                  <a:pt x="0" y="0"/>
                </a:lnTo>
              </a:path>
            </a:pathLst>
          </a:custGeom>
          <a:ln w="4762">
            <a:solidFill>
              <a:srgbClr val="000000"/>
            </a:solidFill>
          </a:ln>
        </p:spPr>
        <p:txBody>
          <a:bodyPr wrap="square" lIns="0" tIns="0" rIns="0" bIns="0" rtlCol="0"/>
          <a:lstStyle/>
          <a:p/>
        </p:txBody>
      </p:sp>
      <p:sp>
        <p:nvSpPr>
          <p:cNvPr id="17" name="object 17"/>
          <p:cNvSpPr/>
          <p:nvPr/>
        </p:nvSpPr>
        <p:spPr>
          <a:xfrm>
            <a:off x="4556759" y="6979919"/>
            <a:ext cx="62865" cy="37465"/>
          </a:xfrm>
          <a:custGeom>
            <a:avLst/>
            <a:gdLst/>
            <a:ahLst/>
            <a:cxnLst/>
            <a:rect l="l" t="t" r="r" b="b"/>
            <a:pathLst>
              <a:path w="62864" h="37465">
                <a:moveTo>
                  <a:pt x="62484" y="0"/>
                </a:moveTo>
                <a:lnTo>
                  <a:pt x="44362" y="8727"/>
                </a:lnTo>
                <a:lnTo>
                  <a:pt x="27812" y="17811"/>
                </a:lnTo>
                <a:lnTo>
                  <a:pt x="12977" y="27324"/>
                </a:lnTo>
                <a:lnTo>
                  <a:pt x="0" y="37337"/>
                </a:lnTo>
              </a:path>
            </a:pathLst>
          </a:custGeom>
          <a:ln w="4762">
            <a:solidFill>
              <a:srgbClr val="000000"/>
            </a:solidFill>
          </a:ln>
        </p:spPr>
        <p:txBody>
          <a:bodyPr wrap="square" lIns="0" tIns="0" rIns="0" bIns="0" rtlCol="0"/>
          <a:lstStyle/>
          <a:p/>
        </p:txBody>
      </p:sp>
      <p:sp>
        <p:nvSpPr>
          <p:cNvPr id="18" name="object 18"/>
          <p:cNvSpPr/>
          <p:nvPr/>
        </p:nvSpPr>
        <p:spPr>
          <a:xfrm>
            <a:off x="3965447" y="7002018"/>
            <a:ext cx="30480" cy="32384"/>
          </a:xfrm>
          <a:custGeom>
            <a:avLst/>
            <a:gdLst/>
            <a:ahLst/>
            <a:cxnLst/>
            <a:rect l="l" t="t" r="r" b="b"/>
            <a:pathLst>
              <a:path w="30479" h="32384">
                <a:moveTo>
                  <a:pt x="30479" y="0"/>
                </a:moveTo>
                <a:lnTo>
                  <a:pt x="20788" y="7572"/>
                </a:lnTo>
                <a:lnTo>
                  <a:pt x="12382" y="15430"/>
                </a:lnTo>
                <a:lnTo>
                  <a:pt x="5405" y="23574"/>
                </a:lnTo>
                <a:lnTo>
                  <a:pt x="0" y="32003"/>
                </a:lnTo>
              </a:path>
            </a:pathLst>
          </a:custGeom>
          <a:ln w="4762">
            <a:solidFill>
              <a:srgbClr val="000000"/>
            </a:solidFill>
          </a:ln>
        </p:spPr>
        <p:txBody>
          <a:bodyPr wrap="square" lIns="0" tIns="0" rIns="0" bIns="0" rtlCol="0"/>
          <a:lstStyle/>
          <a:p/>
        </p:txBody>
      </p:sp>
      <p:sp>
        <p:nvSpPr>
          <p:cNvPr id="19" name="object 19"/>
          <p:cNvSpPr/>
          <p:nvPr/>
        </p:nvSpPr>
        <p:spPr>
          <a:xfrm>
            <a:off x="3279647" y="7046214"/>
            <a:ext cx="110489" cy="30480"/>
          </a:xfrm>
          <a:custGeom>
            <a:avLst/>
            <a:gdLst/>
            <a:ahLst/>
            <a:cxnLst/>
            <a:rect l="l" t="t" r="r" b="b"/>
            <a:pathLst>
              <a:path w="110489" h="30479">
                <a:moveTo>
                  <a:pt x="110489" y="30480"/>
                </a:moveTo>
                <a:lnTo>
                  <a:pt x="84760" y="21752"/>
                </a:lnTo>
                <a:lnTo>
                  <a:pt x="57816" y="13811"/>
                </a:lnTo>
                <a:lnTo>
                  <a:pt x="29587" y="6584"/>
                </a:lnTo>
                <a:lnTo>
                  <a:pt x="0" y="0"/>
                </a:lnTo>
              </a:path>
            </a:pathLst>
          </a:custGeom>
          <a:ln w="4762">
            <a:solidFill>
              <a:srgbClr val="000000"/>
            </a:solidFill>
          </a:ln>
        </p:spPr>
        <p:txBody>
          <a:bodyPr wrap="square" lIns="0" tIns="0" rIns="0" bIns="0" rtlCol="0"/>
          <a:lstStyle/>
          <a:p/>
        </p:txBody>
      </p:sp>
      <p:sp>
        <p:nvSpPr>
          <p:cNvPr id="20" name="object 20"/>
          <p:cNvSpPr/>
          <p:nvPr/>
        </p:nvSpPr>
        <p:spPr>
          <a:xfrm>
            <a:off x="2424683" y="7255764"/>
            <a:ext cx="19050" cy="33020"/>
          </a:xfrm>
          <a:custGeom>
            <a:avLst/>
            <a:gdLst/>
            <a:ahLst/>
            <a:cxnLst/>
            <a:rect l="l" t="t" r="r" b="b"/>
            <a:pathLst>
              <a:path w="19050" h="33020">
                <a:moveTo>
                  <a:pt x="0" y="0"/>
                </a:moveTo>
                <a:lnTo>
                  <a:pt x="3298" y="8441"/>
                </a:lnTo>
                <a:lnTo>
                  <a:pt x="7524" y="16668"/>
                </a:lnTo>
                <a:lnTo>
                  <a:pt x="12751" y="24753"/>
                </a:lnTo>
                <a:lnTo>
                  <a:pt x="19050" y="32766"/>
                </a:lnTo>
              </a:path>
            </a:pathLst>
          </a:custGeom>
          <a:ln w="4762">
            <a:solidFill>
              <a:srgbClr val="000000"/>
            </a:solidFill>
          </a:ln>
        </p:spPr>
        <p:txBody>
          <a:bodyPr wrap="square" lIns="0" tIns="0" rIns="0" bIns="0" rtlCol="0"/>
          <a:lstStyle/>
          <a:p/>
        </p:txBody>
      </p:sp>
      <p:sp>
        <p:nvSpPr>
          <p:cNvPr id="21" name="object 21"/>
          <p:cNvSpPr/>
          <p:nvPr/>
        </p:nvSpPr>
        <p:spPr>
          <a:xfrm>
            <a:off x="2402585" y="7821930"/>
            <a:ext cx="609600" cy="165735"/>
          </a:xfrm>
          <a:custGeom>
            <a:avLst/>
            <a:gdLst/>
            <a:ahLst/>
            <a:cxnLst/>
            <a:rect l="l" t="t" r="r" b="b"/>
            <a:pathLst>
              <a:path w="609600" h="165734">
                <a:moveTo>
                  <a:pt x="304800" y="0"/>
                </a:moveTo>
                <a:lnTo>
                  <a:pt x="234891" y="2199"/>
                </a:lnTo>
                <a:lnTo>
                  <a:pt x="170727" y="8450"/>
                </a:lnTo>
                <a:lnTo>
                  <a:pt x="114135" y="18234"/>
                </a:lnTo>
                <a:lnTo>
                  <a:pt x="66940" y="31030"/>
                </a:lnTo>
                <a:lnTo>
                  <a:pt x="30968" y="46319"/>
                </a:lnTo>
                <a:lnTo>
                  <a:pt x="0" y="82296"/>
                </a:lnTo>
                <a:lnTo>
                  <a:pt x="8046" y="101292"/>
                </a:lnTo>
                <a:lnTo>
                  <a:pt x="66940" y="134180"/>
                </a:lnTo>
                <a:lnTo>
                  <a:pt x="114135" y="147059"/>
                </a:lnTo>
                <a:lnTo>
                  <a:pt x="170727" y="156885"/>
                </a:lnTo>
                <a:lnTo>
                  <a:pt x="234891" y="163152"/>
                </a:lnTo>
                <a:lnTo>
                  <a:pt x="304800" y="165354"/>
                </a:lnTo>
                <a:lnTo>
                  <a:pt x="374708" y="163152"/>
                </a:lnTo>
                <a:lnTo>
                  <a:pt x="438872" y="156885"/>
                </a:lnTo>
                <a:lnTo>
                  <a:pt x="495464" y="147059"/>
                </a:lnTo>
                <a:lnTo>
                  <a:pt x="542659" y="134180"/>
                </a:lnTo>
                <a:lnTo>
                  <a:pt x="578631" y="118756"/>
                </a:lnTo>
                <a:lnTo>
                  <a:pt x="609600" y="82296"/>
                </a:lnTo>
                <a:lnTo>
                  <a:pt x="601553" y="63581"/>
                </a:lnTo>
                <a:lnTo>
                  <a:pt x="542659" y="31030"/>
                </a:lnTo>
                <a:lnTo>
                  <a:pt x="495464" y="18234"/>
                </a:lnTo>
                <a:lnTo>
                  <a:pt x="438872" y="8450"/>
                </a:lnTo>
                <a:lnTo>
                  <a:pt x="374708" y="2199"/>
                </a:lnTo>
                <a:lnTo>
                  <a:pt x="304800" y="0"/>
                </a:lnTo>
                <a:close/>
              </a:path>
            </a:pathLst>
          </a:custGeom>
          <a:ln w="4762">
            <a:solidFill>
              <a:srgbClr val="000000"/>
            </a:solidFill>
          </a:ln>
        </p:spPr>
        <p:txBody>
          <a:bodyPr wrap="square" lIns="0" tIns="0" rIns="0" bIns="0" rtlCol="0"/>
          <a:lstStyle/>
          <a:p/>
        </p:txBody>
      </p:sp>
      <p:sp>
        <p:nvSpPr>
          <p:cNvPr id="22" name="object 22"/>
          <p:cNvSpPr/>
          <p:nvPr/>
        </p:nvSpPr>
        <p:spPr>
          <a:xfrm>
            <a:off x="2203704" y="7968233"/>
            <a:ext cx="407034" cy="110489"/>
          </a:xfrm>
          <a:custGeom>
            <a:avLst/>
            <a:gdLst/>
            <a:ahLst/>
            <a:cxnLst/>
            <a:rect l="l" t="t" r="r" b="b"/>
            <a:pathLst>
              <a:path w="407035" h="110490">
                <a:moveTo>
                  <a:pt x="203453" y="0"/>
                </a:moveTo>
                <a:lnTo>
                  <a:pt x="139281" y="2859"/>
                </a:lnTo>
                <a:lnTo>
                  <a:pt x="83448" y="10802"/>
                </a:lnTo>
                <a:lnTo>
                  <a:pt x="39355" y="22878"/>
                </a:lnTo>
                <a:lnTo>
                  <a:pt x="0" y="55626"/>
                </a:lnTo>
                <a:lnTo>
                  <a:pt x="10405" y="73036"/>
                </a:lnTo>
                <a:lnTo>
                  <a:pt x="39355" y="88105"/>
                </a:lnTo>
                <a:lnTo>
                  <a:pt x="83448" y="99956"/>
                </a:lnTo>
                <a:lnTo>
                  <a:pt x="139281" y="107710"/>
                </a:lnTo>
                <a:lnTo>
                  <a:pt x="203453" y="110490"/>
                </a:lnTo>
                <a:lnTo>
                  <a:pt x="267626" y="107710"/>
                </a:lnTo>
                <a:lnTo>
                  <a:pt x="323459" y="99956"/>
                </a:lnTo>
                <a:lnTo>
                  <a:pt x="367552" y="88105"/>
                </a:lnTo>
                <a:lnTo>
                  <a:pt x="396502" y="73036"/>
                </a:lnTo>
                <a:lnTo>
                  <a:pt x="406907" y="55626"/>
                </a:lnTo>
                <a:lnTo>
                  <a:pt x="396502" y="38136"/>
                </a:lnTo>
                <a:lnTo>
                  <a:pt x="367552" y="22878"/>
                </a:lnTo>
                <a:lnTo>
                  <a:pt x="323459" y="10802"/>
                </a:lnTo>
                <a:lnTo>
                  <a:pt x="267626" y="2859"/>
                </a:lnTo>
                <a:lnTo>
                  <a:pt x="203453" y="0"/>
                </a:lnTo>
                <a:close/>
              </a:path>
            </a:pathLst>
          </a:custGeom>
          <a:ln w="4762">
            <a:solidFill>
              <a:srgbClr val="000000"/>
            </a:solidFill>
          </a:ln>
        </p:spPr>
        <p:txBody>
          <a:bodyPr wrap="square" lIns="0" tIns="0" rIns="0" bIns="0" rtlCol="0"/>
          <a:lstStyle/>
          <a:p/>
        </p:txBody>
      </p:sp>
      <p:sp>
        <p:nvSpPr>
          <p:cNvPr id="23" name="object 23"/>
          <p:cNvSpPr/>
          <p:nvPr/>
        </p:nvSpPr>
        <p:spPr>
          <a:xfrm>
            <a:off x="2119883" y="8069580"/>
            <a:ext cx="203835" cy="55880"/>
          </a:xfrm>
          <a:custGeom>
            <a:avLst/>
            <a:gdLst/>
            <a:ahLst/>
            <a:cxnLst/>
            <a:rect l="l" t="t" r="r" b="b"/>
            <a:pathLst>
              <a:path w="203835" h="55879">
                <a:moveTo>
                  <a:pt x="102108" y="0"/>
                </a:moveTo>
                <a:lnTo>
                  <a:pt x="62364" y="2250"/>
                </a:lnTo>
                <a:lnTo>
                  <a:pt x="29908" y="8286"/>
                </a:lnTo>
                <a:lnTo>
                  <a:pt x="8024" y="17037"/>
                </a:lnTo>
                <a:lnTo>
                  <a:pt x="0" y="27432"/>
                </a:lnTo>
                <a:lnTo>
                  <a:pt x="8024" y="38266"/>
                </a:lnTo>
                <a:lnTo>
                  <a:pt x="29908" y="47244"/>
                </a:lnTo>
                <a:lnTo>
                  <a:pt x="62364" y="53363"/>
                </a:lnTo>
                <a:lnTo>
                  <a:pt x="102108" y="55626"/>
                </a:lnTo>
                <a:lnTo>
                  <a:pt x="141410" y="53363"/>
                </a:lnTo>
                <a:lnTo>
                  <a:pt x="173640" y="47244"/>
                </a:lnTo>
                <a:lnTo>
                  <a:pt x="195441" y="38266"/>
                </a:lnTo>
                <a:lnTo>
                  <a:pt x="203454" y="27432"/>
                </a:lnTo>
                <a:lnTo>
                  <a:pt x="195441" y="17037"/>
                </a:lnTo>
                <a:lnTo>
                  <a:pt x="173640" y="8286"/>
                </a:lnTo>
                <a:lnTo>
                  <a:pt x="141410" y="2250"/>
                </a:lnTo>
                <a:lnTo>
                  <a:pt x="102108" y="0"/>
                </a:lnTo>
                <a:close/>
              </a:path>
            </a:pathLst>
          </a:custGeom>
          <a:ln w="4762">
            <a:solidFill>
              <a:srgbClr val="000000"/>
            </a:solidFill>
          </a:ln>
        </p:spPr>
        <p:txBody>
          <a:bodyPr wrap="square" lIns="0" tIns="0" rIns="0" bIns="0" rtlCol="0"/>
          <a:lstStyle/>
          <a:p/>
        </p:txBody>
      </p:sp>
      <p:sp>
        <p:nvSpPr>
          <p:cNvPr id="24" name="object 24"/>
          <p:cNvSpPr txBox="1"/>
          <p:nvPr/>
        </p:nvSpPr>
        <p:spPr>
          <a:xfrm>
            <a:off x="1760220" y="5524666"/>
            <a:ext cx="4129404" cy="2192020"/>
          </a:xfrm>
          <a:prstGeom prst="rect">
            <a:avLst/>
          </a:prstGeom>
        </p:spPr>
        <p:txBody>
          <a:bodyPr wrap="square" lIns="0" tIns="165735" rIns="0" bIns="0" rtlCol="0" vert="horz">
            <a:spAutoFit/>
          </a:bodyPr>
          <a:lstStyle/>
          <a:p>
            <a:pPr marL="842644">
              <a:lnSpc>
                <a:spcPct val="100000"/>
              </a:lnSpc>
              <a:spcBef>
                <a:spcPts val="1305"/>
              </a:spcBef>
            </a:pPr>
            <a:r>
              <a:rPr dirty="0" sz="2200" spc="-5">
                <a:solidFill>
                  <a:srgbClr val="006500"/>
                </a:solidFill>
                <a:latin typeface="Tahoma"/>
                <a:cs typeface="Tahoma"/>
              </a:rPr>
              <a:t>Base Cases: An</a:t>
            </a:r>
            <a:r>
              <a:rPr dirty="0" sz="2200" spc="-10">
                <a:solidFill>
                  <a:srgbClr val="006500"/>
                </a:solidFill>
                <a:latin typeface="Tahoma"/>
                <a:cs typeface="Tahoma"/>
              </a:rPr>
              <a:t> </a:t>
            </a:r>
            <a:r>
              <a:rPr dirty="0" sz="2200" spc="-5">
                <a:solidFill>
                  <a:srgbClr val="006500"/>
                </a:solidFill>
                <a:latin typeface="Tahoma"/>
                <a:cs typeface="Tahoma"/>
              </a:rPr>
              <a:t>idea</a:t>
            </a:r>
            <a:endParaRPr sz="2200">
              <a:latin typeface="Tahoma"/>
              <a:cs typeface="Tahoma"/>
            </a:endParaRPr>
          </a:p>
          <a:p>
            <a:pPr marL="171450" marR="103505" indent="-171450">
              <a:lnSpc>
                <a:spcPct val="100000"/>
              </a:lnSpc>
              <a:spcBef>
                <a:spcPts val="660"/>
              </a:spcBef>
              <a:buChar char="•"/>
              <a:tabLst>
                <a:tab pos="172085" algn="l"/>
              </a:tabLst>
            </a:pPr>
            <a:r>
              <a:rPr dirty="0" sz="1200" spc="-5">
                <a:latin typeface="Tahoma"/>
                <a:cs typeface="Tahoma"/>
              </a:rPr>
              <a:t>Base Case One: If </a:t>
            </a:r>
            <a:r>
              <a:rPr dirty="0" sz="1200">
                <a:latin typeface="Tahoma"/>
                <a:cs typeface="Tahoma"/>
              </a:rPr>
              <a:t>all </a:t>
            </a:r>
            <a:r>
              <a:rPr dirty="0" sz="1200" spc="-5">
                <a:latin typeface="Tahoma"/>
                <a:cs typeface="Tahoma"/>
              </a:rPr>
              <a:t>records </a:t>
            </a:r>
            <a:r>
              <a:rPr dirty="0" sz="1200">
                <a:latin typeface="Tahoma"/>
                <a:cs typeface="Tahoma"/>
              </a:rPr>
              <a:t>in </a:t>
            </a:r>
            <a:r>
              <a:rPr dirty="0" sz="1200" spc="-5">
                <a:latin typeface="Tahoma"/>
                <a:cs typeface="Tahoma"/>
              </a:rPr>
              <a:t>current data subset have  the same output then </a:t>
            </a:r>
            <a:r>
              <a:rPr dirty="0" sz="1200" spc="-5">
                <a:solidFill>
                  <a:srgbClr val="FF0000"/>
                </a:solidFill>
                <a:latin typeface="Tahoma"/>
                <a:cs typeface="Tahoma"/>
              </a:rPr>
              <a:t>don’t</a:t>
            </a:r>
            <a:r>
              <a:rPr dirty="0" sz="1200" spc="5">
                <a:solidFill>
                  <a:srgbClr val="FF0000"/>
                </a:solidFill>
                <a:latin typeface="Tahoma"/>
                <a:cs typeface="Tahoma"/>
              </a:rPr>
              <a:t> </a:t>
            </a:r>
            <a:r>
              <a:rPr dirty="0" sz="1200" spc="-10">
                <a:solidFill>
                  <a:srgbClr val="FF0000"/>
                </a:solidFill>
                <a:latin typeface="Tahoma"/>
                <a:cs typeface="Tahoma"/>
              </a:rPr>
              <a:t>recurse</a:t>
            </a:r>
            <a:endParaRPr sz="1200">
              <a:latin typeface="Tahoma"/>
              <a:cs typeface="Tahoma"/>
            </a:endParaRPr>
          </a:p>
          <a:p>
            <a:pPr marL="171450" marR="5080" indent="-171450">
              <a:lnSpc>
                <a:spcPct val="100000"/>
              </a:lnSpc>
              <a:spcBef>
                <a:spcPts val="280"/>
              </a:spcBef>
              <a:buChar char="•"/>
              <a:tabLst>
                <a:tab pos="172085" algn="l"/>
              </a:tabLst>
            </a:pPr>
            <a:r>
              <a:rPr dirty="0" sz="1200" spc="-5">
                <a:latin typeface="Tahoma"/>
                <a:cs typeface="Tahoma"/>
              </a:rPr>
              <a:t>Base Case </a:t>
            </a:r>
            <a:r>
              <a:rPr dirty="0" sz="1200">
                <a:latin typeface="Tahoma"/>
                <a:cs typeface="Tahoma"/>
              </a:rPr>
              <a:t>Two: </a:t>
            </a:r>
            <a:r>
              <a:rPr dirty="0" sz="1200" spc="-5">
                <a:latin typeface="Tahoma"/>
                <a:cs typeface="Tahoma"/>
              </a:rPr>
              <a:t>If </a:t>
            </a:r>
            <a:r>
              <a:rPr dirty="0" sz="1200">
                <a:latin typeface="Tahoma"/>
                <a:cs typeface="Tahoma"/>
              </a:rPr>
              <a:t>all </a:t>
            </a:r>
            <a:r>
              <a:rPr dirty="0" sz="1200" spc="-5">
                <a:latin typeface="Tahoma"/>
                <a:cs typeface="Tahoma"/>
              </a:rPr>
              <a:t>records have exactly the same set of  input attributes </a:t>
            </a:r>
            <a:r>
              <a:rPr dirty="0" sz="1200" spc="-10">
                <a:latin typeface="Tahoma"/>
                <a:cs typeface="Tahoma"/>
              </a:rPr>
              <a:t>then </a:t>
            </a:r>
            <a:r>
              <a:rPr dirty="0" sz="1200" spc="-5">
                <a:solidFill>
                  <a:srgbClr val="FF0000"/>
                </a:solidFill>
                <a:latin typeface="Tahoma"/>
                <a:cs typeface="Tahoma"/>
              </a:rPr>
              <a:t>don’t</a:t>
            </a:r>
            <a:r>
              <a:rPr dirty="0" sz="1200" spc="15">
                <a:solidFill>
                  <a:srgbClr val="FF0000"/>
                </a:solidFill>
                <a:latin typeface="Tahoma"/>
                <a:cs typeface="Tahoma"/>
              </a:rPr>
              <a:t> </a:t>
            </a:r>
            <a:r>
              <a:rPr dirty="0" sz="1200" spc="-10">
                <a:solidFill>
                  <a:srgbClr val="FF0000"/>
                </a:solidFill>
                <a:latin typeface="Tahoma"/>
                <a:cs typeface="Tahoma"/>
              </a:rPr>
              <a:t>recurse</a:t>
            </a:r>
            <a:endParaRPr sz="1200">
              <a:latin typeface="Tahoma"/>
              <a:cs typeface="Tahoma"/>
            </a:endParaRPr>
          </a:p>
          <a:p>
            <a:pPr>
              <a:lnSpc>
                <a:spcPct val="100000"/>
              </a:lnSpc>
              <a:spcBef>
                <a:spcPts val="40"/>
              </a:spcBef>
            </a:pPr>
            <a:endParaRPr sz="1450">
              <a:latin typeface="Times New Roman"/>
              <a:cs typeface="Times New Roman"/>
            </a:endParaRPr>
          </a:p>
          <a:p>
            <a:pPr algn="ctr" marR="46355">
              <a:lnSpc>
                <a:spcPct val="100000"/>
              </a:lnSpc>
            </a:pPr>
            <a:r>
              <a:rPr dirty="0" sz="1000" spc="-5">
                <a:latin typeface="Tahoma"/>
                <a:cs typeface="Tahoma"/>
              </a:rPr>
              <a:t>Proposed Base Case</a:t>
            </a:r>
            <a:r>
              <a:rPr dirty="0" sz="1000" spc="-80">
                <a:latin typeface="Tahoma"/>
                <a:cs typeface="Tahoma"/>
              </a:rPr>
              <a:t> </a:t>
            </a:r>
            <a:r>
              <a:rPr dirty="0" sz="1000" spc="-5">
                <a:latin typeface="Tahoma"/>
                <a:cs typeface="Tahoma"/>
              </a:rPr>
              <a:t>3:</a:t>
            </a:r>
            <a:endParaRPr sz="1000">
              <a:latin typeface="Tahoma"/>
              <a:cs typeface="Tahoma"/>
            </a:endParaRPr>
          </a:p>
          <a:p>
            <a:pPr>
              <a:lnSpc>
                <a:spcPct val="100000"/>
              </a:lnSpc>
              <a:spcBef>
                <a:spcPts val="50"/>
              </a:spcBef>
            </a:pPr>
            <a:endParaRPr sz="1000">
              <a:latin typeface="Times New Roman"/>
              <a:cs typeface="Times New Roman"/>
            </a:endParaRPr>
          </a:p>
          <a:p>
            <a:pPr algn="ctr" marL="991235" marR="1037590">
              <a:lnSpc>
                <a:spcPct val="100000"/>
              </a:lnSpc>
            </a:pPr>
            <a:r>
              <a:rPr dirty="0" sz="1000" spc="-5">
                <a:latin typeface="Tahoma"/>
                <a:cs typeface="Tahoma"/>
              </a:rPr>
              <a:t>If </a:t>
            </a:r>
            <a:r>
              <a:rPr dirty="0" sz="1000">
                <a:latin typeface="Tahoma"/>
                <a:cs typeface="Tahoma"/>
              </a:rPr>
              <a:t>all </a:t>
            </a:r>
            <a:r>
              <a:rPr dirty="0" sz="1000" spc="-5">
                <a:latin typeface="Tahoma"/>
                <a:cs typeface="Tahoma"/>
              </a:rPr>
              <a:t>attributes have zero information  </a:t>
            </a:r>
            <a:r>
              <a:rPr dirty="0" sz="1000">
                <a:latin typeface="Tahoma"/>
                <a:cs typeface="Tahoma"/>
              </a:rPr>
              <a:t>gain </a:t>
            </a:r>
            <a:r>
              <a:rPr dirty="0" sz="1000" spc="-5">
                <a:latin typeface="Tahoma"/>
                <a:cs typeface="Tahoma"/>
              </a:rPr>
              <a:t>then </a:t>
            </a:r>
            <a:r>
              <a:rPr dirty="0" sz="1000" spc="-5">
                <a:solidFill>
                  <a:srgbClr val="FF0000"/>
                </a:solidFill>
                <a:latin typeface="Tahoma"/>
                <a:cs typeface="Tahoma"/>
              </a:rPr>
              <a:t>don’t</a:t>
            </a:r>
            <a:r>
              <a:rPr dirty="0" sz="1000" spc="-25">
                <a:solidFill>
                  <a:srgbClr val="FF0000"/>
                </a:solidFill>
                <a:latin typeface="Tahoma"/>
                <a:cs typeface="Tahoma"/>
              </a:rPr>
              <a:t> </a:t>
            </a:r>
            <a:r>
              <a:rPr dirty="0" sz="1000">
                <a:solidFill>
                  <a:srgbClr val="FF0000"/>
                </a:solidFill>
                <a:latin typeface="Tahoma"/>
                <a:cs typeface="Tahoma"/>
              </a:rPr>
              <a:t>recurse</a:t>
            </a:r>
            <a:endParaRPr sz="1000">
              <a:latin typeface="Tahoma"/>
              <a:cs typeface="Tahoma"/>
            </a:endParaRPr>
          </a:p>
        </p:txBody>
      </p:sp>
      <p:sp>
        <p:nvSpPr>
          <p:cNvPr id="25" name="object 25"/>
          <p:cNvSpPr txBox="1"/>
          <p:nvPr/>
        </p:nvSpPr>
        <p:spPr>
          <a:xfrm>
            <a:off x="4122420" y="8221949"/>
            <a:ext cx="1403985" cy="219075"/>
          </a:xfrm>
          <a:prstGeom prst="rect">
            <a:avLst/>
          </a:prstGeom>
        </p:spPr>
        <p:txBody>
          <a:bodyPr wrap="square" lIns="0" tIns="14604" rIns="0" bIns="0" rtlCol="0" vert="horz">
            <a:spAutoFit/>
          </a:bodyPr>
          <a:lstStyle/>
          <a:p>
            <a:pPr marL="69850" indent="-70485">
              <a:lnSpc>
                <a:spcPct val="100000"/>
              </a:lnSpc>
              <a:spcBef>
                <a:spcPts val="114"/>
              </a:spcBef>
              <a:buSzPct val="88000"/>
              <a:buFont typeface="Tahoma"/>
              <a:buChar char="•"/>
              <a:tabLst>
                <a:tab pos="70485" algn="l"/>
              </a:tabLst>
            </a:pPr>
            <a:r>
              <a:rPr dirty="0" sz="1250" spc="-25" i="1">
                <a:latin typeface="Tahoma"/>
                <a:cs typeface="Tahoma"/>
              </a:rPr>
              <a:t>Is </a:t>
            </a:r>
            <a:r>
              <a:rPr dirty="0" sz="1250" spc="-20" i="1">
                <a:latin typeface="Tahoma"/>
                <a:cs typeface="Tahoma"/>
              </a:rPr>
              <a:t>this </a:t>
            </a:r>
            <a:r>
              <a:rPr dirty="0" sz="1250" spc="-30" i="1">
                <a:latin typeface="Tahoma"/>
                <a:cs typeface="Tahoma"/>
              </a:rPr>
              <a:t>a good</a:t>
            </a:r>
            <a:r>
              <a:rPr dirty="0" sz="1250" spc="-55" i="1">
                <a:latin typeface="Tahoma"/>
                <a:cs typeface="Tahoma"/>
              </a:rPr>
              <a:t> </a:t>
            </a:r>
            <a:r>
              <a:rPr dirty="0" sz="1250" spc="-25" i="1">
                <a:latin typeface="Tahoma"/>
                <a:cs typeface="Tahoma"/>
              </a:rPr>
              <a:t>idea?</a:t>
            </a:r>
            <a:endParaRPr sz="1250">
              <a:latin typeface="Tahoma"/>
              <a:cs typeface="Tahoma"/>
            </a:endParaRPr>
          </a:p>
        </p:txBody>
      </p:sp>
      <p:sp>
        <p:nvSpPr>
          <p:cNvPr id="26" name="object 2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7" name="object 2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43</a:t>
            </a:r>
            <a:endParaRPr sz="450">
              <a:latin typeface="Tahoma"/>
              <a:cs typeface="Tahoma"/>
            </a:endParaRPr>
          </a:p>
        </p:txBody>
      </p:sp>
      <p:sp>
        <p:nvSpPr>
          <p:cNvPr id="4" name="object 4"/>
          <p:cNvSpPr txBox="1">
            <a:spLocks noGrp="1"/>
          </p:cNvSpPr>
          <p:nvPr>
            <p:ph type="title"/>
          </p:nvPr>
        </p:nvSpPr>
        <p:spPr>
          <a:xfrm>
            <a:off x="1959355" y="1500630"/>
            <a:ext cx="3777615" cy="361315"/>
          </a:xfrm>
          <a:prstGeom prst="rect"/>
        </p:spPr>
        <p:txBody>
          <a:bodyPr wrap="square" lIns="0" tIns="12700" rIns="0" bIns="0" rtlCol="0" vert="horz">
            <a:spAutoFit/>
          </a:bodyPr>
          <a:lstStyle/>
          <a:p>
            <a:pPr marL="12700">
              <a:lnSpc>
                <a:spcPct val="100000"/>
              </a:lnSpc>
              <a:spcBef>
                <a:spcPts val="100"/>
              </a:spcBef>
            </a:pPr>
            <a:r>
              <a:rPr dirty="0" spc="-5"/>
              <a:t>The problem with Base Case</a:t>
            </a:r>
            <a:r>
              <a:rPr dirty="0" spc="-40"/>
              <a:t> </a:t>
            </a:r>
            <a:r>
              <a:rPr dirty="0"/>
              <a:t>3</a:t>
            </a:r>
          </a:p>
        </p:txBody>
      </p:sp>
      <p:graphicFrame>
        <p:nvGraphicFramePr>
          <p:cNvPr id="5" name="object 5"/>
          <p:cNvGraphicFramePr>
            <a:graphicFrameLocks noGrp="1"/>
          </p:cNvGraphicFramePr>
          <p:nvPr/>
        </p:nvGraphicFramePr>
        <p:xfrm>
          <a:off x="1980819" y="1872614"/>
          <a:ext cx="768350" cy="723900"/>
        </p:xfrm>
        <a:graphic>
          <a:graphicData uri="http://schemas.openxmlformats.org/drawingml/2006/table">
            <a:tbl>
              <a:tblPr firstRow="1" bandRow="1">
                <a:tableStyleId>{2D5ABB26-0587-4C30-8999-92F81FD0307C}</a:tableStyleId>
              </a:tblPr>
              <a:tblGrid>
                <a:gridCol w="249554"/>
                <a:gridCol w="250189"/>
                <a:gridCol w="249554"/>
              </a:tblGrid>
              <a:tr h="142875">
                <a:tc>
                  <a:txBody>
                    <a:bodyPr/>
                    <a:lstStyle/>
                    <a:p>
                      <a:pPr marL="31115">
                        <a:lnSpc>
                          <a:spcPts val="980"/>
                        </a:lnSpc>
                      </a:pPr>
                      <a:r>
                        <a:rPr dirty="0" sz="850">
                          <a:latin typeface="Arial"/>
                          <a:cs typeface="Arial"/>
                        </a:rPr>
                        <a:t>a</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marL="31115">
                        <a:lnSpc>
                          <a:spcPts val="980"/>
                        </a:lnSpc>
                      </a:pPr>
                      <a:r>
                        <a:rPr dirty="0" sz="850">
                          <a:latin typeface="Arial"/>
                          <a:cs typeface="Arial"/>
                        </a:rPr>
                        <a:t>b</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marL="30480">
                        <a:lnSpc>
                          <a:spcPts val="980"/>
                        </a:lnSpc>
                      </a:pPr>
                      <a:r>
                        <a:rPr dirty="0" sz="850">
                          <a:latin typeface="Arial"/>
                          <a:cs typeface="Arial"/>
                        </a:rPr>
                        <a:t>y</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bl>
          </a:graphicData>
        </a:graphic>
      </p:graphicFrame>
      <p:sp>
        <p:nvSpPr>
          <p:cNvPr id="6" name="object 6"/>
          <p:cNvSpPr txBox="1"/>
          <p:nvPr/>
        </p:nvSpPr>
        <p:spPr>
          <a:xfrm>
            <a:off x="2928620" y="1958593"/>
            <a:ext cx="720090" cy="178435"/>
          </a:xfrm>
          <a:prstGeom prst="rect">
            <a:avLst/>
          </a:prstGeom>
        </p:spPr>
        <p:txBody>
          <a:bodyPr wrap="square" lIns="0" tIns="12700" rIns="0" bIns="0" rtlCol="0" vert="horz">
            <a:spAutoFit/>
          </a:bodyPr>
          <a:lstStyle/>
          <a:p>
            <a:pPr marL="12700">
              <a:lnSpc>
                <a:spcPct val="100000"/>
              </a:lnSpc>
              <a:spcBef>
                <a:spcPts val="100"/>
              </a:spcBef>
            </a:pPr>
            <a:r>
              <a:rPr dirty="0" sz="1000">
                <a:latin typeface="Tahoma"/>
                <a:cs typeface="Tahoma"/>
              </a:rPr>
              <a:t>y = a XOR</a:t>
            </a:r>
            <a:r>
              <a:rPr dirty="0" sz="1000" spc="-95">
                <a:latin typeface="Tahoma"/>
                <a:cs typeface="Tahoma"/>
              </a:rPr>
              <a:t> </a:t>
            </a:r>
            <a:r>
              <a:rPr dirty="0" sz="1000">
                <a:latin typeface="Tahoma"/>
                <a:cs typeface="Tahoma"/>
              </a:rPr>
              <a:t>b</a:t>
            </a:r>
            <a:endParaRPr sz="1000">
              <a:latin typeface="Tahoma"/>
              <a:cs typeface="Tahoma"/>
            </a:endParaRPr>
          </a:p>
        </p:txBody>
      </p:sp>
      <p:sp>
        <p:nvSpPr>
          <p:cNvPr id="7" name="object 7"/>
          <p:cNvSpPr/>
          <p:nvPr/>
        </p:nvSpPr>
        <p:spPr>
          <a:xfrm>
            <a:off x="1943099" y="3168395"/>
            <a:ext cx="1943099" cy="1217675"/>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381499" y="3092195"/>
            <a:ext cx="1257300" cy="1296923"/>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1954022" y="2834893"/>
            <a:ext cx="1296035"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The information</a:t>
            </a:r>
            <a:r>
              <a:rPr dirty="0" sz="1000" spc="-10">
                <a:latin typeface="Tahoma"/>
                <a:cs typeface="Tahoma"/>
              </a:rPr>
              <a:t> </a:t>
            </a:r>
            <a:r>
              <a:rPr dirty="0" sz="1000" spc="-5">
                <a:latin typeface="Tahoma"/>
                <a:cs typeface="Tahoma"/>
              </a:rPr>
              <a:t>gains:</a:t>
            </a:r>
            <a:endParaRPr sz="1000">
              <a:latin typeface="Tahoma"/>
              <a:cs typeface="Tahoma"/>
            </a:endParaRPr>
          </a:p>
        </p:txBody>
      </p:sp>
      <p:sp>
        <p:nvSpPr>
          <p:cNvPr id="10" name="object 10"/>
          <p:cNvSpPr txBox="1"/>
          <p:nvPr/>
        </p:nvSpPr>
        <p:spPr>
          <a:xfrm>
            <a:off x="4262116" y="2720594"/>
            <a:ext cx="1249680" cy="330835"/>
          </a:xfrm>
          <a:prstGeom prst="rect">
            <a:avLst/>
          </a:prstGeom>
        </p:spPr>
        <p:txBody>
          <a:bodyPr wrap="square" lIns="0" tIns="12700" rIns="0" bIns="0" rtlCol="0" vert="horz">
            <a:spAutoFit/>
          </a:bodyPr>
          <a:lstStyle/>
          <a:p>
            <a:pPr marL="12700" marR="5080">
              <a:lnSpc>
                <a:spcPct val="100000"/>
              </a:lnSpc>
              <a:spcBef>
                <a:spcPts val="100"/>
              </a:spcBef>
            </a:pPr>
            <a:r>
              <a:rPr dirty="0" sz="1000" spc="-5">
                <a:latin typeface="Tahoma"/>
                <a:cs typeface="Tahoma"/>
              </a:rPr>
              <a:t>The resulting</a:t>
            </a:r>
            <a:r>
              <a:rPr dirty="0" sz="1000" spc="-40">
                <a:latin typeface="Tahoma"/>
                <a:cs typeface="Tahoma"/>
              </a:rPr>
              <a:t> </a:t>
            </a:r>
            <a:r>
              <a:rPr dirty="0" sz="1000">
                <a:latin typeface="Tahoma"/>
                <a:cs typeface="Tahoma"/>
              </a:rPr>
              <a:t>decision  tree:</a:t>
            </a:r>
            <a:endParaRPr sz="1000">
              <a:latin typeface="Tahoma"/>
              <a:cs typeface="Tahoma"/>
            </a:endParaRPr>
          </a:p>
        </p:txBody>
      </p:sp>
      <p:sp>
        <p:nvSpPr>
          <p:cNvPr id="11" name="object 11"/>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3" name="object 13"/>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44</a:t>
            </a:r>
            <a:endParaRPr sz="450">
              <a:latin typeface="Tahoma"/>
              <a:cs typeface="Tahoma"/>
            </a:endParaRPr>
          </a:p>
        </p:txBody>
      </p:sp>
      <p:sp>
        <p:nvSpPr>
          <p:cNvPr id="14" name="object 14"/>
          <p:cNvSpPr txBox="1"/>
          <p:nvPr/>
        </p:nvSpPr>
        <p:spPr>
          <a:xfrm>
            <a:off x="2361692" y="5677916"/>
            <a:ext cx="2971165" cy="361315"/>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Tahoma"/>
                <a:cs typeface="Tahoma"/>
              </a:rPr>
              <a:t>If we omit Base Case</a:t>
            </a:r>
            <a:r>
              <a:rPr dirty="0" sz="2200" spc="-70">
                <a:solidFill>
                  <a:srgbClr val="006500"/>
                </a:solidFill>
                <a:latin typeface="Tahoma"/>
                <a:cs typeface="Tahoma"/>
              </a:rPr>
              <a:t> </a:t>
            </a:r>
            <a:r>
              <a:rPr dirty="0" sz="2200" spc="-5">
                <a:solidFill>
                  <a:srgbClr val="006500"/>
                </a:solidFill>
                <a:latin typeface="Tahoma"/>
                <a:cs typeface="Tahoma"/>
              </a:rPr>
              <a:t>3:</a:t>
            </a:r>
            <a:endParaRPr sz="2200">
              <a:latin typeface="Tahoma"/>
              <a:cs typeface="Tahoma"/>
            </a:endParaRPr>
          </a:p>
        </p:txBody>
      </p:sp>
      <p:graphicFrame>
        <p:nvGraphicFramePr>
          <p:cNvPr id="15" name="object 15"/>
          <p:cNvGraphicFramePr>
            <a:graphicFrameLocks noGrp="1"/>
          </p:cNvGraphicFramePr>
          <p:nvPr/>
        </p:nvGraphicFramePr>
        <p:xfrm>
          <a:off x="1980819" y="6049898"/>
          <a:ext cx="768350" cy="723900"/>
        </p:xfrm>
        <a:graphic>
          <a:graphicData uri="http://schemas.openxmlformats.org/drawingml/2006/table">
            <a:tbl>
              <a:tblPr firstRow="1" bandRow="1">
                <a:tableStyleId>{2D5ABB26-0587-4C30-8999-92F81FD0307C}</a:tableStyleId>
              </a:tblPr>
              <a:tblGrid>
                <a:gridCol w="249554"/>
                <a:gridCol w="250189"/>
                <a:gridCol w="249554"/>
              </a:tblGrid>
              <a:tr h="142874">
                <a:tc>
                  <a:txBody>
                    <a:bodyPr/>
                    <a:lstStyle/>
                    <a:p>
                      <a:pPr marL="31115">
                        <a:lnSpc>
                          <a:spcPts val="980"/>
                        </a:lnSpc>
                      </a:pPr>
                      <a:r>
                        <a:rPr dirty="0" sz="850">
                          <a:latin typeface="Arial"/>
                          <a:cs typeface="Arial"/>
                        </a:rPr>
                        <a:t>a</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marL="31115">
                        <a:lnSpc>
                          <a:spcPts val="980"/>
                        </a:lnSpc>
                      </a:pPr>
                      <a:r>
                        <a:rPr dirty="0" sz="850">
                          <a:latin typeface="Arial"/>
                          <a:cs typeface="Arial"/>
                        </a:rPr>
                        <a:t>b</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marL="30480">
                        <a:lnSpc>
                          <a:spcPts val="980"/>
                        </a:lnSpc>
                      </a:pPr>
                      <a:r>
                        <a:rPr dirty="0" sz="850">
                          <a:latin typeface="Arial"/>
                          <a:cs typeface="Arial"/>
                        </a:rPr>
                        <a:t>y</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4">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r h="142875">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270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1</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c>
                  <a:txBody>
                    <a:bodyPr/>
                    <a:lstStyle/>
                    <a:p>
                      <a:pPr algn="r" marR="20320">
                        <a:lnSpc>
                          <a:spcPts val="980"/>
                        </a:lnSpc>
                      </a:pPr>
                      <a:r>
                        <a:rPr dirty="0" sz="850">
                          <a:latin typeface="Arial"/>
                          <a:cs typeface="Arial"/>
                        </a:rPr>
                        <a:t>0</a:t>
                      </a:r>
                      <a:endParaRPr sz="850">
                        <a:latin typeface="Arial"/>
                        <a:cs typeface="Arial"/>
                      </a:endParaRPr>
                    </a:p>
                  </a:txBody>
                  <a:tcPr marL="0" marR="0" marB="0" marT="0">
                    <a:lnL w="19050">
                      <a:solidFill>
                        <a:srgbClr val="C0C0C0"/>
                      </a:solidFill>
                      <a:prstDash val="solid"/>
                    </a:lnL>
                    <a:lnR w="19050">
                      <a:solidFill>
                        <a:srgbClr val="C0C0C0"/>
                      </a:solidFill>
                      <a:prstDash val="solid"/>
                    </a:lnR>
                    <a:lnT w="9525">
                      <a:solidFill>
                        <a:srgbClr val="C0C0C0"/>
                      </a:solidFill>
                      <a:prstDash val="solid"/>
                    </a:lnT>
                    <a:lnB w="9525">
                      <a:solidFill>
                        <a:srgbClr val="C0C0C0"/>
                      </a:solidFill>
                      <a:prstDash val="solid"/>
                    </a:lnB>
                  </a:tcPr>
                </a:tc>
              </a:tr>
            </a:tbl>
          </a:graphicData>
        </a:graphic>
      </p:graphicFrame>
      <p:sp>
        <p:nvSpPr>
          <p:cNvPr id="16" name="object 16"/>
          <p:cNvSpPr txBox="1"/>
          <p:nvPr/>
        </p:nvSpPr>
        <p:spPr>
          <a:xfrm>
            <a:off x="2928620" y="6135877"/>
            <a:ext cx="720090" cy="178435"/>
          </a:xfrm>
          <a:prstGeom prst="rect">
            <a:avLst/>
          </a:prstGeom>
        </p:spPr>
        <p:txBody>
          <a:bodyPr wrap="square" lIns="0" tIns="12700" rIns="0" bIns="0" rtlCol="0" vert="horz">
            <a:spAutoFit/>
          </a:bodyPr>
          <a:lstStyle/>
          <a:p>
            <a:pPr marL="12700">
              <a:lnSpc>
                <a:spcPct val="100000"/>
              </a:lnSpc>
              <a:spcBef>
                <a:spcPts val="100"/>
              </a:spcBef>
            </a:pPr>
            <a:r>
              <a:rPr dirty="0" sz="1000">
                <a:latin typeface="Tahoma"/>
                <a:cs typeface="Tahoma"/>
              </a:rPr>
              <a:t>y = a XOR</a:t>
            </a:r>
            <a:r>
              <a:rPr dirty="0" sz="1000" spc="-95">
                <a:latin typeface="Tahoma"/>
                <a:cs typeface="Tahoma"/>
              </a:rPr>
              <a:t> </a:t>
            </a:r>
            <a:r>
              <a:rPr dirty="0" sz="1000">
                <a:latin typeface="Tahoma"/>
                <a:cs typeface="Tahoma"/>
              </a:rPr>
              <a:t>b</a:t>
            </a:r>
            <a:endParaRPr sz="1000">
              <a:latin typeface="Tahoma"/>
              <a:cs typeface="Tahoma"/>
            </a:endParaRPr>
          </a:p>
        </p:txBody>
      </p:sp>
      <p:sp>
        <p:nvSpPr>
          <p:cNvPr id="17" name="object 17"/>
          <p:cNvSpPr txBox="1"/>
          <p:nvPr/>
        </p:nvSpPr>
        <p:spPr>
          <a:xfrm>
            <a:off x="2128523" y="7012173"/>
            <a:ext cx="155575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The resulting </a:t>
            </a:r>
            <a:r>
              <a:rPr dirty="0" sz="1000">
                <a:latin typeface="Tahoma"/>
                <a:cs typeface="Tahoma"/>
              </a:rPr>
              <a:t>decision</a:t>
            </a:r>
            <a:r>
              <a:rPr dirty="0" sz="1000" spc="-15">
                <a:latin typeface="Tahoma"/>
                <a:cs typeface="Tahoma"/>
              </a:rPr>
              <a:t> </a:t>
            </a:r>
            <a:r>
              <a:rPr dirty="0" sz="1000" spc="-5">
                <a:latin typeface="Tahoma"/>
                <a:cs typeface="Tahoma"/>
              </a:rPr>
              <a:t>tree:</a:t>
            </a:r>
            <a:endParaRPr sz="1000">
              <a:latin typeface="Tahoma"/>
              <a:cs typeface="Tahoma"/>
            </a:endParaRPr>
          </a:p>
        </p:txBody>
      </p:sp>
      <p:sp>
        <p:nvSpPr>
          <p:cNvPr id="18" name="object 18"/>
          <p:cNvSpPr/>
          <p:nvPr/>
        </p:nvSpPr>
        <p:spPr>
          <a:xfrm>
            <a:off x="3924299" y="6507478"/>
            <a:ext cx="1554480" cy="1965960"/>
          </a:xfrm>
          <a:prstGeom prst="rect">
            <a:avLst/>
          </a:prstGeom>
          <a:blipFill>
            <a:blip r:embed="rId4" cstate="print"/>
            <a:stretch>
              <a:fillRect/>
            </a:stretch>
          </a:blipFill>
        </p:spPr>
        <p:txBody>
          <a:bodyPr wrap="square" lIns="0" tIns="0" rIns="0" bIns="0" rtlCol="0"/>
          <a:lstStyle/>
          <a:p/>
        </p:txBody>
      </p:sp>
      <p:sp>
        <p:nvSpPr>
          <p:cNvPr id="19" name="object 1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0" name="object 2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45</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14755" marR="5080" indent="-965835">
              <a:lnSpc>
                <a:spcPct val="100000"/>
              </a:lnSpc>
              <a:spcBef>
                <a:spcPts val="100"/>
              </a:spcBef>
            </a:pPr>
            <a:r>
              <a:rPr dirty="0" spc="-5"/>
              <a:t>Basic Decision Tree Building  Summarized</a:t>
            </a:r>
          </a:p>
        </p:txBody>
      </p:sp>
      <p:sp>
        <p:nvSpPr>
          <p:cNvPr id="5" name="object 5"/>
          <p:cNvSpPr txBox="1"/>
          <p:nvPr/>
        </p:nvSpPr>
        <p:spPr>
          <a:xfrm>
            <a:off x="1684022" y="1891768"/>
            <a:ext cx="4263390" cy="2039620"/>
          </a:xfrm>
          <a:prstGeom prst="rect">
            <a:avLst/>
          </a:prstGeom>
        </p:spPr>
        <p:txBody>
          <a:bodyPr wrap="square" lIns="0" tIns="34925" rIns="0" bIns="0" rtlCol="0" vert="horz">
            <a:spAutoFit/>
          </a:bodyPr>
          <a:lstStyle/>
          <a:p>
            <a:pPr marL="75565">
              <a:lnSpc>
                <a:spcPct val="100000"/>
              </a:lnSpc>
              <a:spcBef>
                <a:spcPts val="275"/>
              </a:spcBef>
            </a:pPr>
            <a:r>
              <a:rPr dirty="0" sz="1000" spc="-20">
                <a:latin typeface="Tahoma"/>
                <a:cs typeface="Tahoma"/>
              </a:rPr>
              <a:t>BuildTree(</a:t>
            </a:r>
            <a:r>
              <a:rPr dirty="0" sz="1050" spc="-20" i="1">
                <a:latin typeface="Tahoma"/>
                <a:cs typeface="Tahoma"/>
              </a:rPr>
              <a:t>DataSet,Output</a:t>
            </a:r>
            <a:r>
              <a:rPr dirty="0" sz="1000" spc="-20">
                <a:latin typeface="Tahoma"/>
                <a:cs typeface="Tahoma"/>
              </a:rPr>
              <a:t>)</a:t>
            </a:r>
            <a:endParaRPr sz="1000">
              <a:latin typeface="Tahoma"/>
              <a:cs typeface="Tahoma"/>
            </a:endParaRPr>
          </a:p>
          <a:p>
            <a:pPr marL="247650" marR="209550" indent="-171450">
              <a:lnSpc>
                <a:spcPct val="100000"/>
              </a:lnSpc>
              <a:spcBef>
                <a:spcPts val="180"/>
              </a:spcBef>
              <a:buChar char="•"/>
              <a:tabLst>
                <a:tab pos="248285" algn="l"/>
              </a:tabLst>
            </a:pPr>
            <a:r>
              <a:rPr dirty="0" sz="1000" spc="-5">
                <a:latin typeface="Tahoma"/>
                <a:cs typeface="Tahoma"/>
              </a:rPr>
              <a:t>If all output </a:t>
            </a:r>
            <a:r>
              <a:rPr dirty="0" sz="1000">
                <a:latin typeface="Tahoma"/>
                <a:cs typeface="Tahoma"/>
              </a:rPr>
              <a:t>values </a:t>
            </a:r>
            <a:r>
              <a:rPr dirty="0" sz="1000" spc="-5">
                <a:latin typeface="Tahoma"/>
                <a:cs typeface="Tahoma"/>
              </a:rPr>
              <a:t>are the same </a:t>
            </a:r>
            <a:r>
              <a:rPr dirty="0" sz="1000">
                <a:latin typeface="Tahoma"/>
                <a:cs typeface="Tahoma"/>
              </a:rPr>
              <a:t>in </a:t>
            </a:r>
            <a:r>
              <a:rPr dirty="0" sz="1050" spc="-30" i="1">
                <a:latin typeface="Tahoma"/>
                <a:cs typeface="Tahoma"/>
              </a:rPr>
              <a:t>DataSet</a:t>
            </a:r>
            <a:r>
              <a:rPr dirty="0" sz="1000" spc="-30">
                <a:latin typeface="Tahoma"/>
                <a:cs typeface="Tahoma"/>
              </a:rPr>
              <a:t>, </a:t>
            </a:r>
            <a:r>
              <a:rPr dirty="0" sz="1000" spc="-5">
                <a:latin typeface="Tahoma"/>
                <a:cs typeface="Tahoma"/>
              </a:rPr>
              <a:t>return </a:t>
            </a:r>
            <a:r>
              <a:rPr dirty="0" sz="1000">
                <a:latin typeface="Tahoma"/>
                <a:cs typeface="Tahoma"/>
              </a:rPr>
              <a:t>a leaf node </a:t>
            </a:r>
            <a:r>
              <a:rPr dirty="0" sz="1000" spc="-5">
                <a:latin typeface="Tahoma"/>
                <a:cs typeface="Tahoma"/>
              </a:rPr>
              <a:t>that  says “predict this unique</a:t>
            </a:r>
            <a:r>
              <a:rPr dirty="0" sz="1000" spc="-15">
                <a:latin typeface="Tahoma"/>
                <a:cs typeface="Tahoma"/>
              </a:rPr>
              <a:t> </a:t>
            </a:r>
            <a:r>
              <a:rPr dirty="0" sz="1000" spc="-5">
                <a:latin typeface="Tahoma"/>
                <a:cs typeface="Tahoma"/>
              </a:rPr>
              <a:t>output”</a:t>
            </a:r>
            <a:endParaRPr sz="1000">
              <a:latin typeface="Tahoma"/>
              <a:cs typeface="Tahoma"/>
            </a:endParaRPr>
          </a:p>
          <a:p>
            <a:pPr marL="247650" marR="158115" indent="-171450">
              <a:lnSpc>
                <a:spcPct val="100000"/>
              </a:lnSpc>
              <a:spcBef>
                <a:spcPts val="225"/>
              </a:spcBef>
              <a:buChar char="•"/>
              <a:tabLst>
                <a:tab pos="248285" algn="l"/>
              </a:tabLst>
            </a:pPr>
            <a:r>
              <a:rPr dirty="0" sz="1000" spc="-5">
                <a:latin typeface="Tahoma"/>
                <a:cs typeface="Tahoma"/>
              </a:rPr>
              <a:t>If all </a:t>
            </a:r>
            <a:r>
              <a:rPr dirty="0" sz="1000">
                <a:latin typeface="Tahoma"/>
                <a:cs typeface="Tahoma"/>
              </a:rPr>
              <a:t>input </a:t>
            </a:r>
            <a:r>
              <a:rPr dirty="0" sz="1000" spc="-5">
                <a:latin typeface="Tahoma"/>
                <a:cs typeface="Tahoma"/>
              </a:rPr>
              <a:t>values are the same, return </a:t>
            </a:r>
            <a:r>
              <a:rPr dirty="0" sz="1000">
                <a:latin typeface="Tahoma"/>
                <a:cs typeface="Tahoma"/>
              </a:rPr>
              <a:t>a leaf </a:t>
            </a:r>
            <a:r>
              <a:rPr dirty="0" sz="1000" spc="-5">
                <a:latin typeface="Tahoma"/>
                <a:cs typeface="Tahoma"/>
              </a:rPr>
              <a:t>node that says “predict  </a:t>
            </a:r>
            <a:r>
              <a:rPr dirty="0" sz="1000">
                <a:latin typeface="Tahoma"/>
                <a:cs typeface="Tahoma"/>
              </a:rPr>
              <a:t>the majority output”</a:t>
            </a:r>
            <a:endParaRPr sz="1000">
              <a:latin typeface="Tahoma"/>
              <a:cs typeface="Tahoma"/>
            </a:endParaRPr>
          </a:p>
          <a:p>
            <a:pPr marL="247650" indent="-172085">
              <a:lnSpc>
                <a:spcPct val="100000"/>
              </a:lnSpc>
              <a:spcBef>
                <a:spcPts val="190"/>
              </a:spcBef>
              <a:buChar char="•"/>
              <a:tabLst>
                <a:tab pos="248285" algn="l"/>
              </a:tabLst>
            </a:pPr>
            <a:r>
              <a:rPr dirty="0" sz="1000">
                <a:latin typeface="Tahoma"/>
                <a:cs typeface="Tahoma"/>
              </a:rPr>
              <a:t>Else find attribute </a:t>
            </a:r>
            <a:r>
              <a:rPr dirty="0" sz="1050" spc="-30" i="1">
                <a:latin typeface="Tahoma"/>
                <a:cs typeface="Tahoma"/>
              </a:rPr>
              <a:t>X </a:t>
            </a:r>
            <a:r>
              <a:rPr dirty="0" sz="1000" spc="-5">
                <a:latin typeface="Tahoma"/>
                <a:cs typeface="Tahoma"/>
              </a:rPr>
              <a:t>with highest Info</a:t>
            </a:r>
            <a:r>
              <a:rPr dirty="0" sz="1000" spc="-15">
                <a:latin typeface="Tahoma"/>
                <a:cs typeface="Tahoma"/>
              </a:rPr>
              <a:t> </a:t>
            </a:r>
            <a:r>
              <a:rPr dirty="0" sz="1000" spc="-5">
                <a:latin typeface="Tahoma"/>
                <a:cs typeface="Tahoma"/>
              </a:rPr>
              <a:t>Gain</a:t>
            </a:r>
            <a:endParaRPr sz="1000">
              <a:latin typeface="Tahoma"/>
              <a:cs typeface="Tahoma"/>
            </a:endParaRPr>
          </a:p>
          <a:p>
            <a:pPr marL="247650" indent="-172720">
              <a:lnSpc>
                <a:spcPct val="100000"/>
              </a:lnSpc>
              <a:spcBef>
                <a:spcPts val="180"/>
              </a:spcBef>
              <a:buChar char="•"/>
              <a:tabLst>
                <a:tab pos="248285" algn="l"/>
              </a:tabLst>
            </a:pPr>
            <a:r>
              <a:rPr dirty="0" sz="1000" spc="-5">
                <a:latin typeface="Tahoma"/>
                <a:cs typeface="Tahoma"/>
              </a:rPr>
              <a:t>Suppose </a:t>
            </a:r>
            <a:r>
              <a:rPr dirty="0" sz="1050" spc="-30" i="1">
                <a:latin typeface="Tahoma"/>
                <a:cs typeface="Tahoma"/>
              </a:rPr>
              <a:t>X </a:t>
            </a:r>
            <a:r>
              <a:rPr dirty="0" sz="1000" spc="-10">
                <a:latin typeface="Tahoma"/>
                <a:cs typeface="Tahoma"/>
              </a:rPr>
              <a:t>has </a:t>
            </a:r>
            <a:r>
              <a:rPr dirty="0" sz="1050" spc="-20" i="1">
                <a:latin typeface="Tahoma"/>
                <a:cs typeface="Tahoma"/>
              </a:rPr>
              <a:t>n</a:t>
            </a:r>
            <a:r>
              <a:rPr dirty="0" baseline="-21367" sz="975" spc="-30" i="1">
                <a:latin typeface="Tahoma"/>
                <a:cs typeface="Tahoma"/>
              </a:rPr>
              <a:t>X </a:t>
            </a:r>
            <a:r>
              <a:rPr dirty="0" sz="1000" spc="-5">
                <a:latin typeface="Tahoma"/>
                <a:cs typeface="Tahoma"/>
              </a:rPr>
              <a:t>distinct </a:t>
            </a:r>
            <a:r>
              <a:rPr dirty="0" sz="1000">
                <a:latin typeface="Tahoma"/>
                <a:cs typeface="Tahoma"/>
              </a:rPr>
              <a:t>values </a:t>
            </a:r>
            <a:r>
              <a:rPr dirty="0" sz="1000" spc="-5">
                <a:latin typeface="Tahoma"/>
                <a:cs typeface="Tahoma"/>
              </a:rPr>
              <a:t>(i.e. </a:t>
            </a:r>
            <a:r>
              <a:rPr dirty="0" sz="1000">
                <a:latin typeface="Tahoma"/>
                <a:cs typeface="Tahoma"/>
              </a:rPr>
              <a:t>X </a:t>
            </a:r>
            <a:r>
              <a:rPr dirty="0" sz="1000" spc="-5">
                <a:latin typeface="Tahoma"/>
                <a:cs typeface="Tahoma"/>
              </a:rPr>
              <a:t>has </a:t>
            </a:r>
            <a:r>
              <a:rPr dirty="0" sz="1000">
                <a:latin typeface="Tahoma"/>
                <a:cs typeface="Tahoma"/>
              </a:rPr>
              <a:t>arity</a:t>
            </a:r>
            <a:r>
              <a:rPr dirty="0" sz="1000" spc="-25">
                <a:latin typeface="Tahoma"/>
                <a:cs typeface="Tahoma"/>
              </a:rPr>
              <a:t> </a:t>
            </a:r>
            <a:r>
              <a:rPr dirty="0" sz="1050" spc="-15" i="1">
                <a:latin typeface="Tahoma"/>
                <a:cs typeface="Tahoma"/>
              </a:rPr>
              <a:t>n</a:t>
            </a:r>
            <a:r>
              <a:rPr dirty="0" baseline="-21367" sz="975" spc="-22" i="1">
                <a:latin typeface="Tahoma"/>
                <a:cs typeface="Tahoma"/>
              </a:rPr>
              <a:t>X</a:t>
            </a:r>
            <a:r>
              <a:rPr dirty="0" sz="1000" spc="-15">
                <a:latin typeface="Tahoma"/>
                <a:cs typeface="Tahoma"/>
              </a:rPr>
              <a:t>).</a:t>
            </a:r>
            <a:endParaRPr sz="1000">
              <a:latin typeface="Tahoma"/>
              <a:cs typeface="Tahoma"/>
            </a:endParaRPr>
          </a:p>
          <a:p>
            <a:pPr lvl="1" marL="447675" indent="-144145">
              <a:lnSpc>
                <a:spcPct val="100000"/>
              </a:lnSpc>
              <a:spcBef>
                <a:spcPts val="155"/>
              </a:spcBef>
              <a:buChar char="•"/>
              <a:tabLst>
                <a:tab pos="448309" algn="l"/>
              </a:tabLst>
            </a:pPr>
            <a:r>
              <a:rPr dirty="0" sz="900" spc="-5">
                <a:latin typeface="Tahoma"/>
                <a:cs typeface="Tahoma"/>
              </a:rPr>
              <a:t>Create </a:t>
            </a:r>
            <a:r>
              <a:rPr dirty="0" sz="900">
                <a:latin typeface="Tahoma"/>
                <a:cs typeface="Tahoma"/>
              </a:rPr>
              <a:t>and </a:t>
            </a:r>
            <a:r>
              <a:rPr dirty="0" sz="900" spc="-5">
                <a:latin typeface="Tahoma"/>
                <a:cs typeface="Tahoma"/>
              </a:rPr>
              <a:t>return </a:t>
            </a:r>
            <a:r>
              <a:rPr dirty="0" sz="900">
                <a:latin typeface="Tahoma"/>
                <a:cs typeface="Tahoma"/>
              </a:rPr>
              <a:t>a </a:t>
            </a:r>
            <a:r>
              <a:rPr dirty="0" sz="900" spc="-5">
                <a:latin typeface="Tahoma"/>
                <a:cs typeface="Tahoma"/>
              </a:rPr>
              <a:t>non-leaf node with </a:t>
            </a:r>
            <a:r>
              <a:rPr dirty="0" sz="950" spc="-15" i="1">
                <a:latin typeface="Tahoma"/>
                <a:cs typeface="Tahoma"/>
              </a:rPr>
              <a:t>n</a:t>
            </a:r>
            <a:r>
              <a:rPr dirty="0" baseline="-23148" sz="900" spc="-22" i="1">
                <a:latin typeface="Tahoma"/>
                <a:cs typeface="Tahoma"/>
              </a:rPr>
              <a:t>X</a:t>
            </a:r>
            <a:r>
              <a:rPr dirty="0" baseline="-23148" sz="900" spc="165" i="1">
                <a:latin typeface="Tahoma"/>
                <a:cs typeface="Tahoma"/>
              </a:rPr>
              <a:t> </a:t>
            </a:r>
            <a:r>
              <a:rPr dirty="0" sz="900" spc="-5">
                <a:latin typeface="Tahoma"/>
                <a:cs typeface="Tahoma"/>
              </a:rPr>
              <a:t>children.</a:t>
            </a:r>
            <a:endParaRPr sz="900">
              <a:latin typeface="Tahoma"/>
              <a:cs typeface="Tahoma"/>
            </a:endParaRPr>
          </a:p>
          <a:p>
            <a:pPr lvl="1" marL="447675" indent="-143510">
              <a:lnSpc>
                <a:spcPct val="100000"/>
              </a:lnSpc>
              <a:spcBef>
                <a:spcPts val="160"/>
              </a:spcBef>
              <a:buChar char="•"/>
              <a:tabLst>
                <a:tab pos="448309" algn="l"/>
              </a:tabLst>
            </a:pPr>
            <a:r>
              <a:rPr dirty="0" sz="900" spc="-5">
                <a:latin typeface="Tahoma"/>
                <a:cs typeface="Tahoma"/>
              </a:rPr>
              <a:t>The </a:t>
            </a:r>
            <a:r>
              <a:rPr dirty="0" sz="950" spc="-10" i="1">
                <a:latin typeface="Tahoma"/>
                <a:cs typeface="Tahoma"/>
              </a:rPr>
              <a:t>i’</a:t>
            </a:r>
            <a:r>
              <a:rPr dirty="0" sz="900" spc="-10">
                <a:latin typeface="Tahoma"/>
                <a:cs typeface="Tahoma"/>
              </a:rPr>
              <a:t>th </a:t>
            </a:r>
            <a:r>
              <a:rPr dirty="0" sz="900" spc="-5">
                <a:latin typeface="Tahoma"/>
                <a:cs typeface="Tahoma"/>
              </a:rPr>
              <a:t>child should be built </a:t>
            </a:r>
            <a:r>
              <a:rPr dirty="0" sz="900">
                <a:latin typeface="Tahoma"/>
                <a:cs typeface="Tahoma"/>
              </a:rPr>
              <a:t>by</a:t>
            </a:r>
            <a:r>
              <a:rPr dirty="0" sz="900" spc="30">
                <a:latin typeface="Tahoma"/>
                <a:cs typeface="Tahoma"/>
              </a:rPr>
              <a:t> </a:t>
            </a:r>
            <a:r>
              <a:rPr dirty="0" sz="900" spc="-5">
                <a:latin typeface="Tahoma"/>
                <a:cs typeface="Tahoma"/>
              </a:rPr>
              <a:t>calling</a:t>
            </a:r>
            <a:endParaRPr sz="900">
              <a:latin typeface="Tahoma"/>
              <a:cs typeface="Tahoma"/>
            </a:endParaRPr>
          </a:p>
          <a:p>
            <a:pPr marL="990600">
              <a:lnSpc>
                <a:spcPct val="100000"/>
              </a:lnSpc>
              <a:spcBef>
                <a:spcPts val="165"/>
              </a:spcBef>
            </a:pPr>
            <a:r>
              <a:rPr dirty="0" sz="900" spc="-15">
                <a:latin typeface="Tahoma"/>
                <a:cs typeface="Tahoma"/>
              </a:rPr>
              <a:t>BuildTree(</a:t>
            </a:r>
            <a:r>
              <a:rPr dirty="0" sz="950" spc="-15" i="1">
                <a:latin typeface="Tahoma"/>
                <a:cs typeface="Tahoma"/>
              </a:rPr>
              <a:t>DS</a:t>
            </a:r>
            <a:r>
              <a:rPr dirty="0" baseline="-23148" sz="900" spc="-22" i="1">
                <a:latin typeface="Tahoma"/>
                <a:cs typeface="Tahoma"/>
              </a:rPr>
              <a:t>i</a:t>
            </a:r>
            <a:r>
              <a:rPr dirty="0" sz="900" spc="-15">
                <a:latin typeface="Tahoma"/>
                <a:cs typeface="Tahoma"/>
              </a:rPr>
              <a:t>,</a:t>
            </a:r>
            <a:r>
              <a:rPr dirty="0" sz="950" spc="-15" i="1">
                <a:latin typeface="Tahoma"/>
                <a:cs typeface="Tahoma"/>
              </a:rPr>
              <a:t>Output</a:t>
            </a:r>
            <a:r>
              <a:rPr dirty="0" sz="900" spc="-15">
                <a:latin typeface="Tahoma"/>
                <a:cs typeface="Tahoma"/>
              </a:rPr>
              <a:t>)</a:t>
            </a:r>
            <a:endParaRPr sz="900">
              <a:latin typeface="Tahoma"/>
              <a:cs typeface="Tahoma"/>
            </a:endParaRPr>
          </a:p>
          <a:p>
            <a:pPr marL="647065" marR="81280" indent="-114300">
              <a:lnSpc>
                <a:spcPts val="1080"/>
              </a:lnSpc>
              <a:spcBef>
                <a:spcPts val="240"/>
              </a:spcBef>
            </a:pPr>
            <a:r>
              <a:rPr dirty="0" sz="900" spc="-5">
                <a:latin typeface="Tahoma"/>
                <a:cs typeface="Tahoma"/>
              </a:rPr>
              <a:t>Where </a:t>
            </a:r>
            <a:r>
              <a:rPr dirty="0" sz="950" spc="-25" i="1">
                <a:latin typeface="Tahoma"/>
                <a:cs typeface="Tahoma"/>
              </a:rPr>
              <a:t>DS</a:t>
            </a:r>
            <a:r>
              <a:rPr dirty="0" baseline="-23148" sz="900" spc="-37" i="1">
                <a:latin typeface="Tahoma"/>
                <a:cs typeface="Tahoma"/>
              </a:rPr>
              <a:t>i </a:t>
            </a:r>
            <a:r>
              <a:rPr dirty="0" sz="900" spc="-5">
                <a:latin typeface="Tahoma"/>
                <a:cs typeface="Tahoma"/>
              </a:rPr>
              <a:t>built consists of all those records </a:t>
            </a:r>
            <a:r>
              <a:rPr dirty="0" sz="900">
                <a:latin typeface="Tahoma"/>
                <a:cs typeface="Tahoma"/>
              </a:rPr>
              <a:t>in </a:t>
            </a:r>
            <a:r>
              <a:rPr dirty="0" sz="900" spc="-5">
                <a:latin typeface="Tahoma"/>
                <a:cs typeface="Tahoma"/>
              </a:rPr>
              <a:t>DataSet for which </a:t>
            </a:r>
            <a:r>
              <a:rPr dirty="0" sz="900">
                <a:latin typeface="Tahoma"/>
                <a:cs typeface="Tahoma"/>
              </a:rPr>
              <a:t>X = </a:t>
            </a:r>
            <a:r>
              <a:rPr dirty="0" sz="950" spc="-10" i="1">
                <a:latin typeface="Tahoma"/>
                <a:cs typeface="Tahoma"/>
              </a:rPr>
              <a:t>i</a:t>
            </a:r>
            <a:r>
              <a:rPr dirty="0" sz="900" spc="-10">
                <a:latin typeface="Tahoma"/>
                <a:cs typeface="Tahoma"/>
              </a:rPr>
              <a:t>th  </a:t>
            </a:r>
            <a:r>
              <a:rPr dirty="0" sz="900" spc="-5">
                <a:latin typeface="Tahoma"/>
                <a:cs typeface="Tahoma"/>
              </a:rPr>
              <a:t>distinct value of</a:t>
            </a:r>
            <a:r>
              <a:rPr dirty="0" sz="900" spc="5">
                <a:latin typeface="Tahoma"/>
                <a:cs typeface="Tahoma"/>
              </a:rPr>
              <a:t> </a:t>
            </a:r>
            <a:r>
              <a:rPr dirty="0" sz="900">
                <a:latin typeface="Tahoma"/>
                <a:cs typeface="Tahoma"/>
              </a:rPr>
              <a:t>X.</a:t>
            </a:r>
            <a:endParaRPr sz="9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46</a:t>
            </a:r>
            <a:endParaRPr sz="450">
              <a:latin typeface="Tahoma"/>
              <a:cs typeface="Tahoma"/>
            </a:endParaRPr>
          </a:p>
        </p:txBody>
      </p:sp>
      <p:sp>
        <p:nvSpPr>
          <p:cNvPr id="9" name="object 9"/>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0" name="object 10"/>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1" name="object 11"/>
          <p:cNvSpPr/>
          <p:nvPr/>
        </p:nvSpPr>
        <p:spPr>
          <a:xfrm>
            <a:off x="2531268" y="6822090"/>
            <a:ext cx="195262" cy="119062"/>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47</a:t>
            </a:r>
            <a:endParaRPr sz="450">
              <a:latin typeface="Tahoma"/>
              <a:cs typeface="Tahoma"/>
            </a:endParaRPr>
          </a:p>
        </p:txBody>
      </p:sp>
      <p:sp>
        <p:nvSpPr>
          <p:cNvPr id="4" name="object 4"/>
          <p:cNvSpPr txBox="1">
            <a:spLocks noGrp="1"/>
          </p:cNvSpPr>
          <p:nvPr>
            <p:ph type="title"/>
          </p:nvPr>
        </p:nvSpPr>
        <p:spPr>
          <a:xfrm>
            <a:off x="2742692" y="1500630"/>
            <a:ext cx="2210435" cy="361315"/>
          </a:xfrm>
          <a:prstGeom prst="rect"/>
        </p:spPr>
        <p:txBody>
          <a:bodyPr wrap="square" lIns="0" tIns="12700" rIns="0" bIns="0" rtlCol="0" vert="horz">
            <a:spAutoFit/>
          </a:bodyPr>
          <a:lstStyle/>
          <a:p>
            <a:pPr marL="12700">
              <a:lnSpc>
                <a:spcPct val="100000"/>
              </a:lnSpc>
              <a:spcBef>
                <a:spcPts val="100"/>
              </a:spcBef>
            </a:pPr>
            <a:r>
              <a:rPr dirty="0" spc="-5"/>
              <a:t>Training Set</a:t>
            </a:r>
            <a:r>
              <a:rPr dirty="0" spc="-70"/>
              <a:t> </a:t>
            </a:r>
            <a:r>
              <a:rPr dirty="0" spc="-5"/>
              <a:t>Error</a:t>
            </a:r>
          </a:p>
        </p:txBody>
      </p:sp>
      <p:sp>
        <p:nvSpPr>
          <p:cNvPr id="5" name="object 5"/>
          <p:cNvSpPr txBox="1"/>
          <p:nvPr/>
        </p:nvSpPr>
        <p:spPr>
          <a:xfrm>
            <a:off x="1747520" y="1919731"/>
            <a:ext cx="4128135" cy="1732914"/>
          </a:xfrm>
          <a:prstGeom prst="rect">
            <a:avLst/>
          </a:prstGeom>
        </p:spPr>
        <p:txBody>
          <a:bodyPr wrap="square" lIns="0" tIns="12700" rIns="0" bIns="0" rtlCol="0" vert="horz">
            <a:spAutoFit/>
          </a:bodyPr>
          <a:lstStyle/>
          <a:p>
            <a:pPr marL="184150" marR="73660" indent="-171450">
              <a:lnSpc>
                <a:spcPct val="100000"/>
              </a:lnSpc>
              <a:spcBef>
                <a:spcPts val="100"/>
              </a:spcBef>
              <a:buChar char="•"/>
              <a:tabLst>
                <a:tab pos="184785" algn="l"/>
              </a:tabLst>
            </a:pPr>
            <a:r>
              <a:rPr dirty="0" sz="1600" spc="-5">
                <a:latin typeface="Tahoma"/>
                <a:cs typeface="Tahoma"/>
              </a:rPr>
              <a:t>For </a:t>
            </a:r>
            <a:r>
              <a:rPr dirty="0" sz="1600">
                <a:latin typeface="Tahoma"/>
                <a:cs typeface="Tahoma"/>
              </a:rPr>
              <a:t>each record, follow the decision tree</a:t>
            </a:r>
            <a:r>
              <a:rPr dirty="0" sz="1600" spc="-65">
                <a:latin typeface="Tahoma"/>
                <a:cs typeface="Tahoma"/>
              </a:rPr>
              <a:t> </a:t>
            </a:r>
            <a:r>
              <a:rPr dirty="0" sz="1600">
                <a:latin typeface="Tahoma"/>
                <a:cs typeface="Tahoma"/>
              </a:rPr>
              <a:t>to  see what it would</a:t>
            </a:r>
            <a:r>
              <a:rPr dirty="0" sz="1600" spc="-30">
                <a:latin typeface="Tahoma"/>
                <a:cs typeface="Tahoma"/>
              </a:rPr>
              <a:t> </a:t>
            </a:r>
            <a:r>
              <a:rPr dirty="0" sz="1600">
                <a:latin typeface="Tahoma"/>
                <a:cs typeface="Tahoma"/>
              </a:rPr>
              <a:t>predict</a:t>
            </a:r>
            <a:endParaRPr sz="1600">
              <a:latin typeface="Tahoma"/>
              <a:cs typeface="Tahoma"/>
            </a:endParaRPr>
          </a:p>
          <a:p>
            <a:pPr marL="384175" marR="27305" indent="-143510">
              <a:lnSpc>
                <a:spcPct val="100000"/>
              </a:lnSpc>
              <a:spcBef>
                <a:spcPts val="340"/>
              </a:spcBef>
            </a:pPr>
            <a:r>
              <a:rPr dirty="0" sz="1400" spc="-5">
                <a:latin typeface="Tahoma"/>
                <a:cs typeface="Tahoma"/>
              </a:rPr>
              <a:t>For what number </a:t>
            </a:r>
            <a:r>
              <a:rPr dirty="0" sz="1400">
                <a:latin typeface="Tahoma"/>
                <a:cs typeface="Tahoma"/>
              </a:rPr>
              <a:t>of </a:t>
            </a:r>
            <a:r>
              <a:rPr dirty="0" sz="1400" spc="-5">
                <a:latin typeface="Tahoma"/>
                <a:cs typeface="Tahoma"/>
              </a:rPr>
              <a:t>records does the decision  tree’s prediction disagree with the true value in  the database?</a:t>
            </a:r>
            <a:endParaRPr sz="1400">
              <a:latin typeface="Tahoma"/>
              <a:cs typeface="Tahoma"/>
            </a:endParaRPr>
          </a:p>
          <a:p>
            <a:pPr marL="184150" marR="5080" indent="-171450">
              <a:lnSpc>
                <a:spcPts val="1920"/>
              </a:lnSpc>
              <a:spcBef>
                <a:spcPts val="445"/>
              </a:spcBef>
              <a:buChar char="•"/>
              <a:tabLst>
                <a:tab pos="184785" algn="l"/>
              </a:tabLst>
            </a:pPr>
            <a:r>
              <a:rPr dirty="0" sz="1600">
                <a:latin typeface="Tahoma"/>
                <a:cs typeface="Tahoma"/>
              </a:rPr>
              <a:t>This quantity is called the </a:t>
            </a:r>
            <a:r>
              <a:rPr dirty="0" sz="1700" spc="-45" i="1">
                <a:solidFill>
                  <a:srgbClr val="006500"/>
                </a:solidFill>
                <a:latin typeface="Tahoma"/>
                <a:cs typeface="Tahoma"/>
              </a:rPr>
              <a:t>training set </a:t>
            </a:r>
            <a:r>
              <a:rPr dirty="0" sz="1700" spc="-35" i="1">
                <a:solidFill>
                  <a:srgbClr val="006500"/>
                </a:solidFill>
                <a:latin typeface="Tahoma"/>
                <a:cs typeface="Tahoma"/>
              </a:rPr>
              <a:t>error</a:t>
            </a:r>
            <a:r>
              <a:rPr dirty="0" sz="1600" spc="-35">
                <a:latin typeface="Tahoma"/>
                <a:cs typeface="Tahoma"/>
              </a:rPr>
              <a:t>.  </a:t>
            </a:r>
            <a:r>
              <a:rPr dirty="0" sz="1600">
                <a:latin typeface="Tahoma"/>
                <a:cs typeface="Tahoma"/>
              </a:rPr>
              <a:t>The smaller the</a:t>
            </a:r>
            <a:r>
              <a:rPr dirty="0" sz="1600" spc="-10">
                <a:latin typeface="Tahoma"/>
                <a:cs typeface="Tahoma"/>
              </a:rPr>
              <a:t> </a:t>
            </a:r>
            <a:r>
              <a:rPr dirty="0" sz="1600">
                <a:latin typeface="Tahoma"/>
                <a:cs typeface="Tahoma"/>
              </a:rPr>
              <a:t>better.</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p:nvPr/>
        </p:nvSpPr>
        <p:spPr>
          <a:xfrm>
            <a:off x="2020061" y="5647943"/>
            <a:ext cx="3732275" cy="293750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343400" y="5425440"/>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graphicFrame>
        <p:nvGraphicFramePr>
          <p:cNvPr id="9" name="object 9"/>
          <p:cNvGraphicFramePr>
            <a:graphicFrameLocks noGrp="1"/>
          </p:cNvGraphicFramePr>
          <p:nvPr/>
        </p:nvGraphicFramePr>
        <p:xfrm>
          <a:off x="1599819" y="5402198"/>
          <a:ext cx="4578985" cy="3429000"/>
        </p:xfrm>
        <a:graphic>
          <a:graphicData uri="http://schemas.openxmlformats.org/drawingml/2006/table">
            <a:tbl>
              <a:tblPr firstRow="1" bandRow="1">
                <a:tableStyleId>{2D5ABB26-0587-4C30-8999-92F81FD0307C}</a:tableStyleId>
              </a:tblPr>
              <a:tblGrid>
                <a:gridCol w="266065"/>
                <a:gridCol w="71119"/>
                <a:gridCol w="208915"/>
                <a:gridCol w="87629"/>
                <a:gridCol w="2104390"/>
                <a:gridCol w="1711959"/>
                <a:gridCol w="38100"/>
                <a:gridCol w="73660"/>
              </a:tblGrid>
              <a:tr h="737615">
                <a:tc gridSpan="5">
                  <a:txBody>
                    <a:bodyPr/>
                    <a:lstStyle/>
                    <a:p>
                      <a:pPr>
                        <a:lnSpc>
                          <a:spcPct val="100000"/>
                        </a:lnSpc>
                      </a:pPr>
                      <a:endParaRPr sz="13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574040" marR="41910" indent="-523875">
                        <a:lnSpc>
                          <a:spcPct val="100000"/>
                        </a:lnSpc>
                        <a:spcBef>
                          <a:spcPts val="320"/>
                        </a:spcBef>
                      </a:pPr>
                      <a:r>
                        <a:rPr dirty="0" sz="2200">
                          <a:solidFill>
                            <a:srgbClr val="006500"/>
                          </a:solidFill>
                          <a:latin typeface="Tahoma"/>
                          <a:cs typeface="Tahoma"/>
                        </a:rPr>
                        <a:t>MPG</a:t>
                      </a:r>
                      <a:r>
                        <a:rPr dirty="0" sz="2200" spc="-90">
                          <a:solidFill>
                            <a:srgbClr val="006500"/>
                          </a:solidFill>
                          <a:latin typeface="Tahoma"/>
                          <a:cs typeface="Tahoma"/>
                        </a:rPr>
                        <a:t> </a:t>
                      </a:r>
                      <a:r>
                        <a:rPr dirty="0" sz="2200" spc="-5">
                          <a:solidFill>
                            <a:srgbClr val="006500"/>
                          </a:solidFill>
                          <a:latin typeface="Tahoma"/>
                          <a:cs typeface="Tahoma"/>
                        </a:rPr>
                        <a:t>Training  error</a:t>
                      </a:r>
                      <a:endParaRPr sz="2200">
                        <a:latin typeface="Tahoma"/>
                        <a:cs typeface="Tahoma"/>
                      </a:endParaRPr>
                    </a:p>
                  </a:txBody>
                  <a:tcPr marL="0" marR="0" marB="0" marT="4064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a:lnSpc>
                          <a:spcPct val="100000"/>
                        </a:lnSpc>
                      </a:pPr>
                      <a:endParaRPr sz="13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tcPr>
                </a:tc>
              </a:tr>
              <a:tr h="2678430">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15875">
                        <a:lnSpc>
                          <a:spcPct val="100000"/>
                        </a:lnSpc>
                        <a:spcBef>
                          <a:spcPts val="295"/>
                        </a:spcBef>
                      </a:pPr>
                      <a:r>
                        <a:rPr dirty="0" sz="450" spc="-5">
                          <a:solidFill>
                            <a:srgbClr val="1B1B1B"/>
                          </a:solidFill>
                          <a:latin typeface="Tahoma"/>
                          <a:cs typeface="Tahoma"/>
                        </a:rPr>
                        <a:t>C</a:t>
                      </a:r>
                      <a:r>
                        <a:rPr dirty="0" sz="450">
                          <a:solidFill>
                            <a:srgbClr val="1B1B1B"/>
                          </a:solidFill>
                          <a:latin typeface="Tahoma"/>
                          <a:cs typeface="Tahoma"/>
                        </a:rPr>
                        <a:t>o</a:t>
                      </a:r>
                      <a:r>
                        <a:rPr dirty="0" sz="450" spc="-5">
                          <a:solidFill>
                            <a:srgbClr val="1B1B1B"/>
                          </a:solidFill>
                          <a:latin typeface="Tahoma"/>
                          <a:cs typeface="Tahoma"/>
                        </a:rPr>
                        <a:t>pyr</a:t>
                      </a:r>
                      <a:r>
                        <a:rPr dirty="0" sz="450" spc="-5">
                          <a:solidFill>
                            <a:srgbClr val="1B1B1B"/>
                          </a:solidFill>
                          <a:latin typeface="Tahoma"/>
                          <a:cs typeface="Tahoma"/>
                        </a:rPr>
                        <a:t>ig</a:t>
                      </a:r>
                      <a:r>
                        <a:rPr dirty="0" sz="450">
                          <a:solidFill>
                            <a:srgbClr val="1B1B1B"/>
                          </a:solidFill>
                          <a:latin typeface="Tahoma"/>
                          <a:cs typeface="Tahoma"/>
                        </a:rPr>
                        <a:t>h</a:t>
                      </a:r>
                      <a:r>
                        <a:rPr dirty="0" sz="450">
                          <a:solidFill>
                            <a:srgbClr val="1B1B1B"/>
                          </a:solidFill>
                          <a:latin typeface="Tahoma"/>
                          <a:cs typeface="Tahoma"/>
                        </a:rPr>
                        <a:t>t</a:t>
                      </a:r>
                      <a:endParaRPr sz="450">
                        <a:latin typeface="Tahoma"/>
                        <a:cs typeface="Tahoma"/>
                      </a:endParaRPr>
                    </a:p>
                  </a:txBody>
                  <a:tcPr marL="0" marR="0" marB="0" marT="0">
                    <a:lnL w="19050">
                      <a:solidFill>
                        <a:srgbClr val="000000"/>
                      </a:solidFill>
                      <a:prstDash val="solid"/>
                    </a:lnL>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And</a:t>
                      </a:r>
                      <a:r>
                        <a:rPr dirty="0" sz="450" spc="-5">
                          <a:solidFill>
                            <a:srgbClr val="1B1B1B"/>
                          </a:solidFill>
                          <a:latin typeface="Tahoma"/>
                          <a:cs typeface="Tahoma"/>
                        </a:rPr>
                        <a:t>r</a:t>
                      </a:r>
                      <a:r>
                        <a:rPr dirty="0" sz="450" spc="-5">
                          <a:solidFill>
                            <a:srgbClr val="1B1B1B"/>
                          </a:solidFill>
                          <a:latin typeface="Tahoma"/>
                          <a:cs typeface="Tahoma"/>
                        </a:rPr>
                        <a:t>e</a:t>
                      </a:r>
                      <a:r>
                        <a:rPr dirty="0" sz="450">
                          <a:solidFill>
                            <a:srgbClr val="1B1B1B"/>
                          </a:solidFill>
                          <a:latin typeface="Tahoma"/>
                          <a:cs typeface="Tahoma"/>
                        </a:rPr>
                        <a:t>w</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W.</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spc="-5">
                          <a:solidFill>
                            <a:srgbClr val="1B1B1B"/>
                          </a:solidFill>
                          <a:latin typeface="Tahoma"/>
                          <a:cs typeface="Tahoma"/>
                        </a:rPr>
                        <a:t>Moore</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gn="r" marR="635">
                        <a:lnSpc>
                          <a:spcPct val="100000"/>
                        </a:lnSpc>
                        <a:spcBef>
                          <a:spcPts val="295"/>
                        </a:spcBef>
                      </a:pPr>
                      <a:r>
                        <a:rPr dirty="0" sz="450" spc="-5">
                          <a:latin typeface="Tahoma"/>
                          <a:cs typeface="Tahoma"/>
                        </a:rPr>
                        <a:t>Slid</a:t>
                      </a:r>
                      <a:r>
                        <a:rPr dirty="0" sz="450">
                          <a:latin typeface="Tahoma"/>
                          <a:cs typeface="Tahoma"/>
                        </a:rPr>
                        <a:t>e</a:t>
                      </a:r>
                      <a:endParaRPr sz="450">
                        <a:latin typeface="Tahoma"/>
                        <a:cs typeface="Tahoma"/>
                      </a:endParaRPr>
                    </a:p>
                  </a:txBody>
                  <a:tcPr marL="0" marR="0" marB="0" marT="0">
                    <a:lnT w="6350">
                      <a:solidFill>
                        <a:srgbClr val="000000"/>
                      </a:solidFill>
                      <a:prstDash val="solid"/>
                    </a:lnT>
                    <a:lnB w="19050">
                      <a:solidFill>
                        <a:srgbClr val="000000"/>
                      </a:solidFill>
                      <a:prstDash val="solid"/>
                    </a:lnB>
                  </a:tcPr>
                </a:tc>
                <a:tc gridSpan="2">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255">
                        <a:lnSpc>
                          <a:spcPct val="100000"/>
                        </a:lnSpc>
                        <a:spcBef>
                          <a:spcPts val="295"/>
                        </a:spcBef>
                      </a:pPr>
                      <a:r>
                        <a:rPr dirty="0" sz="450" spc="-5">
                          <a:latin typeface="Tahoma"/>
                          <a:cs typeface="Tahoma"/>
                        </a:rPr>
                        <a:t>48</a:t>
                      </a:r>
                      <a:endParaRPr sz="450">
                        <a:latin typeface="Tahoma"/>
                        <a:cs typeface="Tahoma"/>
                      </a:endParaRPr>
                    </a:p>
                  </a:txBody>
                  <a:tcPr marL="0" marR="0" marB="0" marT="0">
                    <a:lnR w="19050">
                      <a:solidFill>
                        <a:srgbClr val="000000"/>
                      </a:solidFill>
                      <a:prstDash val="solid"/>
                    </a:lnR>
                    <a:lnT w="6350">
                      <a:solidFill>
                        <a:srgbClr val="000000"/>
                      </a:solidFill>
                      <a:prstDash val="solid"/>
                    </a:lnT>
                    <a:lnB w="19050">
                      <a:solidFill>
                        <a:srgbClr val="000000"/>
                      </a:solidFill>
                      <a:prstDash val="solid"/>
                    </a:lnB>
                  </a:tcPr>
                </a:tc>
                <a:tc hMerge="1">
                  <a:txBody>
                    <a:bodyPr/>
                    <a:lstStyle/>
                    <a:p>
                      <a:pPr/>
                    </a:p>
                  </a:txBody>
                  <a:tcPr marL="0" marR="0" marB="0" marT="0"/>
                </a:tc>
              </a:tr>
            </a:tbl>
          </a:graphicData>
        </a:graphic>
      </p:graphicFrame>
      <p:sp>
        <p:nvSpPr>
          <p:cNvPr id="10" name="object 1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20061" y="1470660"/>
            <a:ext cx="3732275" cy="2937509"/>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4343400" y="1248155"/>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sp>
        <p:nvSpPr>
          <p:cNvPr id="4" name="object 4"/>
          <p:cNvSpPr/>
          <p:nvPr/>
        </p:nvSpPr>
        <p:spPr>
          <a:xfrm>
            <a:off x="1828800" y="2177795"/>
            <a:ext cx="3314700" cy="647700"/>
          </a:xfrm>
          <a:custGeom>
            <a:avLst/>
            <a:gdLst/>
            <a:ahLst/>
            <a:cxnLst/>
            <a:rect l="l" t="t" r="r" b="b"/>
            <a:pathLst>
              <a:path w="3314700" h="647700">
                <a:moveTo>
                  <a:pt x="0" y="647700"/>
                </a:moveTo>
                <a:lnTo>
                  <a:pt x="3314700" y="647700"/>
                </a:lnTo>
                <a:lnTo>
                  <a:pt x="3314700" y="0"/>
                </a:lnTo>
                <a:lnTo>
                  <a:pt x="0" y="0"/>
                </a:lnTo>
                <a:lnTo>
                  <a:pt x="0" y="647700"/>
                </a:lnTo>
                <a:close/>
              </a:path>
            </a:pathLst>
          </a:custGeom>
          <a:solidFill>
            <a:srgbClr val="FFFFFF"/>
          </a:solidFill>
        </p:spPr>
        <p:txBody>
          <a:bodyPr wrap="square" lIns="0" tIns="0" rIns="0" bIns="0" rtlCol="0"/>
          <a:lstStyle/>
          <a:p/>
        </p:txBody>
      </p:sp>
      <p:sp>
        <p:nvSpPr>
          <p:cNvPr id="5" name="object 5"/>
          <p:cNvSpPr/>
          <p:nvPr/>
        </p:nvSpPr>
        <p:spPr>
          <a:xfrm>
            <a:off x="1828800" y="2177795"/>
            <a:ext cx="3314700" cy="647700"/>
          </a:xfrm>
          <a:custGeom>
            <a:avLst/>
            <a:gdLst/>
            <a:ahLst/>
            <a:cxnLst/>
            <a:rect l="l" t="t" r="r" b="b"/>
            <a:pathLst>
              <a:path w="3314700" h="647700">
                <a:moveTo>
                  <a:pt x="3314700" y="0"/>
                </a:moveTo>
                <a:lnTo>
                  <a:pt x="0" y="0"/>
                </a:lnTo>
                <a:lnTo>
                  <a:pt x="0" y="647700"/>
                </a:lnTo>
                <a:lnTo>
                  <a:pt x="3314700" y="647700"/>
                </a:lnTo>
                <a:lnTo>
                  <a:pt x="3314700" y="0"/>
                </a:lnTo>
                <a:close/>
              </a:path>
            </a:pathLst>
          </a:custGeom>
          <a:ln w="4762">
            <a:solidFill>
              <a:srgbClr val="000000"/>
            </a:solidFill>
          </a:ln>
        </p:spPr>
        <p:txBody>
          <a:bodyPr wrap="square" lIns="0" tIns="0" rIns="0" bIns="0" rtlCol="0"/>
          <a:lstStyle/>
          <a:p/>
        </p:txBody>
      </p:sp>
      <p:graphicFrame>
        <p:nvGraphicFramePr>
          <p:cNvPr id="6" name="object 6"/>
          <p:cNvGraphicFramePr>
            <a:graphicFrameLocks noGrp="1"/>
          </p:cNvGraphicFramePr>
          <p:nvPr/>
        </p:nvGraphicFramePr>
        <p:xfrm>
          <a:off x="1599819" y="1224914"/>
          <a:ext cx="4578985" cy="3429000"/>
        </p:xfrm>
        <a:graphic>
          <a:graphicData uri="http://schemas.openxmlformats.org/drawingml/2006/table">
            <a:tbl>
              <a:tblPr firstRow="1" bandRow="1">
                <a:tableStyleId>{2D5ABB26-0587-4C30-8999-92F81FD0307C}</a:tableStyleId>
              </a:tblPr>
              <a:tblGrid>
                <a:gridCol w="266065"/>
                <a:gridCol w="71119"/>
                <a:gridCol w="208915"/>
                <a:gridCol w="87629"/>
                <a:gridCol w="2104390"/>
                <a:gridCol w="1711959"/>
                <a:gridCol w="38100"/>
                <a:gridCol w="73660"/>
              </a:tblGrid>
              <a:tr h="737615">
                <a:tc gridSpan="5">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574040" marR="41910" indent="-523875">
                        <a:lnSpc>
                          <a:spcPct val="100000"/>
                        </a:lnSpc>
                        <a:spcBef>
                          <a:spcPts val="320"/>
                        </a:spcBef>
                      </a:pPr>
                      <a:r>
                        <a:rPr dirty="0" sz="2200">
                          <a:solidFill>
                            <a:srgbClr val="006500"/>
                          </a:solidFill>
                          <a:latin typeface="Tahoma"/>
                          <a:cs typeface="Tahoma"/>
                        </a:rPr>
                        <a:t>MPG</a:t>
                      </a:r>
                      <a:r>
                        <a:rPr dirty="0" sz="2200" spc="-90">
                          <a:solidFill>
                            <a:srgbClr val="006500"/>
                          </a:solidFill>
                          <a:latin typeface="Tahoma"/>
                          <a:cs typeface="Tahoma"/>
                        </a:rPr>
                        <a:t> </a:t>
                      </a:r>
                      <a:r>
                        <a:rPr dirty="0" sz="2200" spc="-5">
                          <a:solidFill>
                            <a:srgbClr val="006500"/>
                          </a:solidFill>
                          <a:latin typeface="Tahoma"/>
                          <a:cs typeface="Tahoma"/>
                        </a:rPr>
                        <a:t>Training  error</a:t>
                      </a:r>
                      <a:endParaRPr sz="2200">
                        <a:latin typeface="Tahoma"/>
                        <a:cs typeface="Tahoma"/>
                      </a:endParaRPr>
                    </a:p>
                  </a:txBody>
                  <a:tcPr marL="0" marR="0" marB="0" marT="4064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tcPr>
                </a:tc>
              </a:tr>
              <a:tr h="2678430">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15875">
                        <a:lnSpc>
                          <a:spcPct val="100000"/>
                        </a:lnSpc>
                        <a:spcBef>
                          <a:spcPts val="295"/>
                        </a:spcBef>
                      </a:pPr>
                      <a:r>
                        <a:rPr dirty="0" sz="450" spc="-5">
                          <a:solidFill>
                            <a:srgbClr val="1B1B1B"/>
                          </a:solidFill>
                          <a:latin typeface="Tahoma"/>
                          <a:cs typeface="Tahoma"/>
                        </a:rPr>
                        <a:t>C</a:t>
                      </a:r>
                      <a:r>
                        <a:rPr dirty="0" sz="450">
                          <a:solidFill>
                            <a:srgbClr val="1B1B1B"/>
                          </a:solidFill>
                          <a:latin typeface="Tahoma"/>
                          <a:cs typeface="Tahoma"/>
                        </a:rPr>
                        <a:t>o</a:t>
                      </a:r>
                      <a:r>
                        <a:rPr dirty="0" sz="450" spc="-5">
                          <a:solidFill>
                            <a:srgbClr val="1B1B1B"/>
                          </a:solidFill>
                          <a:latin typeface="Tahoma"/>
                          <a:cs typeface="Tahoma"/>
                        </a:rPr>
                        <a:t>pyr</a:t>
                      </a:r>
                      <a:r>
                        <a:rPr dirty="0" sz="450" spc="-5">
                          <a:solidFill>
                            <a:srgbClr val="1B1B1B"/>
                          </a:solidFill>
                          <a:latin typeface="Tahoma"/>
                          <a:cs typeface="Tahoma"/>
                        </a:rPr>
                        <a:t>ig</a:t>
                      </a:r>
                      <a:r>
                        <a:rPr dirty="0" sz="450">
                          <a:solidFill>
                            <a:srgbClr val="1B1B1B"/>
                          </a:solidFill>
                          <a:latin typeface="Tahoma"/>
                          <a:cs typeface="Tahoma"/>
                        </a:rPr>
                        <a:t>h</a:t>
                      </a:r>
                      <a:r>
                        <a:rPr dirty="0" sz="450">
                          <a:solidFill>
                            <a:srgbClr val="1B1B1B"/>
                          </a:solidFill>
                          <a:latin typeface="Tahoma"/>
                          <a:cs typeface="Tahoma"/>
                        </a:rPr>
                        <a:t>t</a:t>
                      </a:r>
                      <a:endParaRPr sz="450">
                        <a:latin typeface="Tahoma"/>
                        <a:cs typeface="Tahoma"/>
                      </a:endParaRPr>
                    </a:p>
                  </a:txBody>
                  <a:tcPr marL="0" marR="0" marB="0" marT="0">
                    <a:lnL w="19050">
                      <a:solidFill>
                        <a:srgbClr val="000000"/>
                      </a:solidFill>
                      <a:prstDash val="solid"/>
                    </a:lnL>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And</a:t>
                      </a:r>
                      <a:r>
                        <a:rPr dirty="0" sz="450" spc="-5">
                          <a:solidFill>
                            <a:srgbClr val="1B1B1B"/>
                          </a:solidFill>
                          <a:latin typeface="Tahoma"/>
                          <a:cs typeface="Tahoma"/>
                        </a:rPr>
                        <a:t>r</a:t>
                      </a:r>
                      <a:r>
                        <a:rPr dirty="0" sz="450" spc="-5">
                          <a:solidFill>
                            <a:srgbClr val="1B1B1B"/>
                          </a:solidFill>
                          <a:latin typeface="Tahoma"/>
                          <a:cs typeface="Tahoma"/>
                        </a:rPr>
                        <a:t>e</a:t>
                      </a:r>
                      <a:r>
                        <a:rPr dirty="0" sz="450">
                          <a:solidFill>
                            <a:srgbClr val="1B1B1B"/>
                          </a:solidFill>
                          <a:latin typeface="Tahoma"/>
                          <a:cs typeface="Tahoma"/>
                        </a:rPr>
                        <a:t>w</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W.</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spc="-5">
                          <a:solidFill>
                            <a:srgbClr val="1B1B1B"/>
                          </a:solidFill>
                          <a:latin typeface="Tahoma"/>
                          <a:cs typeface="Tahoma"/>
                        </a:rPr>
                        <a:t>Moore</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gn="r" marR="635">
                        <a:lnSpc>
                          <a:spcPct val="100000"/>
                        </a:lnSpc>
                        <a:spcBef>
                          <a:spcPts val="295"/>
                        </a:spcBef>
                      </a:pPr>
                      <a:r>
                        <a:rPr dirty="0" sz="450" spc="-5">
                          <a:latin typeface="Tahoma"/>
                          <a:cs typeface="Tahoma"/>
                        </a:rPr>
                        <a:t>Slid</a:t>
                      </a:r>
                      <a:r>
                        <a:rPr dirty="0" sz="450">
                          <a:latin typeface="Tahoma"/>
                          <a:cs typeface="Tahoma"/>
                        </a:rPr>
                        <a:t>e</a:t>
                      </a:r>
                      <a:endParaRPr sz="450">
                        <a:latin typeface="Tahoma"/>
                        <a:cs typeface="Tahoma"/>
                      </a:endParaRPr>
                    </a:p>
                  </a:txBody>
                  <a:tcPr marL="0" marR="0" marB="0" marT="0">
                    <a:lnT w="6350">
                      <a:solidFill>
                        <a:srgbClr val="000000"/>
                      </a:solidFill>
                      <a:prstDash val="solid"/>
                    </a:lnT>
                    <a:lnB w="19050">
                      <a:solidFill>
                        <a:srgbClr val="000000"/>
                      </a:solidFill>
                      <a:prstDash val="solid"/>
                    </a:lnB>
                  </a:tcPr>
                </a:tc>
                <a:tc gridSpan="2">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255">
                        <a:lnSpc>
                          <a:spcPct val="100000"/>
                        </a:lnSpc>
                        <a:spcBef>
                          <a:spcPts val="295"/>
                        </a:spcBef>
                      </a:pPr>
                      <a:r>
                        <a:rPr dirty="0" sz="450" spc="-5">
                          <a:latin typeface="Tahoma"/>
                          <a:cs typeface="Tahoma"/>
                        </a:rPr>
                        <a:t>49</a:t>
                      </a:r>
                      <a:endParaRPr sz="450">
                        <a:latin typeface="Tahoma"/>
                        <a:cs typeface="Tahoma"/>
                      </a:endParaRPr>
                    </a:p>
                  </a:txBody>
                  <a:tcPr marL="0" marR="0" marB="0" marT="0">
                    <a:lnR w="19050">
                      <a:solidFill>
                        <a:srgbClr val="000000"/>
                      </a:solidFill>
                      <a:prstDash val="solid"/>
                    </a:lnR>
                    <a:lnT w="6350">
                      <a:solidFill>
                        <a:srgbClr val="000000"/>
                      </a:solidFill>
                      <a:prstDash val="solid"/>
                    </a:lnT>
                    <a:lnB w="19050">
                      <a:solidFill>
                        <a:srgbClr val="000000"/>
                      </a:solidFill>
                      <a:prstDash val="solid"/>
                    </a:lnB>
                  </a:tcPr>
                </a:tc>
                <a:tc hMerge="1">
                  <a:txBody>
                    <a:bodyPr/>
                    <a:lstStyle/>
                    <a:p>
                      <a:pPr/>
                    </a:p>
                  </a:txBody>
                  <a:tcPr marL="0" marR="0" marB="0" marT="0"/>
                </a:tc>
              </a:tr>
            </a:tbl>
          </a:graphicData>
        </a:graphic>
      </p:graphicFrame>
      <p:sp>
        <p:nvSpPr>
          <p:cNvPr id="7" name="object 7"/>
          <p:cNvSpPr/>
          <p:nvPr/>
        </p:nvSpPr>
        <p:spPr>
          <a:xfrm>
            <a:off x="1904999" y="2253996"/>
            <a:ext cx="3188969" cy="525779"/>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020061" y="5647943"/>
            <a:ext cx="3732275" cy="2937509"/>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4343400" y="5425440"/>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sp>
        <p:nvSpPr>
          <p:cNvPr id="10" name="object 10"/>
          <p:cNvSpPr/>
          <p:nvPr/>
        </p:nvSpPr>
        <p:spPr>
          <a:xfrm>
            <a:off x="1828800" y="6355079"/>
            <a:ext cx="3314700" cy="647700"/>
          </a:xfrm>
          <a:custGeom>
            <a:avLst/>
            <a:gdLst/>
            <a:ahLst/>
            <a:cxnLst/>
            <a:rect l="l" t="t" r="r" b="b"/>
            <a:pathLst>
              <a:path w="3314700" h="647700">
                <a:moveTo>
                  <a:pt x="0" y="647700"/>
                </a:moveTo>
                <a:lnTo>
                  <a:pt x="3314700" y="647700"/>
                </a:lnTo>
                <a:lnTo>
                  <a:pt x="3314700" y="0"/>
                </a:lnTo>
                <a:lnTo>
                  <a:pt x="0" y="0"/>
                </a:lnTo>
                <a:lnTo>
                  <a:pt x="0" y="647700"/>
                </a:lnTo>
                <a:close/>
              </a:path>
            </a:pathLst>
          </a:custGeom>
          <a:solidFill>
            <a:srgbClr val="FFFFFF"/>
          </a:solidFill>
        </p:spPr>
        <p:txBody>
          <a:bodyPr wrap="square" lIns="0" tIns="0" rIns="0" bIns="0" rtlCol="0"/>
          <a:lstStyle/>
          <a:p/>
        </p:txBody>
      </p:sp>
      <p:sp>
        <p:nvSpPr>
          <p:cNvPr id="11" name="object 11"/>
          <p:cNvSpPr/>
          <p:nvPr/>
        </p:nvSpPr>
        <p:spPr>
          <a:xfrm>
            <a:off x="1828800" y="6355079"/>
            <a:ext cx="3314700" cy="647700"/>
          </a:xfrm>
          <a:custGeom>
            <a:avLst/>
            <a:gdLst/>
            <a:ahLst/>
            <a:cxnLst/>
            <a:rect l="l" t="t" r="r" b="b"/>
            <a:pathLst>
              <a:path w="3314700" h="647700">
                <a:moveTo>
                  <a:pt x="3314700" y="0"/>
                </a:moveTo>
                <a:lnTo>
                  <a:pt x="0" y="0"/>
                </a:lnTo>
                <a:lnTo>
                  <a:pt x="0" y="647700"/>
                </a:lnTo>
                <a:lnTo>
                  <a:pt x="3314700" y="647700"/>
                </a:lnTo>
                <a:lnTo>
                  <a:pt x="3314700" y="0"/>
                </a:lnTo>
                <a:close/>
              </a:path>
            </a:pathLst>
          </a:custGeom>
          <a:ln w="4762">
            <a:solidFill>
              <a:srgbClr val="000000"/>
            </a:solidFill>
          </a:ln>
        </p:spPr>
        <p:txBody>
          <a:bodyPr wrap="square" lIns="0" tIns="0" rIns="0" bIns="0" rtlCol="0"/>
          <a:lstStyle/>
          <a:p/>
        </p:txBody>
      </p:sp>
      <p:sp>
        <p:nvSpPr>
          <p:cNvPr id="12" name="object 12"/>
          <p:cNvSpPr/>
          <p:nvPr/>
        </p:nvSpPr>
        <p:spPr>
          <a:xfrm>
            <a:off x="2514600" y="7937849"/>
            <a:ext cx="838200" cy="668020"/>
          </a:xfrm>
          <a:custGeom>
            <a:avLst/>
            <a:gdLst/>
            <a:ahLst/>
            <a:cxnLst/>
            <a:rect l="l" t="t" r="r" b="b"/>
            <a:pathLst>
              <a:path w="838200" h="668020">
                <a:moveTo>
                  <a:pt x="332231" y="667416"/>
                </a:moveTo>
                <a:lnTo>
                  <a:pt x="292226" y="662678"/>
                </a:lnTo>
                <a:lnTo>
                  <a:pt x="252221" y="657510"/>
                </a:lnTo>
                <a:lnTo>
                  <a:pt x="212216" y="651771"/>
                </a:lnTo>
                <a:lnTo>
                  <a:pt x="172212" y="645318"/>
                </a:lnTo>
                <a:lnTo>
                  <a:pt x="132659" y="632293"/>
                </a:lnTo>
                <a:lnTo>
                  <a:pt x="93535" y="617696"/>
                </a:lnTo>
                <a:lnTo>
                  <a:pt x="57554" y="597098"/>
                </a:lnTo>
                <a:lnTo>
                  <a:pt x="27431" y="566070"/>
                </a:lnTo>
                <a:lnTo>
                  <a:pt x="9322" y="524220"/>
                </a:lnTo>
                <a:lnTo>
                  <a:pt x="0" y="493680"/>
                </a:lnTo>
                <a:lnTo>
                  <a:pt x="1821" y="447127"/>
                </a:lnTo>
                <a:lnTo>
                  <a:pt x="4286" y="399002"/>
                </a:lnTo>
                <a:lnTo>
                  <a:pt x="9751" y="351162"/>
                </a:lnTo>
                <a:lnTo>
                  <a:pt x="20574" y="305466"/>
                </a:lnTo>
                <a:lnTo>
                  <a:pt x="24860" y="277082"/>
                </a:lnTo>
                <a:lnTo>
                  <a:pt x="30289" y="250412"/>
                </a:lnTo>
                <a:lnTo>
                  <a:pt x="39433" y="225742"/>
                </a:lnTo>
                <a:lnTo>
                  <a:pt x="54863" y="203358"/>
                </a:lnTo>
                <a:lnTo>
                  <a:pt x="72247" y="174783"/>
                </a:lnTo>
                <a:lnTo>
                  <a:pt x="98488" y="151923"/>
                </a:lnTo>
                <a:lnTo>
                  <a:pt x="129016" y="133064"/>
                </a:lnTo>
                <a:lnTo>
                  <a:pt x="159257" y="116490"/>
                </a:lnTo>
                <a:lnTo>
                  <a:pt x="167949" y="111442"/>
                </a:lnTo>
                <a:lnTo>
                  <a:pt x="202692" y="83724"/>
                </a:lnTo>
                <a:lnTo>
                  <a:pt x="207263" y="79914"/>
                </a:lnTo>
                <a:lnTo>
                  <a:pt x="230969" y="65746"/>
                </a:lnTo>
                <a:lnTo>
                  <a:pt x="258032" y="54006"/>
                </a:lnTo>
                <a:lnTo>
                  <a:pt x="285809" y="44553"/>
                </a:lnTo>
                <a:lnTo>
                  <a:pt x="311657" y="37242"/>
                </a:lnTo>
                <a:lnTo>
                  <a:pt x="330100" y="26598"/>
                </a:lnTo>
                <a:lnTo>
                  <a:pt x="348329" y="18954"/>
                </a:lnTo>
                <a:lnTo>
                  <a:pt x="367272" y="13025"/>
                </a:lnTo>
                <a:lnTo>
                  <a:pt x="387857" y="7524"/>
                </a:lnTo>
                <a:lnTo>
                  <a:pt x="440577" y="6695"/>
                </a:lnTo>
                <a:lnTo>
                  <a:pt x="493888" y="3178"/>
                </a:lnTo>
                <a:lnTo>
                  <a:pt x="547116" y="0"/>
                </a:lnTo>
                <a:lnTo>
                  <a:pt x="599581" y="186"/>
                </a:lnTo>
                <a:lnTo>
                  <a:pt x="650606" y="6766"/>
                </a:lnTo>
                <a:lnTo>
                  <a:pt x="699516" y="22764"/>
                </a:lnTo>
                <a:lnTo>
                  <a:pt x="754189" y="70008"/>
                </a:lnTo>
                <a:lnTo>
                  <a:pt x="796289" y="130968"/>
                </a:lnTo>
                <a:lnTo>
                  <a:pt x="817935" y="174045"/>
                </a:lnTo>
                <a:lnTo>
                  <a:pt x="824484" y="188880"/>
                </a:lnTo>
                <a:lnTo>
                  <a:pt x="828555" y="197703"/>
                </a:lnTo>
                <a:lnTo>
                  <a:pt x="833056" y="207454"/>
                </a:lnTo>
                <a:lnTo>
                  <a:pt x="836699" y="215348"/>
                </a:lnTo>
                <a:lnTo>
                  <a:pt x="835340" y="265982"/>
                </a:lnTo>
                <a:lnTo>
                  <a:pt x="831238" y="320974"/>
                </a:lnTo>
                <a:lnTo>
                  <a:pt x="823002" y="377649"/>
                </a:lnTo>
                <a:lnTo>
                  <a:pt x="807744" y="430081"/>
                </a:lnTo>
                <a:lnTo>
                  <a:pt x="782574" y="472344"/>
                </a:lnTo>
                <a:lnTo>
                  <a:pt x="762057" y="522951"/>
                </a:lnTo>
                <a:lnTo>
                  <a:pt x="736494" y="562736"/>
                </a:lnTo>
                <a:lnTo>
                  <a:pt x="706367" y="593038"/>
                </a:lnTo>
                <a:lnTo>
                  <a:pt x="672163" y="615198"/>
                </a:lnTo>
                <a:lnTo>
                  <a:pt x="634365" y="630554"/>
                </a:lnTo>
                <a:lnTo>
                  <a:pt x="593457" y="640448"/>
                </a:lnTo>
                <a:lnTo>
                  <a:pt x="549926" y="646217"/>
                </a:lnTo>
                <a:lnTo>
                  <a:pt x="504255" y="649201"/>
                </a:lnTo>
                <a:lnTo>
                  <a:pt x="456928" y="650741"/>
                </a:lnTo>
                <a:lnTo>
                  <a:pt x="408431" y="652176"/>
                </a:lnTo>
                <a:lnTo>
                  <a:pt x="375415" y="655951"/>
                </a:lnTo>
                <a:lnTo>
                  <a:pt x="360902" y="657224"/>
                </a:lnTo>
                <a:lnTo>
                  <a:pt x="351103" y="659784"/>
                </a:lnTo>
                <a:lnTo>
                  <a:pt x="332231" y="667416"/>
                </a:lnTo>
                <a:close/>
              </a:path>
            </a:pathLst>
          </a:custGeom>
          <a:ln w="38100">
            <a:solidFill>
              <a:srgbClr val="FFCF01"/>
            </a:solidFill>
          </a:ln>
        </p:spPr>
        <p:txBody>
          <a:bodyPr wrap="square" lIns="0" tIns="0" rIns="0" bIns="0" rtlCol="0"/>
          <a:lstStyle/>
          <a:p/>
        </p:txBody>
      </p:sp>
      <p:graphicFrame>
        <p:nvGraphicFramePr>
          <p:cNvPr id="13" name="object 13"/>
          <p:cNvGraphicFramePr>
            <a:graphicFrameLocks noGrp="1"/>
          </p:cNvGraphicFramePr>
          <p:nvPr/>
        </p:nvGraphicFramePr>
        <p:xfrm>
          <a:off x="1599819" y="5402198"/>
          <a:ext cx="4578985" cy="3429000"/>
        </p:xfrm>
        <a:graphic>
          <a:graphicData uri="http://schemas.openxmlformats.org/drawingml/2006/table">
            <a:tbl>
              <a:tblPr firstRow="1" bandRow="1">
                <a:tableStyleId>{2D5ABB26-0587-4C30-8999-92F81FD0307C}</a:tableStyleId>
              </a:tblPr>
              <a:tblGrid>
                <a:gridCol w="266065"/>
                <a:gridCol w="71119"/>
                <a:gridCol w="208915"/>
                <a:gridCol w="87629"/>
                <a:gridCol w="2104390"/>
                <a:gridCol w="1711959"/>
                <a:gridCol w="38100"/>
                <a:gridCol w="73660"/>
              </a:tblGrid>
              <a:tr h="737615">
                <a:tc gridSpan="5">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574040" marR="41910" indent="-523875">
                        <a:lnSpc>
                          <a:spcPct val="100000"/>
                        </a:lnSpc>
                        <a:spcBef>
                          <a:spcPts val="320"/>
                        </a:spcBef>
                      </a:pPr>
                      <a:r>
                        <a:rPr dirty="0" sz="2200">
                          <a:solidFill>
                            <a:srgbClr val="006500"/>
                          </a:solidFill>
                          <a:latin typeface="Tahoma"/>
                          <a:cs typeface="Tahoma"/>
                        </a:rPr>
                        <a:t>MPG</a:t>
                      </a:r>
                      <a:r>
                        <a:rPr dirty="0" sz="2200" spc="-90">
                          <a:solidFill>
                            <a:srgbClr val="006500"/>
                          </a:solidFill>
                          <a:latin typeface="Tahoma"/>
                          <a:cs typeface="Tahoma"/>
                        </a:rPr>
                        <a:t> </a:t>
                      </a:r>
                      <a:r>
                        <a:rPr dirty="0" sz="2200" spc="-5">
                          <a:solidFill>
                            <a:srgbClr val="006500"/>
                          </a:solidFill>
                          <a:latin typeface="Tahoma"/>
                          <a:cs typeface="Tahoma"/>
                        </a:rPr>
                        <a:t>Training  error</a:t>
                      </a:r>
                      <a:endParaRPr sz="2200">
                        <a:latin typeface="Tahoma"/>
                        <a:cs typeface="Tahoma"/>
                      </a:endParaRPr>
                    </a:p>
                  </a:txBody>
                  <a:tcPr marL="0" marR="0" marB="0" marT="4064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hMerge="1">
                  <a:txBody>
                    <a:bodyPr/>
                    <a:lstStyle/>
                    <a:p>
                      <a:pPr/>
                    </a:p>
                  </a:txBody>
                  <a:tcPr marL="0" marR="0" marB="0" marT="0"/>
                </a:tc>
                <a:tc>
                  <a:txBody>
                    <a:bodyPr/>
                    <a:lstStyle/>
                    <a:p>
                      <a:pPr>
                        <a:lnSpc>
                          <a:spcPct val="100000"/>
                        </a:lnSpc>
                      </a:pPr>
                      <a:endParaRPr sz="10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tcPr>
                </a:tc>
              </a:tr>
              <a:tr h="2678430">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15875">
                        <a:lnSpc>
                          <a:spcPct val="100000"/>
                        </a:lnSpc>
                        <a:spcBef>
                          <a:spcPts val="295"/>
                        </a:spcBef>
                      </a:pPr>
                      <a:r>
                        <a:rPr dirty="0" sz="450" spc="-5">
                          <a:solidFill>
                            <a:srgbClr val="1B1B1B"/>
                          </a:solidFill>
                          <a:latin typeface="Tahoma"/>
                          <a:cs typeface="Tahoma"/>
                        </a:rPr>
                        <a:t>C</a:t>
                      </a:r>
                      <a:r>
                        <a:rPr dirty="0" sz="450">
                          <a:solidFill>
                            <a:srgbClr val="1B1B1B"/>
                          </a:solidFill>
                          <a:latin typeface="Tahoma"/>
                          <a:cs typeface="Tahoma"/>
                        </a:rPr>
                        <a:t>o</a:t>
                      </a:r>
                      <a:r>
                        <a:rPr dirty="0" sz="450" spc="-5">
                          <a:solidFill>
                            <a:srgbClr val="1B1B1B"/>
                          </a:solidFill>
                          <a:latin typeface="Tahoma"/>
                          <a:cs typeface="Tahoma"/>
                        </a:rPr>
                        <a:t>pyr</a:t>
                      </a:r>
                      <a:r>
                        <a:rPr dirty="0" sz="450" spc="-5">
                          <a:solidFill>
                            <a:srgbClr val="1B1B1B"/>
                          </a:solidFill>
                          <a:latin typeface="Tahoma"/>
                          <a:cs typeface="Tahoma"/>
                        </a:rPr>
                        <a:t>ig</a:t>
                      </a:r>
                      <a:r>
                        <a:rPr dirty="0" sz="450">
                          <a:solidFill>
                            <a:srgbClr val="1B1B1B"/>
                          </a:solidFill>
                          <a:latin typeface="Tahoma"/>
                          <a:cs typeface="Tahoma"/>
                        </a:rPr>
                        <a:t>h</a:t>
                      </a:r>
                      <a:r>
                        <a:rPr dirty="0" sz="450">
                          <a:solidFill>
                            <a:srgbClr val="1B1B1B"/>
                          </a:solidFill>
                          <a:latin typeface="Tahoma"/>
                          <a:cs typeface="Tahoma"/>
                        </a:rPr>
                        <a:t>t</a:t>
                      </a:r>
                      <a:endParaRPr sz="450">
                        <a:latin typeface="Tahoma"/>
                        <a:cs typeface="Tahoma"/>
                      </a:endParaRPr>
                    </a:p>
                  </a:txBody>
                  <a:tcPr marL="0" marR="0" marB="0" marT="0">
                    <a:lnL w="19050">
                      <a:solidFill>
                        <a:srgbClr val="000000"/>
                      </a:solidFill>
                      <a:prstDash val="solid"/>
                    </a:lnL>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And</a:t>
                      </a:r>
                      <a:r>
                        <a:rPr dirty="0" sz="450" spc="-5">
                          <a:solidFill>
                            <a:srgbClr val="1B1B1B"/>
                          </a:solidFill>
                          <a:latin typeface="Tahoma"/>
                          <a:cs typeface="Tahoma"/>
                        </a:rPr>
                        <a:t>r</a:t>
                      </a:r>
                      <a:r>
                        <a:rPr dirty="0" sz="450" spc="-5">
                          <a:solidFill>
                            <a:srgbClr val="1B1B1B"/>
                          </a:solidFill>
                          <a:latin typeface="Tahoma"/>
                          <a:cs typeface="Tahoma"/>
                        </a:rPr>
                        <a:t>e</a:t>
                      </a:r>
                      <a:r>
                        <a:rPr dirty="0" sz="450">
                          <a:solidFill>
                            <a:srgbClr val="1B1B1B"/>
                          </a:solidFill>
                          <a:latin typeface="Tahoma"/>
                          <a:cs typeface="Tahoma"/>
                        </a:rPr>
                        <a:t>w</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a:solidFill>
                            <a:srgbClr val="1B1B1B"/>
                          </a:solidFill>
                          <a:latin typeface="Tahoma"/>
                          <a:cs typeface="Tahoma"/>
                        </a:rPr>
                        <a:t>W.</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890">
                        <a:lnSpc>
                          <a:spcPct val="100000"/>
                        </a:lnSpc>
                        <a:spcBef>
                          <a:spcPts val="295"/>
                        </a:spcBef>
                      </a:pPr>
                      <a:r>
                        <a:rPr dirty="0" sz="450" spc="-5">
                          <a:solidFill>
                            <a:srgbClr val="1B1B1B"/>
                          </a:solidFill>
                          <a:latin typeface="Tahoma"/>
                          <a:cs typeface="Tahoma"/>
                        </a:rPr>
                        <a:t>Moore</a:t>
                      </a:r>
                      <a:endParaRPr sz="450">
                        <a:latin typeface="Tahoma"/>
                        <a:cs typeface="Tahoma"/>
                      </a:endParaRPr>
                    </a:p>
                  </a:txBody>
                  <a:tcPr marL="0" marR="0" marB="0" marT="0">
                    <a:lnB w="19050">
                      <a:solidFill>
                        <a:srgbClr val="000000"/>
                      </a:solidFill>
                      <a:prstDash val="solid"/>
                    </a:lnB>
                  </a:tcPr>
                </a:tc>
                <a:tc>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gn="r" marR="635">
                        <a:lnSpc>
                          <a:spcPct val="100000"/>
                        </a:lnSpc>
                        <a:spcBef>
                          <a:spcPts val="295"/>
                        </a:spcBef>
                      </a:pPr>
                      <a:r>
                        <a:rPr dirty="0" sz="450" spc="-5">
                          <a:latin typeface="Tahoma"/>
                          <a:cs typeface="Tahoma"/>
                        </a:rPr>
                        <a:t>Slid</a:t>
                      </a:r>
                      <a:r>
                        <a:rPr dirty="0" sz="450">
                          <a:latin typeface="Tahoma"/>
                          <a:cs typeface="Tahoma"/>
                        </a:rPr>
                        <a:t>e</a:t>
                      </a:r>
                      <a:endParaRPr sz="450">
                        <a:latin typeface="Tahoma"/>
                        <a:cs typeface="Tahoma"/>
                      </a:endParaRPr>
                    </a:p>
                  </a:txBody>
                  <a:tcPr marL="0" marR="0" marB="0" marT="0">
                    <a:lnT w="6350">
                      <a:solidFill>
                        <a:srgbClr val="000000"/>
                      </a:solidFill>
                      <a:prstDash val="solid"/>
                    </a:lnT>
                    <a:lnB w="19050">
                      <a:solidFill>
                        <a:srgbClr val="000000"/>
                      </a:solidFill>
                      <a:prstDash val="solid"/>
                    </a:lnB>
                  </a:tcPr>
                </a:tc>
                <a:tc gridSpan="2">
                  <a:txBody>
                    <a:bodyPr/>
                    <a:lstStyle/>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a:lnSpc>
                          <a:spcPct val="100000"/>
                        </a:lnSpc>
                      </a:pPr>
                      <a:endParaRPr sz="500">
                        <a:latin typeface="Times New Roman"/>
                        <a:cs typeface="Times New Roman"/>
                      </a:endParaRPr>
                    </a:p>
                    <a:p>
                      <a:pPr marL="8255">
                        <a:lnSpc>
                          <a:spcPct val="100000"/>
                        </a:lnSpc>
                        <a:spcBef>
                          <a:spcPts val="295"/>
                        </a:spcBef>
                      </a:pPr>
                      <a:r>
                        <a:rPr dirty="0" sz="450" spc="-5">
                          <a:latin typeface="Tahoma"/>
                          <a:cs typeface="Tahoma"/>
                        </a:rPr>
                        <a:t>50</a:t>
                      </a:r>
                      <a:endParaRPr sz="450">
                        <a:latin typeface="Tahoma"/>
                        <a:cs typeface="Tahoma"/>
                      </a:endParaRPr>
                    </a:p>
                  </a:txBody>
                  <a:tcPr marL="0" marR="0" marB="0" marT="0">
                    <a:lnR w="19050">
                      <a:solidFill>
                        <a:srgbClr val="000000"/>
                      </a:solidFill>
                      <a:prstDash val="solid"/>
                    </a:lnR>
                    <a:lnT w="6350">
                      <a:solidFill>
                        <a:srgbClr val="000000"/>
                      </a:solidFill>
                      <a:prstDash val="solid"/>
                    </a:lnT>
                    <a:lnB w="19050">
                      <a:solidFill>
                        <a:srgbClr val="000000"/>
                      </a:solidFill>
                      <a:prstDash val="solid"/>
                    </a:lnB>
                  </a:tcPr>
                </a:tc>
                <a:tc hMerge="1">
                  <a:txBody>
                    <a:bodyPr/>
                    <a:lstStyle/>
                    <a:p>
                      <a:pPr/>
                    </a:p>
                  </a:txBody>
                  <a:tcPr marL="0" marR="0" marB="0" marT="0"/>
                </a:tc>
              </a:tr>
            </a:tbl>
          </a:graphicData>
        </a:graphic>
      </p:graphicFrame>
      <p:sp>
        <p:nvSpPr>
          <p:cNvPr id="14" name="object 14"/>
          <p:cNvSpPr/>
          <p:nvPr/>
        </p:nvSpPr>
        <p:spPr>
          <a:xfrm>
            <a:off x="1904999" y="6431279"/>
            <a:ext cx="3188969" cy="525779"/>
          </a:xfrm>
          <a:prstGeom prst="rect">
            <a:avLst/>
          </a:prstGeom>
          <a:blipFill>
            <a:blip r:embed="rId3" cstate="print"/>
            <a:stretch>
              <a:fillRect/>
            </a:stretch>
          </a:blipFill>
        </p:spPr>
        <p:txBody>
          <a:bodyPr wrap="square" lIns="0" tIns="0" rIns="0" bIns="0" rtlCol="0"/>
          <a:lstStyle/>
          <a:p/>
        </p:txBody>
      </p:sp>
      <p:sp>
        <p:nvSpPr>
          <p:cNvPr id="15" name="object 1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51</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255904" marR="5080" indent="-88900">
              <a:lnSpc>
                <a:spcPct val="100000"/>
              </a:lnSpc>
              <a:spcBef>
                <a:spcPts val="100"/>
              </a:spcBef>
            </a:pPr>
            <a:r>
              <a:rPr dirty="0" spc="-5"/>
              <a:t>Stop and reflect: Why are we  doing this </a:t>
            </a:r>
            <a:r>
              <a:rPr dirty="0"/>
              <a:t>learning</a:t>
            </a:r>
            <a:r>
              <a:rPr dirty="0" spc="-60"/>
              <a:t> </a:t>
            </a:r>
            <a:r>
              <a:rPr dirty="0" spc="-5"/>
              <a:t>anyway?</a:t>
            </a:r>
          </a:p>
        </p:txBody>
      </p:sp>
      <p:sp>
        <p:nvSpPr>
          <p:cNvPr id="5" name="object 5"/>
          <p:cNvSpPr txBox="1"/>
          <p:nvPr/>
        </p:nvSpPr>
        <p:spPr>
          <a:xfrm>
            <a:off x="1747520" y="1919731"/>
            <a:ext cx="3676650" cy="757555"/>
          </a:xfrm>
          <a:prstGeom prst="rect">
            <a:avLst/>
          </a:prstGeom>
        </p:spPr>
        <p:txBody>
          <a:bodyPr wrap="square" lIns="0" tIns="12700" rIns="0" bIns="0" rtlCol="0" vert="horz">
            <a:spAutoFit/>
          </a:bodyPr>
          <a:lstStyle/>
          <a:p>
            <a:pPr marL="184150" marR="5080" indent="-171450">
              <a:lnSpc>
                <a:spcPct val="100000"/>
              </a:lnSpc>
              <a:spcBef>
                <a:spcPts val="100"/>
              </a:spcBef>
              <a:buChar char="•"/>
              <a:tabLst>
                <a:tab pos="184785" algn="l"/>
              </a:tabLst>
            </a:pPr>
            <a:r>
              <a:rPr dirty="0" sz="1600">
                <a:latin typeface="Tahoma"/>
                <a:cs typeface="Tahoma"/>
              </a:rPr>
              <a:t>It is not usually in order to predict the  </a:t>
            </a:r>
            <a:r>
              <a:rPr dirty="0" sz="1600" spc="-5">
                <a:latin typeface="Tahoma"/>
                <a:cs typeface="Tahoma"/>
              </a:rPr>
              <a:t>training </a:t>
            </a:r>
            <a:r>
              <a:rPr dirty="0" sz="1600">
                <a:latin typeface="Tahoma"/>
                <a:cs typeface="Tahoma"/>
              </a:rPr>
              <a:t>data’s </a:t>
            </a:r>
            <a:r>
              <a:rPr dirty="0" sz="1600" spc="-5">
                <a:latin typeface="Tahoma"/>
                <a:cs typeface="Tahoma"/>
              </a:rPr>
              <a:t>output on </a:t>
            </a:r>
            <a:r>
              <a:rPr dirty="0" sz="1600">
                <a:latin typeface="Tahoma"/>
                <a:cs typeface="Tahoma"/>
              </a:rPr>
              <a:t>data </a:t>
            </a:r>
            <a:r>
              <a:rPr dirty="0" sz="1600" spc="-5">
                <a:latin typeface="Tahoma"/>
                <a:cs typeface="Tahoma"/>
              </a:rPr>
              <a:t>we </a:t>
            </a:r>
            <a:r>
              <a:rPr dirty="0" sz="1600">
                <a:latin typeface="Tahoma"/>
                <a:cs typeface="Tahoma"/>
              </a:rPr>
              <a:t>have  already</a:t>
            </a:r>
            <a:r>
              <a:rPr dirty="0" sz="1600" spc="-10">
                <a:latin typeface="Tahoma"/>
                <a:cs typeface="Tahoma"/>
              </a:rPr>
              <a:t> </a:t>
            </a:r>
            <a:r>
              <a:rPr dirty="0" sz="1600">
                <a:latin typeface="Tahoma"/>
                <a:cs typeface="Tahoma"/>
              </a:rPr>
              <a:t>seen.</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52</a:t>
            </a:r>
            <a:endParaRPr sz="450">
              <a:latin typeface="Tahoma"/>
              <a:cs typeface="Tahoma"/>
            </a:endParaRPr>
          </a:p>
        </p:txBody>
      </p:sp>
      <p:sp>
        <p:nvSpPr>
          <p:cNvPr id="9" name="object 9"/>
          <p:cNvSpPr txBox="1"/>
          <p:nvPr/>
        </p:nvSpPr>
        <p:spPr>
          <a:xfrm>
            <a:off x="1747520" y="5342636"/>
            <a:ext cx="4204335" cy="2291715"/>
          </a:xfrm>
          <a:prstGeom prst="rect">
            <a:avLst/>
          </a:prstGeom>
        </p:spPr>
        <p:txBody>
          <a:bodyPr wrap="square" lIns="0" tIns="12700" rIns="0" bIns="0" rtlCol="0" vert="horz">
            <a:spAutoFit/>
          </a:bodyPr>
          <a:lstStyle/>
          <a:p>
            <a:pPr marL="382270" marR="290195" indent="-88900">
              <a:lnSpc>
                <a:spcPct val="100000"/>
              </a:lnSpc>
              <a:spcBef>
                <a:spcPts val="100"/>
              </a:spcBef>
            </a:pPr>
            <a:r>
              <a:rPr dirty="0" sz="2200" spc="-5">
                <a:solidFill>
                  <a:srgbClr val="006500"/>
                </a:solidFill>
                <a:latin typeface="Tahoma"/>
                <a:cs typeface="Tahoma"/>
              </a:rPr>
              <a:t>Stop and reflect: Why are we  doing this </a:t>
            </a:r>
            <a:r>
              <a:rPr dirty="0" sz="2200">
                <a:solidFill>
                  <a:srgbClr val="006500"/>
                </a:solidFill>
                <a:latin typeface="Tahoma"/>
                <a:cs typeface="Tahoma"/>
              </a:rPr>
              <a:t>learning</a:t>
            </a:r>
            <a:r>
              <a:rPr dirty="0" sz="2200" spc="-60">
                <a:solidFill>
                  <a:srgbClr val="006500"/>
                </a:solidFill>
                <a:latin typeface="Tahoma"/>
                <a:cs typeface="Tahoma"/>
              </a:rPr>
              <a:t> </a:t>
            </a:r>
            <a:r>
              <a:rPr dirty="0" sz="2200" spc="-5">
                <a:solidFill>
                  <a:srgbClr val="006500"/>
                </a:solidFill>
                <a:latin typeface="Tahoma"/>
                <a:cs typeface="Tahoma"/>
              </a:rPr>
              <a:t>anyway?</a:t>
            </a:r>
            <a:endParaRPr sz="2200">
              <a:latin typeface="Tahoma"/>
              <a:cs typeface="Tahoma"/>
            </a:endParaRPr>
          </a:p>
          <a:p>
            <a:pPr marL="184150" marR="532765" indent="-171450">
              <a:lnSpc>
                <a:spcPct val="100000"/>
              </a:lnSpc>
              <a:spcBef>
                <a:spcPts val="660"/>
              </a:spcBef>
              <a:buChar char="•"/>
              <a:tabLst>
                <a:tab pos="184785" algn="l"/>
              </a:tabLst>
            </a:pPr>
            <a:r>
              <a:rPr dirty="0" sz="1600">
                <a:latin typeface="Tahoma"/>
                <a:cs typeface="Tahoma"/>
              </a:rPr>
              <a:t>It is not usually in order to predict the  </a:t>
            </a:r>
            <a:r>
              <a:rPr dirty="0" sz="1600" spc="-5">
                <a:latin typeface="Tahoma"/>
                <a:cs typeface="Tahoma"/>
              </a:rPr>
              <a:t>training </a:t>
            </a:r>
            <a:r>
              <a:rPr dirty="0" sz="1600">
                <a:latin typeface="Tahoma"/>
                <a:cs typeface="Tahoma"/>
              </a:rPr>
              <a:t>data’s </a:t>
            </a:r>
            <a:r>
              <a:rPr dirty="0" sz="1600" spc="-5">
                <a:latin typeface="Tahoma"/>
                <a:cs typeface="Tahoma"/>
              </a:rPr>
              <a:t>output on </a:t>
            </a:r>
            <a:r>
              <a:rPr dirty="0" sz="1600">
                <a:latin typeface="Tahoma"/>
                <a:cs typeface="Tahoma"/>
              </a:rPr>
              <a:t>data </a:t>
            </a:r>
            <a:r>
              <a:rPr dirty="0" sz="1600" spc="-5">
                <a:latin typeface="Tahoma"/>
                <a:cs typeface="Tahoma"/>
              </a:rPr>
              <a:t>we </a:t>
            </a:r>
            <a:r>
              <a:rPr dirty="0" sz="1600">
                <a:latin typeface="Tahoma"/>
                <a:cs typeface="Tahoma"/>
              </a:rPr>
              <a:t>have  already</a:t>
            </a:r>
            <a:r>
              <a:rPr dirty="0" sz="1600" spc="-10">
                <a:latin typeface="Tahoma"/>
                <a:cs typeface="Tahoma"/>
              </a:rPr>
              <a:t> </a:t>
            </a:r>
            <a:r>
              <a:rPr dirty="0" sz="1600">
                <a:latin typeface="Tahoma"/>
                <a:cs typeface="Tahoma"/>
              </a:rPr>
              <a:t>seen.</a:t>
            </a:r>
            <a:endParaRPr sz="1600">
              <a:latin typeface="Tahoma"/>
              <a:cs typeface="Tahoma"/>
            </a:endParaRPr>
          </a:p>
          <a:p>
            <a:pPr marL="183515" marR="5080" indent="-171450">
              <a:lnSpc>
                <a:spcPct val="100000"/>
              </a:lnSpc>
              <a:spcBef>
                <a:spcPts val="380"/>
              </a:spcBef>
              <a:buChar char="•"/>
              <a:tabLst>
                <a:tab pos="184785" algn="l"/>
              </a:tabLst>
            </a:pPr>
            <a:r>
              <a:rPr dirty="0" sz="1600">
                <a:latin typeface="Tahoma"/>
                <a:cs typeface="Tahoma"/>
              </a:rPr>
              <a:t>It is more commonly in order to predict the  output value for </a:t>
            </a:r>
            <a:r>
              <a:rPr dirty="0" sz="1600" spc="-5">
                <a:solidFill>
                  <a:srgbClr val="FF0000"/>
                </a:solidFill>
                <a:latin typeface="Tahoma"/>
                <a:cs typeface="Tahoma"/>
              </a:rPr>
              <a:t>future data </a:t>
            </a:r>
            <a:r>
              <a:rPr dirty="0" sz="1600" spc="-5">
                <a:latin typeface="Tahoma"/>
                <a:cs typeface="Tahoma"/>
              </a:rPr>
              <a:t>we </a:t>
            </a:r>
            <a:r>
              <a:rPr dirty="0" sz="1600">
                <a:latin typeface="Tahoma"/>
                <a:cs typeface="Tahoma"/>
              </a:rPr>
              <a:t>have not </a:t>
            </a:r>
            <a:r>
              <a:rPr dirty="0" sz="1600" spc="-5">
                <a:latin typeface="Tahoma"/>
                <a:cs typeface="Tahoma"/>
              </a:rPr>
              <a:t>yet  </a:t>
            </a:r>
            <a:r>
              <a:rPr dirty="0" sz="1600">
                <a:latin typeface="Tahoma"/>
                <a:cs typeface="Tahoma"/>
              </a:rPr>
              <a:t>seen.</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53</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255904" marR="5080" indent="-88900">
              <a:lnSpc>
                <a:spcPct val="100000"/>
              </a:lnSpc>
              <a:spcBef>
                <a:spcPts val="100"/>
              </a:spcBef>
            </a:pPr>
            <a:r>
              <a:rPr dirty="0" spc="-5"/>
              <a:t>Stop and reflect: Why are we  doing this </a:t>
            </a:r>
            <a:r>
              <a:rPr dirty="0"/>
              <a:t>learning</a:t>
            </a:r>
            <a:r>
              <a:rPr dirty="0" spc="-60"/>
              <a:t> </a:t>
            </a:r>
            <a:r>
              <a:rPr dirty="0" spc="-5"/>
              <a:t>anyway?</a:t>
            </a:r>
          </a:p>
        </p:txBody>
      </p:sp>
      <p:sp>
        <p:nvSpPr>
          <p:cNvPr id="5" name="object 5"/>
          <p:cNvSpPr txBox="1"/>
          <p:nvPr/>
        </p:nvSpPr>
        <p:spPr>
          <a:xfrm>
            <a:off x="1747520" y="1919731"/>
            <a:ext cx="4204335" cy="1537335"/>
          </a:xfrm>
          <a:prstGeom prst="rect">
            <a:avLst/>
          </a:prstGeom>
        </p:spPr>
        <p:txBody>
          <a:bodyPr wrap="square" lIns="0" tIns="12700" rIns="0" bIns="0" rtlCol="0" vert="horz">
            <a:spAutoFit/>
          </a:bodyPr>
          <a:lstStyle/>
          <a:p>
            <a:pPr marL="184150" marR="532765" indent="-171450">
              <a:lnSpc>
                <a:spcPct val="100000"/>
              </a:lnSpc>
              <a:spcBef>
                <a:spcPts val="100"/>
              </a:spcBef>
              <a:buChar char="•"/>
              <a:tabLst>
                <a:tab pos="184785" algn="l"/>
              </a:tabLst>
            </a:pPr>
            <a:r>
              <a:rPr dirty="0" sz="1600">
                <a:latin typeface="Tahoma"/>
                <a:cs typeface="Tahoma"/>
              </a:rPr>
              <a:t>It is not usually in order to predict the  </a:t>
            </a:r>
            <a:r>
              <a:rPr dirty="0" sz="1600" spc="-5">
                <a:latin typeface="Tahoma"/>
                <a:cs typeface="Tahoma"/>
              </a:rPr>
              <a:t>training </a:t>
            </a:r>
            <a:r>
              <a:rPr dirty="0" sz="1600">
                <a:latin typeface="Tahoma"/>
                <a:cs typeface="Tahoma"/>
              </a:rPr>
              <a:t>data’s </a:t>
            </a:r>
            <a:r>
              <a:rPr dirty="0" sz="1600" spc="-5">
                <a:latin typeface="Tahoma"/>
                <a:cs typeface="Tahoma"/>
              </a:rPr>
              <a:t>output on </a:t>
            </a:r>
            <a:r>
              <a:rPr dirty="0" sz="1600">
                <a:latin typeface="Tahoma"/>
                <a:cs typeface="Tahoma"/>
              </a:rPr>
              <a:t>data </a:t>
            </a:r>
            <a:r>
              <a:rPr dirty="0" sz="1600" spc="-5">
                <a:latin typeface="Tahoma"/>
                <a:cs typeface="Tahoma"/>
              </a:rPr>
              <a:t>we </a:t>
            </a:r>
            <a:r>
              <a:rPr dirty="0" sz="1600">
                <a:latin typeface="Tahoma"/>
                <a:cs typeface="Tahoma"/>
              </a:rPr>
              <a:t>have  already</a:t>
            </a:r>
            <a:r>
              <a:rPr dirty="0" sz="1600" spc="-10">
                <a:latin typeface="Tahoma"/>
                <a:cs typeface="Tahoma"/>
              </a:rPr>
              <a:t> </a:t>
            </a:r>
            <a:r>
              <a:rPr dirty="0" sz="1600">
                <a:latin typeface="Tahoma"/>
                <a:cs typeface="Tahoma"/>
              </a:rPr>
              <a:t>seen.</a:t>
            </a:r>
            <a:endParaRPr sz="1600">
              <a:latin typeface="Tahoma"/>
              <a:cs typeface="Tahoma"/>
            </a:endParaRPr>
          </a:p>
          <a:p>
            <a:pPr marL="183515" marR="5080" indent="-171450">
              <a:lnSpc>
                <a:spcPct val="100000"/>
              </a:lnSpc>
              <a:spcBef>
                <a:spcPts val="380"/>
              </a:spcBef>
              <a:buChar char="•"/>
              <a:tabLst>
                <a:tab pos="184785" algn="l"/>
              </a:tabLst>
            </a:pPr>
            <a:r>
              <a:rPr dirty="0" sz="1600">
                <a:latin typeface="Tahoma"/>
                <a:cs typeface="Tahoma"/>
              </a:rPr>
              <a:t>It is more commonly in order to predict the  output value for </a:t>
            </a:r>
            <a:r>
              <a:rPr dirty="0" sz="1600" spc="-5">
                <a:solidFill>
                  <a:srgbClr val="FF0000"/>
                </a:solidFill>
                <a:latin typeface="Tahoma"/>
                <a:cs typeface="Tahoma"/>
              </a:rPr>
              <a:t>future data </a:t>
            </a:r>
            <a:r>
              <a:rPr dirty="0" sz="1600" spc="-5">
                <a:latin typeface="Tahoma"/>
                <a:cs typeface="Tahoma"/>
              </a:rPr>
              <a:t>we </a:t>
            </a:r>
            <a:r>
              <a:rPr dirty="0" sz="1600">
                <a:latin typeface="Tahoma"/>
                <a:cs typeface="Tahoma"/>
              </a:rPr>
              <a:t>have not </a:t>
            </a:r>
            <a:r>
              <a:rPr dirty="0" sz="1600" spc="-5">
                <a:latin typeface="Tahoma"/>
                <a:cs typeface="Tahoma"/>
              </a:rPr>
              <a:t>yet  </a:t>
            </a:r>
            <a:r>
              <a:rPr dirty="0" sz="1600">
                <a:latin typeface="Tahoma"/>
                <a:cs typeface="Tahoma"/>
              </a:rPr>
              <a:t>seen.</a:t>
            </a:r>
            <a:endParaRPr sz="1600">
              <a:latin typeface="Tahoma"/>
              <a:cs typeface="Tahoma"/>
            </a:endParaRPr>
          </a:p>
        </p:txBody>
      </p:sp>
      <p:sp>
        <p:nvSpPr>
          <p:cNvPr id="6" name="object 6"/>
          <p:cNvSpPr txBox="1"/>
          <p:nvPr/>
        </p:nvSpPr>
        <p:spPr>
          <a:xfrm>
            <a:off x="2433320" y="3745867"/>
            <a:ext cx="3521710" cy="492125"/>
          </a:xfrm>
          <a:prstGeom prst="rect">
            <a:avLst/>
          </a:prstGeom>
        </p:spPr>
        <p:txBody>
          <a:bodyPr wrap="square" lIns="0" tIns="24765" rIns="0" bIns="0" rtlCol="0" vert="horz">
            <a:spAutoFit/>
          </a:bodyPr>
          <a:lstStyle/>
          <a:p>
            <a:pPr marL="126364" marR="5080" indent="-114300">
              <a:lnSpc>
                <a:spcPts val="1200"/>
              </a:lnSpc>
              <a:spcBef>
                <a:spcPts val="195"/>
              </a:spcBef>
            </a:pPr>
            <a:r>
              <a:rPr dirty="0" sz="1050" spc="-30" i="1">
                <a:solidFill>
                  <a:srgbClr val="006500"/>
                </a:solidFill>
                <a:latin typeface="Tahoma"/>
                <a:cs typeface="Tahoma"/>
              </a:rPr>
              <a:t>Warning: A </a:t>
            </a:r>
            <a:r>
              <a:rPr dirty="0" sz="1050" spc="-40" i="1">
                <a:solidFill>
                  <a:srgbClr val="006500"/>
                </a:solidFill>
                <a:latin typeface="Tahoma"/>
                <a:cs typeface="Tahoma"/>
              </a:rPr>
              <a:t>common </a:t>
            </a:r>
            <a:r>
              <a:rPr dirty="0" sz="1050" spc="-30" i="1">
                <a:solidFill>
                  <a:srgbClr val="006500"/>
                </a:solidFill>
                <a:latin typeface="Tahoma"/>
                <a:cs typeface="Tahoma"/>
              </a:rPr>
              <a:t>data mining misperception </a:t>
            </a:r>
            <a:r>
              <a:rPr dirty="0" sz="1050" spc="-20" i="1">
                <a:solidFill>
                  <a:srgbClr val="006500"/>
                </a:solidFill>
                <a:latin typeface="Tahoma"/>
                <a:cs typeface="Tahoma"/>
              </a:rPr>
              <a:t>is </a:t>
            </a:r>
            <a:r>
              <a:rPr dirty="0" sz="1050" spc="-30" i="1">
                <a:solidFill>
                  <a:srgbClr val="006500"/>
                </a:solidFill>
                <a:latin typeface="Tahoma"/>
                <a:cs typeface="Tahoma"/>
              </a:rPr>
              <a:t>that the  above two </a:t>
            </a:r>
            <a:r>
              <a:rPr dirty="0" sz="1050" spc="-25" i="1">
                <a:solidFill>
                  <a:srgbClr val="006500"/>
                </a:solidFill>
                <a:latin typeface="Tahoma"/>
                <a:cs typeface="Tahoma"/>
              </a:rPr>
              <a:t>bullets are </a:t>
            </a:r>
            <a:r>
              <a:rPr dirty="0" sz="1050" spc="-30" i="1">
                <a:solidFill>
                  <a:srgbClr val="006500"/>
                </a:solidFill>
                <a:latin typeface="Tahoma"/>
                <a:cs typeface="Tahoma"/>
              </a:rPr>
              <a:t>the only </a:t>
            </a:r>
            <a:r>
              <a:rPr dirty="0" sz="1050" spc="-25" i="1">
                <a:solidFill>
                  <a:srgbClr val="006500"/>
                </a:solidFill>
                <a:latin typeface="Tahoma"/>
                <a:cs typeface="Tahoma"/>
              </a:rPr>
              <a:t>possible </a:t>
            </a:r>
            <a:r>
              <a:rPr dirty="0" sz="1050" spc="-30" i="1">
                <a:solidFill>
                  <a:srgbClr val="006500"/>
                </a:solidFill>
                <a:latin typeface="Tahoma"/>
                <a:cs typeface="Tahoma"/>
              </a:rPr>
              <a:t>reasons </a:t>
            </a:r>
            <a:r>
              <a:rPr dirty="0" sz="1050" spc="-25" i="1">
                <a:solidFill>
                  <a:srgbClr val="006500"/>
                </a:solidFill>
                <a:latin typeface="Tahoma"/>
                <a:cs typeface="Tahoma"/>
              </a:rPr>
              <a:t>for learning.  </a:t>
            </a:r>
            <a:r>
              <a:rPr dirty="0" sz="1050" spc="-30" i="1">
                <a:solidFill>
                  <a:srgbClr val="006500"/>
                </a:solidFill>
                <a:latin typeface="Tahoma"/>
                <a:cs typeface="Tahoma"/>
              </a:rPr>
              <a:t>There are </a:t>
            </a:r>
            <a:r>
              <a:rPr dirty="0" sz="1050" spc="-25" i="1">
                <a:solidFill>
                  <a:srgbClr val="006500"/>
                </a:solidFill>
                <a:latin typeface="Tahoma"/>
                <a:cs typeface="Tahoma"/>
              </a:rPr>
              <a:t>at </a:t>
            </a:r>
            <a:r>
              <a:rPr dirty="0" sz="1050" spc="-20" i="1">
                <a:solidFill>
                  <a:srgbClr val="006500"/>
                </a:solidFill>
                <a:latin typeface="Tahoma"/>
                <a:cs typeface="Tahoma"/>
              </a:rPr>
              <a:t>least </a:t>
            </a:r>
            <a:r>
              <a:rPr dirty="0" sz="1050" spc="-30" i="1">
                <a:solidFill>
                  <a:srgbClr val="006500"/>
                </a:solidFill>
                <a:latin typeface="Tahoma"/>
                <a:cs typeface="Tahoma"/>
              </a:rPr>
              <a:t>a dozen</a:t>
            </a:r>
            <a:r>
              <a:rPr dirty="0" sz="1050" spc="25" i="1">
                <a:solidFill>
                  <a:srgbClr val="006500"/>
                </a:solidFill>
                <a:latin typeface="Tahoma"/>
                <a:cs typeface="Tahoma"/>
              </a:rPr>
              <a:t> </a:t>
            </a:r>
            <a:r>
              <a:rPr dirty="0" sz="1050" spc="-25" i="1">
                <a:solidFill>
                  <a:srgbClr val="006500"/>
                </a:solidFill>
                <a:latin typeface="Tahoma"/>
                <a:cs typeface="Tahoma"/>
              </a:rPr>
              <a:t>others.</a:t>
            </a:r>
            <a:endParaRPr sz="105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54</a:t>
            </a:r>
            <a:endParaRPr sz="450">
              <a:latin typeface="Tahoma"/>
              <a:cs typeface="Tahoma"/>
            </a:endParaRPr>
          </a:p>
        </p:txBody>
      </p:sp>
      <p:sp>
        <p:nvSpPr>
          <p:cNvPr id="10" name="object 10"/>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1" name="object 11"/>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2" name="object 12"/>
          <p:cNvSpPr/>
          <p:nvPr/>
        </p:nvSpPr>
        <p:spPr>
          <a:xfrm>
            <a:off x="2531268" y="7008018"/>
            <a:ext cx="195262" cy="119062"/>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55</a:t>
            </a:r>
            <a:endParaRPr sz="450">
              <a:latin typeface="Tahoma"/>
              <a:cs typeface="Tahoma"/>
            </a:endParaRPr>
          </a:p>
        </p:txBody>
      </p:sp>
      <p:sp>
        <p:nvSpPr>
          <p:cNvPr id="4" name="object 4"/>
          <p:cNvSpPr txBox="1">
            <a:spLocks noGrp="1"/>
          </p:cNvSpPr>
          <p:nvPr>
            <p:ph type="title"/>
          </p:nvPr>
        </p:nvSpPr>
        <p:spPr>
          <a:xfrm>
            <a:off x="2980435" y="1500630"/>
            <a:ext cx="1734820" cy="361315"/>
          </a:xfrm>
          <a:prstGeom prst="rect"/>
        </p:spPr>
        <p:txBody>
          <a:bodyPr wrap="square" lIns="0" tIns="12700" rIns="0" bIns="0" rtlCol="0" vert="horz">
            <a:spAutoFit/>
          </a:bodyPr>
          <a:lstStyle/>
          <a:p>
            <a:pPr marL="12700">
              <a:lnSpc>
                <a:spcPct val="100000"/>
              </a:lnSpc>
              <a:spcBef>
                <a:spcPts val="100"/>
              </a:spcBef>
            </a:pPr>
            <a:r>
              <a:rPr dirty="0" spc="-5"/>
              <a:t>Test Set</a:t>
            </a:r>
            <a:r>
              <a:rPr dirty="0" spc="-75"/>
              <a:t> </a:t>
            </a:r>
            <a:r>
              <a:rPr dirty="0" spc="-5"/>
              <a:t>Error</a:t>
            </a:r>
          </a:p>
        </p:txBody>
      </p:sp>
      <p:sp>
        <p:nvSpPr>
          <p:cNvPr id="5" name="object 5"/>
          <p:cNvSpPr txBox="1"/>
          <p:nvPr/>
        </p:nvSpPr>
        <p:spPr>
          <a:xfrm>
            <a:off x="1747520" y="1872021"/>
            <a:ext cx="4191000" cy="221742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Suppose we are forward</a:t>
            </a:r>
            <a:r>
              <a:rPr dirty="0" sz="1600" spc="-40">
                <a:latin typeface="Tahoma"/>
                <a:cs typeface="Tahoma"/>
              </a:rPr>
              <a:t> </a:t>
            </a:r>
            <a:r>
              <a:rPr dirty="0" sz="1600">
                <a:latin typeface="Tahoma"/>
                <a:cs typeface="Tahoma"/>
              </a:rPr>
              <a:t>thinking.</a:t>
            </a:r>
            <a:endParaRPr sz="1600">
              <a:latin typeface="Tahoma"/>
              <a:cs typeface="Tahoma"/>
            </a:endParaRPr>
          </a:p>
          <a:p>
            <a:pPr marL="184150" marR="5080" indent="-171450">
              <a:lnSpc>
                <a:spcPct val="100000"/>
              </a:lnSpc>
              <a:spcBef>
                <a:spcPts val="380"/>
              </a:spcBef>
              <a:buChar char="•"/>
              <a:tabLst>
                <a:tab pos="184785" algn="l"/>
              </a:tabLst>
            </a:pPr>
            <a:r>
              <a:rPr dirty="0" sz="1600">
                <a:latin typeface="Tahoma"/>
                <a:cs typeface="Tahoma"/>
              </a:rPr>
              <a:t>We hide </a:t>
            </a:r>
            <a:r>
              <a:rPr dirty="0" sz="1600" spc="-5">
                <a:latin typeface="Tahoma"/>
                <a:cs typeface="Tahoma"/>
              </a:rPr>
              <a:t>some </a:t>
            </a:r>
            <a:r>
              <a:rPr dirty="0" sz="1600">
                <a:latin typeface="Tahoma"/>
                <a:cs typeface="Tahoma"/>
              </a:rPr>
              <a:t>data </a:t>
            </a:r>
            <a:r>
              <a:rPr dirty="0" sz="1600" spc="-5">
                <a:latin typeface="Tahoma"/>
                <a:cs typeface="Tahoma"/>
              </a:rPr>
              <a:t>away when we </a:t>
            </a:r>
            <a:r>
              <a:rPr dirty="0" sz="1600">
                <a:latin typeface="Tahoma"/>
                <a:cs typeface="Tahoma"/>
              </a:rPr>
              <a:t>learn </a:t>
            </a:r>
            <a:r>
              <a:rPr dirty="0" sz="1600" spc="-5">
                <a:latin typeface="Tahoma"/>
                <a:cs typeface="Tahoma"/>
              </a:rPr>
              <a:t>the  </a:t>
            </a:r>
            <a:r>
              <a:rPr dirty="0" sz="1600">
                <a:latin typeface="Tahoma"/>
                <a:cs typeface="Tahoma"/>
              </a:rPr>
              <a:t>decision</a:t>
            </a:r>
            <a:r>
              <a:rPr dirty="0" sz="1600" spc="-10">
                <a:latin typeface="Tahoma"/>
                <a:cs typeface="Tahoma"/>
              </a:rPr>
              <a:t> </a:t>
            </a:r>
            <a:r>
              <a:rPr dirty="0" sz="1600">
                <a:latin typeface="Tahoma"/>
                <a:cs typeface="Tahoma"/>
              </a:rPr>
              <a:t>tree.</a:t>
            </a:r>
            <a:endParaRPr sz="1600">
              <a:latin typeface="Tahoma"/>
              <a:cs typeface="Tahoma"/>
            </a:endParaRPr>
          </a:p>
          <a:p>
            <a:pPr marL="184150" marR="101600" indent="-171450">
              <a:lnSpc>
                <a:spcPct val="100000"/>
              </a:lnSpc>
              <a:spcBef>
                <a:spcPts val="375"/>
              </a:spcBef>
              <a:buChar char="•"/>
              <a:tabLst>
                <a:tab pos="184785" algn="l"/>
              </a:tabLst>
            </a:pPr>
            <a:r>
              <a:rPr dirty="0" sz="1600" spc="-5">
                <a:latin typeface="Tahoma"/>
                <a:cs typeface="Tahoma"/>
              </a:rPr>
              <a:t>But </a:t>
            </a:r>
            <a:r>
              <a:rPr dirty="0" sz="1600">
                <a:latin typeface="Tahoma"/>
                <a:cs typeface="Tahoma"/>
              </a:rPr>
              <a:t>once learned, we see how well the</a:t>
            </a:r>
            <a:r>
              <a:rPr dirty="0" sz="1600" spc="-65">
                <a:latin typeface="Tahoma"/>
                <a:cs typeface="Tahoma"/>
              </a:rPr>
              <a:t> </a:t>
            </a:r>
            <a:r>
              <a:rPr dirty="0" sz="1600">
                <a:latin typeface="Tahoma"/>
                <a:cs typeface="Tahoma"/>
              </a:rPr>
              <a:t>tree  predicts </a:t>
            </a:r>
            <a:r>
              <a:rPr dirty="0" sz="1600" spc="-5">
                <a:latin typeface="Tahoma"/>
                <a:cs typeface="Tahoma"/>
              </a:rPr>
              <a:t>that</a:t>
            </a:r>
            <a:r>
              <a:rPr dirty="0" sz="1600" spc="-15">
                <a:latin typeface="Tahoma"/>
                <a:cs typeface="Tahoma"/>
              </a:rPr>
              <a:t> </a:t>
            </a:r>
            <a:r>
              <a:rPr dirty="0" sz="1600">
                <a:latin typeface="Tahoma"/>
                <a:cs typeface="Tahoma"/>
              </a:rPr>
              <a:t>data.</a:t>
            </a:r>
            <a:endParaRPr sz="1600">
              <a:latin typeface="Tahoma"/>
              <a:cs typeface="Tahoma"/>
            </a:endParaRPr>
          </a:p>
          <a:p>
            <a:pPr marL="184150" marR="210185" indent="-171450">
              <a:lnSpc>
                <a:spcPct val="100000"/>
              </a:lnSpc>
              <a:spcBef>
                <a:spcPts val="385"/>
              </a:spcBef>
              <a:buChar char="•"/>
              <a:tabLst>
                <a:tab pos="184785" algn="l"/>
              </a:tabLst>
            </a:pPr>
            <a:r>
              <a:rPr dirty="0" sz="1600">
                <a:latin typeface="Tahoma"/>
                <a:cs typeface="Tahoma"/>
              </a:rPr>
              <a:t>This is a good simulation of what</a:t>
            </a:r>
            <a:r>
              <a:rPr dirty="0" sz="1600" spc="-110">
                <a:latin typeface="Tahoma"/>
                <a:cs typeface="Tahoma"/>
              </a:rPr>
              <a:t> </a:t>
            </a:r>
            <a:r>
              <a:rPr dirty="0" sz="1600">
                <a:latin typeface="Tahoma"/>
                <a:cs typeface="Tahoma"/>
              </a:rPr>
              <a:t>happens  when we try to predict future</a:t>
            </a:r>
            <a:r>
              <a:rPr dirty="0" sz="1600" spc="-35">
                <a:latin typeface="Tahoma"/>
                <a:cs typeface="Tahoma"/>
              </a:rPr>
              <a:t> </a:t>
            </a:r>
            <a:r>
              <a:rPr dirty="0" sz="1600">
                <a:latin typeface="Tahoma"/>
                <a:cs typeface="Tahoma"/>
              </a:rPr>
              <a:t>data.</a:t>
            </a:r>
            <a:endParaRPr sz="1600">
              <a:latin typeface="Tahoma"/>
              <a:cs typeface="Tahoma"/>
            </a:endParaRPr>
          </a:p>
          <a:p>
            <a:pPr marL="184150" indent="-172085">
              <a:lnSpc>
                <a:spcPct val="100000"/>
              </a:lnSpc>
              <a:spcBef>
                <a:spcPts val="380"/>
              </a:spcBef>
              <a:buChar char="•"/>
              <a:tabLst>
                <a:tab pos="184785" algn="l"/>
              </a:tabLst>
            </a:pPr>
            <a:r>
              <a:rPr dirty="0" sz="1600" spc="-5">
                <a:latin typeface="Tahoma"/>
                <a:cs typeface="Tahoma"/>
              </a:rPr>
              <a:t>And </a:t>
            </a:r>
            <a:r>
              <a:rPr dirty="0" sz="1600">
                <a:latin typeface="Tahoma"/>
                <a:cs typeface="Tahoma"/>
              </a:rPr>
              <a:t>it is called </a:t>
            </a:r>
            <a:r>
              <a:rPr dirty="0" sz="1600">
                <a:solidFill>
                  <a:srgbClr val="FF0000"/>
                </a:solidFill>
                <a:latin typeface="Tahoma"/>
                <a:cs typeface="Tahoma"/>
              </a:rPr>
              <a:t>Test Set</a:t>
            </a:r>
            <a:r>
              <a:rPr dirty="0" sz="1600" spc="-15">
                <a:solidFill>
                  <a:srgbClr val="FF0000"/>
                </a:solidFill>
                <a:latin typeface="Tahoma"/>
                <a:cs typeface="Tahoma"/>
              </a:rPr>
              <a:t> </a:t>
            </a:r>
            <a:r>
              <a:rPr dirty="0" sz="1600">
                <a:solidFill>
                  <a:srgbClr val="FF0000"/>
                </a:solidFill>
                <a:latin typeface="Tahoma"/>
                <a:cs typeface="Tahoma"/>
              </a:rPr>
              <a:t>Error.</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56</a:t>
            </a:r>
            <a:endParaRPr sz="450">
              <a:latin typeface="Tahoma"/>
              <a:cs typeface="Tahoma"/>
            </a:endParaRPr>
          </a:p>
        </p:txBody>
      </p:sp>
      <p:sp>
        <p:nvSpPr>
          <p:cNvPr id="9" name="object 9"/>
          <p:cNvSpPr/>
          <p:nvPr/>
        </p:nvSpPr>
        <p:spPr>
          <a:xfrm>
            <a:off x="2020061" y="5647943"/>
            <a:ext cx="3732275" cy="293750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4343400" y="5425440"/>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sp>
        <p:nvSpPr>
          <p:cNvPr id="11" name="object 11"/>
          <p:cNvSpPr/>
          <p:nvPr/>
        </p:nvSpPr>
        <p:spPr>
          <a:xfrm>
            <a:off x="4343400" y="5425440"/>
            <a:ext cx="1748789" cy="721360"/>
          </a:xfrm>
          <a:custGeom>
            <a:avLst/>
            <a:gdLst/>
            <a:ahLst/>
            <a:cxnLst/>
            <a:rect l="l" t="t" r="r" b="b"/>
            <a:pathLst>
              <a:path w="1748789" h="721360">
                <a:moveTo>
                  <a:pt x="1748789" y="0"/>
                </a:moveTo>
                <a:lnTo>
                  <a:pt x="0" y="0"/>
                </a:lnTo>
                <a:lnTo>
                  <a:pt x="0" y="720851"/>
                </a:lnTo>
                <a:lnTo>
                  <a:pt x="1748789" y="720851"/>
                </a:lnTo>
                <a:lnTo>
                  <a:pt x="1748789" y="0"/>
                </a:lnTo>
                <a:close/>
              </a:path>
            </a:pathLst>
          </a:custGeom>
          <a:ln w="4762">
            <a:solidFill>
              <a:srgbClr val="000000"/>
            </a:solidFill>
          </a:ln>
        </p:spPr>
        <p:txBody>
          <a:bodyPr wrap="square" lIns="0" tIns="0" rIns="0" bIns="0" rtlCol="0"/>
          <a:lstStyle/>
          <a:p/>
        </p:txBody>
      </p:sp>
      <p:sp>
        <p:nvSpPr>
          <p:cNvPr id="12" name="object 12"/>
          <p:cNvSpPr txBox="1"/>
          <p:nvPr/>
        </p:nvSpPr>
        <p:spPr>
          <a:xfrm>
            <a:off x="4345781" y="5436361"/>
            <a:ext cx="1744345" cy="696595"/>
          </a:xfrm>
          <a:prstGeom prst="rect">
            <a:avLst/>
          </a:prstGeom>
        </p:spPr>
        <p:txBody>
          <a:bodyPr wrap="square" lIns="0" tIns="12700" rIns="0" bIns="0" rtlCol="0" vert="horz">
            <a:spAutoFit/>
          </a:bodyPr>
          <a:lstStyle/>
          <a:p>
            <a:pPr marL="572135" marR="50800" indent="-512445">
              <a:lnSpc>
                <a:spcPct val="100000"/>
              </a:lnSpc>
              <a:spcBef>
                <a:spcPts val="100"/>
              </a:spcBef>
            </a:pPr>
            <a:r>
              <a:rPr dirty="0" sz="2200">
                <a:solidFill>
                  <a:srgbClr val="006500"/>
                </a:solidFill>
                <a:latin typeface="Tahoma"/>
                <a:cs typeface="Tahoma"/>
              </a:rPr>
              <a:t>MPG Test</a:t>
            </a:r>
            <a:r>
              <a:rPr dirty="0" sz="2200" spc="-95">
                <a:solidFill>
                  <a:srgbClr val="006500"/>
                </a:solidFill>
                <a:latin typeface="Tahoma"/>
                <a:cs typeface="Tahoma"/>
              </a:rPr>
              <a:t> </a:t>
            </a:r>
            <a:r>
              <a:rPr dirty="0" sz="2200">
                <a:solidFill>
                  <a:srgbClr val="006500"/>
                </a:solidFill>
                <a:latin typeface="Tahoma"/>
                <a:cs typeface="Tahoma"/>
              </a:rPr>
              <a:t>set  </a:t>
            </a:r>
            <a:r>
              <a:rPr dirty="0" sz="2200" spc="-5">
                <a:solidFill>
                  <a:srgbClr val="006500"/>
                </a:solidFill>
                <a:latin typeface="Tahoma"/>
                <a:cs typeface="Tahoma"/>
              </a:rPr>
              <a:t>error</a:t>
            </a:r>
            <a:endParaRPr sz="2200">
              <a:latin typeface="Tahoma"/>
              <a:cs typeface="Tahoma"/>
            </a:endParaRPr>
          </a:p>
        </p:txBody>
      </p:sp>
      <p:sp>
        <p:nvSpPr>
          <p:cNvPr id="13" name="object 13"/>
          <p:cNvSpPr/>
          <p:nvPr/>
        </p:nvSpPr>
        <p:spPr>
          <a:xfrm>
            <a:off x="1828800" y="6355079"/>
            <a:ext cx="3314700" cy="990600"/>
          </a:xfrm>
          <a:custGeom>
            <a:avLst/>
            <a:gdLst/>
            <a:ahLst/>
            <a:cxnLst/>
            <a:rect l="l" t="t" r="r" b="b"/>
            <a:pathLst>
              <a:path w="3314700" h="990600">
                <a:moveTo>
                  <a:pt x="0" y="990600"/>
                </a:moveTo>
                <a:lnTo>
                  <a:pt x="3314700" y="990600"/>
                </a:lnTo>
                <a:lnTo>
                  <a:pt x="3314700" y="0"/>
                </a:lnTo>
                <a:lnTo>
                  <a:pt x="0" y="0"/>
                </a:lnTo>
                <a:lnTo>
                  <a:pt x="0" y="990600"/>
                </a:lnTo>
                <a:close/>
              </a:path>
            </a:pathLst>
          </a:custGeom>
          <a:solidFill>
            <a:srgbClr val="FFFFFF"/>
          </a:solidFill>
        </p:spPr>
        <p:txBody>
          <a:bodyPr wrap="square" lIns="0" tIns="0" rIns="0" bIns="0" rtlCol="0"/>
          <a:lstStyle/>
          <a:p/>
        </p:txBody>
      </p:sp>
      <p:sp>
        <p:nvSpPr>
          <p:cNvPr id="14" name="object 14"/>
          <p:cNvSpPr/>
          <p:nvPr/>
        </p:nvSpPr>
        <p:spPr>
          <a:xfrm>
            <a:off x="1828800" y="6355079"/>
            <a:ext cx="3314700" cy="990600"/>
          </a:xfrm>
          <a:custGeom>
            <a:avLst/>
            <a:gdLst/>
            <a:ahLst/>
            <a:cxnLst/>
            <a:rect l="l" t="t" r="r" b="b"/>
            <a:pathLst>
              <a:path w="3314700" h="990600">
                <a:moveTo>
                  <a:pt x="3314700" y="0"/>
                </a:moveTo>
                <a:lnTo>
                  <a:pt x="0" y="0"/>
                </a:lnTo>
                <a:lnTo>
                  <a:pt x="0" y="990600"/>
                </a:lnTo>
                <a:lnTo>
                  <a:pt x="3314700" y="990600"/>
                </a:lnTo>
                <a:lnTo>
                  <a:pt x="3314700" y="0"/>
                </a:lnTo>
                <a:close/>
              </a:path>
            </a:pathLst>
          </a:custGeom>
          <a:ln w="4762">
            <a:solidFill>
              <a:srgbClr val="000000"/>
            </a:solidFill>
          </a:ln>
        </p:spPr>
        <p:txBody>
          <a:bodyPr wrap="square" lIns="0" tIns="0" rIns="0" bIns="0" rtlCol="0"/>
          <a:lstStyle/>
          <a:p/>
        </p:txBody>
      </p:sp>
      <p:sp>
        <p:nvSpPr>
          <p:cNvPr id="15" name="object 15"/>
          <p:cNvSpPr/>
          <p:nvPr/>
        </p:nvSpPr>
        <p:spPr>
          <a:xfrm>
            <a:off x="1904999" y="6431279"/>
            <a:ext cx="3188969" cy="851915"/>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7" name="object 1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20061" y="1470660"/>
            <a:ext cx="3732275" cy="2937509"/>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4343400" y="1248155"/>
            <a:ext cx="1748789" cy="721360"/>
          </a:xfrm>
          <a:custGeom>
            <a:avLst/>
            <a:gdLst/>
            <a:ahLst/>
            <a:cxnLst/>
            <a:rect l="l" t="t" r="r" b="b"/>
            <a:pathLst>
              <a:path w="1748789" h="721360">
                <a:moveTo>
                  <a:pt x="0" y="720851"/>
                </a:moveTo>
                <a:lnTo>
                  <a:pt x="1748789" y="720851"/>
                </a:lnTo>
                <a:lnTo>
                  <a:pt x="1748789" y="0"/>
                </a:lnTo>
                <a:lnTo>
                  <a:pt x="0" y="0"/>
                </a:lnTo>
                <a:lnTo>
                  <a:pt x="0" y="720851"/>
                </a:lnTo>
                <a:close/>
              </a:path>
            </a:pathLst>
          </a:custGeom>
          <a:solidFill>
            <a:srgbClr val="FFFFFF"/>
          </a:solidFill>
        </p:spPr>
        <p:txBody>
          <a:bodyPr wrap="square" lIns="0" tIns="0" rIns="0" bIns="0" rtlCol="0"/>
          <a:lstStyle/>
          <a:p/>
        </p:txBody>
      </p:sp>
      <p:sp>
        <p:nvSpPr>
          <p:cNvPr id="4" name="object 4"/>
          <p:cNvSpPr/>
          <p:nvPr/>
        </p:nvSpPr>
        <p:spPr>
          <a:xfrm>
            <a:off x="1828800" y="2177795"/>
            <a:ext cx="3314700" cy="990600"/>
          </a:xfrm>
          <a:custGeom>
            <a:avLst/>
            <a:gdLst/>
            <a:ahLst/>
            <a:cxnLst/>
            <a:rect l="l" t="t" r="r" b="b"/>
            <a:pathLst>
              <a:path w="3314700" h="990600">
                <a:moveTo>
                  <a:pt x="0" y="990600"/>
                </a:moveTo>
                <a:lnTo>
                  <a:pt x="3314700" y="990600"/>
                </a:lnTo>
                <a:lnTo>
                  <a:pt x="3314700" y="0"/>
                </a:lnTo>
                <a:lnTo>
                  <a:pt x="0" y="0"/>
                </a:lnTo>
                <a:lnTo>
                  <a:pt x="0" y="990600"/>
                </a:lnTo>
                <a:close/>
              </a:path>
            </a:pathLst>
          </a:custGeom>
          <a:solidFill>
            <a:srgbClr val="FFFFFF"/>
          </a:solidFill>
        </p:spPr>
        <p:txBody>
          <a:bodyPr wrap="square" lIns="0" tIns="0" rIns="0" bIns="0" rtlCol="0"/>
          <a:lstStyle/>
          <a:p/>
        </p:txBody>
      </p:sp>
      <p:sp>
        <p:nvSpPr>
          <p:cNvPr id="5" name="object 5"/>
          <p:cNvSpPr/>
          <p:nvPr/>
        </p:nvSpPr>
        <p:spPr>
          <a:xfrm>
            <a:off x="1828800" y="2177795"/>
            <a:ext cx="3314700" cy="990600"/>
          </a:xfrm>
          <a:custGeom>
            <a:avLst/>
            <a:gdLst/>
            <a:ahLst/>
            <a:cxnLst/>
            <a:rect l="l" t="t" r="r" b="b"/>
            <a:pathLst>
              <a:path w="3314700" h="990600">
                <a:moveTo>
                  <a:pt x="3314700" y="0"/>
                </a:moveTo>
                <a:lnTo>
                  <a:pt x="0" y="0"/>
                </a:lnTo>
                <a:lnTo>
                  <a:pt x="0" y="990600"/>
                </a:lnTo>
                <a:lnTo>
                  <a:pt x="3314700" y="990600"/>
                </a:lnTo>
                <a:lnTo>
                  <a:pt x="3314700" y="0"/>
                </a:lnTo>
                <a:close/>
              </a:path>
            </a:pathLst>
          </a:custGeom>
          <a:ln w="4762">
            <a:solidFill>
              <a:srgbClr val="000000"/>
            </a:solidFill>
          </a:ln>
        </p:spPr>
        <p:txBody>
          <a:bodyPr wrap="square" lIns="0" tIns="0" rIns="0" bIns="0" rtlCol="0"/>
          <a:lstStyle/>
          <a:p/>
        </p:txBody>
      </p:sp>
      <p:sp>
        <p:nvSpPr>
          <p:cNvPr id="6" name="object 6"/>
          <p:cNvSpPr/>
          <p:nvPr/>
        </p:nvSpPr>
        <p:spPr>
          <a:xfrm>
            <a:off x="1904999" y="2253996"/>
            <a:ext cx="3188969" cy="85191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2129789" y="3514344"/>
            <a:ext cx="3314700" cy="660400"/>
          </a:xfrm>
          <a:custGeom>
            <a:avLst/>
            <a:gdLst/>
            <a:ahLst/>
            <a:cxnLst/>
            <a:rect l="l" t="t" r="r" b="b"/>
            <a:pathLst>
              <a:path w="3314700" h="660400">
                <a:moveTo>
                  <a:pt x="0" y="659891"/>
                </a:moveTo>
                <a:lnTo>
                  <a:pt x="3314700" y="659891"/>
                </a:lnTo>
                <a:lnTo>
                  <a:pt x="3314700" y="0"/>
                </a:lnTo>
                <a:lnTo>
                  <a:pt x="0" y="0"/>
                </a:lnTo>
                <a:lnTo>
                  <a:pt x="0" y="659891"/>
                </a:lnTo>
                <a:close/>
              </a:path>
            </a:pathLst>
          </a:custGeom>
          <a:solidFill>
            <a:srgbClr val="FFFFFF"/>
          </a:solidFill>
        </p:spPr>
        <p:txBody>
          <a:bodyPr wrap="square" lIns="0" tIns="0" rIns="0" bIns="0" rtlCol="0"/>
          <a:lstStyle/>
          <a:p/>
        </p:txBody>
      </p:sp>
      <p:sp>
        <p:nvSpPr>
          <p:cNvPr id="8" name="object 8"/>
          <p:cNvSpPr/>
          <p:nvPr/>
        </p:nvSpPr>
        <p:spPr>
          <a:xfrm>
            <a:off x="2129789" y="3514344"/>
            <a:ext cx="3314700" cy="660400"/>
          </a:xfrm>
          <a:custGeom>
            <a:avLst/>
            <a:gdLst/>
            <a:ahLst/>
            <a:cxnLst/>
            <a:rect l="l" t="t" r="r" b="b"/>
            <a:pathLst>
              <a:path w="3314700" h="660400">
                <a:moveTo>
                  <a:pt x="3314700" y="0"/>
                </a:moveTo>
                <a:lnTo>
                  <a:pt x="0" y="0"/>
                </a:lnTo>
                <a:lnTo>
                  <a:pt x="0" y="659891"/>
                </a:lnTo>
                <a:lnTo>
                  <a:pt x="3314700" y="659891"/>
                </a:lnTo>
                <a:lnTo>
                  <a:pt x="3314700" y="0"/>
                </a:lnTo>
                <a:close/>
              </a:path>
            </a:pathLst>
          </a:custGeom>
          <a:ln w="4762">
            <a:solidFill>
              <a:srgbClr val="000000"/>
            </a:solidFill>
          </a:ln>
        </p:spPr>
        <p:txBody>
          <a:bodyPr wrap="square" lIns="0" tIns="0" rIns="0" bIns="0" rtlCol="0"/>
          <a:lstStyle/>
          <a:p/>
        </p:txBody>
      </p:sp>
      <p:graphicFrame>
        <p:nvGraphicFramePr>
          <p:cNvPr id="9" name="object 9"/>
          <p:cNvGraphicFramePr>
            <a:graphicFrameLocks noGrp="1"/>
          </p:cNvGraphicFramePr>
          <p:nvPr/>
        </p:nvGraphicFramePr>
        <p:xfrm>
          <a:off x="1599819" y="1224914"/>
          <a:ext cx="4578985" cy="3429000"/>
        </p:xfrm>
        <a:graphic>
          <a:graphicData uri="http://schemas.openxmlformats.org/drawingml/2006/table">
            <a:tbl>
              <a:tblPr firstRow="1" bandRow="1">
                <a:tableStyleId>{2D5ABB26-0587-4C30-8999-92F81FD0307C}</a:tableStyleId>
              </a:tblPr>
              <a:tblGrid>
                <a:gridCol w="2736850"/>
                <a:gridCol w="1748789"/>
                <a:gridCol w="73025"/>
              </a:tblGrid>
              <a:tr h="737615">
                <a:tc>
                  <a:txBody>
                    <a:bodyPr/>
                    <a:lstStyle/>
                    <a:p>
                      <a:pPr>
                        <a:lnSpc>
                          <a:spcPct val="100000"/>
                        </a:lnSpc>
                      </a:pPr>
                      <a:endParaRPr sz="9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tcPr>
                </a:tc>
                <a:tc>
                  <a:txBody>
                    <a:bodyPr/>
                    <a:lstStyle/>
                    <a:p>
                      <a:pPr marL="574040" marR="53340" indent="-512445">
                        <a:lnSpc>
                          <a:spcPct val="100000"/>
                        </a:lnSpc>
                        <a:spcBef>
                          <a:spcPts val="320"/>
                        </a:spcBef>
                      </a:pPr>
                      <a:r>
                        <a:rPr dirty="0" sz="2200">
                          <a:solidFill>
                            <a:srgbClr val="006500"/>
                          </a:solidFill>
                          <a:latin typeface="Tahoma"/>
                          <a:cs typeface="Tahoma"/>
                        </a:rPr>
                        <a:t>MPG Test</a:t>
                      </a:r>
                      <a:r>
                        <a:rPr dirty="0" sz="2200" spc="-95">
                          <a:solidFill>
                            <a:srgbClr val="006500"/>
                          </a:solidFill>
                          <a:latin typeface="Tahoma"/>
                          <a:cs typeface="Tahoma"/>
                        </a:rPr>
                        <a:t> </a:t>
                      </a:r>
                      <a:r>
                        <a:rPr dirty="0" sz="2200">
                          <a:solidFill>
                            <a:srgbClr val="006500"/>
                          </a:solidFill>
                          <a:latin typeface="Tahoma"/>
                          <a:cs typeface="Tahoma"/>
                        </a:rPr>
                        <a:t>set  </a:t>
                      </a:r>
                      <a:r>
                        <a:rPr dirty="0" sz="2200" spc="-5">
                          <a:solidFill>
                            <a:srgbClr val="006500"/>
                          </a:solidFill>
                          <a:latin typeface="Tahoma"/>
                          <a:cs typeface="Tahoma"/>
                        </a:rPr>
                        <a:t>error</a:t>
                      </a:r>
                      <a:endParaRPr sz="2200">
                        <a:latin typeface="Tahoma"/>
                        <a:cs typeface="Tahoma"/>
                      </a:endParaRPr>
                    </a:p>
                  </a:txBody>
                  <a:tcPr marL="0" marR="0" marB="0" marT="40640">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a:lnSpc>
                          <a:spcPct val="100000"/>
                        </a:lnSpc>
                      </a:pPr>
                      <a:endParaRPr sz="900">
                        <a:latin typeface="Times New Roman"/>
                        <a:cs typeface="Times New Roman"/>
                      </a:endParaRPr>
                    </a:p>
                  </a:txBody>
                  <a:tcPr marL="0" marR="0" marB="0" marT="0">
                    <a:lnL w="6350">
                      <a:solidFill>
                        <a:srgbClr val="000000"/>
                      </a:solidFill>
                      <a:prstDash val="solid"/>
                    </a:lnL>
                    <a:lnR w="19050">
                      <a:solidFill>
                        <a:srgbClr val="000000"/>
                      </a:solidFill>
                      <a:prstDash val="solid"/>
                    </a:lnR>
                    <a:lnT w="19050">
                      <a:solidFill>
                        <a:srgbClr val="000000"/>
                      </a:solidFill>
                      <a:prstDash val="solid"/>
                    </a:lnT>
                  </a:tcPr>
                </a:tc>
              </a:tr>
              <a:tr h="2678430">
                <a:tc gridSpan="3">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571500" marR="1180465">
                        <a:lnSpc>
                          <a:spcPct val="100000"/>
                        </a:lnSpc>
                        <a:spcBef>
                          <a:spcPts val="1085"/>
                        </a:spcBef>
                      </a:pPr>
                      <a:r>
                        <a:rPr dirty="0" sz="1200" spc="-5">
                          <a:latin typeface="Tahoma"/>
                          <a:cs typeface="Tahoma"/>
                        </a:rPr>
                        <a:t>The test set error is much worse than </a:t>
                      </a:r>
                      <a:r>
                        <a:rPr dirty="0" sz="1200" spc="-10">
                          <a:latin typeface="Tahoma"/>
                          <a:cs typeface="Tahoma"/>
                        </a:rPr>
                        <a:t>the  </a:t>
                      </a:r>
                      <a:r>
                        <a:rPr dirty="0" sz="1200" spc="-5">
                          <a:latin typeface="Tahoma"/>
                          <a:cs typeface="Tahoma"/>
                        </a:rPr>
                        <a:t>training set</a:t>
                      </a:r>
                      <a:r>
                        <a:rPr dirty="0" sz="1200">
                          <a:latin typeface="Tahoma"/>
                          <a:cs typeface="Tahoma"/>
                        </a:rPr>
                        <a:t> </a:t>
                      </a:r>
                      <a:r>
                        <a:rPr dirty="0" sz="1200" spc="-5">
                          <a:latin typeface="Tahoma"/>
                          <a:cs typeface="Tahoma"/>
                        </a:rPr>
                        <a:t>error…</a:t>
                      </a:r>
                      <a:endParaRPr sz="1200">
                        <a:latin typeface="Tahoma"/>
                        <a:cs typeface="Tahoma"/>
                      </a:endParaRPr>
                    </a:p>
                    <a:p>
                      <a:pPr algn="r" marR="761365">
                        <a:lnSpc>
                          <a:spcPts val="1914"/>
                        </a:lnSpc>
                      </a:pPr>
                      <a:r>
                        <a:rPr dirty="0" sz="1600" spc="-5">
                          <a:latin typeface="Tahoma"/>
                          <a:cs typeface="Tahoma"/>
                        </a:rPr>
                        <a:t>…why?</a:t>
                      </a:r>
                      <a:endParaRPr sz="1600">
                        <a:latin typeface="Tahoma"/>
                        <a:cs typeface="Tahoma"/>
                      </a:endParaRPr>
                    </a:p>
                    <a:p>
                      <a:pPr>
                        <a:lnSpc>
                          <a:spcPct val="100000"/>
                        </a:lnSpc>
                        <a:spcBef>
                          <a:spcPts val="45"/>
                        </a:spcBef>
                      </a:pPr>
                      <a:endParaRPr sz="280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57</a:t>
                      </a:r>
                      <a:endParaRPr sz="450">
                        <a:latin typeface="Tahoma"/>
                        <a:cs typeface="Tahoma"/>
                      </a:endParaRPr>
                    </a:p>
                  </a:txBody>
                  <a:tcPr marL="0" marR="0" marB="0" marT="0">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c hMerge="1">
                  <a:txBody>
                    <a:bodyPr/>
                    <a:lstStyle/>
                    <a:p>
                      <a:pPr/>
                    </a:p>
                  </a:txBody>
                  <a:tcPr marL="0" marR="0" marB="0" marT="0"/>
                </a:tc>
              </a:tr>
            </a:tbl>
          </a:graphicData>
        </a:graphic>
      </p:graphicFrame>
      <p:sp>
        <p:nvSpPr>
          <p:cNvPr id="10" name="object 10"/>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1" name="object 11"/>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58</a:t>
            </a:r>
            <a:endParaRPr sz="450">
              <a:latin typeface="Tahoma"/>
              <a:cs typeface="Tahoma"/>
            </a:endParaRPr>
          </a:p>
        </p:txBody>
      </p:sp>
      <p:sp>
        <p:nvSpPr>
          <p:cNvPr id="12" name="object 12"/>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3" name="object 13"/>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4" name="object 14"/>
          <p:cNvSpPr/>
          <p:nvPr/>
        </p:nvSpPr>
        <p:spPr>
          <a:xfrm>
            <a:off x="2531268" y="7198518"/>
            <a:ext cx="195262" cy="119062"/>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5</a:t>
            </a:r>
            <a:endParaRPr sz="450">
              <a:latin typeface="Tahoma"/>
              <a:cs typeface="Tahoma"/>
            </a:endParaRPr>
          </a:p>
        </p:txBody>
      </p:sp>
      <p:sp>
        <p:nvSpPr>
          <p:cNvPr id="4" name="object 4"/>
          <p:cNvSpPr txBox="1">
            <a:spLocks noGrp="1"/>
          </p:cNvSpPr>
          <p:nvPr>
            <p:ph type="title"/>
          </p:nvPr>
        </p:nvSpPr>
        <p:spPr>
          <a:xfrm>
            <a:off x="3042920" y="1500630"/>
            <a:ext cx="1608455" cy="361315"/>
          </a:xfrm>
          <a:prstGeom prst="rect"/>
        </p:spPr>
        <p:txBody>
          <a:bodyPr wrap="square" lIns="0" tIns="12700" rIns="0" bIns="0" rtlCol="0" vert="horz">
            <a:spAutoFit/>
          </a:bodyPr>
          <a:lstStyle/>
          <a:p>
            <a:pPr marL="12700">
              <a:lnSpc>
                <a:spcPct val="100000"/>
              </a:lnSpc>
              <a:spcBef>
                <a:spcPts val="100"/>
              </a:spcBef>
            </a:pPr>
            <a:r>
              <a:rPr dirty="0" spc="-5"/>
              <a:t>Classification</a:t>
            </a:r>
          </a:p>
        </p:txBody>
      </p:sp>
      <p:sp>
        <p:nvSpPr>
          <p:cNvPr id="5" name="object 5"/>
          <p:cNvSpPr txBox="1"/>
          <p:nvPr/>
        </p:nvSpPr>
        <p:spPr>
          <a:xfrm>
            <a:off x="1747520" y="1872021"/>
            <a:ext cx="4194175" cy="244348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A Major </a:t>
            </a:r>
            <a:r>
              <a:rPr dirty="0" sz="1600" spc="-5">
                <a:latin typeface="Tahoma"/>
                <a:cs typeface="Tahoma"/>
              </a:rPr>
              <a:t>Data </a:t>
            </a:r>
            <a:r>
              <a:rPr dirty="0" sz="1600">
                <a:latin typeface="Tahoma"/>
                <a:cs typeface="Tahoma"/>
              </a:rPr>
              <a:t>Mining</a:t>
            </a:r>
            <a:r>
              <a:rPr dirty="0" sz="1600" spc="-30">
                <a:latin typeface="Tahoma"/>
                <a:cs typeface="Tahoma"/>
              </a:rPr>
              <a:t> </a:t>
            </a:r>
            <a:r>
              <a:rPr dirty="0" sz="1600">
                <a:latin typeface="Tahoma"/>
                <a:cs typeface="Tahoma"/>
              </a:rPr>
              <a:t>Operation</a:t>
            </a:r>
            <a:endParaRPr sz="1600">
              <a:latin typeface="Tahoma"/>
              <a:cs typeface="Tahoma"/>
            </a:endParaRPr>
          </a:p>
          <a:p>
            <a:pPr marL="184150" marR="5080" indent="-171450">
              <a:lnSpc>
                <a:spcPct val="100000"/>
              </a:lnSpc>
              <a:spcBef>
                <a:spcPts val="380"/>
              </a:spcBef>
              <a:buChar char="•"/>
              <a:tabLst>
                <a:tab pos="184785" algn="l"/>
              </a:tabLst>
            </a:pPr>
            <a:r>
              <a:rPr dirty="0" sz="1600" spc="-5">
                <a:latin typeface="Tahoma"/>
                <a:cs typeface="Tahoma"/>
              </a:rPr>
              <a:t>Give </a:t>
            </a:r>
            <a:r>
              <a:rPr dirty="0" sz="1600">
                <a:latin typeface="Tahoma"/>
                <a:cs typeface="Tahoma"/>
              </a:rPr>
              <a:t>one attribute (e.g wealth), try to  predict the value of new people’s wealths</a:t>
            </a:r>
            <a:r>
              <a:rPr dirty="0" sz="1600" spc="-75">
                <a:latin typeface="Tahoma"/>
                <a:cs typeface="Tahoma"/>
              </a:rPr>
              <a:t> </a:t>
            </a:r>
            <a:r>
              <a:rPr dirty="0" sz="1600">
                <a:latin typeface="Tahoma"/>
                <a:cs typeface="Tahoma"/>
              </a:rPr>
              <a:t>by  means of some of the other available  </a:t>
            </a:r>
            <a:r>
              <a:rPr dirty="0" sz="1600" spc="-5">
                <a:latin typeface="Tahoma"/>
                <a:cs typeface="Tahoma"/>
              </a:rPr>
              <a:t>attributes.</a:t>
            </a:r>
            <a:endParaRPr sz="1600">
              <a:latin typeface="Tahoma"/>
              <a:cs typeface="Tahoma"/>
            </a:endParaRPr>
          </a:p>
          <a:p>
            <a:pPr marL="184150" indent="-172085">
              <a:lnSpc>
                <a:spcPct val="100000"/>
              </a:lnSpc>
              <a:spcBef>
                <a:spcPts val="375"/>
              </a:spcBef>
              <a:buChar char="•"/>
              <a:tabLst>
                <a:tab pos="184785" algn="l"/>
              </a:tabLst>
            </a:pPr>
            <a:r>
              <a:rPr dirty="0" sz="1600">
                <a:latin typeface="Tahoma"/>
                <a:cs typeface="Tahoma"/>
              </a:rPr>
              <a:t>Applies to categorical</a:t>
            </a:r>
            <a:r>
              <a:rPr dirty="0" sz="1600" spc="-30">
                <a:latin typeface="Tahoma"/>
                <a:cs typeface="Tahoma"/>
              </a:rPr>
              <a:t> </a:t>
            </a:r>
            <a:r>
              <a:rPr dirty="0" sz="1600">
                <a:latin typeface="Tahoma"/>
                <a:cs typeface="Tahoma"/>
              </a:rPr>
              <a:t>outputs</a:t>
            </a:r>
            <a:endParaRPr sz="1600">
              <a:latin typeface="Tahoma"/>
              <a:cs typeface="Tahoma"/>
            </a:endParaRPr>
          </a:p>
          <a:p>
            <a:pPr>
              <a:lnSpc>
                <a:spcPct val="100000"/>
              </a:lnSpc>
              <a:spcBef>
                <a:spcPts val="15"/>
              </a:spcBef>
              <a:buFont typeface="Tahoma"/>
              <a:buChar char="•"/>
            </a:pPr>
            <a:endParaRPr sz="2200">
              <a:latin typeface="Times New Roman"/>
              <a:cs typeface="Times New Roman"/>
            </a:endParaRPr>
          </a:p>
          <a:p>
            <a:pPr lvl="1" marL="583565" marR="115570" indent="-114300">
              <a:lnSpc>
                <a:spcPct val="100000"/>
              </a:lnSpc>
              <a:buClr>
                <a:srgbClr val="000000"/>
              </a:buClr>
              <a:buChar char="•"/>
              <a:tabLst>
                <a:tab pos="584200" algn="l"/>
              </a:tabLst>
            </a:pPr>
            <a:r>
              <a:rPr dirty="0" sz="1000">
                <a:solidFill>
                  <a:srgbClr val="3333CC"/>
                </a:solidFill>
                <a:latin typeface="Tahoma"/>
                <a:cs typeface="Tahoma"/>
              </a:rPr>
              <a:t>Categorical </a:t>
            </a:r>
            <a:r>
              <a:rPr dirty="0" sz="1000" spc="-5">
                <a:solidFill>
                  <a:srgbClr val="3333CC"/>
                </a:solidFill>
                <a:latin typeface="Tahoma"/>
                <a:cs typeface="Tahoma"/>
              </a:rPr>
              <a:t>attribute: </a:t>
            </a:r>
            <a:r>
              <a:rPr dirty="0" sz="1000">
                <a:solidFill>
                  <a:srgbClr val="3333CC"/>
                </a:solidFill>
                <a:latin typeface="Tahoma"/>
                <a:cs typeface="Tahoma"/>
              </a:rPr>
              <a:t>an attribute which takes on two or</a:t>
            </a:r>
            <a:r>
              <a:rPr dirty="0" sz="1000" spc="-35">
                <a:solidFill>
                  <a:srgbClr val="3333CC"/>
                </a:solidFill>
                <a:latin typeface="Tahoma"/>
                <a:cs typeface="Tahoma"/>
              </a:rPr>
              <a:t> </a:t>
            </a:r>
            <a:r>
              <a:rPr dirty="0" sz="1000">
                <a:solidFill>
                  <a:srgbClr val="3333CC"/>
                </a:solidFill>
                <a:latin typeface="Tahoma"/>
                <a:cs typeface="Tahoma"/>
              </a:rPr>
              <a:t>more  discrete values. Also known as a </a:t>
            </a:r>
            <a:r>
              <a:rPr dirty="0" sz="1000" spc="-5">
                <a:solidFill>
                  <a:srgbClr val="3333CC"/>
                </a:solidFill>
                <a:latin typeface="Tahoma"/>
                <a:cs typeface="Tahoma"/>
              </a:rPr>
              <a:t>symbolic</a:t>
            </a:r>
            <a:r>
              <a:rPr dirty="0" sz="1000" spc="-45">
                <a:solidFill>
                  <a:srgbClr val="3333CC"/>
                </a:solidFill>
                <a:latin typeface="Tahoma"/>
                <a:cs typeface="Tahoma"/>
              </a:rPr>
              <a:t> </a:t>
            </a:r>
            <a:r>
              <a:rPr dirty="0" sz="1000">
                <a:solidFill>
                  <a:srgbClr val="3333CC"/>
                </a:solidFill>
                <a:latin typeface="Tahoma"/>
                <a:cs typeface="Tahoma"/>
              </a:rPr>
              <a:t>attribute.</a:t>
            </a:r>
            <a:endParaRPr sz="1000">
              <a:latin typeface="Tahoma"/>
              <a:cs typeface="Tahoma"/>
            </a:endParaRPr>
          </a:p>
          <a:p>
            <a:pPr lvl="1" marL="584200" indent="-114300">
              <a:lnSpc>
                <a:spcPct val="100000"/>
              </a:lnSpc>
              <a:spcBef>
                <a:spcPts val="240"/>
              </a:spcBef>
              <a:buClr>
                <a:srgbClr val="000000"/>
              </a:buClr>
              <a:buChar char="•"/>
              <a:tabLst>
                <a:tab pos="584200" algn="l"/>
              </a:tabLst>
            </a:pPr>
            <a:r>
              <a:rPr dirty="0" sz="1000">
                <a:solidFill>
                  <a:srgbClr val="FF0000"/>
                </a:solidFill>
                <a:latin typeface="Tahoma"/>
                <a:cs typeface="Tahoma"/>
              </a:rPr>
              <a:t>Real </a:t>
            </a:r>
            <a:r>
              <a:rPr dirty="0" sz="1000" spc="-5">
                <a:solidFill>
                  <a:srgbClr val="FF0000"/>
                </a:solidFill>
                <a:latin typeface="Tahoma"/>
                <a:cs typeface="Tahoma"/>
              </a:rPr>
              <a:t>attribute: </a:t>
            </a:r>
            <a:r>
              <a:rPr dirty="0" sz="1000">
                <a:solidFill>
                  <a:srgbClr val="FF0000"/>
                </a:solidFill>
                <a:latin typeface="Tahoma"/>
                <a:cs typeface="Tahoma"/>
              </a:rPr>
              <a:t>a </a:t>
            </a:r>
            <a:r>
              <a:rPr dirty="0" sz="1000" spc="-5">
                <a:solidFill>
                  <a:srgbClr val="FF0000"/>
                </a:solidFill>
                <a:latin typeface="Tahoma"/>
                <a:cs typeface="Tahoma"/>
              </a:rPr>
              <a:t>column of real</a:t>
            </a:r>
            <a:r>
              <a:rPr dirty="0" sz="1000" spc="-25">
                <a:solidFill>
                  <a:srgbClr val="FF0000"/>
                </a:solidFill>
                <a:latin typeface="Tahoma"/>
                <a:cs typeface="Tahoma"/>
              </a:rPr>
              <a:t> </a:t>
            </a:r>
            <a:r>
              <a:rPr dirty="0" sz="1000" spc="-5">
                <a:solidFill>
                  <a:srgbClr val="FF0000"/>
                </a:solidFill>
                <a:latin typeface="Tahoma"/>
                <a:cs typeface="Tahoma"/>
              </a:rPr>
              <a:t>numbers</a:t>
            </a:r>
            <a:endParaRPr sz="10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6</a:t>
            </a:r>
            <a:endParaRPr sz="450">
              <a:latin typeface="Tahoma"/>
              <a:cs typeface="Tahoma"/>
            </a:endParaRPr>
          </a:p>
        </p:txBody>
      </p:sp>
      <p:sp>
        <p:nvSpPr>
          <p:cNvPr id="9" name="object 9"/>
          <p:cNvSpPr txBox="1"/>
          <p:nvPr/>
        </p:nvSpPr>
        <p:spPr>
          <a:xfrm>
            <a:off x="1760220" y="5563123"/>
            <a:ext cx="4101465" cy="1339215"/>
          </a:xfrm>
          <a:prstGeom prst="rect">
            <a:avLst/>
          </a:prstGeom>
        </p:spPr>
        <p:txBody>
          <a:bodyPr wrap="square" lIns="0" tIns="127635" rIns="0" bIns="0" rtlCol="0" vert="horz">
            <a:spAutoFit/>
          </a:bodyPr>
          <a:lstStyle/>
          <a:p>
            <a:pPr marL="1155700">
              <a:lnSpc>
                <a:spcPct val="100000"/>
              </a:lnSpc>
              <a:spcBef>
                <a:spcPts val="1005"/>
              </a:spcBef>
            </a:pPr>
            <a:r>
              <a:rPr dirty="0" sz="2200" spc="-5">
                <a:solidFill>
                  <a:srgbClr val="006500"/>
                </a:solidFill>
                <a:latin typeface="Tahoma"/>
                <a:cs typeface="Tahoma"/>
              </a:rPr>
              <a:t>Today’s</a:t>
            </a:r>
            <a:r>
              <a:rPr dirty="0" sz="2200" spc="-10">
                <a:solidFill>
                  <a:srgbClr val="006500"/>
                </a:solidFill>
                <a:latin typeface="Tahoma"/>
                <a:cs typeface="Tahoma"/>
              </a:rPr>
              <a:t> </a:t>
            </a:r>
            <a:r>
              <a:rPr dirty="0" sz="2200" spc="-5">
                <a:solidFill>
                  <a:srgbClr val="006500"/>
                </a:solidFill>
                <a:latin typeface="Tahoma"/>
                <a:cs typeface="Tahoma"/>
              </a:rPr>
              <a:t>lecture</a:t>
            </a:r>
            <a:endParaRPr sz="2200">
              <a:latin typeface="Tahoma"/>
              <a:cs typeface="Tahoma"/>
            </a:endParaRPr>
          </a:p>
          <a:p>
            <a:pPr marL="171450" marR="45085" indent="-171450">
              <a:lnSpc>
                <a:spcPct val="100000"/>
              </a:lnSpc>
              <a:spcBef>
                <a:spcPts val="660"/>
              </a:spcBef>
              <a:buChar char="•"/>
              <a:tabLst>
                <a:tab pos="172085" algn="l"/>
              </a:tabLst>
            </a:pPr>
            <a:r>
              <a:rPr dirty="0" sz="1600">
                <a:latin typeface="Tahoma"/>
                <a:cs typeface="Tahoma"/>
              </a:rPr>
              <a:t>Information </a:t>
            </a:r>
            <a:r>
              <a:rPr dirty="0" sz="1600" spc="-5">
                <a:latin typeface="Tahoma"/>
                <a:cs typeface="Tahoma"/>
              </a:rPr>
              <a:t>Gain for measuring association  </a:t>
            </a:r>
            <a:r>
              <a:rPr dirty="0" sz="1600">
                <a:latin typeface="Tahoma"/>
                <a:cs typeface="Tahoma"/>
              </a:rPr>
              <a:t>between inputs and</a:t>
            </a:r>
            <a:r>
              <a:rPr dirty="0" sz="1600" spc="-25">
                <a:latin typeface="Tahoma"/>
                <a:cs typeface="Tahoma"/>
              </a:rPr>
              <a:t> </a:t>
            </a:r>
            <a:r>
              <a:rPr dirty="0" sz="1600">
                <a:latin typeface="Tahoma"/>
                <a:cs typeface="Tahoma"/>
              </a:rPr>
              <a:t>outputs</a:t>
            </a:r>
            <a:endParaRPr sz="1600">
              <a:latin typeface="Tahoma"/>
              <a:cs typeface="Tahoma"/>
            </a:endParaRPr>
          </a:p>
          <a:p>
            <a:pPr marL="171450" indent="-172085">
              <a:lnSpc>
                <a:spcPct val="100000"/>
              </a:lnSpc>
              <a:spcBef>
                <a:spcPts val="375"/>
              </a:spcBef>
              <a:buChar char="•"/>
              <a:tabLst>
                <a:tab pos="172085" algn="l"/>
              </a:tabLst>
            </a:pPr>
            <a:r>
              <a:rPr dirty="0" sz="1600" spc="-5">
                <a:latin typeface="Tahoma"/>
                <a:cs typeface="Tahoma"/>
              </a:rPr>
              <a:t>Learning </a:t>
            </a:r>
            <a:r>
              <a:rPr dirty="0" sz="1600">
                <a:latin typeface="Tahoma"/>
                <a:cs typeface="Tahoma"/>
              </a:rPr>
              <a:t>a decision </a:t>
            </a:r>
            <a:r>
              <a:rPr dirty="0" sz="1600" spc="-5">
                <a:latin typeface="Tahoma"/>
                <a:cs typeface="Tahoma"/>
              </a:rPr>
              <a:t>tree classifier from</a:t>
            </a:r>
            <a:r>
              <a:rPr dirty="0" sz="1600" spc="-65">
                <a:latin typeface="Tahoma"/>
                <a:cs typeface="Tahoma"/>
              </a:rPr>
              <a:t> </a:t>
            </a:r>
            <a:r>
              <a:rPr dirty="0" sz="1600">
                <a:latin typeface="Tahoma"/>
                <a:cs typeface="Tahoma"/>
              </a:rPr>
              <a:t>data</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59</a:t>
            </a:r>
            <a:endParaRPr sz="450">
              <a:latin typeface="Tahoma"/>
              <a:cs typeface="Tahoma"/>
            </a:endParaRPr>
          </a:p>
        </p:txBody>
      </p:sp>
      <p:sp>
        <p:nvSpPr>
          <p:cNvPr id="4" name="object 4"/>
          <p:cNvSpPr txBox="1">
            <a:spLocks noGrp="1"/>
          </p:cNvSpPr>
          <p:nvPr>
            <p:ph type="title"/>
          </p:nvPr>
        </p:nvSpPr>
        <p:spPr>
          <a:xfrm>
            <a:off x="2590292" y="1500630"/>
            <a:ext cx="2514600" cy="361315"/>
          </a:xfrm>
          <a:prstGeom prst="rect"/>
        </p:spPr>
        <p:txBody>
          <a:bodyPr wrap="square" lIns="0" tIns="12700" rIns="0" bIns="0" rtlCol="0" vert="horz">
            <a:spAutoFit/>
          </a:bodyPr>
          <a:lstStyle/>
          <a:p>
            <a:pPr marL="12700">
              <a:lnSpc>
                <a:spcPct val="100000"/>
              </a:lnSpc>
              <a:spcBef>
                <a:spcPts val="100"/>
              </a:spcBef>
            </a:pPr>
            <a:r>
              <a:rPr dirty="0" spc="-5"/>
              <a:t>An artificial</a:t>
            </a:r>
            <a:r>
              <a:rPr dirty="0" spc="-75"/>
              <a:t> </a:t>
            </a:r>
            <a:r>
              <a:rPr dirty="0" spc="-5"/>
              <a:t>example</a:t>
            </a:r>
          </a:p>
        </p:txBody>
      </p:sp>
      <p:sp>
        <p:nvSpPr>
          <p:cNvPr id="5" name="object 5"/>
          <p:cNvSpPr txBox="1"/>
          <p:nvPr/>
        </p:nvSpPr>
        <p:spPr>
          <a:xfrm>
            <a:off x="1747520" y="1919731"/>
            <a:ext cx="2880360" cy="269875"/>
          </a:xfrm>
          <a:prstGeom prst="rect">
            <a:avLst/>
          </a:prstGeom>
        </p:spPr>
        <p:txBody>
          <a:bodyPr wrap="square" lIns="0" tIns="12700" rIns="0" bIns="0" rtlCol="0" vert="horz">
            <a:spAutoFit/>
          </a:bodyPr>
          <a:lstStyle/>
          <a:p>
            <a:pPr marL="184150" indent="-172085">
              <a:lnSpc>
                <a:spcPct val="100000"/>
              </a:lnSpc>
              <a:spcBef>
                <a:spcPts val="100"/>
              </a:spcBef>
              <a:buChar char="•"/>
              <a:tabLst>
                <a:tab pos="184785" algn="l"/>
              </a:tabLst>
            </a:pPr>
            <a:r>
              <a:rPr dirty="0" sz="1600">
                <a:latin typeface="Tahoma"/>
                <a:cs typeface="Tahoma"/>
              </a:rPr>
              <a:t>We’ll create a training</a:t>
            </a:r>
            <a:r>
              <a:rPr dirty="0" sz="1600" spc="-100">
                <a:latin typeface="Tahoma"/>
                <a:cs typeface="Tahoma"/>
              </a:rPr>
              <a:t> </a:t>
            </a:r>
            <a:r>
              <a:rPr dirty="0" sz="1600">
                <a:latin typeface="Tahoma"/>
                <a:cs typeface="Tahoma"/>
              </a:rPr>
              <a:t>dataset</a:t>
            </a:r>
            <a:endParaRPr sz="1600">
              <a:latin typeface="Tahoma"/>
              <a:cs typeface="Tahoma"/>
            </a:endParaRPr>
          </a:p>
        </p:txBody>
      </p:sp>
      <p:graphicFrame>
        <p:nvGraphicFramePr>
          <p:cNvPr id="6" name="object 6"/>
          <p:cNvGraphicFramePr>
            <a:graphicFrameLocks noGrp="1"/>
          </p:cNvGraphicFramePr>
          <p:nvPr/>
        </p:nvGraphicFramePr>
        <p:xfrm>
          <a:off x="2336006" y="3101054"/>
          <a:ext cx="2795905" cy="1354455"/>
        </p:xfrm>
        <a:graphic>
          <a:graphicData uri="http://schemas.openxmlformats.org/drawingml/2006/table">
            <a:tbl>
              <a:tblPr firstRow="1" bandRow="1">
                <a:tableStyleId>{2D5ABB26-0587-4C30-8999-92F81FD0307C}</a:tableStyleId>
              </a:tblPr>
              <a:tblGrid>
                <a:gridCol w="435609"/>
                <a:gridCol w="462915"/>
                <a:gridCol w="407034"/>
                <a:gridCol w="433704"/>
                <a:gridCol w="434975"/>
                <a:gridCol w="596264"/>
              </a:tblGrid>
              <a:tr h="167640">
                <a:tc>
                  <a:txBody>
                    <a:bodyPr/>
                    <a:lstStyle/>
                    <a:p>
                      <a:pPr marL="45720">
                        <a:lnSpc>
                          <a:spcPct val="100000"/>
                        </a:lnSpc>
                        <a:spcBef>
                          <a:spcPts val="175"/>
                        </a:spcBef>
                      </a:pPr>
                      <a:r>
                        <a:rPr dirty="0" sz="800" b="1">
                          <a:latin typeface="Tahoma"/>
                          <a:cs typeface="Tahoma"/>
                        </a:rPr>
                        <a:t>a</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latin typeface="Tahoma"/>
                          <a:cs typeface="Tahoma"/>
                        </a:rPr>
                        <a:t>b</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c</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latin typeface="Tahoma"/>
                          <a:cs typeface="Tahoma"/>
                        </a:rPr>
                        <a:t>d</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e</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y</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166877">
                <a:tc>
                  <a:txBody>
                    <a:bodyPr/>
                    <a:lstStyle/>
                    <a:p>
                      <a:pPr marL="45720">
                        <a:lnSpc>
                          <a:spcPct val="100000"/>
                        </a:lnSpc>
                        <a:spcBef>
                          <a:spcPts val="175"/>
                        </a:spcBef>
                      </a:pPr>
                      <a:r>
                        <a:rPr dirty="0" sz="800" b="1">
                          <a:latin typeface="Tahoma"/>
                          <a:cs typeface="Tahoma"/>
                        </a:rPr>
                        <a:t>0</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45720">
                        <a:lnSpc>
                          <a:spcPct val="100000"/>
                        </a:lnSpc>
                        <a:spcBef>
                          <a:spcPts val="180"/>
                        </a:spcBef>
                      </a:pPr>
                      <a:r>
                        <a:rPr dirty="0" sz="800" b="1">
                          <a:latin typeface="Tahoma"/>
                          <a:cs typeface="Tahoma"/>
                        </a:rPr>
                        <a:t>0</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solidFill>
                            <a:srgbClr val="FF0000"/>
                          </a:solidFill>
                          <a:latin typeface="Tahoma"/>
                          <a:cs typeface="Tahoma"/>
                        </a:rPr>
                        <a:t>0</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40">
                <a:tc>
                  <a:txBody>
                    <a:bodyPr/>
                    <a:lstStyle/>
                    <a:p>
                      <a:pPr marL="45720">
                        <a:lnSpc>
                          <a:spcPct val="100000"/>
                        </a:lnSpc>
                        <a:spcBef>
                          <a:spcPts val="180"/>
                        </a:spcBef>
                      </a:pPr>
                      <a:r>
                        <a:rPr dirty="0" sz="800" b="1">
                          <a:latin typeface="Tahoma"/>
                          <a:cs typeface="Tahoma"/>
                        </a:rPr>
                        <a:t>0</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45720">
                        <a:lnSpc>
                          <a:spcPct val="100000"/>
                        </a:lnSpc>
                        <a:spcBef>
                          <a:spcPts val="180"/>
                        </a:spcBef>
                      </a:pPr>
                      <a:r>
                        <a:rPr dirty="0" sz="800" b="1">
                          <a:latin typeface="Tahoma"/>
                          <a:cs typeface="Tahoma"/>
                        </a:rPr>
                        <a:t>0</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45720">
                        <a:lnSpc>
                          <a:spcPct val="100000"/>
                        </a:lnSpc>
                        <a:spcBef>
                          <a:spcPts val="175"/>
                        </a:spcBef>
                      </a:pPr>
                      <a:r>
                        <a:rPr dirty="0" sz="800" b="1">
                          <a:latin typeface="Tahoma"/>
                          <a:cs typeface="Tahoma"/>
                        </a:rPr>
                        <a:t>0</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1</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solidFill>
                            <a:srgbClr val="FF0000"/>
                          </a:solidFill>
                          <a:latin typeface="Tahoma"/>
                          <a:cs typeface="Tahoma"/>
                        </a:rPr>
                        <a:t>1</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6877">
                <a:tc>
                  <a:txBody>
                    <a:bodyPr/>
                    <a:lstStyle/>
                    <a:p>
                      <a:pPr marL="45720">
                        <a:lnSpc>
                          <a:spcPct val="100000"/>
                        </a:lnSpc>
                        <a:spcBef>
                          <a:spcPts val="175"/>
                        </a:spcBef>
                      </a:pPr>
                      <a:r>
                        <a:rPr dirty="0" sz="800" b="1">
                          <a:latin typeface="Tahoma"/>
                          <a:cs typeface="Tahoma"/>
                        </a:rPr>
                        <a:t>:</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40">
                <a:tc>
                  <a:txBody>
                    <a:bodyPr/>
                    <a:lstStyle/>
                    <a:p>
                      <a:pPr marL="45720">
                        <a:lnSpc>
                          <a:spcPct val="100000"/>
                        </a:lnSpc>
                        <a:spcBef>
                          <a:spcPts val="180"/>
                        </a:spcBef>
                      </a:pPr>
                      <a:r>
                        <a:rPr dirty="0" sz="800" b="1">
                          <a:latin typeface="Tahoma"/>
                          <a:cs typeface="Tahoma"/>
                        </a:rPr>
                        <a:t>1</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720">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08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7" name="object 7"/>
          <p:cNvSpPr/>
          <p:nvPr/>
        </p:nvSpPr>
        <p:spPr>
          <a:xfrm>
            <a:off x="2356866" y="2806445"/>
            <a:ext cx="2157730" cy="231140"/>
          </a:xfrm>
          <a:custGeom>
            <a:avLst/>
            <a:gdLst/>
            <a:ahLst/>
            <a:cxnLst/>
            <a:rect l="l" t="t" r="r" b="b"/>
            <a:pathLst>
              <a:path w="2157729" h="231139">
                <a:moveTo>
                  <a:pt x="2157222" y="230885"/>
                </a:moveTo>
                <a:lnTo>
                  <a:pt x="2122450" y="162732"/>
                </a:lnTo>
                <a:lnTo>
                  <a:pt x="2083484" y="137891"/>
                </a:lnTo>
                <a:lnTo>
                  <a:pt x="2034131" y="121645"/>
                </a:lnTo>
                <a:lnTo>
                  <a:pt x="1977389" y="115824"/>
                </a:lnTo>
                <a:lnTo>
                  <a:pt x="1258061" y="115824"/>
                </a:lnTo>
                <a:lnTo>
                  <a:pt x="1201320" y="109923"/>
                </a:lnTo>
                <a:lnTo>
                  <a:pt x="1151967" y="93488"/>
                </a:lnTo>
                <a:lnTo>
                  <a:pt x="1113001" y="68421"/>
                </a:lnTo>
                <a:lnTo>
                  <a:pt x="1087422" y="36624"/>
                </a:lnTo>
                <a:lnTo>
                  <a:pt x="1078230" y="0"/>
                </a:lnTo>
                <a:lnTo>
                  <a:pt x="1069110" y="36624"/>
                </a:lnTo>
                <a:lnTo>
                  <a:pt x="1043677" y="68421"/>
                </a:lnTo>
                <a:lnTo>
                  <a:pt x="1004821" y="93488"/>
                </a:lnTo>
                <a:lnTo>
                  <a:pt x="955432" y="109923"/>
                </a:lnTo>
                <a:lnTo>
                  <a:pt x="898397" y="115824"/>
                </a:lnTo>
                <a:lnTo>
                  <a:pt x="179831" y="115824"/>
                </a:lnTo>
                <a:lnTo>
                  <a:pt x="122797" y="121645"/>
                </a:lnTo>
                <a:lnTo>
                  <a:pt x="73408" y="137891"/>
                </a:lnTo>
                <a:lnTo>
                  <a:pt x="34552" y="162732"/>
                </a:lnTo>
                <a:lnTo>
                  <a:pt x="9119" y="194340"/>
                </a:lnTo>
                <a:lnTo>
                  <a:pt x="0" y="230885"/>
                </a:lnTo>
              </a:path>
            </a:pathLst>
          </a:custGeom>
          <a:ln w="19049">
            <a:solidFill>
              <a:srgbClr val="000000"/>
            </a:solidFill>
          </a:ln>
        </p:spPr>
        <p:txBody>
          <a:bodyPr wrap="square" lIns="0" tIns="0" rIns="0" bIns="0" rtlCol="0"/>
          <a:lstStyle/>
          <a:p/>
        </p:txBody>
      </p:sp>
      <p:sp>
        <p:nvSpPr>
          <p:cNvPr id="8" name="object 8"/>
          <p:cNvSpPr txBox="1"/>
          <p:nvPr/>
        </p:nvSpPr>
        <p:spPr>
          <a:xfrm>
            <a:off x="2558795" y="2273807"/>
            <a:ext cx="1658620" cy="508634"/>
          </a:xfrm>
          <a:prstGeom prst="rect">
            <a:avLst/>
          </a:prstGeom>
          <a:ln w="4762">
            <a:solidFill>
              <a:srgbClr val="000000"/>
            </a:solidFill>
          </a:ln>
        </p:spPr>
        <p:txBody>
          <a:bodyPr wrap="square" lIns="0" tIns="24130" rIns="0" bIns="0" rtlCol="0" vert="horz">
            <a:spAutoFit/>
          </a:bodyPr>
          <a:lstStyle/>
          <a:p>
            <a:pPr marL="48260" marR="66040">
              <a:lnSpc>
                <a:spcPct val="100000"/>
              </a:lnSpc>
              <a:spcBef>
                <a:spcPts val="190"/>
              </a:spcBef>
            </a:pPr>
            <a:r>
              <a:rPr dirty="0" sz="1000">
                <a:latin typeface="Tahoma"/>
                <a:cs typeface="Tahoma"/>
              </a:rPr>
              <a:t>Five inputs, all bits, are  </a:t>
            </a:r>
            <a:r>
              <a:rPr dirty="0" sz="1000" spc="-5">
                <a:latin typeface="Tahoma"/>
                <a:cs typeface="Tahoma"/>
              </a:rPr>
              <a:t>generated in all 32 possible  </a:t>
            </a:r>
            <a:r>
              <a:rPr dirty="0" sz="1000">
                <a:latin typeface="Tahoma"/>
                <a:cs typeface="Tahoma"/>
              </a:rPr>
              <a:t>combinations</a:t>
            </a:r>
            <a:endParaRPr sz="1000">
              <a:latin typeface="Tahoma"/>
              <a:cs typeface="Tahoma"/>
            </a:endParaRPr>
          </a:p>
        </p:txBody>
      </p:sp>
      <p:sp>
        <p:nvSpPr>
          <p:cNvPr id="9" name="object 9"/>
          <p:cNvSpPr/>
          <p:nvPr/>
        </p:nvSpPr>
        <p:spPr>
          <a:xfrm>
            <a:off x="4577334" y="2824733"/>
            <a:ext cx="471170" cy="231140"/>
          </a:xfrm>
          <a:custGeom>
            <a:avLst/>
            <a:gdLst/>
            <a:ahLst/>
            <a:cxnLst/>
            <a:rect l="l" t="t" r="r" b="b"/>
            <a:pathLst>
              <a:path w="471170" h="231139">
                <a:moveTo>
                  <a:pt x="470915" y="230886"/>
                </a:moveTo>
                <a:lnTo>
                  <a:pt x="467832" y="185785"/>
                </a:lnTo>
                <a:lnTo>
                  <a:pt x="459390" y="148971"/>
                </a:lnTo>
                <a:lnTo>
                  <a:pt x="446805" y="124158"/>
                </a:lnTo>
                <a:lnTo>
                  <a:pt x="431291" y="115062"/>
                </a:lnTo>
                <a:lnTo>
                  <a:pt x="275081" y="115062"/>
                </a:lnTo>
                <a:lnTo>
                  <a:pt x="259568" y="106084"/>
                </a:lnTo>
                <a:lnTo>
                  <a:pt x="246983" y="81534"/>
                </a:lnTo>
                <a:lnTo>
                  <a:pt x="238541" y="44981"/>
                </a:lnTo>
                <a:lnTo>
                  <a:pt x="235457" y="0"/>
                </a:lnTo>
                <a:lnTo>
                  <a:pt x="232386" y="44981"/>
                </a:lnTo>
                <a:lnTo>
                  <a:pt x="224027" y="81534"/>
                </a:lnTo>
                <a:lnTo>
                  <a:pt x="211669" y="106084"/>
                </a:lnTo>
                <a:lnTo>
                  <a:pt x="196595" y="115062"/>
                </a:lnTo>
                <a:lnTo>
                  <a:pt x="39624" y="115062"/>
                </a:lnTo>
                <a:lnTo>
                  <a:pt x="24110" y="124158"/>
                </a:lnTo>
                <a:lnTo>
                  <a:pt x="11525" y="148971"/>
                </a:lnTo>
                <a:lnTo>
                  <a:pt x="3083" y="185785"/>
                </a:lnTo>
                <a:lnTo>
                  <a:pt x="0" y="230886"/>
                </a:lnTo>
              </a:path>
            </a:pathLst>
          </a:custGeom>
          <a:ln w="19049">
            <a:solidFill>
              <a:srgbClr val="000000"/>
            </a:solidFill>
          </a:ln>
        </p:spPr>
        <p:txBody>
          <a:bodyPr wrap="square" lIns="0" tIns="0" rIns="0" bIns="0" rtlCol="0"/>
          <a:lstStyle/>
          <a:p/>
        </p:txBody>
      </p:sp>
      <p:sp>
        <p:nvSpPr>
          <p:cNvPr id="10" name="object 10"/>
          <p:cNvSpPr txBox="1"/>
          <p:nvPr/>
        </p:nvSpPr>
        <p:spPr>
          <a:xfrm>
            <a:off x="4585715" y="2144267"/>
            <a:ext cx="1451610" cy="661035"/>
          </a:xfrm>
          <a:prstGeom prst="rect">
            <a:avLst/>
          </a:prstGeom>
          <a:ln w="4762">
            <a:solidFill>
              <a:srgbClr val="000000"/>
            </a:solidFill>
          </a:ln>
        </p:spPr>
        <p:txBody>
          <a:bodyPr wrap="square" lIns="0" tIns="25400" rIns="0" bIns="0" rtlCol="0" vert="horz">
            <a:spAutoFit/>
          </a:bodyPr>
          <a:lstStyle/>
          <a:p>
            <a:pPr marL="47625" marR="88900">
              <a:lnSpc>
                <a:spcPct val="100000"/>
              </a:lnSpc>
              <a:spcBef>
                <a:spcPts val="200"/>
              </a:spcBef>
            </a:pPr>
            <a:r>
              <a:rPr dirty="0" sz="1000" spc="-5">
                <a:latin typeface="Tahoma"/>
                <a:cs typeface="Tahoma"/>
              </a:rPr>
              <a:t>Output </a:t>
            </a:r>
            <a:r>
              <a:rPr dirty="0" sz="1000">
                <a:latin typeface="Tahoma"/>
                <a:cs typeface="Tahoma"/>
              </a:rPr>
              <a:t>y = </a:t>
            </a:r>
            <a:r>
              <a:rPr dirty="0" sz="1000" spc="-5">
                <a:latin typeface="Tahoma"/>
                <a:cs typeface="Tahoma"/>
              </a:rPr>
              <a:t>copy of e,  Except </a:t>
            </a:r>
            <a:r>
              <a:rPr dirty="0" sz="1000">
                <a:latin typeface="Tahoma"/>
                <a:cs typeface="Tahoma"/>
              </a:rPr>
              <a:t>a </a:t>
            </a:r>
            <a:r>
              <a:rPr dirty="0" sz="1000" spc="-5">
                <a:latin typeface="Tahoma"/>
                <a:cs typeface="Tahoma"/>
              </a:rPr>
              <a:t>random 25%  </a:t>
            </a:r>
            <a:r>
              <a:rPr dirty="0" sz="1000">
                <a:latin typeface="Tahoma"/>
                <a:cs typeface="Tahoma"/>
              </a:rPr>
              <a:t>of the </a:t>
            </a:r>
            <a:r>
              <a:rPr dirty="0" sz="1000" spc="-5">
                <a:latin typeface="Tahoma"/>
                <a:cs typeface="Tahoma"/>
              </a:rPr>
              <a:t>records have </a:t>
            </a:r>
            <a:r>
              <a:rPr dirty="0" sz="1000">
                <a:latin typeface="Tahoma"/>
                <a:cs typeface="Tahoma"/>
              </a:rPr>
              <a:t>y  set to the </a:t>
            </a:r>
            <a:r>
              <a:rPr dirty="0" sz="1000" spc="-5">
                <a:latin typeface="Tahoma"/>
                <a:cs typeface="Tahoma"/>
              </a:rPr>
              <a:t>opposite </a:t>
            </a:r>
            <a:r>
              <a:rPr dirty="0" sz="1000">
                <a:latin typeface="Tahoma"/>
                <a:cs typeface="Tahoma"/>
              </a:rPr>
              <a:t>of</a:t>
            </a:r>
            <a:r>
              <a:rPr dirty="0" sz="1000" spc="-55">
                <a:latin typeface="Tahoma"/>
                <a:cs typeface="Tahoma"/>
              </a:rPr>
              <a:t> </a:t>
            </a:r>
            <a:r>
              <a:rPr dirty="0" sz="1000">
                <a:latin typeface="Tahoma"/>
                <a:cs typeface="Tahoma"/>
              </a:rPr>
              <a:t>e</a:t>
            </a:r>
            <a:endParaRPr sz="1000">
              <a:latin typeface="Tahoma"/>
              <a:cs typeface="Tahoma"/>
            </a:endParaRPr>
          </a:p>
        </p:txBody>
      </p:sp>
      <p:sp>
        <p:nvSpPr>
          <p:cNvPr id="11" name="object 11"/>
          <p:cNvSpPr txBox="1"/>
          <p:nvPr/>
        </p:nvSpPr>
        <p:spPr>
          <a:xfrm>
            <a:off x="1905953" y="3496997"/>
            <a:ext cx="179070" cy="616585"/>
          </a:xfrm>
          <a:prstGeom prst="rect">
            <a:avLst/>
          </a:prstGeom>
        </p:spPr>
        <p:txBody>
          <a:bodyPr wrap="square" lIns="0" tIns="12700" rIns="0" bIns="0" rtlCol="0" vert="vert270">
            <a:spAutoFit/>
          </a:bodyPr>
          <a:lstStyle/>
          <a:p>
            <a:pPr marL="12700">
              <a:lnSpc>
                <a:spcPct val="100000"/>
              </a:lnSpc>
              <a:spcBef>
                <a:spcPts val="100"/>
              </a:spcBef>
            </a:pPr>
            <a:r>
              <a:rPr dirty="0" sz="1000" spc="-5">
                <a:latin typeface="Tahoma"/>
                <a:cs typeface="Tahoma"/>
              </a:rPr>
              <a:t>32</a:t>
            </a:r>
            <a:r>
              <a:rPr dirty="0" sz="1000" spc="-70">
                <a:latin typeface="Tahoma"/>
                <a:cs typeface="Tahoma"/>
              </a:rPr>
              <a:t> </a:t>
            </a:r>
            <a:r>
              <a:rPr dirty="0" sz="1000" spc="-5">
                <a:latin typeface="Tahoma"/>
                <a:cs typeface="Tahoma"/>
              </a:rPr>
              <a:t>records</a:t>
            </a:r>
            <a:endParaRPr sz="1000">
              <a:latin typeface="Tahoma"/>
              <a:cs typeface="Tahoma"/>
            </a:endParaRPr>
          </a:p>
        </p:txBody>
      </p:sp>
      <p:sp>
        <p:nvSpPr>
          <p:cNvPr id="12" name="object 12"/>
          <p:cNvSpPr/>
          <p:nvPr/>
        </p:nvSpPr>
        <p:spPr>
          <a:xfrm>
            <a:off x="2075688" y="3169157"/>
            <a:ext cx="186055" cy="1236345"/>
          </a:xfrm>
          <a:custGeom>
            <a:avLst/>
            <a:gdLst/>
            <a:ahLst/>
            <a:cxnLst/>
            <a:rect l="l" t="t" r="r" b="b"/>
            <a:pathLst>
              <a:path w="186055" h="1236345">
                <a:moveTo>
                  <a:pt x="185928" y="0"/>
                </a:moveTo>
                <a:lnTo>
                  <a:pt x="149542" y="8143"/>
                </a:lnTo>
                <a:lnTo>
                  <a:pt x="120014" y="30289"/>
                </a:lnTo>
                <a:lnTo>
                  <a:pt x="100202" y="63007"/>
                </a:lnTo>
                <a:lnTo>
                  <a:pt x="92963" y="102870"/>
                </a:lnTo>
                <a:lnTo>
                  <a:pt x="92963" y="515112"/>
                </a:lnTo>
                <a:lnTo>
                  <a:pt x="85617" y="554974"/>
                </a:lnTo>
                <a:lnTo>
                  <a:pt x="65627" y="587692"/>
                </a:lnTo>
                <a:lnTo>
                  <a:pt x="36064" y="609838"/>
                </a:lnTo>
                <a:lnTo>
                  <a:pt x="0" y="617982"/>
                </a:lnTo>
                <a:lnTo>
                  <a:pt x="36064" y="626018"/>
                </a:lnTo>
                <a:lnTo>
                  <a:pt x="65627" y="647985"/>
                </a:lnTo>
                <a:lnTo>
                  <a:pt x="85617" y="680668"/>
                </a:lnTo>
                <a:lnTo>
                  <a:pt x="92963" y="720852"/>
                </a:lnTo>
                <a:lnTo>
                  <a:pt x="92963" y="1133094"/>
                </a:lnTo>
                <a:lnTo>
                  <a:pt x="100202" y="1172956"/>
                </a:lnTo>
                <a:lnTo>
                  <a:pt x="120014" y="1205674"/>
                </a:lnTo>
                <a:lnTo>
                  <a:pt x="149542" y="1227820"/>
                </a:lnTo>
                <a:lnTo>
                  <a:pt x="185928" y="1235964"/>
                </a:lnTo>
              </a:path>
            </a:pathLst>
          </a:custGeom>
          <a:ln w="19050">
            <a:solidFill>
              <a:srgbClr val="000000"/>
            </a:solidFill>
          </a:ln>
        </p:spPr>
        <p:txBody>
          <a:bodyPr wrap="square" lIns="0" tIns="0" rIns="0" bIns="0" rtlCol="0"/>
          <a:lstStyle/>
          <a:p/>
        </p:txBody>
      </p:sp>
      <p:sp>
        <p:nvSpPr>
          <p:cNvPr id="13" name="object 1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5" name="object 15"/>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60</a:t>
            </a:r>
            <a:endParaRPr sz="450">
              <a:latin typeface="Tahoma"/>
              <a:cs typeface="Tahoma"/>
            </a:endParaRPr>
          </a:p>
        </p:txBody>
      </p:sp>
      <p:sp>
        <p:nvSpPr>
          <p:cNvPr id="16" name="object 16"/>
          <p:cNvSpPr txBox="1"/>
          <p:nvPr/>
        </p:nvSpPr>
        <p:spPr>
          <a:xfrm>
            <a:off x="1760220" y="5563123"/>
            <a:ext cx="4173220" cy="2654935"/>
          </a:xfrm>
          <a:prstGeom prst="rect">
            <a:avLst/>
          </a:prstGeom>
        </p:spPr>
        <p:txBody>
          <a:bodyPr wrap="square" lIns="0" tIns="127635" rIns="0" bIns="0" rtlCol="0" vert="horz">
            <a:spAutoFit/>
          </a:bodyPr>
          <a:lstStyle/>
          <a:p>
            <a:pPr algn="ctr" marL="2540">
              <a:lnSpc>
                <a:spcPct val="100000"/>
              </a:lnSpc>
              <a:spcBef>
                <a:spcPts val="1005"/>
              </a:spcBef>
            </a:pPr>
            <a:r>
              <a:rPr dirty="0" sz="2200" spc="-5">
                <a:solidFill>
                  <a:srgbClr val="006500"/>
                </a:solidFill>
                <a:latin typeface="Tahoma"/>
                <a:cs typeface="Tahoma"/>
              </a:rPr>
              <a:t>In our artificial</a:t>
            </a:r>
            <a:r>
              <a:rPr dirty="0" sz="2200" spc="-15">
                <a:solidFill>
                  <a:srgbClr val="006500"/>
                </a:solidFill>
                <a:latin typeface="Tahoma"/>
                <a:cs typeface="Tahoma"/>
              </a:rPr>
              <a:t> </a:t>
            </a:r>
            <a:r>
              <a:rPr dirty="0" sz="2200" spc="-5">
                <a:solidFill>
                  <a:srgbClr val="006500"/>
                </a:solidFill>
                <a:latin typeface="Tahoma"/>
                <a:cs typeface="Tahoma"/>
              </a:rPr>
              <a:t>example</a:t>
            </a:r>
            <a:endParaRPr sz="2200">
              <a:latin typeface="Tahoma"/>
              <a:cs typeface="Tahoma"/>
            </a:endParaRPr>
          </a:p>
          <a:p>
            <a:pPr marL="171450" marR="514350" indent="-171450">
              <a:lnSpc>
                <a:spcPct val="100000"/>
              </a:lnSpc>
              <a:spcBef>
                <a:spcPts val="660"/>
              </a:spcBef>
              <a:buChar char="•"/>
              <a:tabLst>
                <a:tab pos="172085" algn="l"/>
              </a:tabLst>
            </a:pPr>
            <a:r>
              <a:rPr dirty="0" sz="1600">
                <a:latin typeface="Tahoma"/>
                <a:cs typeface="Tahoma"/>
              </a:rPr>
              <a:t>Suppose </a:t>
            </a:r>
            <a:r>
              <a:rPr dirty="0" sz="1600" spc="-5">
                <a:latin typeface="Tahoma"/>
                <a:cs typeface="Tahoma"/>
              </a:rPr>
              <a:t>someone </a:t>
            </a:r>
            <a:r>
              <a:rPr dirty="0" sz="1600">
                <a:latin typeface="Tahoma"/>
                <a:cs typeface="Tahoma"/>
              </a:rPr>
              <a:t>generates a </a:t>
            </a:r>
            <a:r>
              <a:rPr dirty="0" sz="1600" spc="-5">
                <a:latin typeface="Tahoma"/>
                <a:cs typeface="Tahoma"/>
              </a:rPr>
              <a:t>test set  </a:t>
            </a:r>
            <a:r>
              <a:rPr dirty="0" sz="1600">
                <a:latin typeface="Tahoma"/>
                <a:cs typeface="Tahoma"/>
              </a:rPr>
              <a:t>according to the same</a:t>
            </a:r>
            <a:r>
              <a:rPr dirty="0" sz="1600" spc="-25">
                <a:latin typeface="Tahoma"/>
                <a:cs typeface="Tahoma"/>
              </a:rPr>
              <a:t> </a:t>
            </a:r>
            <a:r>
              <a:rPr dirty="0" sz="1600">
                <a:latin typeface="Tahoma"/>
                <a:cs typeface="Tahoma"/>
              </a:rPr>
              <a:t>method.</a:t>
            </a:r>
            <a:endParaRPr sz="1600">
              <a:latin typeface="Tahoma"/>
              <a:cs typeface="Tahoma"/>
            </a:endParaRPr>
          </a:p>
          <a:p>
            <a:pPr marL="171450" marR="5080" indent="-171450">
              <a:lnSpc>
                <a:spcPct val="100000"/>
              </a:lnSpc>
              <a:spcBef>
                <a:spcPts val="375"/>
              </a:spcBef>
              <a:buChar char="•"/>
              <a:tabLst>
                <a:tab pos="172085" algn="l"/>
              </a:tabLst>
            </a:pPr>
            <a:r>
              <a:rPr dirty="0" sz="1600">
                <a:latin typeface="Tahoma"/>
                <a:cs typeface="Tahoma"/>
              </a:rPr>
              <a:t>The test set is identical, except that some</a:t>
            </a:r>
            <a:r>
              <a:rPr dirty="0" sz="1600" spc="-75">
                <a:latin typeface="Tahoma"/>
                <a:cs typeface="Tahoma"/>
              </a:rPr>
              <a:t> </a:t>
            </a:r>
            <a:r>
              <a:rPr dirty="0" sz="1600">
                <a:latin typeface="Tahoma"/>
                <a:cs typeface="Tahoma"/>
              </a:rPr>
              <a:t>of  the y’s will be</a:t>
            </a:r>
            <a:r>
              <a:rPr dirty="0" sz="1600" spc="-15">
                <a:latin typeface="Tahoma"/>
                <a:cs typeface="Tahoma"/>
              </a:rPr>
              <a:t> </a:t>
            </a:r>
            <a:r>
              <a:rPr dirty="0" sz="1600">
                <a:latin typeface="Tahoma"/>
                <a:cs typeface="Tahoma"/>
              </a:rPr>
              <a:t>different.</a:t>
            </a:r>
            <a:endParaRPr sz="1600">
              <a:latin typeface="Tahoma"/>
              <a:cs typeface="Tahoma"/>
            </a:endParaRPr>
          </a:p>
          <a:p>
            <a:pPr marL="171450" marR="24130" indent="-171450">
              <a:lnSpc>
                <a:spcPct val="100000"/>
              </a:lnSpc>
              <a:spcBef>
                <a:spcPts val="380"/>
              </a:spcBef>
              <a:buChar char="•"/>
              <a:tabLst>
                <a:tab pos="172085" algn="l"/>
              </a:tabLst>
            </a:pPr>
            <a:r>
              <a:rPr dirty="0" sz="1600">
                <a:latin typeface="Tahoma"/>
                <a:cs typeface="Tahoma"/>
              </a:rPr>
              <a:t>Some y’s that were corrupted in the</a:t>
            </a:r>
            <a:r>
              <a:rPr dirty="0" sz="1600" spc="-105">
                <a:latin typeface="Tahoma"/>
                <a:cs typeface="Tahoma"/>
              </a:rPr>
              <a:t> </a:t>
            </a:r>
            <a:r>
              <a:rPr dirty="0" sz="1600">
                <a:latin typeface="Tahoma"/>
                <a:cs typeface="Tahoma"/>
              </a:rPr>
              <a:t>training  set will be uncorrupted in the testing</a:t>
            </a:r>
            <a:r>
              <a:rPr dirty="0" sz="1600" spc="-50">
                <a:latin typeface="Tahoma"/>
                <a:cs typeface="Tahoma"/>
              </a:rPr>
              <a:t> </a:t>
            </a:r>
            <a:r>
              <a:rPr dirty="0" sz="1600">
                <a:latin typeface="Tahoma"/>
                <a:cs typeface="Tahoma"/>
              </a:rPr>
              <a:t>set.</a:t>
            </a:r>
            <a:endParaRPr sz="1600">
              <a:latin typeface="Tahoma"/>
              <a:cs typeface="Tahoma"/>
            </a:endParaRPr>
          </a:p>
          <a:p>
            <a:pPr marL="171450" marR="52069" indent="-171450">
              <a:lnSpc>
                <a:spcPct val="100000"/>
              </a:lnSpc>
              <a:spcBef>
                <a:spcPts val="380"/>
              </a:spcBef>
              <a:buChar char="•"/>
              <a:tabLst>
                <a:tab pos="172085" algn="l"/>
              </a:tabLst>
            </a:pPr>
            <a:r>
              <a:rPr dirty="0" sz="1600">
                <a:latin typeface="Tahoma"/>
                <a:cs typeface="Tahoma"/>
              </a:rPr>
              <a:t>Some y’s that were </a:t>
            </a:r>
            <a:r>
              <a:rPr dirty="0" sz="1600" spc="-5">
                <a:latin typeface="Tahoma"/>
                <a:cs typeface="Tahoma"/>
              </a:rPr>
              <a:t>uncorrupted </a:t>
            </a:r>
            <a:r>
              <a:rPr dirty="0" sz="1600">
                <a:latin typeface="Tahoma"/>
                <a:cs typeface="Tahoma"/>
              </a:rPr>
              <a:t>in the  training set will be corrupted in the test</a:t>
            </a:r>
            <a:r>
              <a:rPr dirty="0" sz="1600" spc="-80">
                <a:latin typeface="Tahoma"/>
                <a:cs typeface="Tahoma"/>
              </a:rPr>
              <a:t> </a:t>
            </a:r>
            <a:r>
              <a:rPr dirty="0" sz="1600">
                <a:latin typeface="Tahoma"/>
                <a:cs typeface="Tahoma"/>
              </a:rPr>
              <a:t>set.</a:t>
            </a:r>
            <a:endParaRPr sz="1600">
              <a:latin typeface="Tahoma"/>
              <a:cs typeface="Tahoma"/>
            </a:endParaRPr>
          </a:p>
        </p:txBody>
      </p:sp>
      <p:sp>
        <p:nvSpPr>
          <p:cNvPr id="17" name="object 1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8" name="object 1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61</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80160" marR="5080" indent="-1268095">
              <a:lnSpc>
                <a:spcPct val="100000"/>
              </a:lnSpc>
              <a:spcBef>
                <a:spcPts val="100"/>
              </a:spcBef>
            </a:pPr>
            <a:r>
              <a:rPr dirty="0" spc="-5"/>
              <a:t>Building </a:t>
            </a:r>
            <a:r>
              <a:rPr dirty="0"/>
              <a:t>a </a:t>
            </a:r>
            <a:r>
              <a:rPr dirty="0" spc="-5"/>
              <a:t>tree with the artificial  training</a:t>
            </a:r>
            <a:r>
              <a:rPr dirty="0" spc="-10"/>
              <a:t> </a:t>
            </a:r>
            <a:r>
              <a:rPr dirty="0" spc="-5"/>
              <a:t>set</a:t>
            </a:r>
          </a:p>
        </p:txBody>
      </p:sp>
      <p:sp>
        <p:nvSpPr>
          <p:cNvPr id="5" name="object 5"/>
          <p:cNvSpPr/>
          <p:nvPr/>
        </p:nvSpPr>
        <p:spPr>
          <a:xfrm>
            <a:off x="3810000" y="2101595"/>
            <a:ext cx="356870" cy="203835"/>
          </a:xfrm>
          <a:custGeom>
            <a:avLst/>
            <a:gdLst/>
            <a:ahLst/>
            <a:cxnLst/>
            <a:rect l="l" t="t" r="r" b="b"/>
            <a:pathLst>
              <a:path w="356870" h="203835">
                <a:moveTo>
                  <a:pt x="356615" y="0"/>
                </a:moveTo>
                <a:lnTo>
                  <a:pt x="0" y="0"/>
                </a:lnTo>
                <a:lnTo>
                  <a:pt x="0" y="203453"/>
                </a:lnTo>
                <a:lnTo>
                  <a:pt x="356615" y="203453"/>
                </a:lnTo>
                <a:lnTo>
                  <a:pt x="356615" y="0"/>
                </a:lnTo>
                <a:close/>
              </a:path>
            </a:pathLst>
          </a:custGeom>
          <a:ln w="4762">
            <a:solidFill>
              <a:srgbClr val="000000"/>
            </a:solidFill>
          </a:ln>
        </p:spPr>
        <p:txBody>
          <a:bodyPr wrap="square" lIns="0" tIns="0" rIns="0" bIns="0" rtlCol="0"/>
          <a:lstStyle/>
          <a:p/>
        </p:txBody>
      </p:sp>
      <p:sp>
        <p:nvSpPr>
          <p:cNvPr id="6" name="object 6"/>
          <p:cNvSpPr txBox="1"/>
          <p:nvPr/>
        </p:nvSpPr>
        <p:spPr>
          <a:xfrm>
            <a:off x="1747520" y="1880412"/>
            <a:ext cx="3719829" cy="411480"/>
          </a:xfrm>
          <a:prstGeom prst="rect">
            <a:avLst/>
          </a:prstGeom>
        </p:spPr>
        <p:txBody>
          <a:bodyPr wrap="square" lIns="0" tIns="52705" rIns="0" bIns="0" rtlCol="0" vert="horz">
            <a:spAutoFit/>
          </a:bodyPr>
          <a:lstStyle/>
          <a:p>
            <a:pPr marL="184150" indent="-172085">
              <a:lnSpc>
                <a:spcPct val="100000"/>
              </a:lnSpc>
              <a:spcBef>
                <a:spcPts val="415"/>
              </a:spcBef>
              <a:buChar char="•"/>
              <a:tabLst>
                <a:tab pos="184785" algn="l"/>
              </a:tabLst>
            </a:pPr>
            <a:r>
              <a:rPr dirty="0" sz="1000" spc="-5">
                <a:latin typeface="Tahoma"/>
                <a:cs typeface="Tahoma"/>
              </a:rPr>
              <a:t>Suppose we </a:t>
            </a:r>
            <a:r>
              <a:rPr dirty="0" sz="1000">
                <a:latin typeface="Tahoma"/>
                <a:cs typeface="Tahoma"/>
              </a:rPr>
              <a:t>build a </a:t>
            </a:r>
            <a:r>
              <a:rPr dirty="0" sz="1000" spc="-5">
                <a:latin typeface="Tahoma"/>
                <a:cs typeface="Tahoma"/>
              </a:rPr>
              <a:t>full tree (we always split </a:t>
            </a:r>
            <a:r>
              <a:rPr dirty="0" sz="1000">
                <a:latin typeface="Tahoma"/>
                <a:cs typeface="Tahoma"/>
              </a:rPr>
              <a:t>until </a:t>
            </a:r>
            <a:r>
              <a:rPr dirty="0" sz="1000" spc="-5">
                <a:latin typeface="Tahoma"/>
                <a:cs typeface="Tahoma"/>
              </a:rPr>
              <a:t>base case</a:t>
            </a:r>
            <a:r>
              <a:rPr dirty="0" sz="1000" spc="-20">
                <a:latin typeface="Tahoma"/>
                <a:cs typeface="Tahoma"/>
              </a:rPr>
              <a:t> </a:t>
            </a:r>
            <a:r>
              <a:rPr dirty="0" sz="1000" spc="-5">
                <a:latin typeface="Tahoma"/>
                <a:cs typeface="Tahoma"/>
              </a:rPr>
              <a:t>2)</a:t>
            </a:r>
            <a:endParaRPr sz="1000">
              <a:latin typeface="Tahoma"/>
              <a:cs typeface="Tahoma"/>
            </a:endParaRPr>
          </a:p>
          <a:p>
            <a:pPr marL="2110740">
              <a:lnSpc>
                <a:spcPct val="100000"/>
              </a:lnSpc>
              <a:spcBef>
                <a:spcPts val="320"/>
              </a:spcBef>
            </a:pPr>
            <a:r>
              <a:rPr dirty="0" sz="1000" spc="-5">
                <a:latin typeface="Tahoma"/>
                <a:cs typeface="Tahoma"/>
              </a:rPr>
              <a:t>Root</a:t>
            </a:r>
            <a:endParaRPr sz="1000">
              <a:latin typeface="Tahoma"/>
              <a:cs typeface="Tahoma"/>
            </a:endParaRPr>
          </a:p>
        </p:txBody>
      </p:sp>
      <p:sp>
        <p:nvSpPr>
          <p:cNvPr id="7" name="object 7"/>
          <p:cNvSpPr txBox="1"/>
          <p:nvPr/>
        </p:nvSpPr>
        <p:spPr>
          <a:xfrm>
            <a:off x="2777489" y="2495550"/>
            <a:ext cx="325120" cy="203200"/>
          </a:xfrm>
          <a:prstGeom prst="rect">
            <a:avLst/>
          </a:prstGeom>
          <a:ln w="4762">
            <a:solidFill>
              <a:srgbClr val="000000"/>
            </a:solidFill>
          </a:ln>
        </p:spPr>
        <p:txBody>
          <a:bodyPr wrap="square" lIns="0" tIns="24130" rIns="0" bIns="0" rtlCol="0" vert="horz">
            <a:spAutoFit/>
          </a:bodyPr>
          <a:lstStyle/>
          <a:p>
            <a:pPr marL="47625">
              <a:lnSpc>
                <a:spcPct val="100000"/>
              </a:lnSpc>
              <a:spcBef>
                <a:spcPts val="190"/>
              </a:spcBef>
            </a:pPr>
            <a:r>
              <a:rPr dirty="0" sz="1000" spc="-5">
                <a:latin typeface="Tahoma"/>
                <a:cs typeface="Tahoma"/>
              </a:rPr>
              <a:t>e=0</a:t>
            </a:r>
            <a:endParaRPr sz="1000">
              <a:latin typeface="Tahoma"/>
              <a:cs typeface="Tahoma"/>
            </a:endParaRPr>
          </a:p>
        </p:txBody>
      </p:sp>
      <p:sp>
        <p:nvSpPr>
          <p:cNvPr id="8" name="object 8"/>
          <p:cNvSpPr txBox="1"/>
          <p:nvPr/>
        </p:nvSpPr>
        <p:spPr>
          <a:xfrm>
            <a:off x="2266188" y="2800350"/>
            <a:ext cx="325120" cy="203200"/>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a=0</a:t>
            </a:r>
            <a:endParaRPr sz="1000">
              <a:latin typeface="Tahoma"/>
              <a:cs typeface="Tahoma"/>
            </a:endParaRPr>
          </a:p>
        </p:txBody>
      </p:sp>
      <p:sp>
        <p:nvSpPr>
          <p:cNvPr id="9" name="object 9"/>
          <p:cNvSpPr/>
          <p:nvPr/>
        </p:nvSpPr>
        <p:spPr>
          <a:xfrm>
            <a:off x="1943100"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10" name="object 10"/>
          <p:cNvSpPr/>
          <p:nvPr/>
        </p:nvSpPr>
        <p:spPr>
          <a:xfrm>
            <a:off x="2071116"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11" name="object 11"/>
          <p:cNvSpPr/>
          <p:nvPr/>
        </p:nvSpPr>
        <p:spPr>
          <a:xfrm>
            <a:off x="1994154" y="32826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12" name="object 12"/>
          <p:cNvSpPr/>
          <p:nvPr/>
        </p:nvSpPr>
        <p:spPr>
          <a:xfrm>
            <a:off x="1994154" y="3435096"/>
            <a:ext cx="51435" cy="114300"/>
          </a:xfrm>
          <a:custGeom>
            <a:avLst/>
            <a:gdLst/>
            <a:ahLst/>
            <a:cxnLst/>
            <a:rect l="l" t="t" r="r" b="b"/>
            <a:pathLst>
              <a:path w="51435" h="114300">
                <a:moveTo>
                  <a:pt x="51053" y="0"/>
                </a:moveTo>
                <a:lnTo>
                  <a:pt x="0" y="114300"/>
                </a:lnTo>
              </a:path>
            </a:pathLst>
          </a:custGeom>
          <a:ln w="4762">
            <a:solidFill>
              <a:srgbClr val="000000"/>
            </a:solidFill>
          </a:ln>
        </p:spPr>
        <p:txBody>
          <a:bodyPr wrap="square" lIns="0" tIns="0" rIns="0" bIns="0" rtlCol="0"/>
          <a:lstStyle/>
          <a:p/>
        </p:txBody>
      </p:sp>
      <p:sp>
        <p:nvSpPr>
          <p:cNvPr id="13" name="object 13"/>
          <p:cNvSpPr/>
          <p:nvPr/>
        </p:nvSpPr>
        <p:spPr>
          <a:xfrm>
            <a:off x="2045207" y="3435096"/>
            <a:ext cx="77470" cy="114300"/>
          </a:xfrm>
          <a:custGeom>
            <a:avLst/>
            <a:gdLst/>
            <a:ahLst/>
            <a:cxnLst/>
            <a:rect l="l" t="t" r="r" b="b"/>
            <a:pathLst>
              <a:path w="77469" h="114300">
                <a:moveTo>
                  <a:pt x="0" y="0"/>
                </a:moveTo>
                <a:lnTo>
                  <a:pt x="76962" y="114300"/>
                </a:lnTo>
              </a:path>
            </a:pathLst>
          </a:custGeom>
          <a:ln w="4762">
            <a:solidFill>
              <a:srgbClr val="000000"/>
            </a:solidFill>
          </a:ln>
        </p:spPr>
        <p:txBody>
          <a:bodyPr wrap="square" lIns="0" tIns="0" rIns="0" bIns="0" rtlCol="0"/>
          <a:lstStyle/>
          <a:p/>
        </p:txBody>
      </p:sp>
      <p:sp>
        <p:nvSpPr>
          <p:cNvPr id="14" name="object 14"/>
          <p:cNvSpPr/>
          <p:nvPr/>
        </p:nvSpPr>
        <p:spPr>
          <a:xfrm>
            <a:off x="2198370" y="3549396"/>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15" name="object 15"/>
          <p:cNvSpPr/>
          <p:nvPr/>
        </p:nvSpPr>
        <p:spPr>
          <a:xfrm>
            <a:off x="2326385"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16" name="object 16"/>
          <p:cNvSpPr/>
          <p:nvPr/>
        </p:nvSpPr>
        <p:spPr>
          <a:xfrm>
            <a:off x="2250185" y="3282696"/>
            <a:ext cx="101600" cy="152400"/>
          </a:xfrm>
          <a:custGeom>
            <a:avLst/>
            <a:gdLst/>
            <a:ahLst/>
            <a:cxnLst/>
            <a:rect l="l" t="t" r="r" b="b"/>
            <a:pathLst>
              <a:path w="101600" h="152400">
                <a:moveTo>
                  <a:pt x="101345" y="0"/>
                </a:moveTo>
                <a:lnTo>
                  <a:pt x="0" y="0"/>
                </a:lnTo>
                <a:lnTo>
                  <a:pt x="0" y="152400"/>
                </a:lnTo>
                <a:lnTo>
                  <a:pt x="101345" y="152400"/>
                </a:lnTo>
                <a:lnTo>
                  <a:pt x="101345" y="0"/>
                </a:lnTo>
                <a:close/>
              </a:path>
            </a:pathLst>
          </a:custGeom>
          <a:ln w="4762">
            <a:solidFill>
              <a:srgbClr val="000000"/>
            </a:solidFill>
          </a:ln>
        </p:spPr>
        <p:txBody>
          <a:bodyPr wrap="square" lIns="0" tIns="0" rIns="0" bIns="0" rtlCol="0"/>
          <a:lstStyle/>
          <a:p/>
        </p:txBody>
      </p:sp>
      <p:sp>
        <p:nvSpPr>
          <p:cNvPr id="17" name="object 17"/>
          <p:cNvSpPr/>
          <p:nvPr/>
        </p:nvSpPr>
        <p:spPr>
          <a:xfrm>
            <a:off x="2250185" y="3435096"/>
            <a:ext cx="51435" cy="114300"/>
          </a:xfrm>
          <a:custGeom>
            <a:avLst/>
            <a:gdLst/>
            <a:ahLst/>
            <a:cxnLst/>
            <a:rect l="l" t="t" r="r" b="b"/>
            <a:pathLst>
              <a:path w="51435" h="114300">
                <a:moveTo>
                  <a:pt x="51053" y="0"/>
                </a:moveTo>
                <a:lnTo>
                  <a:pt x="0" y="114300"/>
                </a:lnTo>
              </a:path>
            </a:pathLst>
          </a:custGeom>
          <a:ln w="4762">
            <a:solidFill>
              <a:srgbClr val="000000"/>
            </a:solidFill>
          </a:ln>
        </p:spPr>
        <p:txBody>
          <a:bodyPr wrap="square" lIns="0" tIns="0" rIns="0" bIns="0" rtlCol="0"/>
          <a:lstStyle/>
          <a:p/>
        </p:txBody>
      </p:sp>
      <p:sp>
        <p:nvSpPr>
          <p:cNvPr id="18" name="object 18"/>
          <p:cNvSpPr/>
          <p:nvPr/>
        </p:nvSpPr>
        <p:spPr>
          <a:xfrm>
            <a:off x="2301239" y="3435096"/>
            <a:ext cx="77470" cy="114300"/>
          </a:xfrm>
          <a:custGeom>
            <a:avLst/>
            <a:gdLst/>
            <a:ahLst/>
            <a:cxnLst/>
            <a:rect l="l" t="t" r="r" b="b"/>
            <a:pathLst>
              <a:path w="77469" h="114300">
                <a:moveTo>
                  <a:pt x="0" y="0"/>
                </a:moveTo>
                <a:lnTo>
                  <a:pt x="76962" y="114300"/>
                </a:lnTo>
              </a:path>
            </a:pathLst>
          </a:custGeom>
          <a:ln w="4762">
            <a:solidFill>
              <a:srgbClr val="000000"/>
            </a:solidFill>
          </a:ln>
        </p:spPr>
        <p:txBody>
          <a:bodyPr wrap="square" lIns="0" tIns="0" rIns="0" bIns="0" rtlCol="0"/>
          <a:lstStyle/>
          <a:p/>
        </p:txBody>
      </p:sp>
      <p:sp>
        <p:nvSpPr>
          <p:cNvPr id="19" name="object 19"/>
          <p:cNvSpPr/>
          <p:nvPr/>
        </p:nvSpPr>
        <p:spPr>
          <a:xfrm>
            <a:off x="2121407" y="3054095"/>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20" name="object 20"/>
          <p:cNvSpPr/>
          <p:nvPr/>
        </p:nvSpPr>
        <p:spPr>
          <a:xfrm>
            <a:off x="2045207" y="3206495"/>
            <a:ext cx="128270" cy="76200"/>
          </a:xfrm>
          <a:custGeom>
            <a:avLst/>
            <a:gdLst/>
            <a:ahLst/>
            <a:cxnLst/>
            <a:rect l="l" t="t" r="r" b="b"/>
            <a:pathLst>
              <a:path w="128269" h="76200">
                <a:moveTo>
                  <a:pt x="0" y="76200"/>
                </a:moveTo>
                <a:lnTo>
                  <a:pt x="128016" y="0"/>
                </a:lnTo>
              </a:path>
            </a:pathLst>
          </a:custGeom>
          <a:ln w="4762">
            <a:solidFill>
              <a:srgbClr val="000000"/>
            </a:solidFill>
          </a:ln>
        </p:spPr>
        <p:txBody>
          <a:bodyPr wrap="square" lIns="0" tIns="0" rIns="0" bIns="0" rtlCol="0"/>
          <a:lstStyle/>
          <a:p/>
        </p:txBody>
      </p:sp>
      <p:sp>
        <p:nvSpPr>
          <p:cNvPr id="21" name="object 21"/>
          <p:cNvSpPr/>
          <p:nvPr/>
        </p:nvSpPr>
        <p:spPr>
          <a:xfrm>
            <a:off x="2173223" y="3206495"/>
            <a:ext cx="153670" cy="76200"/>
          </a:xfrm>
          <a:custGeom>
            <a:avLst/>
            <a:gdLst/>
            <a:ahLst/>
            <a:cxnLst/>
            <a:rect l="l" t="t" r="r" b="b"/>
            <a:pathLst>
              <a:path w="153669" h="76200">
                <a:moveTo>
                  <a:pt x="0" y="0"/>
                </a:moveTo>
                <a:lnTo>
                  <a:pt x="153162" y="76200"/>
                </a:lnTo>
              </a:path>
            </a:pathLst>
          </a:custGeom>
          <a:ln w="4762">
            <a:solidFill>
              <a:srgbClr val="000000"/>
            </a:solidFill>
          </a:ln>
        </p:spPr>
        <p:txBody>
          <a:bodyPr wrap="square" lIns="0" tIns="0" rIns="0" bIns="0" rtlCol="0"/>
          <a:lstStyle/>
          <a:p/>
        </p:txBody>
      </p:sp>
      <p:sp>
        <p:nvSpPr>
          <p:cNvPr id="22" name="object 22"/>
          <p:cNvSpPr/>
          <p:nvPr/>
        </p:nvSpPr>
        <p:spPr>
          <a:xfrm>
            <a:off x="2454401"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23" name="object 23"/>
          <p:cNvSpPr/>
          <p:nvPr/>
        </p:nvSpPr>
        <p:spPr>
          <a:xfrm>
            <a:off x="2582417"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24" name="object 24"/>
          <p:cNvSpPr/>
          <p:nvPr/>
        </p:nvSpPr>
        <p:spPr>
          <a:xfrm>
            <a:off x="2504694" y="3282696"/>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25" name="object 25"/>
          <p:cNvSpPr/>
          <p:nvPr/>
        </p:nvSpPr>
        <p:spPr>
          <a:xfrm>
            <a:off x="2504694" y="3435096"/>
            <a:ext cx="52069" cy="114300"/>
          </a:xfrm>
          <a:custGeom>
            <a:avLst/>
            <a:gdLst/>
            <a:ahLst/>
            <a:cxnLst/>
            <a:rect l="l" t="t" r="r" b="b"/>
            <a:pathLst>
              <a:path w="52069" h="114300">
                <a:moveTo>
                  <a:pt x="51816" y="0"/>
                </a:moveTo>
                <a:lnTo>
                  <a:pt x="0" y="114300"/>
                </a:lnTo>
              </a:path>
            </a:pathLst>
          </a:custGeom>
          <a:ln w="4762">
            <a:solidFill>
              <a:srgbClr val="000000"/>
            </a:solidFill>
          </a:ln>
        </p:spPr>
        <p:txBody>
          <a:bodyPr wrap="square" lIns="0" tIns="0" rIns="0" bIns="0" rtlCol="0"/>
          <a:lstStyle/>
          <a:p/>
        </p:txBody>
      </p:sp>
      <p:sp>
        <p:nvSpPr>
          <p:cNvPr id="26" name="object 26"/>
          <p:cNvSpPr/>
          <p:nvPr/>
        </p:nvSpPr>
        <p:spPr>
          <a:xfrm>
            <a:off x="2556510" y="3435096"/>
            <a:ext cx="77470" cy="114300"/>
          </a:xfrm>
          <a:custGeom>
            <a:avLst/>
            <a:gdLst/>
            <a:ahLst/>
            <a:cxnLst/>
            <a:rect l="l" t="t" r="r" b="b"/>
            <a:pathLst>
              <a:path w="77469" h="114300">
                <a:moveTo>
                  <a:pt x="0" y="0"/>
                </a:moveTo>
                <a:lnTo>
                  <a:pt x="76962" y="114300"/>
                </a:lnTo>
              </a:path>
            </a:pathLst>
          </a:custGeom>
          <a:ln w="4762">
            <a:solidFill>
              <a:srgbClr val="000000"/>
            </a:solidFill>
          </a:ln>
        </p:spPr>
        <p:txBody>
          <a:bodyPr wrap="square" lIns="0" tIns="0" rIns="0" bIns="0" rtlCol="0"/>
          <a:lstStyle/>
          <a:p/>
        </p:txBody>
      </p:sp>
      <p:sp>
        <p:nvSpPr>
          <p:cNvPr id="27" name="object 27"/>
          <p:cNvSpPr/>
          <p:nvPr/>
        </p:nvSpPr>
        <p:spPr>
          <a:xfrm>
            <a:off x="2709672" y="3549396"/>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28" name="object 28"/>
          <p:cNvSpPr/>
          <p:nvPr/>
        </p:nvSpPr>
        <p:spPr>
          <a:xfrm>
            <a:off x="2837688"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29" name="object 29"/>
          <p:cNvSpPr/>
          <p:nvPr/>
        </p:nvSpPr>
        <p:spPr>
          <a:xfrm>
            <a:off x="2761488" y="3282696"/>
            <a:ext cx="101600" cy="152400"/>
          </a:xfrm>
          <a:custGeom>
            <a:avLst/>
            <a:gdLst/>
            <a:ahLst/>
            <a:cxnLst/>
            <a:rect l="l" t="t" r="r" b="b"/>
            <a:pathLst>
              <a:path w="101600" h="152400">
                <a:moveTo>
                  <a:pt x="101345" y="0"/>
                </a:moveTo>
                <a:lnTo>
                  <a:pt x="0" y="0"/>
                </a:lnTo>
                <a:lnTo>
                  <a:pt x="0" y="152400"/>
                </a:lnTo>
                <a:lnTo>
                  <a:pt x="101345" y="152400"/>
                </a:lnTo>
                <a:lnTo>
                  <a:pt x="101345" y="0"/>
                </a:lnTo>
                <a:close/>
              </a:path>
            </a:pathLst>
          </a:custGeom>
          <a:ln w="4762">
            <a:solidFill>
              <a:srgbClr val="000000"/>
            </a:solidFill>
          </a:ln>
        </p:spPr>
        <p:txBody>
          <a:bodyPr wrap="square" lIns="0" tIns="0" rIns="0" bIns="0" rtlCol="0"/>
          <a:lstStyle/>
          <a:p/>
        </p:txBody>
      </p:sp>
      <p:sp>
        <p:nvSpPr>
          <p:cNvPr id="30" name="object 30"/>
          <p:cNvSpPr/>
          <p:nvPr/>
        </p:nvSpPr>
        <p:spPr>
          <a:xfrm>
            <a:off x="2761488" y="3435096"/>
            <a:ext cx="51435" cy="114300"/>
          </a:xfrm>
          <a:custGeom>
            <a:avLst/>
            <a:gdLst/>
            <a:ahLst/>
            <a:cxnLst/>
            <a:rect l="l" t="t" r="r" b="b"/>
            <a:pathLst>
              <a:path w="51435" h="114300">
                <a:moveTo>
                  <a:pt x="51054" y="0"/>
                </a:moveTo>
                <a:lnTo>
                  <a:pt x="0" y="114300"/>
                </a:lnTo>
              </a:path>
            </a:pathLst>
          </a:custGeom>
          <a:ln w="4762">
            <a:solidFill>
              <a:srgbClr val="000000"/>
            </a:solidFill>
          </a:ln>
        </p:spPr>
        <p:txBody>
          <a:bodyPr wrap="square" lIns="0" tIns="0" rIns="0" bIns="0" rtlCol="0"/>
          <a:lstStyle/>
          <a:p/>
        </p:txBody>
      </p:sp>
      <p:sp>
        <p:nvSpPr>
          <p:cNvPr id="31" name="object 31"/>
          <p:cNvSpPr/>
          <p:nvPr/>
        </p:nvSpPr>
        <p:spPr>
          <a:xfrm>
            <a:off x="2812542" y="3435096"/>
            <a:ext cx="77470" cy="114300"/>
          </a:xfrm>
          <a:custGeom>
            <a:avLst/>
            <a:gdLst/>
            <a:ahLst/>
            <a:cxnLst/>
            <a:rect l="l" t="t" r="r" b="b"/>
            <a:pathLst>
              <a:path w="77469" h="114300">
                <a:moveTo>
                  <a:pt x="0" y="0"/>
                </a:moveTo>
                <a:lnTo>
                  <a:pt x="76962" y="114300"/>
                </a:lnTo>
              </a:path>
            </a:pathLst>
          </a:custGeom>
          <a:ln w="4762">
            <a:solidFill>
              <a:srgbClr val="000000"/>
            </a:solidFill>
          </a:ln>
        </p:spPr>
        <p:txBody>
          <a:bodyPr wrap="square" lIns="0" tIns="0" rIns="0" bIns="0" rtlCol="0"/>
          <a:lstStyle/>
          <a:p/>
        </p:txBody>
      </p:sp>
      <p:sp>
        <p:nvSpPr>
          <p:cNvPr id="32" name="object 32"/>
          <p:cNvSpPr/>
          <p:nvPr/>
        </p:nvSpPr>
        <p:spPr>
          <a:xfrm>
            <a:off x="2632710" y="3054095"/>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33" name="object 33"/>
          <p:cNvSpPr/>
          <p:nvPr/>
        </p:nvSpPr>
        <p:spPr>
          <a:xfrm>
            <a:off x="2556510" y="3206495"/>
            <a:ext cx="128270" cy="76200"/>
          </a:xfrm>
          <a:custGeom>
            <a:avLst/>
            <a:gdLst/>
            <a:ahLst/>
            <a:cxnLst/>
            <a:rect l="l" t="t" r="r" b="b"/>
            <a:pathLst>
              <a:path w="128269" h="76200">
                <a:moveTo>
                  <a:pt x="0" y="76200"/>
                </a:moveTo>
                <a:lnTo>
                  <a:pt x="128015" y="0"/>
                </a:lnTo>
              </a:path>
            </a:pathLst>
          </a:custGeom>
          <a:ln w="4762">
            <a:solidFill>
              <a:srgbClr val="000000"/>
            </a:solidFill>
          </a:ln>
        </p:spPr>
        <p:txBody>
          <a:bodyPr wrap="square" lIns="0" tIns="0" rIns="0" bIns="0" rtlCol="0"/>
          <a:lstStyle/>
          <a:p/>
        </p:txBody>
      </p:sp>
      <p:sp>
        <p:nvSpPr>
          <p:cNvPr id="34" name="object 34"/>
          <p:cNvSpPr/>
          <p:nvPr/>
        </p:nvSpPr>
        <p:spPr>
          <a:xfrm>
            <a:off x="2684526" y="3206495"/>
            <a:ext cx="153670" cy="76200"/>
          </a:xfrm>
          <a:custGeom>
            <a:avLst/>
            <a:gdLst/>
            <a:ahLst/>
            <a:cxnLst/>
            <a:rect l="l" t="t" r="r" b="b"/>
            <a:pathLst>
              <a:path w="153669" h="76200">
                <a:moveTo>
                  <a:pt x="0" y="0"/>
                </a:moveTo>
                <a:lnTo>
                  <a:pt x="153162" y="76200"/>
                </a:lnTo>
              </a:path>
            </a:pathLst>
          </a:custGeom>
          <a:ln w="4762">
            <a:solidFill>
              <a:srgbClr val="000000"/>
            </a:solidFill>
          </a:ln>
        </p:spPr>
        <p:txBody>
          <a:bodyPr wrap="square" lIns="0" tIns="0" rIns="0" bIns="0" rtlCol="0"/>
          <a:lstStyle/>
          <a:p/>
        </p:txBody>
      </p:sp>
      <p:sp>
        <p:nvSpPr>
          <p:cNvPr id="35" name="object 35"/>
          <p:cNvSpPr/>
          <p:nvPr/>
        </p:nvSpPr>
        <p:spPr>
          <a:xfrm>
            <a:off x="2173223" y="2977895"/>
            <a:ext cx="255270" cy="76200"/>
          </a:xfrm>
          <a:custGeom>
            <a:avLst/>
            <a:gdLst/>
            <a:ahLst/>
            <a:cxnLst/>
            <a:rect l="l" t="t" r="r" b="b"/>
            <a:pathLst>
              <a:path w="255269" h="76200">
                <a:moveTo>
                  <a:pt x="0" y="76200"/>
                </a:moveTo>
                <a:lnTo>
                  <a:pt x="255269" y="0"/>
                </a:lnTo>
              </a:path>
            </a:pathLst>
          </a:custGeom>
          <a:ln w="4762">
            <a:solidFill>
              <a:srgbClr val="000000"/>
            </a:solidFill>
          </a:ln>
        </p:spPr>
        <p:txBody>
          <a:bodyPr wrap="square" lIns="0" tIns="0" rIns="0" bIns="0" rtlCol="0"/>
          <a:lstStyle/>
          <a:p/>
        </p:txBody>
      </p:sp>
      <p:sp>
        <p:nvSpPr>
          <p:cNvPr id="36" name="object 36"/>
          <p:cNvSpPr/>
          <p:nvPr/>
        </p:nvSpPr>
        <p:spPr>
          <a:xfrm>
            <a:off x="2428494" y="2977895"/>
            <a:ext cx="256540" cy="76200"/>
          </a:xfrm>
          <a:custGeom>
            <a:avLst/>
            <a:gdLst/>
            <a:ahLst/>
            <a:cxnLst/>
            <a:rect l="l" t="t" r="r" b="b"/>
            <a:pathLst>
              <a:path w="256539" h="76200">
                <a:moveTo>
                  <a:pt x="0" y="0"/>
                </a:moveTo>
                <a:lnTo>
                  <a:pt x="256031" y="76200"/>
                </a:lnTo>
              </a:path>
            </a:pathLst>
          </a:custGeom>
          <a:ln w="4762">
            <a:solidFill>
              <a:srgbClr val="000000"/>
            </a:solidFill>
          </a:ln>
        </p:spPr>
        <p:txBody>
          <a:bodyPr wrap="square" lIns="0" tIns="0" rIns="0" bIns="0" rtlCol="0"/>
          <a:lstStyle/>
          <a:p/>
        </p:txBody>
      </p:sp>
      <p:sp>
        <p:nvSpPr>
          <p:cNvPr id="37" name="object 37"/>
          <p:cNvSpPr txBox="1"/>
          <p:nvPr/>
        </p:nvSpPr>
        <p:spPr>
          <a:xfrm>
            <a:off x="3288791" y="2800350"/>
            <a:ext cx="325120" cy="203200"/>
          </a:xfrm>
          <a:prstGeom prst="rect">
            <a:avLst/>
          </a:prstGeom>
          <a:ln w="4762">
            <a:solidFill>
              <a:srgbClr val="000000"/>
            </a:solidFill>
          </a:ln>
        </p:spPr>
        <p:txBody>
          <a:bodyPr wrap="square" lIns="0" tIns="24130" rIns="0" bIns="0" rtlCol="0" vert="horz">
            <a:spAutoFit/>
          </a:bodyPr>
          <a:lstStyle/>
          <a:p>
            <a:pPr marL="47625">
              <a:lnSpc>
                <a:spcPct val="100000"/>
              </a:lnSpc>
              <a:spcBef>
                <a:spcPts val="190"/>
              </a:spcBef>
            </a:pPr>
            <a:r>
              <a:rPr dirty="0" sz="1000" spc="-5">
                <a:latin typeface="Tahoma"/>
                <a:cs typeface="Tahoma"/>
              </a:rPr>
              <a:t>a=1</a:t>
            </a:r>
            <a:endParaRPr sz="1000">
              <a:latin typeface="Tahoma"/>
              <a:cs typeface="Tahoma"/>
            </a:endParaRPr>
          </a:p>
        </p:txBody>
      </p:sp>
      <p:sp>
        <p:nvSpPr>
          <p:cNvPr id="38" name="object 38"/>
          <p:cNvSpPr/>
          <p:nvPr/>
        </p:nvSpPr>
        <p:spPr>
          <a:xfrm>
            <a:off x="2965704"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39" name="object 39"/>
          <p:cNvSpPr/>
          <p:nvPr/>
        </p:nvSpPr>
        <p:spPr>
          <a:xfrm>
            <a:off x="3092957" y="3549396"/>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40" name="object 40"/>
          <p:cNvSpPr/>
          <p:nvPr/>
        </p:nvSpPr>
        <p:spPr>
          <a:xfrm>
            <a:off x="3015995" y="3282696"/>
            <a:ext cx="102870" cy="152400"/>
          </a:xfrm>
          <a:custGeom>
            <a:avLst/>
            <a:gdLst/>
            <a:ahLst/>
            <a:cxnLst/>
            <a:rect l="l" t="t" r="r" b="b"/>
            <a:pathLst>
              <a:path w="102869" h="152400">
                <a:moveTo>
                  <a:pt x="102869" y="0"/>
                </a:moveTo>
                <a:lnTo>
                  <a:pt x="0" y="0"/>
                </a:lnTo>
                <a:lnTo>
                  <a:pt x="0" y="152400"/>
                </a:lnTo>
                <a:lnTo>
                  <a:pt x="102869" y="152400"/>
                </a:lnTo>
                <a:lnTo>
                  <a:pt x="102869" y="0"/>
                </a:lnTo>
                <a:close/>
              </a:path>
            </a:pathLst>
          </a:custGeom>
          <a:ln w="4762">
            <a:solidFill>
              <a:srgbClr val="000000"/>
            </a:solidFill>
          </a:ln>
        </p:spPr>
        <p:txBody>
          <a:bodyPr wrap="square" lIns="0" tIns="0" rIns="0" bIns="0" rtlCol="0"/>
          <a:lstStyle/>
          <a:p/>
        </p:txBody>
      </p:sp>
      <p:sp>
        <p:nvSpPr>
          <p:cNvPr id="41" name="object 41"/>
          <p:cNvSpPr/>
          <p:nvPr/>
        </p:nvSpPr>
        <p:spPr>
          <a:xfrm>
            <a:off x="3015995" y="3435096"/>
            <a:ext cx="52069" cy="114300"/>
          </a:xfrm>
          <a:custGeom>
            <a:avLst/>
            <a:gdLst/>
            <a:ahLst/>
            <a:cxnLst/>
            <a:rect l="l" t="t" r="r" b="b"/>
            <a:pathLst>
              <a:path w="52069" h="114300">
                <a:moveTo>
                  <a:pt x="51816" y="0"/>
                </a:moveTo>
                <a:lnTo>
                  <a:pt x="0" y="114300"/>
                </a:lnTo>
              </a:path>
            </a:pathLst>
          </a:custGeom>
          <a:ln w="4762">
            <a:solidFill>
              <a:srgbClr val="000000"/>
            </a:solidFill>
          </a:ln>
        </p:spPr>
        <p:txBody>
          <a:bodyPr wrap="square" lIns="0" tIns="0" rIns="0" bIns="0" rtlCol="0"/>
          <a:lstStyle/>
          <a:p/>
        </p:txBody>
      </p:sp>
      <p:sp>
        <p:nvSpPr>
          <p:cNvPr id="42" name="object 42"/>
          <p:cNvSpPr/>
          <p:nvPr/>
        </p:nvSpPr>
        <p:spPr>
          <a:xfrm>
            <a:off x="3067811" y="3435096"/>
            <a:ext cx="77470" cy="114300"/>
          </a:xfrm>
          <a:custGeom>
            <a:avLst/>
            <a:gdLst/>
            <a:ahLst/>
            <a:cxnLst/>
            <a:rect l="l" t="t" r="r" b="b"/>
            <a:pathLst>
              <a:path w="77469" h="114300">
                <a:moveTo>
                  <a:pt x="0" y="0"/>
                </a:moveTo>
                <a:lnTo>
                  <a:pt x="76962" y="114300"/>
                </a:lnTo>
              </a:path>
            </a:pathLst>
          </a:custGeom>
          <a:ln w="4762">
            <a:solidFill>
              <a:srgbClr val="000000"/>
            </a:solidFill>
          </a:ln>
        </p:spPr>
        <p:txBody>
          <a:bodyPr wrap="square" lIns="0" tIns="0" rIns="0" bIns="0" rtlCol="0"/>
          <a:lstStyle/>
          <a:p/>
        </p:txBody>
      </p:sp>
      <p:sp>
        <p:nvSpPr>
          <p:cNvPr id="43" name="object 43"/>
          <p:cNvSpPr/>
          <p:nvPr/>
        </p:nvSpPr>
        <p:spPr>
          <a:xfrm>
            <a:off x="3220973" y="3549396"/>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44" name="object 44"/>
          <p:cNvSpPr/>
          <p:nvPr/>
        </p:nvSpPr>
        <p:spPr>
          <a:xfrm>
            <a:off x="3348990"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45" name="object 45"/>
          <p:cNvSpPr/>
          <p:nvPr/>
        </p:nvSpPr>
        <p:spPr>
          <a:xfrm>
            <a:off x="3272790" y="3282696"/>
            <a:ext cx="101600" cy="152400"/>
          </a:xfrm>
          <a:custGeom>
            <a:avLst/>
            <a:gdLst/>
            <a:ahLst/>
            <a:cxnLst/>
            <a:rect l="l" t="t" r="r" b="b"/>
            <a:pathLst>
              <a:path w="101600" h="152400">
                <a:moveTo>
                  <a:pt x="101346" y="0"/>
                </a:moveTo>
                <a:lnTo>
                  <a:pt x="0" y="0"/>
                </a:lnTo>
                <a:lnTo>
                  <a:pt x="0" y="152400"/>
                </a:lnTo>
                <a:lnTo>
                  <a:pt x="101346" y="152400"/>
                </a:lnTo>
                <a:lnTo>
                  <a:pt x="101346" y="0"/>
                </a:lnTo>
                <a:close/>
              </a:path>
            </a:pathLst>
          </a:custGeom>
          <a:ln w="4762">
            <a:solidFill>
              <a:srgbClr val="000000"/>
            </a:solidFill>
          </a:ln>
        </p:spPr>
        <p:txBody>
          <a:bodyPr wrap="square" lIns="0" tIns="0" rIns="0" bIns="0" rtlCol="0"/>
          <a:lstStyle/>
          <a:p/>
        </p:txBody>
      </p:sp>
      <p:sp>
        <p:nvSpPr>
          <p:cNvPr id="46" name="object 46"/>
          <p:cNvSpPr/>
          <p:nvPr/>
        </p:nvSpPr>
        <p:spPr>
          <a:xfrm>
            <a:off x="3272790" y="3435096"/>
            <a:ext cx="50800" cy="114300"/>
          </a:xfrm>
          <a:custGeom>
            <a:avLst/>
            <a:gdLst/>
            <a:ahLst/>
            <a:cxnLst/>
            <a:rect l="l" t="t" r="r" b="b"/>
            <a:pathLst>
              <a:path w="50800" h="114300">
                <a:moveTo>
                  <a:pt x="50292" y="0"/>
                </a:moveTo>
                <a:lnTo>
                  <a:pt x="0" y="114300"/>
                </a:lnTo>
              </a:path>
            </a:pathLst>
          </a:custGeom>
          <a:ln w="4762">
            <a:solidFill>
              <a:srgbClr val="000000"/>
            </a:solidFill>
          </a:ln>
        </p:spPr>
        <p:txBody>
          <a:bodyPr wrap="square" lIns="0" tIns="0" rIns="0" bIns="0" rtlCol="0"/>
          <a:lstStyle/>
          <a:p/>
        </p:txBody>
      </p:sp>
      <p:sp>
        <p:nvSpPr>
          <p:cNvPr id="47" name="object 47"/>
          <p:cNvSpPr/>
          <p:nvPr/>
        </p:nvSpPr>
        <p:spPr>
          <a:xfrm>
            <a:off x="3323082"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48" name="object 48"/>
          <p:cNvSpPr/>
          <p:nvPr/>
        </p:nvSpPr>
        <p:spPr>
          <a:xfrm>
            <a:off x="3144011" y="3054095"/>
            <a:ext cx="102235" cy="152400"/>
          </a:xfrm>
          <a:custGeom>
            <a:avLst/>
            <a:gdLst/>
            <a:ahLst/>
            <a:cxnLst/>
            <a:rect l="l" t="t" r="r" b="b"/>
            <a:pathLst>
              <a:path w="102235" h="152400">
                <a:moveTo>
                  <a:pt x="102107" y="0"/>
                </a:moveTo>
                <a:lnTo>
                  <a:pt x="0" y="0"/>
                </a:lnTo>
                <a:lnTo>
                  <a:pt x="0" y="152400"/>
                </a:lnTo>
                <a:lnTo>
                  <a:pt x="102107" y="152400"/>
                </a:lnTo>
                <a:lnTo>
                  <a:pt x="102107" y="0"/>
                </a:lnTo>
                <a:close/>
              </a:path>
            </a:pathLst>
          </a:custGeom>
          <a:ln w="4762">
            <a:solidFill>
              <a:srgbClr val="000000"/>
            </a:solidFill>
          </a:ln>
        </p:spPr>
        <p:txBody>
          <a:bodyPr wrap="square" lIns="0" tIns="0" rIns="0" bIns="0" rtlCol="0"/>
          <a:lstStyle/>
          <a:p/>
        </p:txBody>
      </p:sp>
      <p:sp>
        <p:nvSpPr>
          <p:cNvPr id="49" name="object 49"/>
          <p:cNvSpPr/>
          <p:nvPr/>
        </p:nvSpPr>
        <p:spPr>
          <a:xfrm>
            <a:off x="3067811" y="3206495"/>
            <a:ext cx="128270" cy="76200"/>
          </a:xfrm>
          <a:custGeom>
            <a:avLst/>
            <a:gdLst/>
            <a:ahLst/>
            <a:cxnLst/>
            <a:rect l="l" t="t" r="r" b="b"/>
            <a:pathLst>
              <a:path w="128269" h="76200">
                <a:moveTo>
                  <a:pt x="0" y="76200"/>
                </a:moveTo>
                <a:lnTo>
                  <a:pt x="128015" y="0"/>
                </a:lnTo>
              </a:path>
            </a:pathLst>
          </a:custGeom>
          <a:ln w="4762">
            <a:solidFill>
              <a:srgbClr val="000000"/>
            </a:solidFill>
          </a:ln>
        </p:spPr>
        <p:txBody>
          <a:bodyPr wrap="square" lIns="0" tIns="0" rIns="0" bIns="0" rtlCol="0"/>
          <a:lstStyle/>
          <a:p/>
        </p:txBody>
      </p:sp>
      <p:sp>
        <p:nvSpPr>
          <p:cNvPr id="50" name="object 50"/>
          <p:cNvSpPr/>
          <p:nvPr/>
        </p:nvSpPr>
        <p:spPr>
          <a:xfrm>
            <a:off x="3195827" y="3206495"/>
            <a:ext cx="153670" cy="76200"/>
          </a:xfrm>
          <a:custGeom>
            <a:avLst/>
            <a:gdLst/>
            <a:ahLst/>
            <a:cxnLst/>
            <a:rect l="l" t="t" r="r" b="b"/>
            <a:pathLst>
              <a:path w="153670" h="76200">
                <a:moveTo>
                  <a:pt x="0" y="0"/>
                </a:moveTo>
                <a:lnTo>
                  <a:pt x="153162" y="76200"/>
                </a:lnTo>
              </a:path>
            </a:pathLst>
          </a:custGeom>
          <a:ln w="4762">
            <a:solidFill>
              <a:srgbClr val="000000"/>
            </a:solidFill>
          </a:ln>
        </p:spPr>
        <p:txBody>
          <a:bodyPr wrap="square" lIns="0" tIns="0" rIns="0" bIns="0" rtlCol="0"/>
          <a:lstStyle/>
          <a:p/>
        </p:txBody>
      </p:sp>
      <p:sp>
        <p:nvSpPr>
          <p:cNvPr id="51" name="object 51"/>
          <p:cNvSpPr/>
          <p:nvPr/>
        </p:nvSpPr>
        <p:spPr>
          <a:xfrm>
            <a:off x="3476244"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52" name="object 52"/>
          <p:cNvSpPr/>
          <p:nvPr/>
        </p:nvSpPr>
        <p:spPr>
          <a:xfrm>
            <a:off x="3604259"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53" name="object 53"/>
          <p:cNvSpPr/>
          <p:nvPr/>
        </p:nvSpPr>
        <p:spPr>
          <a:xfrm>
            <a:off x="3527297" y="32826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54" name="object 54"/>
          <p:cNvSpPr/>
          <p:nvPr/>
        </p:nvSpPr>
        <p:spPr>
          <a:xfrm>
            <a:off x="3527297" y="3435096"/>
            <a:ext cx="52069" cy="114300"/>
          </a:xfrm>
          <a:custGeom>
            <a:avLst/>
            <a:gdLst/>
            <a:ahLst/>
            <a:cxnLst/>
            <a:rect l="l" t="t" r="r" b="b"/>
            <a:pathLst>
              <a:path w="52070" h="114300">
                <a:moveTo>
                  <a:pt x="51815" y="0"/>
                </a:moveTo>
                <a:lnTo>
                  <a:pt x="0" y="114300"/>
                </a:lnTo>
              </a:path>
            </a:pathLst>
          </a:custGeom>
          <a:ln w="4762">
            <a:solidFill>
              <a:srgbClr val="000000"/>
            </a:solidFill>
          </a:ln>
        </p:spPr>
        <p:txBody>
          <a:bodyPr wrap="square" lIns="0" tIns="0" rIns="0" bIns="0" rtlCol="0"/>
          <a:lstStyle/>
          <a:p/>
        </p:txBody>
      </p:sp>
      <p:sp>
        <p:nvSpPr>
          <p:cNvPr id="55" name="object 55"/>
          <p:cNvSpPr/>
          <p:nvPr/>
        </p:nvSpPr>
        <p:spPr>
          <a:xfrm>
            <a:off x="3579114"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56" name="object 56"/>
          <p:cNvSpPr/>
          <p:nvPr/>
        </p:nvSpPr>
        <p:spPr>
          <a:xfrm>
            <a:off x="3732276"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57" name="object 57"/>
          <p:cNvSpPr/>
          <p:nvPr/>
        </p:nvSpPr>
        <p:spPr>
          <a:xfrm>
            <a:off x="3860291"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58" name="object 58"/>
          <p:cNvSpPr/>
          <p:nvPr/>
        </p:nvSpPr>
        <p:spPr>
          <a:xfrm>
            <a:off x="3784091" y="3282696"/>
            <a:ext cx="101600" cy="152400"/>
          </a:xfrm>
          <a:custGeom>
            <a:avLst/>
            <a:gdLst/>
            <a:ahLst/>
            <a:cxnLst/>
            <a:rect l="l" t="t" r="r" b="b"/>
            <a:pathLst>
              <a:path w="101600" h="152400">
                <a:moveTo>
                  <a:pt x="101346" y="0"/>
                </a:moveTo>
                <a:lnTo>
                  <a:pt x="0" y="0"/>
                </a:lnTo>
                <a:lnTo>
                  <a:pt x="0" y="152400"/>
                </a:lnTo>
                <a:lnTo>
                  <a:pt x="101346" y="152400"/>
                </a:lnTo>
                <a:lnTo>
                  <a:pt x="101346" y="0"/>
                </a:lnTo>
                <a:close/>
              </a:path>
            </a:pathLst>
          </a:custGeom>
          <a:ln w="4762">
            <a:solidFill>
              <a:srgbClr val="000000"/>
            </a:solidFill>
          </a:ln>
        </p:spPr>
        <p:txBody>
          <a:bodyPr wrap="square" lIns="0" tIns="0" rIns="0" bIns="0" rtlCol="0"/>
          <a:lstStyle/>
          <a:p/>
        </p:txBody>
      </p:sp>
      <p:sp>
        <p:nvSpPr>
          <p:cNvPr id="59" name="object 59"/>
          <p:cNvSpPr/>
          <p:nvPr/>
        </p:nvSpPr>
        <p:spPr>
          <a:xfrm>
            <a:off x="3784091" y="3435096"/>
            <a:ext cx="50800" cy="114300"/>
          </a:xfrm>
          <a:custGeom>
            <a:avLst/>
            <a:gdLst/>
            <a:ahLst/>
            <a:cxnLst/>
            <a:rect l="l" t="t" r="r" b="b"/>
            <a:pathLst>
              <a:path w="50800" h="114300">
                <a:moveTo>
                  <a:pt x="50292" y="0"/>
                </a:moveTo>
                <a:lnTo>
                  <a:pt x="0" y="114300"/>
                </a:lnTo>
              </a:path>
            </a:pathLst>
          </a:custGeom>
          <a:ln w="4762">
            <a:solidFill>
              <a:srgbClr val="000000"/>
            </a:solidFill>
          </a:ln>
        </p:spPr>
        <p:txBody>
          <a:bodyPr wrap="square" lIns="0" tIns="0" rIns="0" bIns="0" rtlCol="0"/>
          <a:lstStyle/>
          <a:p/>
        </p:txBody>
      </p:sp>
      <p:sp>
        <p:nvSpPr>
          <p:cNvPr id="60" name="object 60"/>
          <p:cNvSpPr/>
          <p:nvPr/>
        </p:nvSpPr>
        <p:spPr>
          <a:xfrm>
            <a:off x="3834384"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61" name="object 61"/>
          <p:cNvSpPr/>
          <p:nvPr/>
        </p:nvSpPr>
        <p:spPr>
          <a:xfrm>
            <a:off x="3655314" y="3054095"/>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62" name="object 62"/>
          <p:cNvSpPr/>
          <p:nvPr/>
        </p:nvSpPr>
        <p:spPr>
          <a:xfrm>
            <a:off x="3579114" y="3206495"/>
            <a:ext cx="128270" cy="76200"/>
          </a:xfrm>
          <a:custGeom>
            <a:avLst/>
            <a:gdLst/>
            <a:ahLst/>
            <a:cxnLst/>
            <a:rect l="l" t="t" r="r" b="b"/>
            <a:pathLst>
              <a:path w="128270" h="76200">
                <a:moveTo>
                  <a:pt x="0" y="76200"/>
                </a:moveTo>
                <a:lnTo>
                  <a:pt x="128015" y="0"/>
                </a:lnTo>
              </a:path>
            </a:pathLst>
          </a:custGeom>
          <a:ln w="4762">
            <a:solidFill>
              <a:srgbClr val="000000"/>
            </a:solidFill>
          </a:ln>
        </p:spPr>
        <p:txBody>
          <a:bodyPr wrap="square" lIns="0" tIns="0" rIns="0" bIns="0" rtlCol="0"/>
          <a:lstStyle/>
          <a:p/>
        </p:txBody>
      </p:sp>
      <p:sp>
        <p:nvSpPr>
          <p:cNvPr id="63" name="object 63"/>
          <p:cNvSpPr/>
          <p:nvPr/>
        </p:nvSpPr>
        <p:spPr>
          <a:xfrm>
            <a:off x="3707129" y="3206495"/>
            <a:ext cx="153670" cy="76200"/>
          </a:xfrm>
          <a:custGeom>
            <a:avLst/>
            <a:gdLst/>
            <a:ahLst/>
            <a:cxnLst/>
            <a:rect l="l" t="t" r="r" b="b"/>
            <a:pathLst>
              <a:path w="153670" h="76200">
                <a:moveTo>
                  <a:pt x="0" y="0"/>
                </a:moveTo>
                <a:lnTo>
                  <a:pt x="153162" y="76200"/>
                </a:lnTo>
              </a:path>
            </a:pathLst>
          </a:custGeom>
          <a:ln w="4762">
            <a:solidFill>
              <a:srgbClr val="000000"/>
            </a:solidFill>
          </a:ln>
        </p:spPr>
        <p:txBody>
          <a:bodyPr wrap="square" lIns="0" tIns="0" rIns="0" bIns="0" rtlCol="0"/>
          <a:lstStyle/>
          <a:p/>
        </p:txBody>
      </p:sp>
      <p:sp>
        <p:nvSpPr>
          <p:cNvPr id="64" name="object 64"/>
          <p:cNvSpPr/>
          <p:nvPr/>
        </p:nvSpPr>
        <p:spPr>
          <a:xfrm>
            <a:off x="3195827" y="2977895"/>
            <a:ext cx="255270" cy="76200"/>
          </a:xfrm>
          <a:custGeom>
            <a:avLst/>
            <a:gdLst/>
            <a:ahLst/>
            <a:cxnLst/>
            <a:rect l="l" t="t" r="r" b="b"/>
            <a:pathLst>
              <a:path w="255270" h="76200">
                <a:moveTo>
                  <a:pt x="0" y="76200"/>
                </a:moveTo>
                <a:lnTo>
                  <a:pt x="255270" y="0"/>
                </a:lnTo>
              </a:path>
            </a:pathLst>
          </a:custGeom>
          <a:ln w="4762">
            <a:solidFill>
              <a:srgbClr val="000000"/>
            </a:solidFill>
          </a:ln>
        </p:spPr>
        <p:txBody>
          <a:bodyPr wrap="square" lIns="0" tIns="0" rIns="0" bIns="0" rtlCol="0"/>
          <a:lstStyle/>
          <a:p/>
        </p:txBody>
      </p:sp>
      <p:sp>
        <p:nvSpPr>
          <p:cNvPr id="65" name="object 65"/>
          <p:cNvSpPr/>
          <p:nvPr/>
        </p:nvSpPr>
        <p:spPr>
          <a:xfrm>
            <a:off x="3451097" y="2977895"/>
            <a:ext cx="256540" cy="76200"/>
          </a:xfrm>
          <a:custGeom>
            <a:avLst/>
            <a:gdLst/>
            <a:ahLst/>
            <a:cxnLst/>
            <a:rect l="l" t="t" r="r" b="b"/>
            <a:pathLst>
              <a:path w="256539" h="76200">
                <a:moveTo>
                  <a:pt x="0" y="0"/>
                </a:moveTo>
                <a:lnTo>
                  <a:pt x="256031" y="76200"/>
                </a:lnTo>
              </a:path>
            </a:pathLst>
          </a:custGeom>
          <a:ln w="4762">
            <a:solidFill>
              <a:srgbClr val="000000"/>
            </a:solidFill>
          </a:ln>
        </p:spPr>
        <p:txBody>
          <a:bodyPr wrap="square" lIns="0" tIns="0" rIns="0" bIns="0" rtlCol="0"/>
          <a:lstStyle/>
          <a:p/>
        </p:txBody>
      </p:sp>
      <p:sp>
        <p:nvSpPr>
          <p:cNvPr id="66" name="object 66"/>
          <p:cNvSpPr/>
          <p:nvPr/>
        </p:nvSpPr>
        <p:spPr>
          <a:xfrm>
            <a:off x="2428494" y="2673095"/>
            <a:ext cx="511809" cy="152400"/>
          </a:xfrm>
          <a:custGeom>
            <a:avLst/>
            <a:gdLst/>
            <a:ahLst/>
            <a:cxnLst/>
            <a:rect l="l" t="t" r="r" b="b"/>
            <a:pathLst>
              <a:path w="511810" h="152400">
                <a:moveTo>
                  <a:pt x="0" y="152400"/>
                </a:moveTo>
                <a:lnTo>
                  <a:pt x="511301" y="0"/>
                </a:lnTo>
              </a:path>
            </a:pathLst>
          </a:custGeom>
          <a:ln w="4762">
            <a:solidFill>
              <a:srgbClr val="000000"/>
            </a:solidFill>
          </a:ln>
        </p:spPr>
        <p:txBody>
          <a:bodyPr wrap="square" lIns="0" tIns="0" rIns="0" bIns="0" rtlCol="0"/>
          <a:lstStyle/>
          <a:p/>
        </p:txBody>
      </p:sp>
      <p:sp>
        <p:nvSpPr>
          <p:cNvPr id="67" name="object 67"/>
          <p:cNvSpPr/>
          <p:nvPr/>
        </p:nvSpPr>
        <p:spPr>
          <a:xfrm>
            <a:off x="2939795" y="2673095"/>
            <a:ext cx="511809" cy="152400"/>
          </a:xfrm>
          <a:custGeom>
            <a:avLst/>
            <a:gdLst/>
            <a:ahLst/>
            <a:cxnLst/>
            <a:rect l="l" t="t" r="r" b="b"/>
            <a:pathLst>
              <a:path w="511810" h="152400">
                <a:moveTo>
                  <a:pt x="0" y="0"/>
                </a:moveTo>
                <a:lnTo>
                  <a:pt x="511302" y="152400"/>
                </a:lnTo>
              </a:path>
            </a:pathLst>
          </a:custGeom>
          <a:ln w="4762">
            <a:solidFill>
              <a:srgbClr val="000000"/>
            </a:solidFill>
          </a:ln>
        </p:spPr>
        <p:txBody>
          <a:bodyPr wrap="square" lIns="0" tIns="0" rIns="0" bIns="0" rtlCol="0"/>
          <a:lstStyle/>
          <a:p/>
        </p:txBody>
      </p:sp>
      <p:sp>
        <p:nvSpPr>
          <p:cNvPr id="68" name="object 68"/>
          <p:cNvSpPr txBox="1"/>
          <p:nvPr/>
        </p:nvSpPr>
        <p:spPr>
          <a:xfrm>
            <a:off x="4834890" y="2495550"/>
            <a:ext cx="325120" cy="203200"/>
          </a:xfrm>
          <a:prstGeom prst="rect">
            <a:avLst/>
          </a:prstGeom>
          <a:ln w="4762">
            <a:solidFill>
              <a:srgbClr val="000000"/>
            </a:solidFill>
          </a:ln>
        </p:spPr>
        <p:txBody>
          <a:bodyPr wrap="square" lIns="0" tIns="24130" rIns="0" bIns="0" rtlCol="0" vert="horz">
            <a:spAutoFit/>
          </a:bodyPr>
          <a:lstStyle/>
          <a:p>
            <a:pPr marL="47625">
              <a:lnSpc>
                <a:spcPct val="100000"/>
              </a:lnSpc>
              <a:spcBef>
                <a:spcPts val="190"/>
              </a:spcBef>
            </a:pPr>
            <a:r>
              <a:rPr dirty="0" sz="1000" spc="-5">
                <a:latin typeface="Tahoma"/>
                <a:cs typeface="Tahoma"/>
              </a:rPr>
              <a:t>e=1</a:t>
            </a:r>
            <a:endParaRPr sz="1000">
              <a:latin typeface="Tahoma"/>
              <a:cs typeface="Tahoma"/>
            </a:endParaRPr>
          </a:p>
        </p:txBody>
      </p:sp>
      <p:sp>
        <p:nvSpPr>
          <p:cNvPr id="69" name="object 69"/>
          <p:cNvSpPr txBox="1"/>
          <p:nvPr/>
        </p:nvSpPr>
        <p:spPr>
          <a:xfrm>
            <a:off x="4323588" y="2800350"/>
            <a:ext cx="325120" cy="203200"/>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a=0</a:t>
            </a:r>
            <a:endParaRPr sz="1000">
              <a:latin typeface="Tahoma"/>
              <a:cs typeface="Tahoma"/>
            </a:endParaRPr>
          </a:p>
        </p:txBody>
      </p:sp>
      <p:sp>
        <p:nvSpPr>
          <p:cNvPr id="70" name="object 70"/>
          <p:cNvSpPr/>
          <p:nvPr/>
        </p:nvSpPr>
        <p:spPr>
          <a:xfrm>
            <a:off x="4000500"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71" name="object 71"/>
          <p:cNvSpPr/>
          <p:nvPr/>
        </p:nvSpPr>
        <p:spPr>
          <a:xfrm>
            <a:off x="4128515"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72" name="object 72"/>
          <p:cNvSpPr/>
          <p:nvPr/>
        </p:nvSpPr>
        <p:spPr>
          <a:xfrm>
            <a:off x="4051553" y="32826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73" name="object 73"/>
          <p:cNvSpPr/>
          <p:nvPr/>
        </p:nvSpPr>
        <p:spPr>
          <a:xfrm>
            <a:off x="4051553" y="3435096"/>
            <a:ext cx="51435" cy="114300"/>
          </a:xfrm>
          <a:custGeom>
            <a:avLst/>
            <a:gdLst/>
            <a:ahLst/>
            <a:cxnLst/>
            <a:rect l="l" t="t" r="r" b="b"/>
            <a:pathLst>
              <a:path w="51435" h="114300">
                <a:moveTo>
                  <a:pt x="51054" y="0"/>
                </a:moveTo>
                <a:lnTo>
                  <a:pt x="0" y="114300"/>
                </a:lnTo>
              </a:path>
            </a:pathLst>
          </a:custGeom>
          <a:ln w="4762">
            <a:solidFill>
              <a:srgbClr val="000000"/>
            </a:solidFill>
          </a:ln>
        </p:spPr>
        <p:txBody>
          <a:bodyPr wrap="square" lIns="0" tIns="0" rIns="0" bIns="0" rtlCol="0"/>
          <a:lstStyle/>
          <a:p/>
        </p:txBody>
      </p:sp>
      <p:sp>
        <p:nvSpPr>
          <p:cNvPr id="74" name="object 74"/>
          <p:cNvSpPr/>
          <p:nvPr/>
        </p:nvSpPr>
        <p:spPr>
          <a:xfrm>
            <a:off x="4102608"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75" name="object 75"/>
          <p:cNvSpPr/>
          <p:nvPr/>
        </p:nvSpPr>
        <p:spPr>
          <a:xfrm>
            <a:off x="4255770"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76" name="object 76"/>
          <p:cNvSpPr/>
          <p:nvPr/>
        </p:nvSpPr>
        <p:spPr>
          <a:xfrm>
            <a:off x="4383785"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77" name="object 77"/>
          <p:cNvSpPr/>
          <p:nvPr/>
        </p:nvSpPr>
        <p:spPr>
          <a:xfrm>
            <a:off x="4307585" y="3282696"/>
            <a:ext cx="101600" cy="152400"/>
          </a:xfrm>
          <a:custGeom>
            <a:avLst/>
            <a:gdLst/>
            <a:ahLst/>
            <a:cxnLst/>
            <a:rect l="l" t="t" r="r" b="b"/>
            <a:pathLst>
              <a:path w="101600" h="152400">
                <a:moveTo>
                  <a:pt x="101346" y="0"/>
                </a:moveTo>
                <a:lnTo>
                  <a:pt x="0" y="0"/>
                </a:lnTo>
                <a:lnTo>
                  <a:pt x="0" y="152400"/>
                </a:lnTo>
                <a:lnTo>
                  <a:pt x="101346" y="152400"/>
                </a:lnTo>
                <a:lnTo>
                  <a:pt x="101346" y="0"/>
                </a:lnTo>
                <a:close/>
              </a:path>
            </a:pathLst>
          </a:custGeom>
          <a:ln w="4762">
            <a:solidFill>
              <a:srgbClr val="000000"/>
            </a:solidFill>
          </a:ln>
        </p:spPr>
        <p:txBody>
          <a:bodyPr wrap="square" lIns="0" tIns="0" rIns="0" bIns="0" rtlCol="0"/>
          <a:lstStyle/>
          <a:p/>
        </p:txBody>
      </p:sp>
      <p:sp>
        <p:nvSpPr>
          <p:cNvPr id="78" name="object 78"/>
          <p:cNvSpPr/>
          <p:nvPr/>
        </p:nvSpPr>
        <p:spPr>
          <a:xfrm>
            <a:off x="4307585" y="3435096"/>
            <a:ext cx="51435" cy="114300"/>
          </a:xfrm>
          <a:custGeom>
            <a:avLst/>
            <a:gdLst/>
            <a:ahLst/>
            <a:cxnLst/>
            <a:rect l="l" t="t" r="r" b="b"/>
            <a:pathLst>
              <a:path w="51435" h="114300">
                <a:moveTo>
                  <a:pt x="51053" y="0"/>
                </a:moveTo>
                <a:lnTo>
                  <a:pt x="0" y="114300"/>
                </a:lnTo>
              </a:path>
            </a:pathLst>
          </a:custGeom>
          <a:ln w="4762">
            <a:solidFill>
              <a:srgbClr val="000000"/>
            </a:solidFill>
          </a:ln>
        </p:spPr>
        <p:txBody>
          <a:bodyPr wrap="square" lIns="0" tIns="0" rIns="0" bIns="0" rtlCol="0"/>
          <a:lstStyle/>
          <a:p/>
        </p:txBody>
      </p:sp>
      <p:sp>
        <p:nvSpPr>
          <p:cNvPr id="79" name="object 79"/>
          <p:cNvSpPr/>
          <p:nvPr/>
        </p:nvSpPr>
        <p:spPr>
          <a:xfrm>
            <a:off x="4358640"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80" name="object 80"/>
          <p:cNvSpPr/>
          <p:nvPr/>
        </p:nvSpPr>
        <p:spPr>
          <a:xfrm>
            <a:off x="4178808" y="3054095"/>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81" name="object 81"/>
          <p:cNvSpPr/>
          <p:nvPr/>
        </p:nvSpPr>
        <p:spPr>
          <a:xfrm>
            <a:off x="4102608" y="3206495"/>
            <a:ext cx="128270" cy="76200"/>
          </a:xfrm>
          <a:custGeom>
            <a:avLst/>
            <a:gdLst/>
            <a:ahLst/>
            <a:cxnLst/>
            <a:rect l="l" t="t" r="r" b="b"/>
            <a:pathLst>
              <a:path w="128270" h="76200">
                <a:moveTo>
                  <a:pt x="0" y="76200"/>
                </a:moveTo>
                <a:lnTo>
                  <a:pt x="128015" y="0"/>
                </a:lnTo>
              </a:path>
            </a:pathLst>
          </a:custGeom>
          <a:ln w="4762">
            <a:solidFill>
              <a:srgbClr val="000000"/>
            </a:solidFill>
          </a:ln>
        </p:spPr>
        <p:txBody>
          <a:bodyPr wrap="square" lIns="0" tIns="0" rIns="0" bIns="0" rtlCol="0"/>
          <a:lstStyle/>
          <a:p/>
        </p:txBody>
      </p:sp>
      <p:sp>
        <p:nvSpPr>
          <p:cNvPr id="82" name="object 82"/>
          <p:cNvSpPr/>
          <p:nvPr/>
        </p:nvSpPr>
        <p:spPr>
          <a:xfrm>
            <a:off x="4230623" y="3206495"/>
            <a:ext cx="153670" cy="76200"/>
          </a:xfrm>
          <a:custGeom>
            <a:avLst/>
            <a:gdLst/>
            <a:ahLst/>
            <a:cxnLst/>
            <a:rect l="l" t="t" r="r" b="b"/>
            <a:pathLst>
              <a:path w="153670" h="76200">
                <a:moveTo>
                  <a:pt x="0" y="0"/>
                </a:moveTo>
                <a:lnTo>
                  <a:pt x="153162" y="76200"/>
                </a:lnTo>
              </a:path>
            </a:pathLst>
          </a:custGeom>
          <a:ln w="4762">
            <a:solidFill>
              <a:srgbClr val="000000"/>
            </a:solidFill>
          </a:ln>
        </p:spPr>
        <p:txBody>
          <a:bodyPr wrap="square" lIns="0" tIns="0" rIns="0" bIns="0" rtlCol="0"/>
          <a:lstStyle/>
          <a:p/>
        </p:txBody>
      </p:sp>
      <p:sp>
        <p:nvSpPr>
          <p:cNvPr id="83" name="object 83"/>
          <p:cNvSpPr/>
          <p:nvPr/>
        </p:nvSpPr>
        <p:spPr>
          <a:xfrm>
            <a:off x="4511802"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84" name="object 84"/>
          <p:cNvSpPr/>
          <p:nvPr/>
        </p:nvSpPr>
        <p:spPr>
          <a:xfrm>
            <a:off x="4639817"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85" name="object 85"/>
          <p:cNvSpPr/>
          <p:nvPr/>
        </p:nvSpPr>
        <p:spPr>
          <a:xfrm>
            <a:off x="4562094" y="32826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86" name="object 86"/>
          <p:cNvSpPr/>
          <p:nvPr/>
        </p:nvSpPr>
        <p:spPr>
          <a:xfrm>
            <a:off x="4562094" y="3435096"/>
            <a:ext cx="52069" cy="114300"/>
          </a:xfrm>
          <a:custGeom>
            <a:avLst/>
            <a:gdLst/>
            <a:ahLst/>
            <a:cxnLst/>
            <a:rect l="l" t="t" r="r" b="b"/>
            <a:pathLst>
              <a:path w="52070" h="114300">
                <a:moveTo>
                  <a:pt x="51815" y="0"/>
                </a:moveTo>
                <a:lnTo>
                  <a:pt x="0" y="114300"/>
                </a:lnTo>
              </a:path>
            </a:pathLst>
          </a:custGeom>
          <a:ln w="4762">
            <a:solidFill>
              <a:srgbClr val="000000"/>
            </a:solidFill>
          </a:ln>
        </p:spPr>
        <p:txBody>
          <a:bodyPr wrap="square" lIns="0" tIns="0" rIns="0" bIns="0" rtlCol="0"/>
          <a:lstStyle/>
          <a:p/>
        </p:txBody>
      </p:sp>
      <p:sp>
        <p:nvSpPr>
          <p:cNvPr id="87" name="object 87"/>
          <p:cNvSpPr/>
          <p:nvPr/>
        </p:nvSpPr>
        <p:spPr>
          <a:xfrm>
            <a:off x="4613909"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88" name="object 88"/>
          <p:cNvSpPr/>
          <p:nvPr/>
        </p:nvSpPr>
        <p:spPr>
          <a:xfrm>
            <a:off x="4767071"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89" name="object 89"/>
          <p:cNvSpPr/>
          <p:nvPr/>
        </p:nvSpPr>
        <p:spPr>
          <a:xfrm>
            <a:off x="4895088"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90" name="object 90"/>
          <p:cNvSpPr/>
          <p:nvPr/>
        </p:nvSpPr>
        <p:spPr>
          <a:xfrm>
            <a:off x="4818888" y="3282696"/>
            <a:ext cx="101600" cy="152400"/>
          </a:xfrm>
          <a:custGeom>
            <a:avLst/>
            <a:gdLst/>
            <a:ahLst/>
            <a:cxnLst/>
            <a:rect l="l" t="t" r="r" b="b"/>
            <a:pathLst>
              <a:path w="101600" h="152400">
                <a:moveTo>
                  <a:pt x="101346" y="0"/>
                </a:moveTo>
                <a:lnTo>
                  <a:pt x="0" y="0"/>
                </a:lnTo>
                <a:lnTo>
                  <a:pt x="0" y="152400"/>
                </a:lnTo>
                <a:lnTo>
                  <a:pt x="101346" y="152400"/>
                </a:lnTo>
                <a:lnTo>
                  <a:pt x="101346" y="0"/>
                </a:lnTo>
                <a:close/>
              </a:path>
            </a:pathLst>
          </a:custGeom>
          <a:ln w="4762">
            <a:solidFill>
              <a:srgbClr val="000000"/>
            </a:solidFill>
          </a:ln>
        </p:spPr>
        <p:txBody>
          <a:bodyPr wrap="square" lIns="0" tIns="0" rIns="0" bIns="0" rtlCol="0"/>
          <a:lstStyle/>
          <a:p/>
        </p:txBody>
      </p:sp>
      <p:sp>
        <p:nvSpPr>
          <p:cNvPr id="91" name="object 91"/>
          <p:cNvSpPr/>
          <p:nvPr/>
        </p:nvSpPr>
        <p:spPr>
          <a:xfrm>
            <a:off x="4818888" y="3435096"/>
            <a:ext cx="51435" cy="114300"/>
          </a:xfrm>
          <a:custGeom>
            <a:avLst/>
            <a:gdLst/>
            <a:ahLst/>
            <a:cxnLst/>
            <a:rect l="l" t="t" r="r" b="b"/>
            <a:pathLst>
              <a:path w="51435" h="114300">
                <a:moveTo>
                  <a:pt x="51053" y="0"/>
                </a:moveTo>
                <a:lnTo>
                  <a:pt x="0" y="114300"/>
                </a:lnTo>
              </a:path>
            </a:pathLst>
          </a:custGeom>
          <a:ln w="4762">
            <a:solidFill>
              <a:srgbClr val="000000"/>
            </a:solidFill>
          </a:ln>
        </p:spPr>
        <p:txBody>
          <a:bodyPr wrap="square" lIns="0" tIns="0" rIns="0" bIns="0" rtlCol="0"/>
          <a:lstStyle/>
          <a:p/>
        </p:txBody>
      </p:sp>
      <p:sp>
        <p:nvSpPr>
          <p:cNvPr id="92" name="object 92"/>
          <p:cNvSpPr/>
          <p:nvPr/>
        </p:nvSpPr>
        <p:spPr>
          <a:xfrm>
            <a:off x="4869941"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93" name="object 93"/>
          <p:cNvSpPr/>
          <p:nvPr/>
        </p:nvSpPr>
        <p:spPr>
          <a:xfrm>
            <a:off x="4690109" y="3054095"/>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94" name="object 94"/>
          <p:cNvSpPr/>
          <p:nvPr/>
        </p:nvSpPr>
        <p:spPr>
          <a:xfrm>
            <a:off x="4613909" y="3206495"/>
            <a:ext cx="128270" cy="76200"/>
          </a:xfrm>
          <a:custGeom>
            <a:avLst/>
            <a:gdLst/>
            <a:ahLst/>
            <a:cxnLst/>
            <a:rect l="l" t="t" r="r" b="b"/>
            <a:pathLst>
              <a:path w="128270" h="76200">
                <a:moveTo>
                  <a:pt x="0" y="76200"/>
                </a:moveTo>
                <a:lnTo>
                  <a:pt x="128015" y="0"/>
                </a:lnTo>
              </a:path>
            </a:pathLst>
          </a:custGeom>
          <a:ln w="4762">
            <a:solidFill>
              <a:srgbClr val="000000"/>
            </a:solidFill>
          </a:ln>
        </p:spPr>
        <p:txBody>
          <a:bodyPr wrap="square" lIns="0" tIns="0" rIns="0" bIns="0" rtlCol="0"/>
          <a:lstStyle/>
          <a:p/>
        </p:txBody>
      </p:sp>
      <p:sp>
        <p:nvSpPr>
          <p:cNvPr id="95" name="object 95"/>
          <p:cNvSpPr/>
          <p:nvPr/>
        </p:nvSpPr>
        <p:spPr>
          <a:xfrm>
            <a:off x="4741926" y="3206495"/>
            <a:ext cx="153670" cy="76200"/>
          </a:xfrm>
          <a:custGeom>
            <a:avLst/>
            <a:gdLst/>
            <a:ahLst/>
            <a:cxnLst/>
            <a:rect l="l" t="t" r="r" b="b"/>
            <a:pathLst>
              <a:path w="153670" h="76200">
                <a:moveTo>
                  <a:pt x="0" y="0"/>
                </a:moveTo>
                <a:lnTo>
                  <a:pt x="153162" y="76200"/>
                </a:lnTo>
              </a:path>
            </a:pathLst>
          </a:custGeom>
          <a:ln w="4762">
            <a:solidFill>
              <a:srgbClr val="000000"/>
            </a:solidFill>
          </a:ln>
        </p:spPr>
        <p:txBody>
          <a:bodyPr wrap="square" lIns="0" tIns="0" rIns="0" bIns="0" rtlCol="0"/>
          <a:lstStyle/>
          <a:p/>
        </p:txBody>
      </p:sp>
      <p:sp>
        <p:nvSpPr>
          <p:cNvPr id="96" name="object 96"/>
          <p:cNvSpPr/>
          <p:nvPr/>
        </p:nvSpPr>
        <p:spPr>
          <a:xfrm>
            <a:off x="4230623" y="2977895"/>
            <a:ext cx="255270" cy="76200"/>
          </a:xfrm>
          <a:custGeom>
            <a:avLst/>
            <a:gdLst/>
            <a:ahLst/>
            <a:cxnLst/>
            <a:rect l="l" t="t" r="r" b="b"/>
            <a:pathLst>
              <a:path w="255270" h="76200">
                <a:moveTo>
                  <a:pt x="0" y="76200"/>
                </a:moveTo>
                <a:lnTo>
                  <a:pt x="255270" y="0"/>
                </a:lnTo>
              </a:path>
            </a:pathLst>
          </a:custGeom>
          <a:ln w="4762">
            <a:solidFill>
              <a:srgbClr val="000000"/>
            </a:solidFill>
          </a:ln>
        </p:spPr>
        <p:txBody>
          <a:bodyPr wrap="square" lIns="0" tIns="0" rIns="0" bIns="0" rtlCol="0"/>
          <a:lstStyle/>
          <a:p/>
        </p:txBody>
      </p:sp>
      <p:sp>
        <p:nvSpPr>
          <p:cNvPr id="97" name="object 97"/>
          <p:cNvSpPr/>
          <p:nvPr/>
        </p:nvSpPr>
        <p:spPr>
          <a:xfrm>
            <a:off x="4485894" y="2977895"/>
            <a:ext cx="256540" cy="76200"/>
          </a:xfrm>
          <a:custGeom>
            <a:avLst/>
            <a:gdLst/>
            <a:ahLst/>
            <a:cxnLst/>
            <a:rect l="l" t="t" r="r" b="b"/>
            <a:pathLst>
              <a:path w="256539" h="76200">
                <a:moveTo>
                  <a:pt x="0" y="0"/>
                </a:moveTo>
                <a:lnTo>
                  <a:pt x="256031" y="76200"/>
                </a:lnTo>
              </a:path>
            </a:pathLst>
          </a:custGeom>
          <a:ln w="4762">
            <a:solidFill>
              <a:srgbClr val="000000"/>
            </a:solidFill>
          </a:ln>
        </p:spPr>
        <p:txBody>
          <a:bodyPr wrap="square" lIns="0" tIns="0" rIns="0" bIns="0" rtlCol="0"/>
          <a:lstStyle/>
          <a:p/>
        </p:txBody>
      </p:sp>
      <p:sp>
        <p:nvSpPr>
          <p:cNvPr id="98" name="object 98"/>
          <p:cNvSpPr txBox="1"/>
          <p:nvPr/>
        </p:nvSpPr>
        <p:spPr>
          <a:xfrm>
            <a:off x="5346191" y="2800350"/>
            <a:ext cx="325120" cy="203200"/>
          </a:xfrm>
          <a:prstGeom prst="rect">
            <a:avLst/>
          </a:prstGeom>
          <a:ln w="4762">
            <a:solidFill>
              <a:srgbClr val="000000"/>
            </a:solidFill>
          </a:ln>
        </p:spPr>
        <p:txBody>
          <a:bodyPr wrap="square" lIns="0" tIns="24130" rIns="0" bIns="0" rtlCol="0" vert="horz">
            <a:spAutoFit/>
          </a:bodyPr>
          <a:lstStyle/>
          <a:p>
            <a:pPr marL="47625">
              <a:lnSpc>
                <a:spcPct val="100000"/>
              </a:lnSpc>
              <a:spcBef>
                <a:spcPts val="190"/>
              </a:spcBef>
            </a:pPr>
            <a:r>
              <a:rPr dirty="0" sz="1000" spc="-5">
                <a:latin typeface="Tahoma"/>
                <a:cs typeface="Tahoma"/>
              </a:rPr>
              <a:t>a=1</a:t>
            </a:r>
            <a:endParaRPr sz="1000">
              <a:latin typeface="Tahoma"/>
              <a:cs typeface="Tahoma"/>
            </a:endParaRPr>
          </a:p>
        </p:txBody>
      </p:sp>
      <p:sp>
        <p:nvSpPr>
          <p:cNvPr id="99" name="object 99"/>
          <p:cNvSpPr/>
          <p:nvPr/>
        </p:nvSpPr>
        <p:spPr>
          <a:xfrm>
            <a:off x="5023103"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00" name="object 100"/>
          <p:cNvSpPr/>
          <p:nvPr/>
        </p:nvSpPr>
        <p:spPr>
          <a:xfrm>
            <a:off x="5150358"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101" name="object 101"/>
          <p:cNvSpPr/>
          <p:nvPr/>
        </p:nvSpPr>
        <p:spPr>
          <a:xfrm>
            <a:off x="5073396" y="32826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102" name="object 102"/>
          <p:cNvSpPr/>
          <p:nvPr/>
        </p:nvSpPr>
        <p:spPr>
          <a:xfrm>
            <a:off x="5073396" y="3435096"/>
            <a:ext cx="52069" cy="114300"/>
          </a:xfrm>
          <a:custGeom>
            <a:avLst/>
            <a:gdLst/>
            <a:ahLst/>
            <a:cxnLst/>
            <a:rect l="l" t="t" r="r" b="b"/>
            <a:pathLst>
              <a:path w="52070" h="114300">
                <a:moveTo>
                  <a:pt x="51815" y="0"/>
                </a:moveTo>
                <a:lnTo>
                  <a:pt x="0" y="114300"/>
                </a:lnTo>
              </a:path>
            </a:pathLst>
          </a:custGeom>
          <a:ln w="4762">
            <a:solidFill>
              <a:srgbClr val="000000"/>
            </a:solidFill>
          </a:ln>
        </p:spPr>
        <p:txBody>
          <a:bodyPr wrap="square" lIns="0" tIns="0" rIns="0" bIns="0" rtlCol="0"/>
          <a:lstStyle/>
          <a:p/>
        </p:txBody>
      </p:sp>
      <p:sp>
        <p:nvSpPr>
          <p:cNvPr id="103" name="object 103"/>
          <p:cNvSpPr/>
          <p:nvPr/>
        </p:nvSpPr>
        <p:spPr>
          <a:xfrm>
            <a:off x="5125211"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104" name="object 104"/>
          <p:cNvSpPr/>
          <p:nvPr/>
        </p:nvSpPr>
        <p:spPr>
          <a:xfrm>
            <a:off x="5278373"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05" name="object 105"/>
          <p:cNvSpPr/>
          <p:nvPr/>
        </p:nvSpPr>
        <p:spPr>
          <a:xfrm>
            <a:off x="5406390"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06" name="object 106"/>
          <p:cNvSpPr/>
          <p:nvPr/>
        </p:nvSpPr>
        <p:spPr>
          <a:xfrm>
            <a:off x="5330190" y="3282696"/>
            <a:ext cx="101600" cy="152400"/>
          </a:xfrm>
          <a:custGeom>
            <a:avLst/>
            <a:gdLst/>
            <a:ahLst/>
            <a:cxnLst/>
            <a:rect l="l" t="t" r="r" b="b"/>
            <a:pathLst>
              <a:path w="101600" h="152400">
                <a:moveTo>
                  <a:pt x="101346" y="0"/>
                </a:moveTo>
                <a:lnTo>
                  <a:pt x="0" y="0"/>
                </a:lnTo>
                <a:lnTo>
                  <a:pt x="0" y="152400"/>
                </a:lnTo>
                <a:lnTo>
                  <a:pt x="101346" y="152400"/>
                </a:lnTo>
                <a:lnTo>
                  <a:pt x="101346" y="0"/>
                </a:lnTo>
                <a:close/>
              </a:path>
            </a:pathLst>
          </a:custGeom>
          <a:ln w="4762">
            <a:solidFill>
              <a:srgbClr val="000000"/>
            </a:solidFill>
          </a:ln>
        </p:spPr>
        <p:txBody>
          <a:bodyPr wrap="square" lIns="0" tIns="0" rIns="0" bIns="0" rtlCol="0"/>
          <a:lstStyle/>
          <a:p/>
        </p:txBody>
      </p:sp>
      <p:sp>
        <p:nvSpPr>
          <p:cNvPr id="107" name="object 107"/>
          <p:cNvSpPr/>
          <p:nvPr/>
        </p:nvSpPr>
        <p:spPr>
          <a:xfrm>
            <a:off x="5330190" y="3435096"/>
            <a:ext cx="50800" cy="114300"/>
          </a:xfrm>
          <a:custGeom>
            <a:avLst/>
            <a:gdLst/>
            <a:ahLst/>
            <a:cxnLst/>
            <a:rect l="l" t="t" r="r" b="b"/>
            <a:pathLst>
              <a:path w="50800" h="114300">
                <a:moveTo>
                  <a:pt x="50292" y="0"/>
                </a:moveTo>
                <a:lnTo>
                  <a:pt x="0" y="114300"/>
                </a:lnTo>
              </a:path>
            </a:pathLst>
          </a:custGeom>
          <a:ln w="4762">
            <a:solidFill>
              <a:srgbClr val="000000"/>
            </a:solidFill>
          </a:ln>
        </p:spPr>
        <p:txBody>
          <a:bodyPr wrap="square" lIns="0" tIns="0" rIns="0" bIns="0" rtlCol="0"/>
          <a:lstStyle/>
          <a:p/>
        </p:txBody>
      </p:sp>
      <p:sp>
        <p:nvSpPr>
          <p:cNvPr id="108" name="object 108"/>
          <p:cNvSpPr/>
          <p:nvPr/>
        </p:nvSpPr>
        <p:spPr>
          <a:xfrm>
            <a:off x="5380482"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109" name="object 109"/>
          <p:cNvSpPr/>
          <p:nvPr/>
        </p:nvSpPr>
        <p:spPr>
          <a:xfrm>
            <a:off x="5201411" y="3054095"/>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10" name="object 110"/>
          <p:cNvSpPr/>
          <p:nvPr/>
        </p:nvSpPr>
        <p:spPr>
          <a:xfrm>
            <a:off x="5125211" y="3206495"/>
            <a:ext cx="128270" cy="76200"/>
          </a:xfrm>
          <a:custGeom>
            <a:avLst/>
            <a:gdLst/>
            <a:ahLst/>
            <a:cxnLst/>
            <a:rect l="l" t="t" r="r" b="b"/>
            <a:pathLst>
              <a:path w="128270" h="76200">
                <a:moveTo>
                  <a:pt x="0" y="76200"/>
                </a:moveTo>
                <a:lnTo>
                  <a:pt x="128015" y="0"/>
                </a:lnTo>
              </a:path>
            </a:pathLst>
          </a:custGeom>
          <a:ln w="4762">
            <a:solidFill>
              <a:srgbClr val="000000"/>
            </a:solidFill>
          </a:ln>
        </p:spPr>
        <p:txBody>
          <a:bodyPr wrap="square" lIns="0" tIns="0" rIns="0" bIns="0" rtlCol="0"/>
          <a:lstStyle/>
          <a:p/>
        </p:txBody>
      </p:sp>
      <p:sp>
        <p:nvSpPr>
          <p:cNvPr id="111" name="object 111"/>
          <p:cNvSpPr/>
          <p:nvPr/>
        </p:nvSpPr>
        <p:spPr>
          <a:xfrm>
            <a:off x="5253228" y="3206495"/>
            <a:ext cx="153670" cy="76200"/>
          </a:xfrm>
          <a:custGeom>
            <a:avLst/>
            <a:gdLst/>
            <a:ahLst/>
            <a:cxnLst/>
            <a:rect l="l" t="t" r="r" b="b"/>
            <a:pathLst>
              <a:path w="153670" h="76200">
                <a:moveTo>
                  <a:pt x="0" y="0"/>
                </a:moveTo>
                <a:lnTo>
                  <a:pt x="153162" y="76200"/>
                </a:lnTo>
              </a:path>
            </a:pathLst>
          </a:custGeom>
          <a:ln w="4762">
            <a:solidFill>
              <a:srgbClr val="000000"/>
            </a:solidFill>
          </a:ln>
        </p:spPr>
        <p:txBody>
          <a:bodyPr wrap="square" lIns="0" tIns="0" rIns="0" bIns="0" rtlCol="0"/>
          <a:lstStyle/>
          <a:p/>
        </p:txBody>
      </p:sp>
      <p:sp>
        <p:nvSpPr>
          <p:cNvPr id="112" name="object 112"/>
          <p:cNvSpPr/>
          <p:nvPr/>
        </p:nvSpPr>
        <p:spPr>
          <a:xfrm>
            <a:off x="5533644"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113" name="object 113"/>
          <p:cNvSpPr/>
          <p:nvPr/>
        </p:nvSpPr>
        <p:spPr>
          <a:xfrm>
            <a:off x="5661659" y="35493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114" name="object 114"/>
          <p:cNvSpPr/>
          <p:nvPr/>
        </p:nvSpPr>
        <p:spPr>
          <a:xfrm>
            <a:off x="5584697" y="3282696"/>
            <a:ext cx="102870" cy="152400"/>
          </a:xfrm>
          <a:custGeom>
            <a:avLst/>
            <a:gdLst/>
            <a:ahLst/>
            <a:cxnLst/>
            <a:rect l="l" t="t" r="r" b="b"/>
            <a:pathLst>
              <a:path w="102870" h="152400">
                <a:moveTo>
                  <a:pt x="102870" y="0"/>
                </a:moveTo>
                <a:lnTo>
                  <a:pt x="0" y="0"/>
                </a:lnTo>
                <a:lnTo>
                  <a:pt x="0" y="152400"/>
                </a:lnTo>
                <a:lnTo>
                  <a:pt x="102870" y="152400"/>
                </a:lnTo>
                <a:lnTo>
                  <a:pt x="102870" y="0"/>
                </a:lnTo>
                <a:close/>
              </a:path>
            </a:pathLst>
          </a:custGeom>
          <a:ln w="4762">
            <a:solidFill>
              <a:srgbClr val="000000"/>
            </a:solidFill>
          </a:ln>
        </p:spPr>
        <p:txBody>
          <a:bodyPr wrap="square" lIns="0" tIns="0" rIns="0" bIns="0" rtlCol="0"/>
          <a:lstStyle/>
          <a:p/>
        </p:txBody>
      </p:sp>
      <p:sp>
        <p:nvSpPr>
          <p:cNvPr id="115" name="object 115"/>
          <p:cNvSpPr/>
          <p:nvPr/>
        </p:nvSpPr>
        <p:spPr>
          <a:xfrm>
            <a:off x="5584697" y="3435096"/>
            <a:ext cx="52069" cy="114300"/>
          </a:xfrm>
          <a:custGeom>
            <a:avLst/>
            <a:gdLst/>
            <a:ahLst/>
            <a:cxnLst/>
            <a:rect l="l" t="t" r="r" b="b"/>
            <a:pathLst>
              <a:path w="52070" h="114300">
                <a:moveTo>
                  <a:pt x="51815" y="0"/>
                </a:moveTo>
                <a:lnTo>
                  <a:pt x="0" y="114300"/>
                </a:lnTo>
              </a:path>
            </a:pathLst>
          </a:custGeom>
          <a:ln w="4762">
            <a:solidFill>
              <a:srgbClr val="000000"/>
            </a:solidFill>
          </a:ln>
        </p:spPr>
        <p:txBody>
          <a:bodyPr wrap="square" lIns="0" tIns="0" rIns="0" bIns="0" rtlCol="0"/>
          <a:lstStyle/>
          <a:p/>
        </p:txBody>
      </p:sp>
      <p:sp>
        <p:nvSpPr>
          <p:cNvPr id="116" name="object 116"/>
          <p:cNvSpPr/>
          <p:nvPr/>
        </p:nvSpPr>
        <p:spPr>
          <a:xfrm>
            <a:off x="5636514"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117" name="object 117"/>
          <p:cNvSpPr/>
          <p:nvPr/>
        </p:nvSpPr>
        <p:spPr>
          <a:xfrm>
            <a:off x="5789676"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18" name="object 118"/>
          <p:cNvSpPr/>
          <p:nvPr/>
        </p:nvSpPr>
        <p:spPr>
          <a:xfrm>
            <a:off x="5917691" y="3549396"/>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19" name="object 119"/>
          <p:cNvSpPr/>
          <p:nvPr/>
        </p:nvSpPr>
        <p:spPr>
          <a:xfrm>
            <a:off x="5841491" y="3282696"/>
            <a:ext cx="101600" cy="152400"/>
          </a:xfrm>
          <a:custGeom>
            <a:avLst/>
            <a:gdLst/>
            <a:ahLst/>
            <a:cxnLst/>
            <a:rect l="l" t="t" r="r" b="b"/>
            <a:pathLst>
              <a:path w="101600" h="152400">
                <a:moveTo>
                  <a:pt x="101346" y="0"/>
                </a:moveTo>
                <a:lnTo>
                  <a:pt x="0" y="0"/>
                </a:lnTo>
                <a:lnTo>
                  <a:pt x="0" y="152400"/>
                </a:lnTo>
                <a:lnTo>
                  <a:pt x="101346" y="152400"/>
                </a:lnTo>
                <a:lnTo>
                  <a:pt x="101346" y="0"/>
                </a:lnTo>
                <a:close/>
              </a:path>
            </a:pathLst>
          </a:custGeom>
          <a:ln w="4762">
            <a:solidFill>
              <a:srgbClr val="000000"/>
            </a:solidFill>
          </a:ln>
        </p:spPr>
        <p:txBody>
          <a:bodyPr wrap="square" lIns="0" tIns="0" rIns="0" bIns="0" rtlCol="0"/>
          <a:lstStyle/>
          <a:p/>
        </p:txBody>
      </p:sp>
      <p:sp>
        <p:nvSpPr>
          <p:cNvPr id="120" name="object 120"/>
          <p:cNvSpPr/>
          <p:nvPr/>
        </p:nvSpPr>
        <p:spPr>
          <a:xfrm>
            <a:off x="5841491" y="3435096"/>
            <a:ext cx="50800" cy="114300"/>
          </a:xfrm>
          <a:custGeom>
            <a:avLst/>
            <a:gdLst/>
            <a:ahLst/>
            <a:cxnLst/>
            <a:rect l="l" t="t" r="r" b="b"/>
            <a:pathLst>
              <a:path w="50800" h="114300">
                <a:moveTo>
                  <a:pt x="50292" y="0"/>
                </a:moveTo>
                <a:lnTo>
                  <a:pt x="0" y="114300"/>
                </a:lnTo>
              </a:path>
            </a:pathLst>
          </a:custGeom>
          <a:ln w="4762">
            <a:solidFill>
              <a:srgbClr val="000000"/>
            </a:solidFill>
          </a:ln>
        </p:spPr>
        <p:txBody>
          <a:bodyPr wrap="square" lIns="0" tIns="0" rIns="0" bIns="0" rtlCol="0"/>
          <a:lstStyle/>
          <a:p/>
        </p:txBody>
      </p:sp>
      <p:sp>
        <p:nvSpPr>
          <p:cNvPr id="121" name="object 121"/>
          <p:cNvSpPr/>
          <p:nvPr/>
        </p:nvSpPr>
        <p:spPr>
          <a:xfrm>
            <a:off x="5891784" y="3435096"/>
            <a:ext cx="77470" cy="114300"/>
          </a:xfrm>
          <a:custGeom>
            <a:avLst/>
            <a:gdLst/>
            <a:ahLst/>
            <a:cxnLst/>
            <a:rect l="l" t="t" r="r" b="b"/>
            <a:pathLst>
              <a:path w="77470" h="114300">
                <a:moveTo>
                  <a:pt x="0" y="0"/>
                </a:moveTo>
                <a:lnTo>
                  <a:pt x="76962" y="114300"/>
                </a:lnTo>
              </a:path>
            </a:pathLst>
          </a:custGeom>
          <a:ln w="4762">
            <a:solidFill>
              <a:srgbClr val="000000"/>
            </a:solidFill>
          </a:ln>
        </p:spPr>
        <p:txBody>
          <a:bodyPr wrap="square" lIns="0" tIns="0" rIns="0" bIns="0" rtlCol="0"/>
          <a:lstStyle/>
          <a:p/>
        </p:txBody>
      </p:sp>
      <p:sp>
        <p:nvSpPr>
          <p:cNvPr id="122" name="object 122"/>
          <p:cNvSpPr/>
          <p:nvPr/>
        </p:nvSpPr>
        <p:spPr>
          <a:xfrm>
            <a:off x="5712714" y="3054095"/>
            <a:ext cx="102235" cy="152400"/>
          </a:xfrm>
          <a:custGeom>
            <a:avLst/>
            <a:gdLst/>
            <a:ahLst/>
            <a:cxnLst/>
            <a:rect l="l" t="t" r="r" b="b"/>
            <a:pathLst>
              <a:path w="102235" h="152400">
                <a:moveTo>
                  <a:pt x="102108" y="0"/>
                </a:moveTo>
                <a:lnTo>
                  <a:pt x="0" y="0"/>
                </a:lnTo>
                <a:lnTo>
                  <a:pt x="0" y="152400"/>
                </a:lnTo>
                <a:lnTo>
                  <a:pt x="102108" y="152400"/>
                </a:lnTo>
                <a:lnTo>
                  <a:pt x="102108" y="0"/>
                </a:lnTo>
                <a:close/>
              </a:path>
            </a:pathLst>
          </a:custGeom>
          <a:ln w="4762">
            <a:solidFill>
              <a:srgbClr val="000000"/>
            </a:solidFill>
          </a:ln>
        </p:spPr>
        <p:txBody>
          <a:bodyPr wrap="square" lIns="0" tIns="0" rIns="0" bIns="0" rtlCol="0"/>
          <a:lstStyle/>
          <a:p/>
        </p:txBody>
      </p:sp>
      <p:sp>
        <p:nvSpPr>
          <p:cNvPr id="123" name="object 123"/>
          <p:cNvSpPr/>
          <p:nvPr/>
        </p:nvSpPr>
        <p:spPr>
          <a:xfrm>
            <a:off x="5636514" y="3206495"/>
            <a:ext cx="128270" cy="76200"/>
          </a:xfrm>
          <a:custGeom>
            <a:avLst/>
            <a:gdLst/>
            <a:ahLst/>
            <a:cxnLst/>
            <a:rect l="l" t="t" r="r" b="b"/>
            <a:pathLst>
              <a:path w="128270" h="76200">
                <a:moveTo>
                  <a:pt x="0" y="76200"/>
                </a:moveTo>
                <a:lnTo>
                  <a:pt x="128015" y="0"/>
                </a:lnTo>
              </a:path>
            </a:pathLst>
          </a:custGeom>
          <a:ln w="4762">
            <a:solidFill>
              <a:srgbClr val="000000"/>
            </a:solidFill>
          </a:ln>
        </p:spPr>
        <p:txBody>
          <a:bodyPr wrap="square" lIns="0" tIns="0" rIns="0" bIns="0" rtlCol="0"/>
          <a:lstStyle/>
          <a:p/>
        </p:txBody>
      </p:sp>
      <p:sp>
        <p:nvSpPr>
          <p:cNvPr id="124" name="object 124"/>
          <p:cNvSpPr/>
          <p:nvPr/>
        </p:nvSpPr>
        <p:spPr>
          <a:xfrm>
            <a:off x="5764529" y="3206495"/>
            <a:ext cx="153670" cy="76200"/>
          </a:xfrm>
          <a:custGeom>
            <a:avLst/>
            <a:gdLst/>
            <a:ahLst/>
            <a:cxnLst/>
            <a:rect l="l" t="t" r="r" b="b"/>
            <a:pathLst>
              <a:path w="153670" h="76200">
                <a:moveTo>
                  <a:pt x="0" y="0"/>
                </a:moveTo>
                <a:lnTo>
                  <a:pt x="153162" y="76200"/>
                </a:lnTo>
              </a:path>
            </a:pathLst>
          </a:custGeom>
          <a:ln w="4762">
            <a:solidFill>
              <a:srgbClr val="000000"/>
            </a:solidFill>
          </a:ln>
        </p:spPr>
        <p:txBody>
          <a:bodyPr wrap="square" lIns="0" tIns="0" rIns="0" bIns="0" rtlCol="0"/>
          <a:lstStyle/>
          <a:p/>
        </p:txBody>
      </p:sp>
      <p:sp>
        <p:nvSpPr>
          <p:cNvPr id="125" name="object 125"/>
          <p:cNvSpPr/>
          <p:nvPr/>
        </p:nvSpPr>
        <p:spPr>
          <a:xfrm>
            <a:off x="5253228" y="2977895"/>
            <a:ext cx="255270" cy="76200"/>
          </a:xfrm>
          <a:custGeom>
            <a:avLst/>
            <a:gdLst/>
            <a:ahLst/>
            <a:cxnLst/>
            <a:rect l="l" t="t" r="r" b="b"/>
            <a:pathLst>
              <a:path w="255270" h="76200">
                <a:moveTo>
                  <a:pt x="0" y="76200"/>
                </a:moveTo>
                <a:lnTo>
                  <a:pt x="255270" y="0"/>
                </a:lnTo>
              </a:path>
            </a:pathLst>
          </a:custGeom>
          <a:ln w="4762">
            <a:solidFill>
              <a:srgbClr val="000000"/>
            </a:solidFill>
          </a:ln>
        </p:spPr>
        <p:txBody>
          <a:bodyPr wrap="square" lIns="0" tIns="0" rIns="0" bIns="0" rtlCol="0"/>
          <a:lstStyle/>
          <a:p/>
        </p:txBody>
      </p:sp>
      <p:sp>
        <p:nvSpPr>
          <p:cNvPr id="126" name="object 126"/>
          <p:cNvSpPr/>
          <p:nvPr/>
        </p:nvSpPr>
        <p:spPr>
          <a:xfrm>
            <a:off x="5508497" y="2977895"/>
            <a:ext cx="256540" cy="76200"/>
          </a:xfrm>
          <a:custGeom>
            <a:avLst/>
            <a:gdLst/>
            <a:ahLst/>
            <a:cxnLst/>
            <a:rect l="l" t="t" r="r" b="b"/>
            <a:pathLst>
              <a:path w="256539" h="76200">
                <a:moveTo>
                  <a:pt x="0" y="0"/>
                </a:moveTo>
                <a:lnTo>
                  <a:pt x="256031" y="76200"/>
                </a:lnTo>
              </a:path>
            </a:pathLst>
          </a:custGeom>
          <a:ln w="4762">
            <a:solidFill>
              <a:srgbClr val="000000"/>
            </a:solidFill>
          </a:ln>
        </p:spPr>
        <p:txBody>
          <a:bodyPr wrap="square" lIns="0" tIns="0" rIns="0" bIns="0" rtlCol="0"/>
          <a:lstStyle/>
          <a:p/>
        </p:txBody>
      </p:sp>
      <p:sp>
        <p:nvSpPr>
          <p:cNvPr id="127" name="object 127"/>
          <p:cNvSpPr/>
          <p:nvPr/>
        </p:nvSpPr>
        <p:spPr>
          <a:xfrm>
            <a:off x="4485894" y="2673095"/>
            <a:ext cx="511809" cy="152400"/>
          </a:xfrm>
          <a:custGeom>
            <a:avLst/>
            <a:gdLst/>
            <a:ahLst/>
            <a:cxnLst/>
            <a:rect l="l" t="t" r="r" b="b"/>
            <a:pathLst>
              <a:path w="511810" h="152400">
                <a:moveTo>
                  <a:pt x="0" y="152400"/>
                </a:moveTo>
                <a:lnTo>
                  <a:pt x="511301" y="0"/>
                </a:lnTo>
              </a:path>
            </a:pathLst>
          </a:custGeom>
          <a:ln w="4762">
            <a:solidFill>
              <a:srgbClr val="000000"/>
            </a:solidFill>
          </a:ln>
        </p:spPr>
        <p:txBody>
          <a:bodyPr wrap="square" lIns="0" tIns="0" rIns="0" bIns="0" rtlCol="0"/>
          <a:lstStyle/>
          <a:p/>
        </p:txBody>
      </p:sp>
      <p:sp>
        <p:nvSpPr>
          <p:cNvPr id="128" name="object 128"/>
          <p:cNvSpPr/>
          <p:nvPr/>
        </p:nvSpPr>
        <p:spPr>
          <a:xfrm>
            <a:off x="4997196" y="2673095"/>
            <a:ext cx="511809" cy="152400"/>
          </a:xfrm>
          <a:custGeom>
            <a:avLst/>
            <a:gdLst/>
            <a:ahLst/>
            <a:cxnLst/>
            <a:rect l="l" t="t" r="r" b="b"/>
            <a:pathLst>
              <a:path w="511810" h="152400">
                <a:moveTo>
                  <a:pt x="0" y="0"/>
                </a:moveTo>
                <a:lnTo>
                  <a:pt x="511301" y="152400"/>
                </a:lnTo>
              </a:path>
            </a:pathLst>
          </a:custGeom>
          <a:ln w="4762">
            <a:solidFill>
              <a:srgbClr val="000000"/>
            </a:solidFill>
          </a:ln>
        </p:spPr>
        <p:txBody>
          <a:bodyPr wrap="square" lIns="0" tIns="0" rIns="0" bIns="0" rtlCol="0"/>
          <a:lstStyle/>
          <a:p/>
        </p:txBody>
      </p:sp>
      <p:sp>
        <p:nvSpPr>
          <p:cNvPr id="129" name="object 129"/>
          <p:cNvSpPr/>
          <p:nvPr/>
        </p:nvSpPr>
        <p:spPr>
          <a:xfrm>
            <a:off x="2933700" y="2330195"/>
            <a:ext cx="1066800" cy="190500"/>
          </a:xfrm>
          <a:custGeom>
            <a:avLst/>
            <a:gdLst/>
            <a:ahLst/>
            <a:cxnLst/>
            <a:rect l="l" t="t" r="r" b="b"/>
            <a:pathLst>
              <a:path w="1066800" h="190500">
                <a:moveTo>
                  <a:pt x="0" y="190500"/>
                </a:moveTo>
                <a:lnTo>
                  <a:pt x="1066800" y="0"/>
                </a:lnTo>
              </a:path>
            </a:pathLst>
          </a:custGeom>
          <a:ln w="4762">
            <a:solidFill>
              <a:srgbClr val="000000"/>
            </a:solidFill>
          </a:ln>
        </p:spPr>
        <p:txBody>
          <a:bodyPr wrap="square" lIns="0" tIns="0" rIns="0" bIns="0" rtlCol="0"/>
          <a:lstStyle/>
          <a:p/>
        </p:txBody>
      </p:sp>
      <p:sp>
        <p:nvSpPr>
          <p:cNvPr id="130" name="object 130"/>
          <p:cNvSpPr/>
          <p:nvPr/>
        </p:nvSpPr>
        <p:spPr>
          <a:xfrm>
            <a:off x="4000500" y="2330195"/>
            <a:ext cx="990600" cy="190500"/>
          </a:xfrm>
          <a:custGeom>
            <a:avLst/>
            <a:gdLst/>
            <a:ahLst/>
            <a:cxnLst/>
            <a:rect l="l" t="t" r="r" b="b"/>
            <a:pathLst>
              <a:path w="990600" h="190500">
                <a:moveTo>
                  <a:pt x="0" y="0"/>
                </a:moveTo>
                <a:lnTo>
                  <a:pt x="990600" y="190500"/>
                </a:lnTo>
              </a:path>
            </a:pathLst>
          </a:custGeom>
          <a:ln w="4762">
            <a:solidFill>
              <a:srgbClr val="000000"/>
            </a:solidFill>
          </a:ln>
        </p:spPr>
        <p:txBody>
          <a:bodyPr wrap="square" lIns="0" tIns="0" rIns="0" bIns="0" rtlCol="0"/>
          <a:lstStyle/>
          <a:p/>
        </p:txBody>
      </p:sp>
      <p:sp>
        <p:nvSpPr>
          <p:cNvPr id="131" name="object 131"/>
          <p:cNvSpPr/>
          <p:nvPr/>
        </p:nvSpPr>
        <p:spPr>
          <a:xfrm>
            <a:off x="1943100" y="3739896"/>
            <a:ext cx="4076700" cy="152400"/>
          </a:xfrm>
          <a:custGeom>
            <a:avLst/>
            <a:gdLst/>
            <a:ahLst/>
            <a:cxnLst/>
            <a:rect l="l" t="t" r="r" b="b"/>
            <a:pathLst>
              <a:path w="4076700" h="152400">
                <a:moveTo>
                  <a:pt x="0" y="0"/>
                </a:moveTo>
                <a:lnTo>
                  <a:pt x="26741" y="29587"/>
                </a:lnTo>
                <a:lnTo>
                  <a:pt x="99631" y="53816"/>
                </a:lnTo>
                <a:lnTo>
                  <a:pt x="149944" y="63140"/>
                </a:lnTo>
                <a:lnTo>
                  <a:pt x="207668" y="70187"/>
                </a:lnTo>
                <a:lnTo>
                  <a:pt x="271429" y="74644"/>
                </a:lnTo>
                <a:lnTo>
                  <a:pt x="339851" y="76200"/>
                </a:lnTo>
                <a:lnTo>
                  <a:pt x="1698498" y="76200"/>
                </a:lnTo>
                <a:lnTo>
                  <a:pt x="1766920" y="77755"/>
                </a:lnTo>
                <a:lnTo>
                  <a:pt x="1830681" y="82212"/>
                </a:lnTo>
                <a:lnTo>
                  <a:pt x="1888405" y="89259"/>
                </a:lnTo>
                <a:lnTo>
                  <a:pt x="1938718" y="98583"/>
                </a:lnTo>
                <a:lnTo>
                  <a:pt x="1980244" y="109872"/>
                </a:lnTo>
                <a:lnTo>
                  <a:pt x="2031435" y="137093"/>
                </a:lnTo>
                <a:lnTo>
                  <a:pt x="2038350" y="152400"/>
                </a:lnTo>
                <a:lnTo>
                  <a:pt x="2045264" y="137093"/>
                </a:lnTo>
                <a:lnTo>
                  <a:pt x="2096455" y="109872"/>
                </a:lnTo>
                <a:lnTo>
                  <a:pt x="2137981" y="98583"/>
                </a:lnTo>
                <a:lnTo>
                  <a:pt x="2188294" y="89259"/>
                </a:lnTo>
                <a:lnTo>
                  <a:pt x="2246018" y="82212"/>
                </a:lnTo>
                <a:lnTo>
                  <a:pt x="2309779" y="77755"/>
                </a:lnTo>
                <a:lnTo>
                  <a:pt x="2378202" y="76200"/>
                </a:lnTo>
                <a:lnTo>
                  <a:pt x="3736848" y="76200"/>
                </a:lnTo>
                <a:lnTo>
                  <a:pt x="3805270" y="74644"/>
                </a:lnTo>
                <a:lnTo>
                  <a:pt x="3869031" y="70187"/>
                </a:lnTo>
                <a:lnTo>
                  <a:pt x="3926755" y="63140"/>
                </a:lnTo>
                <a:lnTo>
                  <a:pt x="3977068" y="53816"/>
                </a:lnTo>
                <a:lnTo>
                  <a:pt x="4018594" y="42527"/>
                </a:lnTo>
                <a:lnTo>
                  <a:pt x="4069785" y="15306"/>
                </a:lnTo>
                <a:lnTo>
                  <a:pt x="4076700" y="0"/>
                </a:lnTo>
              </a:path>
            </a:pathLst>
          </a:custGeom>
          <a:ln w="4762">
            <a:solidFill>
              <a:srgbClr val="000000"/>
            </a:solidFill>
          </a:ln>
        </p:spPr>
        <p:txBody>
          <a:bodyPr wrap="square" lIns="0" tIns="0" rIns="0" bIns="0" rtlCol="0"/>
          <a:lstStyle/>
          <a:p/>
        </p:txBody>
      </p:sp>
      <p:sp>
        <p:nvSpPr>
          <p:cNvPr id="132" name="object 132"/>
          <p:cNvSpPr txBox="1"/>
          <p:nvPr/>
        </p:nvSpPr>
        <p:spPr>
          <a:xfrm>
            <a:off x="2585720" y="3939794"/>
            <a:ext cx="267462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25% of these </a:t>
            </a:r>
            <a:r>
              <a:rPr dirty="0" sz="1000">
                <a:latin typeface="Tahoma"/>
                <a:cs typeface="Tahoma"/>
              </a:rPr>
              <a:t>leaf </a:t>
            </a:r>
            <a:r>
              <a:rPr dirty="0" sz="1000" spc="-5">
                <a:latin typeface="Tahoma"/>
                <a:cs typeface="Tahoma"/>
              </a:rPr>
              <a:t>node labels will be</a:t>
            </a:r>
            <a:r>
              <a:rPr dirty="0" sz="1000" spc="-35">
                <a:latin typeface="Tahoma"/>
                <a:cs typeface="Tahoma"/>
              </a:rPr>
              <a:t> </a:t>
            </a:r>
            <a:r>
              <a:rPr dirty="0" sz="1000" spc="-5">
                <a:latin typeface="Tahoma"/>
                <a:cs typeface="Tahoma"/>
              </a:rPr>
              <a:t>corrupted</a:t>
            </a:r>
            <a:endParaRPr sz="1000">
              <a:latin typeface="Tahoma"/>
              <a:cs typeface="Tahoma"/>
            </a:endParaRPr>
          </a:p>
        </p:txBody>
      </p:sp>
      <p:sp>
        <p:nvSpPr>
          <p:cNvPr id="133" name="object 133"/>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4" name="object 134"/>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35" name="object 135"/>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62</a:t>
            </a:r>
            <a:endParaRPr sz="450">
              <a:latin typeface="Tahoma"/>
              <a:cs typeface="Tahoma"/>
            </a:endParaRPr>
          </a:p>
        </p:txBody>
      </p:sp>
      <p:sp>
        <p:nvSpPr>
          <p:cNvPr id="136" name="object 136"/>
          <p:cNvSpPr txBox="1"/>
          <p:nvPr/>
        </p:nvSpPr>
        <p:spPr>
          <a:xfrm>
            <a:off x="1747520" y="5342636"/>
            <a:ext cx="4170045" cy="1633220"/>
          </a:xfrm>
          <a:prstGeom prst="rect">
            <a:avLst/>
          </a:prstGeom>
        </p:spPr>
        <p:txBody>
          <a:bodyPr wrap="square" lIns="0" tIns="12700" rIns="0" bIns="0" rtlCol="0" vert="horz">
            <a:spAutoFit/>
          </a:bodyPr>
          <a:lstStyle/>
          <a:p>
            <a:pPr marL="1855470" marR="5080" indent="-1814830">
              <a:lnSpc>
                <a:spcPct val="100000"/>
              </a:lnSpc>
              <a:spcBef>
                <a:spcPts val="100"/>
              </a:spcBef>
            </a:pPr>
            <a:r>
              <a:rPr dirty="0" sz="2200" spc="-5">
                <a:solidFill>
                  <a:srgbClr val="006500"/>
                </a:solidFill>
                <a:latin typeface="Tahoma"/>
                <a:cs typeface="Tahoma"/>
              </a:rPr>
              <a:t>Training set error for our artificial  tree</a:t>
            </a:r>
            <a:endParaRPr sz="2200">
              <a:latin typeface="Tahoma"/>
              <a:cs typeface="Tahoma"/>
            </a:endParaRPr>
          </a:p>
          <a:p>
            <a:pPr marL="12700">
              <a:lnSpc>
                <a:spcPct val="100000"/>
              </a:lnSpc>
              <a:spcBef>
                <a:spcPts val="660"/>
              </a:spcBef>
            </a:pPr>
            <a:r>
              <a:rPr dirty="0" sz="1200">
                <a:latin typeface="Tahoma"/>
                <a:cs typeface="Tahoma"/>
              </a:rPr>
              <a:t>All </a:t>
            </a:r>
            <a:r>
              <a:rPr dirty="0" sz="1200" spc="-5">
                <a:latin typeface="Tahoma"/>
                <a:cs typeface="Tahoma"/>
              </a:rPr>
              <a:t>the leaf nodes contain exactly one record and</a:t>
            </a:r>
            <a:r>
              <a:rPr dirty="0" sz="1200" spc="25">
                <a:latin typeface="Tahoma"/>
                <a:cs typeface="Tahoma"/>
              </a:rPr>
              <a:t> </a:t>
            </a:r>
            <a:r>
              <a:rPr dirty="0" sz="1200" spc="-10">
                <a:latin typeface="Tahoma"/>
                <a:cs typeface="Tahoma"/>
              </a:rPr>
              <a:t>so…</a:t>
            </a:r>
            <a:endParaRPr sz="1200">
              <a:latin typeface="Tahoma"/>
              <a:cs typeface="Tahoma"/>
            </a:endParaRPr>
          </a:p>
          <a:p>
            <a:pPr marL="184150" marR="80645" indent="-171450">
              <a:lnSpc>
                <a:spcPct val="100000"/>
              </a:lnSpc>
              <a:spcBef>
                <a:spcPts val="475"/>
              </a:spcBef>
              <a:buChar char="•"/>
              <a:tabLst>
                <a:tab pos="184785" algn="l"/>
              </a:tabLst>
            </a:pPr>
            <a:r>
              <a:rPr dirty="0" sz="2000" spc="-5">
                <a:latin typeface="Tahoma"/>
                <a:cs typeface="Tahoma"/>
              </a:rPr>
              <a:t>We </a:t>
            </a:r>
            <a:r>
              <a:rPr dirty="0" sz="2000" spc="-10">
                <a:latin typeface="Tahoma"/>
                <a:cs typeface="Tahoma"/>
              </a:rPr>
              <a:t>would </a:t>
            </a:r>
            <a:r>
              <a:rPr dirty="0" sz="2000" spc="-5">
                <a:latin typeface="Tahoma"/>
                <a:cs typeface="Tahoma"/>
              </a:rPr>
              <a:t>have a </a:t>
            </a:r>
            <a:r>
              <a:rPr dirty="0" sz="2000" spc="-10">
                <a:latin typeface="Tahoma"/>
                <a:cs typeface="Tahoma"/>
              </a:rPr>
              <a:t>training </a:t>
            </a:r>
            <a:r>
              <a:rPr dirty="0" sz="2000" spc="-5">
                <a:latin typeface="Tahoma"/>
                <a:cs typeface="Tahoma"/>
              </a:rPr>
              <a:t>set </a:t>
            </a:r>
            <a:r>
              <a:rPr dirty="0" sz="2000" spc="-10">
                <a:latin typeface="Tahoma"/>
                <a:cs typeface="Tahoma"/>
              </a:rPr>
              <a:t>error  </a:t>
            </a:r>
            <a:r>
              <a:rPr dirty="0" sz="2000" spc="-5">
                <a:latin typeface="Tahoma"/>
                <a:cs typeface="Tahoma"/>
              </a:rPr>
              <a:t>of zero</a:t>
            </a:r>
            <a:endParaRPr sz="2000">
              <a:latin typeface="Tahoma"/>
              <a:cs typeface="Tahoma"/>
            </a:endParaRPr>
          </a:p>
        </p:txBody>
      </p:sp>
      <p:sp>
        <p:nvSpPr>
          <p:cNvPr id="137" name="object 137"/>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8" name="object 13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63</a:t>
            </a:r>
            <a:endParaRPr sz="450">
              <a:latin typeface="Tahoma"/>
              <a:cs typeface="Tahoma"/>
            </a:endParaRPr>
          </a:p>
        </p:txBody>
      </p:sp>
      <p:sp>
        <p:nvSpPr>
          <p:cNvPr id="4" name="object 4"/>
          <p:cNvSpPr txBox="1">
            <a:spLocks noGrp="1"/>
          </p:cNvSpPr>
          <p:nvPr>
            <p:ph type="title"/>
          </p:nvPr>
        </p:nvSpPr>
        <p:spPr>
          <a:xfrm>
            <a:off x="1809242" y="1500630"/>
            <a:ext cx="4076065" cy="361315"/>
          </a:xfrm>
          <a:prstGeom prst="rect"/>
        </p:spPr>
        <p:txBody>
          <a:bodyPr wrap="square" lIns="0" tIns="12700" rIns="0" bIns="0" rtlCol="0" vert="horz">
            <a:spAutoFit/>
          </a:bodyPr>
          <a:lstStyle/>
          <a:p>
            <a:pPr marL="12700">
              <a:lnSpc>
                <a:spcPct val="100000"/>
              </a:lnSpc>
              <a:spcBef>
                <a:spcPts val="100"/>
              </a:spcBef>
            </a:pPr>
            <a:r>
              <a:rPr dirty="0" spc="-5"/>
              <a:t>Testing the tree with the test</a:t>
            </a:r>
            <a:r>
              <a:rPr dirty="0" spc="-35"/>
              <a:t> </a:t>
            </a:r>
            <a:r>
              <a:rPr dirty="0" spc="-5"/>
              <a:t>set</a:t>
            </a:r>
          </a:p>
        </p:txBody>
      </p:sp>
      <p:graphicFrame>
        <p:nvGraphicFramePr>
          <p:cNvPr id="5" name="object 5"/>
          <p:cNvGraphicFramePr>
            <a:graphicFrameLocks noGrp="1"/>
          </p:cNvGraphicFramePr>
          <p:nvPr/>
        </p:nvGraphicFramePr>
        <p:xfrm>
          <a:off x="1783556" y="1916906"/>
          <a:ext cx="4174490" cy="1692275"/>
        </p:xfrm>
        <a:graphic>
          <a:graphicData uri="http://schemas.openxmlformats.org/drawingml/2006/table">
            <a:tbl>
              <a:tblPr firstRow="1" bandRow="1">
                <a:tableStyleId>{2D5ABB26-0587-4C30-8999-92F81FD0307C}</a:tableStyleId>
              </a:tblPr>
              <a:tblGrid>
                <a:gridCol w="1181100"/>
                <a:gridCol w="1409700"/>
                <a:gridCol w="1562100"/>
              </a:tblGrid>
              <a:tr h="368046">
                <a:tc>
                  <a:txBody>
                    <a:bodyPr/>
                    <a:lstStyle/>
                    <a:p>
                      <a:pPr>
                        <a:lnSpc>
                          <a:spcPct val="100000"/>
                        </a:lnSpc>
                      </a:pPr>
                      <a:endParaRPr sz="11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marR="165735">
                        <a:lnSpc>
                          <a:spcPct val="100000"/>
                        </a:lnSpc>
                        <a:spcBef>
                          <a:spcPts val="175"/>
                        </a:spcBef>
                      </a:pPr>
                      <a:r>
                        <a:rPr dirty="0" sz="1000">
                          <a:latin typeface="Tahoma"/>
                          <a:cs typeface="Tahoma"/>
                        </a:rPr>
                        <a:t>1/4 of the tree</a:t>
                      </a:r>
                      <a:r>
                        <a:rPr dirty="0" sz="1000" spc="-95">
                          <a:latin typeface="Tahoma"/>
                          <a:cs typeface="Tahoma"/>
                        </a:rPr>
                        <a:t> </a:t>
                      </a:r>
                      <a:r>
                        <a:rPr dirty="0" sz="1000" spc="-5">
                          <a:latin typeface="Tahoma"/>
                          <a:cs typeface="Tahoma"/>
                        </a:rPr>
                        <a:t>nodes  </a:t>
                      </a:r>
                      <a:r>
                        <a:rPr dirty="0" sz="1000">
                          <a:latin typeface="Tahoma"/>
                          <a:cs typeface="Tahoma"/>
                        </a:rPr>
                        <a:t>are</a:t>
                      </a:r>
                      <a:r>
                        <a:rPr dirty="0" sz="1000" spc="-10">
                          <a:latin typeface="Tahoma"/>
                          <a:cs typeface="Tahoma"/>
                        </a:rPr>
                        <a:t> </a:t>
                      </a:r>
                      <a:r>
                        <a:rPr dirty="0" sz="1000">
                          <a:latin typeface="Tahoma"/>
                          <a:cs typeface="Tahoma"/>
                        </a:rPr>
                        <a:t>corrupted</a:t>
                      </a:r>
                      <a:endParaRPr sz="10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1000" spc="-5">
                          <a:latin typeface="Tahoma"/>
                          <a:cs typeface="Tahoma"/>
                        </a:rPr>
                        <a:t>3/4 are</a:t>
                      </a:r>
                      <a:r>
                        <a:rPr dirty="0" sz="1000" spc="-20">
                          <a:latin typeface="Tahoma"/>
                          <a:cs typeface="Tahoma"/>
                        </a:rPr>
                        <a:t> </a:t>
                      </a:r>
                      <a:r>
                        <a:rPr dirty="0" sz="1000" spc="-5">
                          <a:latin typeface="Tahoma"/>
                          <a:cs typeface="Tahoma"/>
                        </a:rPr>
                        <a:t>fine</a:t>
                      </a:r>
                      <a:endParaRPr sz="1000">
                        <a:latin typeface="Tahoma"/>
                        <a:cs typeface="Tahoma"/>
                      </a:endParaRPr>
                    </a:p>
                  </a:txBody>
                  <a:tcPr marL="0" marR="0" marB="0" marT="2222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654557">
                <a:tc>
                  <a:txBody>
                    <a:bodyPr/>
                    <a:lstStyle/>
                    <a:p>
                      <a:pPr marL="45720" marR="117475">
                        <a:lnSpc>
                          <a:spcPct val="100000"/>
                        </a:lnSpc>
                        <a:spcBef>
                          <a:spcPts val="175"/>
                        </a:spcBef>
                      </a:pPr>
                      <a:r>
                        <a:rPr dirty="0" sz="1000">
                          <a:latin typeface="Tahoma"/>
                          <a:cs typeface="Tahoma"/>
                        </a:rPr>
                        <a:t>1/4 of the </a:t>
                      </a:r>
                      <a:r>
                        <a:rPr dirty="0" sz="1000" spc="-5">
                          <a:latin typeface="Tahoma"/>
                          <a:cs typeface="Tahoma"/>
                        </a:rPr>
                        <a:t>test</a:t>
                      </a:r>
                      <a:r>
                        <a:rPr dirty="0" sz="1000" spc="-90">
                          <a:latin typeface="Tahoma"/>
                          <a:cs typeface="Tahoma"/>
                        </a:rPr>
                        <a:t> </a:t>
                      </a:r>
                      <a:r>
                        <a:rPr dirty="0" sz="1000">
                          <a:latin typeface="Tahoma"/>
                          <a:cs typeface="Tahoma"/>
                        </a:rPr>
                        <a:t>set  records are  </a:t>
                      </a:r>
                      <a:r>
                        <a:rPr dirty="0" sz="1000" spc="-5">
                          <a:latin typeface="Tahoma"/>
                          <a:cs typeface="Tahoma"/>
                        </a:rPr>
                        <a:t>corrupted</a:t>
                      </a:r>
                      <a:endParaRPr sz="10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55880">
                        <a:lnSpc>
                          <a:spcPct val="100000"/>
                        </a:lnSpc>
                        <a:spcBef>
                          <a:spcPts val="175"/>
                        </a:spcBef>
                      </a:pPr>
                      <a:r>
                        <a:rPr dirty="0" sz="1000" spc="-5">
                          <a:solidFill>
                            <a:srgbClr val="006500"/>
                          </a:solidFill>
                          <a:latin typeface="Tahoma"/>
                          <a:cs typeface="Tahoma"/>
                        </a:rPr>
                        <a:t>1/16 </a:t>
                      </a:r>
                      <a:r>
                        <a:rPr dirty="0" sz="1000">
                          <a:solidFill>
                            <a:srgbClr val="006500"/>
                          </a:solidFill>
                          <a:latin typeface="Tahoma"/>
                          <a:cs typeface="Tahoma"/>
                        </a:rPr>
                        <a:t>of the test set</a:t>
                      </a:r>
                      <a:r>
                        <a:rPr dirty="0" sz="1000" spc="-90">
                          <a:solidFill>
                            <a:srgbClr val="006500"/>
                          </a:solidFill>
                          <a:latin typeface="Tahoma"/>
                          <a:cs typeface="Tahoma"/>
                        </a:rPr>
                        <a:t> </a:t>
                      </a:r>
                      <a:r>
                        <a:rPr dirty="0" sz="1000">
                          <a:solidFill>
                            <a:srgbClr val="006500"/>
                          </a:solidFill>
                          <a:latin typeface="Tahoma"/>
                          <a:cs typeface="Tahoma"/>
                        </a:rPr>
                        <a:t>will  </a:t>
                      </a:r>
                      <a:r>
                        <a:rPr dirty="0" sz="1000" spc="-5">
                          <a:solidFill>
                            <a:srgbClr val="006500"/>
                          </a:solidFill>
                          <a:latin typeface="Tahoma"/>
                          <a:cs typeface="Tahoma"/>
                        </a:rPr>
                        <a:t>be correctly predicted  </a:t>
                      </a:r>
                      <a:r>
                        <a:rPr dirty="0" sz="1000">
                          <a:solidFill>
                            <a:srgbClr val="006500"/>
                          </a:solidFill>
                          <a:latin typeface="Tahoma"/>
                          <a:cs typeface="Tahoma"/>
                        </a:rPr>
                        <a:t>for the wrong</a:t>
                      </a:r>
                      <a:r>
                        <a:rPr dirty="0" sz="1000" spc="-50">
                          <a:solidFill>
                            <a:srgbClr val="006500"/>
                          </a:solidFill>
                          <a:latin typeface="Tahoma"/>
                          <a:cs typeface="Tahoma"/>
                        </a:rPr>
                        <a:t> </a:t>
                      </a:r>
                      <a:r>
                        <a:rPr dirty="0" sz="1000" spc="-5">
                          <a:solidFill>
                            <a:srgbClr val="006500"/>
                          </a:solidFill>
                          <a:latin typeface="Tahoma"/>
                          <a:cs typeface="Tahoma"/>
                        </a:rPr>
                        <a:t>reasons</a:t>
                      </a:r>
                      <a:endParaRPr sz="10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62230">
                        <a:lnSpc>
                          <a:spcPct val="100000"/>
                        </a:lnSpc>
                        <a:spcBef>
                          <a:spcPts val="175"/>
                        </a:spcBef>
                      </a:pPr>
                      <a:r>
                        <a:rPr dirty="0" sz="1000" spc="-5">
                          <a:solidFill>
                            <a:srgbClr val="FF0000"/>
                          </a:solidFill>
                          <a:latin typeface="Tahoma"/>
                          <a:cs typeface="Tahoma"/>
                        </a:rPr>
                        <a:t>3/16 </a:t>
                      </a:r>
                      <a:r>
                        <a:rPr dirty="0" sz="1000">
                          <a:solidFill>
                            <a:srgbClr val="FF0000"/>
                          </a:solidFill>
                          <a:latin typeface="Tahoma"/>
                          <a:cs typeface="Tahoma"/>
                        </a:rPr>
                        <a:t>of the test set will  </a:t>
                      </a:r>
                      <a:r>
                        <a:rPr dirty="0" sz="1000" spc="-5">
                          <a:solidFill>
                            <a:srgbClr val="FF0000"/>
                          </a:solidFill>
                          <a:latin typeface="Tahoma"/>
                          <a:cs typeface="Tahoma"/>
                        </a:rPr>
                        <a:t>be wrongly predicted  because the test record </a:t>
                      </a:r>
                      <a:r>
                        <a:rPr dirty="0" sz="1000">
                          <a:solidFill>
                            <a:srgbClr val="FF0000"/>
                          </a:solidFill>
                          <a:latin typeface="Tahoma"/>
                          <a:cs typeface="Tahoma"/>
                        </a:rPr>
                        <a:t>is  </a:t>
                      </a:r>
                      <a:r>
                        <a:rPr dirty="0" sz="1000" spc="-5">
                          <a:solidFill>
                            <a:srgbClr val="FF0000"/>
                          </a:solidFill>
                          <a:latin typeface="Tahoma"/>
                          <a:cs typeface="Tahoma"/>
                        </a:rPr>
                        <a:t>corrupted</a:t>
                      </a:r>
                      <a:endParaRPr sz="10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655320">
                <a:tc>
                  <a:txBody>
                    <a:bodyPr/>
                    <a:lstStyle/>
                    <a:p>
                      <a:pPr marL="45720">
                        <a:lnSpc>
                          <a:spcPct val="100000"/>
                        </a:lnSpc>
                        <a:spcBef>
                          <a:spcPts val="180"/>
                        </a:spcBef>
                      </a:pPr>
                      <a:r>
                        <a:rPr dirty="0" sz="1000" spc="-5">
                          <a:latin typeface="Tahoma"/>
                          <a:cs typeface="Tahoma"/>
                        </a:rPr>
                        <a:t>3/4 are</a:t>
                      </a:r>
                      <a:r>
                        <a:rPr dirty="0" sz="1000" spc="-25">
                          <a:latin typeface="Tahoma"/>
                          <a:cs typeface="Tahoma"/>
                        </a:rPr>
                        <a:t> </a:t>
                      </a:r>
                      <a:r>
                        <a:rPr dirty="0" sz="1000" spc="-5">
                          <a:latin typeface="Tahoma"/>
                          <a:cs typeface="Tahoma"/>
                        </a:rPr>
                        <a:t>fine</a:t>
                      </a:r>
                      <a:endParaRPr sz="10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720" marR="112395">
                        <a:lnSpc>
                          <a:spcPct val="100000"/>
                        </a:lnSpc>
                        <a:spcBef>
                          <a:spcPts val="180"/>
                        </a:spcBef>
                      </a:pPr>
                      <a:r>
                        <a:rPr dirty="0" sz="1000" spc="-5">
                          <a:solidFill>
                            <a:srgbClr val="FF0000"/>
                          </a:solidFill>
                          <a:latin typeface="Tahoma"/>
                          <a:cs typeface="Tahoma"/>
                        </a:rPr>
                        <a:t>3/16 </a:t>
                      </a:r>
                      <a:r>
                        <a:rPr dirty="0" sz="1000">
                          <a:solidFill>
                            <a:srgbClr val="FF0000"/>
                          </a:solidFill>
                          <a:latin typeface="Tahoma"/>
                          <a:cs typeface="Tahoma"/>
                        </a:rPr>
                        <a:t>of the </a:t>
                      </a:r>
                      <a:r>
                        <a:rPr dirty="0" sz="1000" spc="-5">
                          <a:solidFill>
                            <a:srgbClr val="FF0000"/>
                          </a:solidFill>
                          <a:latin typeface="Tahoma"/>
                          <a:cs typeface="Tahoma"/>
                        </a:rPr>
                        <a:t>test  </a:t>
                      </a:r>
                      <a:r>
                        <a:rPr dirty="0" sz="1000">
                          <a:solidFill>
                            <a:srgbClr val="FF0000"/>
                          </a:solidFill>
                          <a:latin typeface="Tahoma"/>
                          <a:cs typeface="Tahoma"/>
                        </a:rPr>
                        <a:t>predictions </a:t>
                      </a:r>
                      <a:r>
                        <a:rPr dirty="0" sz="1000" spc="-5">
                          <a:solidFill>
                            <a:srgbClr val="FF0000"/>
                          </a:solidFill>
                          <a:latin typeface="Tahoma"/>
                          <a:cs typeface="Tahoma"/>
                        </a:rPr>
                        <a:t>will </a:t>
                      </a:r>
                      <a:r>
                        <a:rPr dirty="0" sz="1000">
                          <a:solidFill>
                            <a:srgbClr val="FF0000"/>
                          </a:solidFill>
                          <a:latin typeface="Tahoma"/>
                          <a:cs typeface="Tahoma"/>
                        </a:rPr>
                        <a:t>be  </a:t>
                      </a:r>
                      <a:r>
                        <a:rPr dirty="0" sz="1000" spc="-5">
                          <a:solidFill>
                            <a:srgbClr val="FF0000"/>
                          </a:solidFill>
                          <a:latin typeface="Tahoma"/>
                          <a:cs typeface="Tahoma"/>
                        </a:rPr>
                        <a:t>wrong because the  </a:t>
                      </a:r>
                      <a:r>
                        <a:rPr dirty="0" sz="1000">
                          <a:solidFill>
                            <a:srgbClr val="FF0000"/>
                          </a:solidFill>
                          <a:latin typeface="Tahoma"/>
                          <a:cs typeface="Tahoma"/>
                        </a:rPr>
                        <a:t>tree </a:t>
                      </a:r>
                      <a:r>
                        <a:rPr dirty="0" sz="1000" spc="-5">
                          <a:solidFill>
                            <a:srgbClr val="FF0000"/>
                          </a:solidFill>
                          <a:latin typeface="Tahoma"/>
                          <a:cs typeface="Tahoma"/>
                        </a:rPr>
                        <a:t>node </a:t>
                      </a:r>
                      <a:r>
                        <a:rPr dirty="0" sz="1000">
                          <a:solidFill>
                            <a:srgbClr val="FF0000"/>
                          </a:solidFill>
                          <a:latin typeface="Tahoma"/>
                          <a:cs typeface="Tahoma"/>
                        </a:rPr>
                        <a:t>is</a:t>
                      </a:r>
                      <a:r>
                        <a:rPr dirty="0" sz="1000" spc="-40">
                          <a:solidFill>
                            <a:srgbClr val="FF0000"/>
                          </a:solidFill>
                          <a:latin typeface="Tahoma"/>
                          <a:cs typeface="Tahoma"/>
                        </a:rPr>
                        <a:t> </a:t>
                      </a:r>
                      <a:r>
                        <a:rPr dirty="0" sz="1000" spc="-5">
                          <a:solidFill>
                            <a:srgbClr val="FF0000"/>
                          </a:solidFill>
                          <a:latin typeface="Tahoma"/>
                          <a:cs typeface="Tahoma"/>
                        </a:rPr>
                        <a:t>corrupted</a:t>
                      </a:r>
                      <a:endParaRPr sz="10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720" marR="254000">
                        <a:lnSpc>
                          <a:spcPct val="100000"/>
                        </a:lnSpc>
                        <a:spcBef>
                          <a:spcPts val="180"/>
                        </a:spcBef>
                      </a:pPr>
                      <a:r>
                        <a:rPr dirty="0" sz="1000" spc="-5">
                          <a:solidFill>
                            <a:srgbClr val="006500"/>
                          </a:solidFill>
                          <a:latin typeface="Tahoma"/>
                          <a:cs typeface="Tahoma"/>
                        </a:rPr>
                        <a:t>9/16 </a:t>
                      </a:r>
                      <a:r>
                        <a:rPr dirty="0" sz="1000">
                          <a:solidFill>
                            <a:srgbClr val="006500"/>
                          </a:solidFill>
                          <a:latin typeface="Tahoma"/>
                          <a:cs typeface="Tahoma"/>
                        </a:rPr>
                        <a:t>of the </a:t>
                      </a:r>
                      <a:r>
                        <a:rPr dirty="0" sz="1000" spc="-5">
                          <a:solidFill>
                            <a:srgbClr val="006500"/>
                          </a:solidFill>
                          <a:latin typeface="Tahoma"/>
                          <a:cs typeface="Tahoma"/>
                        </a:rPr>
                        <a:t>test  </a:t>
                      </a:r>
                      <a:r>
                        <a:rPr dirty="0" sz="1000">
                          <a:solidFill>
                            <a:srgbClr val="006500"/>
                          </a:solidFill>
                          <a:latin typeface="Tahoma"/>
                          <a:cs typeface="Tahoma"/>
                        </a:rPr>
                        <a:t>predictions </a:t>
                      </a:r>
                      <a:r>
                        <a:rPr dirty="0" sz="1000" spc="-5">
                          <a:solidFill>
                            <a:srgbClr val="006500"/>
                          </a:solidFill>
                          <a:latin typeface="Tahoma"/>
                          <a:cs typeface="Tahoma"/>
                        </a:rPr>
                        <a:t>will </a:t>
                      </a:r>
                      <a:r>
                        <a:rPr dirty="0" sz="1000">
                          <a:solidFill>
                            <a:srgbClr val="006500"/>
                          </a:solidFill>
                          <a:latin typeface="Tahoma"/>
                          <a:cs typeface="Tahoma"/>
                        </a:rPr>
                        <a:t>be</a:t>
                      </a:r>
                      <a:r>
                        <a:rPr dirty="0" sz="1000" spc="-80">
                          <a:solidFill>
                            <a:srgbClr val="006500"/>
                          </a:solidFill>
                          <a:latin typeface="Tahoma"/>
                          <a:cs typeface="Tahoma"/>
                        </a:rPr>
                        <a:t> </a:t>
                      </a:r>
                      <a:r>
                        <a:rPr dirty="0" sz="1000" spc="-5">
                          <a:solidFill>
                            <a:srgbClr val="006500"/>
                          </a:solidFill>
                          <a:latin typeface="Tahoma"/>
                          <a:cs typeface="Tahoma"/>
                        </a:rPr>
                        <a:t>fine</a:t>
                      </a:r>
                      <a:endParaRPr sz="10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6" name="object 6"/>
          <p:cNvSpPr txBox="1"/>
          <p:nvPr/>
        </p:nvSpPr>
        <p:spPr>
          <a:xfrm>
            <a:off x="2047748" y="3787394"/>
            <a:ext cx="3675379"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In total, we expect to </a:t>
            </a:r>
            <a:r>
              <a:rPr dirty="0" sz="1000">
                <a:latin typeface="Tahoma"/>
                <a:cs typeface="Tahoma"/>
              </a:rPr>
              <a:t>be </a:t>
            </a:r>
            <a:r>
              <a:rPr dirty="0" sz="1000" spc="-5">
                <a:latin typeface="Tahoma"/>
                <a:cs typeface="Tahoma"/>
              </a:rPr>
              <a:t>wrong on 3/8 of the test set</a:t>
            </a:r>
            <a:r>
              <a:rPr dirty="0" sz="1000" spc="-10">
                <a:latin typeface="Tahoma"/>
                <a:cs typeface="Tahoma"/>
              </a:rPr>
              <a:t> </a:t>
            </a:r>
            <a:r>
              <a:rPr dirty="0" sz="1000">
                <a:latin typeface="Tahoma"/>
                <a:cs typeface="Tahoma"/>
              </a:rPr>
              <a:t>predictions</a:t>
            </a:r>
            <a:endParaRPr sz="100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64</a:t>
            </a:r>
            <a:endParaRPr sz="450">
              <a:latin typeface="Tahoma"/>
              <a:cs typeface="Tahoma"/>
            </a:endParaRPr>
          </a:p>
        </p:txBody>
      </p:sp>
      <p:sp>
        <p:nvSpPr>
          <p:cNvPr id="10" name="object 10"/>
          <p:cNvSpPr txBox="1"/>
          <p:nvPr/>
        </p:nvSpPr>
        <p:spPr>
          <a:xfrm>
            <a:off x="1760220" y="5563123"/>
            <a:ext cx="4127500" cy="1826895"/>
          </a:xfrm>
          <a:prstGeom prst="rect">
            <a:avLst/>
          </a:prstGeom>
        </p:spPr>
        <p:txBody>
          <a:bodyPr wrap="square" lIns="0" tIns="127635" rIns="0" bIns="0" rtlCol="0" vert="horz">
            <a:spAutoFit/>
          </a:bodyPr>
          <a:lstStyle/>
          <a:p>
            <a:pPr marL="158115">
              <a:lnSpc>
                <a:spcPct val="100000"/>
              </a:lnSpc>
              <a:spcBef>
                <a:spcPts val="1005"/>
              </a:spcBef>
            </a:pPr>
            <a:r>
              <a:rPr dirty="0" sz="2200" spc="-5">
                <a:solidFill>
                  <a:srgbClr val="006500"/>
                </a:solidFill>
                <a:latin typeface="Tahoma"/>
                <a:cs typeface="Tahoma"/>
              </a:rPr>
              <a:t>What’s this example shown</a:t>
            </a:r>
            <a:r>
              <a:rPr dirty="0" sz="2200" spc="-55">
                <a:solidFill>
                  <a:srgbClr val="006500"/>
                </a:solidFill>
                <a:latin typeface="Tahoma"/>
                <a:cs typeface="Tahoma"/>
              </a:rPr>
              <a:t> </a:t>
            </a:r>
            <a:r>
              <a:rPr dirty="0" sz="2200" spc="-5">
                <a:solidFill>
                  <a:srgbClr val="006500"/>
                </a:solidFill>
                <a:latin typeface="Tahoma"/>
                <a:cs typeface="Tahoma"/>
              </a:rPr>
              <a:t>us?</a:t>
            </a:r>
            <a:endParaRPr sz="2200">
              <a:latin typeface="Tahoma"/>
              <a:cs typeface="Tahoma"/>
            </a:endParaRPr>
          </a:p>
          <a:p>
            <a:pPr algn="just" marL="171450" marR="490855" indent="-171450">
              <a:lnSpc>
                <a:spcPct val="100000"/>
              </a:lnSpc>
              <a:spcBef>
                <a:spcPts val="660"/>
              </a:spcBef>
              <a:buChar char="•"/>
              <a:tabLst>
                <a:tab pos="172085" algn="l"/>
              </a:tabLst>
            </a:pPr>
            <a:r>
              <a:rPr dirty="0" sz="1600">
                <a:latin typeface="Tahoma"/>
                <a:cs typeface="Tahoma"/>
              </a:rPr>
              <a:t>This explains the discrepancy</a:t>
            </a:r>
            <a:r>
              <a:rPr dirty="0" sz="1600" spc="-85">
                <a:latin typeface="Tahoma"/>
                <a:cs typeface="Tahoma"/>
              </a:rPr>
              <a:t> </a:t>
            </a:r>
            <a:r>
              <a:rPr dirty="0" sz="1600">
                <a:latin typeface="Tahoma"/>
                <a:cs typeface="Tahoma"/>
              </a:rPr>
              <a:t>between  training and test set</a:t>
            </a:r>
            <a:r>
              <a:rPr dirty="0" sz="1600" spc="-20">
                <a:latin typeface="Tahoma"/>
                <a:cs typeface="Tahoma"/>
              </a:rPr>
              <a:t> </a:t>
            </a:r>
            <a:r>
              <a:rPr dirty="0" sz="1600">
                <a:latin typeface="Tahoma"/>
                <a:cs typeface="Tahoma"/>
              </a:rPr>
              <a:t>error</a:t>
            </a:r>
            <a:endParaRPr sz="1600">
              <a:latin typeface="Tahoma"/>
              <a:cs typeface="Tahoma"/>
            </a:endParaRPr>
          </a:p>
          <a:p>
            <a:pPr algn="just" marL="171450" marR="5080" indent="-171450">
              <a:lnSpc>
                <a:spcPct val="100000"/>
              </a:lnSpc>
              <a:spcBef>
                <a:spcPts val="375"/>
              </a:spcBef>
              <a:buChar char="•"/>
              <a:tabLst>
                <a:tab pos="172085" algn="l"/>
              </a:tabLst>
            </a:pPr>
            <a:r>
              <a:rPr dirty="0" sz="1600" spc="-5">
                <a:latin typeface="Tahoma"/>
                <a:cs typeface="Tahoma"/>
              </a:rPr>
              <a:t>But </a:t>
            </a:r>
            <a:r>
              <a:rPr dirty="0" sz="1600">
                <a:latin typeface="Tahoma"/>
                <a:cs typeface="Tahoma"/>
              </a:rPr>
              <a:t>more importantly… </a:t>
            </a:r>
            <a:r>
              <a:rPr dirty="0" sz="1600" spc="-5">
                <a:latin typeface="Tahoma"/>
                <a:cs typeface="Tahoma"/>
              </a:rPr>
              <a:t>…it </a:t>
            </a:r>
            <a:r>
              <a:rPr dirty="0" sz="1600">
                <a:latin typeface="Tahoma"/>
                <a:cs typeface="Tahoma"/>
              </a:rPr>
              <a:t>indicates </a:t>
            </a:r>
            <a:r>
              <a:rPr dirty="0" sz="1600" spc="-5">
                <a:latin typeface="Tahoma"/>
                <a:cs typeface="Tahoma"/>
              </a:rPr>
              <a:t>there’s  </a:t>
            </a:r>
            <a:r>
              <a:rPr dirty="0" sz="1600">
                <a:latin typeface="Tahoma"/>
                <a:cs typeface="Tahoma"/>
              </a:rPr>
              <a:t>something we should do about it if we</a:t>
            </a:r>
            <a:r>
              <a:rPr dirty="0" sz="1600" spc="-100">
                <a:latin typeface="Tahoma"/>
                <a:cs typeface="Tahoma"/>
              </a:rPr>
              <a:t> </a:t>
            </a:r>
            <a:r>
              <a:rPr dirty="0" sz="1600">
                <a:latin typeface="Tahoma"/>
                <a:cs typeface="Tahoma"/>
              </a:rPr>
              <a:t>want  </a:t>
            </a:r>
            <a:r>
              <a:rPr dirty="0" sz="1600" spc="-5">
                <a:latin typeface="Tahoma"/>
                <a:cs typeface="Tahoma"/>
              </a:rPr>
              <a:t>to </a:t>
            </a:r>
            <a:r>
              <a:rPr dirty="0" sz="1600">
                <a:latin typeface="Tahoma"/>
                <a:cs typeface="Tahoma"/>
              </a:rPr>
              <a:t>predict </a:t>
            </a:r>
            <a:r>
              <a:rPr dirty="0" sz="1600" spc="-5">
                <a:latin typeface="Tahoma"/>
                <a:cs typeface="Tahoma"/>
              </a:rPr>
              <a:t>well on future</a:t>
            </a:r>
            <a:r>
              <a:rPr dirty="0" sz="1600" spc="-15">
                <a:latin typeface="Tahoma"/>
                <a:cs typeface="Tahoma"/>
              </a:rPr>
              <a:t> </a:t>
            </a:r>
            <a:r>
              <a:rPr dirty="0" sz="1600">
                <a:latin typeface="Tahoma"/>
                <a:cs typeface="Tahoma"/>
              </a:rPr>
              <a:t>data.</a:t>
            </a:r>
            <a:endParaRPr sz="1600">
              <a:latin typeface="Tahoma"/>
              <a:cs typeface="Tahoma"/>
            </a:endParaRPr>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36006" y="2720054"/>
          <a:ext cx="2795905" cy="1354455"/>
        </p:xfrm>
        <a:graphic>
          <a:graphicData uri="http://schemas.openxmlformats.org/drawingml/2006/table">
            <a:tbl>
              <a:tblPr firstRow="1" bandRow="1">
                <a:tableStyleId>{2D5ABB26-0587-4C30-8999-92F81FD0307C}</a:tableStyleId>
              </a:tblPr>
              <a:tblGrid>
                <a:gridCol w="435609"/>
                <a:gridCol w="462915"/>
                <a:gridCol w="407034"/>
                <a:gridCol w="433704"/>
                <a:gridCol w="434975"/>
                <a:gridCol w="596264"/>
              </a:tblGrid>
              <a:tr h="167640">
                <a:tc>
                  <a:txBody>
                    <a:bodyPr/>
                    <a:lstStyle/>
                    <a:p>
                      <a:pPr marL="45720">
                        <a:lnSpc>
                          <a:spcPct val="100000"/>
                        </a:lnSpc>
                        <a:spcBef>
                          <a:spcPts val="175"/>
                        </a:spcBef>
                      </a:pPr>
                      <a:r>
                        <a:rPr dirty="0" sz="800" b="1">
                          <a:solidFill>
                            <a:srgbClr val="C0C0C0"/>
                          </a:solidFill>
                          <a:latin typeface="Tahoma"/>
                          <a:cs typeface="Tahoma"/>
                        </a:rPr>
                        <a:t>a</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solidFill>
                            <a:srgbClr val="C0C0C0"/>
                          </a:solidFill>
                          <a:latin typeface="Tahoma"/>
                          <a:cs typeface="Tahoma"/>
                        </a:rPr>
                        <a:t>b</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solidFill>
                            <a:srgbClr val="C0C0C0"/>
                          </a:solidFill>
                          <a:latin typeface="Tahoma"/>
                          <a:cs typeface="Tahoma"/>
                        </a:rPr>
                        <a:t>c</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solidFill>
                            <a:srgbClr val="C0C0C0"/>
                          </a:solidFill>
                          <a:latin typeface="Tahoma"/>
                          <a:cs typeface="Tahoma"/>
                        </a:rPr>
                        <a:t>d</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e</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y</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166877">
                <a:tc>
                  <a:txBody>
                    <a:bodyPr/>
                    <a:lstStyle/>
                    <a:p>
                      <a:pPr marL="45720">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45720">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solidFill>
                            <a:srgbClr val="FF0000"/>
                          </a:solidFill>
                          <a:latin typeface="Tahoma"/>
                          <a:cs typeface="Tahoma"/>
                        </a:rPr>
                        <a:t>0</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40">
                <a:tc>
                  <a:txBody>
                    <a:bodyPr/>
                    <a:lstStyle/>
                    <a:p>
                      <a:pPr marL="45720">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80"/>
                        </a:spcBef>
                      </a:pPr>
                      <a:r>
                        <a:rPr dirty="0" sz="800" b="1">
                          <a:solidFill>
                            <a:srgbClr val="C0C0C0"/>
                          </a:solidFill>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0</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45720">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solidFill>
                            <a:srgbClr val="C0C0C0"/>
                          </a:solidFill>
                          <a:latin typeface="Tahoma"/>
                          <a:cs typeface="Tahoma"/>
                        </a:rPr>
                        <a:t>0</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80"/>
                        </a:spcBef>
                      </a:pPr>
                      <a:r>
                        <a:rPr dirty="0" sz="800" b="1">
                          <a:solidFill>
                            <a:srgbClr val="C0C0C0"/>
                          </a:solidFill>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39">
                <a:tc>
                  <a:txBody>
                    <a:bodyPr/>
                    <a:lstStyle/>
                    <a:p>
                      <a:pPr marL="45720">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solidFill>
                            <a:srgbClr val="C0C0C0"/>
                          </a:solidFill>
                          <a:latin typeface="Tahoma"/>
                          <a:cs typeface="Tahoma"/>
                        </a:rPr>
                        <a:t>1</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solidFill>
                            <a:srgbClr val="C0C0C0"/>
                          </a:solidFill>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0</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solidFill>
                            <a:srgbClr val="FF0000"/>
                          </a:solidFill>
                          <a:latin typeface="Tahoma"/>
                          <a:cs typeface="Tahoma"/>
                        </a:rPr>
                        <a:t>1</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6877">
                <a:tc>
                  <a:txBody>
                    <a:bodyPr/>
                    <a:lstStyle/>
                    <a:p>
                      <a:pPr marL="45720">
                        <a:lnSpc>
                          <a:spcPct val="100000"/>
                        </a:lnSpc>
                        <a:spcBef>
                          <a:spcPts val="175"/>
                        </a:spcBef>
                      </a:pPr>
                      <a:r>
                        <a:rPr dirty="0" sz="800" b="1">
                          <a:solidFill>
                            <a:srgbClr val="C0C0C0"/>
                          </a:solidFill>
                          <a:latin typeface="Tahoma"/>
                          <a:cs typeface="Tahoma"/>
                        </a:rPr>
                        <a:t>:</a:t>
                      </a:r>
                      <a:endParaRPr sz="8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a:lnSpc>
                          <a:spcPct val="100000"/>
                        </a:lnSpc>
                        <a:spcBef>
                          <a:spcPts val="175"/>
                        </a:spcBef>
                      </a:pPr>
                      <a:r>
                        <a:rPr dirty="0" sz="800" b="1">
                          <a:solidFill>
                            <a:srgbClr val="C0C0C0"/>
                          </a:solidFill>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solidFill>
                            <a:srgbClr val="C0C0C0"/>
                          </a:solidFill>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085">
                        <a:lnSpc>
                          <a:spcPct val="100000"/>
                        </a:lnSpc>
                        <a:spcBef>
                          <a:spcPts val="175"/>
                        </a:spcBef>
                      </a:pPr>
                      <a:r>
                        <a:rPr dirty="0" sz="800" b="1">
                          <a:solidFill>
                            <a:srgbClr val="C0C0C0"/>
                          </a:solidFill>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75"/>
                        </a:spcBef>
                      </a:pPr>
                      <a:r>
                        <a:rPr dirty="0" sz="800" b="1">
                          <a:latin typeface="Tahoma"/>
                          <a:cs typeface="Tahoma"/>
                        </a:rPr>
                        <a:t>:</a:t>
                      </a:r>
                      <a:endParaRPr sz="8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167640">
                <a:tc>
                  <a:txBody>
                    <a:bodyPr/>
                    <a:lstStyle/>
                    <a:p>
                      <a:pPr marL="45720">
                        <a:lnSpc>
                          <a:spcPct val="100000"/>
                        </a:lnSpc>
                        <a:spcBef>
                          <a:spcPts val="180"/>
                        </a:spcBef>
                      </a:pPr>
                      <a:r>
                        <a:rPr dirty="0" sz="800" b="1">
                          <a:solidFill>
                            <a:srgbClr val="C0C0C0"/>
                          </a:solidFill>
                          <a:latin typeface="Tahoma"/>
                          <a:cs typeface="Tahoma"/>
                        </a:rPr>
                        <a:t>1</a:t>
                      </a:r>
                      <a:endParaRPr sz="8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720">
                        <a:lnSpc>
                          <a:spcPct val="100000"/>
                        </a:lnSpc>
                        <a:spcBef>
                          <a:spcPts val="180"/>
                        </a:spcBef>
                      </a:pPr>
                      <a:r>
                        <a:rPr dirty="0" sz="800" b="1">
                          <a:solidFill>
                            <a:srgbClr val="C0C0C0"/>
                          </a:solidFill>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80"/>
                        </a:spcBef>
                      </a:pPr>
                      <a:r>
                        <a:rPr dirty="0" sz="800" b="1">
                          <a:solidFill>
                            <a:srgbClr val="C0C0C0"/>
                          </a:solidFill>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085">
                        <a:lnSpc>
                          <a:spcPct val="100000"/>
                        </a:lnSpc>
                        <a:spcBef>
                          <a:spcPts val="180"/>
                        </a:spcBef>
                      </a:pPr>
                      <a:r>
                        <a:rPr dirty="0" sz="800" b="1">
                          <a:solidFill>
                            <a:srgbClr val="C0C0C0"/>
                          </a:solidFill>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80"/>
                        </a:spcBef>
                      </a:pPr>
                      <a:r>
                        <a:rPr dirty="0" sz="800" b="1">
                          <a:latin typeface="Tahoma"/>
                          <a:cs typeface="Tahoma"/>
                        </a:rPr>
                        <a:t>1</a:t>
                      </a:r>
                      <a:endParaRPr sz="8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3" name="object 3"/>
          <p:cNvSpPr/>
          <p:nvPr/>
        </p:nvSpPr>
        <p:spPr>
          <a:xfrm>
            <a:off x="2356866" y="2425445"/>
            <a:ext cx="1720214" cy="231140"/>
          </a:xfrm>
          <a:custGeom>
            <a:avLst/>
            <a:gdLst/>
            <a:ahLst/>
            <a:cxnLst/>
            <a:rect l="l" t="t" r="r" b="b"/>
            <a:pathLst>
              <a:path w="1720214" h="231139">
                <a:moveTo>
                  <a:pt x="1719833" y="230885"/>
                </a:moveTo>
                <a:lnTo>
                  <a:pt x="1708594" y="185904"/>
                </a:lnTo>
                <a:lnTo>
                  <a:pt x="1677923" y="149351"/>
                </a:lnTo>
                <a:lnTo>
                  <a:pt x="1632394" y="124801"/>
                </a:lnTo>
                <a:lnTo>
                  <a:pt x="1576578" y="115824"/>
                </a:lnTo>
                <a:lnTo>
                  <a:pt x="1002792" y="115824"/>
                </a:lnTo>
                <a:lnTo>
                  <a:pt x="947296" y="106727"/>
                </a:lnTo>
                <a:lnTo>
                  <a:pt x="901731" y="81914"/>
                </a:lnTo>
                <a:lnTo>
                  <a:pt x="870882" y="45100"/>
                </a:lnTo>
                <a:lnTo>
                  <a:pt x="859535" y="0"/>
                </a:lnTo>
                <a:lnTo>
                  <a:pt x="848296" y="45100"/>
                </a:lnTo>
                <a:lnTo>
                  <a:pt x="817626" y="81914"/>
                </a:lnTo>
                <a:lnTo>
                  <a:pt x="772096" y="106727"/>
                </a:lnTo>
                <a:lnTo>
                  <a:pt x="716279" y="115824"/>
                </a:lnTo>
                <a:lnTo>
                  <a:pt x="143256" y="115824"/>
                </a:lnTo>
                <a:lnTo>
                  <a:pt x="87439" y="124801"/>
                </a:lnTo>
                <a:lnTo>
                  <a:pt x="41909" y="149351"/>
                </a:lnTo>
                <a:lnTo>
                  <a:pt x="11239" y="185904"/>
                </a:lnTo>
                <a:lnTo>
                  <a:pt x="0" y="230885"/>
                </a:lnTo>
              </a:path>
            </a:pathLst>
          </a:custGeom>
          <a:ln w="19050">
            <a:solidFill>
              <a:srgbClr val="000000"/>
            </a:solidFill>
          </a:ln>
        </p:spPr>
        <p:txBody>
          <a:bodyPr wrap="square" lIns="0" tIns="0" rIns="0" bIns="0" rtlCol="0"/>
          <a:lstStyle/>
          <a:p/>
        </p:txBody>
      </p:sp>
      <p:sp>
        <p:nvSpPr>
          <p:cNvPr id="4" name="object 4"/>
          <p:cNvSpPr/>
          <p:nvPr/>
        </p:nvSpPr>
        <p:spPr>
          <a:xfrm>
            <a:off x="2400300" y="2215895"/>
            <a:ext cx="1658620" cy="203835"/>
          </a:xfrm>
          <a:custGeom>
            <a:avLst/>
            <a:gdLst/>
            <a:ahLst/>
            <a:cxnLst/>
            <a:rect l="l" t="t" r="r" b="b"/>
            <a:pathLst>
              <a:path w="1658620" h="203835">
                <a:moveTo>
                  <a:pt x="1658112" y="0"/>
                </a:moveTo>
                <a:lnTo>
                  <a:pt x="0" y="0"/>
                </a:lnTo>
                <a:lnTo>
                  <a:pt x="0" y="203453"/>
                </a:lnTo>
                <a:lnTo>
                  <a:pt x="1658112" y="203453"/>
                </a:lnTo>
                <a:lnTo>
                  <a:pt x="1658112" y="0"/>
                </a:lnTo>
                <a:close/>
              </a:path>
            </a:pathLst>
          </a:custGeom>
          <a:ln w="4762">
            <a:solidFill>
              <a:srgbClr val="000000"/>
            </a:solidFill>
          </a:ln>
        </p:spPr>
        <p:txBody>
          <a:bodyPr wrap="square" lIns="0" tIns="0" rIns="0" bIns="0" rtlCol="0"/>
          <a:lstStyle/>
          <a:p/>
        </p:txBody>
      </p:sp>
      <p:sp>
        <p:nvSpPr>
          <p:cNvPr id="5" name="object 5"/>
          <p:cNvSpPr/>
          <p:nvPr/>
        </p:nvSpPr>
        <p:spPr>
          <a:xfrm>
            <a:off x="4577334" y="2443733"/>
            <a:ext cx="471170" cy="231140"/>
          </a:xfrm>
          <a:custGeom>
            <a:avLst/>
            <a:gdLst/>
            <a:ahLst/>
            <a:cxnLst/>
            <a:rect l="l" t="t" r="r" b="b"/>
            <a:pathLst>
              <a:path w="471170" h="231139">
                <a:moveTo>
                  <a:pt x="470915" y="230886"/>
                </a:moveTo>
                <a:lnTo>
                  <a:pt x="467832" y="185785"/>
                </a:lnTo>
                <a:lnTo>
                  <a:pt x="459390" y="148971"/>
                </a:lnTo>
                <a:lnTo>
                  <a:pt x="446805" y="124158"/>
                </a:lnTo>
                <a:lnTo>
                  <a:pt x="431291" y="115062"/>
                </a:lnTo>
                <a:lnTo>
                  <a:pt x="275081" y="115062"/>
                </a:lnTo>
                <a:lnTo>
                  <a:pt x="259568" y="106084"/>
                </a:lnTo>
                <a:lnTo>
                  <a:pt x="246983" y="81534"/>
                </a:lnTo>
                <a:lnTo>
                  <a:pt x="238541" y="44981"/>
                </a:lnTo>
                <a:lnTo>
                  <a:pt x="235457" y="0"/>
                </a:lnTo>
                <a:lnTo>
                  <a:pt x="232386" y="44981"/>
                </a:lnTo>
                <a:lnTo>
                  <a:pt x="224027" y="81534"/>
                </a:lnTo>
                <a:lnTo>
                  <a:pt x="211669" y="106084"/>
                </a:lnTo>
                <a:lnTo>
                  <a:pt x="196595" y="115062"/>
                </a:lnTo>
                <a:lnTo>
                  <a:pt x="39624" y="115062"/>
                </a:lnTo>
                <a:lnTo>
                  <a:pt x="24110" y="124158"/>
                </a:lnTo>
                <a:lnTo>
                  <a:pt x="11525" y="148971"/>
                </a:lnTo>
                <a:lnTo>
                  <a:pt x="3083" y="185785"/>
                </a:lnTo>
                <a:lnTo>
                  <a:pt x="0" y="230886"/>
                </a:lnTo>
              </a:path>
            </a:pathLst>
          </a:custGeom>
          <a:ln w="19049">
            <a:solidFill>
              <a:srgbClr val="000000"/>
            </a:solidFill>
          </a:ln>
        </p:spPr>
        <p:txBody>
          <a:bodyPr wrap="square" lIns="0" tIns="0" rIns="0" bIns="0" rtlCol="0"/>
          <a:lstStyle/>
          <a:p/>
        </p:txBody>
      </p:sp>
      <p:sp>
        <p:nvSpPr>
          <p:cNvPr id="6" name="object 6"/>
          <p:cNvSpPr txBox="1"/>
          <p:nvPr/>
        </p:nvSpPr>
        <p:spPr>
          <a:xfrm>
            <a:off x="1905953" y="3115997"/>
            <a:ext cx="179070" cy="616585"/>
          </a:xfrm>
          <a:prstGeom prst="rect">
            <a:avLst/>
          </a:prstGeom>
        </p:spPr>
        <p:txBody>
          <a:bodyPr wrap="square" lIns="0" tIns="12700" rIns="0" bIns="0" rtlCol="0" vert="vert270">
            <a:spAutoFit/>
          </a:bodyPr>
          <a:lstStyle/>
          <a:p>
            <a:pPr marL="12700">
              <a:lnSpc>
                <a:spcPct val="100000"/>
              </a:lnSpc>
              <a:spcBef>
                <a:spcPts val="100"/>
              </a:spcBef>
            </a:pPr>
            <a:r>
              <a:rPr dirty="0" sz="1000" spc="-5">
                <a:latin typeface="Tahoma"/>
                <a:cs typeface="Tahoma"/>
              </a:rPr>
              <a:t>32</a:t>
            </a:r>
            <a:r>
              <a:rPr dirty="0" sz="1000" spc="-70">
                <a:latin typeface="Tahoma"/>
                <a:cs typeface="Tahoma"/>
              </a:rPr>
              <a:t> </a:t>
            </a:r>
            <a:r>
              <a:rPr dirty="0" sz="1000" spc="-5">
                <a:latin typeface="Tahoma"/>
                <a:cs typeface="Tahoma"/>
              </a:rPr>
              <a:t>records</a:t>
            </a:r>
            <a:endParaRPr sz="1000">
              <a:latin typeface="Tahoma"/>
              <a:cs typeface="Tahoma"/>
            </a:endParaRPr>
          </a:p>
        </p:txBody>
      </p:sp>
      <p:sp>
        <p:nvSpPr>
          <p:cNvPr id="7" name="object 7"/>
          <p:cNvSpPr/>
          <p:nvPr/>
        </p:nvSpPr>
        <p:spPr>
          <a:xfrm>
            <a:off x="2075688" y="2788157"/>
            <a:ext cx="186055" cy="1236345"/>
          </a:xfrm>
          <a:custGeom>
            <a:avLst/>
            <a:gdLst/>
            <a:ahLst/>
            <a:cxnLst/>
            <a:rect l="l" t="t" r="r" b="b"/>
            <a:pathLst>
              <a:path w="186055" h="1236345">
                <a:moveTo>
                  <a:pt x="185928" y="0"/>
                </a:moveTo>
                <a:lnTo>
                  <a:pt x="149542" y="8143"/>
                </a:lnTo>
                <a:lnTo>
                  <a:pt x="120014" y="30289"/>
                </a:lnTo>
                <a:lnTo>
                  <a:pt x="100202" y="63007"/>
                </a:lnTo>
                <a:lnTo>
                  <a:pt x="92963" y="102870"/>
                </a:lnTo>
                <a:lnTo>
                  <a:pt x="92963" y="515112"/>
                </a:lnTo>
                <a:lnTo>
                  <a:pt x="85617" y="554974"/>
                </a:lnTo>
                <a:lnTo>
                  <a:pt x="65627" y="587692"/>
                </a:lnTo>
                <a:lnTo>
                  <a:pt x="36064" y="609838"/>
                </a:lnTo>
                <a:lnTo>
                  <a:pt x="0" y="617982"/>
                </a:lnTo>
                <a:lnTo>
                  <a:pt x="36064" y="626018"/>
                </a:lnTo>
                <a:lnTo>
                  <a:pt x="65627" y="647985"/>
                </a:lnTo>
                <a:lnTo>
                  <a:pt x="85617" y="680668"/>
                </a:lnTo>
                <a:lnTo>
                  <a:pt x="92963" y="720851"/>
                </a:lnTo>
                <a:lnTo>
                  <a:pt x="92963" y="1133094"/>
                </a:lnTo>
                <a:lnTo>
                  <a:pt x="100202" y="1172956"/>
                </a:lnTo>
                <a:lnTo>
                  <a:pt x="120014" y="1205674"/>
                </a:lnTo>
                <a:lnTo>
                  <a:pt x="149542" y="1227820"/>
                </a:lnTo>
                <a:lnTo>
                  <a:pt x="185928" y="1235964"/>
                </a:lnTo>
              </a:path>
            </a:pathLst>
          </a:custGeom>
          <a:ln w="19050">
            <a:solidFill>
              <a:srgbClr val="000000"/>
            </a:solidFill>
          </a:ln>
        </p:spPr>
        <p:txBody>
          <a:bodyPr wrap="square" lIns="0" tIns="0" rIns="0" bIns="0" rtlCol="0"/>
          <a:lstStyle/>
          <a:p/>
        </p:txBody>
      </p:sp>
      <p:graphicFrame>
        <p:nvGraphicFramePr>
          <p:cNvPr id="8" name="object 8"/>
          <p:cNvGraphicFramePr>
            <a:graphicFrameLocks noGrp="1"/>
          </p:cNvGraphicFramePr>
          <p:nvPr/>
        </p:nvGraphicFramePr>
        <p:xfrm>
          <a:off x="1599819" y="1224914"/>
          <a:ext cx="4581525" cy="3429000"/>
        </p:xfrm>
        <a:graphic>
          <a:graphicData uri="http://schemas.openxmlformats.org/drawingml/2006/table">
            <a:tbl>
              <a:tblPr firstRow="1" bandRow="1">
                <a:tableStyleId>{2D5ABB26-0587-4C30-8999-92F81FD0307C}</a:tableStyleId>
              </a:tblPr>
              <a:tblGrid>
                <a:gridCol w="2660650"/>
                <a:gridCol w="1898014"/>
              </a:tblGrid>
              <a:tr h="717803">
                <a:tc gridSpan="2">
                  <a:txBody>
                    <a:bodyPr/>
                    <a:lstStyle/>
                    <a:p>
                      <a:pPr algn="ctr" marR="66675">
                        <a:lnSpc>
                          <a:spcPct val="100000"/>
                        </a:lnSpc>
                        <a:spcBef>
                          <a:spcPts val="720"/>
                        </a:spcBef>
                      </a:pPr>
                      <a:r>
                        <a:rPr dirty="0" sz="2200" spc="-5">
                          <a:solidFill>
                            <a:srgbClr val="006500"/>
                          </a:solidFill>
                          <a:latin typeface="Tahoma"/>
                          <a:cs typeface="Tahoma"/>
                        </a:rPr>
                        <a:t>Suppose we </a:t>
                      </a:r>
                      <a:r>
                        <a:rPr dirty="0" sz="2200">
                          <a:solidFill>
                            <a:srgbClr val="006500"/>
                          </a:solidFill>
                          <a:latin typeface="Tahoma"/>
                          <a:cs typeface="Tahoma"/>
                        </a:rPr>
                        <a:t>had less</a:t>
                      </a:r>
                      <a:r>
                        <a:rPr dirty="0" sz="2200" spc="-20">
                          <a:solidFill>
                            <a:srgbClr val="006500"/>
                          </a:solidFill>
                          <a:latin typeface="Tahoma"/>
                          <a:cs typeface="Tahoma"/>
                        </a:rPr>
                        <a:t> </a:t>
                      </a:r>
                      <a:r>
                        <a:rPr dirty="0" sz="2200" spc="-5">
                          <a:solidFill>
                            <a:srgbClr val="006500"/>
                          </a:solidFill>
                          <a:latin typeface="Tahoma"/>
                          <a:cs typeface="Tahoma"/>
                        </a:rPr>
                        <a:t>data</a:t>
                      </a:r>
                      <a:endParaRPr sz="2200">
                        <a:latin typeface="Tahoma"/>
                        <a:cs typeface="Tahoma"/>
                      </a:endParaRPr>
                    </a:p>
                    <a:p>
                      <a:pPr marL="325120" indent="-172085">
                        <a:lnSpc>
                          <a:spcPct val="100000"/>
                        </a:lnSpc>
                        <a:spcBef>
                          <a:spcPts val="60"/>
                        </a:spcBef>
                        <a:buChar char="•"/>
                        <a:tabLst>
                          <a:tab pos="325755" algn="l"/>
                        </a:tabLst>
                      </a:pPr>
                      <a:r>
                        <a:rPr dirty="0" sz="1600">
                          <a:latin typeface="Tahoma"/>
                          <a:cs typeface="Tahoma"/>
                        </a:rPr>
                        <a:t>Let’s not look at the irrelevant</a:t>
                      </a:r>
                      <a:r>
                        <a:rPr dirty="0" sz="1600" spc="-25">
                          <a:latin typeface="Tahoma"/>
                          <a:cs typeface="Tahoma"/>
                        </a:rPr>
                        <a:t> </a:t>
                      </a:r>
                      <a:r>
                        <a:rPr dirty="0" sz="1600">
                          <a:latin typeface="Tahoma"/>
                          <a:cs typeface="Tahoma"/>
                        </a:rPr>
                        <a:t>bits</a:t>
                      </a:r>
                      <a:endParaRPr sz="1600">
                        <a:latin typeface="Tahoma"/>
                        <a:cs typeface="Tahoma"/>
                      </a:endParaRPr>
                    </a:p>
                  </a:txBody>
                  <a:tcPr marL="0" marR="0" marB="0" marT="91440">
                    <a:lnL w="19050">
                      <a:solidFill>
                        <a:srgbClr val="000000"/>
                      </a:solidFill>
                      <a:prstDash val="solid"/>
                    </a:lnL>
                    <a:lnR w="19050">
                      <a:solidFill>
                        <a:srgbClr val="000000"/>
                      </a:solidFill>
                      <a:prstDash val="solid"/>
                    </a:lnR>
                    <a:lnT w="19050">
                      <a:solidFill>
                        <a:srgbClr val="000000"/>
                      </a:solidFill>
                      <a:prstDash val="solid"/>
                    </a:lnT>
                  </a:tcPr>
                </a:tc>
                <a:tc hMerge="1">
                  <a:txBody>
                    <a:bodyPr/>
                    <a:lstStyle/>
                    <a:p>
                      <a:pPr/>
                    </a:p>
                  </a:txBody>
                  <a:tcPr marL="0" marR="0" marB="0" marT="0"/>
                </a:tc>
              </a:tr>
              <a:tr h="508253">
                <a:tc>
                  <a:txBody>
                    <a:bodyPr/>
                    <a:lstStyle/>
                    <a:p>
                      <a:pPr>
                        <a:lnSpc>
                          <a:spcPct val="100000"/>
                        </a:lnSpc>
                      </a:pPr>
                      <a:endParaRPr sz="1200">
                        <a:latin typeface="Times New Roman"/>
                        <a:cs typeface="Times New Roman"/>
                      </a:endParaRPr>
                    </a:p>
                    <a:p>
                      <a:pPr marL="842644">
                        <a:lnSpc>
                          <a:spcPct val="100000"/>
                        </a:lnSpc>
                        <a:spcBef>
                          <a:spcPts val="915"/>
                        </a:spcBef>
                      </a:pPr>
                      <a:r>
                        <a:rPr dirty="0" sz="1000" spc="-5">
                          <a:latin typeface="Tahoma"/>
                          <a:cs typeface="Tahoma"/>
                        </a:rPr>
                        <a:t>These bits are</a:t>
                      </a:r>
                      <a:r>
                        <a:rPr dirty="0" sz="1000" spc="-25">
                          <a:latin typeface="Tahoma"/>
                          <a:cs typeface="Tahoma"/>
                        </a:rPr>
                        <a:t> </a:t>
                      </a:r>
                      <a:r>
                        <a:rPr dirty="0" sz="1000" spc="-5">
                          <a:latin typeface="Tahoma"/>
                          <a:cs typeface="Tahoma"/>
                        </a:rPr>
                        <a:t>hidden</a:t>
                      </a:r>
                      <a:endParaRPr sz="1000">
                        <a:latin typeface="Tahoma"/>
                        <a:cs typeface="Tahoma"/>
                      </a:endParaRPr>
                    </a:p>
                  </a:txBody>
                  <a:tcPr marL="0" marR="0" marB="0" marT="0">
                    <a:lnL w="19050">
                      <a:solidFill>
                        <a:srgbClr val="000000"/>
                      </a:solidFill>
                      <a:prstDash val="solid"/>
                    </a:lnL>
                    <a:lnR w="6350">
                      <a:solidFill>
                        <a:srgbClr val="000000"/>
                      </a:solidFill>
                      <a:prstDash val="solid"/>
                    </a:lnR>
                  </a:tcPr>
                </a:tc>
                <a:tc>
                  <a:txBody>
                    <a:bodyPr/>
                    <a:lstStyle/>
                    <a:p>
                      <a:pPr marL="48260" marR="110489">
                        <a:lnSpc>
                          <a:spcPct val="100000"/>
                        </a:lnSpc>
                        <a:spcBef>
                          <a:spcPts val="190"/>
                        </a:spcBef>
                      </a:pPr>
                      <a:r>
                        <a:rPr dirty="0" sz="1000" spc="-5">
                          <a:latin typeface="Tahoma"/>
                          <a:cs typeface="Tahoma"/>
                        </a:rPr>
                        <a:t>Output </a:t>
                      </a:r>
                      <a:r>
                        <a:rPr dirty="0" sz="1000">
                          <a:latin typeface="Tahoma"/>
                          <a:cs typeface="Tahoma"/>
                        </a:rPr>
                        <a:t>y = </a:t>
                      </a:r>
                      <a:r>
                        <a:rPr dirty="0" sz="1000" spc="-5">
                          <a:latin typeface="Tahoma"/>
                          <a:cs typeface="Tahoma"/>
                        </a:rPr>
                        <a:t>copy of e, except </a:t>
                      </a:r>
                      <a:r>
                        <a:rPr dirty="0" sz="1000">
                          <a:latin typeface="Tahoma"/>
                          <a:cs typeface="Tahoma"/>
                        </a:rPr>
                        <a:t>a  </a:t>
                      </a:r>
                      <a:r>
                        <a:rPr dirty="0" sz="1000" spc="-5">
                          <a:latin typeface="Tahoma"/>
                          <a:cs typeface="Tahoma"/>
                        </a:rPr>
                        <a:t>random 25% of the records  </a:t>
                      </a:r>
                      <a:r>
                        <a:rPr dirty="0" sz="1000">
                          <a:latin typeface="Tahoma"/>
                          <a:cs typeface="Tahoma"/>
                        </a:rPr>
                        <a:t>have y set to the </a:t>
                      </a:r>
                      <a:r>
                        <a:rPr dirty="0" sz="1000" spc="-5">
                          <a:latin typeface="Tahoma"/>
                          <a:cs typeface="Tahoma"/>
                        </a:rPr>
                        <a:t>opposite </a:t>
                      </a:r>
                      <a:r>
                        <a:rPr dirty="0" sz="1000">
                          <a:latin typeface="Tahoma"/>
                          <a:cs typeface="Tahoma"/>
                        </a:rPr>
                        <a:t>of</a:t>
                      </a:r>
                      <a:r>
                        <a:rPr dirty="0" sz="1000" spc="-75">
                          <a:latin typeface="Tahoma"/>
                          <a:cs typeface="Tahoma"/>
                        </a:rPr>
                        <a:t> </a:t>
                      </a:r>
                      <a:r>
                        <a:rPr dirty="0" sz="1000">
                          <a:latin typeface="Tahoma"/>
                          <a:cs typeface="Tahoma"/>
                        </a:rPr>
                        <a:t>e</a:t>
                      </a:r>
                      <a:endParaRPr sz="1000">
                        <a:latin typeface="Tahoma"/>
                        <a:cs typeface="Tahoma"/>
                      </a:endParaRPr>
                    </a:p>
                  </a:txBody>
                  <a:tcPr marL="0" marR="0" marB="0" marT="2413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2189988">
                <a:tc gridSpan="2">
                  <a:txBody>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1600835">
                        <a:lnSpc>
                          <a:spcPct val="100000"/>
                        </a:lnSpc>
                        <a:spcBef>
                          <a:spcPts val="985"/>
                        </a:spcBef>
                      </a:pPr>
                      <a:r>
                        <a:rPr dirty="0" sz="1200" spc="-5">
                          <a:solidFill>
                            <a:srgbClr val="006500"/>
                          </a:solidFill>
                          <a:latin typeface="Tahoma"/>
                          <a:cs typeface="Tahoma"/>
                        </a:rPr>
                        <a:t>What decision tree would we learn</a:t>
                      </a:r>
                      <a:r>
                        <a:rPr dirty="0" sz="1200">
                          <a:solidFill>
                            <a:srgbClr val="006500"/>
                          </a:solidFill>
                          <a:latin typeface="Tahoma"/>
                          <a:cs typeface="Tahoma"/>
                        </a:rPr>
                        <a:t> now?</a:t>
                      </a:r>
                      <a:endParaRPr sz="1200">
                        <a:latin typeface="Tahoma"/>
                        <a:cs typeface="Tahoma"/>
                      </a:endParaRPr>
                    </a:p>
                    <a:p>
                      <a:pPr>
                        <a:lnSpc>
                          <a:spcPct val="100000"/>
                        </a:lnSpc>
                      </a:pPr>
                      <a:endParaRPr sz="110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65</a:t>
                      </a:r>
                      <a:endParaRPr sz="450">
                        <a:latin typeface="Tahoma"/>
                        <a:cs typeface="Tahoma"/>
                      </a:endParaRPr>
                    </a:p>
                  </a:txBody>
                  <a:tcPr marL="0" marR="0" marB="0" marT="0">
                    <a:lnL w="19050">
                      <a:solidFill>
                        <a:srgbClr val="000000"/>
                      </a:solidFill>
                      <a:prstDash val="solid"/>
                    </a:lnL>
                    <a:lnR w="19050">
                      <a:solidFill>
                        <a:srgbClr val="000000"/>
                      </a:solidFill>
                      <a:prstDash val="solid"/>
                    </a:lnR>
                    <a:lnB w="19050">
                      <a:solidFill>
                        <a:srgbClr val="000000"/>
                      </a:solidFill>
                      <a:prstDash val="solid"/>
                    </a:lnB>
                  </a:tcPr>
                </a:tc>
                <a:tc hMerge="1">
                  <a:txBody>
                    <a:bodyPr/>
                    <a:lstStyle/>
                    <a:p>
                      <a:pPr/>
                    </a:p>
                  </a:txBody>
                  <a:tcPr marL="0" marR="0" marB="0" marT="0"/>
                </a:tc>
              </a:tr>
            </a:tbl>
          </a:graphicData>
        </a:graphic>
      </p:graphicFrame>
      <p:sp>
        <p:nvSpPr>
          <p:cNvPr id="9" name="object 9"/>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0" name="object 10"/>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66</a:t>
            </a:r>
            <a:endParaRPr sz="450">
              <a:latin typeface="Tahoma"/>
              <a:cs typeface="Tahoma"/>
            </a:endParaRPr>
          </a:p>
        </p:txBody>
      </p:sp>
      <p:sp>
        <p:nvSpPr>
          <p:cNvPr id="11" name="object 11"/>
          <p:cNvSpPr txBox="1"/>
          <p:nvPr/>
        </p:nvSpPr>
        <p:spPr>
          <a:xfrm>
            <a:off x="1937004" y="5739638"/>
            <a:ext cx="3835400" cy="299720"/>
          </a:xfrm>
          <a:prstGeom prst="rect">
            <a:avLst/>
          </a:prstGeom>
        </p:spPr>
        <p:txBody>
          <a:bodyPr wrap="square" lIns="0" tIns="12700" rIns="0" bIns="0" rtlCol="0" vert="horz">
            <a:spAutoFit/>
          </a:bodyPr>
          <a:lstStyle/>
          <a:p>
            <a:pPr>
              <a:lnSpc>
                <a:spcPct val="100000"/>
              </a:lnSpc>
              <a:spcBef>
                <a:spcPts val="100"/>
              </a:spcBef>
            </a:pPr>
            <a:r>
              <a:rPr dirty="0" sz="1800" spc="-5">
                <a:solidFill>
                  <a:srgbClr val="006500"/>
                </a:solidFill>
                <a:latin typeface="Tahoma"/>
                <a:cs typeface="Tahoma"/>
              </a:rPr>
              <a:t>Without access to the irrelevant</a:t>
            </a:r>
            <a:r>
              <a:rPr dirty="0" sz="1800" spc="65">
                <a:solidFill>
                  <a:srgbClr val="006500"/>
                </a:solidFill>
                <a:latin typeface="Tahoma"/>
                <a:cs typeface="Tahoma"/>
              </a:rPr>
              <a:t> </a:t>
            </a:r>
            <a:r>
              <a:rPr dirty="0" sz="1800" spc="-5">
                <a:solidFill>
                  <a:srgbClr val="006500"/>
                </a:solidFill>
                <a:latin typeface="Tahoma"/>
                <a:cs typeface="Tahoma"/>
              </a:rPr>
              <a:t>bits…</a:t>
            </a:r>
            <a:endParaRPr sz="1800">
              <a:latin typeface="Tahoma"/>
              <a:cs typeface="Tahoma"/>
            </a:endParaRPr>
          </a:p>
        </p:txBody>
      </p:sp>
      <p:sp>
        <p:nvSpPr>
          <p:cNvPr id="12" name="object 12"/>
          <p:cNvSpPr txBox="1"/>
          <p:nvPr/>
        </p:nvSpPr>
        <p:spPr>
          <a:xfrm>
            <a:off x="2246376" y="6655307"/>
            <a:ext cx="325120" cy="203200"/>
          </a:xfrm>
          <a:prstGeom prst="rect">
            <a:avLst/>
          </a:prstGeom>
          <a:ln w="4762">
            <a:solidFill>
              <a:srgbClr val="000000"/>
            </a:solidFill>
          </a:ln>
        </p:spPr>
        <p:txBody>
          <a:bodyPr wrap="square" lIns="0" tIns="24130" rIns="0" bIns="0" rtlCol="0" vert="horz">
            <a:spAutoFit/>
          </a:bodyPr>
          <a:lstStyle/>
          <a:p>
            <a:pPr marL="47625">
              <a:lnSpc>
                <a:spcPct val="100000"/>
              </a:lnSpc>
              <a:spcBef>
                <a:spcPts val="190"/>
              </a:spcBef>
            </a:pPr>
            <a:r>
              <a:rPr dirty="0" sz="1000" spc="-5">
                <a:latin typeface="Tahoma"/>
                <a:cs typeface="Tahoma"/>
              </a:rPr>
              <a:t>e=0</a:t>
            </a:r>
            <a:endParaRPr sz="1000">
              <a:latin typeface="Tahoma"/>
              <a:cs typeface="Tahoma"/>
            </a:endParaRPr>
          </a:p>
        </p:txBody>
      </p:sp>
      <p:sp>
        <p:nvSpPr>
          <p:cNvPr id="13" name="object 13"/>
          <p:cNvSpPr txBox="1"/>
          <p:nvPr/>
        </p:nvSpPr>
        <p:spPr>
          <a:xfrm>
            <a:off x="2857500" y="6659880"/>
            <a:ext cx="325120" cy="203835"/>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e=1</a:t>
            </a:r>
            <a:endParaRPr sz="1000">
              <a:latin typeface="Tahoma"/>
              <a:cs typeface="Tahoma"/>
            </a:endParaRPr>
          </a:p>
        </p:txBody>
      </p:sp>
      <p:sp>
        <p:nvSpPr>
          <p:cNvPr id="14" name="object 14"/>
          <p:cNvSpPr txBox="1"/>
          <p:nvPr/>
        </p:nvSpPr>
        <p:spPr>
          <a:xfrm>
            <a:off x="2552700" y="6240779"/>
            <a:ext cx="356870" cy="203835"/>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Root</a:t>
            </a:r>
            <a:endParaRPr sz="1000">
              <a:latin typeface="Tahoma"/>
              <a:cs typeface="Tahoma"/>
            </a:endParaRPr>
          </a:p>
        </p:txBody>
      </p:sp>
      <p:sp>
        <p:nvSpPr>
          <p:cNvPr id="15" name="object 15"/>
          <p:cNvSpPr/>
          <p:nvPr/>
        </p:nvSpPr>
        <p:spPr>
          <a:xfrm>
            <a:off x="2400300" y="6431279"/>
            <a:ext cx="342900" cy="228600"/>
          </a:xfrm>
          <a:custGeom>
            <a:avLst/>
            <a:gdLst/>
            <a:ahLst/>
            <a:cxnLst/>
            <a:rect l="l" t="t" r="r" b="b"/>
            <a:pathLst>
              <a:path w="342900" h="228600">
                <a:moveTo>
                  <a:pt x="0" y="228600"/>
                </a:moveTo>
                <a:lnTo>
                  <a:pt x="342900" y="0"/>
                </a:lnTo>
              </a:path>
            </a:pathLst>
          </a:custGeom>
          <a:ln w="4762">
            <a:solidFill>
              <a:srgbClr val="000000"/>
            </a:solidFill>
          </a:ln>
        </p:spPr>
        <p:txBody>
          <a:bodyPr wrap="square" lIns="0" tIns="0" rIns="0" bIns="0" rtlCol="0"/>
          <a:lstStyle/>
          <a:p/>
        </p:txBody>
      </p:sp>
      <p:sp>
        <p:nvSpPr>
          <p:cNvPr id="16" name="object 16"/>
          <p:cNvSpPr/>
          <p:nvPr/>
        </p:nvSpPr>
        <p:spPr>
          <a:xfrm>
            <a:off x="2705100" y="6431279"/>
            <a:ext cx="304800" cy="228600"/>
          </a:xfrm>
          <a:custGeom>
            <a:avLst/>
            <a:gdLst/>
            <a:ahLst/>
            <a:cxnLst/>
            <a:rect l="l" t="t" r="r" b="b"/>
            <a:pathLst>
              <a:path w="304800" h="228600">
                <a:moveTo>
                  <a:pt x="0" y="0"/>
                </a:moveTo>
                <a:lnTo>
                  <a:pt x="304800" y="228600"/>
                </a:lnTo>
              </a:path>
            </a:pathLst>
          </a:custGeom>
          <a:ln w="4762">
            <a:solidFill>
              <a:srgbClr val="000000"/>
            </a:solidFill>
          </a:ln>
        </p:spPr>
        <p:txBody>
          <a:bodyPr wrap="square" lIns="0" tIns="0" rIns="0" bIns="0" rtlCol="0"/>
          <a:lstStyle/>
          <a:p/>
        </p:txBody>
      </p:sp>
      <p:sp>
        <p:nvSpPr>
          <p:cNvPr id="17" name="object 17"/>
          <p:cNvSpPr txBox="1"/>
          <p:nvPr/>
        </p:nvSpPr>
        <p:spPr>
          <a:xfrm>
            <a:off x="3550920" y="6783576"/>
            <a:ext cx="1939289"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These nodes </a:t>
            </a:r>
            <a:r>
              <a:rPr dirty="0" sz="1000">
                <a:latin typeface="Tahoma"/>
                <a:cs typeface="Tahoma"/>
              </a:rPr>
              <a:t>will be</a:t>
            </a:r>
            <a:r>
              <a:rPr dirty="0" sz="1000" spc="-25">
                <a:latin typeface="Tahoma"/>
                <a:cs typeface="Tahoma"/>
              </a:rPr>
              <a:t> </a:t>
            </a:r>
            <a:r>
              <a:rPr dirty="0" sz="1000" spc="-5">
                <a:latin typeface="Tahoma"/>
                <a:cs typeface="Tahoma"/>
              </a:rPr>
              <a:t>unexpandable</a:t>
            </a:r>
            <a:endParaRPr sz="1000">
              <a:latin typeface="Tahoma"/>
              <a:cs typeface="Tahoma"/>
            </a:endParaRPr>
          </a:p>
        </p:txBody>
      </p:sp>
      <p:sp>
        <p:nvSpPr>
          <p:cNvPr id="18" name="object 18"/>
          <p:cNvSpPr/>
          <p:nvPr/>
        </p:nvSpPr>
        <p:spPr>
          <a:xfrm>
            <a:off x="3118104" y="6960869"/>
            <a:ext cx="693420" cy="203835"/>
          </a:xfrm>
          <a:custGeom>
            <a:avLst/>
            <a:gdLst/>
            <a:ahLst/>
            <a:cxnLst/>
            <a:rect l="l" t="t" r="r" b="b"/>
            <a:pathLst>
              <a:path w="693420" h="203834">
                <a:moveTo>
                  <a:pt x="52577" y="106679"/>
                </a:moveTo>
                <a:lnTo>
                  <a:pt x="53339" y="107441"/>
                </a:lnTo>
                <a:lnTo>
                  <a:pt x="53339" y="108203"/>
                </a:lnTo>
                <a:lnTo>
                  <a:pt x="58412" y="113021"/>
                </a:lnTo>
                <a:lnTo>
                  <a:pt x="64041" y="117176"/>
                </a:lnTo>
                <a:lnTo>
                  <a:pt x="69843" y="121227"/>
                </a:lnTo>
                <a:lnTo>
                  <a:pt x="75437" y="125729"/>
                </a:lnTo>
                <a:lnTo>
                  <a:pt x="94046" y="138558"/>
                </a:lnTo>
                <a:lnTo>
                  <a:pt x="114585" y="147847"/>
                </a:lnTo>
                <a:lnTo>
                  <a:pt x="135934" y="155601"/>
                </a:lnTo>
                <a:lnTo>
                  <a:pt x="156971" y="163829"/>
                </a:lnTo>
                <a:lnTo>
                  <a:pt x="189203" y="179229"/>
                </a:lnTo>
                <a:lnTo>
                  <a:pt x="218389" y="190728"/>
                </a:lnTo>
                <a:lnTo>
                  <a:pt x="248679" y="198684"/>
                </a:lnTo>
                <a:lnTo>
                  <a:pt x="284225" y="203453"/>
                </a:lnTo>
                <a:lnTo>
                  <a:pt x="286511" y="203453"/>
                </a:lnTo>
                <a:lnTo>
                  <a:pt x="333072" y="199907"/>
                </a:lnTo>
                <a:lnTo>
                  <a:pt x="380280" y="194505"/>
                </a:lnTo>
                <a:lnTo>
                  <a:pt x="427525" y="187219"/>
                </a:lnTo>
                <a:lnTo>
                  <a:pt x="437944" y="185165"/>
                </a:lnTo>
                <a:lnTo>
                  <a:pt x="284987" y="185165"/>
                </a:lnTo>
                <a:lnTo>
                  <a:pt x="285938" y="185077"/>
                </a:lnTo>
                <a:lnTo>
                  <a:pt x="252599" y="179927"/>
                </a:lnTo>
                <a:lnTo>
                  <a:pt x="226085" y="173483"/>
                </a:lnTo>
                <a:lnTo>
                  <a:pt x="200447" y="163736"/>
                </a:lnTo>
                <a:lnTo>
                  <a:pt x="169163" y="148589"/>
                </a:lnTo>
                <a:lnTo>
                  <a:pt x="115276" y="127601"/>
                </a:lnTo>
                <a:lnTo>
                  <a:pt x="93409" y="115505"/>
                </a:lnTo>
                <a:lnTo>
                  <a:pt x="92849" y="115061"/>
                </a:lnTo>
                <a:lnTo>
                  <a:pt x="67818" y="115061"/>
                </a:lnTo>
                <a:lnTo>
                  <a:pt x="63245" y="113537"/>
                </a:lnTo>
                <a:lnTo>
                  <a:pt x="63245" y="112775"/>
                </a:lnTo>
                <a:lnTo>
                  <a:pt x="61721" y="112775"/>
                </a:lnTo>
                <a:lnTo>
                  <a:pt x="60959" y="112013"/>
                </a:lnTo>
                <a:lnTo>
                  <a:pt x="60197" y="112013"/>
                </a:lnTo>
                <a:lnTo>
                  <a:pt x="59435" y="111251"/>
                </a:lnTo>
                <a:lnTo>
                  <a:pt x="58673" y="111251"/>
                </a:lnTo>
                <a:lnTo>
                  <a:pt x="56387" y="108965"/>
                </a:lnTo>
                <a:lnTo>
                  <a:pt x="54101" y="107441"/>
                </a:lnTo>
                <a:lnTo>
                  <a:pt x="52577" y="106679"/>
                </a:lnTo>
                <a:close/>
              </a:path>
              <a:path w="693420" h="203834">
                <a:moveTo>
                  <a:pt x="285938" y="185077"/>
                </a:moveTo>
                <a:lnTo>
                  <a:pt x="284987" y="185165"/>
                </a:lnTo>
                <a:lnTo>
                  <a:pt x="286511" y="185165"/>
                </a:lnTo>
                <a:lnTo>
                  <a:pt x="285938" y="185077"/>
                </a:lnTo>
                <a:close/>
              </a:path>
              <a:path w="693420" h="203834">
                <a:moveTo>
                  <a:pt x="675894" y="15239"/>
                </a:moveTo>
                <a:lnTo>
                  <a:pt x="653478" y="59787"/>
                </a:lnTo>
                <a:lnTo>
                  <a:pt x="624273" y="88630"/>
                </a:lnTo>
                <a:lnTo>
                  <a:pt x="587731" y="110876"/>
                </a:lnTo>
                <a:lnTo>
                  <a:pt x="543306" y="135635"/>
                </a:lnTo>
                <a:lnTo>
                  <a:pt x="533902" y="141998"/>
                </a:lnTo>
                <a:lnTo>
                  <a:pt x="522960" y="146065"/>
                </a:lnTo>
                <a:lnTo>
                  <a:pt x="511523" y="149109"/>
                </a:lnTo>
                <a:lnTo>
                  <a:pt x="500633" y="152399"/>
                </a:lnTo>
                <a:lnTo>
                  <a:pt x="446788" y="164488"/>
                </a:lnTo>
                <a:lnTo>
                  <a:pt x="393615" y="173421"/>
                </a:lnTo>
                <a:lnTo>
                  <a:pt x="340040" y="180035"/>
                </a:lnTo>
                <a:lnTo>
                  <a:pt x="285938" y="185077"/>
                </a:lnTo>
                <a:lnTo>
                  <a:pt x="286511" y="185165"/>
                </a:lnTo>
                <a:lnTo>
                  <a:pt x="437944" y="185165"/>
                </a:lnTo>
                <a:lnTo>
                  <a:pt x="474196" y="178020"/>
                </a:lnTo>
                <a:lnTo>
                  <a:pt x="519683" y="166877"/>
                </a:lnTo>
                <a:lnTo>
                  <a:pt x="539143" y="160343"/>
                </a:lnTo>
                <a:lnTo>
                  <a:pt x="546273" y="156851"/>
                </a:lnTo>
                <a:lnTo>
                  <a:pt x="556259" y="150113"/>
                </a:lnTo>
                <a:lnTo>
                  <a:pt x="602696" y="124497"/>
                </a:lnTo>
                <a:lnTo>
                  <a:pt x="640265" y="100317"/>
                </a:lnTo>
                <a:lnTo>
                  <a:pt x="670122" y="69221"/>
                </a:lnTo>
                <a:lnTo>
                  <a:pt x="693419" y="22859"/>
                </a:lnTo>
                <a:lnTo>
                  <a:pt x="675894" y="15239"/>
                </a:lnTo>
                <a:close/>
              </a:path>
              <a:path w="693420" h="203834">
                <a:moveTo>
                  <a:pt x="57912" y="110489"/>
                </a:moveTo>
                <a:lnTo>
                  <a:pt x="60959" y="112013"/>
                </a:lnTo>
                <a:lnTo>
                  <a:pt x="61721" y="112775"/>
                </a:lnTo>
                <a:lnTo>
                  <a:pt x="63245" y="112775"/>
                </a:lnTo>
                <a:lnTo>
                  <a:pt x="63245" y="113537"/>
                </a:lnTo>
                <a:lnTo>
                  <a:pt x="67818" y="115061"/>
                </a:lnTo>
                <a:lnTo>
                  <a:pt x="73151" y="112775"/>
                </a:lnTo>
                <a:lnTo>
                  <a:pt x="73406" y="112013"/>
                </a:lnTo>
                <a:lnTo>
                  <a:pt x="61721" y="112013"/>
                </a:lnTo>
                <a:lnTo>
                  <a:pt x="62140" y="111094"/>
                </a:lnTo>
                <a:lnTo>
                  <a:pt x="57912" y="110489"/>
                </a:lnTo>
                <a:close/>
              </a:path>
              <a:path w="693420" h="203834">
                <a:moveTo>
                  <a:pt x="76539" y="102152"/>
                </a:moveTo>
                <a:lnTo>
                  <a:pt x="76962" y="103631"/>
                </a:lnTo>
                <a:lnTo>
                  <a:pt x="74675" y="108203"/>
                </a:lnTo>
                <a:lnTo>
                  <a:pt x="73151" y="112775"/>
                </a:lnTo>
                <a:lnTo>
                  <a:pt x="67818" y="115061"/>
                </a:lnTo>
                <a:lnTo>
                  <a:pt x="92849" y="115061"/>
                </a:lnTo>
                <a:lnTo>
                  <a:pt x="76539" y="102152"/>
                </a:lnTo>
                <a:close/>
              </a:path>
              <a:path w="693420" h="203834">
                <a:moveTo>
                  <a:pt x="59435" y="111251"/>
                </a:moveTo>
                <a:lnTo>
                  <a:pt x="60197" y="112013"/>
                </a:lnTo>
                <a:lnTo>
                  <a:pt x="60959" y="112013"/>
                </a:lnTo>
                <a:lnTo>
                  <a:pt x="59435" y="111251"/>
                </a:lnTo>
                <a:close/>
              </a:path>
              <a:path w="693420" h="203834">
                <a:moveTo>
                  <a:pt x="62140" y="111094"/>
                </a:moveTo>
                <a:lnTo>
                  <a:pt x="61721" y="112013"/>
                </a:lnTo>
                <a:lnTo>
                  <a:pt x="73406" y="112013"/>
                </a:lnTo>
                <a:lnTo>
                  <a:pt x="73659" y="111251"/>
                </a:lnTo>
                <a:lnTo>
                  <a:pt x="62483" y="111251"/>
                </a:lnTo>
                <a:lnTo>
                  <a:pt x="62140" y="111094"/>
                </a:lnTo>
                <a:close/>
              </a:path>
              <a:path w="693420" h="203834">
                <a:moveTo>
                  <a:pt x="57912" y="110489"/>
                </a:moveTo>
                <a:lnTo>
                  <a:pt x="58673" y="111251"/>
                </a:lnTo>
                <a:lnTo>
                  <a:pt x="59435" y="111251"/>
                </a:lnTo>
                <a:lnTo>
                  <a:pt x="57912" y="110489"/>
                </a:lnTo>
                <a:close/>
              </a:path>
              <a:path w="693420" h="203834">
                <a:moveTo>
                  <a:pt x="62534" y="111150"/>
                </a:moveTo>
                <a:lnTo>
                  <a:pt x="63245" y="111251"/>
                </a:lnTo>
                <a:lnTo>
                  <a:pt x="62534" y="111150"/>
                </a:lnTo>
                <a:close/>
              </a:path>
              <a:path w="693420" h="203834">
                <a:moveTo>
                  <a:pt x="68938" y="96137"/>
                </a:moveTo>
                <a:lnTo>
                  <a:pt x="68627" y="96821"/>
                </a:lnTo>
                <a:lnTo>
                  <a:pt x="69341" y="97535"/>
                </a:lnTo>
                <a:lnTo>
                  <a:pt x="62534" y="111150"/>
                </a:lnTo>
                <a:lnTo>
                  <a:pt x="63245" y="111251"/>
                </a:lnTo>
                <a:lnTo>
                  <a:pt x="73659" y="111251"/>
                </a:lnTo>
                <a:lnTo>
                  <a:pt x="74675" y="108203"/>
                </a:lnTo>
                <a:lnTo>
                  <a:pt x="76962" y="103631"/>
                </a:lnTo>
                <a:lnTo>
                  <a:pt x="76539" y="102152"/>
                </a:lnTo>
                <a:lnTo>
                  <a:pt x="68938" y="96137"/>
                </a:lnTo>
                <a:close/>
              </a:path>
              <a:path w="693420" h="203834">
                <a:moveTo>
                  <a:pt x="68627" y="96821"/>
                </a:moveTo>
                <a:lnTo>
                  <a:pt x="62140" y="111094"/>
                </a:lnTo>
                <a:lnTo>
                  <a:pt x="62534" y="111150"/>
                </a:lnTo>
                <a:lnTo>
                  <a:pt x="69341" y="97535"/>
                </a:lnTo>
                <a:lnTo>
                  <a:pt x="68627" y="96821"/>
                </a:lnTo>
                <a:close/>
              </a:path>
              <a:path w="693420" h="203834">
                <a:moveTo>
                  <a:pt x="63245" y="92201"/>
                </a:moveTo>
                <a:lnTo>
                  <a:pt x="58673" y="92201"/>
                </a:lnTo>
                <a:lnTo>
                  <a:pt x="55625" y="92963"/>
                </a:lnTo>
                <a:lnTo>
                  <a:pt x="53339" y="95249"/>
                </a:lnTo>
                <a:lnTo>
                  <a:pt x="51815" y="97535"/>
                </a:lnTo>
                <a:lnTo>
                  <a:pt x="51120" y="100317"/>
                </a:lnTo>
                <a:lnTo>
                  <a:pt x="51053" y="103631"/>
                </a:lnTo>
                <a:lnTo>
                  <a:pt x="51815" y="105917"/>
                </a:lnTo>
                <a:lnTo>
                  <a:pt x="52577" y="106679"/>
                </a:lnTo>
                <a:lnTo>
                  <a:pt x="54101" y="107441"/>
                </a:lnTo>
                <a:lnTo>
                  <a:pt x="56387" y="108965"/>
                </a:lnTo>
                <a:lnTo>
                  <a:pt x="57912" y="110489"/>
                </a:lnTo>
                <a:lnTo>
                  <a:pt x="62140" y="111094"/>
                </a:lnTo>
                <a:lnTo>
                  <a:pt x="68627" y="96821"/>
                </a:lnTo>
                <a:lnTo>
                  <a:pt x="67818" y="96011"/>
                </a:lnTo>
                <a:lnTo>
                  <a:pt x="68198" y="96011"/>
                </a:lnTo>
                <a:lnTo>
                  <a:pt x="67818" y="95249"/>
                </a:lnTo>
                <a:lnTo>
                  <a:pt x="69341" y="95249"/>
                </a:lnTo>
                <a:lnTo>
                  <a:pt x="67818" y="94487"/>
                </a:lnTo>
                <a:lnTo>
                  <a:pt x="65531" y="92963"/>
                </a:lnTo>
                <a:lnTo>
                  <a:pt x="64769" y="92963"/>
                </a:lnTo>
                <a:lnTo>
                  <a:pt x="63245" y="92201"/>
                </a:lnTo>
                <a:close/>
              </a:path>
              <a:path w="693420" h="203834">
                <a:moveTo>
                  <a:pt x="34852" y="47606"/>
                </a:moveTo>
                <a:lnTo>
                  <a:pt x="17576" y="55736"/>
                </a:lnTo>
                <a:lnTo>
                  <a:pt x="21335" y="64007"/>
                </a:lnTo>
                <a:lnTo>
                  <a:pt x="23621" y="67817"/>
                </a:lnTo>
                <a:lnTo>
                  <a:pt x="25145" y="71627"/>
                </a:lnTo>
                <a:lnTo>
                  <a:pt x="25145" y="72389"/>
                </a:lnTo>
                <a:lnTo>
                  <a:pt x="25907" y="73151"/>
                </a:lnTo>
                <a:lnTo>
                  <a:pt x="25907" y="73913"/>
                </a:lnTo>
                <a:lnTo>
                  <a:pt x="31241" y="80771"/>
                </a:lnTo>
                <a:lnTo>
                  <a:pt x="44957" y="101345"/>
                </a:lnTo>
                <a:lnTo>
                  <a:pt x="46481" y="102869"/>
                </a:lnTo>
                <a:lnTo>
                  <a:pt x="48006" y="103631"/>
                </a:lnTo>
                <a:lnTo>
                  <a:pt x="51053" y="105917"/>
                </a:lnTo>
                <a:lnTo>
                  <a:pt x="52577" y="106679"/>
                </a:lnTo>
                <a:lnTo>
                  <a:pt x="51815" y="105917"/>
                </a:lnTo>
                <a:lnTo>
                  <a:pt x="51053" y="103631"/>
                </a:lnTo>
                <a:lnTo>
                  <a:pt x="51120" y="100317"/>
                </a:lnTo>
                <a:lnTo>
                  <a:pt x="51815" y="97535"/>
                </a:lnTo>
                <a:lnTo>
                  <a:pt x="53339" y="95249"/>
                </a:lnTo>
                <a:lnTo>
                  <a:pt x="55625" y="92963"/>
                </a:lnTo>
                <a:lnTo>
                  <a:pt x="58673" y="92201"/>
                </a:lnTo>
                <a:lnTo>
                  <a:pt x="65150" y="92201"/>
                </a:lnTo>
                <a:lnTo>
                  <a:pt x="64007" y="91439"/>
                </a:lnTo>
                <a:lnTo>
                  <a:pt x="60959" y="89915"/>
                </a:lnTo>
                <a:lnTo>
                  <a:pt x="57912" y="87629"/>
                </a:lnTo>
                <a:lnTo>
                  <a:pt x="59181" y="87629"/>
                </a:lnTo>
                <a:lnTo>
                  <a:pt x="55625" y="83057"/>
                </a:lnTo>
                <a:lnTo>
                  <a:pt x="51053" y="76961"/>
                </a:lnTo>
                <a:lnTo>
                  <a:pt x="46481" y="70103"/>
                </a:lnTo>
                <a:lnTo>
                  <a:pt x="43281" y="64769"/>
                </a:lnTo>
                <a:lnTo>
                  <a:pt x="42671" y="64769"/>
                </a:lnTo>
                <a:lnTo>
                  <a:pt x="41147" y="60959"/>
                </a:lnTo>
                <a:lnTo>
                  <a:pt x="38862" y="55625"/>
                </a:lnTo>
                <a:lnTo>
                  <a:pt x="34852" y="47606"/>
                </a:lnTo>
                <a:close/>
              </a:path>
              <a:path w="693420" h="203834">
                <a:moveTo>
                  <a:pt x="69341" y="95249"/>
                </a:moveTo>
                <a:lnTo>
                  <a:pt x="68938" y="96137"/>
                </a:lnTo>
                <a:lnTo>
                  <a:pt x="76539" y="102152"/>
                </a:lnTo>
                <a:lnTo>
                  <a:pt x="75437" y="98297"/>
                </a:lnTo>
                <a:lnTo>
                  <a:pt x="71627" y="96011"/>
                </a:lnTo>
                <a:lnTo>
                  <a:pt x="70865" y="96011"/>
                </a:lnTo>
                <a:lnTo>
                  <a:pt x="69341" y="95249"/>
                </a:lnTo>
                <a:close/>
              </a:path>
              <a:path w="693420" h="203834">
                <a:moveTo>
                  <a:pt x="67818" y="95249"/>
                </a:moveTo>
                <a:lnTo>
                  <a:pt x="68580" y="96773"/>
                </a:lnTo>
                <a:lnTo>
                  <a:pt x="68938" y="96137"/>
                </a:lnTo>
                <a:lnTo>
                  <a:pt x="67818" y="95249"/>
                </a:lnTo>
                <a:close/>
              </a:path>
              <a:path w="693420" h="203834">
                <a:moveTo>
                  <a:pt x="68198" y="96011"/>
                </a:moveTo>
                <a:lnTo>
                  <a:pt x="67818" y="96011"/>
                </a:lnTo>
                <a:lnTo>
                  <a:pt x="68580" y="96773"/>
                </a:lnTo>
                <a:lnTo>
                  <a:pt x="68198" y="96011"/>
                </a:lnTo>
                <a:close/>
              </a:path>
              <a:path w="693420" h="203834">
                <a:moveTo>
                  <a:pt x="69341" y="95249"/>
                </a:moveTo>
                <a:lnTo>
                  <a:pt x="67818" y="95249"/>
                </a:lnTo>
                <a:lnTo>
                  <a:pt x="68938" y="96137"/>
                </a:lnTo>
                <a:lnTo>
                  <a:pt x="69341" y="95249"/>
                </a:lnTo>
                <a:close/>
              </a:path>
              <a:path w="693420" h="203834">
                <a:moveTo>
                  <a:pt x="65150" y="92201"/>
                </a:moveTo>
                <a:lnTo>
                  <a:pt x="63245" y="92201"/>
                </a:lnTo>
                <a:lnTo>
                  <a:pt x="64769" y="92963"/>
                </a:lnTo>
                <a:lnTo>
                  <a:pt x="65531" y="92963"/>
                </a:lnTo>
                <a:lnTo>
                  <a:pt x="67818" y="94487"/>
                </a:lnTo>
                <a:lnTo>
                  <a:pt x="70865" y="96011"/>
                </a:lnTo>
                <a:lnTo>
                  <a:pt x="70865" y="95249"/>
                </a:lnTo>
                <a:lnTo>
                  <a:pt x="70103" y="95249"/>
                </a:lnTo>
                <a:lnTo>
                  <a:pt x="68579" y="94487"/>
                </a:lnTo>
                <a:lnTo>
                  <a:pt x="65150" y="92201"/>
                </a:lnTo>
                <a:close/>
              </a:path>
              <a:path w="693420" h="203834">
                <a:moveTo>
                  <a:pt x="59181" y="87629"/>
                </a:moveTo>
                <a:lnTo>
                  <a:pt x="57912" y="87629"/>
                </a:lnTo>
                <a:lnTo>
                  <a:pt x="60959" y="89915"/>
                </a:lnTo>
                <a:lnTo>
                  <a:pt x="59181" y="87629"/>
                </a:lnTo>
                <a:close/>
              </a:path>
              <a:path w="693420" h="203834">
                <a:moveTo>
                  <a:pt x="41909" y="62483"/>
                </a:moveTo>
                <a:lnTo>
                  <a:pt x="42671" y="64769"/>
                </a:lnTo>
                <a:lnTo>
                  <a:pt x="43281" y="64769"/>
                </a:lnTo>
                <a:lnTo>
                  <a:pt x="41909" y="62483"/>
                </a:lnTo>
                <a:close/>
              </a:path>
              <a:path w="693420" h="203834">
                <a:moveTo>
                  <a:pt x="2285" y="0"/>
                </a:moveTo>
                <a:lnTo>
                  <a:pt x="0" y="64007"/>
                </a:lnTo>
                <a:lnTo>
                  <a:pt x="17576" y="55736"/>
                </a:lnTo>
                <a:lnTo>
                  <a:pt x="13715" y="47243"/>
                </a:lnTo>
                <a:lnTo>
                  <a:pt x="30479" y="38861"/>
                </a:lnTo>
                <a:lnTo>
                  <a:pt x="50863" y="38861"/>
                </a:lnTo>
                <a:lnTo>
                  <a:pt x="2285" y="0"/>
                </a:lnTo>
                <a:close/>
              </a:path>
              <a:path w="693420" h="203834">
                <a:moveTo>
                  <a:pt x="30479" y="38861"/>
                </a:moveTo>
                <a:lnTo>
                  <a:pt x="13715" y="47243"/>
                </a:lnTo>
                <a:lnTo>
                  <a:pt x="17576" y="55736"/>
                </a:lnTo>
                <a:lnTo>
                  <a:pt x="34852" y="47606"/>
                </a:lnTo>
                <a:lnTo>
                  <a:pt x="30479" y="38861"/>
                </a:lnTo>
                <a:close/>
              </a:path>
              <a:path w="693420" h="203834">
                <a:moveTo>
                  <a:pt x="50863" y="38861"/>
                </a:moveTo>
                <a:lnTo>
                  <a:pt x="30479" y="38861"/>
                </a:lnTo>
                <a:lnTo>
                  <a:pt x="34852" y="47606"/>
                </a:lnTo>
                <a:lnTo>
                  <a:pt x="51815" y="39623"/>
                </a:lnTo>
                <a:lnTo>
                  <a:pt x="50863" y="38861"/>
                </a:lnTo>
                <a:close/>
              </a:path>
            </a:pathLst>
          </a:custGeom>
          <a:solidFill>
            <a:srgbClr val="000000"/>
          </a:solidFill>
        </p:spPr>
        <p:txBody>
          <a:bodyPr wrap="square" lIns="0" tIns="0" rIns="0" bIns="0" rtlCol="0"/>
          <a:lstStyle/>
          <a:p/>
        </p:txBody>
      </p:sp>
      <p:sp>
        <p:nvSpPr>
          <p:cNvPr id="19" name="object 19"/>
          <p:cNvSpPr/>
          <p:nvPr/>
        </p:nvSpPr>
        <p:spPr>
          <a:xfrm>
            <a:off x="2388107" y="6964680"/>
            <a:ext cx="1621155" cy="466725"/>
          </a:xfrm>
          <a:custGeom>
            <a:avLst/>
            <a:gdLst/>
            <a:ahLst/>
            <a:cxnLst/>
            <a:rect l="l" t="t" r="r" b="b"/>
            <a:pathLst>
              <a:path w="1621154" h="466725">
                <a:moveTo>
                  <a:pt x="139819" y="240962"/>
                </a:moveTo>
                <a:lnTo>
                  <a:pt x="140969" y="243840"/>
                </a:lnTo>
                <a:lnTo>
                  <a:pt x="140969" y="244602"/>
                </a:lnTo>
                <a:lnTo>
                  <a:pt x="141731" y="245364"/>
                </a:lnTo>
                <a:lnTo>
                  <a:pt x="141731" y="246126"/>
                </a:lnTo>
                <a:lnTo>
                  <a:pt x="142494" y="246126"/>
                </a:lnTo>
                <a:lnTo>
                  <a:pt x="152917" y="256071"/>
                </a:lnTo>
                <a:lnTo>
                  <a:pt x="165935" y="266323"/>
                </a:lnTo>
                <a:lnTo>
                  <a:pt x="179423" y="276192"/>
                </a:lnTo>
                <a:lnTo>
                  <a:pt x="191262" y="284988"/>
                </a:lnTo>
                <a:lnTo>
                  <a:pt x="229096" y="311870"/>
                </a:lnTo>
                <a:lnTo>
                  <a:pt x="266423" y="330769"/>
                </a:lnTo>
                <a:lnTo>
                  <a:pt x="305794" y="346018"/>
                </a:lnTo>
                <a:lnTo>
                  <a:pt x="349758" y="361950"/>
                </a:lnTo>
                <a:lnTo>
                  <a:pt x="391451" y="379436"/>
                </a:lnTo>
                <a:lnTo>
                  <a:pt x="473196" y="418151"/>
                </a:lnTo>
                <a:lnTo>
                  <a:pt x="515112" y="435102"/>
                </a:lnTo>
                <a:lnTo>
                  <a:pt x="554188" y="446295"/>
                </a:lnTo>
                <a:lnTo>
                  <a:pt x="594283" y="454856"/>
                </a:lnTo>
                <a:lnTo>
                  <a:pt x="634798" y="461351"/>
                </a:lnTo>
                <a:lnTo>
                  <a:pt x="675132" y="466344"/>
                </a:lnTo>
                <a:lnTo>
                  <a:pt x="677418" y="466344"/>
                </a:lnTo>
                <a:lnTo>
                  <a:pt x="728553" y="462476"/>
                </a:lnTo>
                <a:lnTo>
                  <a:pt x="779996" y="457940"/>
                </a:lnTo>
                <a:lnTo>
                  <a:pt x="831631" y="452660"/>
                </a:lnTo>
                <a:lnTo>
                  <a:pt x="870685" y="448056"/>
                </a:lnTo>
                <a:lnTo>
                  <a:pt x="675894" y="448056"/>
                </a:lnTo>
                <a:lnTo>
                  <a:pt x="676860" y="447977"/>
                </a:lnTo>
                <a:lnTo>
                  <a:pt x="638167" y="442513"/>
                </a:lnTo>
                <a:lnTo>
                  <a:pt x="598450" y="436254"/>
                </a:lnTo>
                <a:lnTo>
                  <a:pt x="559165" y="428085"/>
                </a:lnTo>
                <a:lnTo>
                  <a:pt x="521208" y="416814"/>
                </a:lnTo>
                <a:lnTo>
                  <a:pt x="479833" y="400132"/>
                </a:lnTo>
                <a:lnTo>
                  <a:pt x="398155" y="361526"/>
                </a:lnTo>
                <a:lnTo>
                  <a:pt x="356616" y="344424"/>
                </a:lnTo>
                <a:lnTo>
                  <a:pt x="312036" y="327958"/>
                </a:lnTo>
                <a:lnTo>
                  <a:pt x="275081" y="313782"/>
                </a:lnTo>
                <a:lnTo>
                  <a:pt x="240222" y="296257"/>
                </a:lnTo>
                <a:lnTo>
                  <a:pt x="201930" y="269748"/>
                </a:lnTo>
                <a:lnTo>
                  <a:pt x="183100" y="255270"/>
                </a:lnTo>
                <a:lnTo>
                  <a:pt x="161544" y="255270"/>
                </a:lnTo>
                <a:lnTo>
                  <a:pt x="158496" y="253746"/>
                </a:lnTo>
                <a:lnTo>
                  <a:pt x="157734" y="253746"/>
                </a:lnTo>
                <a:lnTo>
                  <a:pt x="156972" y="252984"/>
                </a:lnTo>
                <a:lnTo>
                  <a:pt x="149352" y="249174"/>
                </a:lnTo>
                <a:lnTo>
                  <a:pt x="148590" y="249174"/>
                </a:lnTo>
                <a:lnTo>
                  <a:pt x="147828" y="248412"/>
                </a:lnTo>
                <a:lnTo>
                  <a:pt x="150114" y="248412"/>
                </a:lnTo>
                <a:lnTo>
                  <a:pt x="148590" y="247650"/>
                </a:lnTo>
                <a:lnTo>
                  <a:pt x="146304" y="246126"/>
                </a:lnTo>
                <a:lnTo>
                  <a:pt x="139819" y="240962"/>
                </a:lnTo>
                <a:close/>
              </a:path>
              <a:path w="1621154" h="466725">
                <a:moveTo>
                  <a:pt x="676860" y="447977"/>
                </a:moveTo>
                <a:lnTo>
                  <a:pt x="675894" y="448056"/>
                </a:lnTo>
                <a:lnTo>
                  <a:pt x="677418" y="448056"/>
                </a:lnTo>
                <a:lnTo>
                  <a:pt x="676860" y="447977"/>
                </a:lnTo>
                <a:close/>
              </a:path>
              <a:path w="1621154" h="466725">
                <a:moveTo>
                  <a:pt x="1604009" y="41148"/>
                </a:moveTo>
                <a:lnTo>
                  <a:pt x="1583439" y="86973"/>
                </a:lnTo>
                <a:lnTo>
                  <a:pt x="1565833" y="124029"/>
                </a:lnTo>
                <a:lnTo>
                  <a:pt x="1543313" y="157935"/>
                </a:lnTo>
                <a:lnTo>
                  <a:pt x="1507997" y="194310"/>
                </a:lnTo>
                <a:lnTo>
                  <a:pt x="1467164" y="225656"/>
                </a:lnTo>
                <a:lnTo>
                  <a:pt x="1425987" y="252774"/>
                </a:lnTo>
                <a:lnTo>
                  <a:pt x="1383966" y="277324"/>
                </a:lnTo>
                <a:lnTo>
                  <a:pt x="1295400" y="325374"/>
                </a:lnTo>
                <a:lnTo>
                  <a:pt x="1262294" y="346018"/>
                </a:lnTo>
                <a:lnTo>
                  <a:pt x="1150620" y="378714"/>
                </a:lnTo>
                <a:lnTo>
                  <a:pt x="1098648" y="390863"/>
                </a:lnTo>
                <a:lnTo>
                  <a:pt x="1046392" y="401634"/>
                </a:lnTo>
                <a:lnTo>
                  <a:pt x="993890" y="411141"/>
                </a:lnTo>
                <a:lnTo>
                  <a:pt x="941181" y="419498"/>
                </a:lnTo>
                <a:lnTo>
                  <a:pt x="888304" y="426820"/>
                </a:lnTo>
                <a:lnTo>
                  <a:pt x="835298" y="433222"/>
                </a:lnTo>
                <a:lnTo>
                  <a:pt x="782202" y="438819"/>
                </a:lnTo>
                <a:lnTo>
                  <a:pt x="729054" y="443725"/>
                </a:lnTo>
                <a:lnTo>
                  <a:pt x="676860" y="447977"/>
                </a:lnTo>
                <a:lnTo>
                  <a:pt x="677418" y="448056"/>
                </a:lnTo>
                <a:lnTo>
                  <a:pt x="870685" y="448056"/>
                </a:lnTo>
                <a:lnTo>
                  <a:pt x="883341" y="446563"/>
                </a:lnTo>
                <a:lnTo>
                  <a:pt x="935012" y="439573"/>
                </a:lnTo>
                <a:lnTo>
                  <a:pt x="986527" y="431616"/>
                </a:lnTo>
                <a:lnTo>
                  <a:pt x="1037771" y="422617"/>
                </a:lnTo>
                <a:lnTo>
                  <a:pt x="1088628" y="412501"/>
                </a:lnTo>
                <a:lnTo>
                  <a:pt x="1138983" y="401194"/>
                </a:lnTo>
                <a:lnTo>
                  <a:pt x="1188720" y="388620"/>
                </a:lnTo>
                <a:lnTo>
                  <a:pt x="1227898" y="377732"/>
                </a:lnTo>
                <a:lnTo>
                  <a:pt x="1279095" y="358928"/>
                </a:lnTo>
                <a:lnTo>
                  <a:pt x="1309116" y="339090"/>
                </a:lnTo>
                <a:lnTo>
                  <a:pt x="1355330" y="314569"/>
                </a:lnTo>
                <a:lnTo>
                  <a:pt x="1402211" y="288845"/>
                </a:lnTo>
                <a:lnTo>
                  <a:pt x="1448311" y="261208"/>
                </a:lnTo>
                <a:lnTo>
                  <a:pt x="1492259" y="230886"/>
                </a:lnTo>
                <a:lnTo>
                  <a:pt x="1532382" y="197358"/>
                </a:lnTo>
                <a:lnTo>
                  <a:pt x="1563866" y="162856"/>
                </a:lnTo>
                <a:lnTo>
                  <a:pt x="1585007" y="128782"/>
                </a:lnTo>
                <a:lnTo>
                  <a:pt x="1601933" y="92039"/>
                </a:lnTo>
                <a:lnTo>
                  <a:pt x="1620774" y="49530"/>
                </a:lnTo>
                <a:lnTo>
                  <a:pt x="1604009" y="41148"/>
                </a:lnTo>
                <a:close/>
              </a:path>
              <a:path w="1621154" h="466725">
                <a:moveTo>
                  <a:pt x="162080" y="238935"/>
                </a:moveTo>
                <a:lnTo>
                  <a:pt x="156972" y="252984"/>
                </a:lnTo>
                <a:lnTo>
                  <a:pt x="157734" y="253746"/>
                </a:lnTo>
                <a:lnTo>
                  <a:pt x="158496" y="253746"/>
                </a:lnTo>
                <a:lnTo>
                  <a:pt x="161544" y="255270"/>
                </a:lnTo>
                <a:lnTo>
                  <a:pt x="166878" y="255270"/>
                </a:lnTo>
                <a:lnTo>
                  <a:pt x="170687" y="252222"/>
                </a:lnTo>
                <a:lnTo>
                  <a:pt x="171450" y="248412"/>
                </a:lnTo>
                <a:lnTo>
                  <a:pt x="172038" y="246941"/>
                </a:lnTo>
                <a:lnTo>
                  <a:pt x="169925" y="245364"/>
                </a:lnTo>
                <a:lnTo>
                  <a:pt x="167640" y="243078"/>
                </a:lnTo>
                <a:lnTo>
                  <a:pt x="165354" y="241554"/>
                </a:lnTo>
                <a:lnTo>
                  <a:pt x="162080" y="238935"/>
                </a:lnTo>
                <a:close/>
              </a:path>
              <a:path w="1621154" h="466725">
                <a:moveTo>
                  <a:pt x="172038" y="246941"/>
                </a:moveTo>
                <a:lnTo>
                  <a:pt x="171450" y="248412"/>
                </a:lnTo>
                <a:lnTo>
                  <a:pt x="170687" y="252222"/>
                </a:lnTo>
                <a:lnTo>
                  <a:pt x="166878" y="255270"/>
                </a:lnTo>
                <a:lnTo>
                  <a:pt x="183100" y="255270"/>
                </a:lnTo>
                <a:lnTo>
                  <a:pt x="180309" y="253120"/>
                </a:lnTo>
                <a:lnTo>
                  <a:pt x="172038" y="246941"/>
                </a:lnTo>
                <a:close/>
              </a:path>
              <a:path w="1621154" h="466725">
                <a:moveTo>
                  <a:pt x="157734" y="235458"/>
                </a:moveTo>
                <a:lnTo>
                  <a:pt x="156210" y="246126"/>
                </a:lnTo>
                <a:lnTo>
                  <a:pt x="150246" y="248511"/>
                </a:lnTo>
                <a:lnTo>
                  <a:pt x="153162" y="250698"/>
                </a:lnTo>
                <a:lnTo>
                  <a:pt x="155448" y="252222"/>
                </a:lnTo>
                <a:lnTo>
                  <a:pt x="156972" y="252984"/>
                </a:lnTo>
                <a:lnTo>
                  <a:pt x="156210" y="252222"/>
                </a:lnTo>
                <a:lnTo>
                  <a:pt x="157249" y="252222"/>
                </a:lnTo>
                <a:lnTo>
                  <a:pt x="162080" y="238935"/>
                </a:lnTo>
                <a:lnTo>
                  <a:pt x="161544" y="238506"/>
                </a:lnTo>
                <a:lnTo>
                  <a:pt x="158496" y="236220"/>
                </a:lnTo>
                <a:lnTo>
                  <a:pt x="157734" y="235458"/>
                </a:lnTo>
                <a:close/>
              </a:path>
              <a:path w="1621154" h="466725">
                <a:moveTo>
                  <a:pt x="157249" y="252222"/>
                </a:moveTo>
                <a:lnTo>
                  <a:pt x="156210" y="252222"/>
                </a:lnTo>
                <a:lnTo>
                  <a:pt x="156972" y="252984"/>
                </a:lnTo>
                <a:lnTo>
                  <a:pt x="157249" y="252222"/>
                </a:lnTo>
                <a:close/>
              </a:path>
              <a:path w="1621154" h="466725">
                <a:moveTo>
                  <a:pt x="150246" y="248511"/>
                </a:moveTo>
                <a:lnTo>
                  <a:pt x="149013" y="249004"/>
                </a:lnTo>
                <a:lnTo>
                  <a:pt x="155448" y="252222"/>
                </a:lnTo>
                <a:lnTo>
                  <a:pt x="153162" y="250698"/>
                </a:lnTo>
                <a:lnTo>
                  <a:pt x="150246" y="248511"/>
                </a:lnTo>
                <a:close/>
              </a:path>
              <a:path w="1621154" h="466725">
                <a:moveTo>
                  <a:pt x="147828" y="248412"/>
                </a:moveTo>
                <a:lnTo>
                  <a:pt x="148590" y="249174"/>
                </a:lnTo>
                <a:lnTo>
                  <a:pt x="149013" y="249004"/>
                </a:lnTo>
                <a:lnTo>
                  <a:pt x="147828" y="248412"/>
                </a:lnTo>
                <a:close/>
              </a:path>
              <a:path w="1621154" h="466725">
                <a:moveTo>
                  <a:pt x="149013" y="249004"/>
                </a:moveTo>
                <a:lnTo>
                  <a:pt x="148590" y="249174"/>
                </a:lnTo>
                <a:lnTo>
                  <a:pt x="149352" y="249174"/>
                </a:lnTo>
                <a:lnTo>
                  <a:pt x="149013" y="249004"/>
                </a:lnTo>
                <a:close/>
              </a:path>
              <a:path w="1621154" h="466725">
                <a:moveTo>
                  <a:pt x="150114" y="248412"/>
                </a:moveTo>
                <a:lnTo>
                  <a:pt x="147828" y="248412"/>
                </a:lnTo>
                <a:lnTo>
                  <a:pt x="149013" y="249004"/>
                </a:lnTo>
                <a:lnTo>
                  <a:pt x="150246" y="248511"/>
                </a:lnTo>
                <a:lnTo>
                  <a:pt x="150114" y="248412"/>
                </a:lnTo>
                <a:close/>
              </a:path>
              <a:path w="1621154" h="466725">
                <a:moveTo>
                  <a:pt x="147828" y="229362"/>
                </a:moveTo>
                <a:lnTo>
                  <a:pt x="144780" y="230886"/>
                </a:lnTo>
                <a:lnTo>
                  <a:pt x="142494" y="233172"/>
                </a:lnTo>
                <a:lnTo>
                  <a:pt x="139446" y="235458"/>
                </a:lnTo>
                <a:lnTo>
                  <a:pt x="139446" y="240030"/>
                </a:lnTo>
                <a:lnTo>
                  <a:pt x="139819" y="240962"/>
                </a:lnTo>
                <a:lnTo>
                  <a:pt x="146304" y="246126"/>
                </a:lnTo>
                <a:lnTo>
                  <a:pt x="148590" y="247650"/>
                </a:lnTo>
                <a:lnTo>
                  <a:pt x="150114" y="248412"/>
                </a:lnTo>
                <a:lnTo>
                  <a:pt x="150246" y="248511"/>
                </a:lnTo>
                <a:lnTo>
                  <a:pt x="156210" y="246126"/>
                </a:lnTo>
                <a:lnTo>
                  <a:pt x="157734" y="235458"/>
                </a:lnTo>
                <a:lnTo>
                  <a:pt x="156972" y="234696"/>
                </a:lnTo>
                <a:lnTo>
                  <a:pt x="161936" y="234696"/>
                </a:lnTo>
                <a:lnTo>
                  <a:pt x="157962" y="231927"/>
                </a:lnTo>
                <a:lnTo>
                  <a:pt x="153162" y="230124"/>
                </a:lnTo>
                <a:lnTo>
                  <a:pt x="150875" y="230124"/>
                </a:lnTo>
                <a:lnTo>
                  <a:pt x="147828" y="229362"/>
                </a:lnTo>
                <a:close/>
              </a:path>
              <a:path w="1621154" h="466725">
                <a:moveTo>
                  <a:pt x="163068" y="236220"/>
                </a:moveTo>
                <a:lnTo>
                  <a:pt x="162080" y="238935"/>
                </a:lnTo>
                <a:lnTo>
                  <a:pt x="165354" y="241554"/>
                </a:lnTo>
                <a:lnTo>
                  <a:pt x="167640" y="243078"/>
                </a:lnTo>
                <a:lnTo>
                  <a:pt x="169925" y="245364"/>
                </a:lnTo>
                <a:lnTo>
                  <a:pt x="172038" y="246941"/>
                </a:lnTo>
                <a:lnTo>
                  <a:pt x="172974" y="244602"/>
                </a:lnTo>
                <a:lnTo>
                  <a:pt x="171450" y="240030"/>
                </a:lnTo>
                <a:lnTo>
                  <a:pt x="167373" y="236982"/>
                </a:lnTo>
                <a:lnTo>
                  <a:pt x="166878" y="236982"/>
                </a:lnTo>
                <a:lnTo>
                  <a:pt x="163068" y="236220"/>
                </a:lnTo>
                <a:close/>
              </a:path>
              <a:path w="1621154" h="466725">
                <a:moveTo>
                  <a:pt x="37776" y="52134"/>
                </a:moveTo>
                <a:lnTo>
                  <a:pt x="19366" y="57178"/>
                </a:lnTo>
                <a:lnTo>
                  <a:pt x="22098" y="64008"/>
                </a:lnTo>
                <a:lnTo>
                  <a:pt x="22098" y="64770"/>
                </a:lnTo>
                <a:lnTo>
                  <a:pt x="22860" y="65532"/>
                </a:lnTo>
                <a:lnTo>
                  <a:pt x="36697" y="90264"/>
                </a:lnTo>
                <a:lnTo>
                  <a:pt x="51825" y="114309"/>
                </a:lnTo>
                <a:lnTo>
                  <a:pt x="66186" y="138730"/>
                </a:lnTo>
                <a:lnTo>
                  <a:pt x="77724" y="164592"/>
                </a:lnTo>
                <a:lnTo>
                  <a:pt x="77724" y="165354"/>
                </a:lnTo>
                <a:lnTo>
                  <a:pt x="79248" y="166878"/>
                </a:lnTo>
                <a:lnTo>
                  <a:pt x="90891" y="182854"/>
                </a:lnTo>
                <a:lnTo>
                  <a:pt x="112093" y="215294"/>
                </a:lnTo>
                <a:lnTo>
                  <a:pt x="123443" y="230886"/>
                </a:lnTo>
                <a:lnTo>
                  <a:pt x="124968" y="232410"/>
                </a:lnTo>
                <a:lnTo>
                  <a:pt x="126492" y="233172"/>
                </a:lnTo>
                <a:lnTo>
                  <a:pt x="132600" y="238721"/>
                </a:lnTo>
                <a:lnTo>
                  <a:pt x="139636" y="240817"/>
                </a:lnTo>
                <a:lnTo>
                  <a:pt x="139819" y="240962"/>
                </a:lnTo>
                <a:lnTo>
                  <a:pt x="139446" y="240030"/>
                </a:lnTo>
                <a:lnTo>
                  <a:pt x="139446" y="235458"/>
                </a:lnTo>
                <a:lnTo>
                  <a:pt x="142494" y="233172"/>
                </a:lnTo>
                <a:lnTo>
                  <a:pt x="144780" y="230886"/>
                </a:lnTo>
                <a:lnTo>
                  <a:pt x="147828" y="229362"/>
                </a:lnTo>
                <a:lnTo>
                  <a:pt x="155253" y="229362"/>
                </a:lnTo>
                <a:lnTo>
                  <a:pt x="150088" y="225247"/>
                </a:lnTo>
                <a:lnTo>
                  <a:pt x="141706" y="221729"/>
                </a:lnTo>
                <a:lnTo>
                  <a:pt x="139059" y="219456"/>
                </a:lnTo>
                <a:lnTo>
                  <a:pt x="138684" y="219456"/>
                </a:lnTo>
                <a:lnTo>
                  <a:pt x="136398" y="217170"/>
                </a:lnTo>
                <a:lnTo>
                  <a:pt x="136963" y="217170"/>
                </a:lnTo>
                <a:lnTo>
                  <a:pt x="127118" y="204091"/>
                </a:lnTo>
                <a:lnTo>
                  <a:pt x="116219" y="187790"/>
                </a:lnTo>
                <a:lnTo>
                  <a:pt x="105503" y="171319"/>
                </a:lnTo>
                <a:lnTo>
                  <a:pt x="96074" y="157734"/>
                </a:lnTo>
                <a:lnTo>
                  <a:pt x="95250" y="157734"/>
                </a:lnTo>
                <a:lnTo>
                  <a:pt x="83867" y="131229"/>
                </a:lnTo>
                <a:lnTo>
                  <a:pt x="69542" y="105975"/>
                </a:lnTo>
                <a:lnTo>
                  <a:pt x="53973" y="81263"/>
                </a:lnTo>
                <a:lnTo>
                  <a:pt x="38862" y="56388"/>
                </a:lnTo>
                <a:lnTo>
                  <a:pt x="39343" y="56388"/>
                </a:lnTo>
                <a:lnTo>
                  <a:pt x="37776" y="52134"/>
                </a:lnTo>
                <a:close/>
              </a:path>
              <a:path w="1621154" h="466725">
                <a:moveTo>
                  <a:pt x="161936" y="234696"/>
                </a:moveTo>
                <a:lnTo>
                  <a:pt x="157734" y="234696"/>
                </a:lnTo>
                <a:lnTo>
                  <a:pt x="158496" y="236220"/>
                </a:lnTo>
                <a:lnTo>
                  <a:pt x="161544" y="238506"/>
                </a:lnTo>
                <a:lnTo>
                  <a:pt x="162080" y="238935"/>
                </a:lnTo>
                <a:lnTo>
                  <a:pt x="163068" y="236220"/>
                </a:lnTo>
                <a:lnTo>
                  <a:pt x="165184" y="236220"/>
                </a:lnTo>
                <a:lnTo>
                  <a:pt x="162191" y="234873"/>
                </a:lnTo>
                <a:lnTo>
                  <a:pt x="161936" y="234696"/>
                </a:lnTo>
                <a:close/>
              </a:path>
              <a:path w="1621154" h="466725">
                <a:moveTo>
                  <a:pt x="165184" y="236220"/>
                </a:moveTo>
                <a:lnTo>
                  <a:pt x="163068" y="236220"/>
                </a:lnTo>
                <a:lnTo>
                  <a:pt x="166878" y="236982"/>
                </a:lnTo>
                <a:lnTo>
                  <a:pt x="165184" y="236220"/>
                </a:lnTo>
                <a:close/>
              </a:path>
              <a:path w="1621154" h="466725">
                <a:moveTo>
                  <a:pt x="155253" y="229362"/>
                </a:moveTo>
                <a:lnTo>
                  <a:pt x="147828" y="229362"/>
                </a:lnTo>
                <a:lnTo>
                  <a:pt x="150875" y="230124"/>
                </a:lnTo>
                <a:lnTo>
                  <a:pt x="153162" y="230124"/>
                </a:lnTo>
                <a:lnTo>
                  <a:pt x="157962" y="231927"/>
                </a:lnTo>
                <a:lnTo>
                  <a:pt x="162191" y="234873"/>
                </a:lnTo>
                <a:lnTo>
                  <a:pt x="166878" y="236982"/>
                </a:lnTo>
                <a:lnTo>
                  <a:pt x="167373" y="236982"/>
                </a:lnTo>
                <a:lnTo>
                  <a:pt x="164553" y="234873"/>
                </a:lnTo>
                <a:lnTo>
                  <a:pt x="160413" y="232410"/>
                </a:lnTo>
                <a:lnTo>
                  <a:pt x="156210" y="230124"/>
                </a:lnTo>
                <a:lnTo>
                  <a:pt x="155253" y="229362"/>
                </a:lnTo>
                <a:close/>
              </a:path>
              <a:path w="1621154" h="466725">
                <a:moveTo>
                  <a:pt x="157734" y="234696"/>
                </a:moveTo>
                <a:lnTo>
                  <a:pt x="156972" y="234696"/>
                </a:lnTo>
                <a:lnTo>
                  <a:pt x="158496" y="236220"/>
                </a:lnTo>
                <a:lnTo>
                  <a:pt x="157734" y="234696"/>
                </a:lnTo>
                <a:close/>
              </a:path>
              <a:path w="1621154" h="466725">
                <a:moveTo>
                  <a:pt x="136398" y="217170"/>
                </a:moveTo>
                <a:lnTo>
                  <a:pt x="138684" y="219456"/>
                </a:lnTo>
                <a:lnTo>
                  <a:pt x="137996" y="218543"/>
                </a:lnTo>
                <a:lnTo>
                  <a:pt x="136398" y="217170"/>
                </a:lnTo>
                <a:close/>
              </a:path>
              <a:path w="1621154" h="466725">
                <a:moveTo>
                  <a:pt x="137996" y="218543"/>
                </a:moveTo>
                <a:lnTo>
                  <a:pt x="138684" y="219456"/>
                </a:lnTo>
                <a:lnTo>
                  <a:pt x="139059" y="219456"/>
                </a:lnTo>
                <a:lnTo>
                  <a:pt x="137996" y="218543"/>
                </a:lnTo>
                <a:close/>
              </a:path>
              <a:path w="1621154" h="466725">
                <a:moveTo>
                  <a:pt x="136963" y="217170"/>
                </a:moveTo>
                <a:lnTo>
                  <a:pt x="136398" y="217170"/>
                </a:lnTo>
                <a:lnTo>
                  <a:pt x="137996" y="218543"/>
                </a:lnTo>
                <a:lnTo>
                  <a:pt x="136963" y="217170"/>
                </a:lnTo>
                <a:close/>
              </a:path>
              <a:path w="1621154" h="466725">
                <a:moveTo>
                  <a:pt x="94487" y="155448"/>
                </a:moveTo>
                <a:lnTo>
                  <a:pt x="95250" y="157734"/>
                </a:lnTo>
                <a:lnTo>
                  <a:pt x="96074" y="157734"/>
                </a:lnTo>
                <a:lnTo>
                  <a:pt x="94487" y="155448"/>
                </a:lnTo>
                <a:close/>
              </a:path>
              <a:path w="1621154" h="466725">
                <a:moveTo>
                  <a:pt x="12192" y="0"/>
                </a:moveTo>
                <a:lnTo>
                  <a:pt x="0" y="62484"/>
                </a:lnTo>
                <a:lnTo>
                  <a:pt x="19366" y="57178"/>
                </a:lnTo>
                <a:lnTo>
                  <a:pt x="16002" y="48768"/>
                </a:lnTo>
                <a:lnTo>
                  <a:pt x="34290" y="42672"/>
                </a:lnTo>
                <a:lnTo>
                  <a:pt x="51422" y="42672"/>
                </a:lnTo>
                <a:lnTo>
                  <a:pt x="12192" y="0"/>
                </a:lnTo>
                <a:close/>
              </a:path>
              <a:path w="1621154" h="466725">
                <a:moveTo>
                  <a:pt x="34290" y="42672"/>
                </a:moveTo>
                <a:lnTo>
                  <a:pt x="16002" y="48768"/>
                </a:lnTo>
                <a:lnTo>
                  <a:pt x="19366" y="57178"/>
                </a:lnTo>
                <a:lnTo>
                  <a:pt x="37776" y="52134"/>
                </a:lnTo>
                <a:lnTo>
                  <a:pt x="34290" y="42672"/>
                </a:lnTo>
                <a:close/>
              </a:path>
              <a:path w="1621154" h="466725">
                <a:moveTo>
                  <a:pt x="39343" y="56388"/>
                </a:moveTo>
                <a:lnTo>
                  <a:pt x="38862" y="56388"/>
                </a:lnTo>
                <a:lnTo>
                  <a:pt x="39624" y="57150"/>
                </a:lnTo>
                <a:lnTo>
                  <a:pt x="39343" y="56388"/>
                </a:lnTo>
                <a:close/>
              </a:path>
              <a:path w="1621154" h="466725">
                <a:moveTo>
                  <a:pt x="51422" y="42672"/>
                </a:moveTo>
                <a:lnTo>
                  <a:pt x="34290" y="42672"/>
                </a:lnTo>
                <a:lnTo>
                  <a:pt x="37776" y="52134"/>
                </a:lnTo>
                <a:lnTo>
                  <a:pt x="55625" y="47244"/>
                </a:lnTo>
                <a:lnTo>
                  <a:pt x="51422" y="42672"/>
                </a:lnTo>
                <a:close/>
              </a:path>
            </a:pathLst>
          </a:custGeom>
          <a:solidFill>
            <a:srgbClr val="000000"/>
          </a:solidFill>
        </p:spPr>
        <p:txBody>
          <a:bodyPr wrap="square" lIns="0" tIns="0" rIns="0" bIns="0" rtlCol="0"/>
          <a:lstStyle/>
          <a:p/>
        </p:txBody>
      </p:sp>
      <p:sp>
        <p:nvSpPr>
          <p:cNvPr id="20" name="object 2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1" name="object 2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67</a:t>
            </a:r>
            <a:endParaRPr sz="450">
              <a:latin typeface="Tahoma"/>
              <a:cs typeface="Tahoma"/>
            </a:endParaRPr>
          </a:p>
        </p:txBody>
      </p:sp>
      <p:sp>
        <p:nvSpPr>
          <p:cNvPr id="3" name="object 3"/>
          <p:cNvSpPr txBox="1"/>
          <p:nvPr/>
        </p:nvSpPr>
        <p:spPr>
          <a:xfrm>
            <a:off x="1937004" y="1562354"/>
            <a:ext cx="3835400" cy="299720"/>
          </a:xfrm>
          <a:prstGeom prst="rect">
            <a:avLst/>
          </a:prstGeom>
        </p:spPr>
        <p:txBody>
          <a:bodyPr wrap="square" lIns="0" tIns="12700" rIns="0" bIns="0" rtlCol="0" vert="horz">
            <a:spAutoFit/>
          </a:bodyPr>
          <a:lstStyle/>
          <a:p>
            <a:pPr>
              <a:lnSpc>
                <a:spcPct val="100000"/>
              </a:lnSpc>
              <a:spcBef>
                <a:spcPts val="100"/>
              </a:spcBef>
            </a:pPr>
            <a:r>
              <a:rPr dirty="0" sz="1800" spc="-5">
                <a:solidFill>
                  <a:srgbClr val="006500"/>
                </a:solidFill>
                <a:latin typeface="Tahoma"/>
                <a:cs typeface="Tahoma"/>
              </a:rPr>
              <a:t>Without access to the irrelevant</a:t>
            </a:r>
            <a:r>
              <a:rPr dirty="0" sz="1800" spc="65">
                <a:solidFill>
                  <a:srgbClr val="006500"/>
                </a:solidFill>
                <a:latin typeface="Tahoma"/>
                <a:cs typeface="Tahoma"/>
              </a:rPr>
              <a:t> </a:t>
            </a:r>
            <a:r>
              <a:rPr dirty="0" sz="1800" spc="-5">
                <a:solidFill>
                  <a:srgbClr val="006500"/>
                </a:solidFill>
                <a:latin typeface="Tahoma"/>
                <a:cs typeface="Tahoma"/>
              </a:rPr>
              <a:t>bits…</a:t>
            </a:r>
            <a:endParaRPr sz="1800">
              <a:latin typeface="Tahoma"/>
              <a:cs typeface="Tahoma"/>
            </a:endParaRPr>
          </a:p>
        </p:txBody>
      </p:sp>
      <p:sp>
        <p:nvSpPr>
          <p:cNvPr id="4" name="object 4"/>
          <p:cNvSpPr txBox="1"/>
          <p:nvPr/>
        </p:nvSpPr>
        <p:spPr>
          <a:xfrm>
            <a:off x="2246376" y="2478023"/>
            <a:ext cx="325120" cy="203200"/>
          </a:xfrm>
          <a:prstGeom prst="rect">
            <a:avLst/>
          </a:prstGeom>
          <a:ln w="4762">
            <a:solidFill>
              <a:srgbClr val="000000"/>
            </a:solidFill>
          </a:ln>
        </p:spPr>
        <p:txBody>
          <a:bodyPr wrap="square" lIns="0" tIns="24130" rIns="0" bIns="0" rtlCol="0" vert="horz">
            <a:spAutoFit/>
          </a:bodyPr>
          <a:lstStyle/>
          <a:p>
            <a:pPr marL="47625">
              <a:lnSpc>
                <a:spcPct val="100000"/>
              </a:lnSpc>
              <a:spcBef>
                <a:spcPts val="190"/>
              </a:spcBef>
            </a:pPr>
            <a:r>
              <a:rPr dirty="0" sz="1000" spc="-5">
                <a:latin typeface="Tahoma"/>
                <a:cs typeface="Tahoma"/>
              </a:rPr>
              <a:t>e=0</a:t>
            </a:r>
            <a:endParaRPr sz="1000">
              <a:latin typeface="Tahoma"/>
              <a:cs typeface="Tahoma"/>
            </a:endParaRPr>
          </a:p>
        </p:txBody>
      </p:sp>
      <p:sp>
        <p:nvSpPr>
          <p:cNvPr id="5" name="object 5"/>
          <p:cNvSpPr txBox="1"/>
          <p:nvPr/>
        </p:nvSpPr>
        <p:spPr>
          <a:xfrm>
            <a:off x="2857500" y="2482595"/>
            <a:ext cx="325120" cy="203835"/>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e=1</a:t>
            </a:r>
            <a:endParaRPr sz="1000">
              <a:latin typeface="Tahoma"/>
              <a:cs typeface="Tahoma"/>
            </a:endParaRPr>
          </a:p>
        </p:txBody>
      </p:sp>
      <p:sp>
        <p:nvSpPr>
          <p:cNvPr id="6" name="object 6"/>
          <p:cNvSpPr txBox="1"/>
          <p:nvPr/>
        </p:nvSpPr>
        <p:spPr>
          <a:xfrm>
            <a:off x="2552700" y="2063495"/>
            <a:ext cx="356870" cy="203835"/>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Root</a:t>
            </a:r>
            <a:endParaRPr sz="1000">
              <a:latin typeface="Tahoma"/>
              <a:cs typeface="Tahoma"/>
            </a:endParaRPr>
          </a:p>
        </p:txBody>
      </p:sp>
      <p:sp>
        <p:nvSpPr>
          <p:cNvPr id="7" name="object 7"/>
          <p:cNvSpPr/>
          <p:nvPr/>
        </p:nvSpPr>
        <p:spPr>
          <a:xfrm>
            <a:off x="2400300" y="2253995"/>
            <a:ext cx="342900" cy="228600"/>
          </a:xfrm>
          <a:custGeom>
            <a:avLst/>
            <a:gdLst/>
            <a:ahLst/>
            <a:cxnLst/>
            <a:rect l="l" t="t" r="r" b="b"/>
            <a:pathLst>
              <a:path w="342900" h="228600">
                <a:moveTo>
                  <a:pt x="0" y="228600"/>
                </a:moveTo>
                <a:lnTo>
                  <a:pt x="342900" y="0"/>
                </a:lnTo>
              </a:path>
            </a:pathLst>
          </a:custGeom>
          <a:ln w="4762">
            <a:solidFill>
              <a:srgbClr val="000000"/>
            </a:solidFill>
          </a:ln>
        </p:spPr>
        <p:txBody>
          <a:bodyPr wrap="square" lIns="0" tIns="0" rIns="0" bIns="0" rtlCol="0"/>
          <a:lstStyle/>
          <a:p/>
        </p:txBody>
      </p:sp>
      <p:sp>
        <p:nvSpPr>
          <p:cNvPr id="8" name="object 8"/>
          <p:cNvSpPr/>
          <p:nvPr/>
        </p:nvSpPr>
        <p:spPr>
          <a:xfrm>
            <a:off x="2705100" y="2253995"/>
            <a:ext cx="304800" cy="228600"/>
          </a:xfrm>
          <a:custGeom>
            <a:avLst/>
            <a:gdLst/>
            <a:ahLst/>
            <a:cxnLst/>
            <a:rect l="l" t="t" r="r" b="b"/>
            <a:pathLst>
              <a:path w="304800" h="228600">
                <a:moveTo>
                  <a:pt x="0" y="0"/>
                </a:moveTo>
                <a:lnTo>
                  <a:pt x="304800" y="228600"/>
                </a:lnTo>
              </a:path>
            </a:pathLst>
          </a:custGeom>
          <a:ln w="4762">
            <a:solidFill>
              <a:srgbClr val="000000"/>
            </a:solidFill>
          </a:ln>
        </p:spPr>
        <p:txBody>
          <a:bodyPr wrap="square" lIns="0" tIns="0" rIns="0" bIns="0" rtlCol="0"/>
          <a:lstStyle/>
          <a:p/>
        </p:txBody>
      </p:sp>
      <p:sp>
        <p:nvSpPr>
          <p:cNvPr id="9" name="object 9"/>
          <p:cNvSpPr txBox="1"/>
          <p:nvPr/>
        </p:nvSpPr>
        <p:spPr>
          <a:xfrm>
            <a:off x="3505200" y="2596895"/>
            <a:ext cx="2021839" cy="203835"/>
          </a:xfrm>
          <a:prstGeom prst="rect">
            <a:avLst/>
          </a:prstGeom>
          <a:ln w="4762">
            <a:solidFill>
              <a:srgbClr val="C0C0C0"/>
            </a:solidFill>
          </a:ln>
        </p:spPr>
        <p:txBody>
          <a:bodyPr wrap="square" lIns="0" tIns="24130" rIns="0" bIns="0" rtlCol="0" vert="horz">
            <a:spAutoFit/>
          </a:bodyPr>
          <a:lstStyle/>
          <a:p>
            <a:pPr marL="48260">
              <a:lnSpc>
                <a:spcPct val="100000"/>
              </a:lnSpc>
              <a:spcBef>
                <a:spcPts val="190"/>
              </a:spcBef>
            </a:pPr>
            <a:r>
              <a:rPr dirty="0" sz="1000" spc="-5">
                <a:solidFill>
                  <a:srgbClr val="876A5D"/>
                </a:solidFill>
                <a:latin typeface="Tahoma"/>
                <a:cs typeface="Tahoma"/>
              </a:rPr>
              <a:t>These nodes </a:t>
            </a:r>
            <a:r>
              <a:rPr dirty="0" sz="1000">
                <a:solidFill>
                  <a:srgbClr val="876A5D"/>
                </a:solidFill>
                <a:latin typeface="Tahoma"/>
                <a:cs typeface="Tahoma"/>
              </a:rPr>
              <a:t>will be</a:t>
            </a:r>
            <a:r>
              <a:rPr dirty="0" sz="1000" spc="-25">
                <a:solidFill>
                  <a:srgbClr val="876A5D"/>
                </a:solidFill>
                <a:latin typeface="Tahoma"/>
                <a:cs typeface="Tahoma"/>
              </a:rPr>
              <a:t> </a:t>
            </a:r>
            <a:r>
              <a:rPr dirty="0" sz="1000" spc="-5">
                <a:solidFill>
                  <a:srgbClr val="876A5D"/>
                </a:solidFill>
                <a:latin typeface="Tahoma"/>
                <a:cs typeface="Tahoma"/>
              </a:rPr>
              <a:t>unexpandable</a:t>
            </a:r>
            <a:endParaRPr sz="1000">
              <a:latin typeface="Tahoma"/>
              <a:cs typeface="Tahoma"/>
            </a:endParaRPr>
          </a:p>
        </p:txBody>
      </p:sp>
      <p:sp>
        <p:nvSpPr>
          <p:cNvPr id="10" name="object 10"/>
          <p:cNvSpPr/>
          <p:nvPr/>
        </p:nvSpPr>
        <p:spPr>
          <a:xfrm>
            <a:off x="3118104" y="2783585"/>
            <a:ext cx="693420" cy="203835"/>
          </a:xfrm>
          <a:custGeom>
            <a:avLst/>
            <a:gdLst/>
            <a:ahLst/>
            <a:cxnLst/>
            <a:rect l="l" t="t" r="r" b="b"/>
            <a:pathLst>
              <a:path w="693420" h="203835">
                <a:moveTo>
                  <a:pt x="52577" y="106679"/>
                </a:moveTo>
                <a:lnTo>
                  <a:pt x="53339" y="107442"/>
                </a:lnTo>
                <a:lnTo>
                  <a:pt x="53339" y="108204"/>
                </a:lnTo>
                <a:lnTo>
                  <a:pt x="58412" y="113023"/>
                </a:lnTo>
                <a:lnTo>
                  <a:pt x="64041" y="117181"/>
                </a:lnTo>
                <a:lnTo>
                  <a:pt x="69843" y="121232"/>
                </a:lnTo>
                <a:lnTo>
                  <a:pt x="75437" y="125730"/>
                </a:lnTo>
                <a:lnTo>
                  <a:pt x="94046" y="138558"/>
                </a:lnTo>
                <a:lnTo>
                  <a:pt x="114585" y="147847"/>
                </a:lnTo>
                <a:lnTo>
                  <a:pt x="135934" y="155601"/>
                </a:lnTo>
                <a:lnTo>
                  <a:pt x="156971" y="163830"/>
                </a:lnTo>
                <a:lnTo>
                  <a:pt x="189205" y="179229"/>
                </a:lnTo>
                <a:lnTo>
                  <a:pt x="218393" y="190728"/>
                </a:lnTo>
                <a:lnTo>
                  <a:pt x="248685" y="198684"/>
                </a:lnTo>
                <a:lnTo>
                  <a:pt x="284225" y="203454"/>
                </a:lnTo>
                <a:lnTo>
                  <a:pt x="286511" y="203454"/>
                </a:lnTo>
                <a:lnTo>
                  <a:pt x="333072" y="199907"/>
                </a:lnTo>
                <a:lnTo>
                  <a:pt x="380280" y="194505"/>
                </a:lnTo>
                <a:lnTo>
                  <a:pt x="427525" y="187219"/>
                </a:lnTo>
                <a:lnTo>
                  <a:pt x="437944" y="185166"/>
                </a:lnTo>
                <a:lnTo>
                  <a:pt x="284987" y="185166"/>
                </a:lnTo>
                <a:lnTo>
                  <a:pt x="285938" y="185077"/>
                </a:lnTo>
                <a:lnTo>
                  <a:pt x="252601" y="179929"/>
                </a:lnTo>
                <a:lnTo>
                  <a:pt x="226090" y="173488"/>
                </a:lnTo>
                <a:lnTo>
                  <a:pt x="200453" y="163741"/>
                </a:lnTo>
                <a:lnTo>
                  <a:pt x="169163" y="148590"/>
                </a:lnTo>
                <a:lnTo>
                  <a:pt x="115271" y="127601"/>
                </a:lnTo>
                <a:lnTo>
                  <a:pt x="93408" y="115509"/>
                </a:lnTo>
                <a:lnTo>
                  <a:pt x="92843" y="115062"/>
                </a:lnTo>
                <a:lnTo>
                  <a:pt x="67818" y="115062"/>
                </a:lnTo>
                <a:lnTo>
                  <a:pt x="63245" y="113538"/>
                </a:lnTo>
                <a:lnTo>
                  <a:pt x="63245" y="112775"/>
                </a:lnTo>
                <a:lnTo>
                  <a:pt x="61721" y="112775"/>
                </a:lnTo>
                <a:lnTo>
                  <a:pt x="60959" y="112014"/>
                </a:lnTo>
                <a:lnTo>
                  <a:pt x="60197" y="112014"/>
                </a:lnTo>
                <a:lnTo>
                  <a:pt x="59435" y="111252"/>
                </a:lnTo>
                <a:lnTo>
                  <a:pt x="58673" y="111252"/>
                </a:lnTo>
                <a:lnTo>
                  <a:pt x="56387" y="108966"/>
                </a:lnTo>
                <a:lnTo>
                  <a:pt x="54101" y="107442"/>
                </a:lnTo>
                <a:lnTo>
                  <a:pt x="52577" y="106679"/>
                </a:lnTo>
                <a:close/>
              </a:path>
              <a:path w="693420" h="203835">
                <a:moveTo>
                  <a:pt x="285938" y="185077"/>
                </a:moveTo>
                <a:lnTo>
                  <a:pt x="284987" y="185166"/>
                </a:lnTo>
                <a:lnTo>
                  <a:pt x="286511" y="185166"/>
                </a:lnTo>
                <a:lnTo>
                  <a:pt x="285938" y="185077"/>
                </a:lnTo>
                <a:close/>
              </a:path>
              <a:path w="693420" h="203835">
                <a:moveTo>
                  <a:pt x="675894" y="15240"/>
                </a:moveTo>
                <a:lnTo>
                  <a:pt x="653478" y="59787"/>
                </a:lnTo>
                <a:lnTo>
                  <a:pt x="624273" y="88630"/>
                </a:lnTo>
                <a:lnTo>
                  <a:pt x="587731" y="110876"/>
                </a:lnTo>
                <a:lnTo>
                  <a:pt x="543306" y="135636"/>
                </a:lnTo>
                <a:lnTo>
                  <a:pt x="533902" y="141998"/>
                </a:lnTo>
                <a:lnTo>
                  <a:pt x="522960" y="146065"/>
                </a:lnTo>
                <a:lnTo>
                  <a:pt x="511523" y="149109"/>
                </a:lnTo>
                <a:lnTo>
                  <a:pt x="500633" y="152400"/>
                </a:lnTo>
                <a:lnTo>
                  <a:pt x="446788" y="164488"/>
                </a:lnTo>
                <a:lnTo>
                  <a:pt x="393615" y="173421"/>
                </a:lnTo>
                <a:lnTo>
                  <a:pt x="340040" y="180035"/>
                </a:lnTo>
                <a:lnTo>
                  <a:pt x="285938" y="185077"/>
                </a:lnTo>
                <a:lnTo>
                  <a:pt x="286511" y="185166"/>
                </a:lnTo>
                <a:lnTo>
                  <a:pt x="437944" y="185166"/>
                </a:lnTo>
                <a:lnTo>
                  <a:pt x="474196" y="178020"/>
                </a:lnTo>
                <a:lnTo>
                  <a:pt x="519683" y="166878"/>
                </a:lnTo>
                <a:lnTo>
                  <a:pt x="539143" y="160343"/>
                </a:lnTo>
                <a:lnTo>
                  <a:pt x="546273" y="156851"/>
                </a:lnTo>
                <a:lnTo>
                  <a:pt x="556259" y="150114"/>
                </a:lnTo>
                <a:lnTo>
                  <a:pt x="602696" y="124497"/>
                </a:lnTo>
                <a:lnTo>
                  <a:pt x="640265" y="100317"/>
                </a:lnTo>
                <a:lnTo>
                  <a:pt x="670122" y="69221"/>
                </a:lnTo>
                <a:lnTo>
                  <a:pt x="693419" y="22860"/>
                </a:lnTo>
                <a:lnTo>
                  <a:pt x="675894" y="15240"/>
                </a:lnTo>
                <a:close/>
              </a:path>
              <a:path w="693420" h="203835">
                <a:moveTo>
                  <a:pt x="57912" y="110490"/>
                </a:moveTo>
                <a:lnTo>
                  <a:pt x="60959" y="112014"/>
                </a:lnTo>
                <a:lnTo>
                  <a:pt x="61721" y="112775"/>
                </a:lnTo>
                <a:lnTo>
                  <a:pt x="63245" y="112775"/>
                </a:lnTo>
                <a:lnTo>
                  <a:pt x="63245" y="113538"/>
                </a:lnTo>
                <a:lnTo>
                  <a:pt x="67818" y="115062"/>
                </a:lnTo>
                <a:lnTo>
                  <a:pt x="73151" y="112775"/>
                </a:lnTo>
                <a:lnTo>
                  <a:pt x="73405" y="112014"/>
                </a:lnTo>
                <a:lnTo>
                  <a:pt x="61721" y="112014"/>
                </a:lnTo>
                <a:lnTo>
                  <a:pt x="62140" y="111094"/>
                </a:lnTo>
                <a:lnTo>
                  <a:pt x="57912" y="110490"/>
                </a:lnTo>
                <a:close/>
              </a:path>
              <a:path w="693420" h="203835">
                <a:moveTo>
                  <a:pt x="76540" y="102155"/>
                </a:moveTo>
                <a:lnTo>
                  <a:pt x="76962" y="103632"/>
                </a:lnTo>
                <a:lnTo>
                  <a:pt x="74675" y="108204"/>
                </a:lnTo>
                <a:lnTo>
                  <a:pt x="73151" y="112775"/>
                </a:lnTo>
                <a:lnTo>
                  <a:pt x="67818" y="115062"/>
                </a:lnTo>
                <a:lnTo>
                  <a:pt x="92843" y="115062"/>
                </a:lnTo>
                <a:lnTo>
                  <a:pt x="76540" y="102155"/>
                </a:lnTo>
                <a:close/>
              </a:path>
              <a:path w="693420" h="203835">
                <a:moveTo>
                  <a:pt x="59435" y="111252"/>
                </a:moveTo>
                <a:lnTo>
                  <a:pt x="60197" y="112014"/>
                </a:lnTo>
                <a:lnTo>
                  <a:pt x="60959" y="112014"/>
                </a:lnTo>
                <a:lnTo>
                  <a:pt x="59435" y="111252"/>
                </a:lnTo>
                <a:close/>
              </a:path>
              <a:path w="693420" h="203835">
                <a:moveTo>
                  <a:pt x="62140" y="111094"/>
                </a:moveTo>
                <a:lnTo>
                  <a:pt x="61721" y="112014"/>
                </a:lnTo>
                <a:lnTo>
                  <a:pt x="73405" y="112014"/>
                </a:lnTo>
                <a:lnTo>
                  <a:pt x="73659" y="111252"/>
                </a:lnTo>
                <a:lnTo>
                  <a:pt x="62483" y="111252"/>
                </a:lnTo>
                <a:lnTo>
                  <a:pt x="62140" y="111094"/>
                </a:lnTo>
                <a:close/>
              </a:path>
              <a:path w="693420" h="203835">
                <a:moveTo>
                  <a:pt x="57912" y="110490"/>
                </a:moveTo>
                <a:lnTo>
                  <a:pt x="58673" y="111252"/>
                </a:lnTo>
                <a:lnTo>
                  <a:pt x="59435" y="111252"/>
                </a:lnTo>
                <a:lnTo>
                  <a:pt x="57912" y="110490"/>
                </a:lnTo>
                <a:close/>
              </a:path>
              <a:path w="693420" h="203835">
                <a:moveTo>
                  <a:pt x="62534" y="111150"/>
                </a:moveTo>
                <a:lnTo>
                  <a:pt x="63245" y="111252"/>
                </a:lnTo>
                <a:lnTo>
                  <a:pt x="62534" y="111150"/>
                </a:lnTo>
                <a:close/>
              </a:path>
              <a:path w="693420" h="203835">
                <a:moveTo>
                  <a:pt x="68938" y="96137"/>
                </a:moveTo>
                <a:lnTo>
                  <a:pt x="68627" y="96821"/>
                </a:lnTo>
                <a:lnTo>
                  <a:pt x="69341" y="97536"/>
                </a:lnTo>
                <a:lnTo>
                  <a:pt x="62534" y="111150"/>
                </a:lnTo>
                <a:lnTo>
                  <a:pt x="63245" y="111252"/>
                </a:lnTo>
                <a:lnTo>
                  <a:pt x="73659" y="111252"/>
                </a:lnTo>
                <a:lnTo>
                  <a:pt x="74675" y="108204"/>
                </a:lnTo>
                <a:lnTo>
                  <a:pt x="76962" y="103632"/>
                </a:lnTo>
                <a:lnTo>
                  <a:pt x="76540" y="102155"/>
                </a:lnTo>
                <a:lnTo>
                  <a:pt x="68938" y="96137"/>
                </a:lnTo>
                <a:close/>
              </a:path>
              <a:path w="693420" h="203835">
                <a:moveTo>
                  <a:pt x="68627" y="96821"/>
                </a:moveTo>
                <a:lnTo>
                  <a:pt x="62140" y="111094"/>
                </a:lnTo>
                <a:lnTo>
                  <a:pt x="62534" y="111150"/>
                </a:lnTo>
                <a:lnTo>
                  <a:pt x="69341" y="97536"/>
                </a:lnTo>
                <a:lnTo>
                  <a:pt x="68627" y="96821"/>
                </a:lnTo>
                <a:close/>
              </a:path>
              <a:path w="693420" h="203835">
                <a:moveTo>
                  <a:pt x="63245" y="92202"/>
                </a:moveTo>
                <a:lnTo>
                  <a:pt x="58673" y="92202"/>
                </a:lnTo>
                <a:lnTo>
                  <a:pt x="55625" y="92964"/>
                </a:lnTo>
                <a:lnTo>
                  <a:pt x="53339" y="95250"/>
                </a:lnTo>
                <a:lnTo>
                  <a:pt x="51815" y="97536"/>
                </a:lnTo>
                <a:lnTo>
                  <a:pt x="51120" y="100317"/>
                </a:lnTo>
                <a:lnTo>
                  <a:pt x="51053" y="103632"/>
                </a:lnTo>
                <a:lnTo>
                  <a:pt x="51815" y="105918"/>
                </a:lnTo>
                <a:lnTo>
                  <a:pt x="52577" y="106679"/>
                </a:lnTo>
                <a:lnTo>
                  <a:pt x="54101" y="107442"/>
                </a:lnTo>
                <a:lnTo>
                  <a:pt x="56387" y="108966"/>
                </a:lnTo>
                <a:lnTo>
                  <a:pt x="57912" y="110490"/>
                </a:lnTo>
                <a:lnTo>
                  <a:pt x="62140" y="111094"/>
                </a:lnTo>
                <a:lnTo>
                  <a:pt x="68627" y="96821"/>
                </a:lnTo>
                <a:lnTo>
                  <a:pt x="67818" y="96012"/>
                </a:lnTo>
                <a:lnTo>
                  <a:pt x="68199" y="96012"/>
                </a:lnTo>
                <a:lnTo>
                  <a:pt x="67818" y="95250"/>
                </a:lnTo>
                <a:lnTo>
                  <a:pt x="69341" y="95250"/>
                </a:lnTo>
                <a:lnTo>
                  <a:pt x="67818" y="94488"/>
                </a:lnTo>
                <a:lnTo>
                  <a:pt x="65531" y="92964"/>
                </a:lnTo>
                <a:lnTo>
                  <a:pt x="64769" y="92964"/>
                </a:lnTo>
                <a:lnTo>
                  <a:pt x="63245" y="92202"/>
                </a:lnTo>
                <a:close/>
              </a:path>
              <a:path w="693420" h="203835">
                <a:moveTo>
                  <a:pt x="34852" y="47606"/>
                </a:moveTo>
                <a:lnTo>
                  <a:pt x="17576" y="55736"/>
                </a:lnTo>
                <a:lnTo>
                  <a:pt x="21335" y="64008"/>
                </a:lnTo>
                <a:lnTo>
                  <a:pt x="23621" y="67818"/>
                </a:lnTo>
                <a:lnTo>
                  <a:pt x="25145" y="71628"/>
                </a:lnTo>
                <a:lnTo>
                  <a:pt x="25145" y="72390"/>
                </a:lnTo>
                <a:lnTo>
                  <a:pt x="25907" y="73152"/>
                </a:lnTo>
                <a:lnTo>
                  <a:pt x="25907" y="73914"/>
                </a:lnTo>
                <a:lnTo>
                  <a:pt x="31241" y="80772"/>
                </a:lnTo>
                <a:lnTo>
                  <a:pt x="44957" y="101346"/>
                </a:lnTo>
                <a:lnTo>
                  <a:pt x="46481" y="102870"/>
                </a:lnTo>
                <a:lnTo>
                  <a:pt x="48006" y="103632"/>
                </a:lnTo>
                <a:lnTo>
                  <a:pt x="51053" y="105918"/>
                </a:lnTo>
                <a:lnTo>
                  <a:pt x="52577" y="106679"/>
                </a:lnTo>
                <a:lnTo>
                  <a:pt x="51815" y="105918"/>
                </a:lnTo>
                <a:lnTo>
                  <a:pt x="51053" y="103632"/>
                </a:lnTo>
                <a:lnTo>
                  <a:pt x="51120" y="100317"/>
                </a:lnTo>
                <a:lnTo>
                  <a:pt x="51815" y="97536"/>
                </a:lnTo>
                <a:lnTo>
                  <a:pt x="53339" y="95250"/>
                </a:lnTo>
                <a:lnTo>
                  <a:pt x="55625" y="92964"/>
                </a:lnTo>
                <a:lnTo>
                  <a:pt x="58673" y="92202"/>
                </a:lnTo>
                <a:lnTo>
                  <a:pt x="65151" y="92202"/>
                </a:lnTo>
                <a:lnTo>
                  <a:pt x="64007" y="91440"/>
                </a:lnTo>
                <a:lnTo>
                  <a:pt x="60959" y="89916"/>
                </a:lnTo>
                <a:lnTo>
                  <a:pt x="57912" y="87630"/>
                </a:lnTo>
                <a:lnTo>
                  <a:pt x="59182" y="87630"/>
                </a:lnTo>
                <a:lnTo>
                  <a:pt x="55625" y="83058"/>
                </a:lnTo>
                <a:lnTo>
                  <a:pt x="51053" y="76962"/>
                </a:lnTo>
                <a:lnTo>
                  <a:pt x="46481" y="70104"/>
                </a:lnTo>
                <a:lnTo>
                  <a:pt x="43281" y="64770"/>
                </a:lnTo>
                <a:lnTo>
                  <a:pt x="42671" y="64770"/>
                </a:lnTo>
                <a:lnTo>
                  <a:pt x="41147" y="60960"/>
                </a:lnTo>
                <a:lnTo>
                  <a:pt x="38862" y="55625"/>
                </a:lnTo>
                <a:lnTo>
                  <a:pt x="34852" y="47606"/>
                </a:lnTo>
                <a:close/>
              </a:path>
              <a:path w="693420" h="203835">
                <a:moveTo>
                  <a:pt x="69341" y="95250"/>
                </a:moveTo>
                <a:lnTo>
                  <a:pt x="68938" y="96137"/>
                </a:lnTo>
                <a:lnTo>
                  <a:pt x="76540" y="102155"/>
                </a:lnTo>
                <a:lnTo>
                  <a:pt x="75437" y="98298"/>
                </a:lnTo>
                <a:lnTo>
                  <a:pt x="71627" y="96012"/>
                </a:lnTo>
                <a:lnTo>
                  <a:pt x="70865" y="96012"/>
                </a:lnTo>
                <a:lnTo>
                  <a:pt x="69341" y="95250"/>
                </a:lnTo>
                <a:close/>
              </a:path>
              <a:path w="693420" h="203835">
                <a:moveTo>
                  <a:pt x="67818" y="95250"/>
                </a:moveTo>
                <a:lnTo>
                  <a:pt x="68580" y="96774"/>
                </a:lnTo>
                <a:lnTo>
                  <a:pt x="68938" y="96137"/>
                </a:lnTo>
                <a:lnTo>
                  <a:pt x="67818" y="95250"/>
                </a:lnTo>
                <a:close/>
              </a:path>
              <a:path w="693420" h="203835">
                <a:moveTo>
                  <a:pt x="68199" y="96012"/>
                </a:moveTo>
                <a:lnTo>
                  <a:pt x="67818" y="96012"/>
                </a:lnTo>
                <a:lnTo>
                  <a:pt x="68580" y="96774"/>
                </a:lnTo>
                <a:lnTo>
                  <a:pt x="68199" y="96012"/>
                </a:lnTo>
                <a:close/>
              </a:path>
              <a:path w="693420" h="203835">
                <a:moveTo>
                  <a:pt x="69341" y="95250"/>
                </a:moveTo>
                <a:lnTo>
                  <a:pt x="67818" y="95250"/>
                </a:lnTo>
                <a:lnTo>
                  <a:pt x="68938" y="96137"/>
                </a:lnTo>
                <a:lnTo>
                  <a:pt x="69341" y="95250"/>
                </a:lnTo>
                <a:close/>
              </a:path>
              <a:path w="693420" h="203835">
                <a:moveTo>
                  <a:pt x="65151" y="92202"/>
                </a:moveTo>
                <a:lnTo>
                  <a:pt x="63245" y="92202"/>
                </a:lnTo>
                <a:lnTo>
                  <a:pt x="64769" y="92964"/>
                </a:lnTo>
                <a:lnTo>
                  <a:pt x="65531" y="92964"/>
                </a:lnTo>
                <a:lnTo>
                  <a:pt x="67818" y="94488"/>
                </a:lnTo>
                <a:lnTo>
                  <a:pt x="70865" y="96012"/>
                </a:lnTo>
                <a:lnTo>
                  <a:pt x="70865" y="95250"/>
                </a:lnTo>
                <a:lnTo>
                  <a:pt x="70103" y="95250"/>
                </a:lnTo>
                <a:lnTo>
                  <a:pt x="68579" y="94488"/>
                </a:lnTo>
                <a:lnTo>
                  <a:pt x="65151" y="92202"/>
                </a:lnTo>
                <a:close/>
              </a:path>
              <a:path w="693420" h="203835">
                <a:moveTo>
                  <a:pt x="59182" y="87630"/>
                </a:moveTo>
                <a:lnTo>
                  <a:pt x="57912" y="87630"/>
                </a:lnTo>
                <a:lnTo>
                  <a:pt x="60959" y="89916"/>
                </a:lnTo>
                <a:lnTo>
                  <a:pt x="59182" y="87630"/>
                </a:lnTo>
                <a:close/>
              </a:path>
              <a:path w="693420" h="203835">
                <a:moveTo>
                  <a:pt x="41909" y="62484"/>
                </a:moveTo>
                <a:lnTo>
                  <a:pt x="42671" y="64770"/>
                </a:lnTo>
                <a:lnTo>
                  <a:pt x="43281" y="64770"/>
                </a:lnTo>
                <a:lnTo>
                  <a:pt x="41909" y="62484"/>
                </a:lnTo>
                <a:close/>
              </a:path>
              <a:path w="693420" h="203835">
                <a:moveTo>
                  <a:pt x="2285" y="0"/>
                </a:moveTo>
                <a:lnTo>
                  <a:pt x="0" y="64008"/>
                </a:lnTo>
                <a:lnTo>
                  <a:pt x="17576" y="55736"/>
                </a:lnTo>
                <a:lnTo>
                  <a:pt x="13715" y="47244"/>
                </a:lnTo>
                <a:lnTo>
                  <a:pt x="30479" y="38862"/>
                </a:lnTo>
                <a:lnTo>
                  <a:pt x="50863" y="38862"/>
                </a:lnTo>
                <a:lnTo>
                  <a:pt x="2285" y="0"/>
                </a:lnTo>
                <a:close/>
              </a:path>
              <a:path w="693420" h="203835">
                <a:moveTo>
                  <a:pt x="30479" y="38862"/>
                </a:moveTo>
                <a:lnTo>
                  <a:pt x="13715" y="47244"/>
                </a:lnTo>
                <a:lnTo>
                  <a:pt x="17576" y="55736"/>
                </a:lnTo>
                <a:lnTo>
                  <a:pt x="34852" y="47606"/>
                </a:lnTo>
                <a:lnTo>
                  <a:pt x="30479" y="38862"/>
                </a:lnTo>
                <a:close/>
              </a:path>
              <a:path w="693420" h="203835">
                <a:moveTo>
                  <a:pt x="50863" y="38862"/>
                </a:moveTo>
                <a:lnTo>
                  <a:pt x="30479" y="38862"/>
                </a:lnTo>
                <a:lnTo>
                  <a:pt x="34852" y="47606"/>
                </a:lnTo>
                <a:lnTo>
                  <a:pt x="51815" y="39624"/>
                </a:lnTo>
                <a:lnTo>
                  <a:pt x="50863" y="38862"/>
                </a:lnTo>
                <a:close/>
              </a:path>
            </a:pathLst>
          </a:custGeom>
          <a:solidFill>
            <a:srgbClr val="C0C0C0"/>
          </a:solidFill>
        </p:spPr>
        <p:txBody>
          <a:bodyPr wrap="square" lIns="0" tIns="0" rIns="0" bIns="0" rtlCol="0"/>
          <a:lstStyle/>
          <a:p/>
        </p:txBody>
      </p:sp>
      <p:sp>
        <p:nvSpPr>
          <p:cNvPr id="11" name="object 11"/>
          <p:cNvSpPr/>
          <p:nvPr/>
        </p:nvSpPr>
        <p:spPr>
          <a:xfrm>
            <a:off x="2388107" y="2787395"/>
            <a:ext cx="1621155" cy="466725"/>
          </a:xfrm>
          <a:custGeom>
            <a:avLst/>
            <a:gdLst/>
            <a:ahLst/>
            <a:cxnLst/>
            <a:rect l="l" t="t" r="r" b="b"/>
            <a:pathLst>
              <a:path w="1621154" h="466725">
                <a:moveTo>
                  <a:pt x="139824" y="240977"/>
                </a:moveTo>
                <a:lnTo>
                  <a:pt x="140969" y="243839"/>
                </a:lnTo>
                <a:lnTo>
                  <a:pt x="140969" y="244601"/>
                </a:lnTo>
                <a:lnTo>
                  <a:pt x="141731" y="245363"/>
                </a:lnTo>
                <a:lnTo>
                  <a:pt x="141731" y="246125"/>
                </a:lnTo>
                <a:lnTo>
                  <a:pt x="142494" y="246125"/>
                </a:lnTo>
                <a:lnTo>
                  <a:pt x="152917" y="256071"/>
                </a:lnTo>
                <a:lnTo>
                  <a:pt x="165935" y="266323"/>
                </a:lnTo>
                <a:lnTo>
                  <a:pt x="179423" y="276192"/>
                </a:lnTo>
                <a:lnTo>
                  <a:pt x="191262" y="284987"/>
                </a:lnTo>
                <a:lnTo>
                  <a:pt x="229096" y="311870"/>
                </a:lnTo>
                <a:lnTo>
                  <a:pt x="266423" y="330769"/>
                </a:lnTo>
                <a:lnTo>
                  <a:pt x="305794" y="346018"/>
                </a:lnTo>
                <a:lnTo>
                  <a:pt x="349758" y="361950"/>
                </a:lnTo>
                <a:lnTo>
                  <a:pt x="391451" y="379436"/>
                </a:lnTo>
                <a:lnTo>
                  <a:pt x="473196" y="418151"/>
                </a:lnTo>
                <a:lnTo>
                  <a:pt x="515112" y="435101"/>
                </a:lnTo>
                <a:lnTo>
                  <a:pt x="554191" y="446295"/>
                </a:lnTo>
                <a:lnTo>
                  <a:pt x="594283" y="454856"/>
                </a:lnTo>
                <a:lnTo>
                  <a:pt x="634794" y="461351"/>
                </a:lnTo>
                <a:lnTo>
                  <a:pt x="675132" y="466344"/>
                </a:lnTo>
                <a:lnTo>
                  <a:pt x="677418" y="466344"/>
                </a:lnTo>
                <a:lnTo>
                  <a:pt x="728553" y="462479"/>
                </a:lnTo>
                <a:lnTo>
                  <a:pt x="779996" y="457944"/>
                </a:lnTo>
                <a:lnTo>
                  <a:pt x="831631" y="452666"/>
                </a:lnTo>
                <a:lnTo>
                  <a:pt x="870731" y="448055"/>
                </a:lnTo>
                <a:lnTo>
                  <a:pt x="675894" y="448055"/>
                </a:lnTo>
                <a:lnTo>
                  <a:pt x="676860" y="447977"/>
                </a:lnTo>
                <a:lnTo>
                  <a:pt x="638169" y="442513"/>
                </a:lnTo>
                <a:lnTo>
                  <a:pt x="598455" y="436254"/>
                </a:lnTo>
                <a:lnTo>
                  <a:pt x="559171" y="428085"/>
                </a:lnTo>
                <a:lnTo>
                  <a:pt x="521208" y="416813"/>
                </a:lnTo>
                <a:lnTo>
                  <a:pt x="479833" y="400134"/>
                </a:lnTo>
                <a:lnTo>
                  <a:pt x="398155" y="361532"/>
                </a:lnTo>
                <a:lnTo>
                  <a:pt x="356616" y="344424"/>
                </a:lnTo>
                <a:lnTo>
                  <a:pt x="312041" y="327958"/>
                </a:lnTo>
                <a:lnTo>
                  <a:pt x="275086" y="313782"/>
                </a:lnTo>
                <a:lnTo>
                  <a:pt x="240224" y="296257"/>
                </a:lnTo>
                <a:lnTo>
                  <a:pt x="201930" y="269748"/>
                </a:lnTo>
                <a:lnTo>
                  <a:pt x="183100" y="255270"/>
                </a:lnTo>
                <a:lnTo>
                  <a:pt x="161544" y="255270"/>
                </a:lnTo>
                <a:lnTo>
                  <a:pt x="158496" y="253746"/>
                </a:lnTo>
                <a:lnTo>
                  <a:pt x="157734" y="253746"/>
                </a:lnTo>
                <a:lnTo>
                  <a:pt x="156972" y="252983"/>
                </a:lnTo>
                <a:lnTo>
                  <a:pt x="149352" y="249174"/>
                </a:lnTo>
                <a:lnTo>
                  <a:pt x="148590" y="249174"/>
                </a:lnTo>
                <a:lnTo>
                  <a:pt x="147828" y="248411"/>
                </a:lnTo>
                <a:lnTo>
                  <a:pt x="150114" y="248411"/>
                </a:lnTo>
                <a:lnTo>
                  <a:pt x="148590" y="247650"/>
                </a:lnTo>
                <a:lnTo>
                  <a:pt x="146304" y="246125"/>
                </a:lnTo>
                <a:lnTo>
                  <a:pt x="139824" y="240977"/>
                </a:lnTo>
                <a:close/>
              </a:path>
              <a:path w="1621154" h="466725">
                <a:moveTo>
                  <a:pt x="676860" y="447977"/>
                </a:moveTo>
                <a:lnTo>
                  <a:pt x="675894" y="448055"/>
                </a:lnTo>
                <a:lnTo>
                  <a:pt x="677418" y="448055"/>
                </a:lnTo>
                <a:lnTo>
                  <a:pt x="676860" y="447977"/>
                </a:lnTo>
                <a:close/>
              </a:path>
              <a:path w="1621154" h="466725">
                <a:moveTo>
                  <a:pt x="1604009" y="41148"/>
                </a:moveTo>
                <a:lnTo>
                  <a:pt x="1583439" y="86973"/>
                </a:lnTo>
                <a:lnTo>
                  <a:pt x="1565833" y="124029"/>
                </a:lnTo>
                <a:lnTo>
                  <a:pt x="1543313" y="157935"/>
                </a:lnTo>
                <a:lnTo>
                  <a:pt x="1507997" y="194309"/>
                </a:lnTo>
                <a:lnTo>
                  <a:pt x="1467164" y="225656"/>
                </a:lnTo>
                <a:lnTo>
                  <a:pt x="1425987" y="252774"/>
                </a:lnTo>
                <a:lnTo>
                  <a:pt x="1383966" y="277324"/>
                </a:lnTo>
                <a:lnTo>
                  <a:pt x="1295400" y="325374"/>
                </a:lnTo>
                <a:lnTo>
                  <a:pt x="1262292" y="346018"/>
                </a:lnTo>
                <a:lnTo>
                  <a:pt x="1150620" y="378713"/>
                </a:lnTo>
                <a:lnTo>
                  <a:pt x="1098648" y="390863"/>
                </a:lnTo>
                <a:lnTo>
                  <a:pt x="1046392" y="401634"/>
                </a:lnTo>
                <a:lnTo>
                  <a:pt x="993890" y="411141"/>
                </a:lnTo>
                <a:lnTo>
                  <a:pt x="941181" y="419498"/>
                </a:lnTo>
                <a:lnTo>
                  <a:pt x="888304" y="426820"/>
                </a:lnTo>
                <a:lnTo>
                  <a:pt x="835298" y="433222"/>
                </a:lnTo>
                <a:lnTo>
                  <a:pt x="782202" y="438819"/>
                </a:lnTo>
                <a:lnTo>
                  <a:pt x="729054" y="443725"/>
                </a:lnTo>
                <a:lnTo>
                  <a:pt x="676860" y="447977"/>
                </a:lnTo>
                <a:lnTo>
                  <a:pt x="677418" y="448055"/>
                </a:lnTo>
                <a:lnTo>
                  <a:pt x="870731" y="448055"/>
                </a:lnTo>
                <a:lnTo>
                  <a:pt x="883341" y="446569"/>
                </a:lnTo>
                <a:lnTo>
                  <a:pt x="935012" y="439578"/>
                </a:lnTo>
                <a:lnTo>
                  <a:pt x="986527" y="431620"/>
                </a:lnTo>
                <a:lnTo>
                  <a:pt x="1037771" y="422620"/>
                </a:lnTo>
                <a:lnTo>
                  <a:pt x="1088628" y="412502"/>
                </a:lnTo>
                <a:lnTo>
                  <a:pt x="1138983" y="401194"/>
                </a:lnTo>
                <a:lnTo>
                  <a:pt x="1188720" y="388620"/>
                </a:lnTo>
                <a:lnTo>
                  <a:pt x="1227898" y="377737"/>
                </a:lnTo>
                <a:lnTo>
                  <a:pt x="1279095" y="358930"/>
                </a:lnTo>
                <a:lnTo>
                  <a:pt x="1309116" y="339089"/>
                </a:lnTo>
                <a:lnTo>
                  <a:pt x="1355330" y="314569"/>
                </a:lnTo>
                <a:lnTo>
                  <a:pt x="1402211" y="288845"/>
                </a:lnTo>
                <a:lnTo>
                  <a:pt x="1448311" y="261208"/>
                </a:lnTo>
                <a:lnTo>
                  <a:pt x="1492259" y="230885"/>
                </a:lnTo>
                <a:lnTo>
                  <a:pt x="1532382" y="197357"/>
                </a:lnTo>
                <a:lnTo>
                  <a:pt x="1563866" y="162856"/>
                </a:lnTo>
                <a:lnTo>
                  <a:pt x="1585007" y="128782"/>
                </a:lnTo>
                <a:lnTo>
                  <a:pt x="1601933" y="92039"/>
                </a:lnTo>
                <a:lnTo>
                  <a:pt x="1620774" y="49529"/>
                </a:lnTo>
                <a:lnTo>
                  <a:pt x="1604009" y="41148"/>
                </a:lnTo>
                <a:close/>
              </a:path>
              <a:path w="1621154" h="466725">
                <a:moveTo>
                  <a:pt x="162080" y="238935"/>
                </a:moveTo>
                <a:lnTo>
                  <a:pt x="156972" y="252983"/>
                </a:lnTo>
                <a:lnTo>
                  <a:pt x="157734" y="253746"/>
                </a:lnTo>
                <a:lnTo>
                  <a:pt x="158496" y="253746"/>
                </a:lnTo>
                <a:lnTo>
                  <a:pt x="161544" y="255270"/>
                </a:lnTo>
                <a:lnTo>
                  <a:pt x="166878" y="255270"/>
                </a:lnTo>
                <a:lnTo>
                  <a:pt x="170687" y="252222"/>
                </a:lnTo>
                <a:lnTo>
                  <a:pt x="171450" y="248411"/>
                </a:lnTo>
                <a:lnTo>
                  <a:pt x="172038" y="246941"/>
                </a:lnTo>
                <a:lnTo>
                  <a:pt x="169925" y="245363"/>
                </a:lnTo>
                <a:lnTo>
                  <a:pt x="167640" y="243077"/>
                </a:lnTo>
                <a:lnTo>
                  <a:pt x="165354" y="241553"/>
                </a:lnTo>
                <a:lnTo>
                  <a:pt x="162080" y="238935"/>
                </a:lnTo>
                <a:close/>
              </a:path>
              <a:path w="1621154" h="466725">
                <a:moveTo>
                  <a:pt x="172038" y="246941"/>
                </a:moveTo>
                <a:lnTo>
                  <a:pt x="171450" y="248411"/>
                </a:lnTo>
                <a:lnTo>
                  <a:pt x="170687" y="252222"/>
                </a:lnTo>
                <a:lnTo>
                  <a:pt x="166878" y="255270"/>
                </a:lnTo>
                <a:lnTo>
                  <a:pt x="183100" y="255270"/>
                </a:lnTo>
                <a:lnTo>
                  <a:pt x="180309" y="253120"/>
                </a:lnTo>
                <a:lnTo>
                  <a:pt x="172038" y="246941"/>
                </a:lnTo>
                <a:close/>
              </a:path>
              <a:path w="1621154" h="466725">
                <a:moveTo>
                  <a:pt x="157734" y="235457"/>
                </a:moveTo>
                <a:lnTo>
                  <a:pt x="156210" y="246125"/>
                </a:lnTo>
                <a:lnTo>
                  <a:pt x="150246" y="248511"/>
                </a:lnTo>
                <a:lnTo>
                  <a:pt x="153162" y="250698"/>
                </a:lnTo>
                <a:lnTo>
                  <a:pt x="155448" y="252222"/>
                </a:lnTo>
                <a:lnTo>
                  <a:pt x="156972" y="252983"/>
                </a:lnTo>
                <a:lnTo>
                  <a:pt x="156210" y="252222"/>
                </a:lnTo>
                <a:lnTo>
                  <a:pt x="157249" y="252222"/>
                </a:lnTo>
                <a:lnTo>
                  <a:pt x="162080" y="238935"/>
                </a:lnTo>
                <a:lnTo>
                  <a:pt x="161544" y="238505"/>
                </a:lnTo>
                <a:lnTo>
                  <a:pt x="158496" y="236220"/>
                </a:lnTo>
                <a:lnTo>
                  <a:pt x="157734" y="235457"/>
                </a:lnTo>
                <a:close/>
              </a:path>
              <a:path w="1621154" h="466725">
                <a:moveTo>
                  <a:pt x="157249" y="252222"/>
                </a:moveTo>
                <a:lnTo>
                  <a:pt x="156210" y="252222"/>
                </a:lnTo>
                <a:lnTo>
                  <a:pt x="156972" y="252983"/>
                </a:lnTo>
                <a:lnTo>
                  <a:pt x="157249" y="252222"/>
                </a:lnTo>
                <a:close/>
              </a:path>
              <a:path w="1621154" h="466725">
                <a:moveTo>
                  <a:pt x="150246" y="248511"/>
                </a:moveTo>
                <a:lnTo>
                  <a:pt x="149013" y="249004"/>
                </a:lnTo>
                <a:lnTo>
                  <a:pt x="155448" y="252222"/>
                </a:lnTo>
                <a:lnTo>
                  <a:pt x="153162" y="250698"/>
                </a:lnTo>
                <a:lnTo>
                  <a:pt x="150246" y="248511"/>
                </a:lnTo>
                <a:close/>
              </a:path>
              <a:path w="1621154" h="466725">
                <a:moveTo>
                  <a:pt x="147828" y="248411"/>
                </a:moveTo>
                <a:lnTo>
                  <a:pt x="148590" y="249174"/>
                </a:lnTo>
                <a:lnTo>
                  <a:pt x="149013" y="249004"/>
                </a:lnTo>
                <a:lnTo>
                  <a:pt x="147828" y="248411"/>
                </a:lnTo>
                <a:close/>
              </a:path>
              <a:path w="1621154" h="466725">
                <a:moveTo>
                  <a:pt x="149013" y="249004"/>
                </a:moveTo>
                <a:lnTo>
                  <a:pt x="148590" y="249174"/>
                </a:lnTo>
                <a:lnTo>
                  <a:pt x="149352" y="249174"/>
                </a:lnTo>
                <a:lnTo>
                  <a:pt x="149013" y="249004"/>
                </a:lnTo>
                <a:close/>
              </a:path>
              <a:path w="1621154" h="466725">
                <a:moveTo>
                  <a:pt x="150114" y="248411"/>
                </a:moveTo>
                <a:lnTo>
                  <a:pt x="147828" y="248411"/>
                </a:lnTo>
                <a:lnTo>
                  <a:pt x="149013" y="249004"/>
                </a:lnTo>
                <a:lnTo>
                  <a:pt x="150246" y="248511"/>
                </a:lnTo>
                <a:lnTo>
                  <a:pt x="150114" y="248411"/>
                </a:lnTo>
                <a:close/>
              </a:path>
              <a:path w="1621154" h="466725">
                <a:moveTo>
                  <a:pt x="147828" y="229361"/>
                </a:moveTo>
                <a:lnTo>
                  <a:pt x="144780" y="230885"/>
                </a:lnTo>
                <a:lnTo>
                  <a:pt x="142494" y="233172"/>
                </a:lnTo>
                <a:lnTo>
                  <a:pt x="139446" y="235457"/>
                </a:lnTo>
                <a:lnTo>
                  <a:pt x="139446" y="240029"/>
                </a:lnTo>
                <a:lnTo>
                  <a:pt x="139824" y="240977"/>
                </a:lnTo>
                <a:lnTo>
                  <a:pt x="146304" y="246125"/>
                </a:lnTo>
                <a:lnTo>
                  <a:pt x="148590" y="247650"/>
                </a:lnTo>
                <a:lnTo>
                  <a:pt x="150114" y="248411"/>
                </a:lnTo>
                <a:lnTo>
                  <a:pt x="150246" y="248511"/>
                </a:lnTo>
                <a:lnTo>
                  <a:pt x="156210" y="246125"/>
                </a:lnTo>
                <a:lnTo>
                  <a:pt x="157734" y="235457"/>
                </a:lnTo>
                <a:lnTo>
                  <a:pt x="156972" y="234696"/>
                </a:lnTo>
                <a:lnTo>
                  <a:pt x="161936" y="234696"/>
                </a:lnTo>
                <a:lnTo>
                  <a:pt x="157962" y="231927"/>
                </a:lnTo>
                <a:lnTo>
                  <a:pt x="153162" y="230124"/>
                </a:lnTo>
                <a:lnTo>
                  <a:pt x="150875" y="230124"/>
                </a:lnTo>
                <a:lnTo>
                  <a:pt x="147828" y="229361"/>
                </a:lnTo>
                <a:close/>
              </a:path>
              <a:path w="1621154" h="466725">
                <a:moveTo>
                  <a:pt x="163068" y="236220"/>
                </a:moveTo>
                <a:lnTo>
                  <a:pt x="162080" y="238935"/>
                </a:lnTo>
                <a:lnTo>
                  <a:pt x="165354" y="241553"/>
                </a:lnTo>
                <a:lnTo>
                  <a:pt x="167640" y="243077"/>
                </a:lnTo>
                <a:lnTo>
                  <a:pt x="169925" y="245363"/>
                </a:lnTo>
                <a:lnTo>
                  <a:pt x="172038" y="246941"/>
                </a:lnTo>
                <a:lnTo>
                  <a:pt x="172974" y="244601"/>
                </a:lnTo>
                <a:lnTo>
                  <a:pt x="171450" y="240029"/>
                </a:lnTo>
                <a:lnTo>
                  <a:pt x="167373" y="236981"/>
                </a:lnTo>
                <a:lnTo>
                  <a:pt x="166878" y="236981"/>
                </a:lnTo>
                <a:lnTo>
                  <a:pt x="163068" y="236220"/>
                </a:lnTo>
                <a:close/>
              </a:path>
              <a:path w="1621154" h="466725">
                <a:moveTo>
                  <a:pt x="37776" y="52134"/>
                </a:moveTo>
                <a:lnTo>
                  <a:pt x="19366" y="57178"/>
                </a:lnTo>
                <a:lnTo>
                  <a:pt x="22098" y="64007"/>
                </a:lnTo>
                <a:lnTo>
                  <a:pt x="22098" y="64770"/>
                </a:lnTo>
                <a:lnTo>
                  <a:pt x="22860" y="65531"/>
                </a:lnTo>
                <a:lnTo>
                  <a:pt x="36702" y="90264"/>
                </a:lnTo>
                <a:lnTo>
                  <a:pt x="51830" y="114309"/>
                </a:lnTo>
                <a:lnTo>
                  <a:pt x="66188" y="138730"/>
                </a:lnTo>
                <a:lnTo>
                  <a:pt x="77724" y="164592"/>
                </a:lnTo>
                <a:lnTo>
                  <a:pt x="77724" y="165353"/>
                </a:lnTo>
                <a:lnTo>
                  <a:pt x="79248" y="166877"/>
                </a:lnTo>
                <a:lnTo>
                  <a:pt x="90891" y="182854"/>
                </a:lnTo>
                <a:lnTo>
                  <a:pt x="112093" y="215294"/>
                </a:lnTo>
                <a:lnTo>
                  <a:pt x="123443" y="230885"/>
                </a:lnTo>
                <a:lnTo>
                  <a:pt x="124968" y="232409"/>
                </a:lnTo>
                <a:lnTo>
                  <a:pt x="126492" y="233172"/>
                </a:lnTo>
                <a:lnTo>
                  <a:pt x="132600" y="238721"/>
                </a:lnTo>
                <a:lnTo>
                  <a:pt x="139623" y="240817"/>
                </a:lnTo>
                <a:lnTo>
                  <a:pt x="139824" y="240977"/>
                </a:lnTo>
                <a:lnTo>
                  <a:pt x="139446" y="240029"/>
                </a:lnTo>
                <a:lnTo>
                  <a:pt x="139446" y="235457"/>
                </a:lnTo>
                <a:lnTo>
                  <a:pt x="142494" y="233172"/>
                </a:lnTo>
                <a:lnTo>
                  <a:pt x="144780" y="230885"/>
                </a:lnTo>
                <a:lnTo>
                  <a:pt x="147828" y="229361"/>
                </a:lnTo>
                <a:lnTo>
                  <a:pt x="155253" y="229361"/>
                </a:lnTo>
                <a:lnTo>
                  <a:pt x="150088" y="225247"/>
                </a:lnTo>
                <a:lnTo>
                  <a:pt x="141706" y="221729"/>
                </a:lnTo>
                <a:lnTo>
                  <a:pt x="139059" y="219455"/>
                </a:lnTo>
                <a:lnTo>
                  <a:pt x="138684" y="219455"/>
                </a:lnTo>
                <a:lnTo>
                  <a:pt x="136398" y="217170"/>
                </a:lnTo>
                <a:lnTo>
                  <a:pt x="136963" y="217170"/>
                </a:lnTo>
                <a:lnTo>
                  <a:pt x="127118" y="204091"/>
                </a:lnTo>
                <a:lnTo>
                  <a:pt x="116219" y="187790"/>
                </a:lnTo>
                <a:lnTo>
                  <a:pt x="105503" y="171319"/>
                </a:lnTo>
                <a:lnTo>
                  <a:pt x="96074" y="157733"/>
                </a:lnTo>
                <a:lnTo>
                  <a:pt x="95250" y="157733"/>
                </a:lnTo>
                <a:lnTo>
                  <a:pt x="83867" y="131229"/>
                </a:lnTo>
                <a:lnTo>
                  <a:pt x="69542" y="105975"/>
                </a:lnTo>
                <a:lnTo>
                  <a:pt x="53973" y="81263"/>
                </a:lnTo>
                <a:lnTo>
                  <a:pt x="38862" y="56387"/>
                </a:lnTo>
                <a:lnTo>
                  <a:pt x="39343" y="56387"/>
                </a:lnTo>
                <a:lnTo>
                  <a:pt x="37776" y="52134"/>
                </a:lnTo>
                <a:close/>
              </a:path>
              <a:path w="1621154" h="466725">
                <a:moveTo>
                  <a:pt x="161936" y="234696"/>
                </a:moveTo>
                <a:lnTo>
                  <a:pt x="157734" y="234696"/>
                </a:lnTo>
                <a:lnTo>
                  <a:pt x="158496" y="236220"/>
                </a:lnTo>
                <a:lnTo>
                  <a:pt x="161544" y="238505"/>
                </a:lnTo>
                <a:lnTo>
                  <a:pt x="162080" y="238935"/>
                </a:lnTo>
                <a:lnTo>
                  <a:pt x="163068" y="236220"/>
                </a:lnTo>
                <a:lnTo>
                  <a:pt x="165184" y="236220"/>
                </a:lnTo>
                <a:lnTo>
                  <a:pt x="162191" y="234873"/>
                </a:lnTo>
                <a:lnTo>
                  <a:pt x="161936" y="234696"/>
                </a:lnTo>
                <a:close/>
              </a:path>
              <a:path w="1621154" h="466725">
                <a:moveTo>
                  <a:pt x="165184" y="236220"/>
                </a:moveTo>
                <a:lnTo>
                  <a:pt x="163068" y="236220"/>
                </a:lnTo>
                <a:lnTo>
                  <a:pt x="166878" y="236981"/>
                </a:lnTo>
                <a:lnTo>
                  <a:pt x="165184" y="236220"/>
                </a:lnTo>
                <a:close/>
              </a:path>
              <a:path w="1621154" h="466725">
                <a:moveTo>
                  <a:pt x="155253" y="229361"/>
                </a:moveTo>
                <a:lnTo>
                  <a:pt x="147828" y="229361"/>
                </a:lnTo>
                <a:lnTo>
                  <a:pt x="150875" y="230124"/>
                </a:lnTo>
                <a:lnTo>
                  <a:pt x="153162" y="230124"/>
                </a:lnTo>
                <a:lnTo>
                  <a:pt x="157962" y="231927"/>
                </a:lnTo>
                <a:lnTo>
                  <a:pt x="162191" y="234873"/>
                </a:lnTo>
                <a:lnTo>
                  <a:pt x="166878" y="236981"/>
                </a:lnTo>
                <a:lnTo>
                  <a:pt x="167373" y="236981"/>
                </a:lnTo>
                <a:lnTo>
                  <a:pt x="164553" y="234873"/>
                </a:lnTo>
                <a:lnTo>
                  <a:pt x="160413" y="232409"/>
                </a:lnTo>
                <a:lnTo>
                  <a:pt x="156210" y="230124"/>
                </a:lnTo>
                <a:lnTo>
                  <a:pt x="155253" y="229361"/>
                </a:lnTo>
                <a:close/>
              </a:path>
              <a:path w="1621154" h="466725">
                <a:moveTo>
                  <a:pt x="157734" y="234696"/>
                </a:moveTo>
                <a:lnTo>
                  <a:pt x="156972" y="234696"/>
                </a:lnTo>
                <a:lnTo>
                  <a:pt x="158496" y="236220"/>
                </a:lnTo>
                <a:lnTo>
                  <a:pt x="157734" y="234696"/>
                </a:lnTo>
                <a:close/>
              </a:path>
              <a:path w="1621154" h="466725">
                <a:moveTo>
                  <a:pt x="136398" y="217170"/>
                </a:moveTo>
                <a:lnTo>
                  <a:pt x="138684" y="219455"/>
                </a:lnTo>
                <a:lnTo>
                  <a:pt x="137996" y="218543"/>
                </a:lnTo>
                <a:lnTo>
                  <a:pt x="136398" y="217170"/>
                </a:lnTo>
                <a:close/>
              </a:path>
              <a:path w="1621154" h="466725">
                <a:moveTo>
                  <a:pt x="137996" y="218543"/>
                </a:moveTo>
                <a:lnTo>
                  <a:pt x="138684" y="219455"/>
                </a:lnTo>
                <a:lnTo>
                  <a:pt x="139059" y="219455"/>
                </a:lnTo>
                <a:lnTo>
                  <a:pt x="137996" y="218543"/>
                </a:lnTo>
                <a:close/>
              </a:path>
              <a:path w="1621154" h="466725">
                <a:moveTo>
                  <a:pt x="136963" y="217170"/>
                </a:moveTo>
                <a:lnTo>
                  <a:pt x="136398" y="217170"/>
                </a:lnTo>
                <a:lnTo>
                  <a:pt x="137996" y="218543"/>
                </a:lnTo>
                <a:lnTo>
                  <a:pt x="136963" y="217170"/>
                </a:lnTo>
                <a:close/>
              </a:path>
              <a:path w="1621154" h="466725">
                <a:moveTo>
                  <a:pt x="94487" y="155448"/>
                </a:moveTo>
                <a:lnTo>
                  <a:pt x="95250" y="157733"/>
                </a:lnTo>
                <a:lnTo>
                  <a:pt x="96074" y="157733"/>
                </a:lnTo>
                <a:lnTo>
                  <a:pt x="94487" y="155448"/>
                </a:lnTo>
                <a:close/>
              </a:path>
              <a:path w="1621154" h="466725">
                <a:moveTo>
                  <a:pt x="12192" y="0"/>
                </a:moveTo>
                <a:lnTo>
                  <a:pt x="0" y="62483"/>
                </a:lnTo>
                <a:lnTo>
                  <a:pt x="19366" y="57178"/>
                </a:lnTo>
                <a:lnTo>
                  <a:pt x="16002" y="48768"/>
                </a:lnTo>
                <a:lnTo>
                  <a:pt x="34290" y="42672"/>
                </a:lnTo>
                <a:lnTo>
                  <a:pt x="51422" y="42672"/>
                </a:lnTo>
                <a:lnTo>
                  <a:pt x="12192" y="0"/>
                </a:lnTo>
                <a:close/>
              </a:path>
              <a:path w="1621154" h="466725">
                <a:moveTo>
                  <a:pt x="34290" y="42672"/>
                </a:moveTo>
                <a:lnTo>
                  <a:pt x="16002" y="48768"/>
                </a:lnTo>
                <a:lnTo>
                  <a:pt x="19366" y="57178"/>
                </a:lnTo>
                <a:lnTo>
                  <a:pt x="37776" y="52134"/>
                </a:lnTo>
                <a:lnTo>
                  <a:pt x="34290" y="42672"/>
                </a:lnTo>
                <a:close/>
              </a:path>
              <a:path w="1621154" h="466725">
                <a:moveTo>
                  <a:pt x="39343" y="56387"/>
                </a:moveTo>
                <a:lnTo>
                  <a:pt x="38862" y="56387"/>
                </a:lnTo>
                <a:lnTo>
                  <a:pt x="39624" y="57150"/>
                </a:lnTo>
                <a:lnTo>
                  <a:pt x="39343" y="56387"/>
                </a:lnTo>
                <a:close/>
              </a:path>
              <a:path w="1621154" h="466725">
                <a:moveTo>
                  <a:pt x="51422" y="42672"/>
                </a:moveTo>
                <a:lnTo>
                  <a:pt x="34290" y="42672"/>
                </a:lnTo>
                <a:lnTo>
                  <a:pt x="37776" y="52134"/>
                </a:lnTo>
                <a:lnTo>
                  <a:pt x="55625" y="47244"/>
                </a:lnTo>
                <a:lnTo>
                  <a:pt x="51422" y="42672"/>
                </a:lnTo>
                <a:close/>
              </a:path>
            </a:pathLst>
          </a:custGeom>
          <a:solidFill>
            <a:srgbClr val="C0C0C0"/>
          </a:solidFill>
        </p:spPr>
        <p:txBody>
          <a:bodyPr wrap="square" lIns="0" tIns="0" rIns="0" bIns="0" rtlCol="0"/>
          <a:lstStyle/>
          <a:p/>
        </p:txBody>
      </p:sp>
      <p:sp>
        <p:nvSpPr>
          <p:cNvPr id="12" name="object 12"/>
          <p:cNvSpPr txBox="1"/>
          <p:nvPr/>
        </p:nvSpPr>
        <p:spPr>
          <a:xfrm>
            <a:off x="1741170" y="3218941"/>
            <a:ext cx="888365" cy="635635"/>
          </a:xfrm>
          <a:prstGeom prst="rect">
            <a:avLst/>
          </a:prstGeom>
        </p:spPr>
        <p:txBody>
          <a:bodyPr wrap="square" lIns="0" tIns="12700" rIns="0" bIns="0" rtlCol="0" vert="horz">
            <a:spAutoFit/>
          </a:bodyPr>
          <a:lstStyle/>
          <a:p>
            <a:pPr marR="5080">
              <a:lnSpc>
                <a:spcPct val="100000"/>
              </a:lnSpc>
              <a:spcBef>
                <a:spcPts val="100"/>
              </a:spcBef>
            </a:pPr>
            <a:r>
              <a:rPr dirty="0" sz="1000" spc="-5">
                <a:latin typeface="Tahoma"/>
                <a:cs typeface="Tahoma"/>
              </a:rPr>
              <a:t>In about 12 of  </a:t>
            </a:r>
            <a:r>
              <a:rPr dirty="0" sz="1000">
                <a:latin typeface="Tahoma"/>
                <a:cs typeface="Tahoma"/>
              </a:rPr>
              <a:t>the 16 </a:t>
            </a:r>
            <a:r>
              <a:rPr dirty="0" sz="1000" spc="-5">
                <a:latin typeface="Tahoma"/>
                <a:cs typeface="Tahoma"/>
              </a:rPr>
              <a:t>records  </a:t>
            </a:r>
            <a:r>
              <a:rPr dirty="0" sz="1000">
                <a:latin typeface="Tahoma"/>
                <a:cs typeface="Tahoma"/>
              </a:rPr>
              <a:t>in this </a:t>
            </a:r>
            <a:r>
              <a:rPr dirty="0" sz="1000" spc="-5">
                <a:latin typeface="Tahoma"/>
                <a:cs typeface="Tahoma"/>
              </a:rPr>
              <a:t>node</a:t>
            </a:r>
            <a:r>
              <a:rPr dirty="0" sz="1000" spc="-80">
                <a:latin typeface="Tahoma"/>
                <a:cs typeface="Tahoma"/>
              </a:rPr>
              <a:t> </a:t>
            </a:r>
            <a:r>
              <a:rPr dirty="0" sz="1000">
                <a:latin typeface="Tahoma"/>
                <a:cs typeface="Tahoma"/>
              </a:rPr>
              <a:t>the  </a:t>
            </a:r>
            <a:r>
              <a:rPr dirty="0" sz="1000" spc="-5">
                <a:latin typeface="Tahoma"/>
                <a:cs typeface="Tahoma"/>
              </a:rPr>
              <a:t>output will be</a:t>
            </a:r>
            <a:r>
              <a:rPr dirty="0" sz="1000" spc="-75">
                <a:latin typeface="Tahoma"/>
                <a:cs typeface="Tahoma"/>
              </a:rPr>
              <a:t> </a:t>
            </a:r>
            <a:r>
              <a:rPr dirty="0" sz="1000">
                <a:latin typeface="Tahoma"/>
                <a:cs typeface="Tahoma"/>
              </a:rPr>
              <a:t>0</a:t>
            </a:r>
            <a:endParaRPr sz="1000">
              <a:latin typeface="Tahoma"/>
              <a:cs typeface="Tahoma"/>
            </a:endParaRPr>
          </a:p>
        </p:txBody>
      </p:sp>
      <p:sp>
        <p:nvSpPr>
          <p:cNvPr id="13" name="object 13"/>
          <p:cNvSpPr txBox="1"/>
          <p:nvPr/>
        </p:nvSpPr>
        <p:spPr>
          <a:xfrm>
            <a:off x="1622297" y="3980939"/>
            <a:ext cx="1015365" cy="662940"/>
          </a:xfrm>
          <a:prstGeom prst="rect">
            <a:avLst/>
          </a:prstGeom>
        </p:spPr>
        <p:txBody>
          <a:bodyPr wrap="square" lIns="0" tIns="12700" rIns="0" bIns="0" rtlCol="0" vert="horz">
            <a:spAutoFit/>
          </a:bodyPr>
          <a:lstStyle/>
          <a:p>
            <a:pPr marL="118745" marR="5080">
              <a:lnSpc>
                <a:spcPct val="100000"/>
              </a:lnSpc>
              <a:spcBef>
                <a:spcPts val="100"/>
              </a:spcBef>
            </a:pPr>
            <a:r>
              <a:rPr dirty="0" sz="1000" spc="-5">
                <a:latin typeface="Tahoma"/>
                <a:cs typeface="Tahoma"/>
              </a:rPr>
              <a:t>So this will  almost</a:t>
            </a:r>
            <a:r>
              <a:rPr dirty="0" sz="1000" spc="-75">
                <a:latin typeface="Tahoma"/>
                <a:cs typeface="Tahoma"/>
              </a:rPr>
              <a:t> </a:t>
            </a:r>
            <a:r>
              <a:rPr dirty="0" sz="1000" spc="-5">
                <a:latin typeface="Tahoma"/>
                <a:cs typeface="Tahoma"/>
              </a:rPr>
              <a:t>certainly  predict</a:t>
            </a:r>
            <a:r>
              <a:rPr dirty="0" sz="1000" spc="-15">
                <a:latin typeface="Tahoma"/>
                <a:cs typeface="Tahoma"/>
              </a:rPr>
              <a:t> </a:t>
            </a:r>
            <a:r>
              <a:rPr dirty="0" sz="1000">
                <a:latin typeface="Tahoma"/>
                <a:cs typeface="Tahoma"/>
              </a:rPr>
              <a:t>0</a:t>
            </a:r>
            <a:endParaRPr sz="1000">
              <a:latin typeface="Tahoma"/>
              <a:cs typeface="Tahoma"/>
            </a:endParaRPr>
          </a:p>
          <a:p>
            <a:pPr>
              <a:lnSpc>
                <a:spcPct val="100000"/>
              </a:lnSpc>
              <a:spcBef>
                <a:spcPts val="875"/>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10">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14" name="object 14"/>
          <p:cNvSpPr txBox="1"/>
          <p:nvPr/>
        </p:nvSpPr>
        <p:spPr>
          <a:xfrm>
            <a:off x="3017514" y="3215887"/>
            <a:ext cx="888365" cy="635635"/>
          </a:xfrm>
          <a:prstGeom prst="rect">
            <a:avLst/>
          </a:prstGeom>
        </p:spPr>
        <p:txBody>
          <a:bodyPr wrap="square" lIns="0" tIns="12700" rIns="0" bIns="0" rtlCol="0" vert="horz">
            <a:spAutoFit/>
          </a:bodyPr>
          <a:lstStyle/>
          <a:p>
            <a:pPr marR="5080">
              <a:lnSpc>
                <a:spcPct val="100000"/>
              </a:lnSpc>
              <a:spcBef>
                <a:spcPts val="100"/>
              </a:spcBef>
            </a:pPr>
            <a:r>
              <a:rPr dirty="0" sz="1000" spc="-5">
                <a:latin typeface="Tahoma"/>
                <a:cs typeface="Tahoma"/>
              </a:rPr>
              <a:t>In about 12 of  </a:t>
            </a:r>
            <a:r>
              <a:rPr dirty="0" sz="1000">
                <a:latin typeface="Tahoma"/>
                <a:cs typeface="Tahoma"/>
              </a:rPr>
              <a:t>the 16 </a:t>
            </a:r>
            <a:r>
              <a:rPr dirty="0" sz="1000" spc="-5">
                <a:latin typeface="Tahoma"/>
                <a:cs typeface="Tahoma"/>
              </a:rPr>
              <a:t>records  </a:t>
            </a:r>
            <a:r>
              <a:rPr dirty="0" sz="1000">
                <a:latin typeface="Tahoma"/>
                <a:cs typeface="Tahoma"/>
              </a:rPr>
              <a:t>in this </a:t>
            </a:r>
            <a:r>
              <a:rPr dirty="0" sz="1000" spc="-5">
                <a:latin typeface="Tahoma"/>
                <a:cs typeface="Tahoma"/>
              </a:rPr>
              <a:t>node</a:t>
            </a:r>
            <a:r>
              <a:rPr dirty="0" sz="1000" spc="-80">
                <a:latin typeface="Tahoma"/>
                <a:cs typeface="Tahoma"/>
              </a:rPr>
              <a:t> </a:t>
            </a:r>
            <a:r>
              <a:rPr dirty="0" sz="1000">
                <a:latin typeface="Tahoma"/>
                <a:cs typeface="Tahoma"/>
              </a:rPr>
              <a:t>the  </a:t>
            </a:r>
            <a:r>
              <a:rPr dirty="0" sz="1000" spc="-5">
                <a:latin typeface="Tahoma"/>
                <a:cs typeface="Tahoma"/>
              </a:rPr>
              <a:t>output will be</a:t>
            </a:r>
            <a:r>
              <a:rPr dirty="0" sz="1000" spc="-75">
                <a:latin typeface="Tahoma"/>
                <a:cs typeface="Tahoma"/>
              </a:rPr>
              <a:t> </a:t>
            </a:r>
            <a:r>
              <a:rPr dirty="0" sz="1000">
                <a:latin typeface="Tahoma"/>
                <a:cs typeface="Tahoma"/>
              </a:rPr>
              <a:t>1</a:t>
            </a:r>
            <a:endParaRPr sz="1000">
              <a:latin typeface="Tahoma"/>
              <a:cs typeface="Tahoma"/>
            </a:endParaRPr>
          </a:p>
        </p:txBody>
      </p:sp>
      <p:sp>
        <p:nvSpPr>
          <p:cNvPr id="15" name="object 15"/>
          <p:cNvSpPr txBox="1"/>
          <p:nvPr/>
        </p:nvSpPr>
        <p:spPr>
          <a:xfrm>
            <a:off x="3017514" y="3977885"/>
            <a:ext cx="896619" cy="483234"/>
          </a:xfrm>
          <a:prstGeom prst="rect">
            <a:avLst/>
          </a:prstGeom>
        </p:spPr>
        <p:txBody>
          <a:bodyPr wrap="square" lIns="0" tIns="12700" rIns="0" bIns="0" rtlCol="0" vert="horz">
            <a:spAutoFit/>
          </a:bodyPr>
          <a:lstStyle/>
          <a:p>
            <a:pPr marR="5080">
              <a:lnSpc>
                <a:spcPct val="100000"/>
              </a:lnSpc>
              <a:spcBef>
                <a:spcPts val="100"/>
              </a:spcBef>
            </a:pPr>
            <a:r>
              <a:rPr dirty="0" sz="1000" spc="-5">
                <a:latin typeface="Tahoma"/>
                <a:cs typeface="Tahoma"/>
              </a:rPr>
              <a:t>So this will  almost</a:t>
            </a:r>
            <a:r>
              <a:rPr dirty="0" sz="1000" spc="-75">
                <a:latin typeface="Tahoma"/>
                <a:cs typeface="Tahoma"/>
              </a:rPr>
              <a:t> </a:t>
            </a:r>
            <a:r>
              <a:rPr dirty="0" sz="1000" spc="-5">
                <a:latin typeface="Tahoma"/>
                <a:cs typeface="Tahoma"/>
              </a:rPr>
              <a:t>certainly  predict</a:t>
            </a:r>
            <a:r>
              <a:rPr dirty="0" sz="1000" spc="-15">
                <a:latin typeface="Tahoma"/>
                <a:cs typeface="Tahoma"/>
              </a:rPr>
              <a:t> </a:t>
            </a:r>
            <a:r>
              <a:rPr dirty="0" sz="1000">
                <a:latin typeface="Tahoma"/>
                <a:cs typeface="Tahoma"/>
              </a:rPr>
              <a:t>1</a:t>
            </a:r>
            <a:endParaRPr sz="1000">
              <a:latin typeface="Tahoma"/>
              <a:cs typeface="Tahoma"/>
            </a:endParaRPr>
          </a:p>
        </p:txBody>
      </p:sp>
      <p:sp>
        <p:nvSpPr>
          <p:cNvPr id="16" name="object 16"/>
          <p:cNvSpPr/>
          <p:nvPr/>
        </p:nvSpPr>
        <p:spPr>
          <a:xfrm>
            <a:off x="2238755" y="2749295"/>
            <a:ext cx="137160" cy="459740"/>
          </a:xfrm>
          <a:custGeom>
            <a:avLst/>
            <a:gdLst/>
            <a:ahLst/>
            <a:cxnLst/>
            <a:rect l="l" t="t" r="r" b="b"/>
            <a:pathLst>
              <a:path w="137160" h="459739">
                <a:moveTo>
                  <a:pt x="100550" y="53456"/>
                </a:moveTo>
                <a:lnTo>
                  <a:pt x="0" y="454913"/>
                </a:lnTo>
                <a:lnTo>
                  <a:pt x="18287" y="459485"/>
                </a:lnTo>
                <a:lnTo>
                  <a:pt x="118853" y="57970"/>
                </a:lnTo>
                <a:lnTo>
                  <a:pt x="100550" y="53456"/>
                </a:lnTo>
                <a:close/>
              </a:path>
              <a:path w="137160" h="459739">
                <a:moveTo>
                  <a:pt x="133145" y="44196"/>
                </a:moveTo>
                <a:lnTo>
                  <a:pt x="102869" y="44196"/>
                </a:lnTo>
                <a:lnTo>
                  <a:pt x="121157" y="48768"/>
                </a:lnTo>
                <a:lnTo>
                  <a:pt x="118853" y="57970"/>
                </a:lnTo>
                <a:lnTo>
                  <a:pt x="137160" y="62483"/>
                </a:lnTo>
                <a:lnTo>
                  <a:pt x="133145" y="44196"/>
                </a:lnTo>
                <a:close/>
              </a:path>
              <a:path w="137160" h="459739">
                <a:moveTo>
                  <a:pt x="102869" y="44196"/>
                </a:moveTo>
                <a:lnTo>
                  <a:pt x="100550" y="53456"/>
                </a:lnTo>
                <a:lnTo>
                  <a:pt x="118853" y="57970"/>
                </a:lnTo>
                <a:lnTo>
                  <a:pt x="121157" y="48768"/>
                </a:lnTo>
                <a:lnTo>
                  <a:pt x="102869" y="44196"/>
                </a:lnTo>
                <a:close/>
              </a:path>
              <a:path w="137160" h="459739">
                <a:moveTo>
                  <a:pt x="123443" y="0"/>
                </a:moveTo>
                <a:lnTo>
                  <a:pt x="81533" y="48768"/>
                </a:lnTo>
                <a:lnTo>
                  <a:pt x="100550" y="53456"/>
                </a:lnTo>
                <a:lnTo>
                  <a:pt x="102869" y="44196"/>
                </a:lnTo>
                <a:lnTo>
                  <a:pt x="133145" y="44196"/>
                </a:lnTo>
                <a:lnTo>
                  <a:pt x="123443" y="0"/>
                </a:lnTo>
                <a:close/>
              </a:path>
            </a:pathLst>
          </a:custGeom>
          <a:solidFill>
            <a:srgbClr val="000000"/>
          </a:solidFill>
        </p:spPr>
        <p:txBody>
          <a:bodyPr wrap="square" lIns="0" tIns="0" rIns="0" bIns="0" rtlCol="0"/>
          <a:lstStyle/>
          <a:p/>
        </p:txBody>
      </p:sp>
      <p:sp>
        <p:nvSpPr>
          <p:cNvPr id="17" name="object 17"/>
          <p:cNvSpPr/>
          <p:nvPr/>
        </p:nvSpPr>
        <p:spPr>
          <a:xfrm>
            <a:off x="3003804" y="2749295"/>
            <a:ext cx="205740" cy="498475"/>
          </a:xfrm>
          <a:custGeom>
            <a:avLst/>
            <a:gdLst/>
            <a:ahLst/>
            <a:cxnLst/>
            <a:rect l="l" t="t" r="r" b="b"/>
            <a:pathLst>
              <a:path w="205739" h="498475">
                <a:moveTo>
                  <a:pt x="35449" y="50079"/>
                </a:moveTo>
                <a:lnTo>
                  <a:pt x="17793" y="56637"/>
                </a:lnTo>
                <a:lnTo>
                  <a:pt x="187451" y="498348"/>
                </a:lnTo>
                <a:lnTo>
                  <a:pt x="205739" y="491489"/>
                </a:lnTo>
                <a:lnTo>
                  <a:pt x="35449" y="50079"/>
                </a:lnTo>
                <a:close/>
              </a:path>
              <a:path w="205739" h="498475">
                <a:moveTo>
                  <a:pt x="6095" y="0"/>
                </a:moveTo>
                <a:lnTo>
                  <a:pt x="0" y="63246"/>
                </a:lnTo>
                <a:lnTo>
                  <a:pt x="17793" y="56637"/>
                </a:lnTo>
                <a:lnTo>
                  <a:pt x="14477" y="48005"/>
                </a:lnTo>
                <a:lnTo>
                  <a:pt x="32003" y="41148"/>
                </a:lnTo>
                <a:lnTo>
                  <a:pt x="50853" y="41148"/>
                </a:lnTo>
                <a:lnTo>
                  <a:pt x="6095" y="0"/>
                </a:lnTo>
                <a:close/>
              </a:path>
              <a:path w="205739" h="498475">
                <a:moveTo>
                  <a:pt x="32003" y="41148"/>
                </a:moveTo>
                <a:lnTo>
                  <a:pt x="14477" y="48005"/>
                </a:lnTo>
                <a:lnTo>
                  <a:pt x="17793" y="56637"/>
                </a:lnTo>
                <a:lnTo>
                  <a:pt x="35449" y="50079"/>
                </a:lnTo>
                <a:lnTo>
                  <a:pt x="32003" y="41148"/>
                </a:lnTo>
                <a:close/>
              </a:path>
              <a:path w="205739" h="498475">
                <a:moveTo>
                  <a:pt x="50853" y="41148"/>
                </a:moveTo>
                <a:lnTo>
                  <a:pt x="32003" y="41148"/>
                </a:lnTo>
                <a:lnTo>
                  <a:pt x="35449" y="50079"/>
                </a:lnTo>
                <a:lnTo>
                  <a:pt x="53339" y="43433"/>
                </a:lnTo>
                <a:lnTo>
                  <a:pt x="50853" y="41148"/>
                </a:lnTo>
                <a:close/>
              </a:path>
            </a:pathLst>
          </a:custGeom>
          <a:solidFill>
            <a:srgbClr val="000000"/>
          </a:solidFill>
        </p:spPr>
        <p:txBody>
          <a:bodyPr wrap="square" lIns="0" tIns="0" rIns="0" bIns="0" rtlCol="0"/>
          <a:lstStyle/>
          <a:p/>
        </p:txBody>
      </p:sp>
      <p:sp>
        <p:nvSpPr>
          <p:cNvPr id="18" name="object 1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9" name="object 19"/>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0" name="object 20"/>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68</a:t>
            </a:r>
            <a:endParaRPr sz="450">
              <a:latin typeface="Tahoma"/>
              <a:cs typeface="Tahoma"/>
            </a:endParaRPr>
          </a:p>
        </p:txBody>
      </p:sp>
      <p:sp>
        <p:nvSpPr>
          <p:cNvPr id="21" name="object 21"/>
          <p:cNvSpPr txBox="1"/>
          <p:nvPr/>
        </p:nvSpPr>
        <p:spPr>
          <a:xfrm>
            <a:off x="1924304" y="5739638"/>
            <a:ext cx="384810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6500"/>
                </a:solidFill>
                <a:latin typeface="Tahoma"/>
                <a:cs typeface="Tahoma"/>
              </a:rPr>
              <a:t>Without access to the irrelevant</a:t>
            </a:r>
            <a:r>
              <a:rPr dirty="0" sz="1800" spc="65">
                <a:solidFill>
                  <a:srgbClr val="006500"/>
                </a:solidFill>
                <a:latin typeface="Tahoma"/>
                <a:cs typeface="Tahoma"/>
              </a:rPr>
              <a:t> </a:t>
            </a:r>
            <a:r>
              <a:rPr dirty="0" sz="1800" spc="-5">
                <a:solidFill>
                  <a:srgbClr val="006500"/>
                </a:solidFill>
                <a:latin typeface="Tahoma"/>
                <a:cs typeface="Tahoma"/>
              </a:rPr>
              <a:t>bits…</a:t>
            </a:r>
            <a:endParaRPr sz="1800">
              <a:latin typeface="Tahoma"/>
              <a:cs typeface="Tahoma"/>
            </a:endParaRPr>
          </a:p>
        </p:txBody>
      </p:sp>
      <p:sp>
        <p:nvSpPr>
          <p:cNvPr id="22" name="object 22"/>
          <p:cNvSpPr txBox="1"/>
          <p:nvPr/>
        </p:nvSpPr>
        <p:spPr>
          <a:xfrm>
            <a:off x="1752600" y="6617207"/>
            <a:ext cx="325120" cy="203200"/>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e=0</a:t>
            </a:r>
            <a:endParaRPr sz="1000">
              <a:latin typeface="Tahoma"/>
              <a:cs typeface="Tahoma"/>
            </a:endParaRPr>
          </a:p>
        </p:txBody>
      </p:sp>
      <p:sp>
        <p:nvSpPr>
          <p:cNvPr id="23" name="object 23"/>
          <p:cNvSpPr txBox="1"/>
          <p:nvPr/>
        </p:nvSpPr>
        <p:spPr>
          <a:xfrm>
            <a:off x="2363723" y="6621780"/>
            <a:ext cx="325120" cy="203835"/>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e=1</a:t>
            </a:r>
            <a:endParaRPr sz="1000">
              <a:latin typeface="Tahoma"/>
              <a:cs typeface="Tahoma"/>
            </a:endParaRPr>
          </a:p>
        </p:txBody>
      </p:sp>
      <p:sp>
        <p:nvSpPr>
          <p:cNvPr id="24" name="object 24"/>
          <p:cNvSpPr txBox="1"/>
          <p:nvPr/>
        </p:nvSpPr>
        <p:spPr>
          <a:xfrm>
            <a:off x="2058923" y="6202679"/>
            <a:ext cx="356870" cy="203835"/>
          </a:xfrm>
          <a:prstGeom prst="rect">
            <a:avLst/>
          </a:prstGeom>
          <a:ln w="4762">
            <a:solidFill>
              <a:srgbClr val="000000"/>
            </a:solidFill>
          </a:ln>
        </p:spPr>
        <p:txBody>
          <a:bodyPr wrap="square" lIns="0" tIns="24130" rIns="0" bIns="0" rtlCol="0" vert="horz">
            <a:spAutoFit/>
          </a:bodyPr>
          <a:lstStyle/>
          <a:p>
            <a:pPr marL="48260">
              <a:lnSpc>
                <a:spcPct val="100000"/>
              </a:lnSpc>
              <a:spcBef>
                <a:spcPts val="190"/>
              </a:spcBef>
            </a:pPr>
            <a:r>
              <a:rPr dirty="0" sz="1000" spc="-5">
                <a:latin typeface="Tahoma"/>
                <a:cs typeface="Tahoma"/>
              </a:rPr>
              <a:t>Root</a:t>
            </a:r>
            <a:endParaRPr sz="1000">
              <a:latin typeface="Tahoma"/>
              <a:cs typeface="Tahoma"/>
            </a:endParaRPr>
          </a:p>
        </p:txBody>
      </p:sp>
      <p:sp>
        <p:nvSpPr>
          <p:cNvPr id="25" name="object 25"/>
          <p:cNvSpPr/>
          <p:nvPr/>
        </p:nvSpPr>
        <p:spPr>
          <a:xfrm>
            <a:off x="1906523" y="6393179"/>
            <a:ext cx="342900" cy="228600"/>
          </a:xfrm>
          <a:custGeom>
            <a:avLst/>
            <a:gdLst/>
            <a:ahLst/>
            <a:cxnLst/>
            <a:rect l="l" t="t" r="r" b="b"/>
            <a:pathLst>
              <a:path w="342900" h="228600">
                <a:moveTo>
                  <a:pt x="0" y="228600"/>
                </a:moveTo>
                <a:lnTo>
                  <a:pt x="342900" y="0"/>
                </a:lnTo>
              </a:path>
            </a:pathLst>
          </a:custGeom>
          <a:ln w="4762">
            <a:solidFill>
              <a:srgbClr val="000000"/>
            </a:solidFill>
          </a:ln>
        </p:spPr>
        <p:txBody>
          <a:bodyPr wrap="square" lIns="0" tIns="0" rIns="0" bIns="0" rtlCol="0"/>
          <a:lstStyle/>
          <a:p/>
        </p:txBody>
      </p:sp>
      <p:sp>
        <p:nvSpPr>
          <p:cNvPr id="26" name="object 26"/>
          <p:cNvSpPr/>
          <p:nvPr/>
        </p:nvSpPr>
        <p:spPr>
          <a:xfrm>
            <a:off x="2211323" y="6393179"/>
            <a:ext cx="304800" cy="228600"/>
          </a:xfrm>
          <a:custGeom>
            <a:avLst/>
            <a:gdLst/>
            <a:ahLst/>
            <a:cxnLst/>
            <a:rect l="l" t="t" r="r" b="b"/>
            <a:pathLst>
              <a:path w="304800" h="228600">
                <a:moveTo>
                  <a:pt x="0" y="0"/>
                </a:moveTo>
                <a:lnTo>
                  <a:pt x="304800" y="228600"/>
                </a:lnTo>
              </a:path>
            </a:pathLst>
          </a:custGeom>
          <a:ln w="4762">
            <a:solidFill>
              <a:srgbClr val="000000"/>
            </a:solidFill>
          </a:ln>
        </p:spPr>
        <p:txBody>
          <a:bodyPr wrap="square" lIns="0" tIns="0" rIns="0" bIns="0" rtlCol="0"/>
          <a:lstStyle/>
          <a:p/>
        </p:txBody>
      </p:sp>
      <p:graphicFrame>
        <p:nvGraphicFramePr>
          <p:cNvPr id="27" name="object 27"/>
          <p:cNvGraphicFramePr>
            <a:graphicFrameLocks noGrp="1"/>
          </p:cNvGraphicFramePr>
          <p:nvPr/>
        </p:nvGraphicFramePr>
        <p:xfrm>
          <a:off x="2774156" y="6081236"/>
          <a:ext cx="3183890" cy="1979295"/>
        </p:xfrm>
        <a:graphic>
          <a:graphicData uri="http://schemas.openxmlformats.org/drawingml/2006/table">
            <a:tbl>
              <a:tblPr firstRow="1" bandRow="1">
                <a:tableStyleId>{2D5ABB26-0587-4C30-8999-92F81FD0307C}</a:tableStyleId>
              </a:tblPr>
              <a:tblGrid>
                <a:gridCol w="899160"/>
                <a:gridCol w="1073785"/>
                <a:gridCol w="1189355"/>
              </a:tblGrid>
              <a:tr h="654558">
                <a:tc>
                  <a:txBody>
                    <a:bodyPr/>
                    <a:lstStyle/>
                    <a:p>
                      <a:pPr>
                        <a:lnSpc>
                          <a:spcPct val="100000"/>
                        </a:lnSpc>
                      </a:pPr>
                      <a:endParaRPr sz="1000">
                        <a:latin typeface="Times New Roman"/>
                        <a:cs typeface="Times New Roman"/>
                      </a:endParaRPr>
                    </a:p>
                  </a:txBody>
                  <a:tcPr marL="0" marR="0" marB="0" marT="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6355" marR="110489">
                        <a:lnSpc>
                          <a:spcPct val="100000"/>
                        </a:lnSpc>
                        <a:spcBef>
                          <a:spcPts val="175"/>
                        </a:spcBef>
                      </a:pPr>
                      <a:r>
                        <a:rPr dirty="0" sz="1000" spc="-5">
                          <a:latin typeface="Tahoma"/>
                          <a:cs typeface="Tahoma"/>
                        </a:rPr>
                        <a:t>almost certainly  </a:t>
                      </a:r>
                      <a:r>
                        <a:rPr dirty="0" sz="1000">
                          <a:latin typeface="Tahoma"/>
                          <a:cs typeface="Tahoma"/>
                        </a:rPr>
                        <a:t>none of the</a:t>
                      </a:r>
                      <a:r>
                        <a:rPr dirty="0" sz="1000" spc="-100">
                          <a:latin typeface="Tahoma"/>
                          <a:cs typeface="Tahoma"/>
                        </a:rPr>
                        <a:t> </a:t>
                      </a:r>
                      <a:r>
                        <a:rPr dirty="0" sz="1000">
                          <a:latin typeface="Tahoma"/>
                          <a:cs typeface="Tahoma"/>
                        </a:rPr>
                        <a:t>tree  </a:t>
                      </a:r>
                      <a:r>
                        <a:rPr dirty="0" sz="1000" spc="-5">
                          <a:latin typeface="Tahoma"/>
                          <a:cs typeface="Tahoma"/>
                        </a:rPr>
                        <a:t>nodes </a:t>
                      </a:r>
                      <a:r>
                        <a:rPr dirty="0" sz="1000">
                          <a:latin typeface="Tahoma"/>
                          <a:cs typeface="Tahoma"/>
                        </a:rPr>
                        <a:t>are  </a:t>
                      </a:r>
                      <a:r>
                        <a:rPr dirty="0" sz="1000" spc="-5">
                          <a:latin typeface="Tahoma"/>
                          <a:cs typeface="Tahoma"/>
                        </a:rPr>
                        <a:t>corrupted</a:t>
                      </a:r>
                      <a:endParaRPr sz="1000">
                        <a:latin typeface="Tahoma"/>
                        <a:cs typeface="Tahoma"/>
                      </a:endParaRPr>
                    </a:p>
                  </a:txBody>
                  <a:tcPr marL="0" marR="0" marB="0" marT="22225">
                    <a:lnL w="63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45720" marR="87630">
                        <a:lnSpc>
                          <a:spcPct val="100000"/>
                        </a:lnSpc>
                        <a:spcBef>
                          <a:spcPts val="175"/>
                        </a:spcBef>
                      </a:pPr>
                      <a:r>
                        <a:rPr dirty="0" sz="1000" spc="-5">
                          <a:latin typeface="Tahoma"/>
                          <a:cs typeface="Tahoma"/>
                        </a:rPr>
                        <a:t>almost certainly all  </a:t>
                      </a:r>
                      <a:r>
                        <a:rPr dirty="0" sz="1000">
                          <a:latin typeface="Tahoma"/>
                          <a:cs typeface="Tahoma"/>
                        </a:rPr>
                        <a:t>are</a:t>
                      </a:r>
                      <a:r>
                        <a:rPr dirty="0" sz="1000" spc="-10">
                          <a:latin typeface="Tahoma"/>
                          <a:cs typeface="Tahoma"/>
                        </a:rPr>
                        <a:t> </a:t>
                      </a:r>
                      <a:r>
                        <a:rPr dirty="0" sz="1000" spc="-5">
                          <a:latin typeface="Tahoma"/>
                          <a:cs typeface="Tahoma"/>
                        </a:rPr>
                        <a:t>fine</a:t>
                      </a:r>
                      <a:endParaRPr sz="1000">
                        <a:latin typeface="Tahoma"/>
                        <a:cs typeface="Tahoma"/>
                      </a:endParaRPr>
                    </a:p>
                  </a:txBody>
                  <a:tcPr marL="0" marR="0" marB="0" marT="22225">
                    <a:lnL w="63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r>
              <a:tr h="807719">
                <a:tc>
                  <a:txBody>
                    <a:bodyPr/>
                    <a:lstStyle/>
                    <a:p>
                      <a:pPr marL="45085" marR="41910">
                        <a:lnSpc>
                          <a:spcPct val="100000"/>
                        </a:lnSpc>
                        <a:spcBef>
                          <a:spcPts val="180"/>
                        </a:spcBef>
                      </a:pPr>
                      <a:r>
                        <a:rPr dirty="0" sz="1000" spc="-5">
                          <a:latin typeface="Tahoma"/>
                          <a:cs typeface="Tahoma"/>
                        </a:rPr>
                        <a:t>1/4 of the</a:t>
                      </a:r>
                      <a:r>
                        <a:rPr dirty="0" sz="1000" spc="-85">
                          <a:latin typeface="Tahoma"/>
                          <a:cs typeface="Tahoma"/>
                        </a:rPr>
                        <a:t> </a:t>
                      </a:r>
                      <a:r>
                        <a:rPr dirty="0" sz="1000" spc="-5">
                          <a:latin typeface="Tahoma"/>
                          <a:cs typeface="Tahoma"/>
                        </a:rPr>
                        <a:t>test  </a:t>
                      </a:r>
                      <a:r>
                        <a:rPr dirty="0" sz="1000">
                          <a:latin typeface="Tahoma"/>
                          <a:cs typeface="Tahoma"/>
                        </a:rPr>
                        <a:t>set </a:t>
                      </a:r>
                      <a:r>
                        <a:rPr dirty="0" sz="1000" spc="-5">
                          <a:latin typeface="Tahoma"/>
                          <a:cs typeface="Tahoma"/>
                        </a:rPr>
                        <a:t>records  </a:t>
                      </a:r>
                      <a:r>
                        <a:rPr dirty="0" sz="1000">
                          <a:latin typeface="Tahoma"/>
                          <a:cs typeface="Tahoma"/>
                        </a:rPr>
                        <a:t>are</a:t>
                      </a:r>
                      <a:r>
                        <a:rPr dirty="0" sz="1000" spc="-45">
                          <a:latin typeface="Tahoma"/>
                          <a:cs typeface="Tahoma"/>
                        </a:rPr>
                        <a:t> </a:t>
                      </a:r>
                      <a:r>
                        <a:rPr dirty="0" sz="1000">
                          <a:latin typeface="Tahoma"/>
                          <a:cs typeface="Tahoma"/>
                        </a:rPr>
                        <a:t>corrupted</a:t>
                      </a:r>
                      <a:endParaRPr sz="1000">
                        <a:latin typeface="Tahoma"/>
                        <a:cs typeface="Tahoma"/>
                      </a:endParaRPr>
                    </a:p>
                  </a:txBody>
                  <a:tcPr marL="0" marR="0" marB="0" marT="2286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nSpc>
                          <a:spcPct val="100000"/>
                        </a:lnSpc>
                        <a:spcBef>
                          <a:spcPts val="180"/>
                        </a:spcBef>
                      </a:pPr>
                      <a:r>
                        <a:rPr dirty="0" sz="1000">
                          <a:solidFill>
                            <a:srgbClr val="006500"/>
                          </a:solidFill>
                          <a:latin typeface="Tahoma"/>
                          <a:cs typeface="Tahoma"/>
                        </a:rPr>
                        <a:t>n/a</a:t>
                      </a:r>
                      <a:endParaRPr sz="1000">
                        <a:latin typeface="Tahoma"/>
                        <a:cs typeface="Tahoma"/>
                      </a:endParaRPr>
                    </a:p>
                  </a:txBody>
                  <a:tcPr marL="0" marR="0" marB="0" marT="2286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5720" marR="119380">
                        <a:lnSpc>
                          <a:spcPct val="100000"/>
                        </a:lnSpc>
                        <a:spcBef>
                          <a:spcPts val="180"/>
                        </a:spcBef>
                      </a:pPr>
                      <a:r>
                        <a:rPr dirty="0" sz="1000">
                          <a:solidFill>
                            <a:srgbClr val="FF0000"/>
                          </a:solidFill>
                          <a:latin typeface="Tahoma"/>
                          <a:cs typeface="Tahoma"/>
                        </a:rPr>
                        <a:t>1/4 of the </a:t>
                      </a:r>
                      <a:r>
                        <a:rPr dirty="0" sz="1000" spc="-5">
                          <a:solidFill>
                            <a:srgbClr val="FF0000"/>
                          </a:solidFill>
                          <a:latin typeface="Tahoma"/>
                          <a:cs typeface="Tahoma"/>
                        </a:rPr>
                        <a:t>test</a:t>
                      </a:r>
                      <a:r>
                        <a:rPr dirty="0" sz="1000" spc="-90">
                          <a:solidFill>
                            <a:srgbClr val="FF0000"/>
                          </a:solidFill>
                          <a:latin typeface="Tahoma"/>
                          <a:cs typeface="Tahoma"/>
                        </a:rPr>
                        <a:t> </a:t>
                      </a:r>
                      <a:r>
                        <a:rPr dirty="0" sz="1000">
                          <a:solidFill>
                            <a:srgbClr val="FF0000"/>
                          </a:solidFill>
                          <a:latin typeface="Tahoma"/>
                          <a:cs typeface="Tahoma"/>
                        </a:rPr>
                        <a:t>set  </a:t>
                      </a:r>
                      <a:r>
                        <a:rPr dirty="0" sz="1000" spc="-5">
                          <a:solidFill>
                            <a:srgbClr val="FF0000"/>
                          </a:solidFill>
                          <a:latin typeface="Tahoma"/>
                          <a:cs typeface="Tahoma"/>
                        </a:rPr>
                        <a:t>will </a:t>
                      </a:r>
                      <a:r>
                        <a:rPr dirty="0" sz="1000">
                          <a:solidFill>
                            <a:srgbClr val="FF0000"/>
                          </a:solidFill>
                          <a:latin typeface="Tahoma"/>
                          <a:cs typeface="Tahoma"/>
                        </a:rPr>
                        <a:t>be </a:t>
                      </a:r>
                      <a:r>
                        <a:rPr dirty="0" sz="1000" spc="-5">
                          <a:solidFill>
                            <a:srgbClr val="FF0000"/>
                          </a:solidFill>
                          <a:latin typeface="Tahoma"/>
                          <a:cs typeface="Tahoma"/>
                        </a:rPr>
                        <a:t>wrongly  predicted</a:t>
                      </a:r>
                      <a:r>
                        <a:rPr dirty="0" sz="1000" spc="-75">
                          <a:solidFill>
                            <a:srgbClr val="FF0000"/>
                          </a:solidFill>
                          <a:latin typeface="Tahoma"/>
                          <a:cs typeface="Tahoma"/>
                        </a:rPr>
                        <a:t> </a:t>
                      </a:r>
                      <a:r>
                        <a:rPr dirty="0" sz="1000" spc="-5">
                          <a:solidFill>
                            <a:srgbClr val="FF0000"/>
                          </a:solidFill>
                          <a:latin typeface="Tahoma"/>
                          <a:cs typeface="Tahoma"/>
                        </a:rPr>
                        <a:t>because  the test record </a:t>
                      </a:r>
                      <a:r>
                        <a:rPr dirty="0" sz="1000">
                          <a:solidFill>
                            <a:srgbClr val="FF0000"/>
                          </a:solidFill>
                          <a:latin typeface="Tahoma"/>
                          <a:cs typeface="Tahoma"/>
                        </a:rPr>
                        <a:t>is  </a:t>
                      </a:r>
                      <a:r>
                        <a:rPr dirty="0" sz="1000" spc="-5">
                          <a:solidFill>
                            <a:srgbClr val="FF0000"/>
                          </a:solidFill>
                          <a:latin typeface="Tahoma"/>
                          <a:cs typeface="Tahoma"/>
                        </a:rPr>
                        <a:t>corrupted</a:t>
                      </a:r>
                      <a:endParaRPr sz="1000">
                        <a:latin typeface="Tahoma"/>
                        <a:cs typeface="Tahoma"/>
                      </a:endParaRPr>
                    </a:p>
                  </a:txBody>
                  <a:tcPr marL="0" marR="0" marB="0" marT="22860">
                    <a:lnL w="6350">
                      <a:solidFill>
                        <a:srgbClr val="000000"/>
                      </a:solidFill>
                      <a:prstDash val="solid"/>
                    </a:lnL>
                    <a:lnR w="19050">
                      <a:solidFill>
                        <a:srgbClr val="000000"/>
                      </a:solidFill>
                      <a:prstDash val="solid"/>
                    </a:lnR>
                    <a:lnT w="6350">
                      <a:solidFill>
                        <a:srgbClr val="000000"/>
                      </a:solidFill>
                      <a:prstDash val="solid"/>
                    </a:lnT>
                    <a:lnB w="6350">
                      <a:solidFill>
                        <a:srgbClr val="000000"/>
                      </a:solidFill>
                      <a:prstDash val="solid"/>
                    </a:lnB>
                  </a:tcPr>
                </a:tc>
              </a:tr>
              <a:tr h="502158">
                <a:tc>
                  <a:txBody>
                    <a:bodyPr/>
                    <a:lstStyle/>
                    <a:p>
                      <a:pPr marL="45085">
                        <a:lnSpc>
                          <a:spcPct val="100000"/>
                        </a:lnSpc>
                        <a:spcBef>
                          <a:spcPts val="175"/>
                        </a:spcBef>
                      </a:pPr>
                      <a:r>
                        <a:rPr dirty="0" sz="1000" spc="-5">
                          <a:latin typeface="Tahoma"/>
                          <a:cs typeface="Tahoma"/>
                        </a:rPr>
                        <a:t>3/4 are</a:t>
                      </a:r>
                      <a:r>
                        <a:rPr dirty="0" sz="1000" spc="-35">
                          <a:latin typeface="Tahoma"/>
                          <a:cs typeface="Tahoma"/>
                        </a:rPr>
                        <a:t> </a:t>
                      </a:r>
                      <a:r>
                        <a:rPr dirty="0" sz="1000" spc="-5">
                          <a:latin typeface="Tahoma"/>
                          <a:cs typeface="Tahoma"/>
                        </a:rPr>
                        <a:t>fine</a:t>
                      </a:r>
                      <a:endParaRPr sz="1000">
                        <a:latin typeface="Tahoma"/>
                        <a:cs typeface="Tahoma"/>
                      </a:endParaRPr>
                    </a:p>
                  </a:txBody>
                  <a:tcPr marL="0" marR="0" marB="0" marT="22225">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6355">
                        <a:lnSpc>
                          <a:spcPct val="100000"/>
                        </a:lnSpc>
                        <a:spcBef>
                          <a:spcPts val="175"/>
                        </a:spcBef>
                      </a:pPr>
                      <a:r>
                        <a:rPr dirty="0" sz="1000">
                          <a:solidFill>
                            <a:srgbClr val="FF0000"/>
                          </a:solidFill>
                          <a:latin typeface="Tahoma"/>
                          <a:cs typeface="Tahoma"/>
                        </a:rPr>
                        <a:t>n/a</a:t>
                      </a:r>
                      <a:endParaRPr sz="1000">
                        <a:latin typeface="Tahoma"/>
                        <a:cs typeface="Tahoma"/>
                      </a:endParaRPr>
                    </a:p>
                  </a:txBody>
                  <a:tcPr marL="0" marR="0" marB="0" marT="22225">
                    <a:lnL w="63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45720" marR="127635">
                        <a:lnSpc>
                          <a:spcPct val="100000"/>
                        </a:lnSpc>
                        <a:spcBef>
                          <a:spcPts val="175"/>
                        </a:spcBef>
                      </a:pPr>
                      <a:r>
                        <a:rPr dirty="0" sz="1000" spc="-5">
                          <a:solidFill>
                            <a:srgbClr val="006500"/>
                          </a:solidFill>
                          <a:latin typeface="Tahoma"/>
                          <a:cs typeface="Tahoma"/>
                        </a:rPr>
                        <a:t>3/4 of the test  </a:t>
                      </a:r>
                      <a:r>
                        <a:rPr dirty="0" sz="1000">
                          <a:solidFill>
                            <a:srgbClr val="006500"/>
                          </a:solidFill>
                          <a:latin typeface="Tahoma"/>
                          <a:cs typeface="Tahoma"/>
                        </a:rPr>
                        <a:t>predictions </a:t>
                      </a:r>
                      <a:r>
                        <a:rPr dirty="0" sz="1000" spc="-5">
                          <a:solidFill>
                            <a:srgbClr val="006500"/>
                          </a:solidFill>
                          <a:latin typeface="Tahoma"/>
                          <a:cs typeface="Tahoma"/>
                        </a:rPr>
                        <a:t>will</a:t>
                      </a:r>
                      <a:r>
                        <a:rPr dirty="0" sz="1000" spc="-85">
                          <a:solidFill>
                            <a:srgbClr val="006500"/>
                          </a:solidFill>
                          <a:latin typeface="Tahoma"/>
                          <a:cs typeface="Tahoma"/>
                        </a:rPr>
                        <a:t> </a:t>
                      </a:r>
                      <a:r>
                        <a:rPr dirty="0" sz="1000">
                          <a:solidFill>
                            <a:srgbClr val="006500"/>
                          </a:solidFill>
                          <a:latin typeface="Tahoma"/>
                          <a:cs typeface="Tahoma"/>
                        </a:rPr>
                        <a:t>be  </a:t>
                      </a:r>
                      <a:r>
                        <a:rPr dirty="0" sz="1000" spc="-5">
                          <a:solidFill>
                            <a:srgbClr val="006500"/>
                          </a:solidFill>
                          <a:latin typeface="Tahoma"/>
                          <a:cs typeface="Tahoma"/>
                        </a:rPr>
                        <a:t>fine</a:t>
                      </a:r>
                      <a:endParaRPr sz="1000">
                        <a:latin typeface="Tahoma"/>
                        <a:cs typeface="Tahoma"/>
                      </a:endParaRPr>
                    </a:p>
                  </a:txBody>
                  <a:tcPr marL="0" marR="0" marB="0" marT="22225">
                    <a:lnL w="635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28" name="object 28"/>
          <p:cNvSpPr txBox="1"/>
          <p:nvPr/>
        </p:nvSpPr>
        <p:spPr>
          <a:xfrm>
            <a:off x="1911350" y="8231376"/>
            <a:ext cx="394716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In total, we expect to </a:t>
            </a:r>
            <a:r>
              <a:rPr dirty="0" sz="1000">
                <a:latin typeface="Tahoma"/>
                <a:cs typeface="Tahoma"/>
              </a:rPr>
              <a:t>be </a:t>
            </a:r>
            <a:r>
              <a:rPr dirty="0" sz="1000" spc="-5">
                <a:latin typeface="Tahoma"/>
                <a:cs typeface="Tahoma"/>
              </a:rPr>
              <a:t>wrong on only </a:t>
            </a:r>
            <a:r>
              <a:rPr dirty="0" sz="1000">
                <a:latin typeface="Tahoma"/>
                <a:cs typeface="Tahoma"/>
              </a:rPr>
              <a:t>1/4 </a:t>
            </a:r>
            <a:r>
              <a:rPr dirty="0" sz="1000" spc="-5">
                <a:latin typeface="Tahoma"/>
                <a:cs typeface="Tahoma"/>
              </a:rPr>
              <a:t>of the test set</a:t>
            </a:r>
            <a:r>
              <a:rPr dirty="0" sz="1000" spc="35">
                <a:latin typeface="Tahoma"/>
                <a:cs typeface="Tahoma"/>
              </a:rPr>
              <a:t> </a:t>
            </a:r>
            <a:r>
              <a:rPr dirty="0" sz="1000" spc="-5">
                <a:latin typeface="Tahoma"/>
                <a:cs typeface="Tahoma"/>
              </a:rPr>
              <a:t>predictions</a:t>
            </a:r>
            <a:endParaRPr sz="1000">
              <a:latin typeface="Tahoma"/>
              <a:cs typeface="Tahoma"/>
            </a:endParaRPr>
          </a:p>
        </p:txBody>
      </p:sp>
      <p:sp>
        <p:nvSpPr>
          <p:cNvPr id="29" name="object 29"/>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0" name="object 30"/>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69</a:t>
            </a:r>
            <a:endParaRPr sz="450">
              <a:latin typeface="Tahoma"/>
              <a:cs typeface="Tahoma"/>
            </a:endParaRPr>
          </a:p>
        </p:txBody>
      </p:sp>
      <p:sp>
        <p:nvSpPr>
          <p:cNvPr id="4" name="object 4"/>
          <p:cNvSpPr txBox="1">
            <a:spLocks noGrp="1"/>
          </p:cNvSpPr>
          <p:nvPr>
            <p:ph type="title"/>
          </p:nvPr>
        </p:nvSpPr>
        <p:spPr>
          <a:xfrm>
            <a:off x="3185414" y="1500630"/>
            <a:ext cx="1324610" cy="361315"/>
          </a:xfrm>
          <a:prstGeom prst="rect"/>
        </p:spPr>
        <p:txBody>
          <a:bodyPr wrap="square" lIns="0" tIns="12700" rIns="0" bIns="0" rtlCol="0" vert="horz">
            <a:spAutoFit/>
          </a:bodyPr>
          <a:lstStyle/>
          <a:p>
            <a:pPr marL="12700">
              <a:lnSpc>
                <a:spcPct val="100000"/>
              </a:lnSpc>
              <a:spcBef>
                <a:spcPts val="100"/>
              </a:spcBef>
            </a:pPr>
            <a:r>
              <a:rPr dirty="0" spc="-5"/>
              <a:t>Overfitting</a:t>
            </a:r>
          </a:p>
        </p:txBody>
      </p:sp>
      <p:sp>
        <p:nvSpPr>
          <p:cNvPr id="5" name="object 5"/>
          <p:cNvSpPr txBox="1"/>
          <p:nvPr/>
        </p:nvSpPr>
        <p:spPr>
          <a:xfrm>
            <a:off x="1747520" y="1919731"/>
            <a:ext cx="3914140" cy="2023745"/>
          </a:xfrm>
          <a:prstGeom prst="rect">
            <a:avLst/>
          </a:prstGeom>
        </p:spPr>
        <p:txBody>
          <a:bodyPr wrap="square" lIns="0" tIns="12700" rIns="0" bIns="0" rtlCol="0" vert="horz">
            <a:spAutoFit/>
          </a:bodyPr>
          <a:lstStyle/>
          <a:p>
            <a:pPr marL="184150" marR="5080" indent="-171450">
              <a:lnSpc>
                <a:spcPct val="100000"/>
              </a:lnSpc>
              <a:spcBef>
                <a:spcPts val="100"/>
              </a:spcBef>
              <a:buChar char="•"/>
              <a:tabLst>
                <a:tab pos="184785" algn="l"/>
              </a:tabLst>
            </a:pPr>
            <a:r>
              <a:rPr dirty="0" sz="1600">
                <a:latin typeface="Tahoma"/>
                <a:cs typeface="Tahoma"/>
              </a:rPr>
              <a:t>Definition: If your machine learning  algorithm fits noise (i.e. pays attention</a:t>
            </a:r>
            <a:r>
              <a:rPr dirty="0" sz="1600" spc="-65">
                <a:latin typeface="Tahoma"/>
                <a:cs typeface="Tahoma"/>
              </a:rPr>
              <a:t> </a:t>
            </a:r>
            <a:r>
              <a:rPr dirty="0" sz="1600">
                <a:latin typeface="Tahoma"/>
                <a:cs typeface="Tahoma"/>
              </a:rPr>
              <a:t>to  parts of the data that are irrelevant) it is </a:t>
            </a:r>
            <a:r>
              <a:rPr dirty="0" sz="1600">
                <a:solidFill>
                  <a:srgbClr val="FF0000"/>
                </a:solidFill>
                <a:latin typeface="Tahoma"/>
                <a:cs typeface="Tahoma"/>
              </a:rPr>
              <a:t> overfitting</a:t>
            </a:r>
            <a:r>
              <a:rPr dirty="0" sz="1600">
                <a:latin typeface="Tahoma"/>
                <a:cs typeface="Tahoma"/>
              </a:rPr>
              <a:t>.</a:t>
            </a:r>
            <a:endParaRPr sz="1600">
              <a:latin typeface="Tahoma"/>
              <a:cs typeface="Tahoma"/>
            </a:endParaRPr>
          </a:p>
          <a:p>
            <a:pPr marL="184150" marR="95250" indent="-171450">
              <a:lnSpc>
                <a:spcPct val="100000"/>
              </a:lnSpc>
              <a:spcBef>
                <a:spcPts val="380"/>
              </a:spcBef>
              <a:buChar char="•"/>
              <a:tabLst>
                <a:tab pos="184785" algn="l"/>
              </a:tabLst>
            </a:pPr>
            <a:r>
              <a:rPr dirty="0" sz="1600" spc="-5">
                <a:latin typeface="Tahoma"/>
                <a:cs typeface="Tahoma"/>
              </a:rPr>
              <a:t>Fact </a:t>
            </a:r>
            <a:r>
              <a:rPr dirty="0" sz="1600">
                <a:latin typeface="Tahoma"/>
                <a:cs typeface="Tahoma"/>
              </a:rPr>
              <a:t>(theoretical and empirical): If your  machine learning algorithm is</a:t>
            </a:r>
            <a:r>
              <a:rPr dirty="0" sz="1600" spc="-95">
                <a:latin typeface="Tahoma"/>
                <a:cs typeface="Tahoma"/>
              </a:rPr>
              <a:t> </a:t>
            </a:r>
            <a:r>
              <a:rPr dirty="0" sz="1600">
                <a:latin typeface="Tahoma"/>
                <a:cs typeface="Tahoma"/>
              </a:rPr>
              <a:t>overfitting  then it may perform less well on test</a:t>
            </a:r>
            <a:r>
              <a:rPr dirty="0" sz="1600" spc="-100">
                <a:latin typeface="Tahoma"/>
                <a:cs typeface="Tahoma"/>
              </a:rPr>
              <a:t> </a:t>
            </a:r>
            <a:r>
              <a:rPr dirty="0" sz="1600">
                <a:latin typeface="Tahoma"/>
                <a:cs typeface="Tahoma"/>
              </a:rPr>
              <a:t>set  </a:t>
            </a:r>
            <a:r>
              <a:rPr dirty="0" sz="1600" spc="-5">
                <a:latin typeface="Tahoma"/>
                <a:cs typeface="Tahoma"/>
              </a:rPr>
              <a:t>data.</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70</a:t>
            </a:r>
            <a:endParaRPr sz="450">
              <a:latin typeface="Tahoma"/>
              <a:cs typeface="Tahoma"/>
            </a:endParaRPr>
          </a:p>
        </p:txBody>
      </p:sp>
      <p:sp>
        <p:nvSpPr>
          <p:cNvPr id="9" name="object 9"/>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10" name="object 10"/>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11" name="object 11"/>
          <p:cNvSpPr/>
          <p:nvPr/>
        </p:nvSpPr>
        <p:spPr>
          <a:xfrm>
            <a:off x="2531268" y="7397400"/>
            <a:ext cx="195262" cy="119062"/>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71</a:t>
            </a:r>
            <a:endParaRPr sz="450">
              <a:latin typeface="Tahoma"/>
              <a:cs typeface="Tahoma"/>
            </a:endParaRPr>
          </a:p>
        </p:txBody>
      </p:sp>
      <p:sp>
        <p:nvSpPr>
          <p:cNvPr id="4" name="object 4"/>
          <p:cNvSpPr txBox="1">
            <a:spLocks noGrp="1"/>
          </p:cNvSpPr>
          <p:nvPr>
            <p:ph type="title"/>
          </p:nvPr>
        </p:nvSpPr>
        <p:spPr>
          <a:xfrm>
            <a:off x="2639822" y="1500630"/>
            <a:ext cx="2416175" cy="361315"/>
          </a:xfrm>
          <a:prstGeom prst="rect"/>
        </p:spPr>
        <p:txBody>
          <a:bodyPr wrap="square" lIns="0" tIns="12700" rIns="0" bIns="0" rtlCol="0" vert="horz">
            <a:spAutoFit/>
          </a:bodyPr>
          <a:lstStyle/>
          <a:p>
            <a:pPr marL="12700">
              <a:lnSpc>
                <a:spcPct val="100000"/>
              </a:lnSpc>
              <a:spcBef>
                <a:spcPts val="100"/>
              </a:spcBef>
            </a:pPr>
            <a:r>
              <a:rPr dirty="0" spc="-5"/>
              <a:t>Avoiding</a:t>
            </a:r>
            <a:r>
              <a:rPr dirty="0" spc="-70"/>
              <a:t> </a:t>
            </a:r>
            <a:r>
              <a:rPr dirty="0" spc="-5"/>
              <a:t>overfitting</a:t>
            </a:r>
          </a:p>
        </p:txBody>
      </p:sp>
      <p:sp>
        <p:nvSpPr>
          <p:cNvPr id="5" name="object 5"/>
          <p:cNvSpPr txBox="1"/>
          <p:nvPr/>
        </p:nvSpPr>
        <p:spPr>
          <a:xfrm>
            <a:off x="1747520" y="1919731"/>
            <a:ext cx="4085590" cy="2205990"/>
          </a:xfrm>
          <a:prstGeom prst="rect">
            <a:avLst/>
          </a:prstGeom>
        </p:spPr>
        <p:txBody>
          <a:bodyPr wrap="square" lIns="0" tIns="12700" rIns="0" bIns="0" rtlCol="0" vert="horz">
            <a:spAutoFit/>
          </a:bodyPr>
          <a:lstStyle/>
          <a:p>
            <a:pPr marL="184150" marR="139700" indent="-171450">
              <a:lnSpc>
                <a:spcPct val="100000"/>
              </a:lnSpc>
              <a:spcBef>
                <a:spcPts val="100"/>
              </a:spcBef>
              <a:buChar char="•"/>
              <a:tabLst>
                <a:tab pos="184785" algn="l"/>
              </a:tabLst>
            </a:pPr>
            <a:r>
              <a:rPr dirty="0" sz="1600">
                <a:latin typeface="Tahoma"/>
                <a:cs typeface="Tahoma"/>
              </a:rPr>
              <a:t>Usually we do not know in advance</a:t>
            </a:r>
            <a:r>
              <a:rPr dirty="0" sz="1600" spc="-80">
                <a:latin typeface="Tahoma"/>
                <a:cs typeface="Tahoma"/>
              </a:rPr>
              <a:t> </a:t>
            </a:r>
            <a:r>
              <a:rPr dirty="0" sz="1600">
                <a:latin typeface="Tahoma"/>
                <a:cs typeface="Tahoma"/>
              </a:rPr>
              <a:t>which  are the irrelevant</a:t>
            </a:r>
            <a:r>
              <a:rPr dirty="0" sz="1600" spc="-25">
                <a:latin typeface="Tahoma"/>
                <a:cs typeface="Tahoma"/>
              </a:rPr>
              <a:t> </a:t>
            </a:r>
            <a:r>
              <a:rPr dirty="0" sz="1600">
                <a:latin typeface="Tahoma"/>
                <a:cs typeface="Tahoma"/>
              </a:rPr>
              <a:t>variables</a:t>
            </a:r>
            <a:endParaRPr sz="1600">
              <a:latin typeface="Tahoma"/>
              <a:cs typeface="Tahoma"/>
            </a:endParaRPr>
          </a:p>
          <a:p>
            <a:pPr marL="184150" indent="-172085">
              <a:lnSpc>
                <a:spcPct val="100000"/>
              </a:lnSpc>
              <a:spcBef>
                <a:spcPts val="380"/>
              </a:spcBef>
              <a:buChar char="•"/>
              <a:tabLst>
                <a:tab pos="184785" algn="l"/>
              </a:tabLst>
            </a:pPr>
            <a:r>
              <a:rPr dirty="0" sz="1600" spc="-5">
                <a:latin typeface="Tahoma"/>
                <a:cs typeface="Tahoma"/>
              </a:rPr>
              <a:t>…and </a:t>
            </a:r>
            <a:r>
              <a:rPr dirty="0" sz="1600">
                <a:latin typeface="Tahoma"/>
                <a:cs typeface="Tahoma"/>
              </a:rPr>
              <a:t>it may depend on the</a:t>
            </a:r>
            <a:r>
              <a:rPr dirty="0" sz="1600" spc="-20">
                <a:latin typeface="Tahoma"/>
                <a:cs typeface="Tahoma"/>
              </a:rPr>
              <a:t> </a:t>
            </a:r>
            <a:r>
              <a:rPr dirty="0" sz="1600">
                <a:latin typeface="Tahoma"/>
                <a:cs typeface="Tahoma"/>
              </a:rPr>
              <a:t>context</a:t>
            </a:r>
            <a:endParaRPr sz="1600">
              <a:latin typeface="Tahoma"/>
              <a:cs typeface="Tahoma"/>
            </a:endParaRPr>
          </a:p>
          <a:p>
            <a:pPr marL="584200" marR="5080" indent="-114300">
              <a:lnSpc>
                <a:spcPct val="100000"/>
              </a:lnSpc>
              <a:spcBef>
                <a:spcPts val="285"/>
              </a:spcBef>
            </a:pPr>
            <a:r>
              <a:rPr dirty="0" sz="1200" spc="-5">
                <a:latin typeface="Tahoma"/>
                <a:cs typeface="Tahoma"/>
              </a:rPr>
              <a:t>For example, if </a:t>
            </a:r>
            <a:r>
              <a:rPr dirty="0" sz="1200">
                <a:latin typeface="Tahoma"/>
                <a:cs typeface="Tahoma"/>
              </a:rPr>
              <a:t>y = a </a:t>
            </a:r>
            <a:r>
              <a:rPr dirty="0" sz="1200" spc="-5">
                <a:latin typeface="Tahoma"/>
                <a:cs typeface="Tahoma"/>
              </a:rPr>
              <a:t>AND </a:t>
            </a:r>
            <a:r>
              <a:rPr dirty="0" sz="1200">
                <a:latin typeface="Tahoma"/>
                <a:cs typeface="Tahoma"/>
              </a:rPr>
              <a:t>b </a:t>
            </a:r>
            <a:r>
              <a:rPr dirty="0" sz="1200" spc="-5">
                <a:latin typeface="Tahoma"/>
                <a:cs typeface="Tahoma"/>
              </a:rPr>
              <a:t>then </a:t>
            </a:r>
            <a:r>
              <a:rPr dirty="0" sz="1200">
                <a:latin typeface="Tahoma"/>
                <a:cs typeface="Tahoma"/>
              </a:rPr>
              <a:t>b </a:t>
            </a:r>
            <a:r>
              <a:rPr dirty="0" sz="1200" spc="-5">
                <a:latin typeface="Tahoma"/>
                <a:cs typeface="Tahoma"/>
              </a:rPr>
              <a:t>is </a:t>
            </a:r>
            <a:r>
              <a:rPr dirty="0" sz="1200">
                <a:latin typeface="Tahoma"/>
                <a:cs typeface="Tahoma"/>
              </a:rPr>
              <a:t>an </a:t>
            </a:r>
            <a:r>
              <a:rPr dirty="0" sz="1200" spc="-5">
                <a:latin typeface="Tahoma"/>
                <a:cs typeface="Tahoma"/>
              </a:rPr>
              <a:t>irrelevant  variable </a:t>
            </a:r>
            <a:r>
              <a:rPr dirty="0" sz="1200">
                <a:latin typeface="Tahoma"/>
                <a:cs typeface="Tahoma"/>
              </a:rPr>
              <a:t>only in </a:t>
            </a:r>
            <a:r>
              <a:rPr dirty="0" sz="1200" spc="-5">
                <a:latin typeface="Tahoma"/>
                <a:cs typeface="Tahoma"/>
              </a:rPr>
              <a:t>the portion of the tree </a:t>
            </a:r>
            <a:r>
              <a:rPr dirty="0" sz="1200">
                <a:latin typeface="Tahoma"/>
                <a:cs typeface="Tahoma"/>
              </a:rPr>
              <a:t>in </a:t>
            </a:r>
            <a:r>
              <a:rPr dirty="0" sz="1200" spc="-5">
                <a:latin typeface="Tahoma"/>
                <a:cs typeface="Tahoma"/>
              </a:rPr>
              <a:t>which</a:t>
            </a:r>
            <a:r>
              <a:rPr dirty="0" sz="1200" spc="50">
                <a:latin typeface="Tahoma"/>
                <a:cs typeface="Tahoma"/>
              </a:rPr>
              <a:t> </a:t>
            </a:r>
            <a:r>
              <a:rPr dirty="0" sz="1200">
                <a:latin typeface="Tahoma"/>
                <a:cs typeface="Tahoma"/>
              </a:rPr>
              <a:t>a=0</a:t>
            </a:r>
            <a:endParaRPr sz="1200">
              <a:latin typeface="Tahoma"/>
              <a:cs typeface="Tahoma"/>
            </a:endParaRPr>
          </a:p>
          <a:p>
            <a:pPr>
              <a:lnSpc>
                <a:spcPct val="100000"/>
              </a:lnSpc>
              <a:spcBef>
                <a:spcPts val="30"/>
              </a:spcBef>
            </a:pPr>
            <a:endParaRPr sz="1800">
              <a:latin typeface="Times New Roman"/>
              <a:cs typeface="Times New Roman"/>
            </a:endParaRPr>
          </a:p>
          <a:p>
            <a:pPr marL="1041400" marR="62230" indent="-114300">
              <a:lnSpc>
                <a:spcPct val="100000"/>
              </a:lnSpc>
            </a:pPr>
            <a:r>
              <a:rPr dirty="0" sz="1600">
                <a:solidFill>
                  <a:srgbClr val="FF0000"/>
                </a:solidFill>
                <a:latin typeface="Tahoma"/>
                <a:cs typeface="Tahoma"/>
              </a:rPr>
              <a:t>But we can use simple statistics</a:t>
            </a:r>
            <a:r>
              <a:rPr dirty="0" sz="1600" spc="-110">
                <a:solidFill>
                  <a:srgbClr val="FF0000"/>
                </a:solidFill>
                <a:latin typeface="Tahoma"/>
                <a:cs typeface="Tahoma"/>
              </a:rPr>
              <a:t> </a:t>
            </a:r>
            <a:r>
              <a:rPr dirty="0" sz="1600">
                <a:solidFill>
                  <a:srgbClr val="FF0000"/>
                </a:solidFill>
                <a:latin typeface="Tahoma"/>
                <a:cs typeface="Tahoma"/>
              </a:rPr>
              <a:t>to  </a:t>
            </a:r>
            <a:r>
              <a:rPr dirty="0" sz="1600" spc="-5">
                <a:solidFill>
                  <a:srgbClr val="FF0000"/>
                </a:solidFill>
                <a:latin typeface="Tahoma"/>
                <a:cs typeface="Tahoma"/>
              </a:rPr>
              <a:t>warn </a:t>
            </a:r>
            <a:r>
              <a:rPr dirty="0" sz="1600">
                <a:solidFill>
                  <a:srgbClr val="FF0000"/>
                </a:solidFill>
                <a:latin typeface="Tahoma"/>
                <a:cs typeface="Tahoma"/>
              </a:rPr>
              <a:t>us </a:t>
            </a:r>
            <a:r>
              <a:rPr dirty="0" sz="1600" spc="-5">
                <a:solidFill>
                  <a:srgbClr val="FF0000"/>
                </a:solidFill>
                <a:latin typeface="Tahoma"/>
                <a:cs typeface="Tahoma"/>
              </a:rPr>
              <a:t>that we might </a:t>
            </a:r>
            <a:r>
              <a:rPr dirty="0" sz="1600">
                <a:solidFill>
                  <a:srgbClr val="FF0000"/>
                </a:solidFill>
                <a:latin typeface="Tahoma"/>
                <a:cs typeface="Tahoma"/>
              </a:rPr>
              <a:t>be  overfitting.</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72</a:t>
            </a:r>
            <a:endParaRPr sz="450">
              <a:latin typeface="Tahoma"/>
              <a:cs typeface="Tahoma"/>
            </a:endParaRPr>
          </a:p>
        </p:txBody>
      </p:sp>
      <p:sp>
        <p:nvSpPr>
          <p:cNvPr id="9" name="object 9"/>
          <p:cNvSpPr/>
          <p:nvPr/>
        </p:nvSpPr>
        <p:spPr>
          <a:xfrm>
            <a:off x="2020061" y="5647943"/>
            <a:ext cx="3732275" cy="293750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3389376" y="6736080"/>
            <a:ext cx="2059305" cy="571500"/>
          </a:xfrm>
          <a:custGeom>
            <a:avLst/>
            <a:gdLst/>
            <a:ahLst/>
            <a:cxnLst/>
            <a:rect l="l" t="t" r="r" b="b"/>
            <a:pathLst>
              <a:path w="2059304" h="571500">
                <a:moveTo>
                  <a:pt x="0" y="51054"/>
                </a:moveTo>
                <a:lnTo>
                  <a:pt x="763524" y="237744"/>
                </a:lnTo>
                <a:lnTo>
                  <a:pt x="763524" y="571500"/>
                </a:lnTo>
                <a:lnTo>
                  <a:pt x="2058924" y="571500"/>
                </a:lnTo>
                <a:lnTo>
                  <a:pt x="2058924" y="95250"/>
                </a:lnTo>
                <a:lnTo>
                  <a:pt x="763524" y="95250"/>
                </a:lnTo>
                <a:lnTo>
                  <a:pt x="0" y="51054"/>
                </a:lnTo>
                <a:close/>
              </a:path>
              <a:path w="2059304" h="571500">
                <a:moveTo>
                  <a:pt x="2058924" y="0"/>
                </a:moveTo>
                <a:lnTo>
                  <a:pt x="763524" y="0"/>
                </a:lnTo>
                <a:lnTo>
                  <a:pt x="763524" y="95250"/>
                </a:lnTo>
                <a:lnTo>
                  <a:pt x="2058924" y="95250"/>
                </a:lnTo>
                <a:lnTo>
                  <a:pt x="2058924" y="0"/>
                </a:lnTo>
                <a:close/>
              </a:path>
            </a:pathLst>
          </a:custGeom>
          <a:solidFill>
            <a:srgbClr val="FFFFFF"/>
          </a:solidFill>
        </p:spPr>
        <p:txBody>
          <a:bodyPr wrap="square" lIns="0" tIns="0" rIns="0" bIns="0" rtlCol="0"/>
          <a:lstStyle/>
          <a:p/>
        </p:txBody>
      </p:sp>
      <p:sp>
        <p:nvSpPr>
          <p:cNvPr id="11" name="object 11"/>
          <p:cNvSpPr/>
          <p:nvPr/>
        </p:nvSpPr>
        <p:spPr>
          <a:xfrm>
            <a:off x="3389376" y="6736080"/>
            <a:ext cx="2059305" cy="571500"/>
          </a:xfrm>
          <a:custGeom>
            <a:avLst/>
            <a:gdLst/>
            <a:ahLst/>
            <a:cxnLst/>
            <a:rect l="l" t="t" r="r" b="b"/>
            <a:pathLst>
              <a:path w="2059304" h="571500">
                <a:moveTo>
                  <a:pt x="763524" y="0"/>
                </a:moveTo>
                <a:lnTo>
                  <a:pt x="763524" y="95250"/>
                </a:lnTo>
                <a:lnTo>
                  <a:pt x="0" y="51054"/>
                </a:lnTo>
                <a:lnTo>
                  <a:pt x="763524" y="237744"/>
                </a:lnTo>
                <a:lnTo>
                  <a:pt x="763524" y="571500"/>
                </a:lnTo>
                <a:lnTo>
                  <a:pt x="2058924" y="571500"/>
                </a:lnTo>
                <a:lnTo>
                  <a:pt x="2058924" y="0"/>
                </a:lnTo>
                <a:lnTo>
                  <a:pt x="979170" y="0"/>
                </a:lnTo>
                <a:lnTo>
                  <a:pt x="763524" y="0"/>
                </a:lnTo>
                <a:close/>
              </a:path>
            </a:pathLst>
          </a:custGeom>
          <a:ln w="19050">
            <a:solidFill>
              <a:srgbClr val="000000"/>
            </a:solidFill>
          </a:ln>
        </p:spPr>
        <p:txBody>
          <a:bodyPr wrap="square" lIns="0" tIns="0" rIns="0" bIns="0" rtlCol="0"/>
          <a:lstStyle/>
          <a:p/>
        </p:txBody>
      </p:sp>
      <p:sp>
        <p:nvSpPr>
          <p:cNvPr id="12" name="object 12"/>
          <p:cNvSpPr txBox="1"/>
          <p:nvPr/>
        </p:nvSpPr>
        <p:spPr>
          <a:xfrm>
            <a:off x="4221479" y="6754621"/>
            <a:ext cx="1170940" cy="513080"/>
          </a:xfrm>
          <a:prstGeom prst="rect">
            <a:avLst/>
          </a:prstGeom>
        </p:spPr>
        <p:txBody>
          <a:bodyPr wrap="square" lIns="0" tIns="12700" rIns="0" bIns="0" rtlCol="0" vert="horz">
            <a:spAutoFit/>
          </a:bodyPr>
          <a:lstStyle/>
          <a:p>
            <a:pPr marL="396875" marR="5080" indent="-397510">
              <a:lnSpc>
                <a:spcPct val="100000"/>
              </a:lnSpc>
              <a:spcBef>
                <a:spcPts val="100"/>
              </a:spcBef>
            </a:pPr>
            <a:r>
              <a:rPr dirty="0" sz="1600">
                <a:latin typeface="Tahoma"/>
                <a:cs typeface="Tahoma"/>
              </a:rPr>
              <a:t>Consider</a:t>
            </a:r>
            <a:r>
              <a:rPr dirty="0" sz="1600" spc="-95">
                <a:latin typeface="Tahoma"/>
                <a:cs typeface="Tahoma"/>
              </a:rPr>
              <a:t> </a:t>
            </a:r>
            <a:r>
              <a:rPr dirty="0" sz="1600" spc="-5">
                <a:latin typeface="Tahoma"/>
                <a:cs typeface="Tahoma"/>
              </a:rPr>
              <a:t>this  </a:t>
            </a:r>
            <a:r>
              <a:rPr dirty="0" sz="1600">
                <a:latin typeface="Tahoma"/>
                <a:cs typeface="Tahoma"/>
              </a:rPr>
              <a:t>split</a:t>
            </a:r>
            <a:endParaRPr sz="1600">
              <a:latin typeface="Tahoma"/>
              <a:cs typeface="Tahoma"/>
            </a:endParaRPr>
          </a:p>
        </p:txBody>
      </p:sp>
      <p:sp>
        <p:nvSpPr>
          <p:cNvPr id="13" name="object 1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73</a:t>
            </a:r>
            <a:endParaRPr sz="450">
              <a:latin typeface="Tahoma"/>
              <a:cs typeface="Tahoma"/>
            </a:endParaRPr>
          </a:p>
        </p:txBody>
      </p:sp>
      <p:sp>
        <p:nvSpPr>
          <p:cNvPr id="4" name="object 4"/>
          <p:cNvSpPr txBox="1">
            <a:spLocks noGrp="1"/>
          </p:cNvSpPr>
          <p:nvPr>
            <p:ph type="title"/>
          </p:nvPr>
        </p:nvSpPr>
        <p:spPr>
          <a:xfrm>
            <a:off x="2730245" y="1500630"/>
            <a:ext cx="2247265" cy="361315"/>
          </a:xfrm>
          <a:prstGeom prst="rect"/>
        </p:spPr>
        <p:txBody>
          <a:bodyPr wrap="square" lIns="0" tIns="12700" rIns="0" bIns="0" rtlCol="0" vert="horz">
            <a:spAutoFit/>
          </a:bodyPr>
          <a:lstStyle/>
          <a:p>
            <a:pPr>
              <a:lnSpc>
                <a:spcPct val="100000"/>
              </a:lnSpc>
              <a:spcBef>
                <a:spcPts val="100"/>
              </a:spcBef>
            </a:pPr>
            <a:r>
              <a:rPr dirty="0"/>
              <a:t>A </a:t>
            </a:r>
            <a:r>
              <a:rPr dirty="0" spc="-5"/>
              <a:t>chi-squared</a:t>
            </a:r>
            <a:r>
              <a:rPr dirty="0" spc="-80"/>
              <a:t> </a:t>
            </a:r>
            <a:r>
              <a:rPr dirty="0" spc="-5"/>
              <a:t>test</a:t>
            </a:r>
          </a:p>
        </p:txBody>
      </p:sp>
      <p:sp>
        <p:nvSpPr>
          <p:cNvPr id="5" name="object 5"/>
          <p:cNvSpPr txBox="1"/>
          <p:nvPr/>
        </p:nvSpPr>
        <p:spPr>
          <a:xfrm>
            <a:off x="1760220" y="2948431"/>
            <a:ext cx="3908425" cy="792480"/>
          </a:xfrm>
          <a:prstGeom prst="rect">
            <a:avLst/>
          </a:prstGeom>
        </p:spPr>
        <p:txBody>
          <a:bodyPr wrap="square" lIns="0" tIns="12700" rIns="0" bIns="0" rtlCol="0" vert="horz">
            <a:spAutoFit/>
          </a:bodyPr>
          <a:lstStyle/>
          <a:p>
            <a:pPr marL="171450" marR="198755" indent="-171450">
              <a:lnSpc>
                <a:spcPct val="100000"/>
              </a:lnSpc>
              <a:spcBef>
                <a:spcPts val="100"/>
              </a:spcBef>
              <a:buChar char="•"/>
              <a:tabLst>
                <a:tab pos="172085" algn="l"/>
              </a:tabLst>
            </a:pPr>
            <a:r>
              <a:rPr dirty="0" sz="1200" spc="-5">
                <a:latin typeface="Tahoma"/>
                <a:cs typeface="Tahoma"/>
              </a:rPr>
              <a:t>Suppose that mpg was completely uncorrelated with  maker.</a:t>
            </a:r>
            <a:endParaRPr sz="1200">
              <a:latin typeface="Tahoma"/>
              <a:cs typeface="Tahoma"/>
            </a:endParaRPr>
          </a:p>
          <a:p>
            <a:pPr marL="171450" marR="5080" indent="-171450">
              <a:lnSpc>
                <a:spcPct val="100000"/>
              </a:lnSpc>
              <a:spcBef>
                <a:spcPts val="280"/>
              </a:spcBef>
              <a:buChar char="•"/>
              <a:tabLst>
                <a:tab pos="172085" algn="l"/>
              </a:tabLst>
            </a:pPr>
            <a:r>
              <a:rPr dirty="0" sz="1200" spc="-5">
                <a:latin typeface="Tahoma"/>
                <a:cs typeface="Tahoma"/>
              </a:rPr>
              <a:t>What is the chance we’d have seen data of at least </a:t>
            </a:r>
            <a:r>
              <a:rPr dirty="0" sz="1200" spc="-10">
                <a:latin typeface="Tahoma"/>
                <a:cs typeface="Tahoma"/>
              </a:rPr>
              <a:t>this  </a:t>
            </a:r>
            <a:r>
              <a:rPr dirty="0" sz="1200" spc="-5">
                <a:latin typeface="Tahoma"/>
                <a:cs typeface="Tahoma"/>
              </a:rPr>
              <a:t>apparent level of association</a:t>
            </a:r>
            <a:r>
              <a:rPr dirty="0" sz="1200" spc="20">
                <a:latin typeface="Tahoma"/>
                <a:cs typeface="Tahoma"/>
              </a:rPr>
              <a:t> </a:t>
            </a:r>
            <a:r>
              <a:rPr dirty="0" sz="1200" spc="-5">
                <a:latin typeface="Tahoma"/>
                <a:cs typeface="Tahoma"/>
              </a:rPr>
              <a:t>anyway?</a:t>
            </a:r>
            <a:endParaRPr sz="1200">
              <a:latin typeface="Tahoma"/>
              <a:cs typeface="Tahoma"/>
            </a:endParaRPr>
          </a:p>
        </p:txBody>
      </p:sp>
      <p:sp>
        <p:nvSpPr>
          <p:cNvPr id="6" name="object 6"/>
          <p:cNvSpPr/>
          <p:nvPr/>
        </p:nvSpPr>
        <p:spPr>
          <a:xfrm>
            <a:off x="2171699" y="1872995"/>
            <a:ext cx="3278065" cy="996695"/>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74</a:t>
            </a:r>
            <a:endParaRPr sz="450">
              <a:latin typeface="Tahoma"/>
              <a:cs typeface="Tahoma"/>
            </a:endParaRPr>
          </a:p>
        </p:txBody>
      </p:sp>
      <p:sp>
        <p:nvSpPr>
          <p:cNvPr id="10" name="object 10"/>
          <p:cNvSpPr txBox="1"/>
          <p:nvPr/>
        </p:nvSpPr>
        <p:spPr>
          <a:xfrm>
            <a:off x="2730245" y="5677916"/>
            <a:ext cx="2247265"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Tahoma"/>
                <a:cs typeface="Tahoma"/>
              </a:rPr>
              <a:t>A </a:t>
            </a:r>
            <a:r>
              <a:rPr dirty="0" sz="2200" spc="-5">
                <a:solidFill>
                  <a:srgbClr val="006500"/>
                </a:solidFill>
                <a:latin typeface="Tahoma"/>
                <a:cs typeface="Tahoma"/>
              </a:rPr>
              <a:t>chi-squared</a:t>
            </a:r>
            <a:r>
              <a:rPr dirty="0" sz="2200" spc="-80">
                <a:solidFill>
                  <a:srgbClr val="006500"/>
                </a:solidFill>
                <a:latin typeface="Tahoma"/>
                <a:cs typeface="Tahoma"/>
              </a:rPr>
              <a:t> </a:t>
            </a:r>
            <a:r>
              <a:rPr dirty="0" sz="2200" spc="-5">
                <a:solidFill>
                  <a:srgbClr val="006500"/>
                </a:solidFill>
                <a:latin typeface="Tahoma"/>
                <a:cs typeface="Tahoma"/>
              </a:rPr>
              <a:t>test</a:t>
            </a:r>
            <a:endParaRPr sz="2200">
              <a:latin typeface="Tahoma"/>
              <a:cs typeface="Tahoma"/>
            </a:endParaRPr>
          </a:p>
        </p:txBody>
      </p:sp>
      <p:sp>
        <p:nvSpPr>
          <p:cNvPr id="11" name="object 11"/>
          <p:cNvSpPr txBox="1"/>
          <p:nvPr/>
        </p:nvSpPr>
        <p:spPr>
          <a:xfrm>
            <a:off x="1760220" y="7125716"/>
            <a:ext cx="3908425" cy="1263015"/>
          </a:xfrm>
          <a:prstGeom prst="rect">
            <a:avLst/>
          </a:prstGeom>
        </p:spPr>
        <p:txBody>
          <a:bodyPr wrap="square" lIns="0" tIns="12700" rIns="0" bIns="0" rtlCol="0" vert="horz">
            <a:spAutoFit/>
          </a:bodyPr>
          <a:lstStyle/>
          <a:p>
            <a:pPr marL="171450" marR="198755" indent="-171450">
              <a:lnSpc>
                <a:spcPct val="100000"/>
              </a:lnSpc>
              <a:spcBef>
                <a:spcPts val="100"/>
              </a:spcBef>
              <a:buChar char="•"/>
              <a:tabLst>
                <a:tab pos="172085" algn="l"/>
              </a:tabLst>
            </a:pPr>
            <a:r>
              <a:rPr dirty="0" sz="1200" spc="-5">
                <a:latin typeface="Tahoma"/>
                <a:cs typeface="Tahoma"/>
              </a:rPr>
              <a:t>Suppose that mpg was completely uncorrelated with  maker.</a:t>
            </a:r>
            <a:endParaRPr sz="1200">
              <a:latin typeface="Tahoma"/>
              <a:cs typeface="Tahoma"/>
            </a:endParaRPr>
          </a:p>
          <a:p>
            <a:pPr marL="171450" marR="5080" indent="-171450">
              <a:lnSpc>
                <a:spcPct val="100000"/>
              </a:lnSpc>
              <a:spcBef>
                <a:spcPts val="280"/>
              </a:spcBef>
              <a:buChar char="•"/>
              <a:tabLst>
                <a:tab pos="172085" algn="l"/>
              </a:tabLst>
            </a:pPr>
            <a:r>
              <a:rPr dirty="0" sz="1200" spc="-5">
                <a:latin typeface="Tahoma"/>
                <a:cs typeface="Tahoma"/>
              </a:rPr>
              <a:t>What is the chance we’d have seen data of at least </a:t>
            </a:r>
            <a:r>
              <a:rPr dirty="0" sz="1200" spc="-10">
                <a:latin typeface="Tahoma"/>
                <a:cs typeface="Tahoma"/>
              </a:rPr>
              <a:t>this  </a:t>
            </a:r>
            <a:r>
              <a:rPr dirty="0" sz="1200" spc="-5">
                <a:latin typeface="Tahoma"/>
                <a:cs typeface="Tahoma"/>
              </a:rPr>
              <a:t>apparent level of association</a:t>
            </a:r>
            <a:r>
              <a:rPr dirty="0" sz="1200" spc="20">
                <a:latin typeface="Tahoma"/>
                <a:cs typeface="Tahoma"/>
              </a:rPr>
              <a:t> </a:t>
            </a:r>
            <a:r>
              <a:rPr dirty="0" sz="1200" spc="-5">
                <a:latin typeface="Tahoma"/>
                <a:cs typeface="Tahoma"/>
              </a:rPr>
              <a:t>anyway?</a:t>
            </a:r>
            <a:endParaRPr sz="1200">
              <a:latin typeface="Tahoma"/>
              <a:cs typeface="Tahoma"/>
            </a:endParaRPr>
          </a:p>
          <a:p>
            <a:pPr marL="170815" marR="25400" indent="-171450">
              <a:lnSpc>
                <a:spcPct val="100000"/>
              </a:lnSpc>
              <a:spcBef>
                <a:spcPts val="340"/>
              </a:spcBef>
            </a:pPr>
            <a:r>
              <a:rPr dirty="0" sz="1400" spc="-5">
                <a:latin typeface="Tahoma"/>
                <a:cs typeface="Tahoma"/>
              </a:rPr>
              <a:t>By using a particular kind of chi-squared test, the  answer is</a:t>
            </a:r>
            <a:r>
              <a:rPr dirty="0" sz="1400" spc="10">
                <a:latin typeface="Tahoma"/>
                <a:cs typeface="Tahoma"/>
              </a:rPr>
              <a:t> </a:t>
            </a:r>
            <a:r>
              <a:rPr dirty="0" sz="1400" spc="-5">
                <a:latin typeface="Tahoma"/>
                <a:cs typeface="Tahoma"/>
              </a:rPr>
              <a:t>13.5%.</a:t>
            </a:r>
            <a:endParaRPr sz="1400">
              <a:latin typeface="Tahoma"/>
              <a:cs typeface="Tahoma"/>
            </a:endParaRPr>
          </a:p>
        </p:txBody>
      </p:sp>
      <p:sp>
        <p:nvSpPr>
          <p:cNvPr id="12" name="object 12"/>
          <p:cNvSpPr/>
          <p:nvPr/>
        </p:nvSpPr>
        <p:spPr>
          <a:xfrm>
            <a:off x="2171699" y="6050279"/>
            <a:ext cx="3278065" cy="996695"/>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75</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348105" marR="5080" indent="-1032510">
              <a:lnSpc>
                <a:spcPct val="100000"/>
              </a:lnSpc>
              <a:spcBef>
                <a:spcPts val="100"/>
              </a:spcBef>
            </a:pPr>
            <a:r>
              <a:rPr dirty="0" spc="-5"/>
              <a:t>Using Chi-squared to avoid  overfitting</a:t>
            </a:r>
          </a:p>
        </p:txBody>
      </p:sp>
      <p:sp>
        <p:nvSpPr>
          <p:cNvPr id="5" name="object 5"/>
          <p:cNvSpPr txBox="1"/>
          <p:nvPr/>
        </p:nvSpPr>
        <p:spPr>
          <a:xfrm>
            <a:off x="1722120" y="1872021"/>
            <a:ext cx="4226560" cy="2312035"/>
          </a:xfrm>
          <a:prstGeom prst="rect">
            <a:avLst/>
          </a:prstGeom>
        </p:spPr>
        <p:txBody>
          <a:bodyPr wrap="square" lIns="0" tIns="60325" rIns="0" bIns="0" rtlCol="0" vert="horz">
            <a:spAutoFit/>
          </a:bodyPr>
          <a:lstStyle/>
          <a:p>
            <a:pPr marL="209550" indent="-172085">
              <a:lnSpc>
                <a:spcPct val="100000"/>
              </a:lnSpc>
              <a:spcBef>
                <a:spcPts val="475"/>
              </a:spcBef>
              <a:buChar char="•"/>
              <a:tabLst>
                <a:tab pos="210185" algn="l"/>
              </a:tabLst>
            </a:pPr>
            <a:r>
              <a:rPr dirty="0" sz="1600" spc="-5">
                <a:latin typeface="Tahoma"/>
                <a:cs typeface="Tahoma"/>
              </a:rPr>
              <a:t>Build </a:t>
            </a:r>
            <a:r>
              <a:rPr dirty="0" sz="1600">
                <a:latin typeface="Tahoma"/>
                <a:cs typeface="Tahoma"/>
              </a:rPr>
              <a:t>the full decision tree as</a:t>
            </a:r>
            <a:r>
              <a:rPr dirty="0" sz="1600" spc="-20">
                <a:latin typeface="Tahoma"/>
                <a:cs typeface="Tahoma"/>
              </a:rPr>
              <a:t> </a:t>
            </a:r>
            <a:r>
              <a:rPr dirty="0" sz="1600">
                <a:latin typeface="Tahoma"/>
                <a:cs typeface="Tahoma"/>
              </a:rPr>
              <a:t>before.</a:t>
            </a:r>
            <a:endParaRPr sz="1600">
              <a:latin typeface="Tahoma"/>
              <a:cs typeface="Tahoma"/>
            </a:endParaRPr>
          </a:p>
          <a:p>
            <a:pPr marL="209550" marR="118110" indent="-171450">
              <a:lnSpc>
                <a:spcPct val="100000"/>
              </a:lnSpc>
              <a:spcBef>
                <a:spcPts val="380"/>
              </a:spcBef>
              <a:buChar char="•"/>
              <a:tabLst>
                <a:tab pos="210185" algn="l"/>
              </a:tabLst>
            </a:pPr>
            <a:r>
              <a:rPr dirty="0" sz="1600" spc="-5">
                <a:latin typeface="Tahoma"/>
                <a:cs typeface="Tahoma"/>
              </a:rPr>
              <a:t>But when you can </a:t>
            </a:r>
            <a:r>
              <a:rPr dirty="0" sz="1600">
                <a:latin typeface="Tahoma"/>
                <a:cs typeface="Tahoma"/>
              </a:rPr>
              <a:t>grow it no more, </a:t>
            </a:r>
            <a:r>
              <a:rPr dirty="0" sz="1600" spc="-5">
                <a:latin typeface="Tahoma"/>
                <a:cs typeface="Tahoma"/>
              </a:rPr>
              <a:t>start to  </a:t>
            </a:r>
            <a:r>
              <a:rPr dirty="0" sz="1600">
                <a:latin typeface="Tahoma"/>
                <a:cs typeface="Tahoma"/>
              </a:rPr>
              <a:t>prune:</a:t>
            </a:r>
            <a:endParaRPr sz="1600">
              <a:latin typeface="Tahoma"/>
              <a:cs typeface="Tahoma"/>
            </a:endParaRPr>
          </a:p>
          <a:p>
            <a:pPr lvl="1" marL="409575" marR="429895" indent="-143510">
              <a:lnSpc>
                <a:spcPts val="1680"/>
              </a:lnSpc>
              <a:spcBef>
                <a:spcPts val="400"/>
              </a:spcBef>
              <a:buChar char="•"/>
              <a:tabLst>
                <a:tab pos="410209" algn="l"/>
              </a:tabLst>
            </a:pPr>
            <a:r>
              <a:rPr dirty="0" sz="1400" spc="-5">
                <a:latin typeface="Tahoma"/>
                <a:cs typeface="Tahoma"/>
              </a:rPr>
              <a:t>Beginning at the bottom of the tree, delete  splits in which </a:t>
            </a:r>
            <a:r>
              <a:rPr dirty="0" sz="1450" spc="-30" i="1">
                <a:latin typeface="Tahoma"/>
                <a:cs typeface="Tahoma"/>
              </a:rPr>
              <a:t>p</a:t>
            </a:r>
            <a:r>
              <a:rPr dirty="0" baseline="-19444" sz="1500" spc="-44" i="1">
                <a:latin typeface="Tahoma"/>
                <a:cs typeface="Tahoma"/>
              </a:rPr>
              <a:t>chance </a:t>
            </a:r>
            <a:r>
              <a:rPr dirty="0" sz="1400" spc="-5">
                <a:latin typeface="Tahoma"/>
                <a:cs typeface="Tahoma"/>
              </a:rPr>
              <a:t>&gt;</a:t>
            </a:r>
            <a:r>
              <a:rPr dirty="0" sz="1400" spc="-120">
                <a:latin typeface="Tahoma"/>
                <a:cs typeface="Tahoma"/>
              </a:rPr>
              <a:t> </a:t>
            </a:r>
            <a:r>
              <a:rPr dirty="0" sz="1450" spc="-30" i="1">
                <a:latin typeface="Tahoma"/>
                <a:cs typeface="Tahoma"/>
              </a:rPr>
              <a:t>MaxPchance.</a:t>
            </a:r>
            <a:endParaRPr sz="1450">
              <a:latin typeface="Tahoma"/>
              <a:cs typeface="Tahoma"/>
            </a:endParaRPr>
          </a:p>
          <a:p>
            <a:pPr lvl="1" marL="409575" marR="55880" indent="-143510">
              <a:lnSpc>
                <a:spcPct val="100000"/>
              </a:lnSpc>
              <a:spcBef>
                <a:spcPts val="280"/>
              </a:spcBef>
              <a:buChar char="•"/>
              <a:tabLst>
                <a:tab pos="410209" algn="l"/>
              </a:tabLst>
            </a:pPr>
            <a:r>
              <a:rPr dirty="0" sz="1400" spc="-5">
                <a:latin typeface="Tahoma"/>
                <a:cs typeface="Tahoma"/>
              </a:rPr>
              <a:t>Continue working you way up until there are no  more prunable</a:t>
            </a:r>
            <a:r>
              <a:rPr dirty="0" sz="1400">
                <a:latin typeface="Tahoma"/>
                <a:cs typeface="Tahoma"/>
              </a:rPr>
              <a:t> </a:t>
            </a:r>
            <a:r>
              <a:rPr dirty="0" sz="1400" spc="-5">
                <a:latin typeface="Tahoma"/>
                <a:cs typeface="Tahoma"/>
              </a:rPr>
              <a:t>nodes.</a:t>
            </a:r>
            <a:endParaRPr sz="1400">
              <a:latin typeface="Tahoma"/>
              <a:cs typeface="Tahoma"/>
            </a:endParaRPr>
          </a:p>
          <a:p>
            <a:pPr>
              <a:lnSpc>
                <a:spcPct val="100000"/>
              </a:lnSpc>
              <a:spcBef>
                <a:spcPts val="55"/>
              </a:spcBef>
            </a:pPr>
            <a:endParaRPr sz="1450">
              <a:latin typeface="Times New Roman"/>
              <a:cs typeface="Times New Roman"/>
            </a:endParaRPr>
          </a:p>
          <a:p>
            <a:pPr marL="209550" marR="86995" indent="-171450">
              <a:lnSpc>
                <a:spcPts val="1200"/>
              </a:lnSpc>
            </a:pPr>
            <a:r>
              <a:rPr dirty="0" sz="1050" spc="-30" i="1">
                <a:latin typeface="Tahoma"/>
                <a:cs typeface="Tahoma"/>
              </a:rPr>
              <a:t>MaxPchance </a:t>
            </a:r>
            <a:r>
              <a:rPr dirty="0" sz="1000">
                <a:latin typeface="Tahoma"/>
                <a:cs typeface="Tahoma"/>
              </a:rPr>
              <a:t>is a </a:t>
            </a:r>
            <a:r>
              <a:rPr dirty="0" sz="1000" spc="-5">
                <a:latin typeface="Tahoma"/>
                <a:cs typeface="Tahoma"/>
              </a:rPr>
              <a:t>magic </a:t>
            </a:r>
            <a:r>
              <a:rPr dirty="0" sz="1000">
                <a:latin typeface="Tahoma"/>
                <a:cs typeface="Tahoma"/>
              </a:rPr>
              <a:t>parameter </a:t>
            </a:r>
            <a:r>
              <a:rPr dirty="0" sz="1000" spc="-5">
                <a:latin typeface="Tahoma"/>
                <a:cs typeface="Tahoma"/>
              </a:rPr>
              <a:t>you must specify to the decision tree,  indicating your willingness to risk fitting</a:t>
            </a:r>
            <a:r>
              <a:rPr dirty="0" sz="1000" spc="-10">
                <a:latin typeface="Tahoma"/>
                <a:cs typeface="Tahoma"/>
              </a:rPr>
              <a:t> </a:t>
            </a:r>
            <a:r>
              <a:rPr dirty="0" sz="1000" spc="-5">
                <a:latin typeface="Tahoma"/>
                <a:cs typeface="Tahoma"/>
              </a:rPr>
              <a:t>noise.</a:t>
            </a:r>
            <a:endParaRPr sz="10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76</a:t>
            </a:r>
            <a:endParaRPr sz="450">
              <a:latin typeface="Tahoma"/>
              <a:cs typeface="Tahoma"/>
            </a:endParaRPr>
          </a:p>
        </p:txBody>
      </p:sp>
      <p:sp>
        <p:nvSpPr>
          <p:cNvPr id="9" name="object 9"/>
          <p:cNvSpPr txBox="1"/>
          <p:nvPr/>
        </p:nvSpPr>
        <p:spPr>
          <a:xfrm>
            <a:off x="1760220" y="5563123"/>
            <a:ext cx="3848100" cy="1047750"/>
          </a:xfrm>
          <a:prstGeom prst="rect">
            <a:avLst/>
          </a:prstGeom>
        </p:spPr>
        <p:txBody>
          <a:bodyPr wrap="square" lIns="0" tIns="127635" rIns="0" bIns="0" rtlCol="0" vert="horz">
            <a:spAutoFit/>
          </a:bodyPr>
          <a:lstStyle/>
          <a:p>
            <a:pPr marL="1057275">
              <a:lnSpc>
                <a:spcPct val="100000"/>
              </a:lnSpc>
              <a:spcBef>
                <a:spcPts val="1005"/>
              </a:spcBef>
            </a:pPr>
            <a:r>
              <a:rPr dirty="0" sz="2200" spc="-5">
                <a:solidFill>
                  <a:srgbClr val="006500"/>
                </a:solidFill>
                <a:latin typeface="Tahoma"/>
                <a:cs typeface="Tahoma"/>
              </a:rPr>
              <a:t>Pruning</a:t>
            </a:r>
            <a:r>
              <a:rPr dirty="0" sz="2200" spc="-10">
                <a:solidFill>
                  <a:srgbClr val="006500"/>
                </a:solidFill>
                <a:latin typeface="Tahoma"/>
                <a:cs typeface="Tahoma"/>
              </a:rPr>
              <a:t> </a:t>
            </a:r>
            <a:r>
              <a:rPr dirty="0" sz="2200" spc="-5">
                <a:solidFill>
                  <a:srgbClr val="006500"/>
                </a:solidFill>
                <a:latin typeface="Tahoma"/>
                <a:cs typeface="Tahoma"/>
              </a:rPr>
              <a:t>example</a:t>
            </a:r>
            <a:endParaRPr sz="2200">
              <a:latin typeface="Tahoma"/>
              <a:cs typeface="Tahoma"/>
            </a:endParaRPr>
          </a:p>
          <a:p>
            <a:pPr marL="171450" marR="5080" indent="-171450">
              <a:lnSpc>
                <a:spcPct val="100000"/>
              </a:lnSpc>
              <a:spcBef>
                <a:spcPts val="660"/>
              </a:spcBef>
              <a:buChar char="•"/>
              <a:tabLst>
                <a:tab pos="172085" algn="l"/>
              </a:tabLst>
            </a:pPr>
            <a:r>
              <a:rPr dirty="0" sz="1600">
                <a:latin typeface="Tahoma"/>
                <a:cs typeface="Tahoma"/>
              </a:rPr>
              <a:t>With </a:t>
            </a:r>
            <a:r>
              <a:rPr dirty="0" sz="1600" spc="-5">
                <a:latin typeface="Tahoma"/>
                <a:cs typeface="Tahoma"/>
              </a:rPr>
              <a:t>MaxPchance </a:t>
            </a:r>
            <a:r>
              <a:rPr dirty="0" sz="1600">
                <a:latin typeface="Tahoma"/>
                <a:cs typeface="Tahoma"/>
              </a:rPr>
              <a:t>= 0.1, you will see</a:t>
            </a:r>
            <a:r>
              <a:rPr dirty="0" sz="1600" spc="-55">
                <a:latin typeface="Tahoma"/>
                <a:cs typeface="Tahoma"/>
              </a:rPr>
              <a:t> </a:t>
            </a:r>
            <a:r>
              <a:rPr dirty="0" sz="1600">
                <a:latin typeface="Tahoma"/>
                <a:cs typeface="Tahoma"/>
              </a:rPr>
              <a:t>the  following MPG decision</a:t>
            </a:r>
            <a:r>
              <a:rPr dirty="0" sz="1600" spc="-25">
                <a:latin typeface="Tahoma"/>
                <a:cs typeface="Tahoma"/>
              </a:rPr>
              <a:t> </a:t>
            </a:r>
            <a:r>
              <a:rPr dirty="0" sz="1600">
                <a:latin typeface="Tahoma"/>
                <a:cs typeface="Tahoma"/>
              </a:rPr>
              <a:t>tree:</a:t>
            </a:r>
            <a:endParaRPr sz="1600">
              <a:latin typeface="Tahoma"/>
              <a:cs typeface="Tahoma"/>
            </a:endParaRPr>
          </a:p>
        </p:txBody>
      </p:sp>
      <p:sp>
        <p:nvSpPr>
          <p:cNvPr id="10" name="object 10"/>
          <p:cNvSpPr/>
          <p:nvPr/>
        </p:nvSpPr>
        <p:spPr>
          <a:xfrm>
            <a:off x="1866899" y="6621778"/>
            <a:ext cx="2362353" cy="12192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3124199" y="7866887"/>
            <a:ext cx="2807969" cy="749807"/>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4876800" y="7040880"/>
            <a:ext cx="1181100" cy="912494"/>
          </a:xfrm>
          <a:custGeom>
            <a:avLst/>
            <a:gdLst/>
            <a:ahLst/>
            <a:cxnLst/>
            <a:rect l="l" t="t" r="r" b="b"/>
            <a:pathLst>
              <a:path w="1181100" h="912495">
                <a:moveTo>
                  <a:pt x="492251" y="762000"/>
                </a:moveTo>
                <a:lnTo>
                  <a:pt x="196596" y="762000"/>
                </a:lnTo>
                <a:lnTo>
                  <a:pt x="346710" y="912114"/>
                </a:lnTo>
                <a:lnTo>
                  <a:pt x="492251" y="762000"/>
                </a:lnTo>
                <a:close/>
              </a:path>
              <a:path w="1181100" h="912495">
                <a:moveTo>
                  <a:pt x="1181100" y="0"/>
                </a:moveTo>
                <a:lnTo>
                  <a:pt x="0" y="0"/>
                </a:lnTo>
                <a:lnTo>
                  <a:pt x="0" y="762000"/>
                </a:lnTo>
                <a:lnTo>
                  <a:pt x="1181100" y="762000"/>
                </a:lnTo>
                <a:lnTo>
                  <a:pt x="1181100" y="0"/>
                </a:lnTo>
                <a:close/>
              </a:path>
            </a:pathLst>
          </a:custGeom>
          <a:solidFill>
            <a:srgbClr val="FFFFFF"/>
          </a:solidFill>
        </p:spPr>
        <p:txBody>
          <a:bodyPr wrap="square" lIns="0" tIns="0" rIns="0" bIns="0" rtlCol="0"/>
          <a:lstStyle/>
          <a:p/>
        </p:txBody>
      </p:sp>
      <p:sp>
        <p:nvSpPr>
          <p:cNvPr id="13" name="object 13"/>
          <p:cNvSpPr/>
          <p:nvPr/>
        </p:nvSpPr>
        <p:spPr>
          <a:xfrm>
            <a:off x="4876800" y="7040880"/>
            <a:ext cx="1181100" cy="912494"/>
          </a:xfrm>
          <a:custGeom>
            <a:avLst/>
            <a:gdLst/>
            <a:ahLst/>
            <a:cxnLst/>
            <a:rect l="l" t="t" r="r" b="b"/>
            <a:pathLst>
              <a:path w="1181100" h="912495">
                <a:moveTo>
                  <a:pt x="0" y="0"/>
                </a:moveTo>
                <a:lnTo>
                  <a:pt x="0" y="762000"/>
                </a:lnTo>
                <a:lnTo>
                  <a:pt x="196596" y="762000"/>
                </a:lnTo>
                <a:lnTo>
                  <a:pt x="346710" y="912114"/>
                </a:lnTo>
                <a:lnTo>
                  <a:pt x="492251" y="762000"/>
                </a:lnTo>
                <a:lnTo>
                  <a:pt x="1181100" y="762000"/>
                </a:lnTo>
                <a:lnTo>
                  <a:pt x="1181100" y="0"/>
                </a:lnTo>
                <a:lnTo>
                  <a:pt x="196596" y="0"/>
                </a:lnTo>
                <a:lnTo>
                  <a:pt x="0" y="0"/>
                </a:lnTo>
                <a:close/>
              </a:path>
            </a:pathLst>
          </a:custGeom>
          <a:ln w="19050">
            <a:solidFill>
              <a:srgbClr val="000000"/>
            </a:solidFill>
          </a:ln>
        </p:spPr>
        <p:txBody>
          <a:bodyPr wrap="square" lIns="0" tIns="0" rIns="0" bIns="0" rtlCol="0"/>
          <a:lstStyle/>
          <a:p/>
        </p:txBody>
      </p:sp>
      <p:sp>
        <p:nvSpPr>
          <p:cNvPr id="14" name="object 14"/>
          <p:cNvSpPr txBox="1"/>
          <p:nvPr/>
        </p:nvSpPr>
        <p:spPr>
          <a:xfrm>
            <a:off x="4941563" y="7060183"/>
            <a:ext cx="1062990" cy="635635"/>
          </a:xfrm>
          <a:prstGeom prst="rect">
            <a:avLst/>
          </a:prstGeom>
        </p:spPr>
        <p:txBody>
          <a:bodyPr wrap="square" lIns="0" tIns="12700" rIns="0" bIns="0" rtlCol="0" vert="horz">
            <a:spAutoFit/>
          </a:bodyPr>
          <a:lstStyle/>
          <a:p>
            <a:pPr algn="ctr" marR="5080" indent="635">
              <a:lnSpc>
                <a:spcPct val="100000"/>
              </a:lnSpc>
              <a:spcBef>
                <a:spcPts val="100"/>
              </a:spcBef>
            </a:pPr>
            <a:r>
              <a:rPr dirty="0" sz="1000" spc="-5">
                <a:latin typeface="Tahoma"/>
                <a:cs typeface="Tahoma"/>
              </a:rPr>
              <a:t>Note the</a:t>
            </a:r>
            <a:r>
              <a:rPr dirty="0" sz="1000" spc="-80">
                <a:latin typeface="Tahoma"/>
                <a:cs typeface="Tahoma"/>
              </a:rPr>
              <a:t> </a:t>
            </a:r>
            <a:r>
              <a:rPr dirty="0" sz="1000">
                <a:latin typeface="Tahoma"/>
                <a:cs typeface="Tahoma"/>
              </a:rPr>
              <a:t>improved  test set accuracy  </a:t>
            </a:r>
            <a:r>
              <a:rPr dirty="0" sz="1000" spc="-5">
                <a:latin typeface="Tahoma"/>
                <a:cs typeface="Tahoma"/>
              </a:rPr>
              <a:t>compared with</a:t>
            </a:r>
            <a:r>
              <a:rPr dirty="0" sz="1000" spc="-85">
                <a:latin typeface="Tahoma"/>
                <a:cs typeface="Tahoma"/>
              </a:rPr>
              <a:t> </a:t>
            </a:r>
            <a:r>
              <a:rPr dirty="0" sz="1000" spc="-5">
                <a:latin typeface="Tahoma"/>
                <a:cs typeface="Tahoma"/>
              </a:rPr>
              <a:t>the  unpruned</a:t>
            </a:r>
            <a:r>
              <a:rPr dirty="0" sz="1000" spc="-25">
                <a:latin typeface="Tahoma"/>
                <a:cs typeface="Tahoma"/>
              </a:rPr>
              <a:t> </a:t>
            </a:r>
            <a:r>
              <a:rPr dirty="0" sz="1000" spc="-5">
                <a:latin typeface="Tahoma"/>
                <a:cs typeface="Tahoma"/>
              </a:rPr>
              <a:t>tree</a:t>
            </a:r>
            <a:endParaRPr sz="1000">
              <a:latin typeface="Tahoma"/>
              <a:cs typeface="Tahoma"/>
            </a:endParaRPr>
          </a:p>
        </p:txBody>
      </p:sp>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77</a:t>
            </a:r>
            <a:endParaRPr sz="450">
              <a:latin typeface="Tahoma"/>
              <a:cs typeface="Tahoma"/>
            </a:endParaRPr>
          </a:p>
        </p:txBody>
      </p:sp>
      <p:sp>
        <p:nvSpPr>
          <p:cNvPr id="4" name="object 4"/>
          <p:cNvSpPr txBox="1">
            <a:spLocks noGrp="1"/>
          </p:cNvSpPr>
          <p:nvPr>
            <p:ph type="title"/>
          </p:nvPr>
        </p:nvSpPr>
        <p:spPr>
          <a:xfrm>
            <a:off x="3076448" y="1500630"/>
            <a:ext cx="1541145" cy="361315"/>
          </a:xfrm>
          <a:prstGeom prst="rect"/>
        </p:spPr>
        <p:txBody>
          <a:bodyPr wrap="square" lIns="0" tIns="12700" rIns="0" bIns="0" rtlCol="0" vert="horz">
            <a:spAutoFit/>
          </a:bodyPr>
          <a:lstStyle/>
          <a:p>
            <a:pPr marL="12700">
              <a:lnSpc>
                <a:spcPct val="100000"/>
              </a:lnSpc>
              <a:spcBef>
                <a:spcPts val="100"/>
              </a:spcBef>
            </a:pPr>
            <a:r>
              <a:rPr dirty="0" spc="-5"/>
              <a:t>MaxPchance</a:t>
            </a:r>
          </a:p>
        </p:txBody>
      </p:sp>
      <p:sp>
        <p:nvSpPr>
          <p:cNvPr id="5" name="object 5"/>
          <p:cNvSpPr txBox="1"/>
          <p:nvPr/>
        </p:nvSpPr>
        <p:spPr>
          <a:xfrm>
            <a:off x="1747520" y="1919731"/>
            <a:ext cx="4218305" cy="1948814"/>
          </a:xfrm>
          <a:prstGeom prst="rect">
            <a:avLst/>
          </a:prstGeom>
        </p:spPr>
        <p:txBody>
          <a:bodyPr wrap="square" lIns="0" tIns="12700" rIns="0" bIns="0" rtlCol="0" vert="horz">
            <a:spAutoFit/>
          </a:bodyPr>
          <a:lstStyle/>
          <a:p>
            <a:pPr marL="184150" marR="59055" indent="-171450">
              <a:lnSpc>
                <a:spcPct val="100000"/>
              </a:lnSpc>
              <a:spcBef>
                <a:spcPts val="100"/>
              </a:spcBef>
              <a:buClr>
                <a:srgbClr val="000000"/>
              </a:buClr>
              <a:buChar char="•"/>
              <a:tabLst>
                <a:tab pos="184150" algn="l"/>
              </a:tabLst>
            </a:pPr>
            <a:r>
              <a:rPr dirty="0" sz="1600" spc="-5">
                <a:solidFill>
                  <a:srgbClr val="006500"/>
                </a:solidFill>
                <a:latin typeface="Tahoma"/>
                <a:cs typeface="Tahoma"/>
              </a:rPr>
              <a:t>Good </a:t>
            </a:r>
            <a:r>
              <a:rPr dirty="0" sz="1600">
                <a:solidFill>
                  <a:srgbClr val="006500"/>
                </a:solidFill>
                <a:latin typeface="Tahoma"/>
                <a:cs typeface="Tahoma"/>
              </a:rPr>
              <a:t>news: </a:t>
            </a:r>
            <a:r>
              <a:rPr dirty="0" sz="1200" spc="-5">
                <a:latin typeface="Tahoma"/>
                <a:cs typeface="Tahoma"/>
              </a:rPr>
              <a:t>The decision tree can automatically adjust  its pruning decisions according to the amount of apparent  noise and</a:t>
            </a:r>
            <a:r>
              <a:rPr dirty="0" sz="1200">
                <a:latin typeface="Tahoma"/>
                <a:cs typeface="Tahoma"/>
              </a:rPr>
              <a:t> </a:t>
            </a:r>
            <a:r>
              <a:rPr dirty="0" sz="1200" spc="-10">
                <a:latin typeface="Tahoma"/>
                <a:cs typeface="Tahoma"/>
              </a:rPr>
              <a:t>data.</a:t>
            </a:r>
            <a:endParaRPr sz="1200">
              <a:latin typeface="Tahoma"/>
              <a:cs typeface="Tahoma"/>
            </a:endParaRPr>
          </a:p>
          <a:p>
            <a:pPr marL="184150" marR="5080" indent="-171450">
              <a:lnSpc>
                <a:spcPct val="100000"/>
              </a:lnSpc>
              <a:spcBef>
                <a:spcPts val="380"/>
              </a:spcBef>
              <a:buClr>
                <a:srgbClr val="000000"/>
              </a:buClr>
              <a:buChar char="•"/>
              <a:tabLst>
                <a:tab pos="184150" algn="l"/>
              </a:tabLst>
            </a:pPr>
            <a:r>
              <a:rPr dirty="0" sz="1600">
                <a:solidFill>
                  <a:srgbClr val="FF0000"/>
                </a:solidFill>
                <a:latin typeface="Tahoma"/>
                <a:cs typeface="Tahoma"/>
              </a:rPr>
              <a:t>Bad news: </a:t>
            </a:r>
            <a:r>
              <a:rPr dirty="0" sz="1200" spc="-5">
                <a:latin typeface="Tahoma"/>
                <a:cs typeface="Tahoma"/>
              </a:rPr>
              <a:t>The user must come </a:t>
            </a:r>
            <a:r>
              <a:rPr dirty="0" sz="1200">
                <a:latin typeface="Tahoma"/>
                <a:cs typeface="Tahoma"/>
              </a:rPr>
              <a:t>up </a:t>
            </a:r>
            <a:r>
              <a:rPr dirty="0" sz="1200" spc="-5">
                <a:latin typeface="Tahoma"/>
                <a:cs typeface="Tahoma"/>
              </a:rPr>
              <a:t>with </a:t>
            </a:r>
            <a:r>
              <a:rPr dirty="0" sz="1200">
                <a:latin typeface="Tahoma"/>
                <a:cs typeface="Tahoma"/>
              </a:rPr>
              <a:t>a good </a:t>
            </a:r>
            <a:r>
              <a:rPr dirty="0" sz="1200" spc="-5">
                <a:latin typeface="Tahoma"/>
                <a:cs typeface="Tahoma"/>
              </a:rPr>
              <a:t>value </a:t>
            </a:r>
            <a:r>
              <a:rPr dirty="0" sz="1200" spc="-10">
                <a:latin typeface="Tahoma"/>
                <a:cs typeface="Tahoma"/>
              </a:rPr>
              <a:t>of  </a:t>
            </a:r>
            <a:r>
              <a:rPr dirty="0" sz="1200" spc="-5">
                <a:latin typeface="Tahoma"/>
                <a:cs typeface="Tahoma"/>
              </a:rPr>
              <a:t>MaxPchance. (Note, Andrew usually uses 0.05, which is his  favorite value for </a:t>
            </a:r>
            <a:r>
              <a:rPr dirty="0" sz="1200">
                <a:latin typeface="Tahoma"/>
                <a:cs typeface="Tahoma"/>
              </a:rPr>
              <a:t>any </a:t>
            </a:r>
            <a:r>
              <a:rPr dirty="0" sz="1200" spc="-5">
                <a:latin typeface="Tahoma"/>
                <a:cs typeface="Tahoma"/>
              </a:rPr>
              <a:t>magic</a:t>
            </a:r>
            <a:r>
              <a:rPr dirty="0" sz="1200" spc="10">
                <a:latin typeface="Tahoma"/>
                <a:cs typeface="Tahoma"/>
              </a:rPr>
              <a:t> </a:t>
            </a:r>
            <a:r>
              <a:rPr dirty="0" sz="1200" spc="-5">
                <a:latin typeface="Tahoma"/>
                <a:cs typeface="Tahoma"/>
              </a:rPr>
              <a:t>parameter).</a:t>
            </a:r>
            <a:endParaRPr sz="1200">
              <a:latin typeface="Tahoma"/>
              <a:cs typeface="Tahoma"/>
            </a:endParaRPr>
          </a:p>
          <a:p>
            <a:pPr algn="just" marL="184150" marR="57150" indent="-171450">
              <a:lnSpc>
                <a:spcPct val="100000"/>
              </a:lnSpc>
              <a:spcBef>
                <a:spcPts val="370"/>
              </a:spcBef>
              <a:buClr>
                <a:srgbClr val="000000"/>
              </a:buClr>
              <a:buChar char="•"/>
              <a:tabLst>
                <a:tab pos="184150" algn="l"/>
              </a:tabLst>
            </a:pPr>
            <a:r>
              <a:rPr dirty="0" sz="1600">
                <a:solidFill>
                  <a:srgbClr val="006500"/>
                </a:solidFill>
                <a:latin typeface="Tahoma"/>
                <a:cs typeface="Tahoma"/>
              </a:rPr>
              <a:t>Good news: </a:t>
            </a:r>
            <a:r>
              <a:rPr dirty="0" sz="1200" spc="-5">
                <a:latin typeface="Tahoma"/>
                <a:cs typeface="Tahoma"/>
              </a:rPr>
              <a:t>But with extra work, the best MaxPchance  value can be estimated automatically </a:t>
            </a:r>
            <a:r>
              <a:rPr dirty="0" sz="1200">
                <a:latin typeface="Tahoma"/>
                <a:cs typeface="Tahoma"/>
              </a:rPr>
              <a:t>by a </a:t>
            </a:r>
            <a:r>
              <a:rPr dirty="0" sz="1200" spc="-5">
                <a:latin typeface="Tahoma"/>
                <a:cs typeface="Tahoma"/>
              </a:rPr>
              <a:t>technique called  cross-validation.</a:t>
            </a:r>
            <a:endParaRPr sz="12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78</a:t>
            </a:r>
            <a:endParaRPr sz="450">
              <a:latin typeface="Tahoma"/>
              <a:cs typeface="Tahoma"/>
            </a:endParaRPr>
          </a:p>
        </p:txBody>
      </p:sp>
      <p:sp>
        <p:nvSpPr>
          <p:cNvPr id="9" name="object 9"/>
          <p:cNvSpPr txBox="1"/>
          <p:nvPr/>
        </p:nvSpPr>
        <p:spPr>
          <a:xfrm>
            <a:off x="1760220" y="5545172"/>
            <a:ext cx="3683635" cy="1005205"/>
          </a:xfrm>
          <a:prstGeom prst="rect">
            <a:avLst/>
          </a:prstGeom>
        </p:spPr>
        <p:txBody>
          <a:bodyPr wrap="square" lIns="0" tIns="145415" rIns="0" bIns="0" rtlCol="0" vert="horz">
            <a:spAutoFit/>
          </a:bodyPr>
          <a:lstStyle/>
          <a:p>
            <a:pPr algn="ctr" marL="490220">
              <a:lnSpc>
                <a:spcPct val="100000"/>
              </a:lnSpc>
              <a:spcBef>
                <a:spcPts val="1145"/>
              </a:spcBef>
            </a:pPr>
            <a:r>
              <a:rPr dirty="0" sz="2200" spc="-5">
                <a:solidFill>
                  <a:srgbClr val="006500"/>
                </a:solidFill>
                <a:latin typeface="Tahoma"/>
                <a:cs typeface="Tahoma"/>
              </a:rPr>
              <a:t>MaxPchance</a:t>
            </a:r>
            <a:endParaRPr sz="2200">
              <a:latin typeface="Tahoma"/>
              <a:cs typeface="Tahoma"/>
            </a:endParaRPr>
          </a:p>
          <a:p>
            <a:pPr marL="171450" marR="5080" indent="-171450">
              <a:lnSpc>
                <a:spcPct val="100000"/>
              </a:lnSpc>
              <a:spcBef>
                <a:spcPts val="665"/>
              </a:spcBef>
              <a:buChar char="•"/>
              <a:tabLst>
                <a:tab pos="172085" algn="l"/>
              </a:tabLst>
            </a:pPr>
            <a:r>
              <a:rPr dirty="0" sz="1400" spc="-5">
                <a:latin typeface="Tahoma"/>
                <a:cs typeface="Tahoma"/>
              </a:rPr>
              <a:t>Technical note (dealt with in other lectures):  MaxPchance is a regularization</a:t>
            </a:r>
            <a:r>
              <a:rPr dirty="0" sz="1400" spc="35">
                <a:latin typeface="Tahoma"/>
                <a:cs typeface="Tahoma"/>
              </a:rPr>
              <a:t> </a:t>
            </a:r>
            <a:r>
              <a:rPr dirty="0" sz="1400" spc="-5">
                <a:latin typeface="Tahoma"/>
                <a:cs typeface="Tahoma"/>
              </a:rPr>
              <a:t>parameter.</a:t>
            </a:r>
            <a:endParaRPr sz="1400">
              <a:latin typeface="Tahoma"/>
              <a:cs typeface="Tahoma"/>
            </a:endParaRPr>
          </a:p>
        </p:txBody>
      </p:sp>
      <p:sp>
        <p:nvSpPr>
          <p:cNvPr id="10" name="object 10"/>
          <p:cNvSpPr/>
          <p:nvPr/>
        </p:nvSpPr>
        <p:spPr>
          <a:xfrm>
            <a:off x="2286000" y="7659623"/>
            <a:ext cx="3009900" cy="57150"/>
          </a:xfrm>
          <a:custGeom>
            <a:avLst/>
            <a:gdLst/>
            <a:ahLst/>
            <a:cxnLst/>
            <a:rect l="l" t="t" r="r" b="b"/>
            <a:pathLst>
              <a:path w="3009900" h="57150">
                <a:moveTo>
                  <a:pt x="57150" y="0"/>
                </a:moveTo>
                <a:lnTo>
                  <a:pt x="0" y="28956"/>
                </a:lnTo>
                <a:lnTo>
                  <a:pt x="57150" y="57150"/>
                </a:lnTo>
                <a:lnTo>
                  <a:pt x="57150" y="38100"/>
                </a:lnTo>
                <a:lnTo>
                  <a:pt x="47243" y="38100"/>
                </a:lnTo>
                <a:lnTo>
                  <a:pt x="47243" y="19050"/>
                </a:lnTo>
                <a:lnTo>
                  <a:pt x="57150" y="19050"/>
                </a:lnTo>
                <a:lnTo>
                  <a:pt x="57150" y="0"/>
                </a:lnTo>
                <a:close/>
              </a:path>
              <a:path w="3009900" h="57150">
                <a:moveTo>
                  <a:pt x="2952750" y="0"/>
                </a:moveTo>
                <a:lnTo>
                  <a:pt x="2952750" y="57150"/>
                </a:lnTo>
                <a:lnTo>
                  <a:pt x="2991364" y="38100"/>
                </a:lnTo>
                <a:lnTo>
                  <a:pt x="2961894" y="38100"/>
                </a:lnTo>
                <a:lnTo>
                  <a:pt x="2961894" y="19050"/>
                </a:lnTo>
                <a:lnTo>
                  <a:pt x="2990348" y="19050"/>
                </a:lnTo>
                <a:lnTo>
                  <a:pt x="2952750" y="0"/>
                </a:lnTo>
                <a:close/>
              </a:path>
              <a:path w="3009900" h="57150">
                <a:moveTo>
                  <a:pt x="57150" y="19050"/>
                </a:moveTo>
                <a:lnTo>
                  <a:pt x="47243" y="19050"/>
                </a:lnTo>
                <a:lnTo>
                  <a:pt x="47243" y="38100"/>
                </a:lnTo>
                <a:lnTo>
                  <a:pt x="57150" y="38100"/>
                </a:lnTo>
                <a:lnTo>
                  <a:pt x="57150" y="19050"/>
                </a:lnTo>
                <a:close/>
              </a:path>
              <a:path w="3009900" h="57150">
                <a:moveTo>
                  <a:pt x="2952750" y="19050"/>
                </a:moveTo>
                <a:lnTo>
                  <a:pt x="57150" y="19050"/>
                </a:lnTo>
                <a:lnTo>
                  <a:pt x="57150" y="38100"/>
                </a:lnTo>
                <a:lnTo>
                  <a:pt x="2952750" y="38100"/>
                </a:lnTo>
                <a:lnTo>
                  <a:pt x="2952750" y="19050"/>
                </a:lnTo>
                <a:close/>
              </a:path>
              <a:path w="3009900" h="57150">
                <a:moveTo>
                  <a:pt x="2990348" y="19050"/>
                </a:moveTo>
                <a:lnTo>
                  <a:pt x="2961894" y="19050"/>
                </a:lnTo>
                <a:lnTo>
                  <a:pt x="2961894" y="38100"/>
                </a:lnTo>
                <a:lnTo>
                  <a:pt x="2991364" y="38100"/>
                </a:lnTo>
                <a:lnTo>
                  <a:pt x="3009900" y="28956"/>
                </a:lnTo>
                <a:lnTo>
                  <a:pt x="2990348" y="19050"/>
                </a:lnTo>
                <a:close/>
              </a:path>
            </a:pathLst>
          </a:custGeom>
          <a:solidFill>
            <a:srgbClr val="000000"/>
          </a:solidFill>
        </p:spPr>
        <p:txBody>
          <a:bodyPr wrap="square" lIns="0" tIns="0" rIns="0" bIns="0" rtlCol="0"/>
          <a:lstStyle/>
          <a:p/>
        </p:txBody>
      </p:sp>
      <p:sp>
        <p:nvSpPr>
          <p:cNvPr id="11" name="object 11"/>
          <p:cNvSpPr txBox="1"/>
          <p:nvPr/>
        </p:nvSpPr>
        <p:spPr>
          <a:xfrm>
            <a:off x="2065020" y="7774178"/>
            <a:ext cx="53594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FF0000"/>
                </a:solidFill>
                <a:latin typeface="Tahoma"/>
                <a:cs typeface="Tahoma"/>
              </a:rPr>
              <a:t>High</a:t>
            </a:r>
            <a:r>
              <a:rPr dirty="0" sz="1000" spc="-65">
                <a:solidFill>
                  <a:srgbClr val="FF0000"/>
                </a:solidFill>
                <a:latin typeface="Tahoma"/>
                <a:cs typeface="Tahoma"/>
              </a:rPr>
              <a:t> </a:t>
            </a:r>
            <a:r>
              <a:rPr dirty="0" sz="1000" spc="-5">
                <a:solidFill>
                  <a:srgbClr val="FF0000"/>
                </a:solidFill>
                <a:latin typeface="Tahoma"/>
                <a:cs typeface="Tahoma"/>
              </a:rPr>
              <a:t>Bias</a:t>
            </a:r>
            <a:endParaRPr sz="1000">
              <a:latin typeface="Tahoma"/>
              <a:cs typeface="Tahoma"/>
            </a:endParaRPr>
          </a:p>
        </p:txBody>
      </p:sp>
      <p:sp>
        <p:nvSpPr>
          <p:cNvPr id="12" name="object 12"/>
          <p:cNvSpPr txBox="1"/>
          <p:nvPr/>
        </p:nvSpPr>
        <p:spPr>
          <a:xfrm>
            <a:off x="4770565" y="7774178"/>
            <a:ext cx="78867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FF0000"/>
                </a:solidFill>
                <a:latin typeface="Tahoma"/>
                <a:cs typeface="Tahoma"/>
              </a:rPr>
              <a:t>High</a:t>
            </a:r>
            <a:r>
              <a:rPr dirty="0" sz="1000" spc="-70">
                <a:solidFill>
                  <a:srgbClr val="FF0000"/>
                </a:solidFill>
                <a:latin typeface="Tahoma"/>
                <a:cs typeface="Tahoma"/>
              </a:rPr>
              <a:t> </a:t>
            </a:r>
            <a:r>
              <a:rPr dirty="0" sz="1000" spc="-5">
                <a:solidFill>
                  <a:srgbClr val="FF0000"/>
                </a:solidFill>
                <a:latin typeface="Tahoma"/>
                <a:cs typeface="Tahoma"/>
              </a:rPr>
              <a:t>Variance</a:t>
            </a:r>
            <a:endParaRPr sz="1000">
              <a:latin typeface="Tahoma"/>
              <a:cs typeface="Tahoma"/>
            </a:endParaRPr>
          </a:p>
        </p:txBody>
      </p:sp>
      <p:sp>
        <p:nvSpPr>
          <p:cNvPr id="13" name="object 13"/>
          <p:cNvSpPr txBox="1"/>
          <p:nvPr/>
        </p:nvSpPr>
        <p:spPr>
          <a:xfrm>
            <a:off x="3417564" y="7431279"/>
            <a:ext cx="70231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006500"/>
                </a:solidFill>
                <a:latin typeface="Tahoma"/>
                <a:cs typeface="Tahoma"/>
              </a:rPr>
              <a:t>MaxPchance</a:t>
            </a:r>
            <a:endParaRPr sz="1000">
              <a:latin typeface="Tahoma"/>
              <a:cs typeface="Tahoma"/>
            </a:endParaRPr>
          </a:p>
        </p:txBody>
      </p:sp>
      <p:sp>
        <p:nvSpPr>
          <p:cNvPr id="14" name="object 14"/>
          <p:cNvSpPr/>
          <p:nvPr/>
        </p:nvSpPr>
        <p:spPr>
          <a:xfrm>
            <a:off x="4267200" y="7507223"/>
            <a:ext cx="876300" cy="57150"/>
          </a:xfrm>
          <a:custGeom>
            <a:avLst/>
            <a:gdLst/>
            <a:ahLst/>
            <a:cxnLst/>
            <a:rect l="l" t="t" r="r" b="b"/>
            <a:pathLst>
              <a:path w="876300" h="57150">
                <a:moveTo>
                  <a:pt x="819150" y="0"/>
                </a:moveTo>
                <a:lnTo>
                  <a:pt x="819150" y="57150"/>
                </a:lnTo>
                <a:lnTo>
                  <a:pt x="857764" y="38100"/>
                </a:lnTo>
                <a:lnTo>
                  <a:pt x="828294" y="38100"/>
                </a:lnTo>
                <a:lnTo>
                  <a:pt x="828294" y="19050"/>
                </a:lnTo>
                <a:lnTo>
                  <a:pt x="856748" y="19050"/>
                </a:lnTo>
                <a:lnTo>
                  <a:pt x="819150" y="0"/>
                </a:lnTo>
                <a:close/>
              </a:path>
              <a:path w="876300" h="57150">
                <a:moveTo>
                  <a:pt x="819150" y="19050"/>
                </a:moveTo>
                <a:lnTo>
                  <a:pt x="0" y="19050"/>
                </a:lnTo>
                <a:lnTo>
                  <a:pt x="0" y="38100"/>
                </a:lnTo>
                <a:lnTo>
                  <a:pt x="819150" y="38100"/>
                </a:lnTo>
                <a:lnTo>
                  <a:pt x="819150" y="19050"/>
                </a:lnTo>
                <a:close/>
              </a:path>
              <a:path w="876300" h="57150">
                <a:moveTo>
                  <a:pt x="856748" y="19050"/>
                </a:moveTo>
                <a:lnTo>
                  <a:pt x="828294" y="19050"/>
                </a:lnTo>
                <a:lnTo>
                  <a:pt x="828294" y="38100"/>
                </a:lnTo>
                <a:lnTo>
                  <a:pt x="857764" y="38100"/>
                </a:lnTo>
                <a:lnTo>
                  <a:pt x="876300" y="28956"/>
                </a:lnTo>
                <a:lnTo>
                  <a:pt x="856748" y="19050"/>
                </a:lnTo>
                <a:close/>
              </a:path>
            </a:pathLst>
          </a:custGeom>
          <a:solidFill>
            <a:srgbClr val="000000"/>
          </a:solidFill>
        </p:spPr>
        <p:txBody>
          <a:bodyPr wrap="square" lIns="0" tIns="0" rIns="0" bIns="0" rtlCol="0"/>
          <a:lstStyle/>
          <a:p/>
        </p:txBody>
      </p:sp>
      <p:sp>
        <p:nvSpPr>
          <p:cNvPr id="15" name="object 15"/>
          <p:cNvSpPr txBox="1"/>
          <p:nvPr/>
        </p:nvSpPr>
        <p:spPr>
          <a:xfrm>
            <a:off x="4351020" y="7316976"/>
            <a:ext cx="59690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006500"/>
                </a:solidFill>
                <a:latin typeface="Tahoma"/>
                <a:cs typeface="Tahoma"/>
              </a:rPr>
              <a:t>Increasing</a:t>
            </a:r>
            <a:endParaRPr sz="1000">
              <a:latin typeface="Tahoma"/>
              <a:cs typeface="Tahoma"/>
            </a:endParaRPr>
          </a:p>
        </p:txBody>
      </p:sp>
      <p:sp>
        <p:nvSpPr>
          <p:cNvPr id="16" name="object 16"/>
          <p:cNvSpPr/>
          <p:nvPr/>
        </p:nvSpPr>
        <p:spPr>
          <a:xfrm>
            <a:off x="2438400" y="7545323"/>
            <a:ext cx="876300" cy="57150"/>
          </a:xfrm>
          <a:custGeom>
            <a:avLst/>
            <a:gdLst/>
            <a:ahLst/>
            <a:cxnLst/>
            <a:rect l="l" t="t" r="r" b="b"/>
            <a:pathLst>
              <a:path w="876300" h="57150">
                <a:moveTo>
                  <a:pt x="57150" y="0"/>
                </a:moveTo>
                <a:lnTo>
                  <a:pt x="0" y="28956"/>
                </a:lnTo>
                <a:lnTo>
                  <a:pt x="57150" y="57150"/>
                </a:lnTo>
                <a:lnTo>
                  <a:pt x="57150" y="38100"/>
                </a:lnTo>
                <a:lnTo>
                  <a:pt x="47243" y="38100"/>
                </a:lnTo>
                <a:lnTo>
                  <a:pt x="47243" y="19050"/>
                </a:lnTo>
                <a:lnTo>
                  <a:pt x="57150" y="19050"/>
                </a:lnTo>
                <a:lnTo>
                  <a:pt x="57150" y="0"/>
                </a:lnTo>
                <a:close/>
              </a:path>
              <a:path w="876300" h="57150">
                <a:moveTo>
                  <a:pt x="57150" y="19050"/>
                </a:moveTo>
                <a:lnTo>
                  <a:pt x="47243" y="19050"/>
                </a:lnTo>
                <a:lnTo>
                  <a:pt x="47243" y="38100"/>
                </a:lnTo>
                <a:lnTo>
                  <a:pt x="57150" y="38100"/>
                </a:lnTo>
                <a:lnTo>
                  <a:pt x="57150" y="19050"/>
                </a:lnTo>
                <a:close/>
              </a:path>
              <a:path w="876300" h="57150">
                <a:moveTo>
                  <a:pt x="876300" y="19050"/>
                </a:moveTo>
                <a:lnTo>
                  <a:pt x="57150" y="19050"/>
                </a:lnTo>
                <a:lnTo>
                  <a:pt x="57150" y="38100"/>
                </a:lnTo>
                <a:lnTo>
                  <a:pt x="876300" y="38100"/>
                </a:lnTo>
                <a:lnTo>
                  <a:pt x="876300" y="19050"/>
                </a:lnTo>
                <a:close/>
              </a:path>
            </a:pathLst>
          </a:custGeom>
          <a:solidFill>
            <a:srgbClr val="000000"/>
          </a:solidFill>
        </p:spPr>
        <p:txBody>
          <a:bodyPr wrap="square" lIns="0" tIns="0" rIns="0" bIns="0" rtlCol="0"/>
          <a:lstStyle/>
          <a:p/>
        </p:txBody>
      </p:sp>
      <p:sp>
        <p:nvSpPr>
          <p:cNvPr id="17" name="object 17"/>
          <p:cNvSpPr txBox="1"/>
          <p:nvPr/>
        </p:nvSpPr>
        <p:spPr>
          <a:xfrm>
            <a:off x="2505455" y="7355076"/>
            <a:ext cx="631190" cy="178435"/>
          </a:xfrm>
          <a:prstGeom prst="rect">
            <a:avLst/>
          </a:prstGeom>
        </p:spPr>
        <p:txBody>
          <a:bodyPr wrap="square" lIns="0" tIns="12700" rIns="0" bIns="0" rtlCol="0" vert="horz">
            <a:spAutoFit/>
          </a:bodyPr>
          <a:lstStyle/>
          <a:p>
            <a:pPr>
              <a:lnSpc>
                <a:spcPct val="100000"/>
              </a:lnSpc>
              <a:spcBef>
                <a:spcPts val="100"/>
              </a:spcBef>
            </a:pPr>
            <a:r>
              <a:rPr dirty="0" sz="1000" spc="-5">
                <a:solidFill>
                  <a:srgbClr val="006500"/>
                </a:solidFill>
                <a:latin typeface="Tahoma"/>
                <a:cs typeface="Tahoma"/>
              </a:rPr>
              <a:t>Decreasing</a:t>
            </a:r>
            <a:endParaRPr sz="1000">
              <a:latin typeface="Tahoma"/>
              <a:cs typeface="Tahoma"/>
            </a:endParaRPr>
          </a:p>
        </p:txBody>
      </p:sp>
      <p:sp>
        <p:nvSpPr>
          <p:cNvPr id="18" name="object 18"/>
          <p:cNvSpPr/>
          <p:nvPr/>
        </p:nvSpPr>
        <p:spPr>
          <a:xfrm>
            <a:off x="2446020" y="6705600"/>
            <a:ext cx="2194560" cy="539750"/>
          </a:xfrm>
          <a:custGeom>
            <a:avLst/>
            <a:gdLst/>
            <a:ahLst/>
            <a:cxnLst/>
            <a:rect l="l" t="t" r="r" b="b"/>
            <a:pathLst>
              <a:path w="2194560" h="539750">
                <a:moveTo>
                  <a:pt x="0" y="105918"/>
                </a:moveTo>
                <a:lnTo>
                  <a:pt x="11263" y="125098"/>
                </a:lnTo>
                <a:lnTo>
                  <a:pt x="22669" y="142779"/>
                </a:lnTo>
                <a:lnTo>
                  <a:pt x="36647" y="157460"/>
                </a:lnTo>
                <a:lnTo>
                  <a:pt x="55625" y="167639"/>
                </a:lnTo>
                <a:lnTo>
                  <a:pt x="66591" y="182344"/>
                </a:lnTo>
                <a:lnTo>
                  <a:pt x="78200" y="194976"/>
                </a:lnTo>
                <a:lnTo>
                  <a:pt x="91094" y="206323"/>
                </a:lnTo>
                <a:lnTo>
                  <a:pt x="105918" y="217169"/>
                </a:lnTo>
                <a:lnTo>
                  <a:pt x="137886" y="256674"/>
                </a:lnTo>
                <a:lnTo>
                  <a:pt x="180498" y="297180"/>
                </a:lnTo>
                <a:lnTo>
                  <a:pt x="227540" y="333113"/>
                </a:lnTo>
                <a:lnTo>
                  <a:pt x="272796" y="358901"/>
                </a:lnTo>
                <a:lnTo>
                  <a:pt x="315563" y="374999"/>
                </a:lnTo>
                <a:lnTo>
                  <a:pt x="336339" y="383440"/>
                </a:lnTo>
                <a:lnTo>
                  <a:pt x="358902" y="396239"/>
                </a:lnTo>
                <a:lnTo>
                  <a:pt x="396454" y="418838"/>
                </a:lnTo>
                <a:lnTo>
                  <a:pt x="436435" y="438721"/>
                </a:lnTo>
                <a:lnTo>
                  <a:pt x="477845" y="454318"/>
                </a:lnTo>
                <a:lnTo>
                  <a:pt x="519684" y="464057"/>
                </a:lnTo>
                <a:lnTo>
                  <a:pt x="566214" y="483595"/>
                </a:lnTo>
                <a:lnTo>
                  <a:pt x="615415" y="497464"/>
                </a:lnTo>
                <a:lnTo>
                  <a:pt x="666116" y="507126"/>
                </a:lnTo>
                <a:lnTo>
                  <a:pt x="717145" y="514045"/>
                </a:lnTo>
                <a:lnTo>
                  <a:pt x="767334" y="519683"/>
                </a:lnTo>
                <a:lnTo>
                  <a:pt x="811584" y="528302"/>
                </a:lnTo>
                <a:lnTo>
                  <a:pt x="864033" y="534211"/>
                </a:lnTo>
                <a:lnTo>
                  <a:pt x="922531" y="537781"/>
                </a:lnTo>
                <a:lnTo>
                  <a:pt x="984927" y="539383"/>
                </a:lnTo>
                <a:lnTo>
                  <a:pt x="1049068" y="539386"/>
                </a:lnTo>
                <a:lnTo>
                  <a:pt x="1112805" y="538162"/>
                </a:lnTo>
                <a:lnTo>
                  <a:pt x="1173986" y="536081"/>
                </a:lnTo>
                <a:lnTo>
                  <a:pt x="1230460" y="533512"/>
                </a:lnTo>
                <a:lnTo>
                  <a:pt x="1280076" y="530828"/>
                </a:lnTo>
                <a:lnTo>
                  <a:pt x="1320683" y="528397"/>
                </a:lnTo>
                <a:lnTo>
                  <a:pt x="1350130" y="526591"/>
                </a:lnTo>
                <a:lnTo>
                  <a:pt x="1366266" y="525780"/>
                </a:lnTo>
                <a:lnTo>
                  <a:pt x="1392233" y="517469"/>
                </a:lnTo>
                <a:lnTo>
                  <a:pt x="1418558" y="510158"/>
                </a:lnTo>
                <a:lnTo>
                  <a:pt x="1445025" y="502848"/>
                </a:lnTo>
                <a:lnTo>
                  <a:pt x="1471421" y="494538"/>
                </a:lnTo>
                <a:lnTo>
                  <a:pt x="1497806" y="483060"/>
                </a:lnTo>
                <a:lnTo>
                  <a:pt x="1523047" y="469011"/>
                </a:lnTo>
                <a:lnTo>
                  <a:pt x="1548574" y="455533"/>
                </a:lnTo>
                <a:lnTo>
                  <a:pt x="1575816" y="445769"/>
                </a:lnTo>
                <a:lnTo>
                  <a:pt x="1616547" y="422049"/>
                </a:lnTo>
                <a:lnTo>
                  <a:pt x="1659607" y="402307"/>
                </a:lnTo>
                <a:lnTo>
                  <a:pt x="1704022" y="384810"/>
                </a:lnTo>
                <a:lnTo>
                  <a:pt x="1748818" y="367820"/>
                </a:lnTo>
                <a:lnTo>
                  <a:pt x="1793021" y="349602"/>
                </a:lnTo>
                <a:lnTo>
                  <a:pt x="1835658" y="328422"/>
                </a:lnTo>
                <a:lnTo>
                  <a:pt x="1878349" y="302692"/>
                </a:lnTo>
                <a:lnTo>
                  <a:pt x="1920013" y="274748"/>
                </a:lnTo>
                <a:lnTo>
                  <a:pt x="1960481" y="244732"/>
                </a:lnTo>
                <a:lnTo>
                  <a:pt x="1999583" y="212788"/>
                </a:lnTo>
                <a:lnTo>
                  <a:pt x="2037148" y="179058"/>
                </a:lnTo>
                <a:lnTo>
                  <a:pt x="2073009" y="143684"/>
                </a:lnTo>
                <a:lnTo>
                  <a:pt x="2106993" y="106810"/>
                </a:lnTo>
                <a:lnTo>
                  <a:pt x="2138934" y="68579"/>
                </a:lnTo>
                <a:lnTo>
                  <a:pt x="2153197" y="51970"/>
                </a:lnTo>
                <a:lnTo>
                  <a:pt x="2168461" y="35718"/>
                </a:lnTo>
                <a:lnTo>
                  <a:pt x="2182868" y="18752"/>
                </a:lnTo>
                <a:lnTo>
                  <a:pt x="2194560" y="0"/>
                </a:lnTo>
              </a:path>
            </a:pathLst>
          </a:custGeom>
          <a:ln w="19050">
            <a:solidFill>
              <a:srgbClr val="FF0000"/>
            </a:solidFill>
          </a:ln>
        </p:spPr>
        <p:txBody>
          <a:bodyPr wrap="square" lIns="0" tIns="0" rIns="0" bIns="0" rtlCol="0"/>
          <a:lstStyle/>
          <a:p/>
        </p:txBody>
      </p:sp>
      <p:sp>
        <p:nvSpPr>
          <p:cNvPr id="19" name="object 19"/>
          <p:cNvSpPr txBox="1"/>
          <p:nvPr/>
        </p:nvSpPr>
        <p:spPr>
          <a:xfrm>
            <a:off x="1990535" y="6583922"/>
            <a:ext cx="331470" cy="1019175"/>
          </a:xfrm>
          <a:prstGeom prst="rect">
            <a:avLst/>
          </a:prstGeom>
        </p:spPr>
        <p:txBody>
          <a:bodyPr wrap="square" lIns="0" tIns="12700" rIns="0" bIns="0" rtlCol="0" vert="vert270">
            <a:spAutoFit/>
          </a:bodyPr>
          <a:lstStyle/>
          <a:p>
            <a:pPr marL="370840" marR="5080" indent="-358140">
              <a:lnSpc>
                <a:spcPct val="100000"/>
              </a:lnSpc>
              <a:spcBef>
                <a:spcPts val="100"/>
              </a:spcBef>
            </a:pPr>
            <a:r>
              <a:rPr dirty="0" sz="1000" spc="-5">
                <a:solidFill>
                  <a:srgbClr val="FF0000"/>
                </a:solidFill>
                <a:latin typeface="Tahoma"/>
                <a:cs typeface="Tahoma"/>
              </a:rPr>
              <a:t>Expected Test</a:t>
            </a:r>
            <a:r>
              <a:rPr dirty="0" sz="1000" spc="-90">
                <a:solidFill>
                  <a:srgbClr val="FF0000"/>
                </a:solidFill>
                <a:latin typeface="Tahoma"/>
                <a:cs typeface="Tahoma"/>
              </a:rPr>
              <a:t> </a:t>
            </a:r>
            <a:r>
              <a:rPr dirty="0" sz="1000" spc="-5">
                <a:solidFill>
                  <a:srgbClr val="FF0000"/>
                </a:solidFill>
                <a:latin typeface="Tahoma"/>
                <a:cs typeface="Tahoma"/>
              </a:rPr>
              <a:t>set  </a:t>
            </a:r>
            <a:r>
              <a:rPr dirty="0" sz="1000">
                <a:solidFill>
                  <a:srgbClr val="FF0000"/>
                </a:solidFill>
                <a:latin typeface="Tahoma"/>
                <a:cs typeface="Tahoma"/>
              </a:rPr>
              <a:t>Error</a:t>
            </a:r>
            <a:endParaRPr sz="1000">
              <a:latin typeface="Tahoma"/>
              <a:cs typeface="Tahoma"/>
            </a:endParaRPr>
          </a:p>
        </p:txBody>
      </p:sp>
      <p:sp>
        <p:nvSpPr>
          <p:cNvPr id="20" name="object 2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1" name="object 2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7</a:t>
            </a:r>
            <a:endParaRPr sz="450">
              <a:latin typeface="Tahoma"/>
              <a:cs typeface="Tahoma"/>
            </a:endParaRPr>
          </a:p>
        </p:txBody>
      </p:sp>
      <p:sp>
        <p:nvSpPr>
          <p:cNvPr id="4" name="object 4"/>
          <p:cNvSpPr txBox="1">
            <a:spLocks noGrp="1"/>
          </p:cNvSpPr>
          <p:nvPr>
            <p:ph type="title"/>
          </p:nvPr>
        </p:nvSpPr>
        <p:spPr>
          <a:xfrm>
            <a:off x="2713735" y="1500630"/>
            <a:ext cx="2268220" cy="361315"/>
          </a:xfrm>
          <a:prstGeom prst="rect"/>
        </p:spPr>
        <p:txBody>
          <a:bodyPr wrap="square" lIns="0" tIns="12700" rIns="0" bIns="0" rtlCol="0" vert="horz">
            <a:spAutoFit/>
          </a:bodyPr>
          <a:lstStyle/>
          <a:p>
            <a:pPr marL="12700">
              <a:lnSpc>
                <a:spcPct val="100000"/>
              </a:lnSpc>
              <a:spcBef>
                <a:spcPts val="100"/>
              </a:spcBef>
            </a:pPr>
            <a:r>
              <a:rPr dirty="0"/>
              <a:t>About </a:t>
            </a:r>
            <a:r>
              <a:rPr dirty="0" spc="-5"/>
              <a:t>this</a:t>
            </a:r>
            <a:r>
              <a:rPr dirty="0" spc="-80"/>
              <a:t> </a:t>
            </a:r>
            <a:r>
              <a:rPr dirty="0" spc="-5"/>
              <a:t>dataset</a:t>
            </a:r>
          </a:p>
        </p:txBody>
      </p:sp>
      <p:sp>
        <p:nvSpPr>
          <p:cNvPr id="5" name="object 5"/>
          <p:cNvSpPr txBox="1"/>
          <p:nvPr/>
        </p:nvSpPr>
        <p:spPr>
          <a:xfrm>
            <a:off x="1747520" y="1872021"/>
            <a:ext cx="3956050" cy="853440"/>
          </a:xfrm>
          <a:prstGeom prst="rect">
            <a:avLst/>
          </a:prstGeom>
        </p:spPr>
        <p:txBody>
          <a:bodyPr wrap="square" lIns="0" tIns="60325" rIns="0" bIns="0" rtlCol="0" vert="horz">
            <a:spAutoFit/>
          </a:bodyPr>
          <a:lstStyle/>
          <a:p>
            <a:pPr marL="184150" indent="-172085">
              <a:lnSpc>
                <a:spcPct val="100000"/>
              </a:lnSpc>
              <a:spcBef>
                <a:spcPts val="475"/>
              </a:spcBef>
              <a:buChar char="•"/>
              <a:tabLst>
                <a:tab pos="184785" algn="l"/>
              </a:tabLst>
            </a:pPr>
            <a:r>
              <a:rPr dirty="0" sz="1600">
                <a:latin typeface="Tahoma"/>
                <a:cs typeface="Tahoma"/>
              </a:rPr>
              <a:t>It is a tiny subset of the 1990 US</a:t>
            </a:r>
            <a:r>
              <a:rPr dirty="0" sz="1600" spc="-75">
                <a:latin typeface="Tahoma"/>
                <a:cs typeface="Tahoma"/>
              </a:rPr>
              <a:t> </a:t>
            </a:r>
            <a:r>
              <a:rPr dirty="0" sz="1600">
                <a:latin typeface="Tahoma"/>
                <a:cs typeface="Tahoma"/>
              </a:rPr>
              <a:t>Census.</a:t>
            </a:r>
            <a:endParaRPr sz="1600">
              <a:latin typeface="Tahoma"/>
              <a:cs typeface="Tahoma"/>
            </a:endParaRPr>
          </a:p>
          <a:p>
            <a:pPr marL="184150" marR="5080" indent="-171450">
              <a:lnSpc>
                <a:spcPct val="100000"/>
              </a:lnSpc>
              <a:spcBef>
                <a:spcPts val="380"/>
              </a:spcBef>
              <a:buChar char="•"/>
              <a:tabLst>
                <a:tab pos="184785" algn="l"/>
              </a:tabLst>
            </a:pPr>
            <a:r>
              <a:rPr dirty="0" sz="1600">
                <a:latin typeface="Tahoma"/>
                <a:cs typeface="Tahoma"/>
              </a:rPr>
              <a:t>It is publicly available online from the</a:t>
            </a:r>
            <a:r>
              <a:rPr dirty="0" sz="1600" spc="-95">
                <a:latin typeface="Tahoma"/>
                <a:cs typeface="Tahoma"/>
              </a:rPr>
              <a:t> </a:t>
            </a:r>
            <a:r>
              <a:rPr dirty="0" sz="1600">
                <a:latin typeface="Tahoma"/>
                <a:cs typeface="Tahoma"/>
              </a:rPr>
              <a:t>UCI  Machine Learning </a:t>
            </a:r>
            <a:r>
              <a:rPr dirty="0" sz="1600" spc="-5">
                <a:latin typeface="Tahoma"/>
                <a:cs typeface="Tahoma"/>
              </a:rPr>
              <a:t>Datasets</a:t>
            </a:r>
            <a:r>
              <a:rPr dirty="0" sz="1600" spc="-40">
                <a:latin typeface="Tahoma"/>
                <a:cs typeface="Tahoma"/>
              </a:rPr>
              <a:t> </a:t>
            </a:r>
            <a:r>
              <a:rPr dirty="0" sz="1600" spc="-5">
                <a:latin typeface="Tahoma"/>
                <a:cs typeface="Tahoma"/>
              </a:rPr>
              <a:t>repository</a:t>
            </a:r>
            <a:endParaRPr sz="1600">
              <a:latin typeface="Tahoma"/>
              <a:cs typeface="Tahoma"/>
            </a:endParaRPr>
          </a:p>
        </p:txBody>
      </p:sp>
      <p:sp>
        <p:nvSpPr>
          <p:cNvPr id="6" name="object 6"/>
          <p:cNvSpPr/>
          <p:nvPr/>
        </p:nvSpPr>
        <p:spPr>
          <a:xfrm>
            <a:off x="1866899" y="2749295"/>
            <a:ext cx="3966209" cy="1733549"/>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58079" y="8726678"/>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8</a:t>
            </a:r>
            <a:endParaRPr sz="450">
              <a:latin typeface="Tahoma"/>
              <a:cs typeface="Tahoma"/>
            </a:endParaRPr>
          </a:p>
        </p:txBody>
      </p:sp>
      <p:sp>
        <p:nvSpPr>
          <p:cNvPr id="10" name="object 10"/>
          <p:cNvSpPr txBox="1"/>
          <p:nvPr/>
        </p:nvSpPr>
        <p:spPr>
          <a:xfrm>
            <a:off x="1760220" y="5563123"/>
            <a:ext cx="4132579" cy="803910"/>
          </a:xfrm>
          <a:prstGeom prst="rect">
            <a:avLst/>
          </a:prstGeom>
        </p:spPr>
        <p:txBody>
          <a:bodyPr wrap="square" lIns="0" tIns="127635" rIns="0" bIns="0" rtlCol="0" vert="horz">
            <a:spAutoFit/>
          </a:bodyPr>
          <a:lstStyle/>
          <a:p>
            <a:pPr marL="55880">
              <a:lnSpc>
                <a:spcPct val="100000"/>
              </a:lnSpc>
              <a:spcBef>
                <a:spcPts val="1005"/>
              </a:spcBef>
            </a:pPr>
            <a:r>
              <a:rPr dirty="0" sz="2200" spc="-5">
                <a:solidFill>
                  <a:srgbClr val="006500"/>
                </a:solidFill>
                <a:latin typeface="Tahoma"/>
                <a:cs typeface="Tahoma"/>
              </a:rPr>
              <a:t>What can you do with </a:t>
            </a:r>
            <a:r>
              <a:rPr dirty="0" sz="2200">
                <a:solidFill>
                  <a:srgbClr val="006500"/>
                </a:solidFill>
                <a:latin typeface="Tahoma"/>
                <a:cs typeface="Tahoma"/>
              </a:rPr>
              <a:t>a</a:t>
            </a:r>
            <a:r>
              <a:rPr dirty="0" sz="2200" spc="-30">
                <a:solidFill>
                  <a:srgbClr val="006500"/>
                </a:solidFill>
                <a:latin typeface="Tahoma"/>
                <a:cs typeface="Tahoma"/>
              </a:rPr>
              <a:t> </a:t>
            </a:r>
            <a:r>
              <a:rPr dirty="0" sz="2200" spc="-5">
                <a:solidFill>
                  <a:srgbClr val="006500"/>
                </a:solidFill>
                <a:latin typeface="Tahoma"/>
                <a:cs typeface="Tahoma"/>
              </a:rPr>
              <a:t>dataset?</a:t>
            </a:r>
            <a:endParaRPr sz="2200">
              <a:latin typeface="Tahoma"/>
              <a:cs typeface="Tahoma"/>
            </a:endParaRPr>
          </a:p>
          <a:p>
            <a:pPr marL="171450" indent="-172085">
              <a:lnSpc>
                <a:spcPct val="100000"/>
              </a:lnSpc>
              <a:spcBef>
                <a:spcPts val="660"/>
              </a:spcBef>
              <a:buChar char="•"/>
              <a:tabLst>
                <a:tab pos="172085" algn="l"/>
              </a:tabLst>
            </a:pPr>
            <a:r>
              <a:rPr dirty="0" sz="1600">
                <a:latin typeface="Tahoma"/>
                <a:cs typeface="Tahoma"/>
              </a:rPr>
              <a:t>Well, you can look at</a:t>
            </a:r>
            <a:r>
              <a:rPr dirty="0" sz="1600" spc="-50">
                <a:latin typeface="Tahoma"/>
                <a:cs typeface="Tahoma"/>
              </a:rPr>
              <a:t> </a:t>
            </a:r>
            <a:r>
              <a:rPr dirty="0" sz="1600">
                <a:latin typeface="Tahoma"/>
                <a:cs typeface="Tahoma"/>
              </a:rPr>
              <a:t>histograms…</a:t>
            </a:r>
            <a:endParaRPr sz="1600">
              <a:latin typeface="Tahoma"/>
              <a:cs typeface="Tahoma"/>
            </a:endParaRPr>
          </a:p>
        </p:txBody>
      </p:sp>
      <p:sp>
        <p:nvSpPr>
          <p:cNvPr id="11" name="object 11"/>
          <p:cNvSpPr/>
          <p:nvPr/>
        </p:nvSpPr>
        <p:spPr>
          <a:xfrm>
            <a:off x="2057399" y="6469379"/>
            <a:ext cx="2623565" cy="731519"/>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4762500" y="6609080"/>
            <a:ext cx="520700" cy="208279"/>
          </a:xfrm>
          <a:prstGeom prst="rect">
            <a:avLst/>
          </a:prstGeom>
        </p:spPr>
        <p:txBody>
          <a:bodyPr wrap="square" lIns="0" tIns="12700" rIns="0" bIns="0" rtlCol="0" vert="horz">
            <a:spAutoFit/>
          </a:bodyPr>
          <a:lstStyle/>
          <a:p>
            <a:pPr>
              <a:lnSpc>
                <a:spcPct val="100000"/>
              </a:lnSpc>
              <a:spcBef>
                <a:spcPts val="100"/>
              </a:spcBef>
            </a:pPr>
            <a:r>
              <a:rPr dirty="0" sz="1200" spc="-10">
                <a:latin typeface="Arial"/>
                <a:cs typeface="Arial"/>
              </a:rPr>
              <a:t>Gender</a:t>
            </a:r>
            <a:endParaRPr sz="1200">
              <a:latin typeface="Arial"/>
              <a:cs typeface="Arial"/>
            </a:endParaRPr>
          </a:p>
        </p:txBody>
      </p:sp>
      <p:sp>
        <p:nvSpPr>
          <p:cNvPr id="13" name="object 13"/>
          <p:cNvSpPr/>
          <p:nvPr/>
        </p:nvSpPr>
        <p:spPr>
          <a:xfrm>
            <a:off x="2171699" y="7345679"/>
            <a:ext cx="2760725" cy="1232915"/>
          </a:xfrm>
          <a:prstGeom prst="rect">
            <a:avLst/>
          </a:prstGeom>
          <a:blipFill>
            <a:blip r:embed="rId4" cstate="print"/>
            <a:stretch>
              <a:fillRect/>
            </a:stretch>
          </a:blipFill>
        </p:spPr>
        <p:txBody>
          <a:bodyPr wrap="square" lIns="0" tIns="0" rIns="0" bIns="0" rtlCol="0"/>
          <a:lstStyle/>
          <a:p/>
        </p:txBody>
      </p:sp>
      <p:sp>
        <p:nvSpPr>
          <p:cNvPr id="14" name="object 14"/>
          <p:cNvSpPr txBox="1"/>
          <p:nvPr/>
        </p:nvSpPr>
        <p:spPr>
          <a:xfrm>
            <a:off x="5029200" y="7675878"/>
            <a:ext cx="470534" cy="390525"/>
          </a:xfrm>
          <a:prstGeom prst="rect">
            <a:avLst/>
          </a:prstGeom>
        </p:spPr>
        <p:txBody>
          <a:bodyPr wrap="square" lIns="0" tIns="12700" rIns="0" bIns="0" rtlCol="0" vert="horz">
            <a:spAutoFit/>
          </a:bodyPr>
          <a:lstStyle/>
          <a:p>
            <a:pPr marR="5080">
              <a:lnSpc>
                <a:spcPct val="100000"/>
              </a:lnSpc>
              <a:spcBef>
                <a:spcPts val="100"/>
              </a:spcBef>
            </a:pPr>
            <a:r>
              <a:rPr dirty="0" sz="1200" spc="-5">
                <a:latin typeface="Arial"/>
                <a:cs typeface="Arial"/>
              </a:rPr>
              <a:t>Marital  </a:t>
            </a:r>
            <a:r>
              <a:rPr dirty="0" sz="1200" spc="-5">
                <a:latin typeface="Arial"/>
                <a:cs typeface="Arial"/>
              </a:rPr>
              <a:t>Status</a:t>
            </a:r>
            <a:endParaRPr sz="1200">
              <a:latin typeface="Arial"/>
              <a:cs typeface="Arial"/>
            </a:endParaRPr>
          </a:p>
        </p:txBody>
      </p:sp>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79</a:t>
            </a:r>
            <a:endParaRPr sz="450">
              <a:latin typeface="Tahoma"/>
              <a:cs typeface="Tahoma"/>
            </a:endParaRPr>
          </a:p>
        </p:txBody>
      </p:sp>
      <p:sp>
        <p:nvSpPr>
          <p:cNvPr id="4" name="object 4"/>
          <p:cNvSpPr txBox="1">
            <a:spLocks noGrp="1"/>
          </p:cNvSpPr>
          <p:nvPr>
            <p:ph type="title"/>
          </p:nvPr>
        </p:nvSpPr>
        <p:spPr>
          <a:xfrm>
            <a:off x="2767076" y="1500630"/>
            <a:ext cx="2161540" cy="361315"/>
          </a:xfrm>
          <a:prstGeom prst="rect"/>
        </p:spPr>
        <p:txBody>
          <a:bodyPr wrap="square" lIns="0" tIns="12700" rIns="0" bIns="0" rtlCol="0" vert="horz">
            <a:spAutoFit/>
          </a:bodyPr>
          <a:lstStyle/>
          <a:p>
            <a:pPr marL="12700">
              <a:lnSpc>
                <a:spcPct val="100000"/>
              </a:lnSpc>
              <a:spcBef>
                <a:spcPts val="100"/>
              </a:spcBef>
            </a:pPr>
            <a:r>
              <a:rPr dirty="0" spc="-5"/>
              <a:t>The simplest</a:t>
            </a:r>
            <a:r>
              <a:rPr dirty="0" spc="-70"/>
              <a:t> </a:t>
            </a:r>
            <a:r>
              <a:rPr dirty="0" spc="-5"/>
              <a:t>tree</a:t>
            </a:r>
          </a:p>
        </p:txBody>
      </p:sp>
      <p:sp>
        <p:nvSpPr>
          <p:cNvPr id="5" name="object 5"/>
          <p:cNvSpPr txBox="1"/>
          <p:nvPr/>
        </p:nvSpPr>
        <p:spPr>
          <a:xfrm>
            <a:off x="1747520" y="1919731"/>
            <a:ext cx="4205605" cy="2055495"/>
          </a:xfrm>
          <a:prstGeom prst="rect">
            <a:avLst/>
          </a:prstGeom>
        </p:spPr>
        <p:txBody>
          <a:bodyPr wrap="square" lIns="0" tIns="12700" rIns="0" bIns="0" rtlCol="0" vert="horz">
            <a:spAutoFit/>
          </a:bodyPr>
          <a:lstStyle/>
          <a:p>
            <a:pPr marL="184150" marR="140335" indent="-171450">
              <a:lnSpc>
                <a:spcPct val="100000"/>
              </a:lnSpc>
              <a:spcBef>
                <a:spcPts val="100"/>
              </a:spcBef>
              <a:buChar char="•"/>
              <a:tabLst>
                <a:tab pos="184785" algn="l"/>
              </a:tabLst>
            </a:pPr>
            <a:r>
              <a:rPr dirty="0" sz="1600" spc="-5">
                <a:latin typeface="Tahoma"/>
                <a:cs typeface="Tahoma"/>
              </a:rPr>
              <a:t>Note </a:t>
            </a:r>
            <a:r>
              <a:rPr dirty="0" sz="1600">
                <a:latin typeface="Tahoma"/>
                <a:cs typeface="Tahoma"/>
              </a:rPr>
              <a:t>that this pruning is heuristically</a:t>
            </a:r>
            <a:r>
              <a:rPr dirty="0" sz="1600" spc="-55">
                <a:latin typeface="Tahoma"/>
                <a:cs typeface="Tahoma"/>
              </a:rPr>
              <a:t> </a:t>
            </a:r>
            <a:r>
              <a:rPr dirty="0" sz="1600">
                <a:latin typeface="Tahoma"/>
                <a:cs typeface="Tahoma"/>
              </a:rPr>
              <a:t>trying  to</a:t>
            </a:r>
            <a:r>
              <a:rPr dirty="0" sz="1600" spc="-10">
                <a:latin typeface="Tahoma"/>
                <a:cs typeface="Tahoma"/>
              </a:rPr>
              <a:t> </a:t>
            </a:r>
            <a:r>
              <a:rPr dirty="0" sz="1600">
                <a:latin typeface="Tahoma"/>
                <a:cs typeface="Tahoma"/>
              </a:rPr>
              <a:t>find</a:t>
            </a:r>
            <a:endParaRPr sz="1600">
              <a:latin typeface="Tahoma"/>
              <a:cs typeface="Tahoma"/>
            </a:endParaRPr>
          </a:p>
          <a:p>
            <a:pPr marL="288290" marR="56515" indent="-212090">
              <a:lnSpc>
                <a:spcPts val="1680"/>
              </a:lnSpc>
              <a:spcBef>
                <a:spcPts val="395"/>
              </a:spcBef>
            </a:pPr>
            <a:r>
              <a:rPr dirty="0" sz="1450" spc="-30" i="1">
                <a:solidFill>
                  <a:srgbClr val="006500"/>
                </a:solidFill>
                <a:latin typeface="Tahoma"/>
                <a:cs typeface="Tahoma"/>
              </a:rPr>
              <a:t>The </a:t>
            </a:r>
            <a:r>
              <a:rPr dirty="0" sz="1450" spc="-25" i="1">
                <a:solidFill>
                  <a:srgbClr val="006500"/>
                </a:solidFill>
                <a:latin typeface="Tahoma"/>
                <a:cs typeface="Tahoma"/>
              </a:rPr>
              <a:t>simplest tree structure for </a:t>
            </a:r>
            <a:r>
              <a:rPr dirty="0" sz="1450" spc="-30" i="1">
                <a:solidFill>
                  <a:srgbClr val="006500"/>
                </a:solidFill>
                <a:latin typeface="Tahoma"/>
                <a:cs typeface="Tahoma"/>
              </a:rPr>
              <a:t>which </a:t>
            </a:r>
            <a:r>
              <a:rPr dirty="0" sz="1450" spc="-20" i="1">
                <a:solidFill>
                  <a:srgbClr val="006500"/>
                </a:solidFill>
                <a:latin typeface="Tahoma"/>
                <a:cs typeface="Tahoma"/>
              </a:rPr>
              <a:t>all </a:t>
            </a:r>
            <a:r>
              <a:rPr dirty="0" sz="1450" spc="-25" i="1">
                <a:solidFill>
                  <a:srgbClr val="006500"/>
                </a:solidFill>
                <a:latin typeface="Tahoma"/>
                <a:cs typeface="Tahoma"/>
              </a:rPr>
              <a:t>within-leaf-  </a:t>
            </a:r>
            <a:r>
              <a:rPr dirty="0" sz="1450" spc="-30" i="1">
                <a:solidFill>
                  <a:srgbClr val="006500"/>
                </a:solidFill>
                <a:latin typeface="Tahoma"/>
                <a:cs typeface="Tahoma"/>
              </a:rPr>
              <a:t>node disagreements can be </a:t>
            </a:r>
            <a:r>
              <a:rPr dirty="0" sz="1450" spc="-25" i="1">
                <a:solidFill>
                  <a:srgbClr val="006500"/>
                </a:solidFill>
                <a:latin typeface="Tahoma"/>
                <a:cs typeface="Tahoma"/>
              </a:rPr>
              <a:t>explained </a:t>
            </a:r>
            <a:r>
              <a:rPr dirty="0" sz="1450" spc="-30" i="1">
                <a:solidFill>
                  <a:srgbClr val="006500"/>
                </a:solidFill>
                <a:latin typeface="Tahoma"/>
                <a:cs typeface="Tahoma"/>
              </a:rPr>
              <a:t>by</a:t>
            </a:r>
            <a:r>
              <a:rPr dirty="0" sz="1450" spc="55" i="1">
                <a:solidFill>
                  <a:srgbClr val="006500"/>
                </a:solidFill>
                <a:latin typeface="Tahoma"/>
                <a:cs typeface="Tahoma"/>
              </a:rPr>
              <a:t> </a:t>
            </a:r>
            <a:r>
              <a:rPr dirty="0" sz="1450" spc="-30" i="1">
                <a:solidFill>
                  <a:srgbClr val="006500"/>
                </a:solidFill>
                <a:latin typeface="Tahoma"/>
                <a:cs typeface="Tahoma"/>
              </a:rPr>
              <a:t>chance</a:t>
            </a:r>
            <a:endParaRPr sz="1450">
              <a:latin typeface="Tahoma"/>
              <a:cs typeface="Tahoma"/>
            </a:endParaRPr>
          </a:p>
          <a:p>
            <a:pPr marL="184150" marR="70485" indent="-171450">
              <a:lnSpc>
                <a:spcPct val="100000"/>
              </a:lnSpc>
              <a:spcBef>
                <a:spcPts val="325"/>
              </a:spcBef>
              <a:buChar char="•"/>
              <a:tabLst>
                <a:tab pos="184785" algn="l"/>
              </a:tabLst>
            </a:pPr>
            <a:r>
              <a:rPr dirty="0" sz="1600">
                <a:latin typeface="Tahoma"/>
                <a:cs typeface="Tahoma"/>
              </a:rPr>
              <a:t>This is not the same as saying “the</a:t>
            </a:r>
            <a:r>
              <a:rPr dirty="0" sz="1600" spc="-110">
                <a:latin typeface="Tahoma"/>
                <a:cs typeface="Tahoma"/>
              </a:rPr>
              <a:t> </a:t>
            </a:r>
            <a:r>
              <a:rPr dirty="0" sz="1600">
                <a:latin typeface="Tahoma"/>
                <a:cs typeface="Tahoma"/>
              </a:rPr>
              <a:t>simplest  </a:t>
            </a:r>
            <a:r>
              <a:rPr dirty="0" sz="1600" spc="-5">
                <a:latin typeface="Tahoma"/>
                <a:cs typeface="Tahoma"/>
              </a:rPr>
              <a:t>classification scheme for</a:t>
            </a:r>
            <a:r>
              <a:rPr dirty="0" sz="1600" spc="-20">
                <a:latin typeface="Tahoma"/>
                <a:cs typeface="Tahoma"/>
              </a:rPr>
              <a:t> </a:t>
            </a:r>
            <a:r>
              <a:rPr dirty="0" sz="1600" spc="-5">
                <a:latin typeface="Tahoma"/>
                <a:cs typeface="Tahoma"/>
              </a:rPr>
              <a:t>which…”</a:t>
            </a:r>
            <a:endParaRPr sz="1600">
              <a:latin typeface="Tahoma"/>
              <a:cs typeface="Tahoma"/>
            </a:endParaRPr>
          </a:p>
          <a:p>
            <a:pPr marL="184150" marR="5080" indent="-171450">
              <a:lnSpc>
                <a:spcPct val="100000"/>
              </a:lnSpc>
              <a:spcBef>
                <a:spcPts val="380"/>
              </a:spcBef>
              <a:buChar char="•"/>
              <a:tabLst>
                <a:tab pos="184785" algn="l"/>
              </a:tabLst>
            </a:pPr>
            <a:r>
              <a:rPr dirty="0" sz="1600" spc="-5">
                <a:latin typeface="Tahoma"/>
                <a:cs typeface="Tahoma"/>
              </a:rPr>
              <a:t>Decision trees </a:t>
            </a:r>
            <a:r>
              <a:rPr dirty="0" sz="1600">
                <a:latin typeface="Tahoma"/>
                <a:cs typeface="Tahoma"/>
              </a:rPr>
              <a:t>are biased </a:t>
            </a:r>
            <a:r>
              <a:rPr dirty="0" sz="1600" spc="-5">
                <a:latin typeface="Tahoma"/>
                <a:cs typeface="Tahoma"/>
              </a:rPr>
              <a:t>to </a:t>
            </a:r>
            <a:r>
              <a:rPr dirty="0" sz="1600">
                <a:latin typeface="Tahoma"/>
                <a:cs typeface="Tahoma"/>
              </a:rPr>
              <a:t>prefer </a:t>
            </a:r>
            <a:r>
              <a:rPr dirty="0" sz="1600" spc="-5">
                <a:latin typeface="Tahoma"/>
                <a:cs typeface="Tahoma"/>
              </a:rPr>
              <a:t>classifiers  </a:t>
            </a:r>
            <a:r>
              <a:rPr dirty="0" sz="1600">
                <a:latin typeface="Tahoma"/>
                <a:cs typeface="Tahoma"/>
              </a:rPr>
              <a:t>that can be expressed </a:t>
            </a:r>
            <a:r>
              <a:rPr dirty="0" sz="1600" spc="-5">
                <a:latin typeface="Tahoma"/>
                <a:cs typeface="Tahoma"/>
              </a:rPr>
              <a:t>as</a:t>
            </a:r>
            <a:r>
              <a:rPr dirty="0" sz="1600" spc="-50">
                <a:latin typeface="Tahoma"/>
                <a:cs typeface="Tahoma"/>
              </a:rPr>
              <a:t> </a:t>
            </a:r>
            <a:r>
              <a:rPr dirty="0" sz="1600">
                <a:latin typeface="Tahoma"/>
                <a:cs typeface="Tahoma"/>
              </a:rPr>
              <a:t>trees.</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80</a:t>
            </a:r>
            <a:endParaRPr sz="450">
              <a:latin typeface="Tahoma"/>
              <a:cs typeface="Tahoma"/>
            </a:endParaRPr>
          </a:p>
        </p:txBody>
      </p:sp>
      <p:sp>
        <p:nvSpPr>
          <p:cNvPr id="9" name="object 9"/>
          <p:cNvSpPr txBox="1"/>
          <p:nvPr/>
        </p:nvSpPr>
        <p:spPr>
          <a:xfrm>
            <a:off x="1760220" y="5545172"/>
            <a:ext cx="4209415" cy="2651125"/>
          </a:xfrm>
          <a:prstGeom prst="rect">
            <a:avLst/>
          </a:prstGeom>
        </p:spPr>
        <p:txBody>
          <a:bodyPr wrap="square" lIns="0" tIns="145415" rIns="0" bIns="0" rtlCol="0" vert="horz">
            <a:spAutoFit/>
          </a:bodyPr>
          <a:lstStyle/>
          <a:p>
            <a:pPr marL="58419">
              <a:lnSpc>
                <a:spcPct val="100000"/>
              </a:lnSpc>
              <a:spcBef>
                <a:spcPts val="1145"/>
              </a:spcBef>
            </a:pPr>
            <a:r>
              <a:rPr dirty="0" sz="2200" spc="-5">
                <a:solidFill>
                  <a:srgbClr val="006500"/>
                </a:solidFill>
                <a:latin typeface="Tahoma"/>
                <a:cs typeface="Tahoma"/>
              </a:rPr>
              <a:t>Expressiveness of Decision</a:t>
            </a:r>
            <a:r>
              <a:rPr dirty="0" sz="2200" spc="-45">
                <a:solidFill>
                  <a:srgbClr val="006500"/>
                </a:solidFill>
                <a:latin typeface="Tahoma"/>
                <a:cs typeface="Tahoma"/>
              </a:rPr>
              <a:t> </a:t>
            </a:r>
            <a:r>
              <a:rPr dirty="0" sz="2200" spc="-5">
                <a:solidFill>
                  <a:srgbClr val="006500"/>
                </a:solidFill>
                <a:latin typeface="Tahoma"/>
                <a:cs typeface="Tahoma"/>
              </a:rPr>
              <a:t>Trees</a:t>
            </a:r>
            <a:endParaRPr sz="2200">
              <a:latin typeface="Tahoma"/>
              <a:cs typeface="Tahoma"/>
            </a:endParaRPr>
          </a:p>
          <a:p>
            <a:pPr marL="304165" marR="5080" indent="-304800">
              <a:lnSpc>
                <a:spcPct val="100000"/>
              </a:lnSpc>
              <a:spcBef>
                <a:spcPts val="665"/>
              </a:spcBef>
              <a:buChar char="•"/>
              <a:tabLst>
                <a:tab pos="304165" algn="l"/>
                <a:tab pos="305435" algn="l"/>
              </a:tabLst>
            </a:pPr>
            <a:r>
              <a:rPr dirty="0" sz="1400" spc="-5">
                <a:latin typeface="Tahoma"/>
                <a:cs typeface="Tahoma"/>
              </a:rPr>
              <a:t>Assume all inputs are Boolean and all outputs are  Boolean.</a:t>
            </a:r>
            <a:endParaRPr sz="1400">
              <a:latin typeface="Tahoma"/>
              <a:cs typeface="Tahoma"/>
            </a:endParaRPr>
          </a:p>
          <a:p>
            <a:pPr marL="304165" marR="238125" indent="-304800">
              <a:lnSpc>
                <a:spcPct val="100000"/>
              </a:lnSpc>
              <a:spcBef>
                <a:spcPts val="340"/>
              </a:spcBef>
              <a:buChar char="•"/>
              <a:tabLst>
                <a:tab pos="304165" algn="l"/>
                <a:tab pos="305435" algn="l"/>
              </a:tabLst>
            </a:pPr>
            <a:r>
              <a:rPr dirty="0" sz="1400" spc="-5">
                <a:latin typeface="Tahoma"/>
                <a:cs typeface="Tahoma"/>
              </a:rPr>
              <a:t>What is the class of Boolean functions that are  possible to represent by decision</a:t>
            </a:r>
            <a:r>
              <a:rPr dirty="0" sz="1400" spc="30">
                <a:latin typeface="Tahoma"/>
                <a:cs typeface="Tahoma"/>
              </a:rPr>
              <a:t> </a:t>
            </a:r>
            <a:r>
              <a:rPr dirty="0" sz="1400" spc="-5">
                <a:latin typeface="Tahoma"/>
                <a:cs typeface="Tahoma"/>
              </a:rPr>
              <a:t>trees?</a:t>
            </a:r>
            <a:endParaRPr sz="1400">
              <a:latin typeface="Tahoma"/>
              <a:cs typeface="Tahoma"/>
            </a:endParaRPr>
          </a:p>
          <a:p>
            <a:pPr marL="304165" indent="-304165">
              <a:lnSpc>
                <a:spcPct val="100000"/>
              </a:lnSpc>
              <a:spcBef>
                <a:spcPts val="340"/>
              </a:spcBef>
              <a:buChar char="•"/>
              <a:tabLst>
                <a:tab pos="304165" algn="l"/>
                <a:tab pos="305435" algn="l"/>
              </a:tabLst>
            </a:pPr>
            <a:r>
              <a:rPr dirty="0" sz="1400" spc="-5">
                <a:latin typeface="Tahoma"/>
                <a:cs typeface="Tahoma"/>
              </a:rPr>
              <a:t>Answer: All Boolean</a:t>
            </a:r>
            <a:r>
              <a:rPr dirty="0" sz="1400" spc="10">
                <a:latin typeface="Tahoma"/>
                <a:cs typeface="Tahoma"/>
              </a:rPr>
              <a:t> </a:t>
            </a:r>
            <a:r>
              <a:rPr dirty="0" sz="1400" spc="-5">
                <a:latin typeface="Tahoma"/>
                <a:cs typeface="Tahoma"/>
              </a:rPr>
              <a:t>functions.</a:t>
            </a:r>
            <a:endParaRPr sz="1400">
              <a:latin typeface="Tahoma"/>
              <a:cs typeface="Tahoma"/>
            </a:endParaRPr>
          </a:p>
          <a:p>
            <a:pPr>
              <a:lnSpc>
                <a:spcPct val="100000"/>
              </a:lnSpc>
              <a:spcBef>
                <a:spcPts val="280"/>
              </a:spcBef>
            </a:pPr>
            <a:r>
              <a:rPr dirty="0" sz="1200" spc="-5">
                <a:solidFill>
                  <a:srgbClr val="006500"/>
                </a:solidFill>
                <a:latin typeface="Tahoma"/>
                <a:cs typeface="Tahoma"/>
              </a:rPr>
              <a:t>Simple</a:t>
            </a:r>
            <a:r>
              <a:rPr dirty="0" sz="1200" spc="-10">
                <a:solidFill>
                  <a:srgbClr val="006500"/>
                </a:solidFill>
                <a:latin typeface="Tahoma"/>
                <a:cs typeface="Tahoma"/>
              </a:rPr>
              <a:t> </a:t>
            </a:r>
            <a:r>
              <a:rPr dirty="0" sz="1200" spc="-5">
                <a:solidFill>
                  <a:srgbClr val="006500"/>
                </a:solidFill>
                <a:latin typeface="Tahoma"/>
                <a:cs typeface="Tahoma"/>
              </a:rPr>
              <a:t>proof:</a:t>
            </a:r>
            <a:endParaRPr sz="1200">
              <a:latin typeface="Tahoma"/>
              <a:cs typeface="Tahoma"/>
            </a:endParaRPr>
          </a:p>
          <a:p>
            <a:pPr marL="304800" indent="-305435">
              <a:lnSpc>
                <a:spcPct val="100000"/>
              </a:lnSpc>
              <a:spcBef>
                <a:spcPts val="250"/>
              </a:spcBef>
              <a:buAutoNum type="arabicPeriod"/>
              <a:tabLst>
                <a:tab pos="304800" algn="l"/>
                <a:tab pos="305435" algn="l"/>
              </a:tabLst>
            </a:pPr>
            <a:r>
              <a:rPr dirty="0" sz="1000" spc="-5">
                <a:latin typeface="Tahoma"/>
                <a:cs typeface="Tahoma"/>
              </a:rPr>
              <a:t>Take any Boolean</a:t>
            </a:r>
            <a:r>
              <a:rPr dirty="0" sz="1000" spc="-10">
                <a:latin typeface="Tahoma"/>
                <a:cs typeface="Tahoma"/>
              </a:rPr>
              <a:t> </a:t>
            </a:r>
            <a:r>
              <a:rPr dirty="0" sz="1000" spc="-5">
                <a:latin typeface="Tahoma"/>
                <a:cs typeface="Tahoma"/>
              </a:rPr>
              <a:t>function</a:t>
            </a:r>
            <a:endParaRPr sz="1000">
              <a:latin typeface="Tahoma"/>
              <a:cs typeface="Tahoma"/>
            </a:endParaRPr>
          </a:p>
          <a:p>
            <a:pPr marL="304800" indent="-305435">
              <a:lnSpc>
                <a:spcPct val="100000"/>
              </a:lnSpc>
              <a:spcBef>
                <a:spcPts val="229"/>
              </a:spcBef>
              <a:buAutoNum type="arabicPeriod"/>
              <a:tabLst>
                <a:tab pos="304800" algn="l"/>
                <a:tab pos="305435" algn="l"/>
              </a:tabLst>
            </a:pPr>
            <a:r>
              <a:rPr dirty="0" sz="1000">
                <a:latin typeface="Tahoma"/>
                <a:cs typeface="Tahoma"/>
              </a:rPr>
              <a:t>Convert it into a </a:t>
            </a:r>
            <a:r>
              <a:rPr dirty="0" sz="1000" spc="-5">
                <a:latin typeface="Tahoma"/>
                <a:cs typeface="Tahoma"/>
              </a:rPr>
              <a:t>truth</a:t>
            </a:r>
            <a:r>
              <a:rPr dirty="0" sz="1000" spc="-15">
                <a:latin typeface="Tahoma"/>
                <a:cs typeface="Tahoma"/>
              </a:rPr>
              <a:t> </a:t>
            </a:r>
            <a:r>
              <a:rPr dirty="0" sz="1000" spc="-5">
                <a:latin typeface="Tahoma"/>
                <a:cs typeface="Tahoma"/>
              </a:rPr>
              <a:t>table</a:t>
            </a:r>
            <a:endParaRPr sz="1000">
              <a:latin typeface="Tahoma"/>
              <a:cs typeface="Tahoma"/>
            </a:endParaRPr>
          </a:p>
          <a:p>
            <a:pPr marL="304165" marR="453390" indent="-304800">
              <a:lnSpc>
                <a:spcPct val="100000"/>
              </a:lnSpc>
              <a:spcBef>
                <a:spcPts val="240"/>
              </a:spcBef>
              <a:buAutoNum type="arabicPeriod"/>
              <a:tabLst>
                <a:tab pos="304800" algn="l"/>
                <a:tab pos="305435" algn="l"/>
              </a:tabLst>
            </a:pPr>
            <a:r>
              <a:rPr dirty="0" sz="1000" spc="-5">
                <a:latin typeface="Tahoma"/>
                <a:cs typeface="Tahoma"/>
              </a:rPr>
              <a:t>Construct </a:t>
            </a:r>
            <a:r>
              <a:rPr dirty="0" sz="1000">
                <a:latin typeface="Tahoma"/>
                <a:cs typeface="Tahoma"/>
              </a:rPr>
              <a:t>a </a:t>
            </a:r>
            <a:r>
              <a:rPr dirty="0" sz="1000" spc="-5">
                <a:latin typeface="Tahoma"/>
                <a:cs typeface="Tahoma"/>
              </a:rPr>
              <a:t>decision </a:t>
            </a:r>
            <a:r>
              <a:rPr dirty="0" sz="1000">
                <a:latin typeface="Tahoma"/>
                <a:cs typeface="Tahoma"/>
              </a:rPr>
              <a:t>tree </a:t>
            </a:r>
            <a:r>
              <a:rPr dirty="0" sz="1000" spc="-5">
                <a:latin typeface="Tahoma"/>
                <a:cs typeface="Tahoma"/>
              </a:rPr>
              <a:t>in </a:t>
            </a:r>
            <a:r>
              <a:rPr dirty="0" sz="1000">
                <a:latin typeface="Tahoma"/>
                <a:cs typeface="Tahoma"/>
              </a:rPr>
              <a:t>which each row of the truth table  </a:t>
            </a:r>
            <a:r>
              <a:rPr dirty="0" sz="1000" spc="-5">
                <a:latin typeface="Tahoma"/>
                <a:cs typeface="Tahoma"/>
              </a:rPr>
              <a:t>corresponds to one </a:t>
            </a:r>
            <a:r>
              <a:rPr dirty="0" sz="1000">
                <a:latin typeface="Tahoma"/>
                <a:cs typeface="Tahoma"/>
              </a:rPr>
              <a:t>path </a:t>
            </a:r>
            <a:r>
              <a:rPr dirty="0" sz="1000" spc="-5">
                <a:latin typeface="Tahoma"/>
                <a:cs typeface="Tahoma"/>
              </a:rPr>
              <a:t>through the </a:t>
            </a:r>
            <a:r>
              <a:rPr dirty="0" sz="1000">
                <a:latin typeface="Tahoma"/>
                <a:cs typeface="Tahoma"/>
              </a:rPr>
              <a:t>decision</a:t>
            </a:r>
            <a:r>
              <a:rPr dirty="0" sz="1000" spc="-25">
                <a:latin typeface="Tahoma"/>
                <a:cs typeface="Tahoma"/>
              </a:rPr>
              <a:t> </a:t>
            </a:r>
            <a:r>
              <a:rPr dirty="0" sz="1000" spc="-5">
                <a:latin typeface="Tahoma"/>
                <a:cs typeface="Tahoma"/>
              </a:rPr>
              <a:t>tree.</a:t>
            </a:r>
            <a:endParaRPr sz="10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81</a:t>
            </a:r>
            <a:endParaRPr sz="450">
              <a:latin typeface="Tahoma"/>
              <a:cs typeface="Tahoma"/>
            </a:endParaRPr>
          </a:p>
        </p:txBody>
      </p:sp>
      <p:sp>
        <p:nvSpPr>
          <p:cNvPr id="4" name="object 4"/>
          <p:cNvSpPr txBox="1"/>
          <p:nvPr/>
        </p:nvSpPr>
        <p:spPr>
          <a:xfrm>
            <a:off x="2788920" y="1241857"/>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5" name="object 5"/>
          <p:cNvSpPr/>
          <p:nvPr/>
        </p:nvSpPr>
        <p:spPr>
          <a:xfrm>
            <a:off x="1856605" y="1670304"/>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7" y="1796012"/>
                </a:moveTo>
                <a:lnTo>
                  <a:pt x="156598" y="1799081"/>
                </a:lnTo>
                <a:lnTo>
                  <a:pt x="156598" y="1901190"/>
                </a:lnTo>
                <a:lnTo>
                  <a:pt x="399676" y="1901190"/>
                </a:lnTo>
                <a:lnTo>
                  <a:pt x="425584" y="1899666"/>
                </a:lnTo>
                <a:lnTo>
                  <a:pt x="468256" y="1892808"/>
                </a:lnTo>
                <a:lnTo>
                  <a:pt x="516239" y="1865614"/>
                </a:lnTo>
                <a:lnTo>
                  <a:pt x="539148" y="1830071"/>
                </a:lnTo>
                <a:lnTo>
                  <a:pt x="546967" y="1798524"/>
                </a:lnTo>
                <a:lnTo>
                  <a:pt x="373905" y="1798524"/>
                </a:lnTo>
                <a:lnTo>
                  <a:pt x="316992" y="1798361"/>
                </a:lnTo>
                <a:lnTo>
                  <a:pt x="259629" y="1796647"/>
                </a:lnTo>
                <a:lnTo>
                  <a:pt x="205077"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6" y="1756051"/>
                </a:lnTo>
                <a:lnTo>
                  <a:pt x="461170" y="1773669"/>
                </a:lnTo>
                <a:lnTo>
                  <a:pt x="446893" y="1786848"/>
                </a:lnTo>
                <a:lnTo>
                  <a:pt x="427108" y="1794510"/>
                </a:lnTo>
                <a:lnTo>
                  <a:pt x="373905"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7"/>
                </a:lnTo>
                <a:lnTo>
                  <a:pt x="202411" y="1655057"/>
                </a:lnTo>
                <a:lnTo>
                  <a:pt x="248301" y="1654704"/>
                </a:lnTo>
                <a:lnTo>
                  <a:pt x="294221" y="1653363"/>
                </a:lnTo>
                <a:lnTo>
                  <a:pt x="340123" y="1652680"/>
                </a:lnTo>
                <a:lnTo>
                  <a:pt x="492238" y="1652680"/>
                </a:lnTo>
                <a:lnTo>
                  <a:pt x="484258" y="1645157"/>
                </a:lnTo>
                <a:lnTo>
                  <a:pt x="542170" y="1645157"/>
                </a:lnTo>
                <a:lnTo>
                  <a:pt x="542170" y="1550670"/>
                </a:lnTo>
                <a:close/>
              </a:path>
              <a:path w="551814" h="2498090">
                <a:moveTo>
                  <a:pt x="238132" y="1268729"/>
                </a:moveTo>
                <a:lnTo>
                  <a:pt x="156598" y="1268729"/>
                </a:lnTo>
                <a:lnTo>
                  <a:pt x="156598" y="1338072"/>
                </a:lnTo>
                <a:lnTo>
                  <a:pt x="20200" y="1338072"/>
                </a:lnTo>
                <a:lnTo>
                  <a:pt x="80398" y="1440179"/>
                </a:lnTo>
                <a:lnTo>
                  <a:pt x="156598" y="1440179"/>
                </a:lnTo>
                <a:lnTo>
                  <a:pt x="156598" y="1486662"/>
                </a:lnTo>
                <a:lnTo>
                  <a:pt x="238132" y="1486662"/>
                </a:lnTo>
                <a:lnTo>
                  <a:pt x="238132" y="1440179"/>
                </a:lnTo>
                <a:lnTo>
                  <a:pt x="275587" y="1437667"/>
                </a:lnTo>
                <a:lnTo>
                  <a:pt x="467620" y="1437667"/>
                </a:lnTo>
                <a:lnTo>
                  <a:pt x="479275" y="1436064"/>
                </a:lnTo>
                <a:lnTo>
                  <a:pt x="517024" y="1422653"/>
                </a:lnTo>
                <a:lnTo>
                  <a:pt x="541623" y="1388792"/>
                </a:lnTo>
                <a:lnTo>
                  <a:pt x="550371" y="1345482"/>
                </a:lnTo>
                <a:lnTo>
                  <a:pt x="549812" y="1338324"/>
                </a:lnTo>
                <a:lnTo>
                  <a:pt x="341060" y="1338324"/>
                </a:lnTo>
                <a:lnTo>
                  <a:pt x="238132" y="1338072"/>
                </a:lnTo>
                <a:lnTo>
                  <a:pt x="238132" y="1268729"/>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29"/>
                </a:lnTo>
                <a:lnTo>
                  <a:pt x="461759" y="1287550"/>
                </a:lnTo>
                <a:lnTo>
                  <a:pt x="465666" y="1307387"/>
                </a:lnTo>
                <a:lnTo>
                  <a:pt x="462104" y="1324849"/>
                </a:lnTo>
                <a:lnTo>
                  <a:pt x="445396" y="1336548"/>
                </a:lnTo>
                <a:lnTo>
                  <a:pt x="393548" y="1338055"/>
                </a:lnTo>
                <a:lnTo>
                  <a:pt x="341060"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4"/>
                </a:moveTo>
                <a:lnTo>
                  <a:pt x="10294" y="889254"/>
                </a:lnTo>
                <a:lnTo>
                  <a:pt x="10294" y="991362"/>
                </a:lnTo>
                <a:lnTo>
                  <a:pt x="104782" y="991362"/>
                </a:lnTo>
                <a:lnTo>
                  <a:pt x="104782" y="889254"/>
                </a:lnTo>
                <a:close/>
              </a:path>
              <a:path w="551814" h="2498090">
                <a:moveTo>
                  <a:pt x="542170" y="889254"/>
                </a:moveTo>
                <a:lnTo>
                  <a:pt x="156598" y="889254"/>
                </a:lnTo>
                <a:lnTo>
                  <a:pt x="156598" y="991362"/>
                </a:lnTo>
                <a:lnTo>
                  <a:pt x="542170" y="991362"/>
                </a:lnTo>
                <a:lnTo>
                  <a:pt x="542170" y="889254"/>
                </a:lnTo>
                <a:close/>
              </a:path>
              <a:path w="551814" h="2498090">
                <a:moveTo>
                  <a:pt x="542170" y="434340"/>
                </a:moveTo>
                <a:lnTo>
                  <a:pt x="281566" y="434340"/>
                </a:lnTo>
                <a:lnTo>
                  <a:pt x="263278" y="435101"/>
                </a:lnTo>
                <a:lnTo>
                  <a:pt x="222130" y="442722"/>
                </a:lnTo>
                <a:lnTo>
                  <a:pt x="180549"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6"/>
                </a:lnTo>
                <a:lnTo>
                  <a:pt x="256701" y="663172"/>
                </a:lnTo>
                <a:lnTo>
                  <a:pt x="228927" y="623302"/>
                </a:lnTo>
                <a:lnTo>
                  <a:pt x="225940" y="598931"/>
                </a:lnTo>
                <a:lnTo>
                  <a:pt x="228180" y="579364"/>
                </a:lnTo>
                <a:lnTo>
                  <a:pt x="251233" y="548786"/>
                </a:lnTo>
                <a:lnTo>
                  <a:pt x="293758" y="537972"/>
                </a:lnTo>
                <a:lnTo>
                  <a:pt x="316618" y="536448"/>
                </a:lnTo>
                <a:lnTo>
                  <a:pt x="542170" y="536448"/>
                </a:lnTo>
                <a:lnTo>
                  <a:pt x="542170" y="434340"/>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4"/>
                </a:lnTo>
                <a:lnTo>
                  <a:pt x="400052" y="355400"/>
                </a:lnTo>
                <a:lnTo>
                  <a:pt x="442972" y="343835"/>
                </a:lnTo>
                <a:lnTo>
                  <a:pt x="479712" y="324846"/>
                </a:lnTo>
                <a:lnTo>
                  <a:pt x="509556" y="298311"/>
                </a:lnTo>
                <a:lnTo>
                  <a:pt x="531789" y="264108"/>
                </a:lnTo>
                <a:lnTo>
                  <a:pt x="534716" y="255270"/>
                </a:lnTo>
                <a:lnTo>
                  <a:pt x="378340" y="255270"/>
                </a:lnTo>
                <a:lnTo>
                  <a:pt x="378340" y="252984"/>
                </a:lnTo>
                <a:lnTo>
                  <a:pt x="315856" y="252984"/>
                </a:lnTo>
                <a:lnTo>
                  <a:pt x="276682" y="247437"/>
                </a:lnTo>
                <a:lnTo>
                  <a:pt x="248503" y="230590"/>
                </a:lnTo>
                <a:lnTo>
                  <a:pt x="231418" y="206179"/>
                </a:lnTo>
                <a:lnTo>
                  <a:pt x="225526" y="177936"/>
                </a:lnTo>
                <a:lnTo>
                  <a:pt x="230925" y="149597"/>
                </a:lnTo>
                <a:lnTo>
                  <a:pt x="247714" y="124896"/>
                </a:lnTo>
                <a:lnTo>
                  <a:pt x="275992"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4"/>
                </a:lnTo>
                <a:lnTo>
                  <a:pt x="460206" y="217275"/>
                </a:lnTo>
                <a:lnTo>
                  <a:pt x="438372" y="238248"/>
                </a:lnTo>
                <a:lnTo>
                  <a:pt x="409953" y="250968"/>
                </a:lnTo>
                <a:lnTo>
                  <a:pt x="378340" y="255270"/>
                </a:lnTo>
                <a:lnTo>
                  <a:pt x="534716" y="255270"/>
                </a:lnTo>
                <a:lnTo>
                  <a:pt x="545693" y="222116"/>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6" name="object 6"/>
          <p:cNvSpPr/>
          <p:nvPr/>
        </p:nvSpPr>
        <p:spPr>
          <a:xfrm>
            <a:off x="2531268" y="3410616"/>
            <a:ext cx="195262" cy="1190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09597" y="8726678"/>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14135" y="8726678"/>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82</a:t>
            </a:r>
            <a:endParaRPr sz="450">
              <a:latin typeface="Tahoma"/>
              <a:cs typeface="Tahoma"/>
            </a:endParaRPr>
          </a:p>
        </p:txBody>
      </p:sp>
      <p:sp>
        <p:nvSpPr>
          <p:cNvPr id="10" name="object 10"/>
          <p:cNvSpPr txBox="1"/>
          <p:nvPr/>
        </p:nvSpPr>
        <p:spPr>
          <a:xfrm>
            <a:off x="1747520" y="5563123"/>
            <a:ext cx="4196080" cy="1047750"/>
          </a:xfrm>
          <a:prstGeom prst="rect">
            <a:avLst/>
          </a:prstGeom>
        </p:spPr>
        <p:txBody>
          <a:bodyPr wrap="square" lIns="0" tIns="127635" rIns="0" bIns="0" rtlCol="0" vert="horz">
            <a:spAutoFit/>
          </a:bodyPr>
          <a:lstStyle/>
          <a:p>
            <a:pPr marL="948690">
              <a:lnSpc>
                <a:spcPct val="100000"/>
              </a:lnSpc>
              <a:spcBef>
                <a:spcPts val="1005"/>
              </a:spcBef>
            </a:pPr>
            <a:r>
              <a:rPr dirty="0" sz="2200" spc="-5">
                <a:solidFill>
                  <a:srgbClr val="006500"/>
                </a:solidFill>
                <a:latin typeface="Tahoma"/>
                <a:cs typeface="Tahoma"/>
              </a:rPr>
              <a:t>Real-Valued</a:t>
            </a:r>
            <a:r>
              <a:rPr dirty="0" sz="2200" spc="-10">
                <a:solidFill>
                  <a:srgbClr val="006500"/>
                </a:solidFill>
                <a:latin typeface="Tahoma"/>
                <a:cs typeface="Tahoma"/>
              </a:rPr>
              <a:t> </a:t>
            </a:r>
            <a:r>
              <a:rPr dirty="0" sz="2200" spc="-5">
                <a:solidFill>
                  <a:srgbClr val="006500"/>
                </a:solidFill>
                <a:latin typeface="Tahoma"/>
                <a:cs typeface="Tahoma"/>
              </a:rPr>
              <a:t>inputs</a:t>
            </a:r>
            <a:endParaRPr sz="2200">
              <a:latin typeface="Tahoma"/>
              <a:cs typeface="Tahoma"/>
            </a:endParaRPr>
          </a:p>
          <a:p>
            <a:pPr marL="184150" marR="5080" indent="-171450">
              <a:lnSpc>
                <a:spcPct val="100000"/>
              </a:lnSpc>
              <a:spcBef>
                <a:spcPts val="660"/>
              </a:spcBef>
              <a:buChar char="•"/>
              <a:tabLst>
                <a:tab pos="184785" algn="l"/>
              </a:tabLst>
            </a:pPr>
            <a:r>
              <a:rPr dirty="0" sz="1600">
                <a:latin typeface="Tahoma"/>
                <a:cs typeface="Tahoma"/>
              </a:rPr>
              <a:t>What should we do if some of the inputs</a:t>
            </a:r>
            <a:r>
              <a:rPr dirty="0" sz="1600" spc="-75">
                <a:latin typeface="Tahoma"/>
                <a:cs typeface="Tahoma"/>
              </a:rPr>
              <a:t> </a:t>
            </a:r>
            <a:r>
              <a:rPr dirty="0" sz="1600">
                <a:latin typeface="Tahoma"/>
                <a:cs typeface="Tahoma"/>
              </a:rPr>
              <a:t>are  real-valued?</a:t>
            </a:r>
            <a:endParaRPr sz="1600">
              <a:latin typeface="Tahoma"/>
              <a:cs typeface="Tahoma"/>
            </a:endParaRPr>
          </a:p>
        </p:txBody>
      </p:sp>
      <p:graphicFrame>
        <p:nvGraphicFramePr>
          <p:cNvPr id="11" name="object 11"/>
          <p:cNvGraphicFramePr>
            <a:graphicFrameLocks noGrp="1"/>
          </p:cNvGraphicFramePr>
          <p:nvPr/>
        </p:nvGraphicFramePr>
        <p:xfrm>
          <a:off x="2666619" y="6621398"/>
          <a:ext cx="2444750" cy="1459865"/>
        </p:xfrm>
        <a:graphic>
          <a:graphicData uri="http://schemas.openxmlformats.org/drawingml/2006/table">
            <a:tbl>
              <a:tblPr firstRow="1" bandRow="1">
                <a:tableStyleId>{2D5ABB26-0587-4C30-8999-92F81FD0307C}</a:tableStyleId>
              </a:tblPr>
              <a:tblGrid>
                <a:gridCol w="203200"/>
                <a:gridCol w="309245"/>
                <a:gridCol w="367030"/>
                <a:gridCol w="367030"/>
                <a:gridCol w="217805"/>
                <a:gridCol w="352425"/>
                <a:gridCol w="309244"/>
                <a:gridCol w="309244"/>
              </a:tblGrid>
              <a:tr h="80772">
                <a:tc>
                  <a:txBody>
                    <a:bodyPr/>
                    <a:lstStyle/>
                    <a:p>
                      <a:pPr marL="12065">
                        <a:lnSpc>
                          <a:spcPts val="530"/>
                        </a:lnSpc>
                        <a:spcBef>
                          <a:spcPts val="5"/>
                        </a:spcBef>
                      </a:pPr>
                      <a:r>
                        <a:rPr dirty="0" sz="450" spc="25">
                          <a:latin typeface="Arial"/>
                          <a:cs typeface="Arial"/>
                        </a:rPr>
                        <a:t>mpg</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30"/>
                        </a:lnSpc>
                        <a:spcBef>
                          <a:spcPts val="5"/>
                        </a:spcBef>
                      </a:pPr>
                      <a:r>
                        <a:rPr dirty="0" sz="450" spc="15">
                          <a:latin typeface="Arial"/>
                          <a:cs typeface="Arial"/>
                        </a:rPr>
                        <a:t>cylinders</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5">
                          <a:latin typeface="Arial"/>
                          <a:cs typeface="Arial"/>
                        </a:rPr>
                        <a:t>d</a:t>
                      </a:r>
                      <a:r>
                        <a:rPr dirty="0" sz="450">
                          <a:latin typeface="Arial"/>
                          <a:cs typeface="Arial"/>
                        </a:rPr>
                        <a:t>i</a:t>
                      </a:r>
                      <a:r>
                        <a:rPr dirty="0" sz="450" spc="15">
                          <a:latin typeface="Arial"/>
                          <a:cs typeface="Arial"/>
                        </a:rPr>
                        <a:t>s</a:t>
                      </a:r>
                      <a:r>
                        <a:rPr dirty="0" sz="450" spc="-10">
                          <a:latin typeface="Arial"/>
                          <a:cs typeface="Arial"/>
                        </a:rPr>
                        <a:t>p</a:t>
                      </a:r>
                      <a:r>
                        <a:rPr dirty="0" sz="450">
                          <a:latin typeface="Arial"/>
                          <a:cs typeface="Arial"/>
                        </a:rPr>
                        <a:t>l</a:t>
                      </a:r>
                      <a:r>
                        <a:rPr dirty="0" sz="450" spc="-15">
                          <a:latin typeface="Arial"/>
                          <a:cs typeface="Arial"/>
                        </a:rPr>
                        <a:t>a</a:t>
                      </a:r>
                      <a:r>
                        <a:rPr dirty="0" sz="450" spc="20">
                          <a:latin typeface="Arial"/>
                          <a:cs typeface="Arial"/>
                        </a:rPr>
                        <a:t>c</a:t>
                      </a:r>
                      <a:r>
                        <a:rPr dirty="0" sz="450" spc="-15">
                          <a:latin typeface="Arial"/>
                          <a:cs typeface="Arial"/>
                        </a:rPr>
                        <a:t>e</a:t>
                      </a:r>
                      <a:r>
                        <a:rPr dirty="0" sz="450" spc="5">
                          <a:latin typeface="Arial"/>
                          <a:cs typeface="Arial"/>
                        </a:rPr>
                        <a:t>m</a:t>
                      </a:r>
                      <a:r>
                        <a:rPr dirty="0" sz="450" spc="-15">
                          <a:latin typeface="Arial"/>
                          <a:cs typeface="Arial"/>
                        </a:rPr>
                        <a:t>e</a:t>
                      </a:r>
                      <a:r>
                        <a:rPr dirty="0" sz="450">
                          <a:latin typeface="Arial"/>
                          <a:cs typeface="Arial"/>
                        </a:rPr>
                        <a:t>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0">
                          <a:latin typeface="Arial"/>
                          <a:cs typeface="Arial"/>
                        </a:rPr>
                        <a:t>horsepower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5">
                          <a:latin typeface="Arial"/>
                          <a:cs typeface="Arial"/>
                        </a:rPr>
                        <a:t>weight</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a:lnSpc>
                          <a:spcPts val="530"/>
                        </a:lnSpc>
                        <a:spcBef>
                          <a:spcPts val="5"/>
                        </a:spcBef>
                      </a:pPr>
                      <a:r>
                        <a:rPr dirty="0" sz="450" spc="-10">
                          <a:latin typeface="Arial"/>
                          <a:cs typeface="Arial"/>
                        </a:rPr>
                        <a:t>a</a:t>
                      </a:r>
                      <a:r>
                        <a:rPr dirty="0" sz="450" spc="15">
                          <a:latin typeface="Arial"/>
                          <a:cs typeface="Arial"/>
                        </a:rPr>
                        <a:t>c</a:t>
                      </a:r>
                      <a:r>
                        <a:rPr dirty="0" sz="450" spc="20">
                          <a:latin typeface="Arial"/>
                          <a:cs typeface="Arial"/>
                        </a:rPr>
                        <a:t>c</a:t>
                      </a:r>
                      <a:r>
                        <a:rPr dirty="0" sz="450" spc="-15">
                          <a:latin typeface="Arial"/>
                          <a:cs typeface="Arial"/>
                        </a:rPr>
                        <a:t>e</a:t>
                      </a:r>
                      <a:r>
                        <a:rPr dirty="0" sz="450">
                          <a:latin typeface="Arial"/>
                          <a:cs typeface="Arial"/>
                        </a:rPr>
                        <a:t>l</a:t>
                      </a:r>
                      <a:r>
                        <a:rPr dirty="0" sz="450" spc="-10">
                          <a:latin typeface="Arial"/>
                          <a:cs typeface="Arial"/>
                        </a:rPr>
                        <a:t>e</a:t>
                      </a:r>
                      <a:r>
                        <a:rPr dirty="0" sz="450" spc="-15">
                          <a:latin typeface="Arial"/>
                          <a:cs typeface="Arial"/>
                        </a:rPr>
                        <a:t>r</a:t>
                      </a:r>
                      <a:r>
                        <a:rPr dirty="0" sz="450" spc="-15">
                          <a:latin typeface="Arial"/>
                          <a:cs typeface="Arial"/>
                        </a:rPr>
                        <a:t>a</a:t>
                      </a:r>
                      <a:r>
                        <a:rPr dirty="0" sz="450" spc="15">
                          <a:latin typeface="Arial"/>
                          <a:cs typeface="Arial"/>
                        </a:rPr>
                        <a:t>t</a:t>
                      </a:r>
                      <a:r>
                        <a:rPr dirty="0" sz="450">
                          <a:latin typeface="Arial"/>
                          <a:cs typeface="Arial"/>
                        </a:rPr>
                        <a:t>i</a:t>
                      </a:r>
                      <a:r>
                        <a:rPr dirty="0" sz="450" spc="-15">
                          <a:latin typeface="Arial"/>
                          <a:cs typeface="Arial"/>
                        </a:rPr>
                        <a:t>on</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a:lnSpc>
                          <a:spcPts val="530"/>
                        </a:lnSpc>
                        <a:spcBef>
                          <a:spcPts val="5"/>
                        </a:spcBef>
                      </a:pPr>
                      <a:r>
                        <a:rPr dirty="0" sz="450">
                          <a:latin typeface="Arial"/>
                          <a:cs typeface="Arial"/>
                        </a:rPr>
                        <a:t>m</a:t>
                      </a:r>
                      <a:r>
                        <a:rPr dirty="0" sz="450" spc="-10">
                          <a:latin typeface="Arial"/>
                          <a:cs typeface="Arial"/>
                        </a:rPr>
                        <a:t>o</a:t>
                      </a:r>
                      <a:r>
                        <a:rPr dirty="0" sz="450" spc="-15">
                          <a:latin typeface="Arial"/>
                          <a:cs typeface="Arial"/>
                        </a:rPr>
                        <a:t>d</a:t>
                      </a:r>
                      <a:r>
                        <a:rPr dirty="0" sz="450" spc="-10">
                          <a:latin typeface="Arial"/>
                          <a:cs typeface="Arial"/>
                        </a:rPr>
                        <a:t>e</a:t>
                      </a:r>
                      <a:r>
                        <a:rPr dirty="0" sz="450">
                          <a:latin typeface="Arial"/>
                          <a:cs typeface="Arial"/>
                        </a:rPr>
                        <a:t>l</a:t>
                      </a:r>
                      <a:r>
                        <a:rPr dirty="0" sz="450" spc="15">
                          <a:latin typeface="Arial"/>
                          <a:cs typeface="Arial"/>
                        </a:rPr>
                        <a:t>y</a:t>
                      </a:r>
                      <a:r>
                        <a:rPr dirty="0" sz="450" spc="-10">
                          <a:latin typeface="Arial"/>
                          <a:cs typeface="Arial"/>
                        </a:rPr>
                        <a:t>e</a:t>
                      </a:r>
                      <a:r>
                        <a:rPr dirty="0" sz="450" spc="-15">
                          <a:latin typeface="Arial"/>
                          <a:cs typeface="Arial"/>
                        </a:rPr>
                        <a:t>a</a:t>
                      </a:r>
                      <a:r>
                        <a:rPr dirty="0" sz="450">
                          <a:latin typeface="Arial"/>
                          <a:cs typeface="Arial"/>
                        </a:rPr>
                        <a:t>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20">
                          <a:latin typeface="Arial"/>
                          <a:cs typeface="Arial"/>
                        </a:rPr>
                        <a:t>maker</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2065">
                        <a:lnSpc>
                          <a:spcPts val="530"/>
                        </a:lnSpc>
                        <a:spcBef>
                          <a:spcPts val="5"/>
                        </a:spcBef>
                      </a:pPr>
                      <a:r>
                        <a:rPr dirty="0" sz="450" spc="10">
                          <a:latin typeface="Arial"/>
                          <a:cs typeface="Arial"/>
                        </a:rPr>
                        <a:t>good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4</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9</a:t>
                      </a:r>
                      <a:r>
                        <a:rPr dirty="0" sz="450">
                          <a:latin typeface="Arial"/>
                          <a:cs typeface="Arial"/>
                        </a:rPr>
                        <a:t>7</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7</a:t>
                      </a:r>
                      <a:r>
                        <a:rPr dirty="0" sz="450">
                          <a:latin typeface="Arial"/>
                          <a:cs typeface="Arial"/>
                        </a:rPr>
                        <a:t>5</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4445">
                        <a:lnSpc>
                          <a:spcPts val="530"/>
                        </a:lnSpc>
                        <a:spcBef>
                          <a:spcPts val="5"/>
                        </a:spcBef>
                      </a:pPr>
                      <a:r>
                        <a:rPr dirty="0" sz="450" spc="-10">
                          <a:latin typeface="Arial"/>
                          <a:cs typeface="Arial"/>
                        </a:rPr>
                        <a:t>2</a:t>
                      </a:r>
                      <a:r>
                        <a:rPr dirty="0" sz="450" spc="-15">
                          <a:latin typeface="Arial"/>
                          <a:cs typeface="Arial"/>
                        </a:rPr>
                        <a:t>265</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1</a:t>
                      </a:r>
                      <a:r>
                        <a:rPr dirty="0" sz="450" spc="-15">
                          <a:latin typeface="Arial"/>
                          <a:cs typeface="Arial"/>
                        </a:rPr>
                        <a:t>8</a:t>
                      </a:r>
                      <a:r>
                        <a:rPr dirty="0" sz="450" spc="15">
                          <a:latin typeface="Arial"/>
                          <a:cs typeface="Arial"/>
                        </a:rPr>
                        <a:t>.</a:t>
                      </a:r>
                      <a:r>
                        <a:rPr dirty="0" sz="450">
                          <a:latin typeface="Arial"/>
                          <a:cs typeface="Arial"/>
                        </a:rPr>
                        <a:t>2</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7</a:t>
                      </a:r>
                      <a:r>
                        <a:rPr dirty="0" sz="450">
                          <a:latin typeface="Arial"/>
                          <a:cs typeface="Arial"/>
                        </a:rPr>
                        <a:t>7</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20">
                          <a:latin typeface="Arial"/>
                          <a:cs typeface="Arial"/>
                        </a:rPr>
                        <a:t>asia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30"/>
                        </a:lnSpc>
                        <a:spcBef>
                          <a:spcPts val="5"/>
                        </a:spcBef>
                      </a:pPr>
                      <a:r>
                        <a:rPr dirty="0" sz="450" spc="15">
                          <a:latin typeface="Arial"/>
                          <a:cs typeface="Arial"/>
                        </a:rPr>
                        <a:t>bad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6</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5">
                          <a:latin typeface="Arial"/>
                          <a:cs typeface="Arial"/>
                        </a:rPr>
                        <a:t>1</a:t>
                      </a:r>
                      <a:r>
                        <a:rPr dirty="0" sz="450" spc="-10">
                          <a:latin typeface="Arial"/>
                          <a:cs typeface="Arial"/>
                        </a:rPr>
                        <a:t>9</a:t>
                      </a:r>
                      <a:r>
                        <a:rPr dirty="0" sz="450">
                          <a:latin typeface="Arial"/>
                          <a:cs typeface="Arial"/>
                        </a:rPr>
                        <a:t>9</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9</a:t>
                      </a:r>
                      <a:r>
                        <a:rPr dirty="0" sz="450">
                          <a:latin typeface="Arial"/>
                          <a:cs typeface="Arial"/>
                        </a:rPr>
                        <a:t>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4445">
                        <a:lnSpc>
                          <a:spcPts val="530"/>
                        </a:lnSpc>
                        <a:spcBef>
                          <a:spcPts val="5"/>
                        </a:spcBef>
                      </a:pPr>
                      <a:r>
                        <a:rPr dirty="0" sz="450" spc="-10">
                          <a:latin typeface="Arial"/>
                          <a:cs typeface="Arial"/>
                        </a:rPr>
                        <a:t>2</a:t>
                      </a:r>
                      <a:r>
                        <a:rPr dirty="0" sz="450" spc="-15">
                          <a:latin typeface="Arial"/>
                          <a:cs typeface="Arial"/>
                        </a:rPr>
                        <a:t>648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1</a:t>
                      </a:r>
                      <a:r>
                        <a:rPr dirty="0" sz="450">
                          <a:latin typeface="Arial"/>
                          <a:cs typeface="Arial"/>
                        </a:rPr>
                        <a:t>5</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7</a:t>
                      </a:r>
                      <a:r>
                        <a:rPr dirty="0" sz="450">
                          <a:latin typeface="Arial"/>
                          <a:cs typeface="Arial"/>
                        </a:rPr>
                        <a:t>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5">
                          <a:latin typeface="Arial"/>
                          <a:cs typeface="Arial"/>
                        </a:rPr>
                        <a:t>america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30"/>
                        </a:lnSpc>
                        <a:spcBef>
                          <a:spcPts val="5"/>
                        </a:spcBef>
                      </a:pPr>
                      <a:r>
                        <a:rPr dirty="0" sz="450" spc="15">
                          <a:latin typeface="Arial"/>
                          <a:cs typeface="Arial"/>
                        </a:rPr>
                        <a:t>bad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4</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5">
                          <a:latin typeface="Arial"/>
                          <a:cs typeface="Arial"/>
                        </a:rPr>
                        <a:t>1</a:t>
                      </a:r>
                      <a:r>
                        <a:rPr dirty="0" sz="450" spc="-10">
                          <a:latin typeface="Arial"/>
                          <a:cs typeface="Arial"/>
                        </a:rPr>
                        <a:t>2</a:t>
                      </a:r>
                      <a:r>
                        <a:rPr dirty="0" sz="450">
                          <a:latin typeface="Arial"/>
                          <a:cs typeface="Arial"/>
                        </a:rPr>
                        <a:t>1</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5">
                          <a:latin typeface="Arial"/>
                          <a:cs typeface="Arial"/>
                        </a:rPr>
                        <a:t>1</a:t>
                      </a:r>
                      <a:r>
                        <a:rPr dirty="0" sz="450" spc="-10">
                          <a:latin typeface="Arial"/>
                          <a:cs typeface="Arial"/>
                        </a:rPr>
                        <a:t>10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0">
                          <a:latin typeface="Arial"/>
                          <a:cs typeface="Arial"/>
                        </a:rPr>
                        <a:t>2</a:t>
                      </a:r>
                      <a:r>
                        <a:rPr dirty="0" sz="450" spc="-15">
                          <a:latin typeface="Arial"/>
                          <a:cs typeface="Arial"/>
                        </a:rPr>
                        <a:t>60</a:t>
                      </a:r>
                      <a:r>
                        <a:rPr dirty="0" sz="450">
                          <a:latin typeface="Arial"/>
                          <a:cs typeface="Arial"/>
                        </a:rPr>
                        <a:t>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0">
                          <a:latin typeface="Arial"/>
                          <a:cs typeface="Arial"/>
                        </a:rPr>
                        <a:t>1</a:t>
                      </a:r>
                      <a:r>
                        <a:rPr dirty="0" sz="450" spc="-15">
                          <a:latin typeface="Arial"/>
                          <a:cs typeface="Arial"/>
                        </a:rPr>
                        <a:t>2</a:t>
                      </a:r>
                      <a:r>
                        <a:rPr dirty="0" sz="450" spc="15">
                          <a:latin typeface="Arial"/>
                          <a:cs typeface="Arial"/>
                        </a:rPr>
                        <a:t>.</a:t>
                      </a:r>
                      <a:r>
                        <a:rPr dirty="0" sz="450">
                          <a:latin typeface="Arial"/>
                          <a:cs typeface="Arial"/>
                        </a:rPr>
                        <a:t>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0">
                          <a:latin typeface="Arial"/>
                          <a:cs typeface="Arial"/>
                        </a:rPr>
                        <a:t>77</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0">
                          <a:latin typeface="Arial"/>
                          <a:cs typeface="Arial"/>
                        </a:rPr>
                        <a:t>europe</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2065">
                        <a:lnSpc>
                          <a:spcPts val="530"/>
                        </a:lnSpc>
                        <a:spcBef>
                          <a:spcPts val="5"/>
                        </a:spcBef>
                      </a:pPr>
                      <a:r>
                        <a:rPr dirty="0" sz="450" spc="15">
                          <a:latin typeface="Arial"/>
                          <a:cs typeface="Arial"/>
                        </a:rPr>
                        <a:t>bad</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a:latin typeface="Arial"/>
                          <a:cs typeface="Arial"/>
                        </a:rPr>
                        <a:t>8</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30"/>
                        </a:lnSpc>
                        <a:spcBef>
                          <a:spcPts val="5"/>
                        </a:spcBef>
                      </a:pPr>
                      <a:r>
                        <a:rPr dirty="0" sz="450" spc="-15">
                          <a:latin typeface="Arial"/>
                          <a:cs typeface="Arial"/>
                        </a:rPr>
                        <a:t>3</a:t>
                      </a:r>
                      <a:r>
                        <a:rPr dirty="0" sz="450" spc="-10">
                          <a:latin typeface="Arial"/>
                          <a:cs typeface="Arial"/>
                        </a:rPr>
                        <a:t>5</a:t>
                      </a:r>
                      <a:r>
                        <a:rPr dirty="0" sz="450">
                          <a:latin typeface="Arial"/>
                          <a:cs typeface="Arial"/>
                        </a:rPr>
                        <a:t>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5">
                          <a:latin typeface="Arial"/>
                          <a:cs typeface="Arial"/>
                        </a:rPr>
                        <a:t>1</a:t>
                      </a:r>
                      <a:r>
                        <a:rPr dirty="0" sz="450" spc="-10">
                          <a:latin typeface="Arial"/>
                          <a:cs typeface="Arial"/>
                        </a:rPr>
                        <a:t>75</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0">
                          <a:latin typeface="Arial"/>
                          <a:cs typeface="Arial"/>
                        </a:rPr>
                        <a:t>4</a:t>
                      </a:r>
                      <a:r>
                        <a:rPr dirty="0" sz="450" spc="-15">
                          <a:latin typeface="Arial"/>
                          <a:cs typeface="Arial"/>
                        </a:rPr>
                        <a:t>10</a:t>
                      </a:r>
                      <a:r>
                        <a:rPr dirty="0" sz="450">
                          <a:latin typeface="Arial"/>
                          <a:cs typeface="Arial"/>
                        </a:rPr>
                        <a:t>0</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0">
                          <a:latin typeface="Arial"/>
                          <a:cs typeface="Arial"/>
                        </a:rPr>
                        <a:t>13</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30"/>
                        </a:lnSpc>
                        <a:spcBef>
                          <a:spcPts val="5"/>
                        </a:spcBef>
                      </a:pPr>
                      <a:r>
                        <a:rPr dirty="0" sz="450" spc="-10">
                          <a:latin typeface="Arial"/>
                          <a:cs typeface="Arial"/>
                        </a:rPr>
                        <a:t>73</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30"/>
                        </a:lnSpc>
                        <a:spcBef>
                          <a:spcPts val="5"/>
                        </a:spcBef>
                      </a:pPr>
                      <a:r>
                        <a:rPr dirty="0" sz="450" spc="15">
                          <a:latin typeface="Arial"/>
                          <a:cs typeface="Arial"/>
                        </a:rPr>
                        <a:t>america</a:t>
                      </a:r>
                      <a:endParaRPr sz="450">
                        <a:latin typeface="Arial"/>
                        <a:cs typeface="Arial"/>
                      </a:endParaRPr>
                    </a:p>
                  </a:txBody>
                  <a:tcPr marL="0" marR="0" marB="0" marT="635">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1152">
                <a:tc>
                  <a:txBody>
                    <a:bodyPr/>
                    <a:lstStyle/>
                    <a:p>
                      <a:pPr marL="12065">
                        <a:lnSpc>
                          <a:spcPts val="525"/>
                        </a:lnSpc>
                        <a:spcBef>
                          <a:spcPts val="10"/>
                        </a:spcBef>
                      </a:pPr>
                      <a:r>
                        <a:rPr dirty="0" sz="450" spc="15">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5">
                          <a:latin typeface="Arial"/>
                          <a:cs typeface="Arial"/>
                        </a:rPr>
                        <a:t>1</a:t>
                      </a:r>
                      <a:r>
                        <a:rPr dirty="0" sz="450" spc="-10">
                          <a:latin typeface="Arial"/>
                          <a:cs typeface="Arial"/>
                        </a:rPr>
                        <a:t>9</a:t>
                      </a: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9</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4445">
                        <a:lnSpc>
                          <a:spcPts val="525"/>
                        </a:lnSpc>
                        <a:spcBef>
                          <a:spcPts val="10"/>
                        </a:spcBef>
                      </a:pPr>
                      <a:r>
                        <a:rPr dirty="0" sz="450" spc="-10">
                          <a:latin typeface="Arial"/>
                          <a:cs typeface="Arial"/>
                        </a:rPr>
                        <a:t>3</a:t>
                      </a:r>
                      <a:r>
                        <a:rPr dirty="0" sz="450" spc="-15">
                          <a:latin typeface="Arial"/>
                          <a:cs typeface="Arial"/>
                        </a:rPr>
                        <a:t>102</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spc="-15">
                          <a:latin typeface="Arial"/>
                          <a:cs typeface="Arial"/>
                        </a:rPr>
                        <a:t>6</a:t>
                      </a:r>
                      <a:r>
                        <a:rPr dirty="0" sz="450" spc="15">
                          <a:latin typeface="Arial"/>
                          <a:cs typeface="Arial"/>
                        </a:rPr>
                        <a:t>.</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7</a:t>
                      </a: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5">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spc="15">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5">
                          <a:latin typeface="Arial"/>
                          <a:cs typeface="Arial"/>
                        </a:rPr>
                        <a:t>1</a:t>
                      </a:r>
                      <a:r>
                        <a:rPr dirty="0" sz="450" spc="-10">
                          <a:latin typeface="Arial"/>
                          <a:cs typeface="Arial"/>
                        </a:rPr>
                        <a:t>0</a:t>
                      </a: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9</a:t>
                      </a: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4445">
                        <a:lnSpc>
                          <a:spcPts val="525"/>
                        </a:lnSpc>
                        <a:spcBef>
                          <a:spcPts val="10"/>
                        </a:spcBef>
                      </a:pPr>
                      <a:r>
                        <a:rPr dirty="0" sz="450" spc="-10">
                          <a:latin typeface="Arial"/>
                          <a:cs typeface="Arial"/>
                        </a:rPr>
                        <a:t>2</a:t>
                      </a:r>
                      <a:r>
                        <a:rPr dirty="0" sz="450" spc="-15">
                          <a:latin typeface="Arial"/>
                          <a:cs typeface="Arial"/>
                        </a:rPr>
                        <a:t>379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spc="-15">
                          <a:latin typeface="Arial"/>
                          <a:cs typeface="Arial"/>
                        </a:rPr>
                        <a:t>6</a:t>
                      </a:r>
                      <a:r>
                        <a:rPr dirty="0" sz="450" spc="15">
                          <a:latin typeface="Arial"/>
                          <a:cs typeface="Arial"/>
                        </a:rPr>
                        <a:t>.</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7</a:t>
                      </a:r>
                      <a:r>
                        <a:rPr dirty="0" sz="450">
                          <a:latin typeface="Arial"/>
                          <a:cs typeface="Arial"/>
                        </a:rPr>
                        <a:t>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20">
                          <a:latin typeface="Arial"/>
                          <a:cs typeface="Arial"/>
                        </a:rPr>
                        <a:t>asia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2065">
                        <a:lnSpc>
                          <a:spcPts val="525"/>
                        </a:lnSpc>
                        <a:spcBef>
                          <a:spcPts val="10"/>
                        </a:spcBef>
                      </a:pPr>
                      <a:r>
                        <a:rPr dirty="0" sz="450" spc="15">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5">
                          <a:latin typeface="Arial"/>
                          <a:cs typeface="Arial"/>
                        </a:rPr>
                        <a:t>1</a:t>
                      </a:r>
                      <a:r>
                        <a:rPr dirty="0" sz="450" spc="-10">
                          <a:latin typeface="Arial"/>
                          <a:cs typeface="Arial"/>
                        </a:rPr>
                        <a:t>1</a:t>
                      </a:r>
                      <a:r>
                        <a:rPr dirty="0" sz="450">
                          <a:latin typeface="Arial"/>
                          <a:cs typeface="Arial"/>
                        </a:rPr>
                        <a:t>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9</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4445">
                        <a:lnSpc>
                          <a:spcPts val="525"/>
                        </a:lnSpc>
                        <a:spcBef>
                          <a:spcPts val="10"/>
                        </a:spcBef>
                      </a:pPr>
                      <a:r>
                        <a:rPr dirty="0" sz="450" spc="-10">
                          <a:latin typeface="Arial"/>
                          <a:cs typeface="Arial"/>
                        </a:rPr>
                        <a:t>2</a:t>
                      </a:r>
                      <a:r>
                        <a:rPr dirty="0" sz="450" spc="-15">
                          <a:latin typeface="Arial"/>
                          <a:cs typeface="Arial"/>
                        </a:rPr>
                        <a:t>228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7</a:t>
                      </a:r>
                      <a:r>
                        <a:rPr dirty="0" sz="450">
                          <a:latin typeface="Arial"/>
                          <a:cs typeface="Arial"/>
                        </a:rPr>
                        <a:t>1</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20">
                          <a:latin typeface="Arial"/>
                          <a:cs typeface="Arial"/>
                        </a:rPr>
                        <a:t>asia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spc="15">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5">
                          <a:latin typeface="Arial"/>
                          <a:cs typeface="Arial"/>
                        </a:rPr>
                        <a:t>3</a:t>
                      </a:r>
                      <a:r>
                        <a:rPr dirty="0" sz="450" spc="-10">
                          <a:latin typeface="Arial"/>
                          <a:cs typeface="Arial"/>
                        </a:rPr>
                        <a:t>0</a:t>
                      </a:r>
                      <a:r>
                        <a:rPr dirty="0" sz="450">
                          <a:latin typeface="Arial"/>
                          <a:cs typeface="Arial"/>
                        </a:rPr>
                        <a:t>2</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5">
                          <a:latin typeface="Arial"/>
                          <a:cs typeface="Arial"/>
                        </a:rPr>
                        <a:t>1</a:t>
                      </a:r>
                      <a:r>
                        <a:rPr dirty="0" sz="450" spc="-10">
                          <a:latin typeface="Arial"/>
                          <a:cs typeface="Arial"/>
                        </a:rPr>
                        <a:t>39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3</a:t>
                      </a:r>
                      <a:r>
                        <a:rPr dirty="0" sz="450" spc="-15">
                          <a:latin typeface="Arial"/>
                          <a:cs typeface="Arial"/>
                        </a:rPr>
                        <a:t>57</a:t>
                      </a:r>
                      <a:r>
                        <a:rPr dirty="0" sz="450">
                          <a:latin typeface="Arial"/>
                          <a:cs typeface="Arial"/>
                        </a:rPr>
                        <a:t>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spc="-15">
                          <a:latin typeface="Arial"/>
                          <a:cs typeface="Arial"/>
                        </a:rPr>
                        <a:t>2</a:t>
                      </a:r>
                      <a:r>
                        <a:rPr dirty="0" sz="450" spc="15">
                          <a:latin typeface="Arial"/>
                          <a:cs typeface="Arial"/>
                        </a:rPr>
                        <a:t>.</a:t>
                      </a: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5">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143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700">
                        <a:lnSpc>
                          <a:spcPts val="525"/>
                        </a:lnSpc>
                        <a:spcBef>
                          <a:spcPts val="10"/>
                        </a:spcBef>
                      </a:pPr>
                      <a:r>
                        <a:rPr dirty="0" sz="450">
                          <a:latin typeface="Arial"/>
                          <a:cs typeface="Arial"/>
                        </a:rPr>
                        <a:t>:</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2065">
                        <a:lnSpc>
                          <a:spcPts val="525"/>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5">
                          <a:latin typeface="Arial"/>
                          <a:cs typeface="Arial"/>
                        </a:rPr>
                        <a:t>1</a:t>
                      </a:r>
                      <a:r>
                        <a:rPr dirty="0" sz="450" spc="-10">
                          <a:latin typeface="Arial"/>
                          <a:cs typeface="Arial"/>
                        </a:rPr>
                        <a:t>20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79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2</a:t>
                      </a:r>
                      <a:r>
                        <a:rPr dirty="0" sz="450" spc="-15">
                          <a:latin typeface="Arial"/>
                          <a:cs typeface="Arial"/>
                        </a:rPr>
                        <a:t>62</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spc="-15">
                          <a:latin typeface="Arial"/>
                          <a:cs typeface="Arial"/>
                        </a:rPr>
                        <a:t>8</a:t>
                      </a:r>
                      <a:r>
                        <a:rPr dirty="0" sz="450" spc="15">
                          <a:latin typeface="Arial"/>
                          <a:cs typeface="Arial"/>
                        </a:rPr>
                        <a:t>.</a:t>
                      </a:r>
                      <a:r>
                        <a:rPr dirty="0" sz="450">
                          <a:latin typeface="Arial"/>
                          <a:cs typeface="Arial"/>
                        </a:rPr>
                        <a:t>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82</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5">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spc="15">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5">
                          <a:latin typeface="Arial"/>
                          <a:cs typeface="Arial"/>
                        </a:rPr>
                        <a:t>4</a:t>
                      </a:r>
                      <a:r>
                        <a:rPr dirty="0" sz="450" spc="-10">
                          <a:latin typeface="Arial"/>
                          <a:cs typeface="Arial"/>
                        </a:rPr>
                        <a:t>5</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5">
                          <a:latin typeface="Arial"/>
                          <a:cs typeface="Arial"/>
                        </a:rPr>
                        <a:t>2</a:t>
                      </a:r>
                      <a:r>
                        <a:rPr dirty="0" sz="450" spc="-10">
                          <a:latin typeface="Arial"/>
                          <a:cs typeface="Arial"/>
                        </a:rPr>
                        <a:t>25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4</a:t>
                      </a:r>
                      <a:r>
                        <a:rPr dirty="0" sz="450" spc="-15">
                          <a:latin typeface="Arial"/>
                          <a:cs typeface="Arial"/>
                        </a:rPr>
                        <a:t>42</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10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70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5">
                          <a:latin typeface="Arial"/>
                          <a:cs typeface="Arial"/>
                        </a:rPr>
                        <a:t>america</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2">
                <a:tc>
                  <a:txBody>
                    <a:bodyPr/>
                    <a:lstStyle/>
                    <a:p>
                      <a:pPr marL="12065">
                        <a:lnSpc>
                          <a:spcPts val="525"/>
                        </a:lnSpc>
                        <a:spcBef>
                          <a:spcPts val="10"/>
                        </a:spcBef>
                      </a:pPr>
                      <a:r>
                        <a:rPr dirty="0" sz="450" spc="10">
                          <a:latin typeface="Arial"/>
                          <a:cs typeface="Arial"/>
                        </a:rPr>
                        <a:t>good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5">
                          <a:latin typeface="Arial"/>
                          <a:cs typeface="Arial"/>
                        </a:rPr>
                        <a:t>1</a:t>
                      </a:r>
                      <a:r>
                        <a:rPr dirty="0" sz="450" spc="-10">
                          <a:latin typeface="Arial"/>
                          <a:cs typeface="Arial"/>
                        </a:rPr>
                        <a:t>07</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86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2</a:t>
                      </a:r>
                      <a:r>
                        <a:rPr dirty="0" sz="450" spc="-15">
                          <a:latin typeface="Arial"/>
                          <a:cs typeface="Arial"/>
                        </a:rPr>
                        <a:t>46</a:t>
                      </a:r>
                      <a:r>
                        <a:rPr dirty="0" sz="450">
                          <a:latin typeface="Arial"/>
                          <a:cs typeface="Arial"/>
                        </a:rPr>
                        <a:t>4</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spc="-15">
                          <a:latin typeface="Arial"/>
                          <a:cs typeface="Arial"/>
                        </a:rPr>
                        <a:t>5</a:t>
                      </a:r>
                      <a:r>
                        <a:rPr dirty="0" sz="450" spc="15">
                          <a:latin typeface="Arial"/>
                          <a:cs typeface="Arial"/>
                        </a:rPr>
                        <a:t>.</a:t>
                      </a: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76</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europe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marL="12065">
                        <a:lnSpc>
                          <a:spcPts val="525"/>
                        </a:lnSpc>
                        <a:spcBef>
                          <a:spcPts val="10"/>
                        </a:spcBef>
                      </a:pPr>
                      <a:r>
                        <a:rPr dirty="0" sz="450" spc="15">
                          <a:latin typeface="Arial"/>
                          <a:cs typeface="Arial"/>
                        </a:rPr>
                        <a:t>bad</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a:latin typeface="Arial"/>
                          <a:cs typeface="Arial"/>
                        </a:rPr>
                        <a:t>5</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5">
                          <a:latin typeface="Arial"/>
                          <a:cs typeface="Arial"/>
                        </a:rPr>
                        <a:t>1</a:t>
                      </a:r>
                      <a:r>
                        <a:rPr dirty="0" sz="450" spc="-10">
                          <a:latin typeface="Arial"/>
                          <a:cs typeface="Arial"/>
                        </a:rPr>
                        <a:t>3</a:t>
                      </a:r>
                      <a:r>
                        <a:rPr dirty="0" sz="450">
                          <a:latin typeface="Arial"/>
                          <a:cs typeface="Arial"/>
                        </a:rPr>
                        <a:t>1</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5">
                          <a:latin typeface="Arial"/>
                          <a:cs typeface="Arial"/>
                        </a:rPr>
                        <a:t>1</a:t>
                      </a:r>
                      <a:r>
                        <a:rPr dirty="0" sz="450" spc="-10">
                          <a:latin typeface="Arial"/>
                          <a:cs typeface="Arial"/>
                        </a:rPr>
                        <a:t>03</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2</a:t>
                      </a:r>
                      <a:r>
                        <a:rPr dirty="0" sz="450" spc="-15">
                          <a:latin typeface="Arial"/>
                          <a:cs typeface="Arial"/>
                        </a:rPr>
                        <a:t>83</a:t>
                      </a:r>
                      <a:r>
                        <a:rPr dirty="0" sz="450">
                          <a:latin typeface="Arial"/>
                          <a:cs typeface="Arial"/>
                        </a:rPr>
                        <a:t>0</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2540">
                        <a:lnSpc>
                          <a:spcPts val="525"/>
                        </a:lnSpc>
                        <a:spcBef>
                          <a:spcPts val="10"/>
                        </a:spcBef>
                      </a:pPr>
                      <a:r>
                        <a:rPr dirty="0" sz="450" spc="-10">
                          <a:latin typeface="Arial"/>
                          <a:cs typeface="Arial"/>
                        </a:rPr>
                        <a:t>1</a:t>
                      </a:r>
                      <a:r>
                        <a:rPr dirty="0" sz="450" spc="-15">
                          <a:latin typeface="Arial"/>
                          <a:cs typeface="Arial"/>
                        </a:rPr>
                        <a:t>5</a:t>
                      </a:r>
                      <a:r>
                        <a:rPr dirty="0" sz="450" spc="15">
                          <a:latin typeface="Arial"/>
                          <a:cs typeface="Arial"/>
                        </a:rPr>
                        <a:t>.</a:t>
                      </a:r>
                      <a:r>
                        <a:rPr dirty="0" sz="450">
                          <a:latin typeface="Arial"/>
                          <a:cs typeface="Arial"/>
                        </a:rPr>
                        <a:t>9</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gn="r" marR="3175">
                        <a:lnSpc>
                          <a:spcPts val="525"/>
                        </a:lnSpc>
                        <a:spcBef>
                          <a:spcPts val="10"/>
                        </a:spcBef>
                      </a:pPr>
                      <a:r>
                        <a:rPr dirty="0" sz="450" spc="-10">
                          <a:latin typeface="Arial"/>
                          <a:cs typeface="Arial"/>
                        </a:rPr>
                        <a:t>78</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marL="12065">
                        <a:lnSpc>
                          <a:spcPts val="525"/>
                        </a:lnSpc>
                        <a:spcBef>
                          <a:spcPts val="10"/>
                        </a:spcBef>
                      </a:pPr>
                      <a:r>
                        <a:rPr dirty="0" sz="450" spc="10">
                          <a:latin typeface="Arial"/>
                          <a:cs typeface="Arial"/>
                        </a:rPr>
                        <a:t>europe</a:t>
                      </a:r>
                      <a:endParaRPr sz="450">
                        <a:latin typeface="Arial"/>
                        <a:cs typeface="Arial"/>
                      </a:endParaRPr>
                    </a:p>
                  </a:txBody>
                  <a:tcPr marL="0" marR="0" marB="0" marT="127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r h="80771">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300">
                        <a:latin typeface="Times New Roman"/>
                        <a:cs typeface="Times New Roman"/>
                      </a:endParaRPr>
                    </a:p>
                  </a:txBody>
                  <a:tcPr marL="0" marR="0" marB="0" marT="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r>
            </a:tbl>
          </a:graphicData>
        </a:graphic>
      </p:graphicFrame>
      <p:sp>
        <p:nvSpPr>
          <p:cNvPr id="12" name="object 12"/>
          <p:cNvSpPr txBox="1"/>
          <p:nvPr/>
        </p:nvSpPr>
        <p:spPr>
          <a:xfrm>
            <a:off x="2562860" y="8155176"/>
            <a:ext cx="2569210" cy="178435"/>
          </a:xfrm>
          <a:prstGeom prst="rect">
            <a:avLst/>
          </a:prstGeom>
        </p:spPr>
        <p:txBody>
          <a:bodyPr wrap="square" lIns="0" tIns="12700" rIns="0" bIns="0" rtlCol="0" vert="horz">
            <a:spAutoFit/>
          </a:bodyPr>
          <a:lstStyle/>
          <a:p>
            <a:pPr marL="12700">
              <a:lnSpc>
                <a:spcPct val="100000"/>
              </a:lnSpc>
              <a:spcBef>
                <a:spcPts val="100"/>
              </a:spcBef>
            </a:pPr>
            <a:r>
              <a:rPr dirty="0" sz="1000" spc="-5">
                <a:latin typeface="Tahoma"/>
                <a:cs typeface="Tahoma"/>
              </a:rPr>
              <a:t>Idea One: Branch on each possible real</a:t>
            </a:r>
            <a:r>
              <a:rPr dirty="0" sz="1000" spc="-45">
                <a:latin typeface="Tahoma"/>
                <a:cs typeface="Tahoma"/>
              </a:rPr>
              <a:t> </a:t>
            </a:r>
            <a:r>
              <a:rPr dirty="0" sz="1000" spc="-5">
                <a:latin typeface="Tahoma"/>
                <a:cs typeface="Tahoma"/>
              </a:rPr>
              <a:t>value</a:t>
            </a:r>
            <a:endParaRPr sz="1000">
              <a:latin typeface="Tahoma"/>
              <a:cs typeface="Tahoma"/>
            </a:endParaRPr>
          </a:p>
        </p:txBody>
      </p:sp>
      <p:sp>
        <p:nvSpPr>
          <p:cNvPr id="13" name="object 1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4" name="object 1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9597" y="4549394"/>
            <a:ext cx="809625" cy="93980"/>
          </a:xfrm>
          <a:prstGeom prst="rect">
            <a:avLst/>
          </a:prstGeom>
        </p:spPr>
        <p:txBody>
          <a:bodyPr wrap="square" lIns="0" tIns="12700" rIns="0" bIns="0" rtlCol="0" vert="horz">
            <a:spAutoFit/>
          </a:bodyPr>
          <a:lstStyle/>
          <a:p>
            <a:pPr marL="12700">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14135" y="4549394"/>
            <a:ext cx="224790" cy="93980"/>
          </a:xfrm>
          <a:prstGeom prst="rect">
            <a:avLst/>
          </a:prstGeom>
        </p:spPr>
        <p:txBody>
          <a:bodyPr wrap="square" lIns="0" tIns="12700" rIns="0" bIns="0" rtlCol="0" vert="horz">
            <a:spAutoFit/>
          </a:bodyPr>
          <a:lstStyle/>
          <a:p>
            <a:pPr marL="12700">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83</a:t>
            </a:r>
            <a:endParaRPr sz="450">
              <a:latin typeface="Tahoma"/>
              <a:cs typeface="Tahoma"/>
            </a:endParaRPr>
          </a:p>
        </p:txBody>
      </p:sp>
      <p:sp>
        <p:nvSpPr>
          <p:cNvPr id="4" name="object 4"/>
          <p:cNvSpPr txBox="1">
            <a:spLocks noGrp="1"/>
          </p:cNvSpPr>
          <p:nvPr>
            <p:ph type="title"/>
          </p:nvPr>
        </p:nvSpPr>
        <p:spPr>
          <a:prstGeom prst="rect"/>
        </p:spPr>
        <p:txBody>
          <a:bodyPr wrap="square" lIns="0" tIns="12700" rIns="0" bIns="0" rtlCol="0" vert="horz">
            <a:spAutoFit/>
          </a:bodyPr>
          <a:lstStyle/>
          <a:p>
            <a:pPr marL="1242695" marR="5080" indent="-1123315">
              <a:lnSpc>
                <a:spcPct val="100000"/>
              </a:lnSpc>
              <a:spcBef>
                <a:spcPts val="100"/>
              </a:spcBef>
            </a:pPr>
            <a:r>
              <a:rPr dirty="0" spc="-5"/>
              <a:t>“One branch for each numeric  value”</a:t>
            </a:r>
            <a:r>
              <a:rPr dirty="0" spc="-20"/>
              <a:t> </a:t>
            </a:r>
            <a:r>
              <a:rPr dirty="0" spc="-5"/>
              <a:t>idea:</a:t>
            </a:r>
          </a:p>
        </p:txBody>
      </p:sp>
      <p:sp>
        <p:nvSpPr>
          <p:cNvPr id="5" name="object 5"/>
          <p:cNvSpPr/>
          <p:nvPr/>
        </p:nvSpPr>
        <p:spPr>
          <a:xfrm>
            <a:off x="1752599" y="1949195"/>
            <a:ext cx="4419599" cy="909827"/>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747520" y="3063494"/>
            <a:ext cx="4235450" cy="1306195"/>
          </a:xfrm>
          <a:prstGeom prst="rect">
            <a:avLst/>
          </a:prstGeom>
        </p:spPr>
        <p:txBody>
          <a:bodyPr wrap="square" lIns="0" tIns="12065" rIns="0" bIns="0" rtlCol="0" vert="horz">
            <a:spAutoFit/>
          </a:bodyPr>
          <a:lstStyle/>
          <a:p>
            <a:pPr marL="12700" marR="5080">
              <a:lnSpc>
                <a:spcPct val="100000"/>
              </a:lnSpc>
              <a:spcBef>
                <a:spcPts val="95"/>
              </a:spcBef>
            </a:pPr>
            <a:r>
              <a:rPr dirty="0" sz="1400" spc="-5">
                <a:latin typeface="Tahoma"/>
                <a:cs typeface="Tahoma"/>
              </a:rPr>
              <a:t>Hopeless: with such high branching factor will shatter  the dataset and </a:t>
            </a:r>
            <a:r>
              <a:rPr dirty="0" sz="1400">
                <a:latin typeface="Tahoma"/>
                <a:cs typeface="Tahoma"/>
              </a:rPr>
              <a:t>over</a:t>
            </a:r>
            <a:r>
              <a:rPr dirty="0" sz="1400" spc="10">
                <a:latin typeface="Tahoma"/>
                <a:cs typeface="Tahoma"/>
              </a:rPr>
              <a:t> </a:t>
            </a:r>
            <a:r>
              <a:rPr dirty="0" sz="1400" spc="-5">
                <a:latin typeface="Tahoma"/>
                <a:cs typeface="Tahoma"/>
              </a:rPr>
              <a:t>fit</a:t>
            </a:r>
            <a:endParaRPr sz="1400">
              <a:latin typeface="Tahoma"/>
              <a:cs typeface="Tahoma"/>
            </a:endParaRPr>
          </a:p>
          <a:p>
            <a:pPr>
              <a:lnSpc>
                <a:spcPct val="100000"/>
              </a:lnSpc>
              <a:spcBef>
                <a:spcPts val="20"/>
              </a:spcBef>
            </a:pPr>
            <a:endParaRPr sz="1450">
              <a:latin typeface="Times New Roman"/>
              <a:cs typeface="Times New Roman"/>
            </a:endParaRPr>
          </a:p>
          <a:p>
            <a:pPr marL="12700" marR="31750">
              <a:lnSpc>
                <a:spcPct val="100000"/>
              </a:lnSpc>
            </a:pPr>
            <a:r>
              <a:rPr dirty="0" sz="1400" spc="-5">
                <a:latin typeface="Tahoma"/>
                <a:cs typeface="Tahoma"/>
              </a:rPr>
              <a:t>Note pchance is 0.222 in </a:t>
            </a:r>
            <a:r>
              <a:rPr dirty="0" sz="1400">
                <a:latin typeface="Tahoma"/>
                <a:cs typeface="Tahoma"/>
              </a:rPr>
              <a:t>the </a:t>
            </a:r>
            <a:r>
              <a:rPr dirty="0" sz="1400" spc="-5">
                <a:latin typeface="Tahoma"/>
                <a:cs typeface="Tahoma"/>
              </a:rPr>
              <a:t>above…if MaxPchance  was 0.05 that would end up pruning away to a single  root node.</a:t>
            </a:r>
            <a:endParaRPr sz="1400">
              <a:latin typeface="Tahoma"/>
              <a:cs typeface="Tahoma"/>
            </a:endParaRPr>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84</a:t>
            </a:r>
            <a:endParaRPr sz="450">
              <a:latin typeface="Tahoma"/>
              <a:cs typeface="Tahoma"/>
            </a:endParaRPr>
          </a:p>
        </p:txBody>
      </p:sp>
      <p:sp>
        <p:nvSpPr>
          <p:cNvPr id="10" name="object 10"/>
          <p:cNvSpPr txBox="1"/>
          <p:nvPr/>
        </p:nvSpPr>
        <p:spPr>
          <a:xfrm>
            <a:off x="1734820" y="5563123"/>
            <a:ext cx="4218940" cy="2836545"/>
          </a:xfrm>
          <a:prstGeom prst="rect">
            <a:avLst/>
          </a:prstGeom>
        </p:spPr>
        <p:txBody>
          <a:bodyPr wrap="square" lIns="0" tIns="127635" rIns="0" bIns="0" rtlCol="0" vert="horz">
            <a:spAutoFit/>
          </a:bodyPr>
          <a:lstStyle/>
          <a:p>
            <a:pPr algn="ctr" marL="7620">
              <a:lnSpc>
                <a:spcPct val="100000"/>
              </a:lnSpc>
              <a:spcBef>
                <a:spcPts val="1005"/>
              </a:spcBef>
            </a:pPr>
            <a:r>
              <a:rPr dirty="0" sz="2200">
                <a:solidFill>
                  <a:srgbClr val="006500"/>
                </a:solidFill>
                <a:latin typeface="Tahoma"/>
                <a:cs typeface="Tahoma"/>
              </a:rPr>
              <a:t>A </a:t>
            </a:r>
            <a:r>
              <a:rPr dirty="0" sz="2200" spc="-5">
                <a:solidFill>
                  <a:srgbClr val="006500"/>
                </a:solidFill>
                <a:latin typeface="Tahoma"/>
                <a:cs typeface="Tahoma"/>
              </a:rPr>
              <a:t>better </a:t>
            </a:r>
            <a:r>
              <a:rPr dirty="0" sz="2200">
                <a:solidFill>
                  <a:srgbClr val="006500"/>
                </a:solidFill>
                <a:latin typeface="Tahoma"/>
                <a:cs typeface="Tahoma"/>
              </a:rPr>
              <a:t>idea: </a:t>
            </a:r>
            <a:r>
              <a:rPr dirty="0" sz="2200" spc="-5">
                <a:solidFill>
                  <a:srgbClr val="006500"/>
                </a:solidFill>
                <a:latin typeface="Tahoma"/>
                <a:cs typeface="Tahoma"/>
              </a:rPr>
              <a:t>thresholded</a:t>
            </a:r>
            <a:r>
              <a:rPr dirty="0" sz="2200" spc="-50">
                <a:solidFill>
                  <a:srgbClr val="006500"/>
                </a:solidFill>
                <a:latin typeface="Tahoma"/>
                <a:cs typeface="Tahoma"/>
              </a:rPr>
              <a:t> </a:t>
            </a:r>
            <a:r>
              <a:rPr dirty="0" sz="2200" spc="-5">
                <a:solidFill>
                  <a:srgbClr val="006500"/>
                </a:solidFill>
                <a:latin typeface="Tahoma"/>
                <a:cs typeface="Tahoma"/>
              </a:rPr>
              <a:t>splits</a:t>
            </a:r>
            <a:endParaRPr sz="2200">
              <a:latin typeface="Tahoma"/>
              <a:cs typeface="Tahoma"/>
            </a:endParaRPr>
          </a:p>
          <a:p>
            <a:pPr marL="196850" indent="-172085">
              <a:lnSpc>
                <a:spcPct val="100000"/>
              </a:lnSpc>
              <a:spcBef>
                <a:spcPts val="660"/>
              </a:spcBef>
              <a:buChar char="•"/>
              <a:tabLst>
                <a:tab pos="197485" algn="l"/>
              </a:tabLst>
            </a:pPr>
            <a:r>
              <a:rPr dirty="0" sz="1600">
                <a:latin typeface="Tahoma"/>
                <a:cs typeface="Tahoma"/>
              </a:rPr>
              <a:t>Suppose X is real</a:t>
            </a:r>
            <a:r>
              <a:rPr dirty="0" sz="1600" spc="-35">
                <a:latin typeface="Tahoma"/>
                <a:cs typeface="Tahoma"/>
              </a:rPr>
              <a:t> </a:t>
            </a:r>
            <a:r>
              <a:rPr dirty="0" sz="1600">
                <a:latin typeface="Tahoma"/>
                <a:cs typeface="Tahoma"/>
              </a:rPr>
              <a:t>valued.</a:t>
            </a:r>
            <a:endParaRPr sz="1600">
              <a:latin typeface="Tahoma"/>
              <a:cs typeface="Tahoma"/>
            </a:endParaRPr>
          </a:p>
          <a:p>
            <a:pPr marL="196850" indent="-172085">
              <a:lnSpc>
                <a:spcPct val="100000"/>
              </a:lnSpc>
              <a:spcBef>
                <a:spcPts val="275"/>
              </a:spcBef>
              <a:buChar char="•"/>
              <a:tabLst>
                <a:tab pos="197485" algn="l"/>
              </a:tabLst>
            </a:pPr>
            <a:r>
              <a:rPr dirty="0" sz="1600" spc="-5">
                <a:latin typeface="Tahoma"/>
                <a:cs typeface="Tahoma"/>
              </a:rPr>
              <a:t>Define </a:t>
            </a:r>
            <a:r>
              <a:rPr dirty="0" sz="1700" spc="-45" i="1">
                <a:latin typeface="Tahoma"/>
                <a:cs typeface="Tahoma"/>
              </a:rPr>
              <a:t>IG(Y|X:t) </a:t>
            </a:r>
            <a:r>
              <a:rPr dirty="0" sz="1600" spc="-5">
                <a:latin typeface="Tahoma"/>
                <a:cs typeface="Tahoma"/>
              </a:rPr>
              <a:t>as </a:t>
            </a:r>
            <a:r>
              <a:rPr dirty="0" sz="1700" spc="-50" i="1">
                <a:latin typeface="Tahoma"/>
                <a:cs typeface="Tahoma"/>
              </a:rPr>
              <a:t>H(Y) </a:t>
            </a:r>
            <a:r>
              <a:rPr dirty="0" sz="1700" spc="-40" i="1">
                <a:latin typeface="Tahoma"/>
                <a:cs typeface="Tahoma"/>
              </a:rPr>
              <a:t>-</a:t>
            </a:r>
            <a:r>
              <a:rPr dirty="0" sz="1700" spc="-5" i="1">
                <a:latin typeface="Tahoma"/>
                <a:cs typeface="Tahoma"/>
              </a:rPr>
              <a:t> </a:t>
            </a:r>
            <a:r>
              <a:rPr dirty="0" sz="1700" spc="-50" i="1">
                <a:latin typeface="Tahoma"/>
                <a:cs typeface="Tahoma"/>
              </a:rPr>
              <a:t>H(Y|X:t)</a:t>
            </a:r>
            <a:endParaRPr sz="1700">
              <a:latin typeface="Tahoma"/>
              <a:cs typeface="Tahoma"/>
            </a:endParaRPr>
          </a:p>
          <a:p>
            <a:pPr marL="196850" indent="-172085">
              <a:lnSpc>
                <a:spcPts val="1970"/>
              </a:lnSpc>
              <a:spcBef>
                <a:spcPts val="265"/>
              </a:spcBef>
              <a:buChar char="•"/>
              <a:tabLst>
                <a:tab pos="197485" algn="l"/>
              </a:tabLst>
            </a:pPr>
            <a:r>
              <a:rPr dirty="0" sz="1600" spc="-5">
                <a:latin typeface="Tahoma"/>
                <a:cs typeface="Tahoma"/>
              </a:rPr>
              <a:t>Define </a:t>
            </a:r>
            <a:r>
              <a:rPr dirty="0" sz="1700" spc="-50" i="1">
                <a:latin typeface="Tahoma"/>
                <a:cs typeface="Tahoma"/>
              </a:rPr>
              <a:t>H(Y|X:t)</a:t>
            </a:r>
            <a:r>
              <a:rPr dirty="0" sz="1700" spc="-30" i="1">
                <a:latin typeface="Tahoma"/>
                <a:cs typeface="Tahoma"/>
              </a:rPr>
              <a:t> </a:t>
            </a:r>
            <a:r>
              <a:rPr dirty="0" sz="1700" spc="-75" i="1">
                <a:latin typeface="Tahoma"/>
                <a:cs typeface="Tahoma"/>
              </a:rPr>
              <a:t>=</a:t>
            </a:r>
            <a:endParaRPr sz="1700">
              <a:latin typeface="Tahoma"/>
              <a:cs typeface="Tahoma"/>
            </a:endParaRPr>
          </a:p>
          <a:p>
            <a:pPr algn="ctr" marL="27940">
              <a:lnSpc>
                <a:spcPts val="1430"/>
              </a:lnSpc>
            </a:pPr>
            <a:r>
              <a:rPr dirty="0" sz="1250" spc="-30" i="1">
                <a:latin typeface="Tahoma"/>
                <a:cs typeface="Tahoma"/>
              </a:rPr>
              <a:t>H(Y|X </a:t>
            </a:r>
            <a:r>
              <a:rPr dirty="0" sz="1250" spc="-40" i="1">
                <a:latin typeface="Tahoma"/>
                <a:cs typeface="Tahoma"/>
              </a:rPr>
              <a:t>&lt; </a:t>
            </a:r>
            <a:r>
              <a:rPr dirty="0" sz="1250" spc="-20" i="1">
                <a:latin typeface="Tahoma"/>
                <a:cs typeface="Tahoma"/>
              </a:rPr>
              <a:t>t) </a:t>
            </a:r>
            <a:r>
              <a:rPr dirty="0" sz="1250" spc="-30" i="1">
                <a:latin typeface="Tahoma"/>
                <a:cs typeface="Tahoma"/>
              </a:rPr>
              <a:t>P(X </a:t>
            </a:r>
            <a:r>
              <a:rPr dirty="0" sz="1250" spc="-40" i="1">
                <a:latin typeface="Tahoma"/>
                <a:cs typeface="Tahoma"/>
              </a:rPr>
              <a:t>&lt; </a:t>
            </a:r>
            <a:r>
              <a:rPr dirty="0" sz="1250" spc="-20" i="1">
                <a:latin typeface="Tahoma"/>
                <a:cs typeface="Tahoma"/>
              </a:rPr>
              <a:t>t) </a:t>
            </a:r>
            <a:r>
              <a:rPr dirty="0" sz="1250" spc="-40" i="1">
                <a:latin typeface="Tahoma"/>
                <a:cs typeface="Tahoma"/>
              </a:rPr>
              <a:t>+ </a:t>
            </a:r>
            <a:r>
              <a:rPr dirty="0" sz="1250" spc="-30" i="1">
                <a:latin typeface="Tahoma"/>
                <a:cs typeface="Tahoma"/>
              </a:rPr>
              <a:t>H(Y|X </a:t>
            </a:r>
            <a:r>
              <a:rPr dirty="0" sz="1250" spc="-40" i="1">
                <a:latin typeface="Tahoma"/>
                <a:cs typeface="Tahoma"/>
              </a:rPr>
              <a:t>&gt;= </a:t>
            </a:r>
            <a:r>
              <a:rPr dirty="0" sz="1250" spc="-25" i="1">
                <a:latin typeface="Tahoma"/>
                <a:cs typeface="Tahoma"/>
              </a:rPr>
              <a:t>t) </a:t>
            </a:r>
            <a:r>
              <a:rPr dirty="0" sz="1250" spc="-30" i="1">
                <a:latin typeface="Tahoma"/>
                <a:cs typeface="Tahoma"/>
              </a:rPr>
              <a:t>P(X </a:t>
            </a:r>
            <a:r>
              <a:rPr dirty="0" sz="1250" spc="-40" i="1">
                <a:latin typeface="Tahoma"/>
                <a:cs typeface="Tahoma"/>
              </a:rPr>
              <a:t>&gt;=</a:t>
            </a:r>
            <a:r>
              <a:rPr dirty="0" sz="1250" spc="160" i="1">
                <a:latin typeface="Tahoma"/>
                <a:cs typeface="Tahoma"/>
              </a:rPr>
              <a:t> </a:t>
            </a:r>
            <a:r>
              <a:rPr dirty="0" sz="1250" spc="-20" i="1">
                <a:latin typeface="Tahoma"/>
                <a:cs typeface="Tahoma"/>
              </a:rPr>
              <a:t>t)</a:t>
            </a:r>
            <a:endParaRPr sz="1250">
              <a:latin typeface="Tahoma"/>
              <a:cs typeface="Tahoma"/>
            </a:endParaRPr>
          </a:p>
          <a:p>
            <a:pPr lvl="1" marL="596900" marR="30480" indent="-114300">
              <a:lnSpc>
                <a:spcPts val="1290"/>
              </a:lnSpc>
              <a:spcBef>
                <a:spcPts val="969"/>
              </a:spcBef>
              <a:buSzPct val="96000"/>
              <a:buFont typeface="Tahoma"/>
              <a:buChar char="•"/>
              <a:tabLst>
                <a:tab pos="596900" algn="l"/>
              </a:tabLst>
            </a:pPr>
            <a:r>
              <a:rPr dirty="0" sz="1250" spc="-30" i="1">
                <a:latin typeface="Tahoma"/>
                <a:cs typeface="Tahoma"/>
              </a:rPr>
              <a:t>IG(Y|X:t) </a:t>
            </a:r>
            <a:r>
              <a:rPr dirty="0" sz="1200" spc="-5">
                <a:latin typeface="Tahoma"/>
                <a:cs typeface="Tahoma"/>
              </a:rPr>
              <a:t>is the information </a:t>
            </a:r>
            <a:r>
              <a:rPr dirty="0" sz="1200">
                <a:latin typeface="Tahoma"/>
                <a:cs typeface="Tahoma"/>
              </a:rPr>
              <a:t>gain </a:t>
            </a:r>
            <a:r>
              <a:rPr dirty="0" sz="1200" spc="-5">
                <a:latin typeface="Tahoma"/>
                <a:cs typeface="Tahoma"/>
              </a:rPr>
              <a:t>for predicting Y if all  </a:t>
            </a:r>
            <a:r>
              <a:rPr dirty="0" sz="1200">
                <a:latin typeface="Tahoma"/>
                <a:cs typeface="Tahoma"/>
              </a:rPr>
              <a:t>you </a:t>
            </a:r>
            <a:r>
              <a:rPr dirty="0" sz="1200" spc="-5">
                <a:latin typeface="Tahoma"/>
                <a:cs typeface="Tahoma"/>
              </a:rPr>
              <a:t>know is whether </a:t>
            </a:r>
            <a:r>
              <a:rPr dirty="0" sz="1200">
                <a:latin typeface="Tahoma"/>
                <a:cs typeface="Tahoma"/>
              </a:rPr>
              <a:t>X </a:t>
            </a:r>
            <a:r>
              <a:rPr dirty="0" sz="1200" spc="-5">
                <a:latin typeface="Tahoma"/>
                <a:cs typeface="Tahoma"/>
              </a:rPr>
              <a:t>is greater than or less than</a:t>
            </a:r>
            <a:r>
              <a:rPr dirty="0" sz="1200" spc="75">
                <a:latin typeface="Tahoma"/>
                <a:cs typeface="Tahoma"/>
              </a:rPr>
              <a:t> </a:t>
            </a:r>
            <a:r>
              <a:rPr dirty="0" sz="1250" spc="-20" i="1">
                <a:latin typeface="Tahoma"/>
                <a:cs typeface="Tahoma"/>
              </a:rPr>
              <a:t>t</a:t>
            </a:r>
            <a:endParaRPr sz="1250">
              <a:latin typeface="Tahoma"/>
              <a:cs typeface="Tahoma"/>
            </a:endParaRPr>
          </a:p>
          <a:p>
            <a:pPr marL="196850" indent="-172085">
              <a:lnSpc>
                <a:spcPct val="100000"/>
              </a:lnSpc>
              <a:spcBef>
                <a:spcPts val="244"/>
              </a:spcBef>
              <a:buChar char="•"/>
              <a:tabLst>
                <a:tab pos="197485" algn="l"/>
              </a:tabLst>
            </a:pPr>
            <a:r>
              <a:rPr dirty="0" sz="1600">
                <a:latin typeface="Tahoma"/>
                <a:cs typeface="Tahoma"/>
              </a:rPr>
              <a:t>Then define </a:t>
            </a:r>
            <a:r>
              <a:rPr dirty="0" sz="1700" spc="-55" i="1">
                <a:latin typeface="Tahoma"/>
                <a:cs typeface="Tahoma"/>
              </a:rPr>
              <a:t>IG*(Y|X) </a:t>
            </a:r>
            <a:r>
              <a:rPr dirty="0" sz="1700" spc="-75" i="1">
                <a:latin typeface="Tahoma"/>
                <a:cs typeface="Tahoma"/>
              </a:rPr>
              <a:t>= </a:t>
            </a:r>
            <a:r>
              <a:rPr dirty="0" sz="1700" spc="-55" i="1">
                <a:latin typeface="Tahoma"/>
                <a:cs typeface="Tahoma"/>
              </a:rPr>
              <a:t>max</a:t>
            </a:r>
            <a:r>
              <a:rPr dirty="0" baseline="-20202" sz="1650" spc="-82" i="1">
                <a:latin typeface="Tahoma"/>
                <a:cs typeface="Tahoma"/>
              </a:rPr>
              <a:t>t</a:t>
            </a:r>
            <a:r>
              <a:rPr dirty="0" baseline="-20202" sz="1650" spc="300" i="1">
                <a:latin typeface="Tahoma"/>
                <a:cs typeface="Tahoma"/>
              </a:rPr>
              <a:t> </a:t>
            </a:r>
            <a:r>
              <a:rPr dirty="0" sz="1700" spc="-45" i="1">
                <a:latin typeface="Tahoma"/>
                <a:cs typeface="Tahoma"/>
              </a:rPr>
              <a:t>IG(Y|X:t)</a:t>
            </a:r>
            <a:endParaRPr sz="1700">
              <a:latin typeface="Tahoma"/>
              <a:cs typeface="Tahoma"/>
            </a:endParaRPr>
          </a:p>
          <a:p>
            <a:pPr marL="196850" indent="-172085">
              <a:lnSpc>
                <a:spcPts val="2030"/>
              </a:lnSpc>
              <a:spcBef>
                <a:spcPts val="254"/>
              </a:spcBef>
              <a:buChar char="•"/>
              <a:tabLst>
                <a:tab pos="197485" algn="l"/>
              </a:tabLst>
            </a:pPr>
            <a:r>
              <a:rPr dirty="0" sz="1600" spc="-5">
                <a:latin typeface="Tahoma"/>
                <a:cs typeface="Tahoma"/>
              </a:rPr>
              <a:t>For </a:t>
            </a:r>
            <a:r>
              <a:rPr dirty="0" sz="1600">
                <a:latin typeface="Tahoma"/>
                <a:cs typeface="Tahoma"/>
              </a:rPr>
              <a:t>each real-valued attribute, use</a:t>
            </a:r>
            <a:r>
              <a:rPr dirty="0" sz="1600" spc="-55">
                <a:latin typeface="Tahoma"/>
                <a:cs typeface="Tahoma"/>
              </a:rPr>
              <a:t> </a:t>
            </a:r>
            <a:r>
              <a:rPr dirty="0" sz="1700" spc="-50" i="1">
                <a:latin typeface="Tahoma"/>
                <a:cs typeface="Tahoma"/>
              </a:rPr>
              <a:t>IG*(Y|X)</a:t>
            </a:r>
            <a:endParaRPr sz="1700">
              <a:latin typeface="Tahoma"/>
              <a:cs typeface="Tahoma"/>
            </a:endParaRPr>
          </a:p>
          <a:p>
            <a:pPr marL="196850">
              <a:lnSpc>
                <a:spcPts val="1910"/>
              </a:lnSpc>
            </a:pPr>
            <a:r>
              <a:rPr dirty="0" sz="1600">
                <a:latin typeface="Tahoma"/>
                <a:cs typeface="Tahoma"/>
              </a:rPr>
              <a:t>for assessing its suitability as a</a:t>
            </a:r>
            <a:r>
              <a:rPr dirty="0" sz="1600" spc="-55">
                <a:latin typeface="Tahoma"/>
                <a:cs typeface="Tahoma"/>
              </a:rPr>
              <a:t> </a:t>
            </a:r>
            <a:r>
              <a:rPr dirty="0" sz="1600">
                <a:latin typeface="Tahoma"/>
                <a:cs typeface="Tahoma"/>
              </a:rPr>
              <a:t>split</a:t>
            </a:r>
            <a:endParaRPr sz="1600">
              <a:latin typeface="Tahoma"/>
              <a:cs typeface="Tahoma"/>
            </a:endParaRPr>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85</a:t>
            </a:r>
            <a:endParaRPr sz="450">
              <a:latin typeface="Tahoma"/>
              <a:cs typeface="Tahoma"/>
            </a:endParaRPr>
          </a:p>
        </p:txBody>
      </p:sp>
      <p:sp>
        <p:nvSpPr>
          <p:cNvPr id="4" name="object 4"/>
          <p:cNvSpPr txBox="1">
            <a:spLocks noGrp="1"/>
          </p:cNvSpPr>
          <p:nvPr>
            <p:ph type="title"/>
          </p:nvPr>
        </p:nvSpPr>
        <p:spPr>
          <a:xfrm>
            <a:off x="2511044" y="1500630"/>
            <a:ext cx="2674620" cy="361315"/>
          </a:xfrm>
          <a:prstGeom prst="rect"/>
        </p:spPr>
        <p:txBody>
          <a:bodyPr wrap="square" lIns="0" tIns="12700" rIns="0" bIns="0" rtlCol="0" vert="horz">
            <a:spAutoFit/>
          </a:bodyPr>
          <a:lstStyle/>
          <a:p>
            <a:pPr marL="12700">
              <a:lnSpc>
                <a:spcPct val="100000"/>
              </a:lnSpc>
              <a:spcBef>
                <a:spcPts val="100"/>
              </a:spcBef>
            </a:pPr>
            <a:r>
              <a:rPr dirty="0"/>
              <a:t>Computational</a:t>
            </a:r>
            <a:r>
              <a:rPr dirty="0" spc="-80"/>
              <a:t> </a:t>
            </a:r>
            <a:r>
              <a:rPr dirty="0" spc="-5"/>
              <a:t>Issues</a:t>
            </a:r>
          </a:p>
        </p:txBody>
      </p:sp>
      <p:sp>
        <p:nvSpPr>
          <p:cNvPr id="5" name="object 5"/>
          <p:cNvSpPr txBox="1"/>
          <p:nvPr/>
        </p:nvSpPr>
        <p:spPr>
          <a:xfrm>
            <a:off x="1734820" y="1885545"/>
            <a:ext cx="4180204" cy="2254885"/>
          </a:xfrm>
          <a:prstGeom prst="rect">
            <a:avLst/>
          </a:prstGeom>
        </p:spPr>
        <p:txBody>
          <a:bodyPr wrap="square" lIns="0" tIns="46990" rIns="0" bIns="0" rtlCol="0" vert="horz">
            <a:spAutoFit/>
          </a:bodyPr>
          <a:lstStyle/>
          <a:p>
            <a:pPr marL="196850" indent="-172085">
              <a:lnSpc>
                <a:spcPct val="100000"/>
              </a:lnSpc>
              <a:spcBef>
                <a:spcPts val="370"/>
              </a:spcBef>
              <a:buChar char="•"/>
              <a:tabLst>
                <a:tab pos="197485" algn="l"/>
              </a:tabLst>
            </a:pPr>
            <a:r>
              <a:rPr dirty="0" sz="1600">
                <a:latin typeface="Tahoma"/>
                <a:cs typeface="Tahoma"/>
              </a:rPr>
              <a:t>You can compute IG*(Y|X) in</a:t>
            </a:r>
            <a:r>
              <a:rPr dirty="0" sz="1600" spc="-25">
                <a:latin typeface="Tahoma"/>
                <a:cs typeface="Tahoma"/>
              </a:rPr>
              <a:t> </a:t>
            </a:r>
            <a:r>
              <a:rPr dirty="0" sz="1600">
                <a:latin typeface="Tahoma"/>
                <a:cs typeface="Tahoma"/>
              </a:rPr>
              <a:t>time</a:t>
            </a:r>
            <a:endParaRPr sz="1600">
              <a:latin typeface="Tahoma"/>
              <a:cs typeface="Tahoma"/>
            </a:endParaRPr>
          </a:p>
          <a:p>
            <a:pPr algn="ctr" marL="64769">
              <a:lnSpc>
                <a:spcPct val="100000"/>
              </a:lnSpc>
              <a:spcBef>
                <a:spcPts val="280"/>
              </a:spcBef>
            </a:pPr>
            <a:r>
              <a:rPr dirty="0" sz="1700" spc="-65" i="1">
                <a:latin typeface="Tahoma"/>
                <a:cs typeface="Tahoma"/>
              </a:rPr>
              <a:t>R </a:t>
            </a:r>
            <a:r>
              <a:rPr dirty="0" sz="1700" spc="-45" i="1">
                <a:latin typeface="Tahoma"/>
                <a:cs typeface="Tahoma"/>
              </a:rPr>
              <a:t>log </a:t>
            </a:r>
            <a:r>
              <a:rPr dirty="0" sz="1700" spc="-65" i="1">
                <a:latin typeface="Tahoma"/>
                <a:cs typeface="Tahoma"/>
              </a:rPr>
              <a:t>R </a:t>
            </a:r>
            <a:r>
              <a:rPr dirty="0" sz="1700" spc="-75" i="1">
                <a:latin typeface="Tahoma"/>
                <a:cs typeface="Tahoma"/>
              </a:rPr>
              <a:t>+ </a:t>
            </a:r>
            <a:r>
              <a:rPr dirty="0" sz="1700" spc="-55" i="1">
                <a:latin typeface="Tahoma"/>
                <a:cs typeface="Tahoma"/>
              </a:rPr>
              <a:t>2 </a:t>
            </a:r>
            <a:r>
              <a:rPr dirty="0" sz="1700" spc="-65" i="1">
                <a:latin typeface="Tahoma"/>
                <a:cs typeface="Tahoma"/>
              </a:rPr>
              <a:t>R</a:t>
            </a:r>
            <a:r>
              <a:rPr dirty="0" sz="1700" spc="75" i="1">
                <a:latin typeface="Tahoma"/>
                <a:cs typeface="Tahoma"/>
              </a:rPr>
              <a:t> </a:t>
            </a:r>
            <a:r>
              <a:rPr dirty="0" sz="1700" spc="-50" i="1">
                <a:latin typeface="Tahoma"/>
                <a:cs typeface="Tahoma"/>
              </a:rPr>
              <a:t>n</a:t>
            </a:r>
            <a:r>
              <a:rPr dirty="0" baseline="-20202" sz="1650" spc="-75" i="1">
                <a:latin typeface="Tahoma"/>
                <a:cs typeface="Tahoma"/>
              </a:rPr>
              <a:t>y</a:t>
            </a:r>
            <a:endParaRPr baseline="-20202" sz="1650">
              <a:latin typeface="Tahoma"/>
              <a:cs typeface="Tahoma"/>
            </a:endParaRPr>
          </a:p>
          <a:p>
            <a:pPr marL="196850" indent="-172085">
              <a:lnSpc>
                <a:spcPct val="100000"/>
              </a:lnSpc>
              <a:spcBef>
                <a:spcPts val="360"/>
              </a:spcBef>
              <a:buChar char="•"/>
              <a:tabLst>
                <a:tab pos="197485" algn="l"/>
              </a:tabLst>
            </a:pPr>
            <a:r>
              <a:rPr dirty="0" sz="1600" spc="-5">
                <a:latin typeface="Tahoma"/>
                <a:cs typeface="Tahoma"/>
              </a:rPr>
              <a:t>Where</a:t>
            </a:r>
            <a:endParaRPr sz="1600">
              <a:latin typeface="Tahoma"/>
              <a:cs typeface="Tahoma"/>
            </a:endParaRPr>
          </a:p>
          <a:p>
            <a:pPr marL="711200">
              <a:lnSpc>
                <a:spcPct val="100000"/>
              </a:lnSpc>
              <a:spcBef>
                <a:spcPts val="240"/>
              </a:spcBef>
            </a:pPr>
            <a:r>
              <a:rPr dirty="0" sz="1000">
                <a:latin typeface="Tahoma"/>
                <a:cs typeface="Tahoma"/>
              </a:rPr>
              <a:t>R is </a:t>
            </a:r>
            <a:r>
              <a:rPr dirty="0" sz="1000" spc="-5">
                <a:latin typeface="Tahoma"/>
                <a:cs typeface="Tahoma"/>
              </a:rPr>
              <a:t>the number </a:t>
            </a:r>
            <a:r>
              <a:rPr dirty="0" sz="1000">
                <a:latin typeface="Tahoma"/>
                <a:cs typeface="Tahoma"/>
              </a:rPr>
              <a:t>of </a:t>
            </a:r>
            <a:r>
              <a:rPr dirty="0" sz="1000" spc="-5">
                <a:latin typeface="Tahoma"/>
                <a:cs typeface="Tahoma"/>
              </a:rPr>
              <a:t>records </a:t>
            </a:r>
            <a:r>
              <a:rPr dirty="0" sz="1000">
                <a:latin typeface="Tahoma"/>
                <a:cs typeface="Tahoma"/>
              </a:rPr>
              <a:t>in the </a:t>
            </a:r>
            <a:r>
              <a:rPr dirty="0" sz="1000" spc="-5">
                <a:latin typeface="Tahoma"/>
                <a:cs typeface="Tahoma"/>
              </a:rPr>
              <a:t>node </a:t>
            </a:r>
            <a:r>
              <a:rPr dirty="0" sz="1000">
                <a:latin typeface="Tahoma"/>
                <a:cs typeface="Tahoma"/>
              </a:rPr>
              <a:t>under</a:t>
            </a:r>
            <a:r>
              <a:rPr dirty="0" sz="1000" spc="-20">
                <a:latin typeface="Tahoma"/>
                <a:cs typeface="Tahoma"/>
              </a:rPr>
              <a:t> </a:t>
            </a:r>
            <a:r>
              <a:rPr dirty="0" sz="1000">
                <a:latin typeface="Tahoma"/>
                <a:cs typeface="Tahoma"/>
              </a:rPr>
              <a:t>consideration</a:t>
            </a:r>
            <a:endParaRPr sz="1000">
              <a:latin typeface="Tahoma"/>
              <a:cs typeface="Tahoma"/>
            </a:endParaRPr>
          </a:p>
          <a:p>
            <a:pPr marL="711200">
              <a:lnSpc>
                <a:spcPct val="100000"/>
              </a:lnSpc>
              <a:spcBef>
                <a:spcPts val="190"/>
              </a:spcBef>
            </a:pPr>
            <a:r>
              <a:rPr dirty="0" sz="1050" spc="-20" i="1">
                <a:latin typeface="Tahoma"/>
                <a:cs typeface="Tahoma"/>
              </a:rPr>
              <a:t>n</a:t>
            </a:r>
            <a:r>
              <a:rPr dirty="0" baseline="-21367" sz="975" spc="-30" i="1">
                <a:latin typeface="Tahoma"/>
                <a:cs typeface="Tahoma"/>
              </a:rPr>
              <a:t>y </a:t>
            </a:r>
            <a:r>
              <a:rPr dirty="0" sz="1000">
                <a:latin typeface="Tahoma"/>
                <a:cs typeface="Tahoma"/>
              </a:rPr>
              <a:t>is </a:t>
            </a:r>
            <a:r>
              <a:rPr dirty="0" sz="1000" spc="-5">
                <a:latin typeface="Tahoma"/>
                <a:cs typeface="Tahoma"/>
              </a:rPr>
              <a:t>the arity (number of distinct values of)</a:t>
            </a:r>
            <a:r>
              <a:rPr dirty="0" sz="1000" spc="5">
                <a:latin typeface="Tahoma"/>
                <a:cs typeface="Tahoma"/>
              </a:rPr>
              <a:t> </a:t>
            </a:r>
            <a:r>
              <a:rPr dirty="0" sz="1000">
                <a:latin typeface="Tahoma"/>
                <a:cs typeface="Tahoma"/>
              </a:rPr>
              <a:t>Y</a:t>
            </a:r>
            <a:endParaRPr sz="1000">
              <a:latin typeface="Tahoma"/>
              <a:cs typeface="Tahoma"/>
            </a:endParaRPr>
          </a:p>
          <a:p>
            <a:pPr>
              <a:lnSpc>
                <a:spcPct val="100000"/>
              </a:lnSpc>
              <a:spcBef>
                <a:spcPts val="55"/>
              </a:spcBef>
            </a:pPr>
            <a:endParaRPr sz="1400">
              <a:latin typeface="Times New Roman"/>
              <a:cs typeface="Times New Roman"/>
            </a:endParaRPr>
          </a:p>
          <a:p>
            <a:pPr marL="711200">
              <a:lnSpc>
                <a:spcPct val="100000"/>
              </a:lnSpc>
            </a:pPr>
            <a:r>
              <a:rPr dirty="0" sz="1000">
                <a:latin typeface="Tahoma"/>
                <a:cs typeface="Tahoma"/>
              </a:rPr>
              <a:t>How?</a:t>
            </a:r>
            <a:endParaRPr sz="1000">
              <a:latin typeface="Tahoma"/>
              <a:cs typeface="Tahoma"/>
            </a:endParaRPr>
          </a:p>
          <a:p>
            <a:pPr marL="824865" marR="17780" indent="-114300">
              <a:lnSpc>
                <a:spcPct val="100000"/>
              </a:lnSpc>
              <a:spcBef>
                <a:spcPts val="150"/>
              </a:spcBef>
            </a:pPr>
            <a:r>
              <a:rPr dirty="0" sz="800" spc="-5">
                <a:latin typeface="Tahoma"/>
                <a:cs typeface="Tahoma"/>
              </a:rPr>
              <a:t>Sort records according to increasing values of X. Then create a </a:t>
            </a:r>
            <a:r>
              <a:rPr dirty="0" sz="800" spc="-15">
                <a:latin typeface="Tahoma"/>
                <a:cs typeface="Tahoma"/>
              </a:rPr>
              <a:t>2x</a:t>
            </a:r>
            <a:r>
              <a:rPr dirty="0" sz="850" spc="-15" i="1">
                <a:latin typeface="Tahoma"/>
                <a:cs typeface="Tahoma"/>
              </a:rPr>
              <a:t>n</a:t>
            </a:r>
            <a:r>
              <a:rPr dirty="0" baseline="-20202" sz="825" spc="-22" i="1">
                <a:latin typeface="Tahoma"/>
                <a:cs typeface="Tahoma"/>
              </a:rPr>
              <a:t>y  </a:t>
            </a:r>
            <a:r>
              <a:rPr dirty="0" sz="800" spc="-5">
                <a:latin typeface="Tahoma"/>
                <a:cs typeface="Tahoma"/>
              </a:rPr>
              <a:t>contingency table corresponding to computation of IG(Y|X:x</a:t>
            </a:r>
            <a:r>
              <a:rPr dirty="0" baseline="-20202" sz="825" spc="-7">
                <a:latin typeface="Tahoma"/>
                <a:cs typeface="Tahoma"/>
              </a:rPr>
              <a:t>min</a:t>
            </a:r>
            <a:r>
              <a:rPr dirty="0" sz="800" spc="-5">
                <a:latin typeface="Tahoma"/>
                <a:cs typeface="Tahoma"/>
              </a:rPr>
              <a:t>). Then  iterate </a:t>
            </a:r>
            <a:r>
              <a:rPr dirty="0" sz="800" spc="-10">
                <a:latin typeface="Tahoma"/>
                <a:cs typeface="Tahoma"/>
              </a:rPr>
              <a:t>through </a:t>
            </a:r>
            <a:r>
              <a:rPr dirty="0" sz="800" spc="-5">
                <a:latin typeface="Tahoma"/>
                <a:cs typeface="Tahoma"/>
              </a:rPr>
              <a:t>the </a:t>
            </a:r>
            <a:r>
              <a:rPr dirty="0" sz="800" spc="-10">
                <a:latin typeface="Tahoma"/>
                <a:cs typeface="Tahoma"/>
              </a:rPr>
              <a:t>records, </a:t>
            </a:r>
            <a:r>
              <a:rPr dirty="0" sz="800" spc="-5">
                <a:latin typeface="Tahoma"/>
                <a:cs typeface="Tahoma"/>
              </a:rPr>
              <a:t>testing for each threshold between adjacent  </a:t>
            </a:r>
            <a:r>
              <a:rPr dirty="0" sz="800" spc="-10">
                <a:latin typeface="Tahoma"/>
                <a:cs typeface="Tahoma"/>
              </a:rPr>
              <a:t>values </a:t>
            </a:r>
            <a:r>
              <a:rPr dirty="0" sz="800" spc="-5">
                <a:latin typeface="Tahoma"/>
                <a:cs typeface="Tahoma"/>
              </a:rPr>
              <a:t>of X, incrementally updating the contingency table as you go. For a  minor additional speedup, only test between values of Y that</a:t>
            </a:r>
            <a:r>
              <a:rPr dirty="0" sz="800" spc="60">
                <a:latin typeface="Tahoma"/>
                <a:cs typeface="Tahoma"/>
              </a:rPr>
              <a:t> </a:t>
            </a:r>
            <a:r>
              <a:rPr dirty="0" sz="800" spc="-5">
                <a:latin typeface="Tahoma"/>
                <a:cs typeface="Tahoma"/>
              </a:rPr>
              <a:t>differ.</a:t>
            </a:r>
            <a:endParaRPr sz="8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86</a:t>
            </a:r>
            <a:endParaRPr sz="450">
              <a:latin typeface="Tahoma"/>
              <a:cs typeface="Tahoma"/>
            </a:endParaRPr>
          </a:p>
        </p:txBody>
      </p:sp>
      <p:sp>
        <p:nvSpPr>
          <p:cNvPr id="9" name="object 9"/>
          <p:cNvSpPr txBox="1"/>
          <p:nvPr/>
        </p:nvSpPr>
        <p:spPr>
          <a:xfrm>
            <a:off x="4108703" y="5837936"/>
            <a:ext cx="1662430" cy="696595"/>
          </a:xfrm>
          <a:prstGeom prst="rect">
            <a:avLst/>
          </a:prstGeom>
        </p:spPr>
        <p:txBody>
          <a:bodyPr wrap="square" lIns="0" tIns="12700" rIns="0" bIns="0" rtlCol="0" vert="horz">
            <a:spAutoFit/>
          </a:bodyPr>
          <a:lstStyle/>
          <a:p>
            <a:pPr marL="546100" marR="5080" indent="-546735">
              <a:lnSpc>
                <a:spcPct val="100000"/>
              </a:lnSpc>
              <a:spcBef>
                <a:spcPts val="100"/>
              </a:spcBef>
            </a:pPr>
            <a:r>
              <a:rPr dirty="0" sz="2200" spc="-5">
                <a:solidFill>
                  <a:srgbClr val="006500"/>
                </a:solidFill>
                <a:latin typeface="Tahoma"/>
                <a:cs typeface="Tahoma"/>
              </a:rPr>
              <a:t>Example</a:t>
            </a:r>
            <a:r>
              <a:rPr dirty="0" sz="2200" spc="-80">
                <a:solidFill>
                  <a:srgbClr val="006500"/>
                </a:solidFill>
                <a:latin typeface="Tahoma"/>
                <a:cs typeface="Tahoma"/>
              </a:rPr>
              <a:t> </a:t>
            </a:r>
            <a:r>
              <a:rPr dirty="0" sz="2200" spc="-5">
                <a:solidFill>
                  <a:srgbClr val="006500"/>
                </a:solidFill>
                <a:latin typeface="Tahoma"/>
                <a:cs typeface="Tahoma"/>
              </a:rPr>
              <a:t>with  </a:t>
            </a:r>
            <a:r>
              <a:rPr dirty="0" sz="2200">
                <a:solidFill>
                  <a:srgbClr val="006500"/>
                </a:solidFill>
                <a:latin typeface="Tahoma"/>
                <a:cs typeface="Tahoma"/>
              </a:rPr>
              <a:t>MPG</a:t>
            </a:r>
            <a:endParaRPr sz="2200">
              <a:latin typeface="Tahoma"/>
              <a:cs typeface="Tahoma"/>
            </a:endParaRPr>
          </a:p>
        </p:txBody>
      </p:sp>
      <p:sp>
        <p:nvSpPr>
          <p:cNvPr id="10" name="object 10"/>
          <p:cNvSpPr/>
          <p:nvPr/>
        </p:nvSpPr>
        <p:spPr>
          <a:xfrm>
            <a:off x="1676399" y="5478779"/>
            <a:ext cx="2074925" cy="3103625"/>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87</a:t>
            </a:r>
            <a:endParaRPr sz="450">
              <a:latin typeface="Tahoma"/>
              <a:cs typeface="Tahoma"/>
            </a:endParaRPr>
          </a:p>
        </p:txBody>
      </p:sp>
      <p:sp>
        <p:nvSpPr>
          <p:cNvPr id="4" name="object 4"/>
          <p:cNvSpPr txBox="1">
            <a:spLocks noGrp="1"/>
          </p:cNvSpPr>
          <p:nvPr>
            <p:ph type="title"/>
          </p:nvPr>
        </p:nvSpPr>
        <p:spPr>
          <a:xfrm>
            <a:off x="4508746" y="1897632"/>
            <a:ext cx="1243330" cy="1031240"/>
          </a:xfrm>
          <a:prstGeom prst="rect"/>
        </p:spPr>
        <p:txBody>
          <a:bodyPr wrap="square" lIns="0" tIns="12700" rIns="0" bIns="0" rtlCol="0" vert="horz">
            <a:spAutoFit/>
          </a:bodyPr>
          <a:lstStyle/>
          <a:p>
            <a:pPr algn="ctr" marR="5080" indent="635">
              <a:lnSpc>
                <a:spcPct val="100000"/>
              </a:lnSpc>
              <a:spcBef>
                <a:spcPts val="100"/>
              </a:spcBef>
            </a:pPr>
            <a:r>
              <a:rPr dirty="0" spc="-5"/>
              <a:t>Unpruned  </a:t>
            </a:r>
            <a:r>
              <a:rPr dirty="0" spc="-5"/>
              <a:t>tree</a:t>
            </a:r>
            <a:r>
              <a:rPr dirty="0" spc="-95"/>
              <a:t> </a:t>
            </a:r>
            <a:r>
              <a:rPr dirty="0"/>
              <a:t>using  reals</a:t>
            </a:r>
          </a:p>
        </p:txBody>
      </p:sp>
      <p:sp>
        <p:nvSpPr>
          <p:cNvPr id="5" name="object 5"/>
          <p:cNvSpPr/>
          <p:nvPr/>
        </p:nvSpPr>
        <p:spPr>
          <a:xfrm>
            <a:off x="1676399" y="1339595"/>
            <a:ext cx="2523743" cy="2871977"/>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88</a:t>
            </a:r>
            <a:endParaRPr sz="450">
              <a:latin typeface="Tahoma"/>
              <a:cs typeface="Tahoma"/>
            </a:endParaRPr>
          </a:p>
        </p:txBody>
      </p:sp>
      <p:sp>
        <p:nvSpPr>
          <p:cNvPr id="9" name="object 9"/>
          <p:cNvSpPr txBox="1"/>
          <p:nvPr/>
        </p:nvSpPr>
        <p:spPr>
          <a:xfrm>
            <a:off x="2420111" y="5487416"/>
            <a:ext cx="2867025"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Pruned tree using</a:t>
            </a:r>
            <a:r>
              <a:rPr dirty="0" sz="2200" spc="-60">
                <a:solidFill>
                  <a:srgbClr val="006500"/>
                </a:solidFill>
                <a:latin typeface="Tahoma"/>
                <a:cs typeface="Tahoma"/>
              </a:rPr>
              <a:t> </a:t>
            </a:r>
            <a:r>
              <a:rPr dirty="0" sz="2200" spc="-5">
                <a:solidFill>
                  <a:srgbClr val="006500"/>
                </a:solidFill>
                <a:latin typeface="Tahoma"/>
                <a:cs typeface="Tahoma"/>
              </a:rPr>
              <a:t>reals</a:t>
            </a:r>
            <a:endParaRPr sz="2200">
              <a:latin typeface="Tahoma"/>
              <a:cs typeface="Tahoma"/>
            </a:endParaRPr>
          </a:p>
        </p:txBody>
      </p:sp>
      <p:sp>
        <p:nvSpPr>
          <p:cNvPr id="10" name="object 10"/>
          <p:cNvSpPr/>
          <p:nvPr/>
        </p:nvSpPr>
        <p:spPr>
          <a:xfrm>
            <a:off x="1714499" y="5859779"/>
            <a:ext cx="3086100" cy="2119121"/>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3695699" y="7993379"/>
            <a:ext cx="2381250" cy="672083"/>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5715" rIns="0" bIns="0" rtlCol="0" vert="horz">
            <a:spAutoFit/>
          </a:bodyPr>
          <a:lstStyle/>
          <a:p>
            <a:pPr>
              <a:lnSpc>
                <a:spcPct val="100000"/>
              </a:lnSpc>
              <a:spcBef>
                <a:spcPts val="45"/>
              </a:spcBef>
            </a:pPr>
            <a:endParaRPr sz="850">
              <a:latin typeface="Times New Roman"/>
              <a:cs typeface="Times New Roman"/>
            </a:endParaRPr>
          </a:p>
          <a:p>
            <a:pPr marL="115570">
              <a:lnSpc>
                <a:spcPct val="100000"/>
              </a:lnSpc>
            </a:pPr>
            <a:r>
              <a:rPr dirty="0" sz="600" spc="-5">
                <a:latin typeface="Tahoma"/>
                <a:cs typeface="Tahoma"/>
              </a:rPr>
              <a:t>LearnUnprunedTree(X,Y)</a:t>
            </a:r>
            <a:endParaRPr sz="600">
              <a:latin typeface="Tahoma"/>
              <a:cs typeface="Tahoma"/>
            </a:endParaRPr>
          </a:p>
          <a:p>
            <a:pPr marL="487680" marR="266700" indent="-143510">
              <a:lnSpc>
                <a:spcPct val="100000"/>
              </a:lnSpc>
              <a:spcBef>
                <a:spcPts val="145"/>
              </a:spcBef>
            </a:pPr>
            <a:r>
              <a:rPr dirty="0" sz="600" spc="-5">
                <a:latin typeface="Tahoma"/>
                <a:cs typeface="Tahoma"/>
              </a:rPr>
              <a:t>Input: </a:t>
            </a:r>
            <a:r>
              <a:rPr dirty="0" sz="600">
                <a:latin typeface="Tahoma"/>
                <a:cs typeface="Tahoma"/>
              </a:rPr>
              <a:t>X a </a:t>
            </a:r>
            <a:r>
              <a:rPr dirty="0" sz="600" spc="-5">
                <a:latin typeface="Tahoma"/>
                <a:cs typeface="Tahoma"/>
              </a:rPr>
              <a:t>matrix of </a:t>
            </a:r>
            <a:r>
              <a:rPr dirty="0" sz="600">
                <a:latin typeface="Tahoma"/>
                <a:cs typeface="Tahoma"/>
              </a:rPr>
              <a:t>R </a:t>
            </a:r>
            <a:r>
              <a:rPr dirty="0" sz="600" spc="-5">
                <a:latin typeface="Tahoma"/>
                <a:cs typeface="Tahoma"/>
              </a:rPr>
              <a:t>rows and </a:t>
            </a:r>
            <a:r>
              <a:rPr dirty="0" sz="600">
                <a:latin typeface="Tahoma"/>
                <a:cs typeface="Tahoma"/>
              </a:rPr>
              <a:t>M </a:t>
            </a:r>
            <a:r>
              <a:rPr dirty="0" sz="600" spc="-5">
                <a:latin typeface="Tahoma"/>
                <a:cs typeface="Tahoma"/>
              </a:rPr>
              <a:t>columns where X</a:t>
            </a:r>
            <a:r>
              <a:rPr dirty="0" baseline="-20833" sz="600" spc="-7">
                <a:latin typeface="Tahoma"/>
                <a:cs typeface="Tahoma"/>
              </a:rPr>
              <a:t>ij </a:t>
            </a:r>
            <a:r>
              <a:rPr dirty="0" sz="600">
                <a:latin typeface="Tahoma"/>
                <a:cs typeface="Tahoma"/>
              </a:rPr>
              <a:t>= </a:t>
            </a:r>
            <a:r>
              <a:rPr dirty="0" sz="600" spc="-5">
                <a:latin typeface="Tahoma"/>
                <a:cs typeface="Tahoma"/>
              </a:rPr>
              <a:t>the </a:t>
            </a:r>
            <a:r>
              <a:rPr dirty="0" sz="600">
                <a:latin typeface="Tahoma"/>
                <a:cs typeface="Tahoma"/>
              </a:rPr>
              <a:t>value </a:t>
            </a:r>
            <a:r>
              <a:rPr dirty="0" sz="600" spc="-5">
                <a:latin typeface="Tahoma"/>
                <a:cs typeface="Tahoma"/>
              </a:rPr>
              <a:t>of the j’th attribute </a:t>
            </a:r>
            <a:r>
              <a:rPr dirty="0" sz="600">
                <a:latin typeface="Tahoma"/>
                <a:cs typeface="Tahoma"/>
              </a:rPr>
              <a:t>in </a:t>
            </a:r>
            <a:r>
              <a:rPr dirty="0" sz="600" spc="-5">
                <a:latin typeface="Tahoma"/>
                <a:cs typeface="Tahoma"/>
              </a:rPr>
              <a:t>the i’th input datapoint. Each  </a:t>
            </a:r>
            <a:r>
              <a:rPr dirty="0" sz="600">
                <a:latin typeface="Tahoma"/>
                <a:cs typeface="Tahoma"/>
              </a:rPr>
              <a:t>column </a:t>
            </a:r>
            <a:r>
              <a:rPr dirty="0" sz="600" spc="-5">
                <a:latin typeface="Tahoma"/>
                <a:cs typeface="Tahoma"/>
              </a:rPr>
              <a:t>consists of either all real values or all categorical</a:t>
            </a:r>
            <a:r>
              <a:rPr dirty="0" sz="600" spc="15">
                <a:latin typeface="Tahoma"/>
                <a:cs typeface="Tahoma"/>
              </a:rPr>
              <a:t> </a:t>
            </a:r>
            <a:r>
              <a:rPr dirty="0" sz="600" spc="-5">
                <a:latin typeface="Tahoma"/>
                <a:cs typeface="Tahoma"/>
              </a:rPr>
              <a:t>values.</a:t>
            </a:r>
            <a:endParaRPr sz="600">
              <a:latin typeface="Tahoma"/>
              <a:cs typeface="Tahoma"/>
            </a:endParaRPr>
          </a:p>
          <a:p>
            <a:pPr marL="344170" marR="454025">
              <a:lnSpc>
                <a:spcPts val="860"/>
              </a:lnSpc>
              <a:spcBef>
                <a:spcPts val="50"/>
              </a:spcBef>
            </a:pPr>
            <a:r>
              <a:rPr dirty="0" sz="600" spc="-5">
                <a:latin typeface="Tahoma"/>
                <a:cs typeface="Tahoma"/>
              </a:rPr>
              <a:t>Input: Y </a:t>
            </a:r>
            <a:r>
              <a:rPr dirty="0" sz="600">
                <a:latin typeface="Tahoma"/>
                <a:cs typeface="Tahoma"/>
              </a:rPr>
              <a:t>a </a:t>
            </a:r>
            <a:r>
              <a:rPr dirty="0" sz="600" spc="-5">
                <a:latin typeface="Tahoma"/>
                <a:cs typeface="Tahoma"/>
              </a:rPr>
              <a:t>vector of </a:t>
            </a:r>
            <a:r>
              <a:rPr dirty="0" sz="600">
                <a:latin typeface="Tahoma"/>
                <a:cs typeface="Tahoma"/>
              </a:rPr>
              <a:t>R </a:t>
            </a:r>
            <a:r>
              <a:rPr dirty="0" sz="600" spc="-5">
                <a:latin typeface="Tahoma"/>
                <a:cs typeface="Tahoma"/>
              </a:rPr>
              <a:t>elements, where </a:t>
            </a:r>
            <a:r>
              <a:rPr dirty="0" sz="600">
                <a:latin typeface="Tahoma"/>
                <a:cs typeface="Tahoma"/>
              </a:rPr>
              <a:t>Y</a:t>
            </a:r>
            <a:r>
              <a:rPr dirty="0" baseline="-20833" sz="600">
                <a:latin typeface="Tahoma"/>
                <a:cs typeface="Tahoma"/>
              </a:rPr>
              <a:t>i </a:t>
            </a:r>
            <a:r>
              <a:rPr dirty="0" sz="600">
                <a:latin typeface="Tahoma"/>
                <a:cs typeface="Tahoma"/>
              </a:rPr>
              <a:t>= </a:t>
            </a:r>
            <a:r>
              <a:rPr dirty="0" sz="600" spc="-5">
                <a:latin typeface="Tahoma"/>
                <a:cs typeface="Tahoma"/>
              </a:rPr>
              <a:t>the output class of the i’th datapoint. The </a:t>
            </a:r>
            <a:r>
              <a:rPr dirty="0" sz="600">
                <a:latin typeface="Tahoma"/>
                <a:cs typeface="Tahoma"/>
              </a:rPr>
              <a:t>Y</a:t>
            </a:r>
            <a:r>
              <a:rPr dirty="0" baseline="-20833" sz="600">
                <a:latin typeface="Tahoma"/>
                <a:cs typeface="Tahoma"/>
              </a:rPr>
              <a:t>i </a:t>
            </a:r>
            <a:r>
              <a:rPr dirty="0" sz="600" spc="-5">
                <a:latin typeface="Tahoma"/>
                <a:cs typeface="Tahoma"/>
              </a:rPr>
              <a:t>values are categorical.  Output: </a:t>
            </a:r>
            <a:r>
              <a:rPr dirty="0" sz="600">
                <a:latin typeface="Tahoma"/>
                <a:cs typeface="Tahoma"/>
              </a:rPr>
              <a:t>An </a:t>
            </a:r>
            <a:r>
              <a:rPr dirty="0" sz="600" spc="-5">
                <a:latin typeface="Tahoma"/>
                <a:cs typeface="Tahoma"/>
              </a:rPr>
              <a:t>Unpruned decision</a:t>
            </a:r>
            <a:r>
              <a:rPr dirty="0" sz="600" spc="5">
                <a:latin typeface="Tahoma"/>
                <a:cs typeface="Tahoma"/>
              </a:rPr>
              <a:t> </a:t>
            </a:r>
            <a:r>
              <a:rPr dirty="0" sz="600" spc="-5">
                <a:latin typeface="Tahoma"/>
                <a:cs typeface="Tahoma"/>
              </a:rPr>
              <a:t>tree</a:t>
            </a:r>
            <a:endParaRPr sz="600">
              <a:latin typeface="Tahoma"/>
              <a:cs typeface="Tahoma"/>
            </a:endParaRPr>
          </a:p>
          <a:p>
            <a:pPr>
              <a:lnSpc>
                <a:spcPct val="100000"/>
              </a:lnSpc>
              <a:spcBef>
                <a:spcPts val="40"/>
              </a:spcBef>
            </a:pPr>
            <a:endParaRPr sz="800">
              <a:latin typeface="Times New Roman"/>
              <a:cs typeface="Times New Roman"/>
            </a:endParaRPr>
          </a:p>
          <a:p>
            <a:pPr marL="487045" marR="292100" indent="-143510">
              <a:lnSpc>
                <a:spcPct val="100000"/>
              </a:lnSpc>
            </a:pPr>
            <a:r>
              <a:rPr dirty="0" sz="600" spc="-5">
                <a:latin typeface="Tahoma"/>
                <a:cs typeface="Tahoma"/>
              </a:rPr>
              <a:t>If all records </a:t>
            </a:r>
            <a:r>
              <a:rPr dirty="0" sz="600">
                <a:latin typeface="Tahoma"/>
                <a:cs typeface="Tahoma"/>
              </a:rPr>
              <a:t>in X </a:t>
            </a:r>
            <a:r>
              <a:rPr dirty="0" sz="600" spc="-5">
                <a:latin typeface="Tahoma"/>
                <a:cs typeface="Tahoma"/>
              </a:rPr>
              <a:t>have identical values </a:t>
            </a:r>
            <a:r>
              <a:rPr dirty="0" sz="600">
                <a:latin typeface="Tahoma"/>
                <a:cs typeface="Tahoma"/>
              </a:rPr>
              <a:t>in </a:t>
            </a:r>
            <a:r>
              <a:rPr dirty="0" sz="600" spc="-5">
                <a:latin typeface="Tahoma"/>
                <a:cs typeface="Tahoma"/>
              </a:rPr>
              <a:t>all their attributes (this includes the case where R&lt;2), return </a:t>
            </a:r>
            <a:r>
              <a:rPr dirty="0" sz="600">
                <a:latin typeface="Tahoma"/>
                <a:cs typeface="Tahoma"/>
              </a:rPr>
              <a:t>a </a:t>
            </a:r>
            <a:r>
              <a:rPr dirty="0" sz="600" spc="-5">
                <a:latin typeface="Tahoma"/>
                <a:cs typeface="Tahoma"/>
              </a:rPr>
              <a:t>Leaf Node  predicting the majority output, breaking ties randomly. This case </a:t>
            </a:r>
            <a:r>
              <a:rPr dirty="0" sz="600">
                <a:latin typeface="Tahoma"/>
                <a:cs typeface="Tahoma"/>
              </a:rPr>
              <a:t>also</a:t>
            </a:r>
            <a:r>
              <a:rPr dirty="0" sz="600" spc="65">
                <a:latin typeface="Tahoma"/>
                <a:cs typeface="Tahoma"/>
              </a:rPr>
              <a:t> </a:t>
            </a:r>
            <a:r>
              <a:rPr dirty="0" sz="600" spc="-5">
                <a:latin typeface="Tahoma"/>
                <a:cs typeface="Tahoma"/>
              </a:rPr>
              <a:t>includes</a:t>
            </a:r>
            <a:endParaRPr sz="600">
              <a:latin typeface="Tahoma"/>
              <a:cs typeface="Tahoma"/>
            </a:endParaRPr>
          </a:p>
          <a:p>
            <a:pPr marL="344170" marR="1342390">
              <a:lnSpc>
                <a:spcPts val="860"/>
              </a:lnSpc>
              <a:spcBef>
                <a:spcPts val="50"/>
              </a:spcBef>
            </a:pPr>
            <a:r>
              <a:rPr dirty="0" sz="600" spc="-5">
                <a:latin typeface="Tahoma"/>
                <a:cs typeface="Tahoma"/>
              </a:rPr>
              <a:t>If all values </a:t>
            </a:r>
            <a:r>
              <a:rPr dirty="0" sz="600">
                <a:latin typeface="Tahoma"/>
                <a:cs typeface="Tahoma"/>
              </a:rPr>
              <a:t>in </a:t>
            </a:r>
            <a:r>
              <a:rPr dirty="0" sz="600" spc="-5">
                <a:latin typeface="Tahoma"/>
                <a:cs typeface="Tahoma"/>
              </a:rPr>
              <a:t>Y are the same, return </a:t>
            </a:r>
            <a:r>
              <a:rPr dirty="0" sz="600">
                <a:latin typeface="Tahoma"/>
                <a:cs typeface="Tahoma"/>
              </a:rPr>
              <a:t>a </a:t>
            </a:r>
            <a:r>
              <a:rPr dirty="0" sz="600" spc="-5">
                <a:latin typeface="Tahoma"/>
                <a:cs typeface="Tahoma"/>
              </a:rPr>
              <a:t>Leaf Node predicting this value as the output  Else</a:t>
            </a:r>
            <a:endParaRPr sz="600">
              <a:latin typeface="Tahoma"/>
              <a:cs typeface="Tahoma"/>
            </a:endParaRPr>
          </a:p>
          <a:p>
            <a:pPr marL="572770">
              <a:lnSpc>
                <a:spcPct val="100000"/>
              </a:lnSpc>
              <a:spcBef>
                <a:spcPts val="95"/>
              </a:spcBef>
            </a:pPr>
            <a:r>
              <a:rPr dirty="0" sz="600" spc="-5">
                <a:latin typeface="Tahoma"/>
                <a:cs typeface="Tahoma"/>
              </a:rPr>
              <a:t>For </a:t>
            </a:r>
            <a:r>
              <a:rPr dirty="0" sz="600">
                <a:latin typeface="Tahoma"/>
                <a:cs typeface="Tahoma"/>
              </a:rPr>
              <a:t>j = 1 </a:t>
            </a:r>
            <a:r>
              <a:rPr dirty="0" sz="600" spc="-5">
                <a:latin typeface="Tahoma"/>
                <a:cs typeface="Tahoma"/>
              </a:rPr>
              <a:t>..</a:t>
            </a:r>
            <a:r>
              <a:rPr dirty="0" sz="600" spc="-15">
                <a:latin typeface="Tahoma"/>
                <a:cs typeface="Tahoma"/>
              </a:rPr>
              <a:t> </a:t>
            </a:r>
            <a:r>
              <a:rPr dirty="0" sz="600">
                <a:latin typeface="Tahoma"/>
                <a:cs typeface="Tahoma"/>
              </a:rPr>
              <a:t>M</a:t>
            </a:r>
            <a:endParaRPr sz="600">
              <a:latin typeface="Tahoma"/>
              <a:cs typeface="Tahoma"/>
            </a:endParaRPr>
          </a:p>
          <a:p>
            <a:pPr marL="1029969" marR="2796540" indent="-228600">
              <a:lnSpc>
                <a:spcPts val="860"/>
              </a:lnSpc>
              <a:spcBef>
                <a:spcPts val="50"/>
              </a:spcBef>
            </a:pPr>
            <a:r>
              <a:rPr dirty="0" sz="600" spc="-5">
                <a:latin typeface="Tahoma"/>
                <a:cs typeface="Tahoma"/>
              </a:rPr>
              <a:t>If j’th attribute is categorical  IG</a:t>
            </a:r>
            <a:r>
              <a:rPr dirty="0" baseline="-20833" sz="600" spc="-7">
                <a:latin typeface="Tahoma"/>
                <a:cs typeface="Tahoma"/>
              </a:rPr>
              <a:t>j </a:t>
            </a:r>
            <a:r>
              <a:rPr dirty="0" sz="600">
                <a:latin typeface="Tahoma"/>
                <a:cs typeface="Tahoma"/>
              </a:rPr>
              <a:t>=</a:t>
            </a:r>
            <a:r>
              <a:rPr dirty="0" sz="600" spc="-70">
                <a:latin typeface="Tahoma"/>
                <a:cs typeface="Tahoma"/>
              </a:rPr>
              <a:t> </a:t>
            </a:r>
            <a:r>
              <a:rPr dirty="0" sz="600" spc="-5">
                <a:latin typeface="Tahoma"/>
                <a:cs typeface="Tahoma"/>
              </a:rPr>
              <a:t>IG(Y|X</a:t>
            </a:r>
            <a:r>
              <a:rPr dirty="0" baseline="-20833" sz="600" spc="-7">
                <a:latin typeface="Tahoma"/>
                <a:cs typeface="Tahoma"/>
              </a:rPr>
              <a:t>j</a:t>
            </a:r>
            <a:r>
              <a:rPr dirty="0" sz="600" spc="-5">
                <a:latin typeface="Tahoma"/>
                <a:cs typeface="Tahoma"/>
              </a:rPr>
              <a:t>)</a:t>
            </a:r>
            <a:endParaRPr sz="600">
              <a:latin typeface="Tahoma"/>
              <a:cs typeface="Tahoma"/>
            </a:endParaRPr>
          </a:p>
          <a:p>
            <a:pPr marL="801370">
              <a:lnSpc>
                <a:spcPct val="100000"/>
              </a:lnSpc>
              <a:spcBef>
                <a:spcPts val="100"/>
              </a:spcBef>
            </a:pPr>
            <a:r>
              <a:rPr dirty="0" sz="600" spc="-5">
                <a:latin typeface="Tahoma"/>
                <a:cs typeface="Tahoma"/>
              </a:rPr>
              <a:t>Else (j’th attribute is</a:t>
            </a:r>
            <a:r>
              <a:rPr dirty="0" sz="600" spc="15">
                <a:latin typeface="Tahoma"/>
                <a:cs typeface="Tahoma"/>
              </a:rPr>
              <a:t> </a:t>
            </a:r>
            <a:r>
              <a:rPr dirty="0" sz="600" spc="-5">
                <a:latin typeface="Tahoma"/>
                <a:cs typeface="Tahoma"/>
              </a:rPr>
              <a:t>real-valued)</a:t>
            </a:r>
            <a:endParaRPr sz="600">
              <a:latin typeface="Tahoma"/>
              <a:cs typeface="Tahoma"/>
            </a:endParaRPr>
          </a:p>
          <a:p>
            <a:pPr marL="572770" marR="1979930" indent="457200">
              <a:lnSpc>
                <a:spcPct val="119600"/>
              </a:lnSpc>
            </a:pPr>
            <a:r>
              <a:rPr dirty="0" sz="600" spc="-5">
                <a:latin typeface="Tahoma"/>
                <a:cs typeface="Tahoma"/>
              </a:rPr>
              <a:t>IG</a:t>
            </a:r>
            <a:r>
              <a:rPr dirty="0" baseline="-20833" sz="600" spc="-7">
                <a:latin typeface="Tahoma"/>
                <a:cs typeface="Tahoma"/>
              </a:rPr>
              <a:t>j </a:t>
            </a:r>
            <a:r>
              <a:rPr dirty="0" sz="600">
                <a:latin typeface="Tahoma"/>
                <a:cs typeface="Tahoma"/>
              </a:rPr>
              <a:t>= </a:t>
            </a:r>
            <a:r>
              <a:rPr dirty="0" sz="600" spc="-5">
                <a:latin typeface="Tahoma"/>
                <a:cs typeface="Tahoma"/>
              </a:rPr>
              <a:t>IG*(Y|X</a:t>
            </a:r>
            <a:r>
              <a:rPr dirty="0" baseline="-20833" sz="600" spc="-7">
                <a:latin typeface="Tahoma"/>
                <a:cs typeface="Tahoma"/>
              </a:rPr>
              <a:t>j</a:t>
            </a:r>
            <a:r>
              <a:rPr dirty="0" sz="600" spc="-5">
                <a:latin typeface="Tahoma"/>
                <a:cs typeface="Tahoma"/>
              </a:rPr>
              <a:t>) from about four slides </a:t>
            </a:r>
            <a:r>
              <a:rPr dirty="0" sz="600" spc="-10">
                <a:latin typeface="Tahoma"/>
                <a:cs typeface="Tahoma"/>
              </a:rPr>
              <a:t>back  </a:t>
            </a:r>
            <a:r>
              <a:rPr dirty="0" sz="600" spc="-5">
                <a:latin typeface="Tahoma"/>
                <a:cs typeface="Tahoma"/>
              </a:rPr>
              <a:t>Let j* </a:t>
            </a:r>
            <a:r>
              <a:rPr dirty="0" sz="600">
                <a:latin typeface="Tahoma"/>
                <a:cs typeface="Tahoma"/>
              </a:rPr>
              <a:t>= </a:t>
            </a:r>
            <a:r>
              <a:rPr dirty="0" sz="600" spc="-5">
                <a:latin typeface="Tahoma"/>
                <a:cs typeface="Tahoma"/>
              </a:rPr>
              <a:t>argmax</a:t>
            </a:r>
            <a:r>
              <a:rPr dirty="0" baseline="-20833" sz="600" spc="-7">
                <a:latin typeface="Tahoma"/>
                <a:cs typeface="Tahoma"/>
              </a:rPr>
              <a:t>j </a:t>
            </a:r>
            <a:r>
              <a:rPr dirty="0" sz="600" spc="-5">
                <a:latin typeface="Tahoma"/>
                <a:cs typeface="Tahoma"/>
              </a:rPr>
              <a:t>IG</a:t>
            </a:r>
            <a:r>
              <a:rPr dirty="0" baseline="-20833" sz="600" spc="-7">
                <a:latin typeface="Tahoma"/>
                <a:cs typeface="Tahoma"/>
              </a:rPr>
              <a:t>j </a:t>
            </a:r>
            <a:r>
              <a:rPr dirty="0" sz="600" spc="-5">
                <a:latin typeface="Tahoma"/>
                <a:cs typeface="Tahoma"/>
              </a:rPr>
              <a:t>(this is the splitting attribute we’ll </a:t>
            </a:r>
            <a:r>
              <a:rPr dirty="0" sz="600">
                <a:latin typeface="Tahoma"/>
                <a:cs typeface="Tahoma"/>
              </a:rPr>
              <a:t>use)  </a:t>
            </a:r>
            <a:r>
              <a:rPr dirty="0" sz="600" spc="-5">
                <a:latin typeface="Tahoma"/>
                <a:cs typeface="Tahoma"/>
              </a:rPr>
              <a:t>If j* is categorical</a:t>
            </a:r>
            <a:r>
              <a:rPr dirty="0" sz="600">
                <a:latin typeface="Tahoma"/>
                <a:cs typeface="Tahoma"/>
              </a:rPr>
              <a:t> </a:t>
            </a:r>
            <a:r>
              <a:rPr dirty="0" sz="600" spc="-5">
                <a:latin typeface="Tahoma"/>
                <a:cs typeface="Tahoma"/>
              </a:rPr>
              <a:t>then</a:t>
            </a:r>
            <a:endParaRPr sz="600">
              <a:latin typeface="Tahoma"/>
              <a:cs typeface="Tahoma"/>
            </a:endParaRPr>
          </a:p>
          <a:p>
            <a:pPr marL="801370">
              <a:lnSpc>
                <a:spcPct val="100000"/>
              </a:lnSpc>
              <a:spcBef>
                <a:spcPts val="145"/>
              </a:spcBef>
            </a:pPr>
            <a:r>
              <a:rPr dirty="0" sz="600" spc="-5">
                <a:latin typeface="Tahoma"/>
                <a:cs typeface="Tahoma"/>
              </a:rPr>
              <a:t>For each </a:t>
            </a:r>
            <a:r>
              <a:rPr dirty="0" sz="600">
                <a:latin typeface="Tahoma"/>
                <a:cs typeface="Tahoma"/>
              </a:rPr>
              <a:t>value v </a:t>
            </a:r>
            <a:r>
              <a:rPr dirty="0" sz="600" spc="-5">
                <a:latin typeface="Tahoma"/>
                <a:cs typeface="Tahoma"/>
              </a:rPr>
              <a:t>of the j’th</a:t>
            </a:r>
            <a:r>
              <a:rPr dirty="0" sz="600" spc="20">
                <a:latin typeface="Tahoma"/>
                <a:cs typeface="Tahoma"/>
              </a:rPr>
              <a:t> </a:t>
            </a:r>
            <a:r>
              <a:rPr dirty="0" sz="600" spc="-5">
                <a:latin typeface="Tahoma"/>
                <a:cs typeface="Tahoma"/>
              </a:rPr>
              <a:t>attribute</a:t>
            </a:r>
            <a:endParaRPr sz="600">
              <a:latin typeface="Tahoma"/>
              <a:cs typeface="Tahoma"/>
            </a:endParaRPr>
          </a:p>
          <a:p>
            <a:pPr marL="1029969" marR="807720">
              <a:lnSpc>
                <a:spcPct val="119200"/>
              </a:lnSpc>
              <a:spcBef>
                <a:spcPts val="5"/>
              </a:spcBef>
            </a:pPr>
            <a:r>
              <a:rPr dirty="0" sz="600" spc="-5">
                <a:latin typeface="Tahoma"/>
                <a:cs typeface="Tahoma"/>
              </a:rPr>
              <a:t>Let X</a:t>
            </a:r>
            <a:r>
              <a:rPr dirty="0" baseline="27777" sz="600" spc="-7">
                <a:latin typeface="Tahoma"/>
                <a:cs typeface="Tahoma"/>
              </a:rPr>
              <a:t>v </a:t>
            </a:r>
            <a:r>
              <a:rPr dirty="0" sz="600">
                <a:latin typeface="Tahoma"/>
                <a:cs typeface="Tahoma"/>
              </a:rPr>
              <a:t>= </a:t>
            </a:r>
            <a:r>
              <a:rPr dirty="0" sz="600" spc="-5">
                <a:latin typeface="Tahoma"/>
                <a:cs typeface="Tahoma"/>
              </a:rPr>
              <a:t>subset of rows of </a:t>
            </a:r>
            <a:r>
              <a:rPr dirty="0" sz="600">
                <a:latin typeface="Tahoma"/>
                <a:cs typeface="Tahoma"/>
              </a:rPr>
              <a:t>X </a:t>
            </a:r>
            <a:r>
              <a:rPr dirty="0" sz="600" spc="-5">
                <a:latin typeface="Tahoma"/>
                <a:cs typeface="Tahoma"/>
              </a:rPr>
              <a:t>in which X</a:t>
            </a:r>
            <a:r>
              <a:rPr dirty="0" baseline="-20833" sz="600" spc="-7">
                <a:latin typeface="Tahoma"/>
                <a:cs typeface="Tahoma"/>
              </a:rPr>
              <a:t>ij </a:t>
            </a:r>
            <a:r>
              <a:rPr dirty="0" sz="600">
                <a:latin typeface="Tahoma"/>
                <a:cs typeface="Tahoma"/>
              </a:rPr>
              <a:t>= v. </a:t>
            </a:r>
            <a:r>
              <a:rPr dirty="0" sz="600" spc="-5">
                <a:latin typeface="Tahoma"/>
                <a:cs typeface="Tahoma"/>
              </a:rPr>
              <a:t>Let Y</a:t>
            </a:r>
            <a:r>
              <a:rPr dirty="0" baseline="27777" sz="600" spc="-7">
                <a:latin typeface="Tahoma"/>
                <a:cs typeface="Tahoma"/>
              </a:rPr>
              <a:t>v </a:t>
            </a:r>
            <a:r>
              <a:rPr dirty="0" sz="600">
                <a:latin typeface="Tahoma"/>
                <a:cs typeface="Tahoma"/>
              </a:rPr>
              <a:t>= </a:t>
            </a:r>
            <a:r>
              <a:rPr dirty="0" sz="600" spc="-5">
                <a:latin typeface="Tahoma"/>
                <a:cs typeface="Tahoma"/>
              </a:rPr>
              <a:t>corresponding subset of Y  Let </a:t>
            </a:r>
            <a:r>
              <a:rPr dirty="0" sz="600">
                <a:latin typeface="Tahoma"/>
                <a:cs typeface="Tahoma"/>
              </a:rPr>
              <a:t>Child</a:t>
            </a:r>
            <a:r>
              <a:rPr dirty="0" baseline="27777" sz="600">
                <a:latin typeface="Tahoma"/>
                <a:cs typeface="Tahoma"/>
              </a:rPr>
              <a:t>v </a:t>
            </a:r>
            <a:r>
              <a:rPr dirty="0" sz="600">
                <a:latin typeface="Tahoma"/>
                <a:cs typeface="Tahoma"/>
              </a:rPr>
              <a:t>=</a:t>
            </a:r>
            <a:r>
              <a:rPr dirty="0" sz="600" spc="-70">
                <a:latin typeface="Tahoma"/>
                <a:cs typeface="Tahoma"/>
              </a:rPr>
              <a:t> </a:t>
            </a:r>
            <a:r>
              <a:rPr dirty="0" sz="600" spc="-5">
                <a:latin typeface="Tahoma"/>
                <a:cs typeface="Tahoma"/>
              </a:rPr>
              <a:t>LearnUnprunedTree(X</a:t>
            </a:r>
            <a:r>
              <a:rPr dirty="0" baseline="27777" sz="600" spc="-7">
                <a:latin typeface="Tahoma"/>
                <a:cs typeface="Tahoma"/>
              </a:rPr>
              <a:t>v</a:t>
            </a:r>
            <a:r>
              <a:rPr dirty="0" sz="600" spc="-5">
                <a:latin typeface="Tahoma"/>
                <a:cs typeface="Tahoma"/>
              </a:rPr>
              <a:t>,Y</a:t>
            </a:r>
            <a:r>
              <a:rPr dirty="0" baseline="27777" sz="600" spc="-7">
                <a:latin typeface="Tahoma"/>
                <a:cs typeface="Tahoma"/>
              </a:rPr>
              <a:t>v</a:t>
            </a:r>
            <a:r>
              <a:rPr dirty="0" sz="600" spc="-5">
                <a:latin typeface="Tahoma"/>
                <a:cs typeface="Tahoma"/>
              </a:rPr>
              <a:t>)</a:t>
            </a:r>
            <a:endParaRPr sz="600">
              <a:latin typeface="Tahoma"/>
              <a:cs typeface="Tahoma"/>
            </a:endParaRPr>
          </a:p>
          <a:p>
            <a:pPr marL="915669" marR="372110" indent="-114300">
              <a:lnSpc>
                <a:spcPct val="100000"/>
              </a:lnSpc>
              <a:spcBef>
                <a:spcPts val="145"/>
              </a:spcBef>
            </a:pPr>
            <a:r>
              <a:rPr dirty="0" sz="600" spc="-5">
                <a:latin typeface="Tahoma"/>
                <a:cs typeface="Tahoma"/>
              </a:rPr>
              <a:t>Return </a:t>
            </a:r>
            <a:r>
              <a:rPr dirty="0" sz="600">
                <a:latin typeface="Tahoma"/>
                <a:cs typeface="Tahoma"/>
              </a:rPr>
              <a:t>a </a:t>
            </a:r>
            <a:r>
              <a:rPr dirty="0" sz="600" spc="-5">
                <a:latin typeface="Tahoma"/>
                <a:cs typeface="Tahoma"/>
              </a:rPr>
              <a:t>decision tree node, splitting </a:t>
            </a:r>
            <a:r>
              <a:rPr dirty="0" sz="600">
                <a:latin typeface="Tahoma"/>
                <a:cs typeface="Tahoma"/>
              </a:rPr>
              <a:t>on </a:t>
            </a:r>
            <a:r>
              <a:rPr dirty="0" sz="600" spc="-5">
                <a:latin typeface="Tahoma"/>
                <a:cs typeface="Tahoma"/>
              </a:rPr>
              <a:t>j’th attribute. The number of children equals the number of  values of the j’th attribute, </a:t>
            </a:r>
            <a:r>
              <a:rPr dirty="0" sz="600">
                <a:latin typeface="Tahoma"/>
                <a:cs typeface="Tahoma"/>
              </a:rPr>
              <a:t>and </a:t>
            </a:r>
            <a:r>
              <a:rPr dirty="0" sz="600" spc="-5">
                <a:latin typeface="Tahoma"/>
                <a:cs typeface="Tahoma"/>
              </a:rPr>
              <a:t>the v’th child </a:t>
            </a:r>
            <a:r>
              <a:rPr dirty="0" sz="600">
                <a:latin typeface="Tahoma"/>
                <a:cs typeface="Tahoma"/>
              </a:rPr>
              <a:t>is</a:t>
            </a:r>
            <a:r>
              <a:rPr dirty="0" sz="600" spc="15">
                <a:latin typeface="Tahoma"/>
                <a:cs typeface="Tahoma"/>
              </a:rPr>
              <a:t> </a:t>
            </a:r>
            <a:r>
              <a:rPr dirty="0" sz="600">
                <a:latin typeface="Tahoma"/>
                <a:cs typeface="Tahoma"/>
              </a:rPr>
              <a:t>Child</a:t>
            </a:r>
            <a:r>
              <a:rPr dirty="0" baseline="27777" sz="600">
                <a:latin typeface="Tahoma"/>
                <a:cs typeface="Tahoma"/>
              </a:rPr>
              <a:t>v</a:t>
            </a:r>
            <a:endParaRPr baseline="27777" sz="600">
              <a:latin typeface="Tahoma"/>
              <a:cs typeface="Tahoma"/>
            </a:endParaRPr>
          </a:p>
          <a:p>
            <a:pPr marL="572770">
              <a:lnSpc>
                <a:spcPct val="100000"/>
              </a:lnSpc>
              <a:spcBef>
                <a:spcPts val="145"/>
              </a:spcBef>
            </a:pPr>
            <a:r>
              <a:rPr dirty="0" sz="600" spc="-5">
                <a:latin typeface="Tahoma"/>
                <a:cs typeface="Tahoma"/>
              </a:rPr>
              <a:t>Else j* is real-valued </a:t>
            </a:r>
            <a:r>
              <a:rPr dirty="0" sz="600">
                <a:latin typeface="Tahoma"/>
                <a:cs typeface="Tahoma"/>
              </a:rPr>
              <a:t>and </a:t>
            </a:r>
            <a:r>
              <a:rPr dirty="0" sz="600" spc="-5">
                <a:latin typeface="Tahoma"/>
                <a:cs typeface="Tahoma"/>
              </a:rPr>
              <a:t>let t be the best split</a:t>
            </a:r>
            <a:r>
              <a:rPr dirty="0" sz="600" spc="40">
                <a:latin typeface="Tahoma"/>
                <a:cs typeface="Tahoma"/>
              </a:rPr>
              <a:t> </a:t>
            </a:r>
            <a:r>
              <a:rPr dirty="0" sz="600" spc="-5">
                <a:latin typeface="Tahoma"/>
                <a:cs typeface="Tahoma"/>
              </a:rPr>
              <a:t>threshold</a:t>
            </a:r>
            <a:endParaRPr sz="600">
              <a:latin typeface="Tahoma"/>
              <a:cs typeface="Tahoma"/>
            </a:endParaRPr>
          </a:p>
          <a:p>
            <a:pPr marL="801370" marR="922019">
              <a:lnSpc>
                <a:spcPts val="860"/>
              </a:lnSpc>
              <a:spcBef>
                <a:spcPts val="50"/>
              </a:spcBef>
            </a:pPr>
            <a:r>
              <a:rPr dirty="0" sz="600" spc="-5">
                <a:latin typeface="Tahoma"/>
                <a:cs typeface="Tahoma"/>
              </a:rPr>
              <a:t>Let X</a:t>
            </a:r>
            <a:r>
              <a:rPr dirty="0" baseline="27777" sz="600" spc="-7">
                <a:latin typeface="Tahoma"/>
                <a:cs typeface="Tahoma"/>
              </a:rPr>
              <a:t>LO </a:t>
            </a:r>
            <a:r>
              <a:rPr dirty="0" sz="600">
                <a:latin typeface="Tahoma"/>
                <a:cs typeface="Tahoma"/>
              </a:rPr>
              <a:t>= </a:t>
            </a:r>
            <a:r>
              <a:rPr dirty="0" sz="600" spc="-5">
                <a:latin typeface="Tahoma"/>
                <a:cs typeface="Tahoma"/>
              </a:rPr>
              <a:t>subset of rows of </a:t>
            </a:r>
            <a:r>
              <a:rPr dirty="0" sz="600">
                <a:latin typeface="Tahoma"/>
                <a:cs typeface="Tahoma"/>
              </a:rPr>
              <a:t>X </a:t>
            </a:r>
            <a:r>
              <a:rPr dirty="0" sz="600" spc="-5">
                <a:latin typeface="Tahoma"/>
                <a:cs typeface="Tahoma"/>
              </a:rPr>
              <a:t>in which </a:t>
            </a:r>
            <a:r>
              <a:rPr dirty="0" sz="600">
                <a:latin typeface="Tahoma"/>
                <a:cs typeface="Tahoma"/>
              </a:rPr>
              <a:t>X</a:t>
            </a:r>
            <a:r>
              <a:rPr dirty="0" baseline="-20833" sz="600">
                <a:latin typeface="Tahoma"/>
                <a:cs typeface="Tahoma"/>
              </a:rPr>
              <a:t>ij </a:t>
            </a:r>
            <a:r>
              <a:rPr dirty="0" sz="600">
                <a:latin typeface="Tahoma"/>
                <a:cs typeface="Tahoma"/>
              </a:rPr>
              <a:t>&lt;= </a:t>
            </a:r>
            <a:r>
              <a:rPr dirty="0" sz="600" spc="-5">
                <a:latin typeface="Tahoma"/>
                <a:cs typeface="Tahoma"/>
              </a:rPr>
              <a:t>t. Let Y</a:t>
            </a:r>
            <a:r>
              <a:rPr dirty="0" baseline="27777" sz="600" spc="-7">
                <a:latin typeface="Tahoma"/>
                <a:cs typeface="Tahoma"/>
              </a:rPr>
              <a:t>LO </a:t>
            </a:r>
            <a:r>
              <a:rPr dirty="0" sz="600">
                <a:latin typeface="Tahoma"/>
                <a:cs typeface="Tahoma"/>
              </a:rPr>
              <a:t>= </a:t>
            </a:r>
            <a:r>
              <a:rPr dirty="0" sz="600" spc="-5">
                <a:latin typeface="Tahoma"/>
                <a:cs typeface="Tahoma"/>
              </a:rPr>
              <a:t>corresponding subset of Y  Let Child</a:t>
            </a:r>
            <a:r>
              <a:rPr dirty="0" baseline="27777" sz="600" spc="-7">
                <a:latin typeface="Tahoma"/>
                <a:cs typeface="Tahoma"/>
              </a:rPr>
              <a:t>LO </a:t>
            </a:r>
            <a:r>
              <a:rPr dirty="0" sz="600">
                <a:latin typeface="Tahoma"/>
                <a:cs typeface="Tahoma"/>
              </a:rPr>
              <a:t>=</a:t>
            </a:r>
            <a:r>
              <a:rPr dirty="0" sz="600" spc="-60">
                <a:latin typeface="Tahoma"/>
                <a:cs typeface="Tahoma"/>
              </a:rPr>
              <a:t> </a:t>
            </a:r>
            <a:r>
              <a:rPr dirty="0" sz="600" spc="-5">
                <a:latin typeface="Tahoma"/>
                <a:cs typeface="Tahoma"/>
              </a:rPr>
              <a:t>LearnUnprunedTree(X</a:t>
            </a:r>
            <a:r>
              <a:rPr dirty="0" baseline="27777" sz="600" spc="-7">
                <a:latin typeface="Tahoma"/>
                <a:cs typeface="Tahoma"/>
              </a:rPr>
              <a:t>LO</a:t>
            </a:r>
            <a:r>
              <a:rPr dirty="0" sz="600" spc="-5">
                <a:latin typeface="Tahoma"/>
                <a:cs typeface="Tahoma"/>
              </a:rPr>
              <a:t>,Y</a:t>
            </a:r>
            <a:r>
              <a:rPr dirty="0" baseline="27777" sz="600" spc="-7">
                <a:latin typeface="Tahoma"/>
                <a:cs typeface="Tahoma"/>
              </a:rPr>
              <a:t>LO</a:t>
            </a:r>
            <a:r>
              <a:rPr dirty="0" sz="600" spc="-5">
                <a:latin typeface="Tahoma"/>
                <a:cs typeface="Tahoma"/>
              </a:rPr>
              <a:t>)</a:t>
            </a:r>
            <a:endParaRPr sz="600">
              <a:latin typeface="Tahoma"/>
              <a:cs typeface="Tahoma"/>
            </a:endParaRPr>
          </a:p>
          <a:p>
            <a:pPr marL="801370" marR="994410">
              <a:lnSpc>
                <a:spcPts val="860"/>
              </a:lnSpc>
              <a:spcBef>
                <a:spcPts val="5"/>
              </a:spcBef>
            </a:pPr>
            <a:r>
              <a:rPr dirty="0" sz="600" spc="-5">
                <a:latin typeface="Tahoma"/>
                <a:cs typeface="Tahoma"/>
              </a:rPr>
              <a:t>Let X</a:t>
            </a:r>
            <a:r>
              <a:rPr dirty="0" baseline="27777" sz="600" spc="-7">
                <a:latin typeface="Tahoma"/>
                <a:cs typeface="Tahoma"/>
              </a:rPr>
              <a:t>HI </a:t>
            </a:r>
            <a:r>
              <a:rPr dirty="0" sz="600">
                <a:latin typeface="Tahoma"/>
                <a:cs typeface="Tahoma"/>
              </a:rPr>
              <a:t>= </a:t>
            </a:r>
            <a:r>
              <a:rPr dirty="0" sz="600" spc="-5">
                <a:latin typeface="Tahoma"/>
                <a:cs typeface="Tahoma"/>
              </a:rPr>
              <a:t>subset of rows of </a:t>
            </a:r>
            <a:r>
              <a:rPr dirty="0" sz="600">
                <a:latin typeface="Tahoma"/>
                <a:cs typeface="Tahoma"/>
              </a:rPr>
              <a:t>X </a:t>
            </a:r>
            <a:r>
              <a:rPr dirty="0" sz="600" spc="-5">
                <a:latin typeface="Tahoma"/>
                <a:cs typeface="Tahoma"/>
              </a:rPr>
              <a:t>in which </a:t>
            </a:r>
            <a:r>
              <a:rPr dirty="0" sz="600">
                <a:latin typeface="Tahoma"/>
                <a:cs typeface="Tahoma"/>
              </a:rPr>
              <a:t>X</a:t>
            </a:r>
            <a:r>
              <a:rPr dirty="0" baseline="-20833" sz="600">
                <a:latin typeface="Tahoma"/>
                <a:cs typeface="Tahoma"/>
              </a:rPr>
              <a:t>ij </a:t>
            </a:r>
            <a:r>
              <a:rPr dirty="0" sz="600">
                <a:latin typeface="Tahoma"/>
                <a:cs typeface="Tahoma"/>
              </a:rPr>
              <a:t>&gt; </a:t>
            </a:r>
            <a:r>
              <a:rPr dirty="0" sz="600" spc="-5">
                <a:latin typeface="Tahoma"/>
                <a:cs typeface="Tahoma"/>
              </a:rPr>
              <a:t>t. Let Y</a:t>
            </a:r>
            <a:r>
              <a:rPr dirty="0" baseline="27777" sz="600" spc="-7">
                <a:latin typeface="Tahoma"/>
                <a:cs typeface="Tahoma"/>
              </a:rPr>
              <a:t>HI </a:t>
            </a:r>
            <a:r>
              <a:rPr dirty="0" sz="600">
                <a:latin typeface="Tahoma"/>
                <a:cs typeface="Tahoma"/>
              </a:rPr>
              <a:t>= </a:t>
            </a:r>
            <a:r>
              <a:rPr dirty="0" sz="600" spc="-5">
                <a:latin typeface="Tahoma"/>
                <a:cs typeface="Tahoma"/>
              </a:rPr>
              <a:t>corresponding subset of Y  Let Child</a:t>
            </a:r>
            <a:r>
              <a:rPr dirty="0" baseline="27777" sz="600" spc="-7">
                <a:latin typeface="Tahoma"/>
                <a:cs typeface="Tahoma"/>
              </a:rPr>
              <a:t>HI </a:t>
            </a:r>
            <a:r>
              <a:rPr dirty="0" sz="600">
                <a:latin typeface="Tahoma"/>
                <a:cs typeface="Tahoma"/>
              </a:rPr>
              <a:t>=</a:t>
            </a:r>
            <a:r>
              <a:rPr dirty="0" sz="600" spc="-50">
                <a:latin typeface="Tahoma"/>
                <a:cs typeface="Tahoma"/>
              </a:rPr>
              <a:t> </a:t>
            </a:r>
            <a:r>
              <a:rPr dirty="0" sz="600" spc="-5">
                <a:latin typeface="Tahoma"/>
                <a:cs typeface="Tahoma"/>
              </a:rPr>
              <a:t>LearnUnprunedTree(X</a:t>
            </a:r>
            <a:r>
              <a:rPr dirty="0" baseline="27777" sz="600" spc="-7">
                <a:latin typeface="Tahoma"/>
                <a:cs typeface="Tahoma"/>
              </a:rPr>
              <a:t>HI</a:t>
            </a:r>
            <a:r>
              <a:rPr dirty="0" sz="600" spc="-5">
                <a:latin typeface="Tahoma"/>
                <a:cs typeface="Tahoma"/>
              </a:rPr>
              <a:t>,Y</a:t>
            </a:r>
            <a:r>
              <a:rPr dirty="0" baseline="27777" sz="600" spc="-7">
                <a:latin typeface="Tahoma"/>
                <a:cs typeface="Tahoma"/>
              </a:rPr>
              <a:t>HI</a:t>
            </a:r>
            <a:r>
              <a:rPr dirty="0" sz="600" spc="-5">
                <a:latin typeface="Tahoma"/>
                <a:cs typeface="Tahoma"/>
              </a:rPr>
              <a:t>)</a:t>
            </a:r>
            <a:endParaRPr sz="600">
              <a:latin typeface="Tahoma"/>
              <a:cs typeface="Tahoma"/>
            </a:endParaRPr>
          </a:p>
          <a:p>
            <a:pPr marL="915669" marR="257810" indent="-114300">
              <a:lnSpc>
                <a:spcPct val="100000"/>
              </a:lnSpc>
              <a:spcBef>
                <a:spcPts val="90"/>
              </a:spcBef>
            </a:pPr>
            <a:r>
              <a:rPr dirty="0" sz="600" spc="-5">
                <a:latin typeface="Tahoma"/>
                <a:cs typeface="Tahoma"/>
              </a:rPr>
              <a:t>Return </a:t>
            </a:r>
            <a:r>
              <a:rPr dirty="0" sz="600">
                <a:latin typeface="Tahoma"/>
                <a:cs typeface="Tahoma"/>
              </a:rPr>
              <a:t>a </a:t>
            </a:r>
            <a:r>
              <a:rPr dirty="0" sz="600" spc="-5">
                <a:latin typeface="Tahoma"/>
                <a:cs typeface="Tahoma"/>
              </a:rPr>
              <a:t>decision tree node, splitting </a:t>
            </a:r>
            <a:r>
              <a:rPr dirty="0" sz="600">
                <a:latin typeface="Tahoma"/>
                <a:cs typeface="Tahoma"/>
              </a:rPr>
              <a:t>on </a:t>
            </a:r>
            <a:r>
              <a:rPr dirty="0" sz="600" spc="-5">
                <a:latin typeface="Tahoma"/>
                <a:cs typeface="Tahoma"/>
              </a:rPr>
              <a:t>j’th attribute. It has two children corresponding to whether the  j’th attribute is above or below the given</a:t>
            </a:r>
            <a:r>
              <a:rPr dirty="0" sz="600" spc="45">
                <a:latin typeface="Tahoma"/>
                <a:cs typeface="Tahoma"/>
              </a:rPr>
              <a:t> </a:t>
            </a:r>
            <a:r>
              <a:rPr dirty="0" sz="600" spc="-5">
                <a:latin typeface="Tahoma"/>
                <a:cs typeface="Tahoma"/>
              </a:rPr>
              <a:t>threshold.</a:t>
            </a:r>
            <a:endParaRPr sz="600">
              <a:latin typeface="Tahoma"/>
              <a:cs typeface="Tahoma"/>
            </a:endParaRPr>
          </a:p>
          <a:p>
            <a:pPr>
              <a:lnSpc>
                <a:spcPct val="100000"/>
              </a:lnSpc>
              <a:spcBef>
                <a:spcPts val="45"/>
              </a:spcBef>
            </a:pPr>
            <a:endParaRPr sz="75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89</a:t>
            </a:r>
            <a:endParaRPr sz="450">
              <a:latin typeface="Tahoma"/>
              <a:cs typeface="Tahoma"/>
            </a:endParaRPr>
          </a:p>
        </p:txBody>
      </p:sp>
      <p:sp>
        <p:nvSpPr>
          <p:cNvPr id="3" name="object 3"/>
          <p:cNvSpPr txBox="1"/>
          <p:nvPr/>
        </p:nvSpPr>
        <p:spPr>
          <a:xfrm>
            <a:off x="1606296" y="5408676"/>
            <a:ext cx="4559300" cy="3416300"/>
          </a:xfrm>
          <a:prstGeom prst="rect">
            <a:avLst/>
          </a:prstGeom>
          <a:ln w="12953">
            <a:solidFill>
              <a:srgbClr val="000000"/>
            </a:solidFill>
          </a:ln>
        </p:spPr>
        <p:txBody>
          <a:bodyPr wrap="square" lIns="0" tIns="5715" rIns="0" bIns="0" rtlCol="0" vert="horz">
            <a:spAutoFit/>
          </a:bodyPr>
          <a:lstStyle/>
          <a:p>
            <a:pPr>
              <a:lnSpc>
                <a:spcPct val="100000"/>
              </a:lnSpc>
              <a:spcBef>
                <a:spcPts val="45"/>
              </a:spcBef>
            </a:pPr>
            <a:endParaRPr sz="850">
              <a:latin typeface="Times New Roman"/>
              <a:cs typeface="Times New Roman"/>
            </a:endParaRPr>
          </a:p>
          <a:p>
            <a:pPr marL="115570">
              <a:lnSpc>
                <a:spcPct val="100000"/>
              </a:lnSpc>
            </a:pPr>
            <a:r>
              <a:rPr dirty="0" sz="600" spc="-5">
                <a:latin typeface="Tahoma"/>
                <a:cs typeface="Tahoma"/>
              </a:rPr>
              <a:t>LearnUnprunedTree(X,Y)</a:t>
            </a:r>
            <a:endParaRPr sz="600">
              <a:latin typeface="Tahoma"/>
              <a:cs typeface="Tahoma"/>
            </a:endParaRPr>
          </a:p>
          <a:p>
            <a:pPr marL="487680" marR="266700" indent="-143510">
              <a:lnSpc>
                <a:spcPct val="100000"/>
              </a:lnSpc>
              <a:spcBef>
                <a:spcPts val="145"/>
              </a:spcBef>
            </a:pPr>
            <a:r>
              <a:rPr dirty="0" sz="600" spc="-5">
                <a:latin typeface="Tahoma"/>
                <a:cs typeface="Tahoma"/>
              </a:rPr>
              <a:t>Input: </a:t>
            </a:r>
            <a:r>
              <a:rPr dirty="0" sz="600">
                <a:latin typeface="Tahoma"/>
                <a:cs typeface="Tahoma"/>
              </a:rPr>
              <a:t>X a </a:t>
            </a:r>
            <a:r>
              <a:rPr dirty="0" sz="600" spc="-5">
                <a:latin typeface="Tahoma"/>
                <a:cs typeface="Tahoma"/>
              </a:rPr>
              <a:t>matrix of </a:t>
            </a:r>
            <a:r>
              <a:rPr dirty="0" sz="600">
                <a:latin typeface="Tahoma"/>
                <a:cs typeface="Tahoma"/>
              </a:rPr>
              <a:t>R </a:t>
            </a:r>
            <a:r>
              <a:rPr dirty="0" sz="600" spc="-5">
                <a:latin typeface="Tahoma"/>
                <a:cs typeface="Tahoma"/>
              </a:rPr>
              <a:t>rows and </a:t>
            </a:r>
            <a:r>
              <a:rPr dirty="0" sz="600">
                <a:latin typeface="Tahoma"/>
                <a:cs typeface="Tahoma"/>
              </a:rPr>
              <a:t>M </a:t>
            </a:r>
            <a:r>
              <a:rPr dirty="0" sz="600" spc="-5">
                <a:latin typeface="Tahoma"/>
                <a:cs typeface="Tahoma"/>
              </a:rPr>
              <a:t>columns where X</a:t>
            </a:r>
            <a:r>
              <a:rPr dirty="0" baseline="-20833" sz="600" spc="-7">
                <a:latin typeface="Tahoma"/>
                <a:cs typeface="Tahoma"/>
              </a:rPr>
              <a:t>ij </a:t>
            </a:r>
            <a:r>
              <a:rPr dirty="0" sz="600">
                <a:latin typeface="Tahoma"/>
                <a:cs typeface="Tahoma"/>
              </a:rPr>
              <a:t>= </a:t>
            </a:r>
            <a:r>
              <a:rPr dirty="0" sz="600" spc="-5">
                <a:latin typeface="Tahoma"/>
                <a:cs typeface="Tahoma"/>
              </a:rPr>
              <a:t>the </a:t>
            </a:r>
            <a:r>
              <a:rPr dirty="0" sz="600">
                <a:latin typeface="Tahoma"/>
                <a:cs typeface="Tahoma"/>
              </a:rPr>
              <a:t>value </a:t>
            </a:r>
            <a:r>
              <a:rPr dirty="0" sz="600" spc="-5">
                <a:latin typeface="Tahoma"/>
                <a:cs typeface="Tahoma"/>
              </a:rPr>
              <a:t>of the j’th attribute </a:t>
            </a:r>
            <a:r>
              <a:rPr dirty="0" sz="600">
                <a:latin typeface="Tahoma"/>
                <a:cs typeface="Tahoma"/>
              </a:rPr>
              <a:t>in </a:t>
            </a:r>
            <a:r>
              <a:rPr dirty="0" sz="600" spc="-5">
                <a:latin typeface="Tahoma"/>
                <a:cs typeface="Tahoma"/>
              </a:rPr>
              <a:t>the i’th input datapoint. Each  </a:t>
            </a:r>
            <a:r>
              <a:rPr dirty="0" sz="600">
                <a:latin typeface="Tahoma"/>
                <a:cs typeface="Tahoma"/>
              </a:rPr>
              <a:t>column </a:t>
            </a:r>
            <a:r>
              <a:rPr dirty="0" sz="600" spc="-5">
                <a:latin typeface="Tahoma"/>
                <a:cs typeface="Tahoma"/>
              </a:rPr>
              <a:t>consists of either all real values or all categorical</a:t>
            </a:r>
            <a:r>
              <a:rPr dirty="0" sz="600" spc="15">
                <a:latin typeface="Tahoma"/>
                <a:cs typeface="Tahoma"/>
              </a:rPr>
              <a:t> </a:t>
            </a:r>
            <a:r>
              <a:rPr dirty="0" sz="600" spc="-5">
                <a:latin typeface="Tahoma"/>
                <a:cs typeface="Tahoma"/>
              </a:rPr>
              <a:t>values.</a:t>
            </a:r>
            <a:endParaRPr sz="600">
              <a:latin typeface="Tahoma"/>
              <a:cs typeface="Tahoma"/>
            </a:endParaRPr>
          </a:p>
          <a:p>
            <a:pPr marL="344170" marR="454025">
              <a:lnSpc>
                <a:spcPts val="860"/>
              </a:lnSpc>
              <a:spcBef>
                <a:spcPts val="50"/>
              </a:spcBef>
            </a:pPr>
            <a:r>
              <a:rPr dirty="0" sz="600" spc="-5">
                <a:latin typeface="Tahoma"/>
                <a:cs typeface="Tahoma"/>
              </a:rPr>
              <a:t>Input: Y </a:t>
            </a:r>
            <a:r>
              <a:rPr dirty="0" sz="600">
                <a:latin typeface="Tahoma"/>
                <a:cs typeface="Tahoma"/>
              </a:rPr>
              <a:t>a </a:t>
            </a:r>
            <a:r>
              <a:rPr dirty="0" sz="600" spc="-5">
                <a:latin typeface="Tahoma"/>
                <a:cs typeface="Tahoma"/>
              </a:rPr>
              <a:t>vector of </a:t>
            </a:r>
            <a:r>
              <a:rPr dirty="0" sz="600">
                <a:latin typeface="Tahoma"/>
                <a:cs typeface="Tahoma"/>
              </a:rPr>
              <a:t>R </a:t>
            </a:r>
            <a:r>
              <a:rPr dirty="0" sz="600" spc="-5">
                <a:latin typeface="Tahoma"/>
                <a:cs typeface="Tahoma"/>
              </a:rPr>
              <a:t>elements, where </a:t>
            </a:r>
            <a:r>
              <a:rPr dirty="0" sz="600">
                <a:latin typeface="Tahoma"/>
                <a:cs typeface="Tahoma"/>
              </a:rPr>
              <a:t>Y</a:t>
            </a:r>
            <a:r>
              <a:rPr dirty="0" baseline="-20833" sz="600">
                <a:latin typeface="Tahoma"/>
                <a:cs typeface="Tahoma"/>
              </a:rPr>
              <a:t>i </a:t>
            </a:r>
            <a:r>
              <a:rPr dirty="0" sz="600">
                <a:latin typeface="Tahoma"/>
                <a:cs typeface="Tahoma"/>
              </a:rPr>
              <a:t>= </a:t>
            </a:r>
            <a:r>
              <a:rPr dirty="0" sz="600" spc="-5">
                <a:latin typeface="Tahoma"/>
                <a:cs typeface="Tahoma"/>
              </a:rPr>
              <a:t>the output class of the i’th datapoint. The </a:t>
            </a:r>
            <a:r>
              <a:rPr dirty="0" sz="600">
                <a:latin typeface="Tahoma"/>
                <a:cs typeface="Tahoma"/>
              </a:rPr>
              <a:t>Y</a:t>
            </a:r>
            <a:r>
              <a:rPr dirty="0" baseline="-20833" sz="600">
                <a:latin typeface="Tahoma"/>
                <a:cs typeface="Tahoma"/>
              </a:rPr>
              <a:t>i </a:t>
            </a:r>
            <a:r>
              <a:rPr dirty="0" sz="600" spc="-5">
                <a:latin typeface="Tahoma"/>
                <a:cs typeface="Tahoma"/>
              </a:rPr>
              <a:t>values are categorical.  Output: </a:t>
            </a:r>
            <a:r>
              <a:rPr dirty="0" sz="600">
                <a:latin typeface="Tahoma"/>
                <a:cs typeface="Tahoma"/>
              </a:rPr>
              <a:t>An </a:t>
            </a:r>
            <a:r>
              <a:rPr dirty="0" sz="600" spc="-5">
                <a:latin typeface="Tahoma"/>
                <a:cs typeface="Tahoma"/>
              </a:rPr>
              <a:t>Unpruned decision</a:t>
            </a:r>
            <a:r>
              <a:rPr dirty="0" sz="600" spc="5">
                <a:latin typeface="Tahoma"/>
                <a:cs typeface="Tahoma"/>
              </a:rPr>
              <a:t> </a:t>
            </a:r>
            <a:r>
              <a:rPr dirty="0" sz="600" spc="-5">
                <a:latin typeface="Tahoma"/>
                <a:cs typeface="Tahoma"/>
              </a:rPr>
              <a:t>tree</a:t>
            </a:r>
            <a:endParaRPr sz="600">
              <a:latin typeface="Tahoma"/>
              <a:cs typeface="Tahoma"/>
            </a:endParaRPr>
          </a:p>
          <a:p>
            <a:pPr>
              <a:lnSpc>
                <a:spcPct val="100000"/>
              </a:lnSpc>
              <a:spcBef>
                <a:spcPts val="40"/>
              </a:spcBef>
            </a:pPr>
            <a:endParaRPr sz="800">
              <a:latin typeface="Times New Roman"/>
              <a:cs typeface="Times New Roman"/>
            </a:endParaRPr>
          </a:p>
          <a:p>
            <a:pPr marL="487045" marR="292100" indent="-143510">
              <a:lnSpc>
                <a:spcPct val="100000"/>
              </a:lnSpc>
            </a:pPr>
            <a:r>
              <a:rPr dirty="0" sz="600" spc="-5">
                <a:latin typeface="Tahoma"/>
                <a:cs typeface="Tahoma"/>
              </a:rPr>
              <a:t>If all records </a:t>
            </a:r>
            <a:r>
              <a:rPr dirty="0" sz="600">
                <a:latin typeface="Tahoma"/>
                <a:cs typeface="Tahoma"/>
              </a:rPr>
              <a:t>in X </a:t>
            </a:r>
            <a:r>
              <a:rPr dirty="0" sz="600" spc="-5">
                <a:latin typeface="Tahoma"/>
                <a:cs typeface="Tahoma"/>
              </a:rPr>
              <a:t>have identical values </a:t>
            </a:r>
            <a:r>
              <a:rPr dirty="0" sz="600">
                <a:latin typeface="Tahoma"/>
                <a:cs typeface="Tahoma"/>
              </a:rPr>
              <a:t>in </a:t>
            </a:r>
            <a:r>
              <a:rPr dirty="0" sz="600" spc="-5">
                <a:latin typeface="Tahoma"/>
                <a:cs typeface="Tahoma"/>
              </a:rPr>
              <a:t>all their attributes (this includes the case where R&lt;2), return </a:t>
            </a:r>
            <a:r>
              <a:rPr dirty="0" sz="600">
                <a:latin typeface="Tahoma"/>
                <a:cs typeface="Tahoma"/>
              </a:rPr>
              <a:t>a </a:t>
            </a:r>
            <a:r>
              <a:rPr dirty="0" sz="600" spc="-5">
                <a:latin typeface="Tahoma"/>
                <a:cs typeface="Tahoma"/>
              </a:rPr>
              <a:t>Leaf Node  predicting the majority output, breaking ties randomly. This case </a:t>
            </a:r>
            <a:r>
              <a:rPr dirty="0" sz="600">
                <a:latin typeface="Tahoma"/>
                <a:cs typeface="Tahoma"/>
              </a:rPr>
              <a:t>also</a:t>
            </a:r>
            <a:r>
              <a:rPr dirty="0" sz="600" spc="65">
                <a:latin typeface="Tahoma"/>
                <a:cs typeface="Tahoma"/>
              </a:rPr>
              <a:t> </a:t>
            </a:r>
            <a:r>
              <a:rPr dirty="0" sz="600" spc="-5">
                <a:latin typeface="Tahoma"/>
                <a:cs typeface="Tahoma"/>
              </a:rPr>
              <a:t>includes</a:t>
            </a:r>
            <a:endParaRPr sz="600">
              <a:latin typeface="Tahoma"/>
              <a:cs typeface="Tahoma"/>
            </a:endParaRPr>
          </a:p>
          <a:p>
            <a:pPr marL="344170" marR="1342390">
              <a:lnSpc>
                <a:spcPts val="860"/>
              </a:lnSpc>
              <a:spcBef>
                <a:spcPts val="50"/>
              </a:spcBef>
            </a:pPr>
            <a:r>
              <a:rPr dirty="0" sz="600" spc="-5">
                <a:latin typeface="Tahoma"/>
                <a:cs typeface="Tahoma"/>
              </a:rPr>
              <a:t>If all values </a:t>
            </a:r>
            <a:r>
              <a:rPr dirty="0" sz="600">
                <a:latin typeface="Tahoma"/>
                <a:cs typeface="Tahoma"/>
              </a:rPr>
              <a:t>in </a:t>
            </a:r>
            <a:r>
              <a:rPr dirty="0" sz="600" spc="-5">
                <a:latin typeface="Tahoma"/>
                <a:cs typeface="Tahoma"/>
              </a:rPr>
              <a:t>Y are the same, return </a:t>
            </a:r>
            <a:r>
              <a:rPr dirty="0" sz="600">
                <a:latin typeface="Tahoma"/>
                <a:cs typeface="Tahoma"/>
              </a:rPr>
              <a:t>a </a:t>
            </a:r>
            <a:r>
              <a:rPr dirty="0" sz="600" spc="-5">
                <a:latin typeface="Tahoma"/>
                <a:cs typeface="Tahoma"/>
              </a:rPr>
              <a:t>Leaf Node predicting this value as the output  Else</a:t>
            </a:r>
            <a:endParaRPr sz="600">
              <a:latin typeface="Tahoma"/>
              <a:cs typeface="Tahoma"/>
            </a:endParaRPr>
          </a:p>
          <a:p>
            <a:pPr marL="572770">
              <a:lnSpc>
                <a:spcPct val="100000"/>
              </a:lnSpc>
              <a:spcBef>
                <a:spcPts val="95"/>
              </a:spcBef>
            </a:pPr>
            <a:r>
              <a:rPr dirty="0" sz="600" spc="-5">
                <a:latin typeface="Tahoma"/>
                <a:cs typeface="Tahoma"/>
              </a:rPr>
              <a:t>For </a:t>
            </a:r>
            <a:r>
              <a:rPr dirty="0" sz="600">
                <a:latin typeface="Tahoma"/>
                <a:cs typeface="Tahoma"/>
              </a:rPr>
              <a:t>j = 1 </a:t>
            </a:r>
            <a:r>
              <a:rPr dirty="0" sz="600" spc="-5">
                <a:latin typeface="Tahoma"/>
                <a:cs typeface="Tahoma"/>
              </a:rPr>
              <a:t>..</a:t>
            </a:r>
            <a:r>
              <a:rPr dirty="0" sz="600" spc="-15">
                <a:latin typeface="Tahoma"/>
                <a:cs typeface="Tahoma"/>
              </a:rPr>
              <a:t> </a:t>
            </a:r>
            <a:r>
              <a:rPr dirty="0" sz="600">
                <a:latin typeface="Tahoma"/>
                <a:cs typeface="Tahoma"/>
              </a:rPr>
              <a:t>M</a:t>
            </a:r>
            <a:endParaRPr sz="600">
              <a:latin typeface="Tahoma"/>
              <a:cs typeface="Tahoma"/>
            </a:endParaRPr>
          </a:p>
          <a:p>
            <a:pPr marL="1029969" marR="2796540" indent="-228600">
              <a:lnSpc>
                <a:spcPts val="860"/>
              </a:lnSpc>
              <a:spcBef>
                <a:spcPts val="50"/>
              </a:spcBef>
            </a:pPr>
            <a:r>
              <a:rPr dirty="0" sz="600" spc="-5">
                <a:latin typeface="Tahoma"/>
                <a:cs typeface="Tahoma"/>
              </a:rPr>
              <a:t>If j’th attribute is categorical  IG</a:t>
            </a:r>
            <a:r>
              <a:rPr dirty="0" baseline="-20833" sz="600" spc="-7">
                <a:latin typeface="Tahoma"/>
                <a:cs typeface="Tahoma"/>
              </a:rPr>
              <a:t>j </a:t>
            </a:r>
            <a:r>
              <a:rPr dirty="0" sz="600">
                <a:latin typeface="Tahoma"/>
                <a:cs typeface="Tahoma"/>
              </a:rPr>
              <a:t>=</a:t>
            </a:r>
            <a:r>
              <a:rPr dirty="0" sz="600" spc="-70">
                <a:latin typeface="Tahoma"/>
                <a:cs typeface="Tahoma"/>
              </a:rPr>
              <a:t> </a:t>
            </a:r>
            <a:r>
              <a:rPr dirty="0" sz="600" spc="-5">
                <a:latin typeface="Tahoma"/>
                <a:cs typeface="Tahoma"/>
              </a:rPr>
              <a:t>IG(Y|X</a:t>
            </a:r>
            <a:r>
              <a:rPr dirty="0" baseline="-20833" sz="600" spc="-7">
                <a:latin typeface="Tahoma"/>
                <a:cs typeface="Tahoma"/>
              </a:rPr>
              <a:t>j</a:t>
            </a:r>
            <a:r>
              <a:rPr dirty="0" sz="600" spc="-5">
                <a:latin typeface="Tahoma"/>
                <a:cs typeface="Tahoma"/>
              </a:rPr>
              <a:t>)</a:t>
            </a:r>
            <a:endParaRPr sz="600">
              <a:latin typeface="Tahoma"/>
              <a:cs typeface="Tahoma"/>
            </a:endParaRPr>
          </a:p>
          <a:p>
            <a:pPr marL="801370">
              <a:lnSpc>
                <a:spcPct val="100000"/>
              </a:lnSpc>
              <a:spcBef>
                <a:spcPts val="100"/>
              </a:spcBef>
            </a:pPr>
            <a:r>
              <a:rPr dirty="0" sz="600" spc="-5">
                <a:latin typeface="Tahoma"/>
                <a:cs typeface="Tahoma"/>
              </a:rPr>
              <a:t>Else (j’th attribute is</a:t>
            </a:r>
            <a:r>
              <a:rPr dirty="0" sz="600" spc="15">
                <a:latin typeface="Tahoma"/>
                <a:cs typeface="Tahoma"/>
              </a:rPr>
              <a:t> </a:t>
            </a:r>
            <a:r>
              <a:rPr dirty="0" sz="600" spc="-5">
                <a:latin typeface="Tahoma"/>
                <a:cs typeface="Tahoma"/>
              </a:rPr>
              <a:t>real-valued)</a:t>
            </a:r>
            <a:endParaRPr sz="600">
              <a:latin typeface="Tahoma"/>
              <a:cs typeface="Tahoma"/>
            </a:endParaRPr>
          </a:p>
          <a:p>
            <a:pPr marL="572770" marR="1979930" indent="457200">
              <a:lnSpc>
                <a:spcPct val="119600"/>
              </a:lnSpc>
            </a:pPr>
            <a:r>
              <a:rPr dirty="0" sz="600" spc="-5">
                <a:latin typeface="Tahoma"/>
                <a:cs typeface="Tahoma"/>
              </a:rPr>
              <a:t>IG</a:t>
            </a:r>
            <a:r>
              <a:rPr dirty="0" baseline="-20833" sz="600" spc="-7">
                <a:latin typeface="Tahoma"/>
                <a:cs typeface="Tahoma"/>
              </a:rPr>
              <a:t>j </a:t>
            </a:r>
            <a:r>
              <a:rPr dirty="0" sz="600">
                <a:latin typeface="Tahoma"/>
                <a:cs typeface="Tahoma"/>
              </a:rPr>
              <a:t>= </a:t>
            </a:r>
            <a:r>
              <a:rPr dirty="0" sz="600" spc="-5">
                <a:latin typeface="Tahoma"/>
                <a:cs typeface="Tahoma"/>
              </a:rPr>
              <a:t>IG*(Y|X</a:t>
            </a:r>
            <a:r>
              <a:rPr dirty="0" baseline="-20833" sz="600" spc="-7">
                <a:latin typeface="Tahoma"/>
                <a:cs typeface="Tahoma"/>
              </a:rPr>
              <a:t>j</a:t>
            </a:r>
            <a:r>
              <a:rPr dirty="0" sz="600" spc="-5">
                <a:latin typeface="Tahoma"/>
                <a:cs typeface="Tahoma"/>
              </a:rPr>
              <a:t>) from about four slides </a:t>
            </a:r>
            <a:r>
              <a:rPr dirty="0" sz="600" spc="-10">
                <a:latin typeface="Tahoma"/>
                <a:cs typeface="Tahoma"/>
              </a:rPr>
              <a:t>back  </a:t>
            </a:r>
            <a:r>
              <a:rPr dirty="0" sz="600" spc="-5">
                <a:latin typeface="Tahoma"/>
                <a:cs typeface="Tahoma"/>
              </a:rPr>
              <a:t>Let j* </a:t>
            </a:r>
            <a:r>
              <a:rPr dirty="0" sz="600">
                <a:latin typeface="Tahoma"/>
                <a:cs typeface="Tahoma"/>
              </a:rPr>
              <a:t>= </a:t>
            </a:r>
            <a:r>
              <a:rPr dirty="0" sz="600" spc="-5">
                <a:latin typeface="Tahoma"/>
                <a:cs typeface="Tahoma"/>
              </a:rPr>
              <a:t>argmax</a:t>
            </a:r>
            <a:r>
              <a:rPr dirty="0" baseline="-20833" sz="600" spc="-7">
                <a:latin typeface="Tahoma"/>
                <a:cs typeface="Tahoma"/>
              </a:rPr>
              <a:t>j </a:t>
            </a:r>
            <a:r>
              <a:rPr dirty="0" sz="600" spc="-5">
                <a:latin typeface="Tahoma"/>
                <a:cs typeface="Tahoma"/>
              </a:rPr>
              <a:t>IG</a:t>
            </a:r>
            <a:r>
              <a:rPr dirty="0" baseline="-20833" sz="600" spc="-7">
                <a:latin typeface="Tahoma"/>
                <a:cs typeface="Tahoma"/>
              </a:rPr>
              <a:t>j </a:t>
            </a:r>
            <a:r>
              <a:rPr dirty="0" sz="600" spc="-5">
                <a:latin typeface="Tahoma"/>
                <a:cs typeface="Tahoma"/>
              </a:rPr>
              <a:t>(this is the splitting attribute we’ll </a:t>
            </a:r>
            <a:r>
              <a:rPr dirty="0" sz="600">
                <a:latin typeface="Tahoma"/>
                <a:cs typeface="Tahoma"/>
              </a:rPr>
              <a:t>use)  </a:t>
            </a:r>
            <a:r>
              <a:rPr dirty="0" sz="600" spc="-5">
                <a:latin typeface="Tahoma"/>
                <a:cs typeface="Tahoma"/>
              </a:rPr>
              <a:t>If j* is categorical</a:t>
            </a:r>
            <a:r>
              <a:rPr dirty="0" sz="600">
                <a:latin typeface="Tahoma"/>
                <a:cs typeface="Tahoma"/>
              </a:rPr>
              <a:t> </a:t>
            </a:r>
            <a:r>
              <a:rPr dirty="0" sz="600" spc="-5">
                <a:latin typeface="Tahoma"/>
                <a:cs typeface="Tahoma"/>
              </a:rPr>
              <a:t>then</a:t>
            </a:r>
            <a:endParaRPr sz="600">
              <a:latin typeface="Tahoma"/>
              <a:cs typeface="Tahoma"/>
            </a:endParaRPr>
          </a:p>
          <a:p>
            <a:pPr marL="801370">
              <a:lnSpc>
                <a:spcPct val="100000"/>
              </a:lnSpc>
              <a:spcBef>
                <a:spcPts val="145"/>
              </a:spcBef>
            </a:pPr>
            <a:r>
              <a:rPr dirty="0" sz="600" spc="-5">
                <a:latin typeface="Tahoma"/>
                <a:cs typeface="Tahoma"/>
              </a:rPr>
              <a:t>For each </a:t>
            </a:r>
            <a:r>
              <a:rPr dirty="0" sz="600">
                <a:latin typeface="Tahoma"/>
                <a:cs typeface="Tahoma"/>
              </a:rPr>
              <a:t>value v </a:t>
            </a:r>
            <a:r>
              <a:rPr dirty="0" sz="600" spc="-5">
                <a:latin typeface="Tahoma"/>
                <a:cs typeface="Tahoma"/>
              </a:rPr>
              <a:t>of the j’th</a:t>
            </a:r>
            <a:r>
              <a:rPr dirty="0" sz="600" spc="20">
                <a:latin typeface="Tahoma"/>
                <a:cs typeface="Tahoma"/>
              </a:rPr>
              <a:t> </a:t>
            </a:r>
            <a:r>
              <a:rPr dirty="0" sz="600" spc="-5">
                <a:latin typeface="Tahoma"/>
                <a:cs typeface="Tahoma"/>
              </a:rPr>
              <a:t>attribute</a:t>
            </a:r>
            <a:endParaRPr sz="600">
              <a:latin typeface="Tahoma"/>
              <a:cs typeface="Tahoma"/>
            </a:endParaRPr>
          </a:p>
          <a:p>
            <a:pPr marL="1029969" marR="807720">
              <a:lnSpc>
                <a:spcPct val="119200"/>
              </a:lnSpc>
              <a:spcBef>
                <a:spcPts val="5"/>
              </a:spcBef>
            </a:pPr>
            <a:r>
              <a:rPr dirty="0" sz="600" spc="-5">
                <a:latin typeface="Tahoma"/>
                <a:cs typeface="Tahoma"/>
              </a:rPr>
              <a:t>Let X</a:t>
            </a:r>
            <a:r>
              <a:rPr dirty="0" baseline="27777" sz="600" spc="-7">
                <a:latin typeface="Tahoma"/>
                <a:cs typeface="Tahoma"/>
              </a:rPr>
              <a:t>v </a:t>
            </a:r>
            <a:r>
              <a:rPr dirty="0" sz="600">
                <a:latin typeface="Tahoma"/>
                <a:cs typeface="Tahoma"/>
              </a:rPr>
              <a:t>= </a:t>
            </a:r>
            <a:r>
              <a:rPr dirty="0" sz="600" spc="-5">
                <a:latin typeface="Tahoma"/>
                <a:cs typeface="Tahoma"/>
              </a:rPr>
              <a:t>subset of rows of </a:t>
            </a:r>
            <a:r>
              <a:rPr dirty="0" sz="600">
                <a:latin typeface="Tahoma"/>
                <a:cs typeface="Tahoma"/>
              </a:rPr>
              <a:t>X </a:t>
            </a:r>
            <a:r>
              <a:rPr dirty="0" sz="600" spc="-5">
                <a:latin typeface="Tahoma"/>
                <a:cs typeface="Tahoma"/>
              </a:rPr>
              <a:t>in which X</a:t>
            </a:r>
            <a:r>
              <a:rPr dirty="0" baseline="-20833" sz="600" spc="-7">
                <a:latin typeface="Tahoma"/>
                <a:cs typeface="Tahoma"/>
              </a:rPr>
              <a:t>ij </a:t>
            </a:r>
            <a:r>
              <a:rPr dirty="0" sz="600">
                <a:latin typeface="Tahoma"/>
                <a:cs typeface="Tahoma"/>
              </a:rPr>
              <a:t>= v. </a:t>
            </a:r>
            <a:r>
              <a:rPr dirty="0" sz="600" spc="-5">
                <a:latin typeface="Tahoma"/>
                <a:cs typeface="Tahoma"/>
              </a:rPr>
              <a:t>Let Y</a:t>
            </a:r>
            <a:r>
              <a:rPr dirty="0" baseline="27777" sz="600" spc="-7">
                <a:latin typeface="Tahoma"/>
                <a:cs typeface="Tahoma"/>
              </a:rPr>
              <a:t>v </a:t>
            </a:r>
            <a:r>
              <a:rPr dirty="0" sz="600">
                <a:latin typeface="Tahoma"/>
                <a:cs typeface="Tahoma"/>
              </a:rPr>
              <a:t>= </a:t>
            </a:r>
            <a:r>
              <a:rPr dirty="0" sz="600" spc="-5">
                <a:latin typeface="Tahoma"/>
                <a:cs typeface="Tahoma"/>
              </a:rPr>
              <a:t>corresponding subset of Y  Let </a:t>
            </a:r>
            <a:r>
              <a:rPr dirty="0" sz="600">
                <a:latin typeface="Tahoma"/>
                <a:cs typeface="Tahoma"/>
              </a:rPr>
              <a:t>Child</a:t>
            </a:r>
            <a:r>
              <a:rPr dirty="0" baseline="27777" sz="600">
                <a:latin typeface="Tahoma"/>
                <a:cs typeface="Tahoma"/>
              </a:rPr>
              <a:t>v </a:t>
            </a:r>
            <a:r>
              <a:rPr dirty="0" sz="600">
                <a:latin typeface="Tahoma"/>
                <a:cs typeface="Tahoma"/>
              </a:rPr>
              <a:t>=</a:t>
            </a:r>
            <a:r>
              <a:rPr dirty="0" sz="600" spc="-70">
                <a:latin typeface="Tahoma"/>
                <a:cs typeface="Tahoma"/>
              </a:rPr>
              <a:t> </a:t>
            </a:r>
            <a:r>
              <a:rPr dirty="0" sz="600" spc="-5">
                <a:latin typeface="Tahoma"/>
                <a:cs typeface="Tahoma"/>
              </a:rPr>
              <a:t>LearnUnprunedTree(X</a:t>
            </a:r>
            <a:r>
              <a:rPr dirty="0" baseline="27777" sz="600" spc="-7">
                <a:latin typeface="Tahoma"/>
                <a:cs typeface="Tahoma"/>
              </a:rPr>
              <a:t>v</a:t>
            </a:r>
            <a:r>
              <a:rPr dirty="0" sz="600" spc="-5">
                <a:latin typeface="Tahoma"/>
                <a:cs typeface="Tahoma"/>
              </a:rPr>
              <a:t>,Y</a:t>
            </a:r>
            <a:r>
              <a:rPr dirty="0" baseline="27777" sz="600" spc="-7">
                <a:latin typeface="Tahoma"/>
                <a:cs typeface="Tahoma"/>
              </a:rPr>
              <a:t>v</a:t>
            </a:r>
            <a:r>
              <a:rPr dirty="0" sz="600" spc="-5">
                <a:latin typeface="Tahoma"/>
                <a:cs typeface="Tahoma"/>
              </a:rPr>
              <a:t>)</a:t>
            </a:r>
            <a:endParaRPr sz="600">
              <a:latin typeface="Tahoma"/>
              <a:cs typeface="Tahoma"/>
            </a:endParaRPr>
          </a:p>
          <a:p>
            <a:pPr marL="915669" marR="372110" indent="-114300">
              <a:lnSpc>
                <a:spcPct val="100000"/>
              </a:lnSpc>
              <a:spcBef>
                <a:spcPts val="145"/>
              </a:spcBef>
            </a:pPr>
            <a:r>
              <a:rPr dirty="0" sz="600" spc="-5">
                <a:latin typeface="Tahoma"/>
                <a:cs typeface="Tahoma"/>
              </a:rPr>
              <a:t>Return </a:t>
            </a:r>
            <a:r>
              <a:rPr dirty="0" sz="600">
                <a:latin typeface="Tahoma"/>
                <a:cs typeface="Tahoma"/>
              </a:rPr>
              <a:t>a </a:t>
            </a:r>
            <a:r>
              <a:rPr dirty="0" sz="600" spc="-5">
                <a:latin typeface="Tahoma"/>
                <a:cs typeface="Tahoma"/>
              </a:rPr>
              <a:t>decision tree node, splitting </a:t>
            </a:r>
            <a:r>
              <a:rPr dirty="0" sz="600">
                <a:latin typeface="Tahoma"/>
                <a:cs typeface="Tahoma"/>
              </a:rPr>
              <a:t>on </a:t>
            </a:r>
            <a:r>
              <a:rPr dirty="0" sz="600" spc="-5">
                <a:latin typeface="Tahoma"/>
                <a:cs typeface="Tahoma"/>
              </a:rPr>
              <a:t>j’th attribute. The number of children equals the number of  values of the j’th attribute, </a:t>
            </a:r>
            <a:r>
              <a:rPr dirty="0" sz="600">
                <a:latin typeface="Tahoma"/>
                <a:cs typeface="Tahoma"/>
              </a:rPr>
              <a:t>and </a:t>
            </a:r>
            <a:r>
              <a:rPr dirty="0" sz="600" spc="-5">
                <a:latin typeface="Tahoma"/>
                <a:cs typeface="Tahoma"/>
              </a:rPr>
              <a:t>the v’th child </a:t>
            </a:r>
            <a:r>
              <a:rPr dirty="0" sz="600">
                <a:latin typeface="Tahoma"/>
                <a:cs typeface="Tahoma"/>
              </a:rPr>
              <a:t>is</a:t>
            </a:r>
            <a:r>
              <a:rPr dirty="0" sz="600" spc="15">
                <a:latin typeface="Tahoma"/>
                <a:cs typeface="Tahoma"/>
              </a:rPr>
              <a:t> </a:t>
            </a:r>
            <a:r>
              <a:rPr dirty="0" sz="600">
                <a:latin typeface="Tahoma"/>
                <a:cs typeface="Tahoma"/>
              </a:rPr>
              <a:t>Child</a:t>
            </a:r>
            <a:r>
              <a:rPr dirty="0" baseline="27777" sz="600">
                <a:latin typeface="Tahoma"/>
                <a:cs typeface="Tahoma"/>
              </a:rPr>
              <a:t>v</a:t>
            </a:r>
            <a:endParaRPr baseline="27777" sz="600">
              <a:latin typeface="Tahoma"/>
              <a:cs typeface="Tahoma"/>
            </a:endParaRPr>
          </a:p>
          <a:p>
            <a:pPr marL="572770">
              <a:lnSpc>
                <a:spcPct val="100000"/>
              </a:lnSpc>
              <a:spcBef>
                <a:spcPts val="145"/>
              </a:spcBef>
            </a:pPr>
            <a:r>
              <a:rPr dirty="0" sz="600" spc="-5">
                <a:latin typeface="Tahoma"/>
                <a:cs typeface="Tahoma"/>
              </a:rPr>
              <a:t>Else j* is real-valued </a:t>
            </a:r>
            <a:r>
              <a:rPr dirty="0" sz="600">
                <a:latin typeface="Tahoma"/>
                <a:cs typeface="Tahoma"/>
              </a:rPr>
              <a:t>and </a:t>
            </a:r>
            <a:r>
              <a:rPr dirty="0" sz="600" spc="-5">
                <a:latin typeface="Tahoma"/>
                <a:cs typeface="Tahoma"/>
              </a:rPr>
              <a:t>let t be the best split</a:t>
            </a:r>
            <a:r>
              <a:rPr dirty="0" sz="600" spc="40">
                <a:latin typeface="Tahoma"/>
                <a:cs typeface="Tahoma"/>
              </a:rPr>
              <a:t> </a:t>
            </a:r>
            <a:r>
              <a:rPr dirty="0" sz="600" spc="-5">
                <a:latin typeface="Tahoma"/>
                <a:cs typeface="Tahoma"/>
              </a:rPr>
              <a:t>threshold</a:t>
            </a:r>
            <a:endParaRPr sz="600">
              <a:latin typeface="Tahoma"/>
              <a:cs typeface="Tahoma"/>
            </a:endParaRPr>
          </a:p>
          <a:p>
            <a:pPr marL="801370" marR="922019">
              <a:lnSpc>
                <a:spcPts val="860"/>
              </a:lnSpc>
              <a:spcBef>
                <a:spcPts val="50"/>
              </a:spcBef>
            </a:pPr>
            <a:r>
              <a:rPr dirty="0" sz="600" spc="-5">
                <a:latin typeface="Tahoma"/>
                <a:cs typeface="Tahoma"/>
              </a:rPr>
              <a:t>Let X</a:t>
            </a:r>
            <a:r>
              <a:rPr dirty="0" baseline="27777" sz="600" spc="-7">
                <a:latin typeface="Tahoma"/>
                <a:cs typeface="Tahoma"/>
              </a:rPr>
              <a:t>LO </a:t>
            </a:r>
            <a:r>
              <a:rPr dirty="0" sz="600">
                <a:latin typeface="Tahoma"/>
                <a:cs typeface="Tahoma"/>
              </a:rPr>
              <a:t>= </a:t>
            </a:r>
            <a:r>
              <a:rPr dirty="0" sz="600" spc="-5">
                <a:latin typeface="Tahoma"/>
                <a:cs typeface="Tahoma"/>
              </a:rPr>
              <a:t>subset of rows of </a:t>
            </a:r>
            <a:r>
              <a:rPr dirty="0" sz="600">
                <a:latin typeface="Tahoma"/>
                <a:cs typeface="Tahoma"/>
              </a:rPr>
              <a:t>X </a:t>
            </a:r>
            <a:r>
              <a:rPr dirty="0" sz="600" spc="-5">
                <a:latin typeface="Tahoma"/>
                <a:cs typeface="Tahoma"/>
              </a:rPr>
              <a:t>in which </a:t>
            </a:r>
            <a:r>
              <a:rPr dirty="0" sz="600">
                <a:latin typeface="Tahoma"/>
                <a:cs typeface="Tahoma"/>
              </a:rPr>
              <a:t>X</a:t>
            </a:r>
            <a:r>
              <a:rPr dirty="0" baseline="-20833" sz="600">
                <a:latin typeface="Tahoma"/>
                <a:cs typeface="Tahoma"/>
              </a:rPr>
              <a:t>ij </a:t>
            </a:r>
            <a:r>
              <a:rPr dirty="0" sz="600">
                <a:latin typeface="Tahoma"/>
                <a:cs typeface="Tahoma"/>
              </a:rPr>
              <a:t>&lt;= </a:t>
            </a:r>
            <a:r>
              <a:rPr dirty="0" sz="600" spc="-5">
                <a:latin typeface="Tahoma"/>
                <a:cs typeface="Tahoma"/>
              </a:rPr>
              <a:t>t. Let Y</a:t>
            </a:r>
            <a:r>
              <a:rPr dirty="0" baseline="27777" sz="600" spc="-7">
                <a:latin typeface="Tahoma"/>
                <a:cs typeface="Tahoma"/>
              </a:rPr>
              <a:t>LO </a:t>
            </a:r>
            <a:r>
              <a:rPr dirty="0" sz="600">
                <a:latin typeface="Tahoma"/>
                <a:cs typeface="Tahoma"/>
              </a:rPr>
              <a:t>= </a:t>
            </a:r>
            <a:r>
              <a:rPr dirty="0" sz="600" spc="-5">
                <a:latin typeface="Tahoma"/>
                <a:cs typeface="Tahoma"/>
              </a:rPr>
              <a:t>corresponding subset of Y  Let Child</a:t>
            </a:r>
            <a:r>
              <a:rPr dirty="0" baseline="27777" sz="600" spc="-7">
                <a:latin typeface="Tahoma"/>
                <a:cs typeface="Tahoma"/>
              </a:rPr>
              <a:t>LO </a:t>
            </a:r>
            <a:r>
              <a:rPr dirty="0" sz="600">
                <a:latin typeface="Tahoma"/>
                <a:cs typeface="Tahoma"/>
              </a:rPr>
              <a:t>=</a:t>
            </a:r>
            <a:r>
              <a:rPr dirty="0" sz="600" spc="-60">
                <a:latin typeface="Tahoma"/>
                <a:cs typeface="Tahoma"/>
              </a:rPr>
              <a:t> </a:t>
            </a:r>
            <a:r>
              <a:rPr dirty="0" sz="600" spc="-5">
                <a:latin typeface="Tahoma"/>
                <a:cs typeface="Tahoma"/>
              </a:rPr>
              <a:t>LearnUnprunedTree(X</a:t>
            </a:r>
            <a:r>
              <a:rPr dirty="0" baseline="27777" sz="600" spc="-7">
                <a:latin typeface="Tahoma"/>
                <a:cs typeface="Tahoma"/>
              </a:rPr>
              <a:t>LO</a:t>
            </a:r>
            <a:r>
              <a:rPr dirty="0" sz="600" spc="-5">
                <a:latin typeface="Tahoma"/>
                <a:cs typeface="Tahoma"/>
              </a:rPr>
              <a:t>,Y</a:t>
            </a:r>
            <a:r>
              <a:rPr dirty="0" baseline="27777" sz="600" spc="-7">
                <a:latin typeface="Tahoma"/>
                <a:cs typeface="Tahoma"/>
              </a:rPr>
              <a:t>LO</a:t>
            </a:r>
            <a:r>
              <a:rPr dirty="0" sz="600" spc="-5">
                <a:latin typeface="Tahoma"/>
                <a:cs typeface="Tahoma"/>
              </a:rPr>
              <a:t>)</a:t>
            </a:r>
            <a:endParaRPr sz="600">
              <a:latin typeface="Tahoma"/>
              <a:cs typeface="Tahoma"/>
            </a:endParaRPr>
          </a:p>
          <a:p>
            <a:pPr marL="801370" marR="994410">
              <a:lnSpc>
                <a:spcPts val="860"/>
              </a:lnSpc>
              <a:spcBef>
                <a:spcPts val="5"/>
              </a:spcBef>
            </a:pPr>
            <a:r>
              <a:rPr dirty="0" sz="600" spc="-5">
                <a:latin typeface="Tahoma"/>
                <a:cs typeface="Tahoma"/>
              </a:rPr>
              <a:t>Let X</a:t>
            </a:r>
            <a:r>
              <a:rPr dirty="0" baseline="27777" sz="600" spc="-7">
                <a:latin typeface="Tahoma"/>
                <a:cs typeface="Tahoma"/>
              </a:rPr>
              <a:t>HI </a:t>
            </a:r>
            <a:r>
              <a:rPr dirty="0" sz="600">
                <a:latin typeface="Tahoma"/>
                <a:cs typeface="Tahoma"/>
              </a:rPr>
              <a:t>= </a:t>
            </a:r>
            <a:r>
              <a:rPr dirty="0" sz="600" spc="-5">
                <a:latin typeface="Tahoma"/>
                <a:cs typeface="Tahoma"/>
              </a:rPr>
              <a:t>subset of rows of </a:t>
            </a:r>
            <a:r>
              <a:rPr dirty="0" sz="600">
                <a:latin typeface="Tahoma"/>
                <a:cs typeface="Tahoma"/>
              </a:rPr>
              <a:t>X </a:t>
            </a:r>
            <a:r>
              <a:rPr dirty="0" sz="600" spc="-5">
                <a:latin typeface="Tahoma"/>
                <a:cs typeface="Tahoma"/>
              </a:rPr>
              <a:t>in which </a:t>
            </a:r>
            <a:r>
              <a:rPr dirty="0" sz="600">
                <a:latin typeface="Tahoma"/>
                <a:cs typeface="Tahoma"/>
              </a:rPr>
              <a:t>X</a:t>
            </a:r>
            <a:r>
              <a:rPr dirty="0" baseline="-20833" sz="600">
                <a:latin typeface="Tahoma"/>
                <a:cs typeface="Tahoma"/>
              </a:rPr>
              <a:t>ij </a:t>
            </a:r>
            <a:r>
              <a:rPr dirty="0" sz="600">
                <a:latin typeface="Tahoma"/>
                <a:cs typeface="Tahoma"/>
              </a:rPr>
              <a:t>&gt; </a:t>
            </a:r>
            <a:r>
              <a:rPr dirty="0" sz="600" spc="-5">
                <a:latin typeface="Tahoma"/>
                <a:cs typeface="Tahoma"/>
              </a:rPr>
              <a:t>t. Let Y</a:t>
            </a:r>
            <a:r>
              <a:rPr dirty="0" baseline="27777" sz="600" spc="-7">
                <a:latin typeface="Tahoma"/>
                <a:cs typeface="Tahoma"/>
              </a:rPr>
              <a:t>HI </a:t>
            </a:r>
            <a:r>
              <a:rPr dirty="0" sz="600">
                <a:latin typeface="Tahoma"/>
                <a:cs typeface="Tahoma"/>
              </a:rPr>
              <a:t>= </a:t>
            </a:r>
            <a:r>
              <a:rPr dirty="0" sz="600" spc="-5">
                <a:latin typeface="Tahoma"/>
                <a:cs typeface="Tahoma"/>
              </a:rPr>
              <a:t>corresponding subset of Y  Let Child</a:t>
            </a:r>
            <a:r>
              <a:rPr dirty="0" baseline="27777" sz="600" spc="-7">
                <a:latin typeface="Tahoma"/>
                <a:cs typeface="Tahoma"/>
              </a:rPr>
              <a:t>HI </a:t>
            </a:r>
            <a:r>
              <a:rPr dirty="0" sz="600">
                <a:latin typeface="Tahoma"/>
                <a:cs typeface="Tahoma"/>
              </a:rPr>
              <a:t>=</a:t>
            </a:r>
            <a:r>
              <a:rPr dirty="0" sz="600" spc="-50">
                <a:latin typeface="Tahoma"/>
                <a:cs typeface="Tahoma"/>
              </a:rPr>
              <a:t> </a:t>
            </a:r>
            <a:r>
              <a:rPr dirty="0" sz="600" spc="-5">
                <a:latin typeface="Tahoma"/>
                <a:cs typeface="Tahoma"/>
              </a:rPr>
              <a:t>LearnUnprunedTree(X</a:t>
            </a:r>
            <a:r>
              <a:rPr dirty="0" baseline="27777" sz="600" spc="-7">
                <a:latin typeface="Tahoma"/>
                <a:cs typeface="Tahoma"/>
              </a:rPr>
              <a:t>HI</a:t>
            </a:r>
            <a:r>
              <a:rPr dirty="0" sz="600" spc="-5">
                <a:latin typeface="Tahoma"/>
                <a:cs typeface="Tahoma"/>
              </a:rPr>
              <a:t>,Y</a:t>
            </a:r>
            <a:r>
              <a:rPr dirty="0" baseline="27777" sz="600" spc="-7">
                <a:latin typeface="Tahoma"/>
                <a:cs typeface="Tahoma"/>
              </a:rPr>
              <a:t>HI</a:t>
            </a:r>
            <a:r>
              <a:rPr dirty="0" sz="600" spc="-5">
                <a:latin typeface="Tahoma"/>
                <a:cs typeface="Tahoma"/>
              </a:rPr>
              <a:t>)</a:t>
            </a:r>
            <a:endParaRPr sz="600">
              <a:latin typeface="Tahoma"/>
              <a:cs typeface="Tahoma"/>
            </a:endParaRPr>
          </a:p>
          <a:p>
            <a:pPr marL="915669" marR="257810" indent="-114300">
              <a:lnSpc>
                <a:spcPct val="100000"/>
              </a:lnSpc>
              <a:spcBef>
                <a:spcPts val="90"/>
              </a:spcBef>
            </a:pPr>
            <a:r>
              <a:rPr dirty="0" sz="600" spc="-5">
                <a:latin typeface="Tahoma"/>
                <a:cs typeface="Tahoma"/>
              </a:rPr>
              <a:t>Return </a:t>
            </a:r>
            <a:r>
              <a:rPr dirty="0" sz="600">
                <a:latin typeface="Tahoma"/>
                <a:cs typeface="Tahoma"/>
              </a:rPr>
              <a:t>a </a:t>
            </a:r>
            <a:r>
              <a:rPr dirty="0" sz="600" spc="-5">
                <a:latin typeface="Tahoma"/>
                <a:cs typeface="Tahoma"/>
              </a:rPr>
              <a:t>decision tree node, splitting </a:t>
            </a:r>
            <a:r>
              <a:rPr dirty="0" sz="600">
                <a:latin typeface="Tahoma"/>
                <a:cs typeface="Tahoma"/>
              </a:rPr>
              <a:t>on </a:t>
            </a:r>
            <a:r>
              <a:rPr dirty="0" sz="600" spc="-5">
                <a:latin typeface="Tahoma"/>
                <a:cs typeface="Tahoma"/>
              </a:rPr>
              <a:t>j’th attribute. It has two children corresponding to whether the  j’th attribute is above or below the given</a:t>
            </a:r>
            <a:r>
              <a:rPr dirty="0" sz="600" spc="45">
                <a:latin typeface="Tahoma"/>
                <a:cs typeface="Tahoma"/>
              </a:rPr>
              <a:t> </a:t>
            </a:r>
            <a:r>
              <a:rPr dirty="0" sz="600" spc="-5">
                <a:latin typeface="Tahoma"/>
                <a:cs typeface="Tahoma"/>
              </a:rPr>
              <a:t>threshold.</a:t>
            </a:r>
            <a:endParaRPr sz="600">
              <a:latin typeface="Tahoma"/>
              <a:cs typeface="Tahoma"/>
            </a:endParaRPr>
          </a:p>
          <a:p>
            <a:pPr>
              <a:lnSpc>
                <a:spcPct val="100000"/>
              </a:lnSpc>
              <a:spcBef>
                <a:spcPts val="45"/>
              </a:spcBef>
            </a:pPr>
            <a:endParaRPr sz="750">
              <a:latin typeface="Times New Roman"/>
              <a:cs typeface="Times New Roman"/>
            </a:endParaRPr>
          </a:p>
          <a:p>
            <a:pPr marL="15875">
              <a:lnSpc>
                <a:spcPct val="100000"/>
              </a:lnSpc>
              <a:tabLst>
                <a:tab pos="431990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35">
                <a:latin typeface="Tahoma"/>
                <a:cs typeface="Tahoma"/>
              </a:rPr>
              <a:t> </a:t>
            </a:r>
            <a:r>
              <a:rPr dirty="0" sz="450" spc="-5">
                <a:latin typeface="Tahoma"/>
                <a:cs typeface="Tahoma"/>
              </a:rPr>
              <a:t>90</a:t>
            </a:r>
            <a:endParaRPr sz="450">
              <a:latin typeface="Tahoma"/>
              <a:cs typeface="Tahoma"/>
            </a:endParaRPr>
          </a:p>
        </p:txBody>
      </p:sp>
      <p:sp>
        <p:nvSpPr>
          <p:cNvPr id="4" name="object 4"/>
          <p:cNvSpPr/>
          <p:nvPr/>
        </p:nvSpPr>
        <p:spPr>
          <a:xfrm>
            <a:off x="2729483" y="5757671"/>
            <a:ext cx="2237740" cy="2943860"/>
          </a:xfrm>
          <a:custGeom>
            <a:avLst/>
            <a:gdLst/>
            <a:ahLst/>
            <a:cxnLst/>
            <a:rect l="l" t="t" r="r" b="b"/>
            <a:pathLst>
              <a:path w="2237740" h="2943859">
                <a:moveTo>
                  <a:pt x="184404" y="0"/>
                </a:moveTo>
                <a:lnTo>
                  <a:pt x="0" y="2809493"/>
                </a:lnTo>
                <a:lnTo>
                  <a:pt x="2052828" y="2943605"/>
                </a:lnTo>
                <a:lnTo>
                  <a:pt x="2237232" y="134112"/>
                </a:lnTo>
                <a:lnTo>
                  <a:pt x="184404" y="0"/>
                </a:lnTo>
                <a:close/>
              </a:path>
            </a:pathLst>
          </a:custGeom>
          <a:solidFill>
            <a:srgbClr val="CCFFCC"/>
          </a:solidFill>
        </p:spPr>
        <p:txBody>
          <a:bodyPr wrap="square" lIns="0" tIns="0" rIns="0" bIns="0" rtlCol="0"/>
          <a:lstStyle/>
          <a:p/>
        </p:txBody>
      </p:sp>
      <p:sp>
        <p:nvSpPr>
          <p:cNvPr id="5" name="object 5"/>
          <p:cNvSpPr/>
          <p:nvPr/>
        </p:nvSpPr>
        <p:spPr>
          <a:xfrm>
            <a:off x="2729483" y="5757671"/>
            <a:ext cx="2237740" cy="2943860"/>
          </a:xfrm>
          <a:custGeom>
            <a:avLst/>
            <a:gdLst/>
            <a:ahLst/>
            <a:cxnLst/>
            <a:rect l="l" t="t" r="r" b="b"/>
            <a:pathLst>
              <a:path w="2237740" h="2943859">
                <a:moveTo>
                  <a:pt x="184404" y="0"/>
                </a:moveTo>
                <a:lnTo>
                  <a:pt x="0" y="2809493"/>
                </a:lnTo>
                <a:lnTo>
                  <a:pt x="2052828" y="2943605"/>
                </a:lnTo>
                <a:lnTo>
                  <a:pt x="2237232" y="134112"/>
                </a:lnTo>
                <a:lnTo>
                  <a:pt x="184404" y="0"/>
                </a:lnTo>
                <a:close/>
              </a:path>
            </a:pathLst>
          </a:custGeom>
          <a:ln w="19050">
            <a:solidFill>
              <a:srgbClr val="000000"/>
            </a:solidFill>
          </a:ln>
        </p:spPr>
        <p:txBody>
          <a:bodyPr wrap="square" lIns="0" tIns="0" rIns="0" bIns="0" rtlCol="0"/>
          <a:lstStyle/>
          <a:p/>
        </p:txBody>
      </p:sp>
      <p:sp>
        <p:nvSpPr>
          <p:cNvPr id="6" name="object 6"/>
          <p:cNvSpPr txBox="1"/>
          <p:nvPr/>
        </p:nvSpPr>
        <p:spPr>
          <a:xfrm rot="180000">
            <a:off x="2957786" y="5826148"/>
            <a:ext cx="693285" cy="101600"/>
          </a:xfrm>
          <a:prstGeom prst="rect">
            <a:avLst/>
          </a:prstGeom>
        </p:spPr>
        <p:txBody>
          <a:bodyPr wrap="square" lIns="0" tIns="0" rIns="0" bIns="0" rtlCol="0" vert="horz">
            <a:spAutoFit/>
          </a:bodyPr>
          <a:lstStyle/>
          <a:p>
            <a:pPr>
              <a:lnSpc>
                <a:spcPts val="800"/>
              </a:lnSpc>
            </a:pPr>
            <a:r>
              <a:rPr dirty="0" baseline="3472" sz="1200" spc="-22">
                <a:latin typeface="Tahoma"/>
                <a:cs typeface="Tahoma"/>
              </a:rPr>
              <a:t>Things </a:t>
            </a:r>
            <a:r>
              <a:rPr dirty="0" baseline="3472" sz="1200" spc="-15">
                <a:latin typeface="Tahoma"/>
                <a:cs typeface="Tahoma"/>
              </a:rPr>
              <a:t>to</a:t>
            </a:r>
            <a:r>
              <a:rPr dirty="0" baseline="3472" sz="1200" spc="-97">
                <a:latin typeface="Tahoma"/>
                <a:cs typeface="Tahoma"/>
              </a:rPr>
              <a:t> </a:t>
            </a:r>
            <a:r>
              <a:rPr dirty="0" sz="800" spc="-15">
                <a:latin typeface="Tahoma"/>
                <a:cs typeface="Tahoma"/>
              </a:rPr>
              <a:t>note:</a:t>
            </a:r>
            <a:endParaRPr sz="800">
              <a:latin typeface="Tahoma"/>
              <a:cs typeface="Tahoma"/>
            </a:endParaRPr>
          </a:p>
        </p:txBody>
      </p:sp>
      <p:sp>
        <p:nvSpPr>
          <p:cNvPr id="25" name="object 2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
        <p:nvSpPr>
          <p:cNvPr id="7" name="object 7"/>
          <p:cNvSpPr txBox="1"/>
          <p:nvPr/>
        </p:nvSpPr>
        <p:spPr>
          <a:xfrm rot="180000">
            <a:off x="2946787" y="6042876"/>
            <a:ext cx="1709901"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Below the </a:t>
            </a:r>
            <a:r>
              <a:rPr dirty="0" baseline="6944" sz="1200" spc="-15">
                <a:latin typeface="Tahoma"/>
                <a:cs typeface="Tahoma"/>
              </a:rPr>
              <a:t>root </a:t>
            </a:r>
            <a:r>
              <a:rPr dirty="0" baseline="6944" sz="1200" spc="-22">
                <a:latin typeface="Tahoma"/>
                <a:cs typeface="Tahoma"/>
              </a:rPr>
              <a:t>node, </a:t>
            </a:r>
            <a:r>
              <a:rPr dirty="0" baseline="3472" sz="1200" spc="-22">
                <a:latin typeface="Tahoma"/>
                <a:cs typeface="Tahoma"/>
              </a:rPr>
              <a:t>there </a:t>
            </a:r>
            <a:r>
              <a:rPr dirty="0" baseline="3472" sz="1200" spc="-15">
                <a:latin typeface="Tahoma"/>
                <a:cs typeface="Tahoma"/>
              </a:rPr>
              <a:t>is no</a:t>
            </a:r>
            <a:r>
              <a:rPr dirty="0" baseline="3472" sz="1200" spc="-52">
                <a:latin typeface="Tahoma"/>
                <a:cs typeface="Tahoma"/>
              </a:rPr>
              <a:t> </a:t>
            </a:r>
            <a:r>
              <a:rPr dirty="0" sz="800" spc="-15">
                <a:latin typeface="Tahoma"/>
                <a:cs typeface="Tahoma"/>
              </a:rPr>
              <a:t>point</a:t>
            </a:r>
            <a:endParaRPr sz="800">
              <a:latin typeface="Tahoma"/>
              <a:cs typeface="Tahoma"/>
            </a:endParaRPr>
          </a:p>
        </p:txBody>
      </p:sp>
      <p:sp>
        <p:nvSpPr>
          <p:cNvPr id="8" name="object 8"/>
          <p:cNvSpPr txBox="1"/>
          <p:nvPr/>
        </p:nvSpPr>
        <p:spPr>
          <a:xfrm rot="180000">
            <a:off x="2939180" y="6164693"/>
            <a:ext cx="1733355"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testing ca</a:t>
            </a:r>
            <a:r>
              <a:rPr dirty="0" baseline="6944" sz="1200" spc="-22">
                <a:latin typeface="Tahoma"/>
                <a:cs typeface="Tahoma"/>
              </a:rPr>
              <a:t>tegorical at</a:t>
            </a:r>
            <a:r>
              <a:rPr dirty="0" baseline="3472" sz="1200" spc="-22">
                <a:latin typeface="Tahoma"/>
                <a:cs typeface="Tahoma"/>
              </a:rPr>
              <a:t>tributes </a:t>
            </a:r>
            <a:r>
              <a:rPr dirty="0" baseline="3472" sz="1200" spc="-15">
                <a:latin typeface="Tahoma"/>
                <a:cs typeface="Tahoma"/>
              </a:rPr>
              <a:t>tha</a:t>
            </a:r>
            <a:r>
              <a:rPr dirty="0" sz="800" spc="-10">
                <a:latin typeface="Tahoma"/>
                <a:cs typeface="Tahoma"/>
              </a:rPr>
              <a:t>t</a:t>
            </a:r>
            <a:r>
              <a:rPr dirty="0" sz="800" spc="-25">
                <a:latin typeface="Tahoma"/>
                <a:cs typeface="Tahoma"/>
              </a:rPr>
              <a:t> </a:t>
            </a:r>
            <a:r>
              <a:rPr dirty="0" sz="800" spc="-15">
                <a:latin typeface="Tahoma"/>
                <a:cs typeface="Tahoma"/>
              </a:rPr>
              <a:t>have</a:t>
            </a:r>
            <a:endParaRPr sz="800">
              <a:latin typeface="Tahoma"/>
              <a:cs typeface="Tahoma"/>
            </a:endParaRPr>
          </a:p>
        </p:txBody>
      </p:sp>
      <p:sp>
        <p:nvSpPr>
          <p:cNvPr id="9" name="object 9"/>
          <p:cNvSpPr txBox="1"/>
          <p:nvPr/>
        </p:nvSpPr>
        <p:spPr>
          <a:xfrm rot="180000">
            <a:off x="2930763" y="6294263"/>
            <a:ext cx="1948290" cy="101600"/>
          </a:xfrm>
          <a:prstGeom prst="rect">
            <a:avLst/>
          </a:prstGeom>
        </p:spPr>
        <p:txBody>
          <a:bodyPr wrap="square" lIns="0" tIns="635" rIns="0" bIns="0" rtlCol="0" vert="horz">
            <a:spAutoFit/>
          </a:bodyPr>
          <a:lstStyle/>
          <a:p>
            <a:pPr>
              <a:lnSpc>
                <a:spcPts val="790"/>
              </a:lnSpc>
              <a:spcBef>
                <a:spcPts val="5"/>
              </a:spcBef>
            </a:pPr>
            <a:r>
              <a:rPr dirty="0" baseline="13888" sz="1200" spc="-22">
                <a:latin typeface="Tahoma"/>
                <a:cs typeface="Tahoma"/>
              </a:rPr>
              <a:t>alr</a:t>
            </a:r>
            <a:r>
              <a:rPr dirty="0" baseline="10416" sz="1200" spc="-22">
                <a:latin typeface="Tahoma"/>
                <a:cs typeface="Tahoma"/>
              </a:rPr>
              <a:t>eady been </a:t>
            </a:r>
            <a:r>
              <a:rPr dirty="0" baseline="6944" sz="1200" spc="-22">
                <a:latin typeface="Tahoma"/>
                <a:cs typeface="Tahoma"/>
              </a:rPr>
              <a:t>split upon fu</a:t>
            </a:r>
            <a:r>
              <a:rPr dirty="0" baseline="3472" sz="1200" spc="-22">
                <a:latin typeface="Tahoma"/>
                <a:cs typeface="Tahoma"/>
              </a:rPr>
              <a:t>rther </a:t>
            </a:r>
            <a:r>
              <a:rPr dirty="0" baseline="3472" sz="1200" spc="-15">
                <a:latin typeface="Tahoma"/>
                <a:cs typeface="Tahoma"/>
              </a:rPr>
              <a:t>up </a:t>
            </a:r>
            <a:r>
              <a:rPr dirty="0" baseline="3472" sz="1200" spc="-22">
                <a:latin typeface="Tahoma"/>
                <a:cs typeface="Tahoma"/>
              </a:rPr>
              <a:t>th</a:t>
            </a:r>
            <a:r>
              <a:rPr dirty="0" sz="800" spc="-15">
                <a:latin typeface="Tahoma"/>
                <a:cs typeface="Tahoma"/>
              </a:rPr>
              <a:t>e</a:t>
            </a:r>
            <a:r>
              <a:rPr dirty="0" sz="800" spc="-5">
                <a:latin typeface="Tahoma"/>
                <a:cs typeface="Tahoma"/>
              </a:rPr>
              <a:t> </a:t>
            </a:r>
            <a:r>
              <a:rPr dirty="0" sz="800" spc="-15">
                <a:latin typeface="Tahoma"/>
                <a:cs typeface="Tahoma"/>
              </a:rPr>
              <a:t>tree.</a:t>
            </a:r>
            <a:endParaRPr sz="800">
              <a:latin typeface="Tahoma"/>
              <a:cs typeface="Tahoma"/>
            </a:endParaRPr>
          </a:p>
        </p:txBody>
      </p:sp>
      <p:sp>
        <p:nvSpPr>
          <p:cNvPr id="10" name="object 10"/>
          <p:cNvSpPr txBox="1"/>
          <p:nvPr/>
        </p:nvSpPr>
        <p:spPr>
          <a:xfrm rot="180000">
            <a:off x="2923216" y="6405971"/>
            <a:ext cx="1634475"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This </a:t>
            </a:r>
            <a:r>
              <a:rPr dirty="0" baseline="10416" sz="1200" spc="-15">
                <a:latin typeface="Tahoma"/>
                <a:cs typeface="Tahoma"/>
              </a:rPr>
              <a:t>is </a:t>
            </a:r>
            <a:r>
              <a:rPr dirty="0" baseline="6944" sz="1200" spc="-22">
                <a:latin typeface="Tahoma"/>
                <a:cs typeface="Tahoma"/>
              </a:rPr>
              <a:t>because </a:t>
            </a:r>
            <a:r>
              <a:rPr dirty="0" baseline="6944" sz="1200" spc="-15">
                <a:latin typeface="Tahoma"/>
                <a:cs typeface="Tahoma"/>
              </a:rPr>
              <a:t>all </a:t>
            </a:r>
            <a:r>
              <a:rPr dirty="0" baseline="3472" sz="1200" spc="-22">
                <a:latin typeface="Tahoma"/>
                <a:cs typeface="Tahoma"/>
              </a:rPr>
              <a:t>the values </a:t>
            </a:r>
            <a:r>
              <a:rPr dirty="0" sz="800" spc="-10">
                <a:latin typeface="Tahoma"/>
                <a:cs typeface="Tahoma"/>
              </a:rPr>
              <a:t>of</a:t>
            </a:r>
            <a:r>
              <a:rPr dirty="0" sz="800" spc="-50">
                <a:latin typeface="Tahoma"/>
                <a:cs typeface="Tahoma"/>
              </a:rPr>
              <a:t> </a:t>
            </a:r>
            <a:r>
              <a:rPr dirty="0" sz="800" spc="-10">
                <a:latin typeface="Tahoma"/>
                <a:cs typeface="Tahoma"/>
              </a:rPr>
              <a:t>that</a:t>
            </a:r>
            <a:endParaRPr sz="800">
              <a:latin typeface="Tahoma"/>
              <a:cs typeface="Tahoma"/>
            </a:endParaRPr>
          </a:p>
        </p:txBody>
      </p:sp>
      <p:sp>
        <p:nvSpPr>
          <p:cNvPr id="11" name="object 11"/>
          <p:cNvSpPr txBox="1"/>
          <p:nvPr/>
        </p:nvSpPr>
        <p:spPr>
          <a:xfrm rot="180000">
            <a:off x="2914815" y="6530563"/>
            <a:ext cx="1735256"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attribute </a:t>
            </a:r>
            <a:r>
              <a:rPr dirty="0" baseline="6944" sz="1200" spc="-22">
                <a:latin typeface="Tahoma"/>
                <a:cs typeface="Tahoma"/>
              </a:rPr>
              <a:t>will </a:t>
            </a:r>
            <a:r>
              <a:rPr dirty="0" baseline="6944" sz="1200" spc="-15">
                <a:latin typeface="Tahoma"/>
                <a:cs typeface="Tahoma"/>
              </a:rPr>
              <a:t>be the </a:t>
            </a:r>
            <a:r>
              <a:rPr dirty="0" baseline="6944" sz="1200" spc="-22">
                <a:latin typeface="Tahoma"/>
                <a:cs typeface="Tahoma"/>
              </a:rPr>
              <a:t>s</a:t>
            </a:r>
            <a:r>
              <a:rPr dirty="0" baseline="3472" sz="1200" spc="-22">
                <a:latin typeface="Tahoma"/>
                <a:cs typeface="Tahoma"/>
              </a:rPr>
              <a:t>ame </a:t>
            </a:r>
            <a:r>
              <a:rPr dirty="0" baseline="3472" sz="1200" spc="-15">
                <a:latin typeface="Tahoma"/>
                <a:cs typeface="Tahoma"/>
              </a:rPr>
              <a:t>and IG</a:t>
            </a:r>
            <a:r>
              <a:rPr dirty="0" baseline="3472" sz="1200" spc="-60">
                <a:latin typeface="Tahoma"/>
                <a:cs typeface="Tahoma"/>
              </a:rPr>
              <a:t> </a:t>
            </a:r>
            <a:r>
              <a:rPr dirty="0" sz="800" spc="-15">
                <a:latin typeface="Tahoma"/>
                <a:cs typeface="Tahoma"/>
              </a:rPr>
              <a:t>must</a:t>
            </a:r>
            <a:endParaRPr sz="800">
              <a:latin typeface="Tahoma"/>
              <a:cs typeface="Tahoma"/>
            </a:endParaRPr>
          </a:p>
        </p:txBody>
      </p:sp>
      <p:sp>
        <p:nvSpPr>
          <p:cNvPr id="12" name="object 12"/>
          <p:cNvSpPr txBox="1"/>
          <p:nvPr/>
        </p:nvSpPr>
        <p:spPr>
          <a:xfrm rot="180000">
            <a:off x="2906416" y="6623415"/>
            <a:ext cx="814084" cy="101600"/>
          </a:xfrm>
          <a:prstGeom prst="rect">
            <a:avLst/>
          </a:prstGeom>
        </p:spPr>
        <p:txBody>
          <a:bodyPr wrap="square" lIns="0" tIns="0" rIns="0" bIns="0" rtlCol="0" vert="horz">
            <a:spAutoFit/>
          </a:bodyPr>
          <a:lstStyle/>
          <a:p>
            <a:pPr>
              <a:lnSpc>
                <a:spcPts val="800"/>
              </a:lnSpc>
            </a:pPr>
            <a:r>
              <a:rPr dirty="0" baseline="6944" sz="1200" spc="-22">
                <a:latin typeface="Tahoma"/>
                <a:cs typeface="Tahoma"/>
              </a:rPr>
              <a:t>t</a:t>
            </a:r>
            <a:r>
              <a:rPr dirty="0" baseline="3472" sz="1200" spc="-22">
                <a:latin typeface="Tahoma"/>
                <a:cs typeface="Tahoma"/>
              </a:rPr>
              <a:t>herefore </a:t>
            </a:r>
            <a:r>
              <a:rPr dirty="0" baseline="3472" sz="1200" spc="-15">
                <a:latin typeface="Tahoma"/>
                <a:cs typeface="Tahoma"/>
              </a:rPr>
              <a:t>be</a:t>
            </a:r>
            <a:r>
              <a:rPr dirty="0" baseline="3472" sz="1200" spc="-89">
                <a:latin typeface="Tahoma"/>
                <a:cs typeface="Tahoma"/>
              </a:rPr>
              <a:t> </a:t>
            </a:r>
            <a:r>
              <a:rPr dirty="0" sz="800" spc="-15">
                <a:latin typeface="Tahoma"/>
                <a:cs typeface="Tahoma"/>
              </a:rPr>
              <a:t>zero.</a:t>
            </a:r>
            <a:endParaRPr sz="800">
              <a:latin typeface="Tahoma"/>
              <a:cs typeface="Tahoma"/>
            </a:endParaRPr>
          </a:p>
        </p:txBody>
      </p:sp>
      <p:sp>
        <p:nvSpPr>
          <p:cNvPr id="13" name="object 13"/>
          <p:cNvSpPr txBox="1"/>
          <p:nvPr/>
        </p:nvSpPr>
        <p:spPr>
          <a:xfrm rot="180000">
            <a:off x="2894991" y="6829982"/>
            <a:ext cx="1551460"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But it’</a:t>
            </a:r>
            <a:r>
              <a:rPr dirty="0" baseline="6944" sz="1200" spc="-22">
                <a:latin typeface="Tahoma"/>
                <a:cs typeface="Tahoma"/>
              </a:rPr>
              <a:t>s worth ret</a:t>
            </a:r>
            <a:r>
              <a:rPr dirty="0" baseline="3472" sz="1200" spc="-22">
                <a:latin typeface="Tahoma"/>
                <a:cs typeface="Tahoma"/>
              </a:rPr>
              <a:t>esting</a:t>
            </a:r>
            <a:r>
              <a:rPr dirty="0" baseline="3472" sz="1200" spc="-60">
                <a:latin typeface="Tahoma"/>
                <a:cs typeface="Tahoma"/>
              </a:rPr>
              <a:t> </a:t>
            </a:r>
            <a:r>
              <a:rPr dirty="0" baseline="3472" sz="1200" spc="-22">
                <a:latin typeface="Tahoma"/>
                <a:cs typeface="Tahoma"/>
              </a:rPr>
              <a:t>real-</a:t>
            </a:r>
            <a:r>
              <a:rPr dirty="0" sz="800" spc="-15">
                <a:latin typeface="Tahoma"/>
                <a:cs typeface="Tahoma"/>
              </a:rPr>
              <a:t>valued</a:t>
            </a:r>
            <a:endParaRPr sz="800">
              <a:latin typeface="Tahoma"/>
              <a:cs typeface="Tahoma"/>
            </a:endParaRPr>
          </a:p>
        </p:txBody>
      </p:sp>
      <p:sp>
        <p:nvSpPr>
          <p:cNvPr id="14" name="object 14"/>
          <p:cNvSpPr txBox="1"/>
          <p:nvPr/>
        </p:nvSpPr>
        <p:spPr>
          <a:xfrm rot="180000">
            <a:off x="2887382" y="6960707"/>
            <a:ext cx="1819573"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attributes, s</a:t>
            </a:r>
            <a:r>
              <a:rPr dirty="0" baseline="6944" sz="1200" spc="-22">
                <a:latin typeface="Tahoma"/>
                <a:cs typeface="Tahoma"/>
              </a:rPr>
              <a:t>ince they </a:t>
            </a:r>
            <a:r>
              <a:rPr dirty="0" baseline="6944" sz="1200" spc="-15">
                <a:latin typeface="Tahoma"/>
                <a:cs typeface="Tahoma"/>
              </a:rPr>
              <a:t>m</a:t>
            </a:r>
            <a:r>
              <a:rPr dirty="0" baseline="3472" sz="1200" spc="-15">
                <a:latin typeface="Tahoma"/>
                <a:cs typeface="Tahoma"/>
              </a:rPr>
              <a:t>ay </a:t>
            </a:r>
            <a:r>
              <a:rPr dirty="0" baseline="3472" sz="1200" spc="-22">
                <a:latin typeface="Tahoma"/>
                <a:cs typeface="Tahoma"/>
              </a:rPr>
              <a:t>have</a:t>
            </a:r>
            <a:r>
              <a:rPr dirty="0" baseline="3472" sz="1200" spc="-60">
                <a:latin typeface="Tahoma"/>
                <a:cs typeface="Tahoma"/>
              </a:rPr>
              <a:t> </a:t>
            </a:r>
            <a:r>
              <a:rPr dirty="0" baseline="3472" sz="1200" spc="-22">
                <a:latin typeface="Tahoma"/>
                <a:cs typeface="Tahoma"/>
              </a:rPr>
              <a:t>di</a:t>
            </a:r>
            <a:r>
              <a:rPr dirty="0" sz="800" spc="-15">
                <a:latin typeface="Tahoma"/>
                <a:cs typeface="Tahoma"/>
              </a:rPr>
              <a:t>fferent</a:t>
            </a:r>
            <a:endParaRPr sz="800">
              <a:latin typeface="Tahoma"/>
              <a:cs typeface="Tahoma"/>
            </a:endParaRPr>
          </a:p>
        </p:txBody>
      </p:sp>
      <p:sp>
        <p:nvSpPr>
          <p:cNvPr id="15" name="object 15"/>
          <p:cNvSpPr txBox="1"/>
          <p:nvPr/>
        </p:nvSpPr>
        <p:spPr>
          <a:xfrm rot="180000">
            <a:off x="2878974" y="7079732"/>
            <a:ext cx="1727650"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values be</a:t>
            </a:r>
            <a:r>
              <a:rPr dirty="0" baseline="6944" sz="1200" spc="-22">
                <a:latin typeface="Tahoma"/>
                <a:cs typeface="Tahoma"/>
              </a:rPr>
              <a:t>low the bin</a:t>
            </a:r>
            <a:r>
              <a:rPr dirty="0" baseline="3472" sz="1200" spc="-22">
                <a:latin typeface="Tahoma"/>
                <a:cs typeface="Tahoma"/>
              </a:rPr>
              <a:t>ary split, </a:t>
            </a:r>
            <a:r>
              <a:rPr dirty="0" baseline="3472" sz="1200" spc="-15">
                <a:latin typeface="Tahoma"/>
                <a:cs typeface="Tahoma"/>
              </a:rPr>
              <a:t>and</a:t>
            </a:r>
            <a:r>
              <a:rPr dirty="0" baseline="3472" sz="1200" spc="-30">
                <a:latin typeface="Tahoma"/>
                <a:cs typeface="Tahoma"/>
              </a:rPr>
              <a:t> </a:t>
            </a:r>
            <a:r>
              <a:rPr dirty="0" sz="800" spc="-15">
                <a:latin typeface="Tahoma"/>
                <a:cs typeface="Tahoma"/>
              </a:rPr>
              <a:t>may</a:t>
            </a:r>
            <a:endParaRPr sz="800">
              <a:latin typeface="Tahoma"/>
              <a:cs typeface="Tahoma"/>
            </a:endParaRPr>
          </a:p>
        </p:txBody>
      </p:sp>
      <p:sp>
        <p:nvSpPr>
          <p:cNvPr id="16" name="object 16"/>
          <p:cNvSpPr txBox="1"/>
          <p:nvPr/>
        </p:nvSpPr>
        <p:spPr>
          <a:xfrm rot="180000">
            <a:off x="2871319" y="7188062"/>
            <a:ext cx="1307608" cy="101600"/>
          </a:xfrm>
          <a:prstGeom prst="rect">
            <a:avLst/>
          </a:prstGeom>
        </p:spPr>
        <p:txBody>
          <a:bodyPr wrap="square" lIns="0" tIns="0" rIns="0" bIns="0" rtlCol="0" vert="horz">
            <a:spAutoFit/>
          </a:bodyPr>
          <a:lstStyle/>
          <a:p>
            <a:pPr>
              <a:lnSpc>
                <a:spcPts val="800"/>
              </a:lnSpc>
            </a:pPr>
            <a:r>
              <a:rPr dirty="0" baseline="6944" sz="1200" spc="-22">
                <a:latin typeface="Tahoma"/>
                <a:cs typeface="Tahoma"/>
              </a:rPr>
              <a:t>benefit from </a:t>
            </a:r>
            <a:r>
              <a:rPr dirty="0" baseline="3472" sz="1200" spc="-22">
                <a:latin typeface="Tahoma"/>
                <a:cs typeface="Tahoma"/>
              </a:rPr>
              <a:t>splitting</a:t>
            </a:r>
            <a:r>
              <a:rPr dirty="0" baseline="3472" sz="1200" spc="-37">
                <a:latin typeface="Tahoma"/>
                <a:cs typeface="Tahoma"/>
              </a:rPr>
              <a:t> </a:t>
            </a:r>
            <a:r>
              <a:rPr dirty="0" baseline="3472" sz="1200" spc="-22">
                <a:latin typeface="Tahoma"/>
                <a:cs typeface="Tahoma"/>
              </a:rPr>
              <a:t>fu</a:t>
            </a:r>
            <a:r>
              <a:rPr dirty="0" sz="800" spc="-15">
                <a:latin typeface="Tahoma"/>
                <a:cs typeface="Tahoma"/>
              </a:rPr>
              <a:t>rther.</a:t>
            </a:r>
            <a:endParaRPr sz="800">
              <a:latin typeface="Tahoma"/>
              <a:cs typeface="Tahoma"/>
            </a:endParaRPr>
          </a:p>
        </p:txBody>
      </p:sp>
      <p:sp>
        <p:nvSpPr>
          <p:cNvPr id="17" name="object 17"/>
          <p:cNvSpPr txBox="1"/>
          <p:nvPr/>
        </p:nvSpPr>
        <p:spPr>
          <a:xfrm rot="180000">
            <a:off x="2859207" y="7385490"/>
            <a:ext cx="1766319" cy="101600"/>
          </a:xfrm>
          <a:prstGeom prst="rect">
            <a:avLst/>
          </a:prstGeom>
        </p:spPr>
        <p:txBody>
          <a:bodyPr wrap="square" lIns="0" tIns="0" rIns="0" bIns="0" rtlCol="0" vert="horz">
            <a:spAutoFit/>
          </a:bodyPr>
          <a:lstStyle/>
          <a:p>
            <a:pPr>
              <a:lnSpc>
                <a:spcPts val="800"/>
              </a:lnSpc>
            </a:pPr>
            <a:r>
              <a:rPr dirty="0" baseline="10416" sz="1200" spc="-15">
                <a:latin typeface="Tahoma"/>
                <a:cs typeface="Tahoma"/>
              </a:rPr>
              <a:t>To </a:t>
            </a:r>
            <a:r>
              <a:rPr dirty="0" baseline="10416" sz="1200" spc="-22">
                <a:latin typeface="Tahoma"/>
                <a:cs typeface="Tahoma"/>
              </a:rPr>
              <a:t>achiev</a:t>
            </a:r>
            <a:r>
              <a:rPr dirty="0" baseline="6944" sz="1200" spc="-22">
                <a:latin typeface="Tahoma"/>
                <a:cs typeface="Tahoma"/>
              </a:rPr>
              <a:t>e the abov</a:t>
            </a:r>
            <a:r>
              <a:rPr dirty="0" baseline="3472" sz="1200" spc="-22">
                <a:latin typeface="Tahoma"/>
                <a:cs typeface="Tahoma"/>
              </a:rPr>
              <a:t>e optimizat</a:t>
            </a:r>
            <a:r>
              <a:rPr dirty="0" sz="800" spc="-15">
                <a:latin typeface="Tahoma"/>
                <a:cs typeface="Tahoma"/>
              </a:rPr>
              <a:t>ion,</a:t>
            </a:r>
            <a:r>
              <a:rPr dirty="0" sz="800">
                <a:latin typeface="Tahoma"/>
                <a:cs typeface="Tahoma"/>
              </a:rPr>
              <a:t> </a:t>
            </a:r>
            <a:r>
              <a:rPr dirty="0" sz="800" spc="-15">
                <a:latin typeface="Tahoma"/>
                <a:cs typeface="Tahoma"/>
              </a:rPr>
              <a:t>you</a:t>
            </a:r>
            <a:endParaRPr sz="800">
              <a:latin typeface="Tahoma"/>
              <a:cs typeface="Tahoma"/>
            </a:endParaRPr>
          </a:p>
        </p:txBody>
      </p:sp>
      <p:sp>
        <p:nvSpPr>
          <p:cNvPr id="18" name="object 18"/>
          <p:cNvSpPr txBox="1"/>
          <p:nvPr/>
        </p:nvSpPr>
        <p:spPr>
          <a:xfrm rot="180000">
            <a:off x="2850754" y="7511480"/>
            <a:ext cx="1889318" cy="101600"/>
          </a:xfrm>
          <a:prstGeom prst="rect">
            <a:avLst/>
          </a:prstGeom>
        </p:spPr>
        <p:txBody>
          <a:bodyPr wrap="square" lIns="0" tIns="0" rIns="0" bIns="0" rtlCol="0" vert="horz">
            <a:spAutoFit/>
          </a:bodyPr>
          <a:lstStyle/>
          <a:p>
            <a:pPr>
              <a:lnSpc>
                <a:spcPts val="795"/>
              </a:lnSpc>
            </a:pPr>
            <a:r>
              <a:rPr dirty="0" baseline="13888" sz="1200" spc="-22">
                <a:latin typeface="Tahoma"/>
                <a:cs typeface="Tahoma"/>
              </a:rPr>
              <a:t>s</a:t>
            </a:r>
            <a:r>
              <a:rPr dirty="0" baseline="10416" sz="1200" spc="-22">
                <a:latin typeface="Tahoma"/>
                <a:cs typeface="Tahoma"/>
              </a:rPr>
              <a:t>hould </a:t>
            </a:r>
            <a:r>
              <a:rPr dirty="0" baseline="10416" sz="1200" spc="-15">
                <a:latin typeface="Tahoma"/>
                <a:cs typeface="Tahoma"/>
              </a:rPr>
              <a:t>pass </a:t>
            </a:r>
            <a:r>
              <a:rPr dirty="0" baseline="6944" sz="1200" spc="-22">
                <a:latin typeface="Tahoma"/>
                <a:cs typeface="Tahoma"/>
              </a:rPr>
              <a:t>down throu</a:t>
            </a:r>
            <a:r>
              <a:rPr dirty="0" baseline="3472" sz="1200" spc="-22">
                <a:latin typeface="Tahoma"/>
                <a:cs typeface="Tahoma"/>
              </a:rPr>
              <a:t>gh the recu</a:t>
            </a:r>
            <a:r>
              <a:rPr dirty="0" sz="800" spc="-15">
                <a:latin typeface="Tahoma"/>
                <a:cs typeface="Tahoma"/>
              </a:rPr>
              <a:t>rsion</a:t>
            </a:r>
            <a:r>
              <a:rPr dirty="0" sz="800" spc="-25">
                <a:latin typeface="Tahoma"/>
                <a:cs typeface="Tahoma"/>
              </a:rPr>
              <a:t> </a:t>
            </a:r>
            <a:r>
              <a:rPr dirty="0" sz="800" spc="-5">
                <a:latin typeface="Tahoma"/>
                <a:cs typeface="Tahoma"/>
              </a:rPr>
              <a:t>a</a:t>
            </a:r>
            <a:endParaRPr sz="800">
              <a:latin typeface="Tahoma"/>
              <a:cs typeface="Tahoma"/>
            </a:endParaRPr>
          </a:p>
        </p:txBody>
      </p:sp>
      <p:sp>
        <p:nvSpPr>
          <p:cNvPr id="19" name="object 19"/>
          <p:cNvSpPr txBox="1"/>
          <p:nvPr/>
        </p:nvSpPr>
        <p:spPr>
          <a:xfrm rot="180000">
            <a:off x="2843139" y="7617426"/>
            <a:ext cx="1390556"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cu</a:t>
            </a:r>
            <a:r>
              <a:rPr dirty="0" baseline="6944" sz="1200" spc="-22">
                <a:latin typeface="Tahoma"/>
                <a:cs typeface="Tahoma"/>
              </a:rPr>
              <a:t>rrent active </a:t>
            </a:r>
            <a:r>
              <a:rPr dirty="0" baseline="3472" sz="1200" spc="-15">
                <a:latin typeface="Tahoma"/>
                <a:cs typeface="Tahoma"/>
              </a:rPr>
              <a:t>set of</a:t>
            </a:r>
            <a:r>
              <a:rPr dirty="0" baseline="3472" sz="1200" spc="-75">
                <a:latin typeface="Tahoma"/>
                <a:cs typeface="Tahoma"/>
              </a:rPr>
              <a:t> </a:t>
            </a:r>
            <a:r>
              <a:rPr dirty="0" baseline="3472" sz="1200" spc="-22">
                <a:latin typeface="Tahoma"/>
                <a:cs typeface="Tahoma"/>
              </a:rPr>
              <a:t>attri</a:t>
            </a:r>
            <a:r>
              <a:rPr dirty="0" sz="800" spc="-15">
                <a:latin typeface="Tahoma"/>
                <a:cs typeface="Tahoma"/>
              </a:rPr>
              <a:t>butes.</a:t>
            </a:r>
            <a:endParaRPr sz="800">
              <a:latin typeface="Tahoma"/>
              <a:cs typeface="Tahoma"/>
            </a:endParaRPr>
          </a:p>
        </p:txBody>
      </p:sp>
      <p:sp>
        <p:nvSpPr>
          <p:cNvPr id="20" name="object 20"/>
          <p:cNvSpPr txBox="1"/>
          <p:nvPr/>
        </p:nvSpPr>
        <p:spPr>
          <a:xfrm rot="180000">
            <a:off x="2831029" y="7806487"/>
            <a:ext cx="1560964"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Peda</a:t>
            </a:r>
            <a:r>
              <a:rPr dirty="0" baseline="6944" sz="1200" spc="-22">
                <a:latin typeface="Tahoma"/>
                <a:cs typeface="Tahoma"/>
              </a:rPr>
              <a:t>ntic detail: </a:t>
            </a:r>
            <a:r>
              <a:rPr dirty="0" baseline="6944" sz="1200" spc="-7">
                <a:latin typeface="Tahoma"/>
                <a:cs typeface="Tahoma"/>
              </a:rPr>
              <a:t>a </a:t>
            </a:r>
            <a:r>
              <a:rPr dirty="0" baseline="3472" sz="1200" spc="-22">
                <a:latin typeface="Tahoma"/>
                <a:cs typeface="Tahoma"/>
              </a:rPr>
              <a:t>third</a:t>
            </a:r>
            <a:r>
              <a:rPr dirty="0" baseline="3472" sz="1200" spc="-44">
                <a:latin typeface="Tahoma"/>
                <a:cs typeface="Tahoma"/>
              </a:rPr>
              <a:t> </a:t>
            </a:r>
            <a:r>
              <a:rPr dirty="0" baseline="3472" sz="1200" spc="-22">
                <a:latin typeface="Tahoma"/>
                <a:cs typeface="Tahoma"/>
              </a:rPr>
              <a:t>term</a:t>
            </a:r>
            <a:r>
              <a:rPr dirty="0" sz="800" spc="-15">
                <a:latin typeface="Tahoma"/>
                <a:cs typeface="Tahoma"/>
              </a:rPr>
              <a:t>ination</a:t>
            </a:r>
            <a:endParaRPr sz="800">
              <a:latin typeface="Tahoma"/>
              <a:cs typeface="Tahoma"/>
            </a:endParaRPr>
          </a:p>
        </p:txBody>
      </p:sp>
      <p:sp>
        <p:nvSpPr>
          <p:cNvPr id="21" name="object 21"/>
          <p:cNvSpPr txBox="1"/>
          <p:nvPr/>
        </p:nvSpPr>
        <p:spPr>
          <a:xfrm rot="180000">
            <a:off x="2823363" y="7932268"/>
            <a:ext cx="1706731" cy="101600"/>
          </a:xfrm>
          <a:prstGeom prst="rect">
            <a:avLst/>
          </a:prstGeom>
        </p:spPr>
        <p:txBody>
          <a:bodyPr wrap="square" lIns="0" tIns="0" rIns="0" bIns="0" rtlCol="0" vert="horz">
            <a:spAutoFit/>
          </a:bodyPr>
          <a:lstStyle/>
          <a:p>
            <a:pPr>
              <a:lnSpc>
                <a:spcPts val="800"/>
              </a:lnSpc>
            </a:pPr>
            <a:r>
              <a:rPr dirty="0" baseline="10416" sz="1200" spc="-22">
                <a:latin typeface="Tahoma"/>
                <a:cs typeface="Tahoma"/>
              </a:rPr>
              <a:t>conditio</a:t>
            </a:r>
            <a:r>
              <a:rPr dirty="0" baseline="6944" sz="1200" spc="-22">
                <a:latin typeface="Tahoma"/>
                <a:cs typeface="Tahoma"/>
              </a:rPr>
              <a:t>n should occ</a:t>
            </a:r>
            <a:r>
              <a:rPr dirty="0" baseline="3472" sz="1200" spc="-22">
                <a:latin typeface="Tahoma"/>
                <a:cs typeface="Tahoma"/>
              </a:rPr>
              <a:t>ur </a:t>
            </a:r>
            <a:r>
              <a:rPr dirty="0" baseline="3472" sz="1200" spc="-15">
                <a:latin typeface="Tahoma"/>
                <a:cs typeface="Tahoma"/>
              </a:rPr>
              <a:t>if </a:t>
            </a:r>
            <a:r>
              <a:rPr dirty="0" baseline="3472" sz="1200" spc="-22">
                <a:latin typeface="Tahoma"/>
                <a:cs typeface="Tahoma"/>
              </a:rPr>
              <a:t>the bes</a:t>
            </a:r>
            <a:r>
              <a:rPr dirty="0" sz="800" spc="-15">
                <a:latin typeface="Tahoma"/>
                <a:cs typeface="Tahoma"/>
              </a:rPr>
              <a:t>t</a:t>
            </a:r>
            <a:r>
              <a:rPr dirty="0" sz="800" spc="30">
                <a:latin typeface="Tahoma"/>
                <a:cs typeface="Tahoma"/>
              </a:rPr>
              <a:t> </a:t>
            </a:r>
            <a:r>
              <a:rPr dirty="0" sz="800" spc="-15">
                <a:latin typeface="Tahoma"/>
                <a:cs typeface="Tahoma"/>
              </a:rPr>
              <a:t>split</a:t>
            </a:r>
            <a:endParaRPr sz="800">
              <a:latin typeface="Tahoma"/>
              <a:cs typeface="Tahoma"/>
            </a:endParaRPr>
          </a:p>
        </p:txBody>
      </p:sp>
      <p:sp>
        <p:nvSpPr>
          <p:cNvPr id="22" name="object 22"/>
          <p:cNvSpPr txBox="1"/>
          <p:nvPr/>
        </p:nvSpPr>
        <p:spPr>
          <a:xfrm rot="180000">
            <a:off x="2814930" y="8060902"/>
            <a:ext cx="1886782" cy="101600"/>
          </a:xfrm>
          <a:prstGeom prst="rect">
            <a:avLst/>
          </a:prstGeom>
        </p:spPr>
        <p:txBody>
          <a:bodyPr wrap="square" lIns="0" tIns="0" rIns="0" bIns="0" rtlCol="0" vert="horz">
            <a:spAutoFit/>
          </a:bodyPr>
          <a:lstStyle/>
          <a:p>
            <a:pPr>
              <a:lnSpc>
                <a:spcPts val="795"/>
              </a:lnSpc>
            </a:pPr>
            <a:r>
              <a:rPr dirty="0" baseline="13888" sz="1200" spc="-22">
                <a:latin typeface="Tahoma"/>
                <a:cs typeface="Tahoma"/>
              </a:rPr>
              <a:t>a</a:t>
            </a:r>
            <a:r>
              <a:rPr dirty="0" baseline="10416" sz="1200" spc="-22">
                <a:latin typeface="Tahoma"/>
                <a:cs typeface="Tahoma"/>
              </a:rPr>
              <a:t>ttribute </a:t>
            </a:r>
            <a:r>
              <a:rPr dirty="0" baseline="10416" sz="1200" spc="-15">
                <a:latin typeface="Tahoma"/>
                <a:cs typeface="Tahoma"/>
              </a:rPr>
              <a:t>put</a:t>
            </a:r>
            <a:r>
              <a:rPr dirty="0" baseline="6944" sz="1200" spc="-15">
                <a:latin typeface="Tahoma"/>
                <a:cs typeface="Tahoma"/>
              </a:rPr>
              <a:t>s all </a:t>
            </a:r>
            <a:r>
              <a:rPr dirty="0" baseline="6944" sz="1200" spc="-22">
                <a:latin typeface="Tahoma"/>
                <a:cs typeface="Tahoma"/>
              </a:rPr>
              <a:t>its reco</a:t>
            </a:r>
            <a:r>
              <a:rPr dirty="0" baseline="3472" sz="1200" spc="-22">
                <a:latin typeface="Tahoma"/>
                <a:cs typeface="Tahoma"/>
              </a:rPr>
              <a:t>rds </a:t>
            </a:r>
            <a:r>
              <a:rPr dirty="0" baseline="3472" sz="1200" spc="-15">
                <a:latin typeface="Tahoma"/>
                <a:cs typeface="Tahoma"/>
              </a:rPr>
              <a:t>in </a:t>
            </a:r>
            <a:r>
              <a:rPr dirty="0" baseline="3472" sz="1200" spc="-22">
                <a:latin typeface="Tahoma"/>
                <a:cs typeface="Tahoma"/>
              </a:rPr>
              <a:t>exac</a:t>
            </a:r>
            <a:r>
              <a:rPr dirty="0" sz="800" spc="-15">
                <a:latin typeface="Tahoma"/>
                <a:cs typeface="Tahoma"/>
              </a:rPr>
              <a:t>tly</a:t>
            </a:r>
            <a:r>
              <a:rPr dirty="0" sz="800" spc="-35">
                <a:latin typeface="Tahoma"/>
                <a:cs typeface="Tahoma"/>
              </a:rPr>
              <a:t> </a:t>
            </a:r>
            <a:r>
              <a:rPr dirty="0" sz="800" spc="-15">
                <a:latin typeface="Tahoma"/>
                <a:cs typeface="Tahoma"/>
              </a:rPr>
              <a:t>one</a:t>
            </a:r>
            <a:endParaRPr sz="800">
              <a:latin typeface="Tahoma"/>
              <a:cs typeface="Tahoma"/>
            </a:endParaRPr>
          </a:p>
        </p:txBody>
      </p:sp>
      <p:sp>
        <p:nvSpPr>
          <p:cNvPr id="23" name="object 23"/>
          <p:cNvSpPr txBox="1"/>
          <p:nvPr/>
        </p:nvSpPr>
        <p:spPr>
          <a:xfrm rot="180000">
            <a:off x="2807301" y="8183046"/>
            <a:ext cx="1889318" cy="101600"/>
          </a:xfrm>
          <a:prstGeom prst="rect">
            <a:avLst/>
          </a:prstGeom>
        </p:spPr>
        <p:txBody>
          <a:bodyPr wrap="square" lIns="0" tIns="0" rIns="0" bIns="0" rtlCol="0" vert="horz">
            <a:spAutoFit/>
          </a:bodyPr>
          <a:lstStyle/>
          <a:p>
            <a:pPr>
              <a:lnSpc>
                <a:spcPts val="800"/>
              </a:lnSpc>
            </a:pPr>
            <a:r>
              <a:rPr dirty="0" baseline="6944" sz="1200" spc="-22">
                <a:latin typeface="Tahoma"/>
                <a:cs typeface="Tahoma"/>
              </a:rPr>
              <a:t>c</a:t>
            </a:r>
            <a:r>
              <a:rPr dirty="0" baseline="3472" sz="1200" spc="-22">
                <a:latin typeface="Tahoma"/>
                <a:cs typeface="Tahoma"/>
              </a:rPr>
              <a:t>hild (note t</a:t>
            </a:r>
            <a:r>
              <a:rPr dirty="0" sz="800" spc="-15">
                <a:latin typeface="Tahoma"/>
                <a:cs typeface="Tahoma"/>
              </a:rPr>
              <a:t>hat this me</a:t>
            </a:r>
            <a:r>
              <a:rPr dirty="0" baseline="-3472" sz="1200" spc="-22">
                <a:latin typeface="Tahoma"/>
                <a:cs typeface="Tahoma"/>
              </a:rPr>
              <a:t>ans </a:t>
            </a:r>
            <a:r>
              <a:rPr dirty="0" baseline="-3472" sz="1200" spc="-15">
                <a:latin typeface="Tahoma"/>
                <a:cs typeface="Tahoma"/>
              </a:rPr>
              <a:t>it and all</a:t>
            </a:r>
            <a:r>
              <a:rPr dirty="0" baseline="-3472" sz="1200" spc="-52">
                <a:latin typeface="Tahoma"/>
                <a:cs typeface="Tahoma"/>
              </a:rPr>
              <a:t> </a:t>
            </a:r>
            <a:r>
              <a:rPr dirty="0" baseline="-6944" sz="1200" spc="-22">
                <a:latin typeface="Tahoma"/>
                <a:cs typeface="Tahoma"/>
              </a:rPr>
              <a:t>other</a:t>
            </a:r>
            <a:endParaRPr baseline="-6944" sz="1200">
              <a:latin typeface="Tahoma"/>
              <a:cs typeface="Tahoma"/>
            </a:endParaRPr>
          </a:p>
        </p:txBody>
      </p:sp>
      <p:sp>
        <p:nvSpPr>
          <p:cNvPr id="24" name="object 24"/>
          <p:cNvSpPr txBox="1"/>
          <p:nvPr/>
        </p:nvSpPr>
        <p:spPr>
          <a:xfrm rot="180000">
            <a:off x="2798631" y="8275852"/>
            <a:ext cx="1014749" cy="101600"/>
          </a:xfrm>
          <a:prstGeom prst="rect">
            <a:avLst/>
          </a:prstGeom>
        </p:spPr>
        <p:txBody>
          <a:bodyPr wrap="square" lIns="0" tIns="0" rIns="0" bIns="0" rtlCol="0" vert="horz">
            <a:spAutoFit/>
          </a:bodyPr>
          <a:lstStyle/>
          <a:p>
            <a:pPr>
              <a:lnSpc>
                <a:spcPts val="800"/>
              </a:lnSpc>
            </a:pPr>
            <a:r>
              <a:rPr dirty="0" baseline="6944" sz="1200" spc="-22">
                <a:latin typeface="Tahoma"/>
                <a:cs typeface="Tahoma"/>
              </a:rPr>
              <a:t>attrib</a:t>
            </a:r>
            <a:r>
              <a:rPr dirty="0" baseline="3472" sz="1200" spc="-22">
                <a:latin typeface="Tahoma"/>
                <a:cs typeface="Tahoma"/>
              </a:rPr>
              <a:t>utes have</a:t>
            </a:r>
            <a:r>
              <a:rPr dirty="0" baseline="3472" sz="1200" spc="-67">
                <a:latin typeface="Tahoma"/>
                <a:cs typeface="Tahoma"/>
              </a:rPr>
              <a:t> </a:t>
            </a:r>
            <a:r>
              <a:rPr dirty="0" sz="800" spc="-15">
                <a:latin typeface="Tahoma"/>
                <a:cs typeface="Tahoma"/>
              </a:rPr>
              <a:t>IG=0).</a:t>
            </a:r>
            <a:endParaRPr sz="800">
              <a:latin typeface="Tahoma"/>
              <a:cs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91</a:t>
            </a:r>
            <a:endParaRPr sz="450">
              <a:latin typeface="Tahoma"/>
              <a:cs typeface="Tahoma"/>
            </a:endParaRPr>
          </a:p>
        </p:txBody>
      </p:sp>
      <p:sp>
        <p:nvSpPr>
          <p:cNvPr id="4" name="object 4"/>
          <p:cNvSpPr txBox="1"/>
          <p:nvPr/>
        </p:nvSpPr>
        <p:spPr>
          <a:xfrm>
            <a:off x="2788920" y="1241857"/>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5" name="object 5"/>
          <p:cNvSpPr/>
          <p:nvPr/>
        </p:nvSpPr>
        <p:spPr>
          <a:xfrm>
            <a:off x="1856605" y="1670304"/>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7" y="1796012"/>
                </a:moveTo>
                <a:lnTo>
                  <a:pt x="156598" y="1799081"/>
                </a:lnTo>
                <a:lnTo>
                  <a:pt x="156598" y="1901190"/>
                </a:lnTo>
                <a:lnTo>
                  <a:pt x="399676" y="1901190"/>
                </a:lnTo>
                <a:lnTo>
                  <a:pt x="425584" y="1899666"/>
                </a:lnTo>
                <a:lnTo>
                  <a:pt x="468256" y="1892808"/>
                </a:lnTo>
                <a:lnTo>
                  <a:pt x="516239" y="1865614"/>
                </a:lnTo>
                <a:lnTo>
                  <a:pt x="539148" y="1830071"/>
                </a:lnTo>
                <a:lnTo>
                  <a:pt x="546967" y="1798524"/>
                </a:lnTo>
                <a:lnTo>
                  <a:pt x="373905" y="1798524"/>
                </a:lnTo>
                <a:lnTo>
                  <a:pt x="316992" y="1798361"/>
                </a:lnTo>
                <a:lnTo>
                  <a:pt x="259629" y="1796647"/>
                </a:lnTo>
                <a:lnTo>
                  <a:pt x="205077"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6" y="1756051"/>
                </a:lnTo>
                <a:lnTo>
                  <a:pt x="461170" y="1773669"/>
                </a:lnTo>
                <a:lnTo>
                  <a:pt x="446893" y="1786848"/>
                </a:lnTo>
                <a:lnTo>
                  <a:pt x="427108" y="1794510"/>
                </a:lnTo>
                <a:lnTo>
                  <a:pt x="373905"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7"/>
                </a:lnTo>
                <a:lnTo>
                  <a:pt x="202411" y="1655057"/>
                </a:lnTo>
                <a:lnTo>
                  <a:pt x="248301" y="1654704"/>
                </a:lnTo>
                <a:lnTo>
                  <a:pt x="294221" y="1653363"/>
                </a:lnTo>
                <a:lnTo>
                  <a:pt x="340123" y="1652680"/>
                </a:lnTo>
                <a:lnTo>
                  <a:pt x="492238" y="1652680"/>
                </a:lnTo>
                <a:lnTo>
                  <a:pt x="484258" y="1645157"/>
                </a:lnTo>
                <a:lnTo>
                  <a:pt x="542170" y="1645157"/>
                </a:lnTo>
                <a:lnTo>
                  <a:pt x="542170" y="1550670"/>
                </a:lnTo>
                <a:close/>
              </a:path>
              <a:path w="551814" h="2498090">
                <a:moveTo>
                  <a:pt x="238132" y="1268729"/>
                </a:moveTo>
                <a:lnTo>
                  <a:pt x="156598" y="1268729"/>
                </a:lnTo>
                <a:lnTo>
                  <a:pt x="156598" y="1338072"/>
                </a:lnTo>
                <a:lnTo>
                  <a:pt x="20200" y="1338072"/>
                </a:lnTo>
                <a:lnTo>
                  <a:pt x="80398" y="1440179"/>
                </a:lnTo>
                <a:lnTo>
                  <a:pt x="156598" y="1440179"/>
                </a:lnTo>
                <a:lnTo>
                  <a:pt x="156598" y="1486662"/>
                </a:lnTo>
                <a:lnTo>
                  <a:pt x="238132" y="1486662"/>
                </a:lnTo>
                <a:lnTo>
                  <a:pt x="238132" y="1440179"/>
                </a:lnTo>
                <a:lnTo>
                  <a:pt x="275587" y="1437667"/>
                </a:lnTo>
                <a:lnTo>
                  <a:pt x="467620" y="1437667"/>
                </a:lnTo>
                <a:lnTo>
                  <a:pt x="479275" y="1436064"/>
                </a:lnTo>
                <a:lnTo>
                  <a:pt x="517024" y="1422653"/>
                </a:lnTo>
                <a:lnTo>
                  <a:pt x="541623" y="1388792"/>
                </a:lnTo>
                <a:lnTo>
                  <a:pt x="550371" y="1345482"/>
                </a:lnTo>
                <a:lnTo>
                  <a:pt x="549812" y="1338324"/>
                </a:lnTo>
                <a:lnTo>
                  <a:pt x="341060" y="1338324"/>
                </a:lnTo>
                <a:lnTo>
                  <a:pt x="238132" y="1338072"/>
                </a:lnTo>
                <a:lnTo>
                  <a:pt x="238132" y="1268729"/>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29"/>
                </a:lnTo>
                <a:lnTo>
                  <a:pt x="461759" y="1287550"/>
                </a:lnTo>
                <a:lnTo>
                  <a:pt x="465666" y="1307387"/>
                </a:lnTo>
                <a:lnTo>
                  <a:pt x="462104" y="1324849"/>
                </a:lnTo>
                <a:lnTo>
                  <a:pt x="445396" y="1336548"/>
                </a:lnTo>
                <a:lnTo>
                  <a:pt x="393548" y="1338055"/>
                </a:lnTo>
                <a:lnTo>
                  <a:pt x="341060"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4"/>
                </a:moveTo>
                <a:lnTo>
                  <a:pt x="10294" y="889254"/>
                </a:lnTo>
                <a:lnTo>
                  <a:pt x="10294" y="991362"/>
                </a:lnTo>
                <a:lnTo>
                  <a:pt x="104782" y="991362"/>
                </a:lnTo>
                <a:lnTo>
                  <a:pt x="104782" y="889254"/>
                </a:lnTo>
                <a:close/>
              </a:path>
              <a:path w="551814" h="2498090">
                <a:moveTo>
                  <a:pt x="542170" y="889254"/>
                </a:moveTo>
                <a:lnTo>
                  <a:pt x="156598" y="889254"/>
                </a:lnTo>
                <a:lnTo>
                  <a:pt x="156598" y="991362"/>
                </a:lnTo>
                <a:lnTo>
                  <a:pt x="542170" y="991362"/>
                </a:lnTo>
                <a:lnTo>
                  <a:pt x="542170" y="889254"/>
                </a:lnTo>
                <a:close/>
              </a:path>
              <a:path w="551814" h="2498090">
                <a:moveTo>
                  <a:pt x="542170" y="434340"/>
                </a:moveTo>
                <a:lnTo>
                  <a:pt x="281566" y="434340"/>
                </a:lnTo>
                <a:lnTo>
                  <a:pt x="263278" y="435101"/>
                </a:lnTo>
                <a:lnTo>
                  <a:pt x="222130" y="442722"/>
                </a:lnTo>
                <a:lnTo>
                  <a:pt x="180549"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6"/>
                </a:lnTo>
                <a:lnTo>
                  <a:pt x="256701" y="663172"/>
                </a:lnTo>
                <a:lnTo>
                  <a:pt x="228927" y="623302"/>
                </a:lnTo>
                <a:lnTo>
                  <a:pt x="225940" y="598931"/>
                </a:lnTo>
                <a:lnTo>
                  <a:pt x="228180" y="579364"/>
                </a:lnTo>
                <a:lnTo>
                  <a:pt x="251233" y="548786"/>
                </a:lnTo>
                <a:lnTo>
                  <a:pt x="293758" y="537972"/>
                </a:lnTo>
                <a:lnTo>
                  <a:pt x="316618" y="536448"/>
                </a:lnTo>
                <a:lnTo>
                  <a:pt x="542170" y="536448"/>
                </a:lnTo>
                <a:lnTo>
                  <a:pt x="542170" y="434340"/>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4"/>
                </a:lnTo>
                <a:lnTo>
                  <a:pt x="400052" y="355400"/>
                </a:lnTo>
                <a:lnTo>
                  <a:pt x="442972" y="343835"/>
                </a:lnTo>
                <a:lnTo>
                  <a:pt x="479712" y="324846"/>
                </a:lnTo>
                <a:lnTo>
                  <a:pt x="509556" y="298311"/>
                </a:lnTo>
                <a:lnTo>
                  <a:pt x="531789" y="264108"/>
                </a:lnTo>
                <a:lnTo>
                  <a:pt x="534716" y="255270"/>
                </a:lnTo>
                <a:lnTo>
                  <a:pt x="378340" y="255270"/>
                </a:lnTo>
                <a:lnTo>
                  <a:pt x="378340" y="252984"/>
                </a:lnTo>
                <a:lnTo>
                  <a:pt x="315856" y="252984"/>
                </a:lnTo>
                <a:lnTo>
                  <a:pt x="276682" y="247437"/>
                </a:lnTo>
                <a:lnTo>
                  <a:pt x="248503" y="230590"/>
                </a:lnTo>
                <a:lnTo>
                  <a:pt x="231418" y="206179"/>
                </a:lnTo>
                <a:lnTo>
                  <a:pt x="225526" y="177936"/>
                </a:lnTo>
                <a:lnTo>
                  <a:pt x="230925" y="149597"/>
                </a:lnTo>
                <a:lnTo>
                  <a:pt x="247714" y="124896"/>
                </a:lnTo>
                <a:lnTo>
                  <a:pt x="275992"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4"/>
                </a:lnTo>
                <a:lnTo>
                  <a:pt x="460206" y="217275"/>
                </a:lnTo>
                <a:lnTo>
                  <a:pt x="438372" y="238248"/>
                </a:lnTo>
                <a:lnTo>
                  <a:pt x="409953" y="250968"/>
                </a:lnTo>
                <a:lnTo>
                  <a:pt x="378340" y="255270"/>
                </a:lnTo>
                <a:lnTo>
                  <a:pt x="534716" y="255270"/>
                </a:lnTo>
                <a:lnTo>
                  <a:pt x="545693" y="222116"/>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6" name="object 6"/>
          <p:cNvSpPr/>
          <p:nvPr/>
        </p:nvSpPr>
        <p:spPr>
          <a:xfrm>
            <a:off x="2531268" y="3775614"/>
            <a:ext cx="195262" cy="1190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92</a:t>
            </a:r>
            <a:endParaRPr sz="450">
              <a:latin typeface="Tahoma"/>
              <a:cs typeface="Tahoma"/>
            </a:endParaRPr>
          </a:p>
        </p:txBody>
      </p:sp>
      <p:sp>
        <p:nvSpPr>
          <p:cNvPr id="10" name="object 10"/>
          <p:cNvSpPr txBox="1"/>
          <p:nvPr/>
        </p:nvSpPr>
        <p:spPr>
          <a:xfrm>
            <a:off x="1760220" y="5563123"/>
            <a:ext cx="3547110" cy="803910"/>
          </a:xfrm>
          <a:prstGeom prst="rect">
            <a:avLst/>
          </a:prstGeom>
        </p:spPr>
        <p:txBody>
          <a:bodyPr wrap="square" lIns="0" tIns="127635" rIns="0" bIns="0" rtlCol="0" vert="horz">
            <a:spAutoFit/>
          </a:bodyPr>
          <a:lstStyle/>
          <a:p>
            <a:pPr algn="ctr" marL="626110">
              <a:lnSpc>
                <a:spcPct val="100000"/>
              </a:lnSpc>
              <a:spcBef>
                <a:spcPts val="1005"/>
              </a:spcBef>
            </a:pPr>
            <a:r>
              <a:rPr dirty="0" sz="2200" spc="-5">
                <a:solidFill>
                  <a:srgbClr val="006500"/>
                </a:solidFill>
                <a:latin typeface="Tahoma"/>
                <a:cs typeface="Tahoma"/>
              </a:rPr>
              <a:t>Binary categorical</a:t>
            </a:r>
            <a:r>
              <a:rPr dirty="0" sz="2200" spc="-80">
                <a:solidFill>
                  <a:srgbClr val="006500"/>
                </a:solidFill>
                <a:latin typeface="Tahoma"/>
                <a:cs typeface="Tahoma"/>
              </a:rPr>
              <a:t> </a:t>
            </a:r>
            <a:r>
              <a:rPr dirty="0" sz="2200" spc="-5">
                <a:solidFill>
                  <a:srgbClr val="006500"/>
                </a:solidFill>
                <a:latin typeface="Tahoma"/>
                <a:cs typeface="Tahoma"/>
              </a:rPr>
              <a:t>splits</a:t>
            </a:r>
            <a:endParaRPr sz="2200">
              <a:latin typeface="Tahoma"/>
              <a:cs typeface="Tahoma"/>
            </a:endParaRPr>
          </a:p>
          <a:p>
            <a:pPr marL="171450" indent="-172085">
              <a:lnSpc>
                <a:spcPct val="100000"/>
              </a:lnSpc>
              <a:spcBef>
                <a:spcPts val="660"/>
              </a:spcBef>
              <a:buChar char="•"/>
              <a:tabLst>
                <a:tab pos="172085" algn="l"/>
              </a:tabLst>
            </a:pPr>
            <a:r>
              <a:rPr dirty="0" sz="1600">
                <a:latin typeface="Tahoma"/>
                <a:cs typeface="Tahoma"/>
              </a:rPr>
              <a:t>One of</a:t>
            </a:r>
            <a:r>
              <a:rPr dirty="0" sz="1600" spc="-10">
                <a:latin typeface="Tahoma"/>
                <a:cs typeface="Tahoma"/>
              </a:rPr>
              <a:t> </a:t>
            </a:r>
            <a:r>
              <a:rPr dirty="0" sz="1600" spc="-5">
                <a:latin typeface="Tahoma"/>
                <a:cs typeface="Tahoma"/>
              </a:rPr>
              <a:t>Andrew’s</a:t>
            </a:r>
            <a:endParaRPr sz="1600">
              <a:latin typeface="Tahoma"/>
              <a:cs typeface="Tahoma"/>
            </a:endParaRPr>
          </a:p>
        </p:txBody>
      </p:sp>
      <p:sp>
        <p:nvSpPr>
          <p:cNvPr id="11" name="object 11"/>
          <p:cNvSpPr txBox="1"/>
          <p:nvPr/>
        </p:nvSpPr>
        <p:spPr>
          <a:xfrm>
            <a:off x="1760220" y="6293144"/>
            <a:ext cx="1773555" cy="853440"/>
          </a:xfrm>
          <a:prstGeom prst="rect">
            <a:avLst/>
          </a:prstGeom>
        </p:spPr>
        <p:txBody>
          <a:bodyPr wrap="square" lIns="0" tIns="60325" rIns="0" bIns="0" rtlCol="0" vert="horz">
            <a:spAutoFit/>
          </a:bodyPr>
          <a:lstStyle/>
          <a:p>
            <a:pPr marL="171450">
              <a:lnSpc>
                <a:spcPct val="100000"/>
              </a:lnSpc>
              <a:spcBef>
                <a:spcPts val="475"/>
              </a:spcBef>
            </a:pPr>
            <a:r>
              <a:rPr dirty="0" sz="1600" spc="-5">
                <a:latin typeface="Tahoma"/>
                <a:cs typeface="Tahoma"/>
              </a:rPr>
              <a:t>favorite</a:t>
            </a:r>
            <a:r>
              <a:rPr dirty="0" sz="1600" spc="-15">
                <a:latin typeface="Tahoma"/>
                <a:cs typeface="Tahoma"/>
              </a:rPr>
              <a:t> </a:t>
            </a:r>
            <a:r>
              <a:rPr dirty="0" sz="1600" spc="-5">
                <a:latin typeface="Tahoma"/>
                <a:cs typeface="Tahoma"/>
              </a:rPr>
              <a:t>tricks</a:t>
            </a:r>
            <a:endParaRPr sz="1600">
              <a:latin typeface="Tahoma"/>
              <a:cs typeface="Tahoma"/>
            </a:endParaRPr>
          </a:p>
          <a:p>
            <a:pPr marL="171450" marR="5080" indent="-171450">
              <a:lnSpc>
                <a:spcPct val="100000"/>
              </a:lnSpc>
              <a:spcBef>
                <a:spcPts val="380"/>
              </a:spcBef>
              <a:buChar char="•"/>
              <a:tabLst>
                <a:tab pos="172085" algn="l"/>
              </a:tabLst>
            </a:pPr>
            <a:r>
              <a:rPr dirty="0" sz="1600" spc="-5">
                <a:latin typeface="Tahoma"/>
                <a:cs typeface="Tahoma"/>
              </a:rPr>
              <a:t>Allow </a:t>
            </a:r>
            <a:r>
              <a:rPr dirty="0" sz="1600">
                <a:latin typeface="Tahoma"/>
                <a:cs typeface="Tahoma"/>
              </a:rPr>
              <a:t>splits of</a:t>
            </a:r>
            <a:r>
              <a:rPr dirty="0" sz="1600" spc="-60">
                <a:latin typeface="Tahoma"/>
                <a:cs typeface="Tahoma"/>
              </a:rPr>
              <a:t> </a:t>
            </a:r>
            <a:r>
              <a:rPr dirty="0" sz="1600">
                <a:latin typeface="Tahoma"/>
                <a:cs typeface="Tahoma"/>
              </a:rPr>
              <a:t>the  following</a:t>
            </a:r>
            <a:r>
              <a:rPr dirty="0" sz="1600" spc="-25">
                <a:latin typeface="Tahoma"/>
                <a:cs typeface="Tahoma"/>
              </a:rPr>
              <a:t> </a:t>
            </a:r>
            <a:r>
              <a:rPr dirty="0" sz="1600">
                <a:latin typeface="Tahoma"/>
                <a:cs typeface="Tahoma"/>
              </a:rPr>
              <a:t>form</a:t>
            </a:r>
            <a:endParaRPr sz="1600">
              <a:latin typeface="Tahoma"/>
              <a:cs typeface="Tahoma"/>
            </a:endParaRPr>
          </a:p>
        </p:txBody>
      </p:sp>
      <p:sp>
        <p:nvSpPr>
          <p:cNvPr id="12" name="object 12"/>
          <p:cNvSpPr txBox="1"/>
          <p:nvPr/>
        </p:nvSpPr>
        <p:spPr>
          <a:xfrm>
            <a:off x="1719072" y="7646669"/>
            <a:ext cx="779780" cy="508000"/>
          </a:xfrm>
          <a:prstGeom prst="rect">
            <a:avLst/>
          </a:prstGeom>
          <a:ln w="4762">
            <a:solidFill>
              <a:srgbClr val="000000"/>
            </a:solidFill>
          </a:ln>
        </p:spPr>
        <p:txBody>
          <a:bodyPr wrap="square" lIns="0" tIns="24130" rIns="0" bIns="0" rtlCol="0" vert="horz">
            <a:spAutoFit/>
          </a:bodyPr>
          <a:lstStyle/>
          <a:p>
            <a:pPr algn="ctr" marL="146050" marR="138430">
              <a:lnSpc>
                <a:spcPct val="100000"/>
              </a:lnSpc>
              <a:spcBef>
                <a:spcPts val="190"/>
              </a:spcBef>
            </a:pPr>
            <a:r>
              <a:rPr dirty="0" sz="1000">
                <a:latin typeface="Tahoma"/>
                <a:cs typeface="Tahoma"/>
              </a:rPr>
              <a:t>Attribute  </a:t>
            </a:r>
            <a:r>
              <a:rPr dirty="0" sz="1000" spc="-5">
                <a:latin typeface="Tahoma"/>
                <a:cs typeface="Tahoma"/>
              </a:rPr>
              <a:t>equals  value</a:t>
            </a:r>
            <a:endParaRPr sz="1000">
              <a:latin typeface="Tahoma"/>
              <a:cs typeface="Tahoma"/>
            </a:endParaRPr>
          </a:p>
        </p:txBody>
      </p:sp>
      <p:sp>
        <p:nvSpPr>
          <p:cNvPr id="13" name="object 13"/>
          <p:cNvSpPr txBox="1"/>
          <p:nvPr/>
        </p:nvSpPr>
        <p:spPr>
          <a:xfrm>
            <a:off x="3336797" y="7672578"/>
            <a:ext cx="825500" cy="508634"/>
          </a:xfrm>
          <a:prstGeom prst="rect">
            <a:avLst/>
          </a:prstGeom>
          <a:ln w="4762">
            <a:solidFill>
              <a:srgbClr val="000000"/>
            </a:solidFill>
          </a:ln>
        </p:spPr>
        <p:txBody>
          <a:bodyPr wrap="square" lIns="0" tIns="25400" rIns="0" bIns="0" rtlCol="0" vert="horz">
            <a:spAutoFit/>
          </a:bodyPr>
          <a:lstStyle/>
          <a:p>
            <a:pPr algn="ctr" marL="92710" marR="84455" indent="-635">
              <a:lnSpc>
                <a:spcPct val="100000"/>
              </a:lnSpc>
              <a:spcBef>
                <a:spcPts val="200"/>
              </a:spcBef>
            </a:pPr>
            <a:r>
              <a:rPr dirty="0" sz="1000">
                <a:latin typeface="Tahoma"/>
                <a:cs typeface="Tahoma"/>
              </a:rPr>
              <a:t>Attribute  </a:t>
            </a:r>
            <a:r>
              <a:rPr dirty="0" sz="1000" spc="-5">
                <a:latin typeface="Tahoma"/>
                <a:cs typeface="Tahoma"/>
              </a:rPr>
              <a:t>doesn’t  equal</a:t>
            </a:r>
            <a:r>
              <a:rPr dirty="0" sz="1000" spc="-80">
                <a:latin typeface="Tahoma"/>
                <a:cs typeface="Tahoma"/>
              </a:rPr>
              <a:t> </a:t>
            </a:r>
            <a:r>
              <a:rPr dirty="0" sz="1000" spc="-5">
                <a:latin typeface="Tahoma"/>
                <a:cs typeface="Tahoma"/>
              </a:rPr>
              <a:t>value</a:t>
            </a:r>
            <a:endParaRPr sz="1000">
              <a:latin typeface="Tahoma"/>
              <a:cs typeface="Tahoma"/>
            </a:endParaRPr>
          </a:p>
        </p:txBody>
      </p:sp>
      <p:sp>
        <p:nvSpPr>
          <p:cNvPr id="14" name="object 14"/>
          <p:cNvSpPr txBox="1"/>
          <p:nvPr/>
        </p:nvSpPr>
        <p:spPr>
          <a:xfrm>
            <a:off x="2788920" y="7219188"/>
            <a:ext cx="356870" cy="203200"/>
          </a:xfrm>
          <a:prstGeom prst="rect">
            <a:avLst/>
          </a:prstGeom>
          <a:ln w="4762">
            <a:solidFill>
              <a:srgbClr val="000000"/>
            </a:solidFill>
          </a:ln>
        </p:spPr>
        <p:txBody>
          <a:bodyPr wrap="square" lIns="0" tIns="25400" rIns="0" bIns="0" rtlCol="0" vert="horz">
            <a:spAutoFit/>
          </a:bodyPr>
          <a:lstStyle/>
          <a:p>
            <a:pPr marL="48260">
              <a:lnSpc>
                <a:spcPct val="100000"/>
              </a:lnSpc>
              <a:spcBef>
                <a:spcPts val="200"/>
              </a:spcBef>
            </a:pPr>
            <a:r>
              <a:rPr dirty="0" sz="1000" spc="-5">
                <a:latin typeface="Tahoma"/>
                <a:cs typeface="Tahoma"/>
              </a:rPr>
              <a:t>Root</a:t>
            </a:r>
            <a:endParaRPr sz="1000">
              <a:latin typeface="Tahoma"/>
              <a:cs typeface="Tahoma"/>
            </a:endParaRPr>
          </a:p>
        </p:txBody>
      </p:sp>
      <p:sp>
        <p:nvSpPr>
          <p:cNvPr id="15" name="object 15"/>
          <p:cNvSpPr/>
          <p:nvPr/>
        </p:nvSpPr>
        <p:spPr>
          <a:xfrm>
            <a:off x="2305050" y="7421880"/>
            <a:ext cx="668020" cy="224790"/>
          </a:xfrm>
          <a:custGeom>
            <a:avLst/>
            <a:gdLst/>
            <a:ahLst/>
            <a:cxnLst/>
            <a:rect l="l" t="t" r="r" b="b"/>
            <a:pathLst>
              <a:path w="668019" h="224790">
                <a:moveTo>
                  <a:pt x="0" y="224790"/>
                </a:moveTo>
                <a:lnTo>
                  <a:pt x="667512" y="0"/>
                </a:lnTo>
              </a:path>
            </a:pathLst>
          </a:custGeom>
          <a:ln w="3175">
            <a:solidFill>
              <a:srgbClr val="000000"/>
            </a:solidFill>
          </a:ln>
        </p:spPr>
        <p:txBody>
          <a:bodyPr wrap="square" lIns="0" tIns="0" rIns="0" bIns="0" rtlCol="0"/>
          <a:lstStyle/>
          <a:p/>
        </p:txBody>
      </p:sp>
      <p:sp>
        <p:nvSpPr>
          <p:cNvPr id="16" name="object 16"/>
          <p:cNvSpPr/>
          <p:nvPr/>
        </p:nvSpPr>
        <p:spPr>
          <a:xfrm>
            <a:off x="2972561" y="7421880"/>
            <a:ext cx="791210" cy="250825"/>
          </a:xfrm>
          <a:custGeom>
            <a:avLst/>
            <a:gdLst/>
            <a:ahLst/>
            <a:cxnLst/>
            <a:rect l="l" t="t" r="r" b="b"/>
            <a:pathLst>
              <a:path w="791210" h="250825">
                <a:moveTo>
                  <a:pt x="0" y="0"/>
                </a:moveTo>
                <a:lnTo>
                  <a:pt x="790955" y="250698"/>
                </a:lnTo>
              </a:path>
            </a:pathLst>
          </a:custGeom>
          <a:ln w="3175">
            <a:solidFill>
              <a:srgbClr val="000000"/>
            </a:solidFill>
          </a:ln>
        </p:spPr>
        <p:txBody>
          <a:bodyPr wrap="square" lIns="0" tIns="0" rIns="0" bIns="0" rtlCol="0"/>
          <a:lstStyle/>
          <a:p/>
        </p:txBody>
      </p:sp>
      <p:sp>
        <p:nvSpPr>
          <p:cNvPr id="17" name="object 17"/>
          <p:cNvSpPr/>
          <p:nvPr/>
        </p:nvSpPr>
        <p:spPr>
          <a:xfrm>
            <a:off x="4416551" y="6721601"/>
            <a:ext cx="1680971" cy="1878329"/>
          </a:xfrm>
          <a:prstGeom prst="rect">
            <a:avLst/>
          </a:prstGeom>
          <a:blipFill>
            <a:blip r:embed="rId3" cstate="print"/>
            <a:stretch>
              <a:fillRect/>
            </a:stretch>
          </a:blipFill>
        </p:spPr>
        <p:txBody>
          <a:bodyPr wrap="square" lIns="0" tIns="0" rIns="0" bIns="0" rtlCol="0"/>
          <a:lstStyle/>
          <a:p/>
        </p:txBody>
      </p:sp>
      <p:sp>
        <p:nvSpPr>
          <p:cNvPr id="18" name="object 18"/>
          <p:cNvSpPr txBox="1"/>
          <p:nvPr/>
        </p:nvSpPr>
        <p:spPr>
          <a:xfrm>
            <a:off x="4237482" y="6367526"/>
            <a:ext cx="532130" cy="178435"/>
          </a:xfrm>
          <a:prstGeom prst="rect">
            <a:avLst/>
          </a:prstGeom>
        </p:spPr>
        <p:txBody>
          <a:bodyPr wrap="square" lIns="0" tIns="12700" rIns="0" bIns="0" rtlCol="0" vert="horz">
            <a:spAutoFit/>
          </a:bodyPr>
          <a:lstStyle/>
          <a:p>
            <a:pPr>
              <a:lnSpc>
                <a:spcPct val="100000"/>
              </a:lnSpc>
              <a:spcBef>
                <a:spcPts val="100"/>
              </a:spcBef>
            </a:pPr>
            <a:r>
              <a:rPr dirty="0" sz="1000" spc="-5">
                <a:latin typeface="Tahoma"/>
                <a:cs typeface="Tahoma"/>
              </a:rPr>
              <a:t>Example:</a:t>
            </a:r>
            <a:endParaRPr sz="1000">
              <a:latin typeface="Tahoma"/>
              <a:cs typeface="Tahoma"/>
            </a:endParaRPr>
          </a:p>
        </p:txBody>
      </p:sp>
      <p:sp>
        <p:nvSpPr>
          <p:cNvPr id="19" name="object 19"/>
          <p:cNvSpPr/>
          <p:nvPr/>
        </p:nvSpPr>
        <p:spPr>
          <a:xfrm>
            <a:off x="3766565" y="5430011"/>
            <a:ext cx="2372995" cy="409575"/>
          </a:xfrm>
          <a:custGeom>
            <a:avLst/>
            <a:gdLst/>
            <a:ahLst/>
            <a:cxnLst/>
            <a:rect l="l" t="t" r="r" b="b"/>
            <a:pathLst>
              <a:path w="2372995" h="409575">
                <a:moveTo>
                  <a:pt x="17525" y="0"/>
                </a:moveTo>
                <a:lnTo>
                  <a:pt x="0" y="233934"/>
                </a:lnTo>
                <a:lnTo>
                  <a:pt x="2355342" y="409193"/>
                </a:lnTo>
                <a:lnTo>
                  <a:pt x="2372868" y="174498"/>
                </a:lnTo>
                <a:lnTo>
                  <a:pt x="17525" y="0"/>
                </a:lnTo>
                <a:close/>
              </a:path>
            </a:pathLst>
          </a:custGeom>
          <a:solidFill>
            <a:srgbClr val="FFFFCC"/>
          </a:solidFill>
        </p:spPr>
        <p:txBody>
          <a:bodyPr wrap="square" lIns="0" tIns="0" rIns="0" bIns="0" rtlCol="0"/>
          <a:lstStyle/>
          <a:p/>
        </p:txBody>
      </p:sp>
      <p:sp>
        <p:nvSpPr>
          <p:cNvPr id="20" name="object 20"/>
          <p:cNvSpPr/>
          <p:nvPr/>
        </p:nvSpPr>
        <p:spPr>
          <a:xfrm>
            <a:off x="3766565" y="5430011"/>
            <a:ext cx="2372995" cy="409575"/>
          </a:xfrm>
          <a:custGeom>
            <a:avLst/>
            <a:gdLst/>
            <a:ahLst/>
            <a:cxnLst/>
            <a:rect l="l" t="t" r="r" b="b"/>
            <a:pathLst>
              <a:path w="2372995" h="409575">
                <a:moveTo>
                  <a:pt x="17525" y="0"/>
                </a:moveTo>
                <a:lnTo>
                  <a:pt x="0" y="233934"/>
                </a:lnTo>
                <a:lnTo>
                  <a:pt x="2355342" y="409193"/>
                </a:lnTo>
                <a:lnTo>
                  <a:pt x="2372868" y="174498"/>
                </a:lnTo>
                <a:lnTo>
                  <a:pt x="17525" y="0"/>
                </a:lnTo>
                <a:close/>
              </a:path>
            </a:pathLst>
          </a:custGeom>
          <a:ln w="6350">
            <a:solidFill>
              <a:srgbClr val="FF3300"/>
            </a:solidFill>
          </a:ln>
        </p:spPr>
        <p:txBody>
          <a:bodyPr wrap="square" lIns="0" tIns="0" rIns="0" bIns="0" rtlCol="0"/>
          <a:lstStyle/>
          <a:p/>
        </p:txBody>
      </p:sp>
      <p:sp>
        <p:nvSpPr>
          <p:cNvPr id="21" name="object 21"/>
          <p:cNvSpPr txBox="1"/>
          <p:nvPr/>
        </p:nvSpPr>
        <p:spPr>
          <a:xfrm rot="240000">
            <a:off x="3824264" y="5547677"/>
            <a:ext cx="2212382" cy="76200"/>
          </a:xfrm>
          <a:prstGeom prst="rect">
            <a:avLst/>
          </a:prstGeom>
        </p:spPr>
        <p:txBody>
          <a:bodyPr wrap="square" lIns="0" tIns="0" rIns="0" bIns="0" rtlCol="0" vert="horz">
            <a:spAutoFit/>
          </a:bodyPr>
          <a:lstStyle/>
          <a:p>
            <a:pPr>
              <a:lnSpc>
                <a:spcPts val="600"/>
              </a:lnSpc>
            </a:pPr>
            <a:r>
              <a:rPr dirty="0" baseline="9259" sz="900" spc="-7">
                <a:solidFill>
                  <a:srgbClr val="FF3300"/>
                </a:solidFill>
                <a:latin typeface="Tahoma"/>
                <a:cs typeface="Tahoma"/>
              </a:rPr>
              <a:t>Warning: un</a:t>
            </a:r>
            <a:r>
              <a:rPr dirty="0" baseline="4629" sz="900" spc="-7">
                <a:solidFill>
                  <a:srgbClr val="FF3300"/>
                </a:solidFill>
                <a:latin typeface="Tahoma"/>
                <a:cs typeface="Tahoma"/>
              </a:rPr>
              <a:t>like </a:t>
            </a:r>
            <a:r>
              <a:rPr dirty="0" baseline="4629" sz="900" spc="-15">
                <a:solidFill>
                  <a:srgbClr val="FF3300"/>
                </a:solidFill>
                <a:latin typeface="Tahoma"/>
                <a:cs typeface="Tahoma"/>
              </a:rPr>
              <a:t>what </a:t>
            </a:r>
            <a:r>
              <a:rPr dirty="0" baseline="4629" sz="900" spc="-7">
                <a:solidFill>
                  <a:srgbClr val="FF3300"/>
                </a:solidFill>
                <a:latin typeface="Tahoma"/>
                <a:cs typeface="Tahoma"/>
              </a:rPr>
              <a:t>went before, </a:t>
            </a:r>
            <a:r>
              <a:rPr dirty="0" baseline="4629" sz="900" spc="-15">
                <a:solidFill>
                  <a:srgbClr val="FF3300"/>
                </a:solidFill>
                <a:latin typeface="Tahoma"/>
                <a:cs typeface="Tahoma"/>
              </a:rPr>
              <a:t>this </a:t>
            </a:r>
            <a:r>
              <a:rPr dirty="0" baseline="4629" sz="900" spc="-7">
                <a:solidFill>
                  <a:srgbClr val="FF3300"/>
                </a:solidFill>
                <a:latin typeface="Tahoma"/>
                <a:cs typeface="Tahoma"/>
              </a:rPr>
              <a:t>is </a:t>
            </a:r>
            <a:r>
              <a:rPr dirty="0" baseline="4629" sz="900">
                <a:solidFill>
                  <a:srgbClr val="FF3300"/>
                </a:solidFill>
                <a:latin typeface="Tahoma"/>
                <a:cs typeface="Tahoma"/>
              </a:rPr>
              <a:t>an </a:t>
            </a:r>
            <a:r>
              <a:rPr dirty="0" baseline="4629" sz="900" spc="-15">
                <a:solidFill>
                  <a:srgbClr val="FF3300"/>
                </a:solidFill>
                <a:latin typeface="Tahoma"/>
                <a:cs typeface="Tahoma"/>
              </a:rPr>
              <a:t>ed</a:t>
            </a:r>
            <a:r>
              <a:rPr dirty="0" sz="600" spc="-10">
                <a:solidFill>
                  <a:srgbClr val="FF3300"/>
                </a:solidFill>
                <a:latin typeface="Tahoma"/>
                <a:cs typeface="Tahoma"/>
              </a:rPr>
              <a:t>itorial </a:t>
            </a:r>
            <a:r>
              <a:rPr dirty="0" sz="600" spc="-5">
                <a:solidFill>
                  <a:srgbClr val="FF3300"/>
                </a:solidFill>
                <a:latin typeface="Tahoma"/>
                <a:cs typeface="Tahoma"/>
              </a:rPr>
              <a:t>“trick of</a:t>
            </a:r>
            <a:r>
              <a:rPr dirty="0" sz="600" spc="15">
                <a:solidFill>
                  <a:srgbClr val="FF3300"/>
                </a:solidFill>
                <a:latin typeface="Tahoma"/>
                <a:cs typeface="Tahoma"/>
              </a:rPr>
              <a:t> </a:t>
            </a:r>
            <a:r>
              <a:rPr dirty="0" sz="600" spc="-10">
                <a:solidFill>
                  <a:srgbClr val="FF3300"/>
                </a:solidFill>
                <a:latin typeface="Tahoma"/>
                <a:cs typeface="Tahoma"/>
              </a:rPr>
              <a:t>the</a:t>
            </a:r>
            <a:endParaRPr sz="600">
              <a:latin typeface="Tahoma"/>
              <a:cs typeface="Tahoma"/>
            </a:endParaRPr>
          </a:p>
        </p:txBody>
      </p:sp>
      <p:sp>
        <p:nvSpPr>
          <p:cNvPr id="22" name="object 22"/>
          <p:cNvSpPr txBox="1"/>
          <p:nvPr/>
        </p:nvSpPr>
        <p:spPr>
          <a:xfrm rot="240000">
            <a:off x="3817782" y="5624827"/>
            <a:ext cx="1836731" cy="76200"/>
          </a:xfrm>
          <a:prstGeom prst="rect">
            <a:avLst/>
          </a:prstGeom>
        </p:spPr>
        <p:txBody>
          <a:bodyPr wrap="square" lIns="0" tIns="0" rIns="0" bIns="0" rtlCol="0" vert="horz">
            <a:spAutoFit/>
          </a:bodyPr>
          <a:lstStyle/>
          <a:p>
            <a:pPr>
              <a:lnSpc>
                <a:spcPts val="600"/>
              </a:lnSpc>
            </a:pPr>
            <a:r>
              <a:rPr dirty="0" baseline="4629" sz="900" spc="-15">
                <a:solidFill>
                  <a:srgbClr val="FF3300"/>
                </a:solidFill>
                <a:latin typeface="Tahoma"/>
                <a:cs typeface="Tahoma"/>
              </a:rPr>
              <a:t>trade”: </a:t>
            </a:r>
            <a:r>
              <a:rPr dirty="0" baseline="4629" sz="900" spc="-7">
                <a:solidFill>
                  <a:srgbClr val="FF3300"/>
                </a:solidFill>
                <a:latin typeface="Tahoma"/>
                <a:cs typeface="Tahoma"/>
              </a:rPr>
              <a:t>not part of </a:t>
            </a:r>
            <a:r>
              <a:rPr dirty="0" baseline="4629" sz="900" spc="-15">
                <a:solidFill>
                  <a:srgbClr val="FF3300"/>
                </a:solidFill>
                <a:latin typeface="Tahoma"/>
                <a:cs typeface="Tahoma"/>
              </a:rPr>
              <a:t>the official Deci</a:t>
            </a:r>
            <a:r>
              <a:rPr dirty="0" sz="600" spc="-10">
                <a:solidFill>
                  <a:srgbClr val="FF3300"/>
                </a:solidFill>
                <a:latin typeface="Tahoma"/>
                <a:cs typeface="Tahoma"/>
              </a:rPr>
              <a:t>sion </a:t>
            </a:r>
            <a:r>
              <a:rPr dirty="0" sz="600" spc="-5">
                <a:solidFill>
                  <a:srgbClr val="FF3300"/>
                </a:solidFill>
                <a:latin typeface="Tahoma"/>
                <a:cs typeface="Tahoma"/>
              </a:rPr>
              <a:t>Tree</a:t>
            </a:r>
            <a:r>
              <a:rPr dirty="0" sz="600" spc="50">
                <a:solidFill>
                  <a:srgbClr val="FF3300"/>
                </a:solidFill>
                <a:latin typeface="Tahoma"/>
                <a:cs typeface="Tahoma"/>
              </a:rPr>
              <a:t> </a:t>
            </a:r>
            <a:r>
              <a:rPr dirty="0" sz="600" spc="-5">
                <a:solidFill>
                  <a:srgbClr val="FF3300"/>
                </a:solidFill>
                <a:latin typeface="Tahoma"/>
                <a:cs typeface="Tahoma"/>
              </a:rPr>
              <a:t>algorithm.</a:t>
            </a:r>
            <a:endParaRPr sz="600">
              <a:latin typeface="Tahoma"/>
              <a:cs typeface="Tahoma"/>
            </a:endParaRPr>
          </a:p>
        </p:txBody>
      </p:sp>
      <p:sp>
        <p:nvSpPr>
          <p:cNvPr id="23" name="object 23"/>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4" name="object 24"/>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93</a:t>
            </a:r>
            <a:endParaRPr sz="450">
              <a:latin typeface="Tahoma"/>
              <a:cs typeface="Tahoma"/>
            </a:endParaRPr>
          </a:p>
        </p:txBody>
      </p:sp>
      <p:sp>
        <p:nvSpPr>
          <p:cNvPr id="4" name="object 4"/>
          <p:cNvSpPr txBox="1"/>
          <p:nvPr/>
        </p:nvSpPr>
        <p:spPr>
          <a:xfrm>
            <a:off x="2788920" y="1241857"/>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84810">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5">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5" name="object 5"/>
          <p:cNvSpPr/>
          <p:nvPr/>
        </p:nvSpPr>
        <p:spPr>
          <a:xfrm>
            <a:off x="1856605" y="1670304"/>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7" y="1796012"/>
                </a:moveTo>
                <a:lnTo>
                  <a:pt x="156598" y="1799081"/>
                </a:lnTo>
                <a:lnTo>
                  <a:pt x="156598" y="1901190"/>
                </a:lnTo>
                <a:lnTo>
                  <a:pt x="399676" y="1901190"/>
                </a:lnTo>
                <a:lnTo>
                  <a:pt x="425584" y="1899666"/>
                </a:lnTo>
                <a:lnTo>
                  <a:pt x="468256" y="1892808"/>
                </a:lnTo>
                <a:lnTo>
                  <a:pt x="516239" y="1865614"/>
                </a:lnTo>
                <a:lnTo>
                  <a:pt x="539148" y="1830071"/>
                </a:lnTo>
                <a:lnTo>
                  <a:pt x="546967" y="1798524"/>
                </a:lnTo>
                <a:lnTo>
                  <a:pt x="373905" y="1798524"/>
                </a:lnTo>
                <a:lnTo>
                  <a:pt x="316992" y="1798361"/>
                </a:lnTo>
                <a:lnTo>
                  <a:pt x="259629" y="1796647"/>
                </a:lnTo>
                <a:lnTo>
                  <a:pt x="205077"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6" y="1756051"/>
                </a:lnTo>
                <a:lnTo>
                  <a:pt x="461170" y="1773669"/>
                </a:lnTo>
                <a:lnTo>
                  <a:pt x="446893" y="1786848"/>
                </a:lnTo>
                <a:lnTo>
                  <a:pt x="427108" y="1794510"/>
                </a:lnTo>
                <a:lnTo>
                  <a:pt x="373905"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7"/>
                </a:lnTo>
                <a:lnTo>
                  <a:pt x="202411" y="1655057"/>
                </a:lnTo>
                <a:lnTo>
                  <a:pt x="248301" y="1654704"/>
                </a:lnTo>
                <a:lnTo>
                  <a:pt x="294221" y="1653363"/>
                </a:lnTo>
                <a:lnTo>
                  <a:pt x="340123" y="1652680"/>
                </a:lnTo>
                <a:lnTo>
                  <a:pt x="492238" y="1652680"/>
                </a:lnTo>
                <a:lnTo>
                  <a:pt x="484258" y="1645157"/>
                </a:lnTo>
                <a:lnTo>
                  <a:pt x="542170" y="1645157"/>
                </a:lnTo>
                <a:lnTo>
                  <a:pt x="542170" y="1550670"/>
                </a:lnTo>
                <a:close/>
              </a:path>
              <a:path w="551814" h="2498090">
                <a:moveTo>
                  <a:pt x="238132" y="1268729"/>
                </a:moveTo>
                <a:lnTo>
                  <a:pt x="156598" y="1268729"/>
                </a:lnTo>
                <a:lnTo>
                  <a:pt x="156598" y="1338072"/>
                </a:lnTo>
                <a:lnTo>
                  <a:pt x="20200" y="1338072"/>
                </a:lnTo>
                <a:lnTo>
                  <a:pt x="80398" y="1440179"/>
                </a:lnTo>
                <a:lnTo>
                  <a:pt x="156598" y="1440179"/>
                </a:lnTo>
                <a:lnTo>
                  <a:pt x="156598" y="1486662"/>
                </a:lnTo>
                <a:lnTo>
                  <a:pt x="238132" y="1486662"/>
                </a:lnTo>
                <a:lnTo>
                  <a:pt x="238132" y="1440179"/>
                </a:lnTo>
                <a:lnTo>
                  <a:pt x="275587" y="1437667"/>
                </a:lnTo>
                <a:lnTo>
                  <a:pt x="467620" y="1437667"/>
                </a:lnTo>
                <a:lnTo>
                  <a:pt x="479275" y="1436064"/>
                </a:lnTo>
                <a:lnTo>
                  <a:pt x="517024" y="1422653"/>
                </a:lnTo>
                <a:lnTo>
                  <a:pt x="541623" y="1388792"/>
                </a:lnTo>
                <a:lnTo>
                  <a:pt x="550371" y="1345482"/>
                </a:lnTo>
                <a:lnTo>
                  <a:pt x="549812" y="1338324"/>
                </a:lnTo>
                <a:lnTo>
                  <a:pt x="341060" y="1338324"/>
                </a:lnTo>
                <a:lnTo>
                  <a:pt x="238132" y="1338072"/>
                </a:lnTo>
                <a:lnTo>
                  <a:pt x="238132" y="1268729"/>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29"/>
                </a:lnTo>
                <a:lnTo>
                  <a:pt x="461759" y="1287550"/>
                </a:lnTo>
                <a:lnTo>
                  <a:pt x="465666" y="1307387"/>
                </a:lnTo>
                <a:lnTo>
                  <a:pt x="462104" y="1324849"/>
                </a:lnTo>
                <a:lnTo>
                  <a:pt x="445396" y="1336548"/>
                </a:lnTo>
                <a:lnTo>
                  <a:pt x="393548" y="1338055"/>
                </a:lnTo>
                <a:lnTo>
                  <a:pt x="341060"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4"/>
                </a:moveTo>
                <a:lnTo>
                  <a:pt x="10294" y="889254"/>
                </a:lnTo>
                <a:lnTo>
                  <a:pt x="10294" y="991362"/>
                </a:lnTo>
                <a:lnTo>
                  <a:pt x="104782" y="991362"/>
                </a:lnTo>
                <a:lnTo>
                  <a:pt x="104782" y="889254"/>
                </a:lnTo>
                <a:close/>
              </a:path>
              <a:path w="551814" h="2498090">
                <a:moveTo>
                  <a:pt x="542170" y="889254"/>
                </a:moveTo>
                <a:lnTo>
                  <a:pt x="156598" y="889254"/>
                </a:lnTo>
                <a:lnTo>
                  <a:pt x="156598" y="991362"/>
                </a:lnTo>
                <a:lnTo>
                  <a:pt x="542170" y="991362"/>
                </a:lnTo>
                <a:lnTo>
                  <a:pt x="542170" y="889254"/>
                </a:lnTo>
                <a:close/>
              </a:path>
              <a:path w="551814" h="2498090">
                <a:moveTo>
                  <a:pt x="542170" y="434340"/>
                </a:moveTo>
                <a:lnTo>
                  <a:pt x="281566" y="434340"/>
                </a:lnTo>
                <a:lnTo>
                  <a:pt x="263278" y="435101"/>
                </a:lnTo>
                <a:lnTo>
                  <a:pt x="222130" y="442722"/>
                </a:lnTo>
                <a:lnTo>
                  <a:pt x="180549"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6"/>
                </a:lnTo>
                <a:lnTo>
                  <a:pt x="256701" y="663172"/>
                </a:lnTo>
                <a:lnTo>
                  <a:pt x="228927" y="623302"/>
                </a:lnTo>
                <a:lnTo>
                  <a:pt x="225940" y="598931"/>
                </a:lnTo>
                <a:lnTo>
                  <a:pt x="228180" y="579364"/>
                </a:lnTo>
                <a:lnTo>
                  <a:pt x="251233" y="548786"/>
                </a:lnTo>
                <a:lnTo>
                  <a:pt x="293758" y="537972"/>
                </a:lnTo>
                <a:lnTo>
                  <a:pt x="316618" y="536448"/>
                </a:lnTo>
                <a:lnTo>
                  <a:pt x="542170" y="536448"/>
                </a:lnTo>
                <a:lnTo>
                  <a:pt x="542170" y="434340"/>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4"/>
                </a:lnTo>
                <a:lnTo>
                  <a:pt x="400052" y="355400"/>
                </a:lnTo>
                <a:lnTo>
                  <a:pt x="442972" y="343835"/>
                </a:lnTo>
                <a:lnTo>
                  <a:pt x="479712" y="324846"/>
                </a:lnTo>
                <a:lnTo>
                  <a:pt x="509556" y="298311"/>
                </a:lnTo>
                <a:lnTo>
                  <a:pt x="531789" y="264108"/>
                </a:lnTo>
                <a:lnTo>
                  <a:pt x="534716" y="255270"/>
                </a:lnTo>
                <a:lnTo>
                  <a:pt x="378340" y="255270"/>
                </a:lnTo>
                <a:lnTo>
                  <a:pt x="378340" y="252984"/>
                </a:lnTo>
                <a:lnTo>
                  <a:pt x="315856" y="252984"/>
                </a:lnTo>
                <a:lnTo>
                  <a:pt x="276682" y="247437"/>
                </a:lnTo>
                <a:lnTo>
                  <a:pt x="248503" y="230590"/>
                </a:lnTo>
                <a:lnTo>
                  <a:pt x="231418" y="206179"/>
                </a:lnTo>
                <a:lnTo>
                  <a:pt x="225526" y="177936"/>
                </a:lnTo>
                <a:lnTo>
                  <a:pt x="230925" y="149597"/>
                </a:lnTo>
                <a:lnTo>
                  <a:pt x="247714" y="124896"/>
                </a:lnTo>
                <a:lnTo>
                  <a:pt x="275992"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4"/>
                </a:lnTo>
                <a:lnTo>
                  <a:pt x="460206" y="217275"/>
                </a:lnTo>
                <a:lnTo>
                  <a:pt x="438372" y="238248"/>
                </a:lnTo>
                <a:lnTo>
                  <a:pt x="409953" y="250968"/>
                </a:lnTo>
                <a:lnTo>
                  <a:pt x="378340" y="255270"/>
                </a:lnTo>
                <a:lnTo>
                  <a:pt x="534716" y="255270"/>
                </a:lnTo>
                <a:lnTo>
                  <a:pt x="545693" y="222116"/>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6" name="object 6"/>
          <p:cNvSpPr/>
          <p:nvPr/>
        </p:nvSpPr>
        <p:spPr>
          <a:xfrm>
            <a:off x="2531268" y="3982116"/>
            <a:ext cx="195262" cy="1190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94</a:t>
            </a:r>
            <a:endParaRPr sz="450">
              <a:latin typeface="Tahoma"/>
              <a:cs typeface="Tahoma"/>
            </a:endParaRPr>
          </a:p>
        </p:txBody>
      </p:sp>
      <p:sp>
        <p:nvSpPr>
          <p:cNvPr id="10" name="object 10"/>
          <p:cNvSpPr txBox="1"/>
          <p:nvPr/>
        </p:nvSpPr>
        <p:spPr>
          <a:xfrm>
            <a:off x="4171950" y="6104636"/>
            <a:ext cx="1764664" cy="696595"/>
          </a:xfrm>
          <a:prstGeom prst="rect">
            <a:avLst/>
          </a:prstGeom>
        </p:spPr>
        <p:txBody>
          <a:bodyPr wrap="square" lIns="0" tIns="12700" rIns="0" bIns="0" rtlCol="0" vert="horz">
            <a:spAutoFit/>
          </a:bodyPr>
          <a:lstStyle/>
          <a:p>
            <a:pPr marL="125730" marR="5080" indent="-125730">
              <a:lnSpc>
                <a:spcPct val="100000"/>
              </a:lnSpc>
              <a:spcBef>
                <a:spcPts val="100"/>
              </a:spcBef>
            </a:pPr>
            <a:r>
              <a:rPr dirty="0" sz="2200" spc="-5">
                <a:solidFill>
                  <a:srgbClr val="006500"/>
                </a:solidFill>
                <a:latin typeface="Tahoma"/>
                <a:cs typeface="Tahoma"/>
              </a:rPr>
              <a:t>Predicting</a:t>
            </a:r>
            <a:r>
              <a:rPr dirty="0" sz="2200" spc="-85">
                <a:solidFill>
                  <a:srgbClr val="006500"/>
                </a:solidFill>
                <a:latin typeface="Tahoma"/>
                <a:cs typeface="Tahoma"/>
              </a:rPr>
              <a:t> </a:t>
            </a:r>
            <a:r>
              <a:rPr dirty="0" sz="2200" spc="-5">
                <a:solidFill>
                  <a:srgbClr val="006500"/>
                </a:solidFill>
                <a:latin typeface="Tahoma"/>
                <a:cs typeface="Tahoma"/>
              </a:rPr>
              <a:t>age  from</a:t>
            </a:r>
            <a:r>
              <a:rPr dirty="0" sz="2200" spc="-40">
                <a:solidFill>
                  <a:srgbClr val="006500"/>
                </a:solidFill>
                <a:latin typeface="Tahoma"/>
                <a:cs typeface="Tahoma"/>
              </a:rPr>
              <a:t> </a:t>
            </a:r>
            <a:r>
              <a:rPr dirty="0" sz="2200" spc="-5">
                <a:solidFill>
                  <a:srgbClr val="006500"/>
                </a:solidFill>
                <a:latin typeface="Tahoma"/>
                <a:cs typeface="Tahoma"/>
              </a:rPr>
              <a:t>census</a:t>
            </a:r>
            <a:endParaRPr sz="2200">
              <a:latin typeface="Tahoma"/>
              <a:cs typeface="Tahoma"/>
            </a:endParaRPr>
          </a:p>
        </p:txBody>
      </p:sp>
      <p:sp>
        <p:nvSpPr>
          <p:cNvPr id="11" name="object 11"/>
          <p:cNvSpPr/>
          <p:nvPr/>
        </p:nvSpPr>
        <p:spPr>
          <a:xfrm>
            <a:off x="1752599" y="5478779"/>
            <a:ext cx="2157221" cy="3043427"/>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95</a:t>
            </a:r>
            <a:endParaRPr sz="450">
              <a:latin typeface="Tahoma"/>
              <a:cs typeface="Tahoma"/>
            </a:endParaRPr>
          </a:p>
        </p:txBody>
      </p:sp>
      <p:sp>
        <p:nvSpPr>
          <p:cNvPr id="4" name="object 4"/>
          <p:cNvSpPr txBox="1">
            <a:spLocks noGrp="1"/>
          </p:cNvSpPr>
          <p:nvPr>
            <p:ph type="title"/>
          </p:nvPr>
        </p:nvSpPr>
        <p:spPr>
          <a:xfrm>
            <a:off x="4328171" y="2050032"/>
            <a:ext cx="1489710" cy="1031240"/>
          </a:xfrm>
          <a:prstGeom prst="rect"/>
        </p:spPr>
        <p:txBody>
          <a:bodyPr wrap="square" lIns="0" tIns="12700" rIns="0" bIns="0" rtlCol="0" vert="horz">
            <a:spAutoFit/>
          </a:bodyPr>
          <a:lstStyle/>
          <a:p>
            <a:pPr algn="ctr" marR="5080" indent="-635">
              <a:lnSpc>
                <a:spcPct val="100000"/>
              </a:lnSpc>
              <a:spcBef>
                <a:spcPts val="100"/>
              </a:spcBef>
            </a:pPr>
            <a:r>
              <a:rPr dirty="0" spc="-5"/>
              <a:t>Predicting  wealth</a:t>
            </a:r>
            <a:r>
              <a:rPr dirty="0" spc="-95"/>
              <a:t> </a:t>
            </a:r>
            <a:r>
              <a:rPr dirty="0" spc="-5"/>
              <a:t>from  census</a:t>
            </a:r>
          </a:p>
        </p:txBody>
      </p:sp>
      <p:sp>
        <p:nvSpPr>
          <p:cNvPr id="5" name="object 5"/>
          <p:cNvSpPr/>
          <p:nvPr/>
        </p:nvSpPr>
        <p:spPr>
          <a:xfrm>
            <a:off x="1885951" y="1339595"/>
            <a:ext cx="2014726" cy="307695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96</a:t>
            </a:r>
            <a:endParaRPr sz="450">
              <a:latin typeface="Tahoma"/>
              <a:cs typeface="Tahoma"/>
            </a:endParaRPr>
          </a:p>
        </p:txBody>
      </p:sp>
      <p:sp>
        <p:nvSpPr>
          <p:cNvPr id="9" name="object 9"/>
          <p:cNvSpPr txBox="1"/>
          <p:nvPr/>
        </p:nvSpPr>
        <p:spPr>
          <a:xfrm>
            <a:off x="1972817" y="5525516"/>
            <a:ext cx="3761740" cy="361315"/>
          </a:xfrm>
          <a:prstGeom prst="rect">
            <a:avLst/>
          </a:prstGeom>
        </p:spPr>
        <p:txBody>
          <a:bodyPr wrap="square" lIns="0" tIns="12700" rIns="0" bIns="0" rtlCol="0" vert="horz">
            <a:spAutoFit/>
          </a:bodyPr>
          <a:lstStyle/>
          <a:p>
            <a:pPr>
              <a:lnSpc>
                <a:spcPct val="100000"/>
              </a:lnSpc>
              <a:spcBef>
                <a:spcPts val="100"/>
              </a:spcBef>
            </a:pPr>
            <a:r>
              <a:rPr dirty="0" sz="2200" spc="-5">
                <a:solidFill>
                  <a:srgbClr val="006500"/>
                </a:solidFill>
                <a:latin typeface="Tahoma"/>
                <a:cs typeface="Tahoma"/>
              </a:rPr>
              <a:t>Predicting gender from</a:t>
            </a:r>
            <a:r>
              <a:rPr dirty="0" sz="2200" spc="-60">
                <a:solidFill>
                  <a:srgbClr val="006500"/>
                </a:solidFill>
                <a:latin typeface="Tahoma"/>
                <a:cs typeface="Tahoma"/>
              </a:rPr>
              <a:t> </a:t>
            </a:r>
            <a:r>
              <a:rPr dirty="0" sz="2200" spc="-5">
                <a:solidFill>
                  <a:srgbClr val="006500"/>
                </a:solidFill>
                <a:latin typeface="Tahoma"/>
                <a:cs typeface="Tahoma"/>
              </a:rPr>
              <a:t>census</a:t>
            </a:r>
            <a:endParaRPr sz="2200">
              <a:latin typeface="Tahoma"/>
              <a:cs typeface="Tahoma"/>
            </a:endParaRPr>
          </a:p>
        </p:txBody>
      </p:sp>
      <p:sp>
        <p:nvSpPr>
          <p:cNvPr id="10" name="object 10"/>
          <p:cNvSpPr/>
          <p:nvPr/>
        </p:nvSpPr>
        <p:spPr>
          <a:xfrm>
            <a:off x="1981199" y="5897879"/>
            <a:ext cx="3326891" cy="2689859"/>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97</a:t>
            </a:r>
            <a:endParaRPr sz="450">
              <a:latin typeface="Tahoma"/>
              <a:cs typeface="Tahoma"/>
            </a:endParaRPr>
          </a:p>
        </p:txBody>
      </p:sp>
      <p:sp>
        <p:nvSpPr>
          <p:cNvPr id="4" name="object 4"/>
          <p:cNvSpPr txBox="1">
            <a:spLocks noGrp="1"/>
          </p:cNvSpPr>
          <p:nvPr>
            <p:ph type="title"/>
          </p:nvPr>
        </p:nvSpPr>
        <p:spPr>
          <a:xfrm>
            <a:off x="3113785" y="1500630"/>
            <a:ext cx="1468755" cy="361315"/>
          </a:xfrm>
          <a:prstGeom prst="rect"/>
        </p:spPr>
        <p:txBody>
          <a:bodyPr wrap="square" lIns="0" tIns="12700" rIns="0" bIns="0" rtlCol="0" vert="horz">
            <a:spAutoFit/>
          </a:bodyPr>
          <a:lstStyle/>
          <a:p>
            <a:pPr marL="12700">
              <a:lnSpc>
                <a:spcPct val="100000"/>
              </a:lnSpc>
              <a:spcBef>
                <a:spcPts val="100"/>
              </a:spcBef>
            </a:pPr>
            <a:r>
              <a:rPr dirty="0" spc="-5"/>
              <a:t>Conclusions</a:t>
            </a:r>
          </a:p>
        </p:txBody>
      </p:sp>
      <p:sp>
        <p:nvSpPr>
          <p:cNvPr id="5" name="object 5"/>
          <p:cNvSpPr txBox="1"/>
          <p:nvPr/>
        </p:nvSpPr>
        <p:spPr>
          <a:xfrm>
            <a:off x="1747520" y="1919731"/>
            <a:ext cx="4187190" cy="2366645"/>
          </a:xfrm>
          <a:prstGeom prst="rect">
            <a:avLst/>
          </a:prstGeom>
        </p:spPr>
        <p:txBody>
          <a:bodyPr wrap="square" lIns="0" tIns="12700" rIns="0" bIns="0" rtlCol="0" vert="horz">
            <a:spAutoFit/>
          </a:bodyPr>
          <a:lstStyle/>
          <a:p>
            <a:pPr marL="184150" marR="213995" indent="-171450">
              <a:lnSpc>
                <a:spcPct val="100000"/>
              </a:lnSpc>
              <a:spcBef>
                <a:spcPts val="100"/>
              </a:spcBef>
              <a:buChar char="•"/>
              <a:tabLst>
                <a:tab pos="184785" algn="l"/>
              </a:tabLst>
            </a:pPr>
            <a:r>
              <a:rPr dirty="0" sz="1600">
                <a:latin typeface="Tahoma"/>
                <a:cs typeface="Tahoma"/>
              </a:rPr>
              <a:t>Decision trees </a:t>
            </a:r>
            <a:r>
              <a:rPr dirty="0" sz="1600" spc="-5">
                <a:latin typeface="Tahoma"/>
                <a:cs typeface="Tahoma"/>
              </a:rPr>
              <a:t>are </a:t>
            </a:r>
            <a:r>
              <a:rPr dirty="0" sz="1600">
                <a:latin typeface="Tahoma"/>
                <a:cs typeface="Tahoma"/>
              </a:rPr>
              <a:t>the single most</a:t>
            </a:r>
            <a:r>
              <a:rPr dirty="0" sz="1600" spc="-105">
                <a:latin typeface="Tahoma"/>
                <a:cs typeface="Tahoma"/>
              </a:rPr>
              <a:t> </a:t>
            </a:r>
            <a:r>
              <a:rPr dirty="0" sz="1600">
                <a:latin typeface="Tahoma"/>
                <a:cs typeface="Tahoma"/>
              </a:rPr>
              <a:t>popular  data mining</a:t>
            </a:r>
            <a:r>
              <a:rPr dirty="0" sz="1600" spc="-15">
                <a:latin typeface="Tahoma"/>
                <a:cs typeface="Tahoma"/>
              </a:rPr>
              <a:t> </a:t>
            </a:r>
            <a:r>
              <a:rPr dirty="0" sz="1600">
                <a:latin typeface="Tahoma"/>
                <a:cs typeface="Tahoma"/>
              </a:rPr>
              <a:t>tool</a:t>
            </a:r>
            <a:endParaRPr sz="1600">
              <a:latin typeface="Tahoma"/>
              <a:cs typeface="Tahoma"/>
            </a:endParaRPr>
          </a:p>
          <a:p>
            <a:pPr lvl="1" marL="384175" indent="-143510">
              <a:lnSpc>
                <a:spcPct val="100000"/>
              </a:lnSpc>
              <a:spcBef>
                <a:spcPts val="340"/>
              </a:spcBef>
              <a:buChar char="•"/>
              <a:tabLst>
                <a:tab pos="384810" algn="l"/>
              </a:tabLst>
            </a:pPr>
            <a:r>
              <a:rPr dirty="0" sz="1400" spc="-5">
                <a:latin typeface="Tahoma"/>
                <a:cs typeface="Tahoma"/>
              </a:rPr>
              <a:t>Easy to</a:t>
            </a:r>
            <a:r>
              <a:rPr dirty="0" sz="1400">
                <a:latin typeface="Tahoma"/>
                <a:cs typeface="Tahoma"/>
              </a:rPr>
              <a:t> </a:t>
            </a:r>
            <a:r>
              <a:rPr dirty="0" sz="1400" spc="-5">
                <a:latin typeface="Tahoma"/>
                <a:cs typeface="Tahoma"/>
              </a:rPr>
              <a:t>understand</a:t>
            </a:r>
            <a:endParaRPr sz="1400">
              <a:latin typeface="Tahoma"/>
              <a:cs typeface="Tahoma"/>
            </a:endParaRPr>
          </a:p>
          <a:p>
            <a:pPr lvl="1" marL="384175" indent="-143510">
              <a:lnSpc>
                <a:spcPct val="100000"/>
              </a:lnSpc>
              <a:spcBef>
                <a:spcPts val="340"/>
              </a:spcBef>
              <a:buChar char="•"/>
              <a:tabLst>
                <a:tab pos="384810" algn="l"/>
              </a:tabLst>
            </a:pPr>
            <a:r>
              <a:rPr dirty="0" sz="1400" spc="-5">
                <a:latin typeface="Tahoma"/>
                <a:cs typeface="Tahoma"/>
              </a:rPr>
              <a:t>Easy to</a:t>
            </a:r>
            <a:r>
              <a:rPr dirty="0" sz="1400">
                <a:latin typeface="Tahoma"/>
                <a:cs typeface="Tahoma"/>
              </a:rPr>
              <a:t> </a:t>
            </a:r>
            <a:r>
              <a:rPr dirty="0" sz="1400" spc="-5">
                <a:latin typeface="Tahoma"/>
                <a:cs typeface="Tahoma"/>
              </a:rPr>
              <a:t>implement</a:t>
            </a:r>
            <a:endParaRPr sz="1400">
              <a:latin typeface="Tahoma"/>
              <a:cs typeface="Tahoma"/>
            </a:endParaRPr>
          </a:p>
          <a:p>
            <a:pPr lvl="1" marL="384175" indent="-143510">
              <a:lnSpc>
                <a:spcPct val="100000"/>
              </a:lnSpc>
              <a:spcBef>
                <a:spcPts val="335"/>
              </a:spcBef>
              <a:buChar char="•"/>
              <a:tabLst>
                <a:tab pos="384810" algn="l"/>
              </a:tabLst>
            </a:pPr>
            <a:r>
              <a:rPr dirty="0" sz="1400" spc="-5">
                <a:latin typeface="Tahoma"/>
                <a:cs typeface="Tahoma"/>
              </a:rPr>
              <a:t>Easy to</a:t>
            </a:r>
            <a:r>
              <a:rPr dirty="0" sz="1400">
                <a:latin typeface="Tahoma"/>
                <a:cs typeface="Tahoma"/>
              </a:rPr>
              <a:t> use</a:t>
            </a:r>
            <a:endParaRPr sz="1400">
              <a:latin typeface="Tahoma"/>
              <a:cs typeface="Tahoma"/>
            </a:endParaRPr>
          </a:p>
          <a:p>
            <a:pPr lvl="1" marL="384175" indent="-143510">
              <a:lnSpc>
                <a:spcPct val="100000"/>
              </a:lnSpc>
              <a:spcBef>
                <a:spcPts val="345"/>
              </a:spcBef>
              <a:buChar char="•"/>
              <a:tabLst>
                <a:tab pos="384810" algn="l"/>
              </a:tabLst>
            </a:pPr>
            <a:r>
              <a:rPr dirty="0" sz="1400" spc="-5">
                <a:latin typeface="Tahoma"/>
                <a:cs typeface="Tahoma"/>
              </a:rPr>
              <a:t>Computationally cheap</a:t>
            </a:r>
            <a:endParaRPr sz="1400">
              <a:latin typeface="Tahoma"/>
              <a:cs typeface="Tahoma"/>
            </a:endParaRPr>
          </a:p>
          <a:p>
            <a:pPr marL="184150" indent="-172085">
              <a:lnSpc>
                <a:spcPct val="100000"/>
              </a:lnSpc>
              <a:spcBef>
                <a:spcPts val="375"/>
              </a:spcBef>
              <a:buChar char="•"/>
              <a:tabLst>
                <a:tab pos="184785" algn="l"/>
              </a:tabLst>
            </a:pPr>
            <a:r>
              <a:rPr dirty="0" sz="1600">
                <a:latin typeface="Tahoma"/>
                <a:cs typeface="Tahoma"/>
              </a:rPr>
              <a:t>It’s possible to get in trouble with</a:t>
            </a:r>
            <a:r>
              <a:rPr dirty="0" sz="1600" spc="-70">
                <a:latin typeface="Tahoma"/>
                <a:cs typeface="Tahoma"/>
              </a:rPr>
              <a:t> </a:t>
            </a:r>
            <a:r>
              <a:rPr dirty="0" sz="1600">
                <a:latin typeface="Tahoma"/>
                <a:cs typeface="Tahoma"/>
              </a:rPr>
              <a:t>overfitting</a:t>
            </a:r>
            <a:endParaRPr sz="1600">
              <a:latin typeface="Tahoma"/>
              <a:cs typeface="Tahoma"/>
            </a:endParaRPr>
          </a:p>
          <a:p>
            <a:pPr marL="184150" marR="130175" indent="-171450">
              <a:lnSpc>
                <a:spcPct val="100000"/>
              </a:lnSpc>
              <a:spcBef>
                <a:spcPts val="380"/>
              </a:spcBef>
              <a:buChar char="•"/>
              <a:tabLst>
                <a:tab pos="184785" algn="l"/>
              </a:tabLst>
            </a:pPr>
            <a:r>
              <a:rPr dirty="0" sz="1600">
                <a:latin typeface="Tahoma"/>
                <a:cs typeface="Tahoma"/>
              </a:rPr>
              <a:t>They do classification: predict a</a:t>
            </a:r>
            <a:r>
              <a:rPr dirty="0" sz="1600" spc="-100">
                <a:latin typeface="Tahoma"/>
                <a:cs typeface="Tahoma"/>
              </a:rPr>
              <a:t> </a:t>
            </a:r>
            <a:r>
              <a:rPr dirty="0" sz="1600">
                <a:latin typeface="Tahoma"/>
                <a:cs typeface="Tahoma"/>
              </a:rPr>
              <a:t>categorical  output from categorical and/or real</a:t>
            </a:r>
            <a:r>
              <a:rPr dirty="0" sz="1600" spc="-60">
                <a:latin typeface="Tahoma"/>
                <a:cs typeface="Tahoma"/>
              </a:rPr>
              <a:t> </a:t>
            </a:r>
            <a:r>
              <a:rPr dirty="0" sz="1600">
                <a:latin typeface="Tahoma"/>
                <a:cs typeface="Tahoma"/>
              </a:rPr>
              <a:t>inputs</a:t>
            </a:r>
            <a:endParaRPr sz="16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06296" y="5408676"/>
            <a:ext cx="4559300" cy="3416300"/>
          </a:xfrm>
          <a:prstGeom prst="rect">
            <a:avLst/>
          </a:prstGeom>
          <a:ln w="12953">
            <a:solidFill>
              <a:srgbClr val="000000"/>
            </a:solidFill>
          </a:ln>
        </p:spPr>
        <p:txBody>
          <a:bodyPr wrap="square" lIns="0" tIns="281940" rIns="0" bIns="0" rtlCol="0" vert="horz">
            <a:spAutoFit/>
          </a:bodyPr>
          <a:lstStyle/>
          <a:p>
            <a:pPr algn="ctr" marR="67945">
              <a:lnSpc>
                <a:spcPct val="100000"/>
              </a:lnSpc>
              <a:spcBef>
                <a:spcPts val="2220"/>
              </a:spcBef>
            </a:pPr>
            <a:r>
              <a:rPr dirty="0" sz="2200" spc="-5">
                <a:solidFill>
                  <a:srgbClr val="006500"/>
                </a:solidFill>
                <a:latin typeface="Tahoma"/>
                <a:cs typeface="Tahoma"/>
              </a:rPr>
              <a:t>What you should</a:t>
            </a:r>
            <a:r>
              <a:rPr dirty="0" sz="2200" spc="-25">
                <a:solidFill>
                  <a:srgbClr val="006500"/>
                </a:solidFill>
                <a:latin typeface="Tahoma"/>
                <a:cs typeface="Tahoma"/>
              </a:rPr>
              <a:t> </a:t>
            </a:r>
            <a:r>
              <a:rPr dirty="0" sz="2200" spc="-5">
                <a:solidFill>
                  <a:srgbClr val="006500"/>
                </a:solidFill>
                <a:latin typeface="Tahoma"/>
                <a:cs typeface="Tahoma"/>
              </a:rPr>
              <a:t>know</a:t>
            </a:r>
            <a:endParaRPr sz="2200">
              <a:latin typeface="Tahoma"/>
              <a:cs typeface="Tahoma"/>
            </a:endParaRPr>
          </a:p>
          <a:p>
            <a:pPr marL="325120" indent="-172085">
              <a:lnSpc>
                <a:spcPct val="100000"/>
              </a:lnSpc>
              <a:spcBef>
                <a:spcPts val="660"/>
              </a:spcBef>
              <a:buChar char="•"/>
              <a:tabLst>
                <a:tab pos="325755" algn="l"/>
              </a:tabLst>
            </a:pPr>
            <a:r>
              <a:rPr dirty="0" sz="1600">
                <a:latin typeface="Tahoma"/>
                <a:cs typeface="Tahoma"/>
              </a:rPr>
              <a:t>What’s a contingency</a:t>
            </a:r>
            <a:r>
              <a:rPr dirty="0" sz="1600" spc="-25">
                <a:latin typeface="Tahoma"/>
                <a:cs typeface="Tahoma"/>
              </a:rPr>
              <a:t> </a:t>
            </a:r>
            <a:r>
              <a:rPr dirty="0" sz="1600">
                <a:latin typeface="Tahoma"/>
                <a:cs typeface="Tahoma"/>
              </a:rPr>
              <a:t>table?</a:t>
            </a:r>
            <a:endParaRPr sz="1600">
              <a:latin typeface="Tahoma"/>
              <a:cs typeface="Tahoma"/>
            </a:endParaRPr>
          </a:p>
          <a:p>
            <a:pPr marL="325120" indent="-172085">
              <a:lnSpc>
                <a:spcPct val="100000"/>
              </a:lnSpc>
              <a:spcBef>
                <a:spcPts val="380"/>
              </a:spcBef>
              <a:buChar char="•"/>
              <a:tabLst>
                <a:tab pos="325755" algn="l"/>
              </a:tabLst>
            </a:pPr>
            <a:r>
              <a:rPr dirty="0" sz="1600">
                <a:latin typeface="Tahoma"/>
                <a:cs typeface="Tahoma"/>
              </a:rPr>
              <a:t>What’s information gain, and why we use</a:t>
            </a:r>
            <a:r>
              <a:rPr dirty="0" sz="1600" spc="-75">
                <a:latin typeface="Tahoma"/>
                <a:cs typeface="Tahoma"/>
              </a:rPr>
              <a:t> </a:t>
            </a:r>
            <a:r>
              <a:rPr dirty="0" sz="1600">
                <a:latin typeface="Tahoma"/>
                <a:cs typeface="Tahoma"/>
              </a:rPr>
              <a:t>it</a:t>
            </a:r>
            <a:endParaRPr sz="1600">
              <a:latin typeface="Tahoma"/>
              <a:cs typeface="Tahoma"/>
            </a:endParaRPr>
          </a:p>
          <a:p>
            <a:pPr marL="325120" marR="739775" indent="-171450">
              <a:lnSpc>
                <a:spcPct val="100000"/>
              </a:lnSpc>
              <a:spcBef>
                <a:spcPts val="384"/>
              </a:spcBef>
              <a:buChar char="•"/>
              <a:tabLst>
                <a:tab pos="325755" algn="l"/>
              </a:tabLst>
            </a:pPr>
            <a:r>
              <a:rPr dirty="0" sz="1600">
                <a:latin typeface="Tahoma"/>
                <a:cs typeface="Tahoma"/>
              </a:rPr>
              <a:t>The recursive algorithm for building</a:t>
            </a:r>
            <a:r>
              <a:rPr dirty="0" sz="1600" spc="-70">
                <a:latin typeface="Tahoma"/>
                <a:cs typeface="Tahoma"/>
              </a:rPr>
              <a:t> </a:t>
            </a:r>
            <a:r>
              <a:rPr dirty="0" sz="1600">
                <a:latin typeface="Tahoma"/>
                <a:cs typeface="Tahoma"/>
              </a:rPr>
              <a:t>an  unpruned decision</a:t>
            </a:r>
            <a:r>
              <a:rPr dirty="0" sz="1600" spc="-15">
                <a:latin typeface="Tahoma"/>
                <a:cs typeface="Tahoma"/>
              </a:rPr>
              <a:t> </a:t>
            </a:r>
            <a:r>
              <a:rPr dirty="0" sz="1600">
                <a:latin typeface="Tahoma"/>
                <a:cs typeface="Tahoma"/>
              </a:rPr>
              <a:t>tree</a:t>
            </a:r>
            <a:endParaRPr sz="1600">
              <a:latin typeface="Tahoma"/>
              <a:cs typeface="Tahoma"/>
            </a:endParaRPr>
          </a:p>
          <a:p>
            <a:pPr marL="325120" indent="-172085">
              <a:lnSpc>
                <a:spcPct val="100000"/>
              </a:lnSpc>
              <a:spcBef>
                <a:spcPts val="375"/>
              </a:spcBef>
              <a:buChar char="•"/>
              <a:tabLst>
                <a:tab pos="325755" algn="l"/>
              </a:tabLst>
            </a:pPr>
            <a:r>
              <a:rPr dirty="0" sz="1600">
                <a:latin typeface="Tahoma"/>
                <a:cs typeface="Tahoma"/>
              </a:rPr>
              <a:t>What are </a:t>
            </a:r>
            <a:r>
              <a:rPr dirty="0" sz="1600" spc="-5">
                <a:latin typeface="Tahoma"/>
                <a:cs typeface="Tahoma"/>
              </a:rPr>
              <a:t>training </a:t>
            </a:r>
            <a:r>
              <a:rPr dirty="0" sz="1600">
                <a:latin typeface="Tahoma"/>
                <a:cs typeface="Tahoma"/>
              </a:rPr>
              <a:t>and </a:t>
            </a:r>
            <a:r>
              <a:rPr dirty="0" sz="1600" spc="-5">
                <a:latin typeface="Tahoma"/>
                <a:cs typeface="Tahoma"/>
              </a:rPr>
              <a:t>test set</a:t>
            </a:r>
            <a:r>
              <a:rPr dirty="0" sz="1600" spc="-40">
                <a:latin typeface="Tahoma"/>
                <a:cs typeface="Tahoma"/>
              </a:rPr>
              <a:t> </a:t>
            </a:r>
            <a:r>
              <a:rPr dirty="0" sz="1600" spc="-5">
                <a:latin typeface="Tahoma"/>
                <a:cs typeface="Tahoma"/>
              </a:rPr>
              <a:t>errors</a:t>
            </a:r>
            <a:endParaRPr sz="1600">
              <a:latin typeface="Tahoma"/>
              <a:cs typeface="Tahoma"/>
            </a:endParaRPr>
          </a:p>
          <a:p>
            <a:pPr marL="325120" marR="758190" indent="-171450">
              <a:lnSpc>
                <a:spcPct val="100000"/>
              </a:lnSpc>
              <a:spcBef>
                <a:spcPts val="380"/>
              </a:spcBef>
              <a:buChar char="•"/>
              <a:tabLst>
                <a:tab pos="325755" algn="l"/>
              </a:tabLst>
            </a:pPr>
            <a:r>
              <a:rPr dirty="0" sz="1600">
                <a:latin typeface="Tahoma"/>
                <a:cs typeface="Tahoma"/>
              </a:rPr>
              <a:t>Why </a:t>
            </a:r>
            <a:r>
              <a:rPr dirty="0" sz="1600" spc="-5">
                <a:latin typeface="Tahoma"/>
                <a:cs typeface="Tahoma"/>
              </a:rPr>
              <a:t>test set errors can </a:t>
            </a:r>
            <a:r>
              <a:rPr dirty="0" sz="1600">
                <a:latin typeface="Tahoma"/>
                <a:cs typeface="Tahoma"/>
              </a:rPr>
              <a:t>be bigger </a:t>
            </a:r>
            <a:r>
              <a:rPr dirty="0" sz="1600" spc="-5">
                <a:latin typeface="Tahoma"/>
                <a:cs typeface="Tahoma"/>
              </a:rPr>
              <a:t>than  </a:t>
            </a:r>
            <a:r>
              <a:rPr dirty="0" sz="1600">
                <a:latin typeface="Tahoma"/>
                <a:cs typeface="Tahoma"/>
              </a:rPr>
              <a:t>training set</a:t>
            </a:r>
            <a:endParaRPr sz="1600">
              <a:latin typeface="Tahoma"/>
              <a:cs typeface="Tahoma"/>
            </a:endParaRPr>
          </a:p>
          <a:p>
            <a:pPr marL="325120" indent="-172085">
              <a:lnSpc>
                <a:spcPct val="100000"/>
              </a:lnSpc>
              <a:spcBef>
                <a:spcPts val="375"/>
              </a:spcBef>
              <a:buChar char="•"/>
              <a:tabLst>
                <a:tab pos="325755" algn="l"/>
              </a:tabLst>
            </a:pPr>
            <a:r>
              <a:rPr dirty="0" sz="1600">
                <a:latin typeface="Tahoma"/>
                <a:cs typeface="Tahoma"/>
              </a:rPr>
              <a:t>Why pruning can reduce test set</a:t>
            </a:r>
            <a:r>
              <a:rPr dirty="0" sz="1600" spc="-30">
                <a:latin typeface="Tahoma"/>
                <a:cs typeface="Tahoma"/>
              </a:rPr>
              <a:t> </a:t>
            </a:r>
            <a:r>
              <a:rPr dirty="0" sz="1600">
                <a:latin typeface="Tahoma"/>
                <a:cs typeface="Tahoma"/>
              </a:rPr>
              <a:t>error</a:t>
            </a:r>
            <a:endParaRPr sz="1600">
              <a:latin typeface="Tahoma"/>
              <a:cs typeface="Tahoma"/>
            </a:endParaRPr>
          </a:p>
          <a:p>
            <a:pPr marL="325120" indent="-172085">
              <a:lnSpc>
                <a:spcPct val="100000"/>
              </a:lnSpc>
              <a:spcBef>
                <a:spcPts val="385"/>
              </a:spcBef>
              <a:buChar char="•"/>
              <a:tabLst>
                <a:tab pos="325755" algn="l"/>
              </a:tabLst>
            </a:pPr>
            <a:r>
              <a:rPr dirty="0" sz="1600" spc="-5">
                <a:latin typeface="Tahoma"/>
                <a:cs typeface="Tahoma"/>
              </a:rPr>
              <a:t>How </a:t>
            </a:r>
            <a:r>
              <a:rPr dirty="0" sz="1600">
                <a:latin typeface="Tahoma"/>
                <a:cs typeface="Tahoma"/>
              </a:rPr>
              <a:t>to exploit real-valued</a:t>
            </a:r>
            <a:r>
              <a:rPr dirty="0" sz="1600" spc="-10">
                <a:latin typeface="Tahoma"/>
                <a:cs typeface="Tahoma"/>
              </a:rPr>
              <a:t> </a:t>
            </a:r>
            <a:r>
              <a:rPr dirty="0" sz="1600">
                <a:latin typeface="Tahoma"/>
                <a:cs typeface="Tahoma"/>
              </a:rPr>
              <a:t>inputs</a:t>
            </a:r>
            <a:endParaRPr sz="1600">
              <a:latin typeface="Tahoma"/>
              <a:cs typeface="Tahoma"/>
            </a:endParaRPr>
          </a:p>
          <a:p>
            <a:pPr algn="ctr" marR="15875">
              <a:lnSpc>
                <a:spcPct val="100000"/>
              </a:lnSpc>
              <a:spcBef>
                <a:spcPts val="1145"/>
              </a:spcBef>
              <a:tabLst>
                <a:tab pos="4304030"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55">
                <a:latin typeface="Tahoma"/>
                <a:cs typeface="Tahoma"/>
              </a:rPr>
              <a:t> </a:t>
            </a:r>
            <a:r>
              <a:rPr dirty="0" sz="450" spc="-5">
                <a:latin typeface="Tahoma"/>
                <a:cs typeface="Tahoma"/>
              </a:rPr>
              <a:t>98</a:t>
            </a:r>
            <a:endParaRPr sz="450">
              <a:latin typeface="Tahoma"/>
              <a:cs typeface="Tahoma"/>
            </a:endParaRPr>
          </a:p>
        </p:txBody>
      </p:sp>
      <p:sp>
        <p:nvSpPr>
          <p:cNvPr id="8" name="object 8"/>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58079" y="4549394"/>
            <a:ext cx="18034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a:latin typeface="Tahoma"/>
                <a:cs typeface="Tahoma"/>
              </a:rPr>
              <a:t>9</a:t>
            </a:r>
            <a:endParaRPr sz="450">
              <a:latin typeface="Tahoma"/>
              <a:cs typeface="Tahoma"/>
            </a:endParaRPr>
          </a:p>
        </p:txBody>
      </p:sp>
      <p:sp>
        <p:nvSpPr>
          <p:cNvPr id="4" name="object 4"/>
          <p:cNvSpPr txBox="1"/>
          <p:nvPr/>
        </p:nvSpPr>
        <p:spPr>
          <a:xfrm>
            <a:off x="2788920" y="1241857"/>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5" name="object 5"/>
          <p:cNvSpPr/>
          <p:nvPr/>
        </p:nvSpPr>
        <p:spPr>
          <a:xfrm>
            <a:off x="1856605" y="1670304"/>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7" y="1796012"/>
                </a:moveTo>
                <a:lnTo>
                  <a:pt x="156598" y="1799081"/>
                </a:lnTo>
                <a:lnTo>
                  <a:pt x="156598" y="1901190"/>
                </a:lnTo>
                <a:lnTo>
                  <a:pt x="399676" y="1901190"/>
                </a:lnTo>
                <a:lnTo>
                  <a:pt x="425584" y="1899666"/>
                </a:lnTo>
                <a:lnTo>
                  <a:pt x="468256" y="1892808"/>
                </a:lnTo>
                <a:lnTo>
                  <a:pt x="516239" y="1865614"/>
                </a:lnTo>
                <a:lnTo>
                  <a:pt x="539148" y="1830071"/>
                </a:lnTo>
                <a:lnTo>
                  <a:pt x="546967" y="1798524"/>
                </a:lnTo>
                <a:lnTo>
                  <a:pt x="373905" y="1798524"/>
                </a:lnTo>
                <a:lnTo>
                  <a:pt x="316992" y="1798361"/>
                </a:lnTo>
                <a:lnTo>
                  <a:pt x="259629" y="1796647"/>
                </a:lnTo>
                <a:lnTo>
                  <a:pt x="205077"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6" y="1756051"/>
                </a:lnTo>
                <a:lnTo>
                  <a:pt x="461170" y="1773669"/>
                </a:lnTo>
                <a:lnTo>
                  <a:pt x="446893" y="1786848"/>
                </a:lnTo>
                <a:lnTo>
                  <a:pt x="427108" y="1794510"/>
                </a:lnTo>
                <a:lnTo>
                  <a:pt x="373905"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7"/>
                </a:lnTo>
                <a:lnTo>
                  <a:pt x="202411" y="1655057"/>
                </a:lnTo>
                <a:lnTo>
                  <a:pt x="248301" y="1654704"/>
                </a:lnTo>
                <a:lnTo>
                  <a:pt x="294221" y="1653363"/>
                </a:lnTo>
                <a:lnTo>
                  <a:pt x="340123" y="1652680"/>
                </a:lnTo>
                <a:lnTo>
                  <a:pt x="492238" y="1652680"/>
                </a:lnTo>
                <a:lnTo>
                  <a:pt x="484258" y="1645157"/>
                </a:lnTo>
                <a:lnTo>
                  <a:pt x="542170" y="1645157"/>
                </a:lnTo>
                <a:lnTo>
                  <a:pt x="542170" y="1550670"/>
                </a:lnTo>
                <a:close/>
              </a:path>
              <a:path w="551814" h="2498090">
                <a:moveTo>
                  <a:pt x="238132" y="1268729"/>
                </a:moveTo>
                <a:lnTo>
                  <a:pt x="156598" y="1268729"/>
                </a:lnTo>
                <a:lnTo>
                  <a:pt x="156598" y="1338072"/>
                </a:lnTo>
                <a:lnTo>
                  <a:pt x="20200" y="1338072"/>
                </a:lnTo>
                <a:lnTo>
                  <a:pt x="80398" y="1440179"/>
                </a:lnTo>
                <a:lnTo>
                  <a:pt x="156598" y="1440179"/>
                </a:lnTo>
                <a:lnTo>
                  <a:pt x="156598" y="1486662"/>
                </a:lnTo>
                <a:lnTo>
                  <a:pt x="238132" y="1486662"/>
                </a:lnTo>
                <a:lnTo>
                  <a:pt x="238132" y="1440179"/>
                </a:lnTo>
                <a:lnTo>
                  <a:pt x="275587" y="1437667"/>
                </a:lnTo>
                <a:lnTo>
                  <a:pt x="467620" y="1437667"/>
                </a:lnTo>
                <a:lnTo>
                  <a:pt x="479275" y="1436064"/>
                </a:lnTo>
                <a:lnTo>
                  <a:pt x="517024" y="1422653"/>
                </a:lnTo>
                <a:lnTo>
                  <a:pt x="541623" y="1388792"/>
                </a:lnTo>
                <a:lnTo>
                  <a:pt x="550371" y="1345482"/>
                </a:lnTo>
                <a:lnTo>
                  <a:pt x="549812" y="1338324"/>
                </a:lnTo>
                <a:lnTo>
                  <a:pt x="341060" y="1338324"/>
                </a:lnTo>
                <a:lnTo>
                  <a:pt x="238132" y="1338072"/>
                </a:lnTo>
                <a:lnTo>
                  <a:pt x="238132" y="1268729"/>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29"/>
                </a:lnTo>
                <a:lnTo>
                  <a:pt x="461759" y="1287550"/>
                </a:lnTo>
                <a:lnTo>
                  <a:pt x="465666" y="1307387"/>
                </a:lnTo>
                <a:lnTo>
                  <a:pt x="462104" y="1324849"/>
                </a:lnTo>
                <a:lnTo>
                  <a:pt x="445396" y="1336548"/>
                </a:lnTo>
                <a:lnTo>
                  <a:pt x="393548" y="1338055"/>
                </a:lnTo>
                <a:lnTo>
                  <a:pt x="341060"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4"/>
                </a:moveTo>
                <a:lnTo>
                  <a:pt x="10294" y="889254"/>
                </a:lnTo>
                <a:lnTo>
                  <a:pt x="10294" y="991362"/>
                </a:lnTo>
                <a:lnTo>
                  <a:pt x="104782" y="991362"/>
                </a:lnTo>
                <a:lnTo>
                  <a:pt x="104782" y="889254"/>
                </a:lnTo>
                <a:close/>
              </a:path>
              <a:path w="551814" h="2498090">
                <a:moveTo>
                  <a:pt x="542170" y="889254"/>
                </a:moveTo>
                <a:lnTo>
                  <a:pt x="156598" y="889254"/>
                </a:lnTo>
                <a:lnTo>
                  <a:pt x="156598" y="991362"/>
                </a:lnTo>
                <a:lnTo>
                  <a:pt x="542170" y="991362"/>
                </a:lnTo>
                <a:lnTo>
                  <a:pt x="542170" y="889254"/>
                </a:lnTo>
                <a:close/>
              </a:path>
              <a:path w="551814" h="2498090">
                <a:moveTo>
                  <a:pt x="542170" y="434340"/>
                </a:moveTo>
                <a:lnTo>
                  <a:pt x="281566" y="434340"/>
                </a:lnTo>
                <a:lnTo>
                  <a:pt x="263278" y="435101"/>
                </a:lnTo>
                <a:lnTo>
                  <a:pt x="222130" y="442722"/>
                </a:lnTo>
                <a:lnTo>
                  <a:pt x="180549"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6"/>
                </a:lnTo>
                <a:lnTo>
                  <a:pt x="256701" y="663172"/>
                </a:lnTo>
                <a:lnTo>
                  <a:pt x="228927" y="623302"/>
                </a:lnTo>
                <a:lnTo>
                  <a:pt x="225940" y="598931"/>
                </a:lnTo>
                <a:lnTo>
                  <a:pt x="228180" y="579364"/>
                </a:lnTo>
                <a:lnTo>
                  <a:pt x="251233" y="548786"/>
                </a:lnTo>
                <a:lnTo>
                  <a:pt x="293758" y="537972"/>
                </a:lnTo>
                <a:lnTo>
                  <a:pt x="316618" y="536448"/>
                </a:lnTo>
                <a:lnTo>
                  <a:pt x="542170" y="536448"/>
                </a:lnTo>
                <a:lnTo>
                  <a:pt x="542170" y="434340"/>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4"/>
                </a:lnTo>
                <a:lnTo>
                  <a:pt x="400052" y="355400"/>
                </a:lnTo>
                <a:lnTo>
                  <a:pt x="442972" y="343835"/>
                </a:lnTo>
                <a:lnTo>
                  <a:pt x="479712" y="324846"/>
                </a:lnTo>
                <a:lnTo>
                  <a:pt x="509556" y="298311"/>
                </a:lnTo>
                <a:lnTo>
                  <a:pt x="531789" y="264108"/>
                </a:lnTo>
                <a:lnTo>
                  <a:pt x="534716" y="255270"/>
                </a:lnTo>
                <a:lnTo>
                  <a:pt x="378340" y="255270"/>
                </a:lnTo>
                <a:lnTo>
                  <a:pt x="378340" y="252984"/>
                </a:lnTo>
                <a:lnTo>
                  <a:pt x="315856" y="252984"/>
                </a:lnTo>
                <a:lnTo>
                  <a:pt x="276682" y="247437"/>
                </a:lnTo>
                <a:lnTo>
                  <a:pt x="248503" y="230590"/>
                </a:lnTo>
                <a:lnTo>
                  <a:pt x="231418" y="206179"/>
                </a:lnTo>
                <a:lnTo>
                  <a:pt x="225526" y="177936"/>
                </a:lnTo>
                <a:lnTo>
                  <a:pt x="230925" y="149597"/>
                </a:lnTo>
                <a:lnTo>
                  <a:pt x="247714" y="124896"/>
                </a:lnTo>
                <a:lnTo>
                  <a:pt x="275992"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4"/>
                </a:lnTo>
                <a:lnTo>
                  <a:pt x="460206" y="217275"/>
                </a:lnTo>
                <a:lnTo>
                  <a:pt x="438372" y="238248"/>
                </a:lnTo>
                <a:lnTo>
                  <a:pt x="409953" y="250968"/>
                </a:lnTo>
                <a:lnTo>
                  <a:pt x="378340" y="255270"/>
                </a:lnTo>
                <a:lnTo>
                  <a:pt x="534716" y="255270"/>
                </a:lnTo>
                <a:lnTo>
                  <a:pt x="545693" y="222116"/>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6" name="object 6"/>
          <p:cNvSpPr/>
          <p:nvPr/>
        </p:nvSpPr>
        <p:spPr>
          <a:xfrm>
            <a:off x="2531268" y="1687734"/>
            <a:ext cx="195262" cy="11906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10</a:t>
            </a:r>
            <a:endParaRPr sz="450">
              <a:latin typeface="Tahoma"/>
              <a:cs typeface="Tahoma"/>
            </a:endParaRPr>
          </a:p>
        </p:txBody>
      </p:sp>
      <p:sp>
        <p:nvSpPr>
          <p:cNvPr id="10" name="object 10"/>
          <p:cNvSpPr txBox="1"/>
          <p:nvPr/>
        </p:nvSpPr>
        <p:spPr>
          <a:xfrm>
            <a:off x="1734820" y="5563123"/>
            <a:ext cx="4225290" cy="2934335"/>
          </a:xfrm>
          <a:prstGeom prst="rect">
            <a:avLst/>
          </a:prstGeom>
        </p:spPr>
        <p:txBody>
          <a:bodyPr wrap="square" lIns="0" tIns="127635" rIns="0" bIns="0" rtlCol="0" vert="horz">
            <a:spAutoFit/>
          </a:bodyPr>
          <a:lstStyle/>
          <a:p>
            <a:pPr marL="911860">
              <a:lnSpc>
                <a:spcPct val="100000"/>
              </a:lnSpc>
              <a:spcBef>
                <a:spcPts val="1005"/>
              </a:spcBef>
            </a:pPr>
            <a:r>
              <a:rPr dirty="0" sz="2200" spc="-5">
                <a:solidFill>
                  <a:srgbClr val="006500"/>
                </a:solidFill>
                <a:latin typeface="Tahoma"/>
                <a:cs typeface="Tahoma"/>
              </a:rPr>
              <a:t>Contingency</a:t>
            </a:r>
            <a:r>
              <a:rPr dirty="0" sz="2200" spc="-10">
                <a:solidFill>
                  <a:srgbClr val="006500"/>
                </a:solidFill>
                <a:latin typeface="Tahoma"/>
                <a:cs typeface="Tahoma"/>
              </a:rPr>
              <a:t> </a:t>
            </a:r>
            <a:r>
              <a:rPr dirty="0" sz="2200" spc="-5">
                <a:solidFill>
                  <a:srgbClr val="006500"/>
                </a:solidFill>
                <a:latin typeface="Tahoma"/>
                <a:cs typeface="Tahoma"/>
              </a:rPr>
              <a:t>Tables</a:t>
            </a:r>
            <a:endParaRPr sz="2200">
              <a:latin typeface="Tahoma"/>
              <a:cs typeface="Tahoma"/>
            </a:endParaRPr>
          </a:p>
          <a:p>
            <a:pPr marL="330200" indent="-305435">
              <a:lnSpc>
                <a:spcPct val="100000"/>
              </a:lnSpc>
              <a:spcBef>
                <a:spcPts val="660"/>
              </a:spcBef>
              <a:buChar char="•"/>
              <a:tabLst>
                <a:tab pos="329565" algn="l"/>
                <a:tab pos="330835" algn="l"/>
              </a:tabLst>
            </a:pPr>
            <a:r>
              <a:rPr dirty="0" sz="1600">
                <a:latin typeface="Tahoma"/>
                <a:cs typeface="Tahoma"/>
              </a:rPr>
              <a:t>A better name for a</a:t>
            </a:r>
            <a:r>
              <a:rPr dirty="0" sz="1600" spc="-45">
                <a:latin typeface="Tahoma"/>
                <a:cs typeface="Tahoma"/>
              </a:rPr>
              <a:t> </a:t>
            </a:r>
            <a:r>
              <a:rPr dirty="0" sz="1600">
                <a:latin typeface="Tahoma"/>
                <a:cs typeface="Tahoma"/>
              </a:rPr>
              <a:t>histogram:</a:t>
            </a:r>
            <a:endParaRPr sz="1600">
              <a:latin typeface="Tahoma"/>
              <a:cs typeface="Tahoma"/>
            </a:endParaRPr>
          </a:p>
          <a:p>
            <a:pPr marL="416559">
              <a:lnSpc>
                <a:spcPct val="100000"/>
              </a:lnSpc>
              <a:spcBef>
                <a:spcPts val="275"/>
              </a:spcBef>
            </a:pPr>
            <a:r>
              <a:rPr dirty="0" sz="1700" spc="-60" i="1">
                <a:solidFill>
                  <a:srgbClr val="FF0000"/>
                </a:solidFill>
                <a:latin typeface="Tahoma"/>
                <a:cs typeface="Tahoma"/>
              </a:rPr>
              <a:t>A </a:t>
            </a:r>
            <a:r>
              <a:rPr dirty="0" sz="1700" spc="-50" i="1">
                <a:solidFill>
                  <a:srgbClr val="FF0000"/>
                </a:solidFill>
                <a:latin typeface="Tahoma"/>
                <a:cs typeface="Tahoma"/>
              </a:rPr>
              <a:t>One-dimensional Contingency</a:t>
            </a:r>
            <a:r>
              <a:rPr dirty="0" sz="1700" spc="-10" i="1">
                <a:solidFill>
                  <a:srgbClr val="FF0000"/>
                </a:solidFill>
                <a:latin typeface="Tahoma"/>
                <a:cs typeface="Tahoma"/>
              </a:rPr>
              <a:t> </a:t>
            </a:r>
            <a:r>
              <a:rPr dirty="0" sz="1700" spc="-50" i="1">
                <a:solidFill>
                  <a:srgbClr val="FF0000"/>
                </a:solidFill>
                <a:latin typeface="Tahoma"/>
                <a:cs typeface="Tahoma"/>
              </a:rPr>
              <a:t>Table</a:t>
            </a:r>
            <a:endParaRPr sz="1700">
              <a:latin typeface="Tahoma"/>
              <a:cs typeface="Tahoma"/>
            </a:endParaRPr>
          </a:p>
          <a:p>
            <a:pPr marL="329565" marR="792480" indent="-304800">
              <a:lnSpc>
                <a:spcPct val="100000"/>
              </a:lnSpc>
              <a:spcBef>
                <a:spcPts val="365"/>
              </a:spcBef>
              <a:buChar char="•"/>
              <a:tabLst>
                <a:tab pos="329565" algn="l"/>
                <a:tab pos="330835" algn="l"/>
              </a:tabLst>
            </a:pPr>
            <a:r>
              <a:rPr dirty="0" sz="1600">
                <a:latin typeface="Tahoma"/>
                <a:cs typeface="Tahoma"/>
              </a:rPr>
              <a:t>Recipe for making a</a:t>
            </a:r>
            <a:r>
              <a:rPr dirty="0" sz="1600" spc="-100">
                <a:latin typeface="Tahoma"/>
                <a:cs typeface="Tahoma"/>
              </a:rPr>
              <a:t> </a:t>
            </a:r>
            <a:r>
              <a:rPr dirty="0" sz="1600">
                <a:latin typeface="Tahoma"/>
                <a:cs typeface="Tahoma"/>
              </a:rPr>
              <a:t>k-dimensional  contingency</a:t>
            </a:r>
            <a:r>
              <a:rPr dirty="0" sz="1600" spc="-10">
                <a:latin typeface="Tahoma"/>
                <a:cs typeface="Tahoma"/>
              </a:rPr>
              <a:t> </a:t>
            </a:r>
            <a:r>
              <a:rPr dirty="0" sz="1600">
                <a:latin typeface="Tahoma"/>
                <a:cs typeface="Tahoma"/>
              </a:rPr>
              <a:t>table:</a:t>
            </a:r>
            <a:endParaRPr sz="1600">
              <a:latin typeface="Tahoma"/>
              <a:cs typeface="Tahoma"/>
            </a:endParaRPr>
          </a:p>
          <a:p>
            <a:pPr lvl="1" marL="520065" marR="130810" indent="-266700">
              <a:lnSpc>
                <a:spcPts val="1680"/>
              </a:lnSpc>
              <a:spcBef>
                <a:spcPts val="395"/>
              </a:spcBef>
              <a:buAutoNum type="arabicPeriod"/>
              <a:tabLst>
                <a:tab pos="521334" algn="l"/>
              </a:tabLst>
            </a:pPr>
            <a:r>
              <a:rPr dirty="0" sz="1400" spc="-5">
                <a:latin typeface="Tahoma"/>
                <a:cs typeface="Tahoma"/>
              </a:rPr>
              <a:t>Pick </a:t>
            </a:r>
            <a:r>
              <a:rPr dirty="0" sz="1450" spc="-30" i="1">
                <a:latin typeface="Tahoma"/>
                <a:cs typeface="Tahoma"/>
              </a:rPr>
              <a:t>k </a:t>
            </a:r>
            <a:r>
              <a:rPr dirty="0" sz="1400" spc="-5">
                <a:latin typeface="Tahoma"/>
                <a:cs typeface="Tahoma"/>
              </a:rPr>
              <a:t>attributes from your dataset. Call them  a</a:t>
            </a:r>
            <a:r>
              <a:rPr dirty="0" baseline="-20467" sz="1425" spc="-7">
                <a:latin typeface="Tahoma"/>
                <a:cs typeface="Tahoma"/>
              </a:rPr>
              <a:t>1</a:t>
            </a:r>
            <a:r>
              <a:rPr dirty="0" sz="1400" spc="-5">
                <a:latin typeface="Tahoma"/>
                <a:cs typeface="Tahoma"/>
              </a:rPr>
              <a:t>,a</a:t>
            </a:r>
            <a:r>
              <a:rPr dirty="0" baseline="-20467" sz="1425" spc="-7">
                <a:latin typeface="Tahoma"/>
                <a:cs typeface="Tahoma"/>
              </a:rPr>
              <a:t>2</a:t>
            </a:r>
            <a:r>
              <a:rPr dirty="0" sz="1400" spc="-5">
                <a:latin typeface="Tahoma"/>
                <a:cs typeface="Tahoma"/>
              </a:rPr>
              <a:t>, …</a:t>
            </a:r>
            <a:r>
              <a:rPr dirty="0" sz="1400">
                <a:latin typeface="Tahoma"/>
                <a:cs typeface="Tahoma"/>
              </a:rPr>
              <a:t> </a:t>
            </a:r>
            <a:r>
              <a:rPr dirty="0" sz="1400" spc="-5">
                <a:latin typeface="Tahoma"/>
                <a:cs typeface="Tahoma"/>
              </a:rPr>
              <a:t>a</a:t>
            </a:r>
            <a:r>
              <a:rPr dirty="0" baseline="-20467" sz="1425" spc="-7">
                <a:latin typeface="Tahoma"/>
                <a:cs typeface="Tahoma"/>
              </a:rPr>
              <a:t>k</a:t>
            </a:r>
            <a:r>
              <a:rPr dirty="0" sz="1400" spc="-5">
                <a:latin typeface="Tahoma"/>
                <a:cs typeface="Tahoma"/>
              </a:rPr>
              <a:t>.</a:t>
            </a:r>
            <a:endParaRPr sz="1400">
              <a:latin typeface="Tahoma"/>
              <a:cs typeface="Tahoma"/>
            </a:endParaRPr>
          </a:p>
          <a:p>
            <a:pPr lvl="1" marL="520065" marR="30480" indent="-266700">
              <a:lnSpc>
                <a:spcPts val="1680"/>
              </a:lnSpc>
              <a:spcBef>
                <a:spcPts val="340"/>
              </a:spcBef>
              <a:buAutoNum type="arabicPeriod"/>
              <a:tabLst>
                <a:tab pos="521334" algn="l"/>
              </a:tabLst>
            </a:pPr>
            <a:r>
              <a:rPr dirty="0" sz="1400" spc="-5">
                <a:latin typeface="Tahoma"/>
                <a:cs typeface="Tahoma"/>
              </a:rPr>
              <a:t>For every possible combination of values,  </a:t>
            </a:r>
            <a:r>
              <a:rPr dirty="0" sz="1450" spc="-25" i="1">
                <a:latin typeface="Tahoma"/>
                <a:cs typeface="Tahoma"/>
              </a:rPr>
              <a:t>a</a:t>
            </a:r>
            <a:r>
              <a:rPr dirty="0" baseline="-19444" sz="1500" spc="-37" i="1">
                <a:latin typeface="Tahoma"/>
                <a:cs typeface="Tahoma"/>
              </a:rPr>
              <a:t>1</a:t>
            </a:r>
            <a:r>
              <a:rPr dirty="0" sz="1450" spc="-25" i="1">
                <a:latin typeface="Tahoma"/>
                <a:cs typeface="Tahoma"/>
              </a:rPr>
              <a:t>,=x</a:t>
            </a:r>
            <a:r>
              <a:rPr dirty="0" baseline="-19444" sz="1500" spc="-37" i="1">
                <a:latin typeface="Tahoma"/>
                <a:cs typeface="Tahoma"/>
              </a:rPr>
              <a:t>1</a:t>
            </a:r>
            <a:r>
              <a:rPr dirty="0" sz="1400" spc="-25">
                <a:latin typeface="Tahoma"/>
                <a:cs typeface="Tahoma"/>
              </a:rPr>
              <a:t>, </a:t>
            </a:r>
            <a:r>
              <a:rPr dirty="0" sz="1450" spc="-25" i="1">
                <a:latin typeface="Tahoma"/>
                <a:cs typeface="Tahoma"/>
              </a:rPr>
              <a:t>a</a:t>
            </a:r>
            <a:r>
              <a:rPr dirty="0" baseline="-19444" sz="1500" spc="-37" i="1">
                <a:latin typeface="Tahoma"/>
                <a:cs typeface="Tahoma"/>
              </a:rPr>
              <a:t>2</a:t>
            </a:r>
            <a:r>
              <a:rPr dirty="0" sz="1450" spc="-25" i="1">
                <a:latin typeface="Tahoma"/>
                <a:cs typeface="Tahoma"/>
              </a:rPr>
              <a:t>,=x</a:t>
            </a:r>
            <a:r>
              <a:rPr dirty="0" baseline="-19444" sz="1500" spc="-37" i="1">
                <a:latin typeface="Tahoma"/>
                <a:cs typeface="Tahoma"/>
              </a:rPr>
              <a:t>2</a:t>
            </a:r>
            <a:r>
              <a:rPr dirty="0" sz="1400" spc="-25">
                <a:latin typeface="Tahoma"/>
                <a:cs typeface="Tahoma"/>
              </a:rPr>
              <a:t>,… </a:t>
            </a:r>
            <a:r>
              <a:rPr dirty="0" sz="1450" spc="-30" i="1">
                <a:latin typeface="Tahoma"/>
                <a:cs typeface="Tahoma"/>
              </a:rPr>
              <a:t>a</a:t>
            </a:r>
            <a:r>
              <a:rPr dirty="0" baseline="-19444" sz="1500" spc="-44" i="1">
                <a:latin typeface="Tahoma"/>
                <a:cs typeface="Tahoma"/>
              </a:rPr>
              <a:t>k</a:t>
            </a:r>
            <a:r>
              <a:rPr dirty="0" sz="1450" spc="-30" i="1">
                <a:latin typeface="Tahoma"/>
                <a:cs typeface="Tahoma"/>
              </a:rPr>
              <a:t>,=x</a:t>
            </a:r>
            <a:r>
              <a:rPr dirty="0" baseline="-19444" sz="1500" spc="-44" i="1">
                <a:latin typeface="Tahoma"/>
                <a:cs typeface="Tahoma"/>
              </a:rPr>
              <a:t>k </a:t>
            </a:r>
            <a:r>
              <a:rPr dirty="0" sz="1400" spc="-5">
                <a:latin typeface="Tahoma"/>
                <a:cs typeface="Tahoma"/>
              </a:rPr>
              <a:t>,record how frequently  that combination</a:t>
            </a:r>
            <a:r>
              <a:rPr dirty="0" sz="1400" spc="10">
                <a:latin typeface="Tahoma"/>
                <a:cs typeface="Tahoma"/>
              </a:rPr>
              <a:t> </a:t>
            </a:r>
            <a:r>
              <a:rPr dirty="0" sz="1400" spc="-5">
                <a:latin typeface="Tahoma"/>
                <a:cs typeface="Tahoma"/>
              </a:rPr>
              <a:t>occurs</a:t>
            </a:r>
            <a:endParaRPr sz="1400">
              <a:latin typeface="Tahoma"/>
              <a:cs typeface="Tahoma"/>
            </a:endParaRPr>
          </a:p>
          <a:p>
            <a:pPr marL="254000">
              <a:lnSpc>
                <a:spcPct val="100000"/>
              </a:lnSpc>
              <a:spcBef>
                <a:spcPts val="100"/>
              </a:spcBef>
            </a:pPr>
            <a:r>
              <a:rPr dirty="0" sz="850" spc="-35" i="1">
                <a:latin typeface="Tahoma"/>
                <a:cs typeface="Tahoma"/>
              </a:rPr>
              <a:t>Fun </a:t>
            </a:r>
            <a:r>
              <a:rPr dirty="0" sz="850" spc="-25" i="1">
                <a:latin typeface="Tahoma"/>
                <a:cs typeface="Tahoma"/>
              </a:rPr>
              <a:t>fact: </a:t>
            </a:r>
            <a:r>
              <a:rPr dirty="0" sz="850" spc="-35" i="1">
                <a:latin typeface="Tahoma"/>
                <a:cs typeface="Tahoma"/>
              </a:rPr>
              <a:t>A </a:t>
            </a:r>
            <a:r>
              <a:rPr dirty="0" sz="850" spc="-30" i="1">
                <a:latin typeface="Tahoma"/>
                <a:cs typeface="Tahoma"/>
              </a:rPr>
              <a:t>database person would </a:t>
            </a:r>
            <a:r>
              <a:rPr dirty="0" sz="850" spc="-25" i="1">
                <a:latin typeface="Tahoma"/>
                <a:cs typeface="Tahoma"/>
              </a:rPr>
              <a:t>call this </a:t>
            </a:r>
            <a:r>
              <a:rPr dirty="0" sz="850" spc="-30" i="1">
                <a:latin typeface="Tahoma"/>
                <a:cs typeface="Tahoma"/>
              </a:rPr>
              <a:t>a “k-dimensional</a:t>
            </a:r>
            <a:r>
              <a:rPr dirty="0" sz="850" spc="120" i="1">
                <a:latin typeface="Tahoma"/>
                <a:cs typeface="Tahoma"/>
              </a:rPr>
              <a:t> </a:t>
            </a:r>
            <a:r>
              <a:rPr dirty="0" sz="850" spc="-30" i="1">
                <a:latin typeface="Tahoma"/>
                <a:cs typeface="Tahoma"/>
              </a:rPr>
              <a:t>datacube”</a:t>
            </a:r>
            <a:endParaRPr sz="850">
              <a:latin typeface="Tahoma"/>
              <a:cs typeface="Tahoma"/>
            </a:endParaRPr>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99</a:t>
            </a:r>
            <a:endParaRPr sz="450">
              <a:latin typeface="Tahoma"/>
              <a:cs typeface="Tahoma"/>
            </a:endParaRPr>
          </a:p>
        </p:txBody>
      </p:sp>
      <p:sp>
        <p:nvSpPr>
          <p:cNvPr id="4" name="object 4"/>
          <p:cNvSpPr txBox="1">
            <a:spLocks noGrp="1"/>
          </p:cNvSpPr>
          <p:nvPr>
            <p:ph type="title"/>
          </p:nvPr>
        </p:nvSpPr>
        <p:spPr>
          <a:xfrm>
            <a:off x="2165857" y="1500630"/>
            <a:ext cx="3363595" cy="361315"/>
          </a:xfrm>
          <a:prstGeom prst="rect"/>
        </p:spPr>
        <p:txBody>
          <a:bodyPr wrap="square" lIns="0" tIns="12700" rIns="0" bIns="0" rtlCol="0" vert="horz">
            <a:spAutoFit/>
          </a:bodyPr>
          <a:lstStyle/>
          <a:p>
            <a:pPr marL="12700">
              <a:lnSpc>
                <a:spcPct val="100000"/>
              </a:lnSpc>
              <a:spcBef>
                <a:spcPts val="100"/>
              </a:spcBef>
            </a:pPr>
            <a:r>
              <a:rPr dirty="0" spc="-5"/>
              <a:t>What we haven’t</a:t>
            </a:r>
            <a:r>
              <a:rPr dirty="0" spc="-70"/>
              <a:t> </a:t>
            </a:r>
            <a:r>
              <a:rPr dirty="0" spc="-5"/>
              <a:t>discussed</a:t>
            </a:r>
          </a:p>
        </p:txBody>
      </p:sp>
      <p:sp>
        <p:nvSpPr>
          <p:cNvPr id="5" name="object 5"/>
          <p:cNvSpPr txBox="1"/>
          <p:nvPr/>
        </p:nvSpPr>
        <p:spPr>
          <a:xfrm>
            <a:off x="1747520" y="1919731"/>
            <a:ext cx="4177029" cy="2254885"/>
          </a:xfrm>
          <a:prstGeom prst="rect">
            <a:avLst/>
          </a:prstGeom>
        </p:spPr>
        <p:txBody>
          <a:bodyPr wrap="square" lIns="0" tIns="12700" rIns="0" bIns="0" rtlCol="0" vert="horz">
            <a:spAutoFit/>
          </a:bodyPr>
          <a:lstStyle/>
          <a:p>
            <a:pPr marL="184150" marR="35560" indent="-171450">
              <a:lnSpc>
                <a:spcPct val="100000"/>
              </a:lnSpc>
              <a:spcBef>
                <a:spcPts val="100"/>
              </a:spcBef>
              <a:buChar char="•"/>
              <a:tabLst>
                <a:tab pos="184785" algn="l"/>
              </a:tabLst>
            </a:pPr>
            <a:r>
              <a:rPr dirty="0" sz="1200" spc="-5">
                <a:latin typeface="Tahoma"/>
                <a:cs typeface="Tahoma"/>
              </a:rPr>
              <a:t>It’s easy to have real-valued outputs too---these are called  Regression Trees</a:t>
            </a:r>
            <a:r>
              <a:rPr dirty="0" sz="1200" spc="-5">
                <a:solidFill>
                  <a:srgbClr val="FF0000"/>
                </a:solidFill>
                <a:latin typeface="Tahoma"/>
                <a:cs typeface="Tahoma"/>
              </a:rPr>
              <a:t>*</a:t>
            </a:r>
            <a:endParaRPr sz="1200">
              <a:latin typeface="Tahoma"/>
              <a:cs typeface="Tahoma"/>
            </a:endParaRPr>
          </a:p>
          <a:p>
            <a:pPr marL="184150" marR="152400" indent="-171450">
              <a:lnSpc>
                <a:spcPct val="100000"/>
              </a:lnSpc>
              <a:spcBef>
                <a:spcPts val="280"/>
              </a:spcBef>
              <a:buChar char="•"/>
              <a:tabLst>
                <a:tab pos="184785" algn="l"/>
              </a:tabLst>
            </a:pPr>
            <a:r>
              <a:rPr dirty="0" sz="1200" spc="-5">
                <a:latin typeface="Tahoma"/>
                <a:cs typeface="Tahoma"/>
              </a:rPr>
              <a:t>Bayesian Decision Trees can take </a:t>
            </a:r>
            <a:r>
              <a:rPr dirty="0" sz="1200">
                <a:latin typeface="Tahoma"/>
                <a:cs typeface="Tahoma"/>
              </a:rPr>
              <a:t>a </a:t>
            </a:r>
            <a:r>
              <a:rPr dirty="0" sz="1200" spc="-5">
                <a:latin typeface="Tahoma"/>
                <a:cs typeface="Tahoma"/>
              </a:rPr>
              <a:t>different approach to  preventing overfitting</a:t>
            </a:r>
            <a:endParaRPr sz="1200">
              <a:latin typeface="Tahoma"/>
              <a:cs typeface="Tahoma"/>
            </a:endParaRPr>
          </a:p>
          <a:p>
            <a:pPr marL="184150" indent="-172085">
              <a:lnSpc>
                <a:spcPct val="100000"/>
              </a:lnSpc>
              <a:spcBef>
                <a:spcPts val="284"/>
              </a:spcBef>
              <a:buChar char="•"/>
              <a:tabLst>
                <a:tab pos="184785" algn="l"/>
              </a:tabLst>
            </a:pPr>
            <a:r>
              <a:rPr dirty="0" sz="1200" spc="-5">
                <a:latin typeface="Tahoma"/>
                <a:cs typeface="Tahoma"/>
              </a:rPr>
              <a:t>Computational complexity (straightforward </a:t>
            </a:r>
            <a:r>
              <a:rPr dirty="0" sz="1200">
                <a:latin typeface="Tahoma"/>
                <a:cs typeface="Tahoma"/>
              </a:rPr>
              <a:t>and </a:t>
            </a:r>
            <a:r>
              <a:rPr dirty="0" sz="1200" spc="-5">
                <a:latin typeface="Tahoma"/>
                <a:cs typeface="Tahoma"/>
              </a:rPr>
              <a:t>cheap)</a:t>
            </a:r>
            <a:r>
              <a:rPr dirty="0" sz="1200" spc="55">
                <a:latin typeface="Tahoma"/>
                <a:cs typeface="Tahoma"/>
              </a:rPr>
              <a:t> </a:t>
            </a:r>
            <a:r>
              <a:rPr dirty="0" sz="1200">
                <a:solidFill>
                  <a:srgbClr val="FF0000"/>
                </a:solidFill>
                <a:latin typeface="Tahoma"/>
                <a:cs typeface="Tahoma"/>
              </a:rPr>
              <a:t>*</a:t>
            </a:r>
            <a:endParaRPr sz="1200">
              <a:latin typeface="Tahoma"/>
              <a:cs typeface="Tahoma"/>
            </a:endParaRPr>
          </a:p>
          <a:p>
            <a:pPr marL="184150" indent="-172085">
              <a:lnSpc>
                <a:spcPct val="100000"/>
              </a:lnSpc>
              <a:spcBef>
                <a:spcPts val="280"/>
              </a:spcBef>
              <a:buChar char="•"/>
              <a:tabLst>
                <a:tab pos="184785" algn="l"/>
              </a:tabLst>
            </a:pPr>
            <a:r>
              <a:rPr dirty="0" sz="1200" spc="-5">
                <a:latin typeface="Tahoma"/>
                <a:cs typeface="Tahoma"/>
              </a:rPr>
              <a:t>Alternatives to Information Gain for splitting</a:t>
            </a:r>
            <a:r>
              <a:rPr dirty="0" sz="1200" spc="45">
                <a:latin typeface="Tahoma"/>
                <a:cs typeface="Tahoma"/>
              </a:rPr>
              <a:t> </a:t>
            </a:r>
            <a:r>
              <a:rPr dirty="0" sz="1200" spc="-5">
                <a:latin typeface="Tahoma"/>
                <a:cs typeface="Tahoma"/>
              </a:rPr>
              <a:t>nodes</a:t>
            </a:r>
            <a:endParaRPr sz="1200">
              <a:latin typeface="Tahoma"/>
              <a:cs typeface="Tahoma"/>
            </a:endParaRPr>
          </a:p>
          <a:p>
            <a:pPr marL="184150" indent="-172085">
              <a:lnSpc>
                <a:spcPct val="100000"/>
              </a:lnSpc>
              <a:spcBef>
                <a:spcPts val="290"/>
              </a:spcBef>
              <a:buChar char="•"/>
              <a:tabLst>
                <a:tab pos="184785" algn="l"/>
              </a:tabLst>
            </a:pPr>
            <a:r>
              <a:rPr dirty="0" sz="1200" spc="-5">
                <a:latin typeface="Tahoma"/>
                <a:cs typeface="Tahoma"/>
              </a:rPr>
              <a:t>How to choose MaxPchance automatically</a:t>
            </a:r>
            <a:r>
              <a:rPr dirty="0" sz="1200" spc="20">
                <a:latin typeface="Tahoma"/>
                <a:cs typeface="Tahoma"/>
              </a:rPr>
              <a:t> </a:t>
            </a:r>
            <a:r>
              <a:rPr dirty="0" sz="1200">
                <a:solidFill>
                  <a:srgbClr val="FF0000"/>
                </a:solidFill>
                <a:latin typeface="Tahoma"/>
                <a:cs typeface="Tahoma"/>
              </a:rPr>
              <a:t>*</a:t>
            </a:r>
            <a:endParaRPr sz="1200">
              <a:latin typeface="Tahoma"/>
              <a:cs typeface="Tahoma"/>
            </a:endParaRPr>
          </a:p>
          <a:p>
            <a:pPr marL="184150" indent="-172085">
              <a:lnSpc>
                <a:spcPct val="100000"/>
              </a:lnSpc>
              <a:spcBef>
                <a:spcPts val="280"/>
              </a:spcBef>
              <a:buChar char="•"/>
              <a:tabLst>
                <a:tab pos="184785" algn="l"/>
              </a:tabLst>
            </a:pPr>
            <a:r>
              <a:rPr dirty="0" sz="1200" spc="-5">
                <a:latin typeface="Tahoma"/>
                <a:cs typeface="Tahoma"/>
              </a:rPr>
              <a:t>The details of Chi-Squared testing</a:t>
            </a:r>
            <a:r>
              <a:rPr dirty="0" sz="1200" spc="5">
                <a:latin typeface="Tahoma"/>
                <a:cs typeface="Tahoma"/>
              </a:rPr>
              <a:t> </a:t>
            </a:r>
            <a:r>
              <a:rPr dirty="0" sz="1200">
                <a:solidFill>
                  <a:srgbClr val="FF0000"/>
                </a:solidFill>
                <a:latin typeface="Tahoma"/>
                <a:cs typeface="Tahoma"/>
              </a:rPr>
              <a:t>*</a:t>
            </a:r>
            <a:endParaRPr sz="1200">
              <a:latin typeface="Tahoma"/>
              <a:cs typeface="Tahoma"/>
            </a:endParaRPr>
          </a:p>
          <a:p>
            <a:pPr marL="184150" indent="-172085">
              <a:lnSpc>
                <a:spcPct val="100000"/>
              </a:lnSpc>
              <a:spcBef>
                <a:spcPts val="290"/>
              </a:spcBef>
              <a:buChar char="•"/>
              <a:tabLst>
                <a:tab pos="184785" algn="l"/>
              </a:tabLst>
            </a:pPr>
            <a:r>
              <a:rPr dirty="0" sz="1200" spc="-5">
                <a:latin typeface="Tahoma"/>
                <a:cs typeface="Tahoma"/>
              </a:rPr>
              <a:t>Boosting---a simple way to improve accuracy</a:t>
            </a:r>
            <a:r>
              <a:rPr dirty="0" sz="1200" spc="35">
                <a:latin typeface="Tahoma"/>
                <a:cs typeface="Tahoma"/>
              </a:rPr>
              <a:t> </a:t>
            </a:r>
            <a:r>
              <a:rPr dirty="0" sz="1200">
                <a:solidFill>
                  <a:srgbClr val="FF0000"/>
                </a:solidFill>
                <a:latin typeface="Tahoma"/>
                <a:cs typeface="Tahoma"/>
              </a:rPr>
              <a:t>*</a:t>
            </a:r>
            <a:endParaRPr sz="1200">
              <a:latin typeface="Tahoma"/>
              <a:cs typeface="Tahoma"/>
            </a:endParaRPr>
          </a:p>
          <a:p>
            <a:pPr>
              <a:lnSpc>
                <a:spcPct val="100000"/>
              </a:lnSpc>
              <a:spcBef>
                <a:spcPts val="30"/>
              </a:spcBef>
            </a:pPr>
            <a:endParaRPr sz="1650">
              <a:latin typeface="Times New Roman"/>
              <a:cs typeface="Times New Roman"/>
            </a:endParaRPr>
          </a:p>
          <a:p>
            <a:pPr marL="2414270">
              <a:lnSpc>
                <a:spcPct val="100000"/>
              </a:lnSpc>
            </a:pPr>
            <a:r>
              <a:rPr dirty="0" sz="800" spc="-5">
                <a:solidFill>
                  <a:srgbClr val="FF0000"/>
                </a:solidFill>
                <a:latin typeface="Tahoma"/>
                <a:cs typeface="Tahoma"/>
              </a:rPr>
              <a:t>* = discussed in other Andrew</a:t>
            </a:r>
            <a:r>
              <a:rPr dirty="0" sz="800" spc="-20">
                <a:solidFill>
                  <a:srgbClr val="FF0000"/>
                </a:solidFill>
                <a:latin typeface="Tahoma"/>
                <a:cs typeface="Tahoma"/>
              </a:rPr>
              <a:t> </a:t>
            </a:r>
            <a:r>
              <a:rPr dirty="0" sz="800" spc="-5">
                <a:solidFill>
                  <a:srgbClr val="FF0000"/>
                </a:solidFill>
                <a:latin typeface="Tahoma"/>
                <a:cs typeface="Tahoma"/>
              </a:rPr>
              <a:t>lectures</a:t>
            </a:r>
            <a:endParaRPr sz="8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895592" y="8726678"/>
            <a:ext cx="243204"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55">
                <a:latin typeface="Tahoma"/>
                <a:cs typeface="Tahoma"/>
              </a:rPr>
              <a:t> </a:t>
            </a:r>
            <a:r>
              <a:rPr dirty="0" sz="450" spc="-5">
                <a:latin typeface="Tahoma"/>
                <a:cs typeface="Tahoma"/>
              </a:rPr>
              <a:t>100</a:t>
            </a:r>
            <a:endParaRPr sz="450">
              <a:latin typeface="Tahoma"/>
              <a:cs typeface="Tahoma"/>
            </a:endParaRPr>
          </a:p>
        </p:txBody>
      </p:sp>
      <p:sp>
        <p:nvSpPr>
          <p:cNvPr id="9" name="object 9"/>
          <p:cNvSpPr txBox="1"/>
          <p:nvPr/>
        </p:nvSpPr>
        <p:spPr>
          <a:xfrm>
            <a:off x="1760220" y="5563123"/>
            <a:ext cx="4177665" cy="3043555"/>
          </a:xfrm>
          <a:prstGeom prst="rect">
            <a:avLst/>
          </a:prstGeom>
        </p:spPr>
        <p:txBody>
          <a:bodyPr wrap="square" lIns="0" tIns="127635" rIns="0" bIns="0" rtlCol="0" vert="horz">
            <a:spAutoFit/>
          </a:bodyPr>
          <a:lstStyle/>
          <a:p>
            <a:pPr algn="ctr">
              <a:lnSpc>
                <a:spcPct val="100000"/>
              </a:lnSpc>
              <a:spcBef>
                <a:spcPts val="1005"/>
              </a:spcBef>
            </a:pPr>
            <a:r>
              <a:rPr dirty="0" sz="2200" spc="-5">
                <a:solidFill>
                  <a:srgbClr val="006500"/>
                </a:solidFill>
                <a:latin typeface="Tahoma"/>
                <a:cs typeface="Tahoma"/>
              </a:rPr>
              <a:t>For more</a:t>
            </a:r>
            <a:r>
              <a:rPr dirty="0" sz="2200" spc="-10">
                <a:solidFill>
                  <a:srgbClr val="006500"/>
                </a:solidFill>
                <a:latin typeface="Tahoma"/>
                <a:cs typeface="Tahoma"/>
              </a:rPr>
              <a:t> </a:t>
            </a:r>
            <a:r>
              <a:rPr dirty="0" sz="2200" spc="-5">
                <a:solidFill>
                  <a:srgbClr val="006500"/>
                </a:solidFill>
                <a:latin typeface="Tahoma"/>
                <a:cs typeface="Tahoma"/>
              </a:rPr>
              <a:t>information</a:t>
            </a:r>
            <a:endParaRPr sz="2200">
              <a:latin typeface="Tahoma"/>
              <a:cs typeface="Tahoma"/>
            </a:endParaRPr>
          </a:p>
          <a:p>
            <a:pPr marL="171450" indent="-172085">
              <a:lnSpc>
                <a:spcPct val="100000"/>
              </a:lnSpc>
              <a:spcBef>
                <a:spcPts val="660"/>
              </a:spcBef>
              <a:buChar char="•"/>
              <a:tabLst>
                <a:tab pos="172085" algn="l"/>
              </a:tabLst>
            </a:pPr>
            <a:r>
              <a:rPr dirty="0" sz="1600">
                <a:latin typeface="Tahoma"/>
                <a:cs typeface="Tahoma"/>
              </a:rPr>
              <a:t>Two nice</a:t>
            </a:r>
            <a:r>
              <a:rPr dirty="0" sz="1600" spc="-10">
                <a:latin typeface="Tahoma"/>
                <a:cs typeface="Tahoma"/>
              </a:rPr>
              <a:t> </a:t>
            </a:r>
            <a:r>
              <a:rPr dirty="0" sz="1600">
                <a:latin typeface="Tahoma"/>
                <a:cs typeface="Tahoma"/>
              </a:rPr>
              <a:t>books</a:t>
            </a:r>
            <a:endParaRPr sz="1600">
              <a:latin typeface="Tahoma"/>
              <a:cs typeface="Tahoma"/>
            </a:endParaRPr>
          </a:p>
          <a:p>
            <a:pPr algn="just" lvl="1" marL="799465" marR="117475" indent="-114300">
              <a:lnSpc>
                <a:spcPct val="100000"/>
              </a:lnSpc>
              <a:spcBef>
                <a:spcPts val="245"/>
              </a:spcBef>
              <a:buChar char="•"/>
              <a:tabLst>
                <a:tab pos="800735" algn="l"/>
              </a:tabLst>
            </a:pPr>
            <a:r>
              <a:rPr dirty="0" sz="1000" spc="-5">
                <a:latin typeface="Tahoma"/>
                <a:cs typeface="Tahoma"/>
              </a:rPr>
              <a:t>L. Breiman, J. H. Friedman, R. A. Olshen, and C. J. Stone.  Classification and Regression Trees. Wadsworth, Belmont,  </a:t>
            </a:r>
            <a:r>
              <a:rPr dirty="0" sz="1000">
                <a:latin typeface="Tahoma"/>
                <a:cs typeface="Tahoma"/>
              </a:rPr>
              <a:t>CA,</a:t>
            </a:r>
            <a:r>
              <a:rPr dirty="0" sz="1000" spc="-5">
                <a:latin typeface="Tahoma"/>
                <a:cs typeface="Tahoma"/>
              </a:rPr>
              <a:t> 1984.</a:t>
            </a:r>
            <a:endParaRPr sz="1000">
              <a:latin typeface="Tahoma"/>
              <a:cs typeface="Tahoma"/>
            </a:endParaRPr>
          </a:p>
          <a:p>
            <a:pPr algn="just" lvl="1" marL="799465" marR="128270" indent="-114300">
              <a:lnSpc>
                <a:spcPct val="100000"/>
              </a:lnSpc>
              <a:spcBef>
                <a:spcPts val="235"/>
              </a:spcBef>
              <a:buChar char="•"/>
              <a:tabLst>
                <a:tab pos="800735" algn="l"/>
              </a:tabLst>
            </a:pPr>
            <a:r>
              <a:rPr dirty="0" sz="1000" spc="-5">
                <a:latin typeface="Tahoma"/>
                <a:cs typeface="Tahoma"/>
              </a:rPr>
              <a:t>C4.5 </a:t>
            </a:r>
            <a:r>
              <a:rPr dirty="0" sz="1000">
                <a:latin typeface="Tahoma"/>
                <a:cs typeface="Tahoma"/>
              </a:rPr>
              <a:t>: </a:t>
            </a:r>
            <a:r>
              <a:rPr dirty="0" sz="1000" spc="-5">
                <a:latin typeface="Tahoma"/>
                <a:cs typeface="Tahoma"/>
              </a:rPr>
              <a:t>Programs for Machine Learning (Morgan Kaufmann  Series </a:t>
            </a:r>
            <a:r>
              <a:rPr dirty="0" sz="1000">
                <a:latin typeface="Tahoma"/>
                <a:cs typeface="Tahoma"/>
              </a:rPr>
              <a:t>in </a:t>
            </a:r>
            <a:r>
              <a:rPr dirty="0" sz="1000" spc="-5">
                <a:latin typeface="Tahoma"/>
                <a:cs typeface="Tahoma"/>
              </a:rPr>
              <a:t>Machine Learning) by </a:t>
            </a:r>
            <a:r>
              <a:rPr dirty="0" sz="1000">
                <a:latin typeface="Tahoma"/>
                <a:cs typeface="Tahoma"/>
              </a:rPr>
              <a:t>J. Ross</a:t>
            </a:r>
            <a:r>
              <a:rPr dirty="0" sz="1000" spc="-30">
                <a:latin typeface="Tahoma"/>
                <a:cs typeface="Tahoma"/>
              </a:rPr>
              <a:t> </a:t>
            </a:r>
            <a:r>
              <a:rPr dirty="0" sz="1000" spc="-5">
                <a:latin typeface="Tahoma"/>
                <a:cs typeface="Tahoma"/>
              </a:rPr>
              <a:t>Quinlan</a:t>
            </a:r>
            <a:endParaRPr sz="1000">
              <a:latin typeface="Tahoma"/>
              <a:cs typeface="Tahoma"/>
            </a:endParaRPr>
          </a:p>
          <a:p>
            <a:pPr marL="171450" indent="-172085">
              <a:lnSpc>
                <a:spcPct val="100000"/>
              </a:lnSpc>
              <a:spcBef>
                <a:spcPts val="375"/>
              </a:spcBef>
              <a:buChar char="•"/>
              <a:tabLst>
                <a:tab pos="172085" algn="l"/>
              </a:tabLst>
            </a:pPr>
            <a:r>
              <a:rPr dirty="0" sz="1600">
                <a:latin typeface="Tahoma"/>
                <a:cs typeface="Tahoma"/>
              </a:rPr>
              <a:t>Dozens of nice papers,</a:t>
            </a:r>
            <a:r>
              <a:rPr dirty="0" sz="1600" spc="-40">
                <a:latin typeface="Tahoma"/>
                <a:cs typeface="Tahoma"/>
              </a:rPr>
              <a:t> </a:t>
            </a:r>
            <a:r>
              <a:rPr dirty="0" sz="1600">
                <a:latin typeface="Tahoma"/>
                <a:cs typeface="Tahoma"/>
              </a:rPr>
              <a:t>including</a:t>
            </a:r>
            <a:endParaRPr sz="1600">
              <a:latin typeface="Tahoma"/>
              <a:cs typeface="Tahoma"/>
            </a:endParaRPr>
          </a:p>
          <a:p>
            <a:pPr lvl="1" marL="799465" marR="120650" indent="-114300">
              <a:lnSpc>
                <a:spcPct val="100000"/>
              </a:lnSpc>
              <a:spcBef>
                <a:spcPts val="240"/>
              </a:spcBef>
              <a:buChar char="•"/>
              <a:tabLst>
                <a:tab pos="800735" algn="l"/>
              </a:tabLst>
            </a:pPr>
            <a:r>
              <a:rPr dirty="0" sz="1000" spc="-5">
                <a:latin typeface="Tahoma"/>
                <a:cs typeface="Tahoma"/>
              </a:rPr>
              <a:t>Learning </a:t>
            </a:r>
            <a:r>
              <a:rPr dirty="0" sz="1000">
                <a:latin typeface="Tahoma"/>
                <a:cs typeface="Tahoma"/>
              </a:rPr>
              <a:t>Classification </a:t>
            </a:r>
            <a:r>
              <a:rPr dirty="0" sz="1000" spc="-5">
                <a:latin typeface="Tahoma"/>
                <a:cs typeface="Tahoma"/>
              </a:rPr>
              <a:t>Trees, Wray Buntine, Statistics and  </a:t>
            </a:r>
            <a:r>
              <a:rPr dirty="0" sz="1000">
                <a:latin typeface="Tahoma"/>
                <a:cs typeface="Tahoma"/>
              </a:rPr>
              <a:t>Computation </a:t>
            </a:r>
            <a:r>
              <a:rPr dirty="0" sz="1000" spc="-5">
                <a:latin typeface="Tahoma"/>
                <a:cs typeface="Tahoma"/>
              </a:rPr>
              <a:t>(1992), </a:t>
            </a:r>
            <a:r>
              <a:rPr dirty="0" sz="1000">
                <a:latin typeface="Tahoma"/>
                <a:cs typeface="Tahoma"/>
              </a:rPr>
              <a:t>Vol </a:t>
            </a:r>
            <a:r>
              <a:rPr dirty="0" sz="1000" spc="-5">
                <a:latin typeface="Tahoma"/>
                <a:cs typeface="Tahoma"/>
              </a:rPr>
              <a:t>2, </a:t>
            </a:r>
            <a:r>
              <a:rPr dirty="0" sz="1000" spc="-10">
                <a:latin typeface="Tahoma"/>
                <a:cs typeface="Tahoma"/>
              </a:rPr>
              <a:t>pages</a:t>
            </a:r>
            <a:r>
              <a:rPr dirty="0" sz="1000" spc="-20">
                <a:latin typeface="Tahoma"/>
                <a:cs typeface="Tahoma"/>
              </a:rPr>
              <a:t> </a:t>
            </a:r>
            <a:r>
              <a:rPr dirty="0" sz="1000" spc="-5">
                <a:latin typeface="Tahoma"/>
                <a:cs typeface="Tahoma"/>
              </a:rPr>
              <a:t>63-73</a:t>
            </a:r>
            <a:endParaRPr sz="1000">
              <a:latin typeface="Tahoma"/>
              <a:cs typeface="Tahoma"/>
            </a:endParaRPr>
          </a:p>
          <a:p>
            <a:pPr lvl="1" marL="799465" marR="5080" indent="-114300">
              <a:lnSpc>
                <a:spcPct val="100000"/>
              </a:lnSpc>
              <a:spcBef>
                <a:spcPts val="240"/>
              </a:spcBef>
              <a:buChar char="•"/>
              <a:tabLst>
                <a:tab pos="800735" algn="l"/>
              </a:tabLst>
            </a:pPr>
            <a:r>
              <a:rPr dirty="0" sz="1000" spc="-5">
                <a:latin typeface="Tahoma"/>
                <a:cs typeface="Tahoma"/>
              </a:rPr>
              <a:t>Kearns and Mansour, On the Boosting Ability of Top-Down  Decision Tree </a:t>
            </a:r>
            <a:r>
              <a:rPr dirty="0" sz="1000">
                <a:latin typeface="Tahoma"/>
                <a:cs typeface="Tahoma"/>
              </a:rPr>
              <a:t>Learning Algorithms, </a:t>
            </a:r>
            <a:r>
              <a:rPr dirty="0" sz="1000" spc="-5">
                <a:latin typeface="Tahoma"/>
                <a:cs typeface="Tahoma"/>
              </a:rPr>
              <a:t>STOC: </a:t>
            </a:r>
            <a:r>
              <a:rPr dirty="0" sz="1000">
                <a:latin typeface="Tahoma"/>
                <a:cs typeface="Tahoma"/>
              </a:rPr>
              <a:t>ACM </a:t>
            </a:r>
            <a:r>
              <a:rPr dirty="0" sz="1000" spc="-5">
                <a:latin typeface="Tahoma"/>
                <a:cs typeface="Tahoma"/>
              </a:rPr>
              <a:t>Symposium  on Theory of </a:t>
            </a:r>
            <a:r>
              <a:rPr dirty="0" sz="1000">
                <a:latin typeface="Tahoma"/>
                <a:cs typeface="Tahoma"/>
              </a:rPr>
              <a:t>Computing,</a:t>
            </a:r>
            <a:r>
              <a:rPr dirty="0" sz="1000" spc="-15">
                <a:latin typeface="Tahoma"/>
                <a:cs typeface="Tahoma"/>
              </a:rPr>
              <a:t> </a:t>
            </a:r>
            <a:r>
              <a:rPr dirty="0" sz="1000" spc="-5">
                <a:latin typeface="Tahoma"/>
                <a:cs typeface="Tahoma"/>
              </a:rPr>
              <a:t>1996“</a:t>
            </a:r>
            <a:endParaRPr sz="1000">
              <a:latin typeface="Tahoma"/>
              <a:cs typeface="Tahoma"/>
            </a:endParaRPr>
          </a:p>
          <a:p>
            <a:pPr marL="171450" marR="449580" indent="-171450">
              <a:lnSpc>
                <a:spcPct val="100000"/>
              </a:lnSpc>
              <a:spcBef>
                <a:spcPts val="215"/>
              </a:spcBef>
              <a:buChar char="•"/>
              <a:tabLst>
                <a:tab pos="172085" algn="l"/>
              </a:tabLst>
            </a:pPr>
            <a:r>
              <a:rPr dirty="0" sz="900" spc="-5">
                <a:latin typeface="Tahoma"/>
                <a:cs typeface="Tahoma"/>
              </a:rPr>
              <a:t>Dozens of </a:t>
            </a:r>
            <a:r>
              <a:rPr dirty="0" sz="900" spc="-10">
                <a:latin typeface="Tahoma"/>
                <a:cs typeface="Tahoma"/>
              </a:rPr>
              <a:t>software </a:t>
            </a:r>
            <a:r>
              <a:rPr dirty="0" sz="900" spc="-5">
                <a:latin typeface="Tahoma"/>
                <a:cs typeface="Tahoma"/>
              </a:rPr>
              <a:t>implementations </a:t>
            </a:r>
            <a:r>
              <a:rPr dirty="0" sz="900">
                <a:latin typeface="Tahoma"/>
                <a:cs typeface="Tahoma"/>
              </a:rPr>
              <a:t>available on </a:t>
            </a:r>
            <a:r>
              <a:rPr dirty="0" sz="900" spc="-5">
                <a:latin typeface="Tahoma"/>
                <a:cs typeface="Tahoma"/>
              </a:rPr>
              <a:t>the web for free </a:t>
            </a:r>
            <a:r>
              <a:rPr dirty="0" sz="900">
                <a:latin typeface="Tahoma"/>
                <a:cs typeface="Tahoma"/>
              </a:rPr>
              <a:t>and  </a:t>
            </a:r>
            <a:r>
              <a:rPr dirty="0" sz="900" spc="-5">
                <a:latin typeface="Tahoma"/>
                <a:cs typeface="Tahoma"/>
              </a:rPr>
              <a:t>commercially for prices </a:t>
            </a:r>
            <a:r>
              <a:rPr dirty="0" sz="900">
                <a:latin typeface="Tahoma"/>
                <a:cs typeface="Tahoma"/>
              </a:rPr>
              <a:t>ranging </a:t>
            </a:r>
            <a:r>
              <a:rPr dirty="0" sz="900" spc="-5">
                <a:latin typeface="Tahoma"/>
                <a:cs typeface="Tahoma"/>
              </a:rPr>
              <a:t>between </a:t>
            </a:r>
            <a:r>
              <a:rPr dirty="0" sz="900">
                <a:latin typeface="Tahoma"/>
                <a:cs typeface="Tahoma"/>
              </a:rPr>
              <a:t>$50 </a:t>
            </a:r>
            <a:r>
              <a:rPr dirty="0" sz="900" spc="-5">
                <a:latin typeface="Tahoma"/>
                <a:cs typeface="Tahoma"/>
              </a:rPr>
              <a:t>-</a:t>
            </a:r>
            <a:r>
              <a:rPr dirty="0" sz="900" spc="25">
                <a:latin typeface="Tahoma"/>
                <a:cs typeface="Tahoma"/>
              </a:rPr>
              <a:t> </a:t>
            </a:r>
            <a:r>
              <a:rPr dirty="0" sz="900">
                <a:latin typeface="Tahoma"/>
                <a:cs typeface="Tahoma"/>
              </a:rPr>
              <a:t>$300,000</a:t>
            </a:r>
            <a:endParaRPr sz="9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
        <p:nvSpPr>
          <p:cNvPr id="2" name="object 2"/>
          <p:cNvSpPr txBox="1"/>
          <p:nvPr/>
        </p:nvSpPr>
        <p:spPr>
          <a:xfrm>
            <a:off x="1606296" y="1231391"/>
            <a:ext cx="4559300" cy="3416300"/>
          </a:xfrm>
          <a:prstGeom prst="rect">
            <a:avLst/>
          </a:prstGeom>
          <a:ln w="12953">
            <a:solidFill>
              <a:srgbClr val="000000"/>
            </a:solidFill>
          </a:ln>
        </p:spPr>
        <p:txBody>
          <a:bodyPr wrap="square" lIns="0" tIns="281940" rIns="0" bIns="0" rtlCol="0" vert="horz">
            <a:spAutoFit/>
          </a:bodyPr>
          <a:lstStyle/>
          <a:p>
            <a:pPr algn="ctr" marR="69850">
              <a:lnSpc>
                <a:spcPct val="100000"/>
              </a:lnSpc>
              <a:spcBef>
                <a:spcPts val="2220"/>
              </a:spcBef>
            </a:pPr>
            <a:r>
              <a:rPr dirty="0" sz="2200" spc="-5">
                <a:solidFill>
                  <a:srgbClr val="006500"/>
                </a:solidFill>
                <a:latin typeface="Tahoma"/>
                <a:cs typeface="Tahoma"/>
              </a:rPr>
              <a:t>Discussion</a:t>
            </a:r>
            <a:endParaRPr sz="2200">
              <a:latin typeface="Tahoma"/>
              <a:cs typeface="Tahoma"/>
            </a:endParaRPr>
          </a:p>
          <a:p>
            <a:pPr marL="325120" marR="285115" indent="-171450">
              <a:lnSpc>
                <a:spcPct val="100000"/>
              </a:lnSpc>
              <a:spcBef>
                <a:spcPts val="660"/>
              </a:spcBef>
              <a:buChar char="•"/>
              <a:tabLst>
                <a:tab pos="325755" algn="l"/>
              </a:tabLst>
            </a:pPr>
            <a:r>
              <a:rPr dirty="0" sz="1200" spc="-5">
                <a:latin typeface="Tahoma"/>
                <a:cs typeface="Tahoma"/>
              </a:rPr>
              <a:t>Instead of using information gain, why not choose the  splitting attribute to be the one with the highest prediction  accuracy?</a:t>
            </a:r>
            <a:endParaRPr sz="1200">
              <a:latin typeface="Tahoma"/>
              <a:cs typeface="Tahoma"/>
            </a:endParaRPr>
          </a:p>
          <a:p>
            <a:pPr marL="325120" marR="248920" indent="-171450">
              <a:lnSpc>
                <a:spcPct val="100000"/>
              </a:lnSpc>
              <a:spcBef>
                <a:spcPts val="275"/>
              </a:spcBef>
              <a:buChar char="•"/>
              <a:tabLst>
                <a:tab pos="325755" algn="l"/>
              </a:tabLst>
            </a:pPr>
            <a:r>
              <a:rPr dirty="0" sz="1200" spc="-5">
                <a:latin typeface="Tahoma"/>
                <a:cs typeface="Tahoma"/>
              </a:rPr>
              <a:t>Instead of greedily, heuristically, </a:t>
            </a:r>
            <a:r>
              <a:rPr dirty="0" sz="1200">
                <a:latin typeface="Tahoma"/>
                <a:cs typeface="Tahoma"/>
              </a:rPr>
              <a:t>building </a:t>
            </a:r>
            <a:r>
              <a:rPr dirty="0" sz="1200" spc="-5">
                <a:latin typeface="Tahoma"/>
                <a:cs typeface="Tahoma"/>
              </a:rPr>
              <a:t>the tree, why </a:t>
            </a:r>
            <a:r>
              <a:rPr dirty="0" sz="1200" spc="-10">
                <a:latin typeface="Tahoma"/>
                <a:cs typeface="Tahoma"/>
              </a:rPr>
              <a:t>not  </a:t>
            </a:r>
            <a:r>
              <a:rPr dirty="0" sz="1200">
                <a:latin typeface="Tahoma"/>
                <a:cs typeface="Tahoma"/>
              </a:rPr>
              <a:t>do a </a:t>
            </a:r>
            <a:r>
              <a:rPr dirty="0" sz="1200" spc="-5">
                <a:latin typeface="Tahoma"/>
                <a:cs typeface="Tahoma"/>
              </a:rPr>
              <a:t>combinatorial search for the optimal</a:t>
            </a:r>
            <a:r>
              <a:rPr dirty="0" sz="1200" spc="20">
                <a:latin typeface="Tahoma"/>
                <a:cs typeface="Tahoma"/>
              </a:rPr>
              <a:t> </a:t>
            </a:r>
            <a:r>
              <a:rPr dirty="0" sz="1200" spc="-10">
                <a:latin typeface="Tahoma"/>
                <a:cs typeface="Tahoma"/>
              </a:rPr>
              <a:t>tree?</a:t>
            </a:r>
            <a:endParaRPr sz="1200">
              <a:latin typeface="Tahoma"/>
              <a:cs typeface="Tahoma"/>
            </a:endParaRPr>
          </a:p>
          <a:p>
            <a:pPr marL="325120" marR="394970" indent="-171450">
              <a:lnSpc>
                <a:spcPct val="100000"/>
              </a:lnSpc>
              <a:spcBef>
                <a:spcPts val="285"/>
              </a:spcBef>
              <a:buChar char="•"/>
              <a:tabLst>
                <a:tab pos="325755" algn="l"/>
              </a:tabLst>
            </a:pPr>
            <a:r>
              <a:rPr dirty="0" sz="1200" spc="-5">
                <a:latin typeface="Tahoma"/>
                <a:cs typeface="Tahoma"/>
              </a:rPr>
              <a:t>If you build </a:t>
            </a:r>
            <a:r>
              <a:rPr dirty="0" sz="1200">
                <a:latin typeface="Tahoma"/>
                <a:cs typeface="Tahoma"/>
              </a:rPr>
              <a:t>a </a:t>
            </a:r>
            <a:r>
              <a:rPr dirty="0" sz="1200" spc="-5">
                <a:latin typeface="Tahoma"/>
                <a:cs typeface="Tahoma"/>
              </a:rPr>
              <a:t>decision tree to predict wealth, and </a:t>
            </a:r>
            <a:r>
              <a:rPr dirty="0" sz="1200" spc="-10">
                <a:latin typeface="Tahoma"/>
                <a:cs typeface="Tahoma"/>
              </a:rPr>
              <a:t>marital  </a:t>
            </a:r>
            <a:r>
              <a:rPr dirty="0" sz="1200" spc="-5">
                <a:latin typeface="Tahoma"/>
                <a:cs typeface="Tahoma"/>
              </a:rPr>
              <a:t>status, age </a:t>
            </a:r>
            <a:r>
              <a:rPr dirty="0" sz="1200">
                <a:latin typeface="Tahoma"/>
                <a:cs typeface="Tahoma"/>
              </a:rPr>
              <a:t>and </a:t>
            </a:r>
            <a:r>
              <a:rPr dirty="0" sz="1200" spc="-5">
                <a:latin typeface="Tahoma"/>
                <a:cs typeface="Tahoma"/>
              </a:rPr>
              <a:t>gender are chosen as attributes near the  top of the tree, is it reasonable to conclude that </a:t>
            </a:r>
            <a:r>
              <a:rPr dirty="0" sz="1200" spc="-10">
                <a:latin typeface="Tahoma"/>
                <a:cs typeface="Tahoma"/>
              </a:rPr>
              <a:t>those  </a:t>
            </a:r>
            <a:r>
              <a:rPr dirty="0" sz="1200" spc="-5">
                <a:latin typeface="Tahoma"/>
                <a:cs typeface="Tahoma"/>
              </a:rPr>
              <a:t>three inputs are the major causes of</a:t>
            </a:r>
            <a:r>
              <a:rPr dirty="0" sz="1200" spc="35">
                <a:latin typeface="Tahoma"/>
                <a:cs typeface="Tahoma"/>
              </a:rPr>
              <a:t> </a:t>
            </a:r>
            <a:r>
              <a:rPr dirty="0" sz="1200" spc="-5">
                <a:latin typeface="Tahoma"/>
                <a:cs typeface="Tahoma"/>
              </a:rPr>
              <a:t>wealth?</a:t>
            </a:r>
            <a:endParaRPr sz="1200">
              <a:latin typeface="Tahoma"/>
              <a:cs typeface="Tahoma"/>
            </a:endParaRPr>
          </a:p>
          <a:p>
            <a:pPr marL="325120" marR="603885" indent="-171450">
              <a:lnSpc>
                <a:spcPct val="100000"/>
              </a:lnSpc>
              <a:spcBef>
                <a:spcPts val="280"/>
              </a:spcBef>
              <a:buChar char="•"/>
              <a:tabLst>
                <a:tab pos="325755" algn="l"/>
              </a:tabLst>
            </a:pPr>
            <a:r>
              <a:rPr dirty="0" sz="1200">
                <a:latin typeface="Tahoma"/>
                <a:cs typeface="Tahoma"/>
              </a:rPr>
              <a:t>..would </a:t>
            </a:r>
            <a:r>
              <a:rPr dirty="0" sz="1200" spc="-5">
                <a:latin typeface="Tahoma"/>
                <a:cs typeface="Tahoma"/>
              </a:rPr>
              <a:t>it be reasonable to assume that attributes not  mentioned </a:t>
            </a:r>
            <a:r>
              <a:rPr dirty="0" sz="1200">
                <a:latin typeface="Tahoma"/>
                <a:cs typeface="Tahoma"/>
              </a:rPr>
              <a:t>in </a:t>
            </a:r>
            <a:r>
              <a:rPr dirty="0" sz="1200" spc="-5">
                <a:latin typeface="Tahoma"/>
                <a:cs typeface="Tahoma"/>
              </a:rPr>
              <a:t>the tree are not causes of</a:t>
            </a:r>
            <a:r>
              <a:rPr dirty="0" sz="1200" spc="15">
                <a:latin typeface="Tahoma"/>
                <a:cs typeface="Tahoma"/>
              </a:rPr>
              <a:t> </a:t>
            </a:r>
            <a:r>
              <a:rPr dirty="0" sz="1200" spc="-5">
                <a:latin typeface="Tahoma"/>
                <a:cs typeface="Tahoma"/>
              </a:rPr>
              <a:t>wealth?</a:t>
            </a:r>
            <a:endParaRPr sz="1200">
              <a:latin typeface="Tahoma"/>
              <a:cs typeface="Tahoma"/>
            </a:endParaRPr>
          </a:p>
          <a:p>
            <a:pPr marL="325120" marR="603885" indent="-171450">
              <a:lnSpc>
                <a:spcPct val="100000"/>
              </a:lnSpc>
              <a:spcBef>
                <a:spcPts val="280"/>
              </a:spcBef>
              <a:buChar char="•"/>
              <a:tabLst>
                <a:tab pos="325755" algn="l"/>
              </a:tabLst>
            </a:pPr>
            <a:r>
              <a:rPr dirty="0" sz="1200">
                <a:latin typeface="Tahoma"/>
                <a:cs typeface="Tahoma"/>
              </a:rPr>
              <a:t>..would </a:t>
            </a:r>
            <a:r>
              <a:rPr dirty="0" sz="1200" spc="-5">
                <a:latin typeface="Tahoma"/>
                <a:cs typeface="Tahoma"/>
              </a:rPr>
              <a:t>it be reasonable to assume that attributes not  mentioned </a:t>
            </a:r>
            <a:r>
              <a:rPr dirty="0" sz="1200">
                <a:latin typeface="Tahoma"/>
                <a:cs typeface="Tahoma"/>
              </a:rPr>
              <a:t>in </a:t>
            </a:r>
            <a:r>
              <a:rPr dirty="0" sz="1200" spc="-5">
                <a:latin typeface="Tahoma"/>
                <a:cs typeface="Tahoma"/>
              </a:rPr>
              <a:t>the tree are not correlated with</a:t>
            </a:r>
            <a:r>
              <a:rPr dirty="0" sz="1200" spc="95">
                <a:latin typeface="Tahoma"/>
                <a:cs typeface="Tahoma"/>
              </a:rPr>
              <a:t> </a:t>
            </a:r>
            <a:r>
              <a:rPr dirty="0" sz="1200" spc="-5">
                <a:latin typeface="Tahoma"/>
                <a:cs typeface="Tahoma"/>
              </a:rPr>
              <a:t>wealth?</a:t>
            </a:r>
            <a:endParaRPr sz="1200">
              <a:latin typeface="Tahoma"/>
              <a:cs typeface="Tahoma"/>
            </a:endParaRPr>
          </a:p>
          <a:p>
            <a:pPr algn="ctr" marR="15875">
              <a:lnSpc>
                <a:spcPct val="100000"/>
              </a:lnSpc>
              <a:spcBef>
                <a:spcPts val="865"/>
              </a:spcBef>
              <a:tabLst>
                <a:tab pos="4272915" algn="l"/>
              </a:tabLst>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a:t>
            </a:r>
            <a:r>
              <a:rPr dirty="0" sz="450" spc="20">
                <a:solidFill>
                  <a:srgbClr val="1B1B1B"/>
                </a:solidFill>
                <a:latin typeface="Tahoma"/>
                <a:cs typeface="Tahoma"/>
              </a:rPr>
              <a:t> </a:t>
            </a:r>
            <a:r>
              <a:rPr dirty="0" sz="450">
                <a:solidFill>
                  <a:srgbClr val="1B1B1B"/>
                </a:solidFill>
                <a:latin typeface="Tahoma"/>
                <a:cs typeface="Tahoma"/>
              </a:rPr>
              <a:t>W.</a:t>
            </a:r>
            <a:r>
              <a:rPr dirty="0" sz="450" spc="15">
                <a:solidFill>
                  <a:srgbClr val="1B1B1B"/>
                </a:solidFill>
                <a:latin typeface="Tahoma"/>
                <a:cs typeface="Tahoma"/>
              </a:rPr>
              <a:t> </a:t>
            </a:r>
            <a:r>
              <a:rPr dirty="0" sz="450" spc="-5">
                <a:solidFill>
                  <a:srgbClr val="1B1B1B"/>
                </a:solidFill>
                <a:latin typeface="Tahoma"/>
                <a:cs typeface="Tahoma"/>
              </a:rPr>
              <a:t>Moore	</a:t>
            </a:r>
            <a:r>
              <a:rPr dirty="0" sz="450" spc="-5">
                <a:latin typeface="Tahoma"/>
                <a:cs typeface="Tahoma"/>
              </a:rPr>
              <a:t>Slide</a:t>
            </a:r>
            <a:r>
              <a:rPr dirty="0" sz="450" spc="-50">
                <a:latin typeface="Tahoma"/>
                <a:cs typeface="Tahoma"/>
              </a:rPr>
              <a:t> </a:t>
            </a:r>
            <a:r>
              <a:rPr dirty="0" sz="450" spc="-5">
                <a:latin typeface="Tahoma"/>
                <a:cs typeface="Tahoma"/>
              </a:rPr>
              <a:t>101</a:t>
            </a:r>
            <a:endParaRPr sz="45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11</a:t>
            </a:r>
            <a:endParaRPr sz="450">
              <a:latin typeface="Tahoma"/>
              <a:cs typeface="Tahoma"/>
            </a:endParaRPr>
          </a:p>
        </p:txBody>
      </p:sp>
      <p:sp>
        <p:nvSpPr>
          <p:cNvPr id="4" name="object 4"/>
          <p:cNvSpPr txBox="1">
            <a:spLocks noGrp="1"/>
          </p:cNvSpPr>
          <p:nvPr>
            <p:ph type="title"/>
          </p:nvPr>
        </p:nvSpPr>
        <p:spPr>
          <a:xfrm>
            <a:off x="2322067" y="1500630"/>
            <a:ext cx="3053080" cy="361315"/>
          </a:xfrm>
          <a:prstGeom prst="rect"/>
        </p:spPr>
        <p:txBody>
          <a:bodyPr wrap="square" lIns="0" tIns="12700" rIns="0" bIns="0" rtlCol="0" vert="horz">
            <a:spAutoFit/>
          </a:bodyPr>
          <a:lstStyle/>
          <a:p>
            <a:pPr marL="12700">
              <a:lnSpc>
                <a:spcPct val="100000"/>
              </a:lnSpc>
              <a:spcBef>
                <a:spcPts val="100"/>
              </a:spcBef>
            </a:pPr>
            <a:r>
              <a:rPr dirty="0"/>
              <a:t>A </a:t>
            </a:r>
            <a:r>
              <a:rPr dirty="0" spc="-5"/>
              <a:t>2-d Contingency</a:t>
            </a:r>
            <a:r>
              <a:rPr dirty="0" spc="-65"/>
              <a:t> </a:t>
            </a:r>
            <a:r>
              <a:rPr dirty="0" spc="-5"/>
              <a:t>Table</a:t>
            </a:r>
          </a:p>
        </p:txBody>
      </p:sp>
      <p:sp>
        <p:nvSpPr>
          <p:cNvPr id="5" name="object 5"/>
          <p:cNvSpPr txBox="1"/>
          <p:nvPr/>
        </p:nvSpPr>
        <p:spPr>
          <a:xfrm>
            <a:off x="4033520" y="2115565"/>
            <a:ext cx="1856105" cy="1732280"/>
          </a:xfrm>
          <a:prstGeom prst="rect">
            <a:avLst/>
          </a:prstGeom>
        </p:spPr>
        <p:txBody>
          <a:bodyPr wrap="square" lIns="0" tIns="12700" rIns="0" bIns="0" rtlCol="0" vert="horz">
            <a:spAutoFit/>
          </a:bodyPr>
          <a:lstStyle/>
          <a:p>
            <a:pPr marL="184150" marR="5080" indent="-171450">
              <a:lnSpc>
                <a:spcPct val="100000"/>
              </a:lnSpc>
              <a:spcBef>
                <a:spcPts val="100"/>
              </a:spcBef>
              <a:buChar char="•"/>
              <a:tabLst>
                <a:tab pos="184785" algn="l"/>
              </a:tabLst>
            </a:pPr>
            <a:r>
              <a:rPr dirty="0" sz="1600" spc="-5">
                <a:latin typeface="Tahoma"/>
                <a:cs typeface="Tahoma"/>
              </a:rPr>
              <a:t>For each pair of  values for  attributes  </a:t>
            </a:r>
            <a:r>
              <a:rPr dirty="0" sz="1600">
                <a:latin typeface="Tahoma"/>
                <a:cs typeface="Tahoma"/>
              </a:rPr>
              <a:t>(agegr</a:t>
            </a:r>
            <a:r>
              <a:rPr dirty="0" sz="1600" spc="-10">
                <a:latin typeface="Tahoma"/>
                <a:cs typeface="Tahoma"/>
              </a:rPr>
              <a:t>o</a:t>
            </a:r>
            <a:r>
              <a:rPr dirty="0" sz="1600">
                <a:latin typeface="Tahoma"/>
                <a:cs typeface="Tahoma"/>
              </a:rPr>
              <a:t>u</a:t>
            </a:r>
            <a:r>
              <a:rPr dirty="0" sz="1600">
                <a:latin typeface="Tahoma"/>
                <a:cs typeface="Tahoma"/>
              </a:rPr>
              <a:t>p,wealth)  </a:t>
            </a:r>
            <a:r>
              <a:rPr dirty="0" sz="1600" spc="-5">
                <a:latin typeface="Tahoma"/>
                <a:cs typeface="Tahoma"/>
              </a:rPr>
              <a:t>we can see </a:t>
            </a:r>
            <a:r>
              <a:rPr dirty="0" sz="1600">
                <a:latin typeface="Tahoma"/>
                <a:cs typeface="Tahoma"/>
              </a:rPr>
              <a:t>how  </a:t>
            </a:r>
            <a:r>
              <a:rPr dirty="0" sz="1600" spc="-5">
                <a:latin typeface="Tahoma"/>
                <a:cs typeface="Tahoma"/>
              </a:rPr>
              <a:t>many records  match.</a:t>
            </a:r>
            <a:endParaRPr sz="1600">
              <a:latin typeface="Tahoma"/>
              <a:cs typeface="Tahoma"/>
            </a:endParaRPr>
          </a:p>
        </p:txBody>
      </p:sp>
      <p:sp>
        <p:nvSpPr>
          <p:cNvPr id="6" name="object 6"/>
          <p:cNvSpPr/>
          <p:nvPr/>
        </p:nvSpPr>
        <p:spPr>
          <a:xfrm>
            <a:off x="1904999" y="1834895"/>
            <a:ext cx="2005583" cy="2195321"/>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12</a:t>
            </a:r>
            <a:endParaRPr sz="450">
              <a:latin typeface="Tahoma"/>
              <a:cs typeface="Tahoma"/>
            </a:endParaRPr>
          </a:p>
        </p:txBody>
      </p:sp>
      <p:sp>
        <p:nvSpPr>
          <p:cNvPr id="10" name="object 10"/>
          <p:cNvSpPr txBox="1"/>
          <p:nvPr/>
        </p:nvSpPr>
        <p:spPr>
          <a:xfrm>
            <a:off x="2334767" y="5677916"/>
            <a:ext cx="3503295" cy="164782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Tahoma"/>
                <a:cs typeface="Tahoma"/>
              </a:rPr>
              <a:t>A </a:t>
            </a:r>
            <a:r>
              <a:rPr dirty="0" sz="2200" spc="-5">
                <a:solidFill>
                  <a:srgbClr val="006500"/>
                </a:solidFill>
                <a:latin typeface="Tahoma"/>
                <a:cs typeface="Tahoma"/>
              </a:rPr>
              <a:t>2-d Contingency</a:t>
            </a:r>
            <a:r>
              <a:rPr dirty="0" sz="2200" spc="-25">
                <a:solidFill>
                  <a:srgbClr val="006500"/>
                </a:solidFill>
                <a:latin typeface="Tahoma"/>
                <a:cs typeface="Tahoma"/>
              </a:rPr>
              <a:t> </a:t>
            </a:r>
            <a:r>
              <a:rPr dirty="0" sz="2200" spc="-5">
                <a:solidFill>
                  <a:srgbClr val="006500"/>
                </a:solidFill>
                <a:latin typeface="Tahoma"/>
                <a:cs typeface="Tahoma"/>
              </a:rPr>
              <a:t>Table</a:t>
            </a:r>
            <a:endParaRPr sz="2200">
              <a:latin typeface="Tahoma"/>
              <a:cs typeface="Tahoma"/>
            </a:endParaRPr>
          </a:p>
          <a:p>
            <a:pPr>
              <a:lnSpc>
                <a:spcPct val="100000"/>
              </a:lnSpc>
              <a:spcBef>
                <a:spcPts val="5"/>
              </a:spcBef>
            </a:pPr>
            <a:endParaRPr sz="3800">
              <a:latin typeface="Times New Roman"/>
              <a:cs typeface="Times New Roman"/>
            </a:endParaRPr>
          </a:p>
          <a:p>
            <a:pPr marL="2530475" marR="5080" indent="-171450">
              <a:lnSpc>
                <a:spcPct val="100000"/>
              </a:lnSpc>
              <a:buChar char="•"/>
              <a:tabLst>
                <a:tab pos="2531110" algn="l"/>
              </a:tabLst>
            </a:pPr>
            <a:r>
              <a:rPr dirty="0" sz="1600" spc="-5">
                <a:latin typeface="Tahoma"/>
                <a:cs typeface="Tahoma"/>
              </a:rPr>
              <a:t>Easier to  appreciate  </a:t>
            </a:r>
            <a:r>
              <a:rPr dirty="0" sz="1600" spc="-5">
                <a:latin typeface="Tahoma"/>
                <a:cs typeface="Tahoma"/>
              </a:rPr>
              <a:t>graphically</a:t>
            </a:r>
            <a:endParaRPr sz="1600">
              <a:latin typeface="Tahoma"/>
              <a:cs typeface="Tahoma"/>
            </a:endParaRPr>
          </a:p>
        </p:txBody>
      </p:sp>
      <p:sp>
        <p:nvSpPr>
          <p:cNvPr id="11" name="object 11"/>
          <p:cNvSpPr/>
          <p:nvPr/>
        </p:nvSpPr>
        <p:spPr>
          <a:xfrm>
            <a:off x="1790699" y="6088379"/>
            <a:ext cx="2674619" cy="2485643"/>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13</a:t>
            </a:r>
            <a:endParaRPr sz="450">
              <a:latin typeface="Tahoma"/>
              <a:cs typeface="Tahoma"/>
            </a:endParaRPr>
          </a:p>
        </p:txBody>
      </p:sp>
      <p:sp>
        <p:nvSpPr>
          <p:cNvPr id="4" name="object 4"/>
          <p:cNvSpPr txBox="1">
            <a:spLocks noGrp="1"/>
          </p:cNvSpPr>
          <p:nvPr>
            <p:ph type="title"/>
          </p:nvPr>
        </p:nvSpPr>
        <p:spPr>
          <a:xfrm>
            <a:off x="2334767" y="1500630"/>
            <a:ext cx="3040380" cy="361315"/>
          </a:xfrm>
          <a:prstGeom prst="rect"/>
        </p:spPr>
        <p:txBody>
          <a:bodyPr wrap="square" lIns="0" tIns="12700" rIns="0" bIns="0" rtlCol="0" vert="horz">
            <a:spAutoFit/>
          </a:bodyPr>
          <a:lstStyle/>
          <a:p>
            <a:pPr>
              <a:lnSpc>
                <a:spcPct val="100000"/>
              </a:lnSpc>
              <a:spcBef>
                <a:spcPts val="100"/>
              </a:spcBef>
            </a:pPr>
            <a:r>
              <a:rPr dirty="0"/>
              <a:t>A </a:t>
            </a:r>
            <a:r>
              <a:rPr dirty="0" spc="-5"/>
              <a:t>2-d Contingency</a:t>
            </a:r>
            <a:r>
              <a:rPr dirty="0" spc="-65"/>
              <a:t> </a:t>
            </a:r>
            <a:r>
              <a:rPr dirty="0" spc="-5"/>
              <a:t>Table</a:t>
            </a:r>
          </a:p>
        </p:txBody>
      </p:sp>
      <p:sp>
        <p:nvSpPr>
          <p:cNvPr id="5" name="object 5"/>
          <p:cNvSpPr txBox="1"/>
          <p:nvPr/>
        </p:nvSpPr>
        <p:spPr>
          <a:xfrm>
            <a:off x="4541520" y="2391408"/>
            <a:ext cx="1506220" cy="1488440"/>
          </a:xfrm>
          <a:prstGeom prst="rect">
            <a:avLst/>
          </a:prstGeom>
        </p:spPr>
        <p:txBody>
          <a:bodyPr wrap="square" lIns="0" tIns="12700" rIns="0" bIns="0" rtlCol="0" vert="horz">
            <a:spAutoFit/>
          </a:bodyPr>
          <a:lstStyle/>
          <a:p>
            <a:pPr marL="171450" marR="5080" indent="-171450">
              <a:lnSpc>
                <a:spcPct val="100000"/>
              </a:lnSpc>
              <a:spcBef>
                <a:spcPts val="100"/>
              </a:spcBef>
              <a:buChar char="•"/>
              <a:tabLst>
                <a:tab pos="172085" algn="l"/>
              </a:tabLst>
            </a:pPr>
            <a:r>
              <a:rPr dirty="0" sz="1600">
                <a:latin typeface="Tahoma"/>
                <a:cs typeface="Tahoma"/>
              </a:rPr>
              <a:t>Easier to see  “interesting”  things if we  </a:t>
            </a:r>
            <a:r>
              <a:rPr dirty="0" sz="1600" spc="-5">
                <a:latin typeface="Tahoma"/>
                <a:cs typeface="Tahoma"/>
              </a:rPr>
              <a:t>stretch out</a:t>
            </a:r>
            <a:r>
              <a:rPr dirty="0" sz="1600" spc="-75">
                <a:latin typeface="Tahoma"/>
                <a:cs typeface="Tahoma"/>
              </a:rPr>
              <a:t> </a:t>
            </a:r>
            <a:r>
              <a:rPr dirty="0" sz="1600" spc="-5">
                <a:latin typeface="Tahoma"/>
                <a:cs typeface="Tahoma"/>
              </a:rPr>
              <a:t>the  </a:t>
            </a:r>
            <a:r>
              <a:rPr dirty="0" sz="1600">
                <a:latin typeface="Tahoma"/>
                <a:cs typeface="Tahoma"/>
              </a:rPr>
              <a:t>histogram  </a:t>
            </a:r>
            <a:r>
              <a:rPr dirty="0" sz="1600" spc="-5">
                <a:latin typeface="Tahoma"/>
                <a:cs typeface="Tahoma"/>
              </a:rPr>
              <a:t>bars</a:t>
            </a:r>
            <a:endParaRPr sz="1600">
              <a:latin typeface="Tahoma"/>
              <a:cs typeface="Tahoma"/>
            </a:endParaRPr>
          </a:p>
        </p:txBody>
      </p:sp>
      <p:sp>
        <p:nvSpPr>
          <p:cNvPr id="6" name="object 6"/>
          <p:cNvSpPr/>
          <p:nvPr/>
        </p:nvSpPr>
        <p:spPr>
          <a:xfrm>
            <a:off x="1790699" y="1911095"/>
            <a:ext cx="2680715" cy="2485643"/>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8" name="object 8"/>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9" name="object 9"/>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14</a:t>
            </a:r>
            <a:endParaRPr sz="450">
              <a:latin typeface="Tahoma"/>
              <a:cs typeface="Tahoma"/>
            </a:endParaRPr>
          </a:p>
        </p:txBody>
      </p:sp>
      <p:sp>
        <p:nvSpPr>
          <p:cNvPr id="10" name="object 10"/>
          <p:cNvSpPr txBox="1"/>
          <p:nvPr/>
        </p:nvSpPr>
        <p:spPr>
          <a:xfrm>
            <a:off x="1957577" y="5677916"/>
            <a:ext cx="3793490"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Tahoma"/>
                <a:cs typeface="Tahoma"/>
              </a:rPr>
              <a:t>A </a:t>
            </a:r>
            <a:r>
              <a:rPr dirty="0" sz="2200" spc="-5">
                <a:solidFill>
                  <a:srgbClr val="006500"/>
                </a:solidFill>
                <a:latin typeface="Tahoma"/>
                <a:cs typeface="Tahoma"/>
              </a:rPr>
              <a:t>bigger 2-d contingency</a:t>
            </a:r>
            <a:r>
              <a:rPr dirty="0" sz="2200" spc="-55">
                <a:solidFill>
                  <a:srgbClr val="006500"/>
                </a:solidFill>
                <a:latin typeface="Tahoma"/>
                <a:cs typeface="Tahoma"/>
              </a:rPr>
              <a:t> </a:t>
            </a:r>
            <a:r>
              <a:rPr dirty="0" sz="2200" spc="-5">
                <a:solidFill>
                  <a:srgbClr val="006500"/>
                </a:solidFill>
                <a:latin typeface="Tahoma"/>
                <a:cs typeface="Tahoma"/>
              </a:rPr>
              <a:t>table</a:t>
            </a:r>
            <a:endParaRPr sz="2200">
              <a:latin typeface="Tahoma"/>
              <a:cs typeface="Tahoma"/>
            </a:endParaRPr>
          </a:p>
        </p:txBody>
      </p:sp>
      <p:sp>
        <p:nvSpPr>
          <p:cNvPr id="11" name="object 11"/>
          <p:cNvSpPr/>
          <p:nvPr/>
        </p:nvSpPr>
        <p:spPr>
          <a:xfrm>
            <a:off x="1671827" y="6050279"/>
            <a:ext cx="4428744" cy="1789938"/>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3" name="object 1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15</a:t>
            </a:r>
            <a:endParaRPr sz="450">
              <a:latin typeface="Tahoma"/>
              <a:cs typeface="Tahoma"/>
            </a:endParaRPr>
          </a:p>
        </p:txBody>
      </p:sp>
      <p:sp>
        <p:nvSpPr>
          <p:cNvPr id="4" name="object 4"/>
          <p:cNvSpPr txBox="1">
            <a:spLocks noGrp="1"/>
          </p:cNvSpPr>
          <p:nvPr>
            <p:ph type="title"/>
          </p:nvPr>
        </p:nvSpPr>
        <p:spPr>
          <a:xfrm>
            <a:off x="2440939" y="1500630"/>
            <a:ext cx="2813050" cy="361315"/>
          </a:xfrm>
          <a:prstGeom prst="rect"/>
        </p:spPr>
        <p:txBody>
          <a:bodyPr wrap="square" lIns="0" tIns="12700" rIns="0" bIns="0" rtlCol="0" vert="horz">
            <a:spAutoFit/>
          </a:bodyPr>
          <a:lstStyle/>
          <a:p>
            <a:pPr marL="12700">
              <a:lnSpc>
                <a:spcPct val="100000"/>
              </a:lnSpc>
              <a:spcBef>
                <a:spcPts val="100"/>
              </a:spcBef>
            </a:pPr>
            <a:r>
              <a:rPr dirty="0" spc="-5"/>
              <a:t>3-d contingency</a:t>
            </a:r>
            <a:r>
              <a:rPr dirty="0" spc="-65"/>
              <a:t> </a:t>
            </a:r>
            <a:r>
              <a:rPr dirty="0" spc="-5"/>
              <a:t>tables</a:t>
            </a:r>
          </a:p>
        </p:txBody>
      </p:sp>
      <p:sp>
        <p:nvSpPr>
          <p:cNvPr id="5" name="object 5"/>
          <p:cNvSpPr txBox="1"/>
          <p:nvPr/>
        </p:nvSpPr>
        <p:spPr>
          <a:xfrm>
            <a:off x="1747520" y="1919731"/>
            <a:ext cx="2713990" cy="269875"/>
          </a:xfrm>
          <a:prstGeom prst="rect">
            <a:avLst/>
          </a:prstGeom>
        </p:spPr>
        <p:txBody>
          <a:bodyPr wrap="square" lIns="0" tIns="12700" rIns="0" bIns="0" rtlCol="0" vert="horz">
            <a:spAutoFit/>
          </a:bodyPr>
          <a:lstStyle/>
          <a:p>
            <a:pPr marL="184150" indent="-172085">
              <a:lnSpc>
                <a:spcPct val="100000"/>
              </a:lnSpc>
              <a:spcBef>
                <a:spcPts val="100"/>
              </a:spcBef>
              <a:buChar char="•"/>
              <a:tabLst>
                <a:tab pos="184785" algn="l"/>
              </a:tabLst>
            </a:pPr>
            <a:r>
              <a:rPr dirty="0" sz="1600">
                <a:latin typeface="Tahoma"/>
                <a:cs typeface="Tahoma"/>
              </a:rPr>
              <a:t>These </a:t>
            </a:r>
            <a:r>
              <a:rPr dirty="0" sz="1600" spc="-5">
                <a:latin typeface="Tahoma"/>
                <a:cs typeface="Tahoma"/>
              </a:rPr>
              <a:t>are </a:t>
            </a:r>
            <a:r>
              <a:rPr dirty="0" sz="1600">
                <a:latin typeface="Tahoma"/>
                <a:cs typeface="Tahoma"/>
              </a:rPr>
              <a:t>harder </a:t>
            </a:r>
            <a:r>
              <a:rPr dirty="0" sz="1600" spc="-5">
                <a:latin typeface="Tahoma"/>
                <a:cs typeface="Tahoma"/>
              </a:rPr>
              <a:t>to </a:t>
            </a:r>
            <a:r>
              <a:rPr dirty="0" sz="1600">
                <a:latin typeface="Tahoma"/>
                <a:cs typeface="Tahoma"/>
              </a:rPr>
              <a:t>look</a:t>
            </a:r>
            <a:r>
              <a:rPr dirty="0" sz="1600" spc="-90">
                <a:latin typeface="Tahoma"/>
                <a:cs typeface="Tahoma"/>
              </a:rPr>
              <a:t> </a:t>
            </a:r>
            <a:r>
              <a:rPr dirty="0" sz="1600" spc="-5">
                <a:latin typeface="Tahoma"/>
                <a:cs typeface="Tahoma"/>
              </a:rPr>
              <a:t>at!</a:t>
            </a:r>
            <a:endParaRPr sz="1600">
              <a:latin typeface="Tahoma"/>
              <a:cs typeface="Tahoma"/>
            </a:endParaRPr>
          </a:p>
        </p:txBody>
      </p:sp>
      <p:sp>
        <p:nvSpPr>
          <p:cNvPr id="6" name="object 6"/>
          <p:cNvSpPr/>
          <p:nvPr/>
        </p:nvSpPr>
        <p:spPr>
          <a:xfrm>
            <a:off x="2993135" y="2825495"/>
            <a:ext cx="1572260" cy="1393190"/>
          </a:xfrm>
          <a:custGeom>
            <a:avLst/>
            <a:gdLst/>
            <a:ahLst/>
            <a:cxnLst/>
            <a:rect l="l" t="t" r="r" b="b"/>
            <a:pathLst>
              <a:path w="1572260" h="1393189">
                <a:moveTo>
                  <a:pt x="1572005" y="0"/>
                </a:moveTo>
                <a:lnTo>
                  <a:pt x="427481" y="0"/>
                </a:lnTo>
                <a:lnTo>
                  <a:pt x="0" y="426720"/>
                </a:lnTo>
                <a:lnTo>
                  <a:pt x="0" y="1392936"/>
                </a:lnTo>
                <a:lnTo>
                  <a:pt x="1144524" y="1392936"/>
                </a:lnTo>
                <a:lnTo>
                  <a:pt x="1572005" y="966215"/>
                </a:lnTo>
                <a:lnTo>
                  <a:pt x="1572005" y="0"/>
                </a:lnTo>
                <a:close/>
              </a:path>
            </a:pathLst>
          </a:custGeom>
          <a:solidFill>
            <a:srgbClr val="00E4A8"/>
          </a:solidFill>
        </p:spPr>
        <p:txBody>
          <a:bodyPr wrap="square" lIns="0" tIns="0" rIns="0" bIns="0" rtlCol="0"/>
          <a:lstStyle/>
          <a:p/>
        </p:txBody>
      </p:sp>
      <p:sp>
        <p:nvSpPr>
          <p:cNvPr id="7" name="object 7"/>
          <p:cNvSpPr/>
          <p:nvPr/>
        </p:nvSpPr>
        <p:spPr>
          <a:xfrm>
            <a:off x="2993135" y="2825495"/>
            <a:ext cx="1572260" cy="426720"/>
          </a:xfrm>
          <a:custGeom>
            <a:avLst/>
            <a:gdLst/>
            <a:ahLst/>
            <a:cxnLst/>
            <a:rect l="l" t="t" r="r" b="b"/>
            <a:pathLst>
              <a:path w="1572260" h="426720">
                <a:moveTo>
                  <a:pt x="1572005" y="0"/>
                </a:moveTo>
                <a:lnTo>
                  <a:pt x="427481" y="0"/>
                </a:lnTo>
                <a:lnTo>
                  <a:pt x="0" y="426720"/>
                </a:lnTo>
                <a:lnTo>
                  <a:pt x="1144524" y="426720"/>
                </a:lnTo>
                <a:lnTo>
                  <a:pt x="1572005" y="0"/>
                </a:lnTo>
                <a:close/>
              </a:path>
            </a:pathLst>
          </a:custGeom>
          <a:solidFill>
            <a:srgbClr val="32EAB9"/>
          </a:solidFill>
        </p:spPr>
        <p:txBody>
          <a:bodyPr wrap="square" lIns="0" tIns="0" rIns="0" bIns="0" rtlCol="0"/>
          <a:lstStyle/>
          <a:p/>
        </p:txBody>
      </p:sp>
      <p:sp>
        <p:nvSpPr>
          <p:cNvPr id="8" name="object 8"/>
          <p:cNvSpPr/>
          <p:nvPr/>
        </p:nvSpPr>
        <p:spPr>
          <a:xfrm>
            <a:off x="4137659" y="2825495"/>
            <a:ext cx="427990" cy="1393190"/>
          </a:xfrm>
          <a:custGeom>
            <a:avLst/>
            <a:gdLst/>
            <a:ahLst/>
            <a:cxnLst/>
            <a:rect l="l" t="t" r="r" b="b"/>
            <a:pathLst>
              <a:path w="427989" h="1393189">
                <a:moveTo>
                  <a:pt x="427481" y="0"/>
                </a:moveTo>
                <a:lnTo>
                  <a:pt x="0" y="426720"/>
                </a:lnTo>
                <a:lnTo>
                  <a:pt x="0" y="1392936"/>
                </a:lnTo>
                <a:lnTo>
                  <a:pt x="427481" y="966215"/>
                </a:lnTo>
                <a:lnTo>
                  <a:pt x="427481" y="0"/>
                </a:lnTo>
                <a:close/>
              </a:path>
            </a:pathLst>
          </a:custGeom>
          <a:solidFill>
            <a:srgbClr val="00B887"/>
          </a:solidFill>
        </p:spPr>
        <p:txBody>
          <a:bodyPr wrap="square" lIns="0" tIns="0" rIns="0" bIns="0" rtlCol="0"/>
          <a:lstStyle/>
          <a:p/>
        </p:txBody>
      </p:sp>
      <p:sp>
        <p:nvSpPr>
          <p:cNvPr id="9" name="object 9"/>
          <p:cNvSpPr/>
          <p:nvPr/>
        </p:nvSpPr>
        <p:spPr>
          <a:xfrm>
            <a:off x="2993135" y="2825495"/>
            <a:ext cx="1572260" cy="1393190"/>
          </a:xfrm>
          <a:custGeom>
            <a:avLst/>
            <a:gdLst/>
            <a:ahLst/>
            <a:cxnLst/>
            <a:rect l="l" t="t" r="r" b="b"/>
            <a:pathLst>
              <a:path w="1572260" h="1393189">
                <a:moveTo>
                  <a:pt x="427481" y="0"/>
                </a:moveTo>
                <a:lnTo>
                  <a:pt x="0" y="426720"/>
                </a:lnTo>
                <a:lnTo>
                  <a:pt x="0" y="1392936"/>
                </a:lnTo>
                <a:lnTo>
                  <a:pt x="1144524" y="1392936"/>
                </a:lnTo>
                <a:lnTo>
                  <a:pt x="1572005" y="966215"/>
                </a:lnTo>
                <a:lnTo>
                  <a:pt x="1572005" y="0"/>
                </a:lnTo>
                <a:lnTo>
                  <a:pt x="427481" y="0"/>
                </a:lnTo>
                <a:close/>
              </a:path>
            </a:pathLst>
          </a:custGeom>
          <a:ln w="4762">
            <a:solidFill>
              <a:srgbClr val="000000"/>
            </a:solidFill>
          </a:ln>
        </p:spPr>
        <p:txBody>
          <a:bodyPr wrap="square" lIns="0" tIns="0" rIns="0" bIns="0" rtlCol="0"/>
          <a:lstStyle/>
          <a:p/>
        </p:txBody>
      </p:sp>
      <p:sp>
        <p:nvSpPr>
          <p:cNvPr id="10" name="object 10"/>
          <p:cNvSpPr/>
          <p:nvPr/>
        </p:nvSpPr>
        <p:spPr>
          <a:xfrm>
            <a:off x="2993135" y="2825495"/>
            <a:ext cx="1572260" cy="426720"/>
          </a:xfrm>
          <a:custGeom>
            <a:avLst/>
            <a:gdLst/>
            <a:ahLst/>
            <a:cxnLst/>
            <a:rect l="l" t="t" r="r" b="b"/>
            <a:pathLst>
              <a:path w="1572260" h="426720">
                <a:moveTo>
                  <a:pt x="0" y="426720"/>
                </a:moveTo>
                <a:lnTo>
                  <a:pt x="1144524" y="426720"/>
                </a:lnTo>
                <a:lnTo>
                  <a:pt x="1572005" y="0"/>
                </a:lnTo>
              </a:path>
            </a:pathLst>
          </a:custGeom>
          <a:ln w="4762">
            <a:solidFill>
              <a:srgbClr val="000000"/>
            </a:solidFill>
          </a:ln>
        </p:spPr>
        <p:txBody>
          <a:bodyPr wrap="square" lIns="0" tIns="0" rIns="0" bIns="0" rtlCol="0"/>
          <a:lstStyle/>
          <a:p/>
        </p:txBody>
      </p:sp>
      <p:sp>
        <p:nvSpPr>
          <p:cNvPr id="11" name="object 11"/>
          <p:cNvSpPr/>
          <p:nvPr/>
        </p:nvSpPr>
        <p:spPr>
          <a:xfrm>
            <a:off x="4137659" y="3252215"/>
            <a:ext cx="0" cy="966469"/>
          </a:xfrm>
          <a:custGeom>
            <a:avLst/>
            <a:gdLst/>
            <a:ahLst/>
            <a:cxnLst/>
            <a:rect l="l" t="t" r="r" b="b"/>
            <a:pathLst>
              <a:path w="0" h="966470">
                <a:moveTo>
                  <a:pt x="0" y="0"/>
                </a:moveTo>
                <a:lnTo>
                  <a:pt x="0" y="966215"/>
                </a:lnTo>
              </a:path>
            </a:pathLst>
          </a:custGeom>
          <a:ln w="4762">
            <a:solidFill>
              <a:srgbClr val="000000"/>
            </a:solidFill>
          </a:ln>
        </p:spPr>
        <p:txBody>
          <a:bodyPr wrap="square" lIns="0" tIns="0" rIns="0" bIns="0" rtlCol="0"/>
          <a:lstStyle/>
          <a:p/>
        </p:txBody>
      </p:sp>
      <p:sp>
        <p:nvSpPr>
          <p:cNvPr id="12" name="object 12"/>
          <p:cNvSpPr/>
          <p:nvPr/>
        </p:nvSpPr>
        <p:spPr>
          <a:xfrm>
            <a:off x="3565397" y="2825495"/>
            <a:ext cx="427990" cy="426720"/>
          </a:xfrm>
          <a:custGeom>
            <a:avLst/>
            <a:gdLst/>
            <a:ahLst/>
            <a:cxnLst/>
            <a:rect l="l" t="t" r="r" b="b"/>
            <a:pathLst>
              <a:path w="427989" h="426720">
                <a:moveTo>
                  <a:pt x="0" y="426720"/>
                </a:moveTo>
                <a:lnTo>
                  <a:pt x="427481" y="0"/>
                </a:lnTo>
              </a:path>
            </a:pathLst>
          </a:custGeom>
          <a:ln w="4762">
            <a:solidFill>
              <a:srgbClr val="000000"/>
            </a:solidFill>
          </a:ln>
        </p:spPr>
        <p:txBody>
          <a:bodyPr wrap="square" lIns="0" tIns="0" rIns="0" bIns="0" rtlCol="0"/>
          <a:lstStyle/>
          <a:p/>
        </p:txBody>
      </p:sp>
      <p:sp>
        <p:nvSpPr>
          <p:cNvPr id="13" name="object 13"/>
          <p:cNvSpPr/>
          <p:nvPr/>
        </p:nvSpPr>
        <p:spPr>
          <a:xfrm>
            <a:off x="2993135" y="3736085"/>
            <a:ext cx="1144905" cy="0"/>
          </a:xfrm>
          <a:custGeom>
            <a:avLst/>
            <a:gdLst/>
            <a:ahLst/>
            <a:cxnLst/>
            <a:rect l="l" t="t" r="r" b="b"/>
            <a:pathLst>
              <a:path w="1144904" h="0">
                <a:moveTo>
                  <a:pt x="0" y="0"/>
                </a:moveTo>
                <a:lnTo>
                  <a:pt x="1144524" y="0"/>
                </a:lnTo>
              </a:path>
            </a:pathLst>
          </a:custGeom>
          <a:ln w="4762">
            <a:solidFill>
              <a:srgbClr val="000000"/>
            </a:solidFill>
          </a:ln>
        </p:spPr>
        <p:txBody>
          <a:bodyPr wrap="square" lIns="0" tIns="0" rIns="0" bIns="0" rtlCol="0"/>
          <a:lstStyle/>
          <a:p/>
        </p:txBody>
      </p:sp>
      <p:sp>
        <p:nvSpPr>
          <p:cNvPr id="14" name="object 14"/>
          <p:cNvSpPr/>
          <p:nvPr/>
        </p:nvSpPr>
        <p:spPr>
          <a:xfrm>
            <a:off x="3565397" y="3252215"/>
            <a:ext cx="0" cy="966469"/>
          </a:xfrm>
          <a:custGeom>
            <a:avLst/>
            <a:gdLst/>
            <a:ahLst/>
            <a:cxnLst/>
            <a:rect l="l" t="t" r="r" b="b"/>
            <a:pathLst>
              <a:path w="0" h="966470">
                <a:moveTo>
                  <a:pt x="0" y="0"/>
                </a:moveTo>
                <a:lnTo>
                  <a:pt x="0" y="966215"/>
                </a:lnTo>
              </a:path>
            </a:pathLst>
          </a:custGeom>
          <a:ln w="4762">
            <a:solidFill>
              <a:srgbClr val="000000"/>
            </a:solidFill>
          </a:ln>
        </p:spPr>
        <p:txBody>
          <a:bodyPr wrap="square" lIns="0" tIns="0" rIns="0" bIns="0" rtlCol="0"/>
          <a:lstStyle/>
          <a:p/>
        </p:txBody>
      </p:sp>
      <p:sp>
        <p:nvSpPr>
          <p:cNvPr id="15" name="object 15"/>
          <p:cNvSpPr/>
          <p:nvPr/>
        </p:nvSpPr>
        <p:spPr>
          <a:xfrm>
            <a:off x="4137659" y="3307841"/>
            <a:ext cx="427990" cy="428625"/>
          </a:xfrm>
          <a:custGeom>
            <a:avLst/>
            <a:gdLst/>
            <a:ahLst/>
            <a:cxnLst/>
            <a:rect l="l" t="t" r="r" b="b"/>
            <a:pathLst>
              <a:path w="427989" h="428625">
                <a:moveTo>
                  <a:pt x="427481" y="0"/>
                </a:moveTo>
                <a:lnTo>
                  <a:pt x="0" y="428243"/>
                </a:lnTo>
              </a:path>
            </a:pathLst>
          </a:custGeom>
          <a:ln w="4762">
            <a:solidFill>
              <a:srgbClr val="000000"/>
            </a:solidFill>
          </a:ln>
        </p:spPr>
        <p:txBody>
          <a:bodyPr wrap="square" lIns="0" tIns="0" rIns="0" bIns="0" rtlCol="0"/>
          <a:lstStyle/>
          <a:p/>
        </p:txBody>
      </p:sp>
      <p:sp>
        <p:nvSpPr>
          <p:cNvPr id="16" name="object 16"/>
          <p:cNvSpPr/>
          <p:nvPr/>
        </p:nvSpPr>
        <p:spPr>
          <a:xfrm>
            <a:off x="3238500" y="3015995"/>
            <a:ext cx="1143000" cy="0"/>
          </a:xfrm>
          <a:custGeom>
            <a:avLst/>
            <a:gdLst/>
            <a:ahLst/>
            <a:cxnLst/>
            <a:rect l="l" t="t" r="r" b="b"/>
            <a:pathLst>
              <a:path w="1143000" h="0">
                <a:moveTo>
                  <a:pt x="0" y="0"/>
                </a:moveTo>
                <a:lnTo>
                  <a:pt x="1143000" y="0"/>
                </a:lnTo>
              </a:path>
            </a:pathLst>
          </a:custGeom>
          <a:ln w="4762">
            <a:solidFill>
              <a:srgbClr val="000000"/>
            </a:solidFill>
          </a:ln>
        </p:spPr>
        <p:txBody>
          <a:bodyPr wrap="square" lIns="0" tIns="0" rIns="0" bIns="0" rtlCol="0"/>
          <a:lstStyle/>
          <a:p/>
        </p:txBody>
      </p:sp>
      <p:sp>
        <p:nvSpPr>
          <p:cNvPr id="17" name="object 17"/>
          <p:cNvSpPr/>
          <p:nvPr/>
        </p:nvSpPr>
        <p:spPr>
          <a:xfrm>
            <a:off x="4381500" y="3015995"/>
            <a:ext cx="0" cy="952500"/>
          </a:xfrm>
          <a:custGeom>
            <a:avLst/>
            <a:gdLst/>
            <a:ahLst/>
            <a:cxnLst/>
            <a:rect l="l" t="t" r="r" b="b"/>
            <a:pathLst>
              <a:path w="0" h="952500">
                <a:moveTo>
                  <a:pt x="0" y="0"/>
                </a:moveTo>
                <a:lnTo>
                  <a:pt x="0" y="952500"/>
                </a:lnTo>
              </a:path>
            </a:pathLst>
          </a:custGeom>
          <a:ln w="4762">
            <a:solidFill>
              <a:srgbClr val="000000"/>
            </a:solidFill>
          </a:ln>
        </p:spPr>
        <p:txBody>
          <a:bodyPr wrap="square" lIns="0" tIns="0" rIns="0" bIns="0" rtlCol="0"/>
          <a:lstStyle/>
          <a:p/>
        </p:txBody>
      </p:sp>
      <p:sp>
        <p:nvSpPr>
          <p:cNvPr id="18" name="object 18"/>
          <p:cNvSpPr/>
          <p:nvPr/>
        </p:nvSpPr>
        <p:spPr>
          <a:xfrm>
            <a:off x="3314700" y="2825495"/>
            <a:ext cx="381000" cy="426720"/>
          </a:xfrm>
          <a:custGeom>
            <a:avLst/>
            <a:gdLst/>
            <a:ahLst/>
            <a:cxnLst/>
            <a:rect l="l" t="t" r="r" b="b"/>
            <a:pathLst>
              <a:path w="381000" h="426720">
                <a:moveTo>
                  <a:pt x="381000" y="0"/>
                </a:moveTo>
                <a:lnTo>
                  <a:pt x="0" y="426720"/>
                </a:lnTo>
              </a:path>
            </a:pathLst>
          </a:custGeom>
          <a:ln w="4762">
            <a:solidFill>
              <a:srgbClr val="000000"/>
            </a:solidFill>
          </a:ln>
        </p:spPr>
        <p:txBody>
          <a:bodyPr wrap="square" lIns="0" tIns="0" rIns="0" bIns="0" rtlCol="0"/>
          <a:lstStyle/>
          <a:p/>
        </p:txBody>
      </p:sp>
      <p:sp>
        <p:nvSpPr>
          <p:cNvPr id="19" name="object 19"/>
          <p:cNvSpPr/>
          <p:nvPr/>
        </p:nvSpPr>
        <p:spPr>
          <a:xfrm>
            <a:off x="3314700" y="3252215"/>
            <a:ext cx="0" cy="966469"/>
          </a:xfrm>
          <a:custGeom>
            <a:avLst/>
            <a:gdLst/>
            <a:ahLst/>
            <a:cxnLst/>
            <a:rect l="l" t="t" r="r" b="b"/>
            <a:pathLst>
              <a:path w="0" h="966470">
                <a:moveTo>
                  <a:pt x="0" y="0"/>
                </a:moveTo>
                <a:lnTo>
                  <a:pt x="0" y="966215"/>
                </a:lnTo>
              </a:path>
            </a:pathLst>
          </a:custGeom>
          <a:ln w="4762">
            <a:solidFill>
              <a:srgbClr val="000000"/>
            </a:solidFill>
          </a:ln>
        </p:spPr>
        <p:txBody>
          <a:bodyPr wrap="square" lIns="0" tIns="0" rIns="0" bIns="0" rtlCol="0"/>
          <a:lstStyle/>
          <a:p/>
        </p:txBody>
      </p:sp>
      <p:sp>
        <p:nvSpPr>
          <p:cNvPr id="20" name="object 20"/>
          <p:cNvSpPr/>
          <p:nvPr/>
        </p:nvSpPr>
        <p:spPr>
          <a:xfrm>
            <a:off x="3886200" y="2825495"/>
            <a:ext cx="381000" cy="426720"/>
          </a:xfrm>
          <a:custGeom>
            <a:avLst/>
            <a:gdLst/>
            <a:ahLst/>
            <a:cxnLst/>
            <a:rect l="l" t="t" r="r" b="b"/>
            <a:pathLst>
              <a:path w="381000" h="426720">
                <a:moveTo>
                  <a:pt x="381000" y="0"/>
                </a:moveTo>
                <a:lnTo>
                  <a:pt x="0" y="426720"/>
                </a:lnTo>
              </a:path>
            </a:pathLst>
          </a:custGeom>
          <a:ln w="4762">
            <a:solidFill>
              <a:srgbClr val="000000"/>
            </a:solidFill>
          </a:ln>
        </p:spPr>
        <p:txBody>
          <a:bodyPr wrap="square" lIns="0" tIns="0" rIns="0" bIns="0" rtlCol="0"/>
          <a:lstStyle/>
          <a:p/>
        </p:txBody>
      </p:sp>
      <p:sp>
        <p:nvSpPr>
          <p:cNvPr id="21" name="object 21"/>
          <p:cNvSpPr/>
          <p:nvPr/>
        </p:nvSpPr>
        <p:spPr>
          <a:xfrm>
            <a:off x="3886200" y="3252215"/>
            <a:ext cx="0" cy="966469"/>
          </a:xfrm>
          <a:custGeom>
            <a:avLst/>
            <a:gdLst/>
            <a:ahLst/>
            <a:cxnLst/>
            <a:rect l="l" t="t" r="r" b="b"/>
            <a:pathLst>
              <a:path w="0" h="966470">
                <a:moveTo>
                  <a:pt x="0" y="0"/>
                </a:moveTo>
                <a:lnTo>
                  <a:pt x="0" y="966215"/>
                </a:lnTo>
              </a:path>
            </a:pathLst>
          </a:custGeom>
          <a:ln w="4762">
            <a:solidFill>
              <a:srgbClr val="000000"/>
            </a:solidFill>
          </a:ln>
        </p:spPr>
        <p:txBody>
          <a:bodyPr wrap="square" lIns="0" tIns="0" rIns="0" bIns="0" rtlCol="0"/>
          <a:lstStyle/>
          <a:p/>
        </p:txBody>
      </p:sp>
      <p:sp>
        <p:nvSpPr>
          <p:cNvPr id="22" name="object 22"/>
          <p:cNvSpPr txBox="1"/>
          <p:nvPr/>
        </p:nvSpPr>
        <p:spPr>
          <a:xfrm>
            <a:off x="1897379" y="3384295"/>
            <a:ext cx="495934" cy="741680"/>
          </a:xfrm>
          <a:prstGeom prst="rect">
            <a:avLst/>
          </a:prstGeom>
        </p:spPr>
        <p:txBody>
          <a:bodyPr wrap="square" lIns="0" tIns="12700" rIns="0" bIns="0" rtlCol="0" vert="horz">
            <a:spAutoFit/>
          </a:bodyPr>
          <a:lstStyle/>
          <a:p>
            <a:pPr marL="45085">
              <a:lnSpc>
                <a:spcPct val="100000"/>
              </a:lnSpc>
              <a:spcBef>
                <a:spcPts val="100"/>
              </a:spcBef>
            </a:pPr>
            <a:r>
              <a:rPr dirty="0" sz="1200" spc="-5">
                <a:latin typeface="Tahoma"/>
                <a:cs typeface="Tahoma"/>
              </a:rPr>
              <a:t>Male</a:t>
            </a:r>
            <a:endParaRPr sz="1200">
              <a:latin typeface="Tahoma"/>
              <a:cs typeface="Tahoma"/>
            </a:endParaRPr>
          </a:p>
          <a:p>
            <a:pPr>
              <a:lnSpc>
                <a:spcPct val="100000"/>
              </a:lnSpc>
            </a:pPr>
            <a:endParaRPr sz="1400">
              <a:latin typeface="Times New Roman"/>
              <a:cs typeface="Times New Roman"/>
            </a:endParaRPr>
          </a:p>
          <a:p>
            <a:pPr>
              <a:lnSpc>
                <a:spcPct val="100000"/>
              </a:lnSpc>
              <a:spcBef>
                <a:spcPts val="1150"/>
              </a:spcBef>
            </a:pPr>
            <a:r>
              <a:rPr dirty="0" sz="1200" spc="-5">
                <a:latin typeface="Tahoma"/>
                <a:cs typeface="Tahoma"/>
              </a:rPr>
              <a:t>Female</a:t>
            </a:r>
            <a:endParaRPr sz="1200">
              <a:latin typeface="Tahoma"/>
              <a:cs typeface="Tahoma"/>
            </a:endParaRPr>
          </a:p>
        </p:txBody>
      </p:sp>
      <p:sp>
        <p:nvSpPr>
          <p:cNvPr id="23" name="object 23"/>
          <p:cNvSpPr txBox="1"/>
          <p:nvPr/>
        </p:nvSpPr>
        <p:spPr>
          <a:xfrm rot="1620000">
            <a:off x="2405223" y="2879283"/>
            <a:ext cx="325532" cy="152400"/>
          </a:xfrm>
          <a:prstGeom prst="rect">
            <a:avLst/>
          </a:prstGeom>
        </p:spPr>
        <p:txBody>
          <a:bodyPr wrap="square" lIns="0" tIns="0" rIns="0" bIns="0" rtlCol="0" vert="horz">
            <a:spAutoFit/>
          </a:bodyPr>
          <a:lstStyle/>
          <a:p>
            <a:pPr>
              <a:lnSpc>
                <a:spcPts val="1200"/>
              </a:lnSpc>
            </a:pPr>
            <a:r>
              <a:rPr dirty="0" baseline="2314" sz="1800" spc="-37">
                <a:latin typeface="Tahoma"/>
                <a:cs typeface="Tahoma"/>
              </a:rPr>
              <a:t>R</a:t>
            </a:r>
            <a:r>
              <a:rPr dirty="0" sz="1200" spc="-30">
                <a:latin typeface="Tahoma"/>
                <a:cs typeface="Tahoma"/>
              </a:rPr>
              <a:t>i</a:t>
            </a:r>
            <a:r>
              <a:rPr dirty="0" sz="1200" spc="-35">
                <a:latin typeface="Tahoma"/>
                <a:cs typeface="Tahoma"/>
              </a:rPr>
              <a:t>c</a:t>
            </a:r>
            <a:r>
              <a:rPr dirty="0" sz="1200">
                <a:latin typeface="Tahoma"/>
                <a:cs typeface="Tahoma"/>
              </a:rPr>
              <a:t>h</a:t>
            </a:r>
            <a:endParaRPr sz="1200">
              <a:latin typeface="Tahoma"/>
              <a:cs typeface="Tahoma"/>
            </a:endParaRPr>
          </a:p>
        </p:txBody>
      </p:sp>
      <p:sp>
        <p:nvSpPr>
          <p:cNvPr id="24" name="object 24"/>
          <p:cNvSpPr txBox="1"/>
          <p:nvPr/>
        </p:nvSpPr>
        <p:spPr>
          <a:xfrm rot="1620000">
            <a:off x="2712307" y="2592184"/>
            <a:ext cx="344188" cy="152400"/>
          </a:xfrm>
          <a:prstGeom prst="rect">
            <a:avLst/>
          </a:prstGeom>
        </p:spPr>
        <p:txBody>
          <a:bodyPr wrap="square" lIns="0" tIns="0" rIns="0" bIns="0" rtlCol="0" vert="horz">
            <a:spAutoFit/>
          </a:bodyPr>
          <a:lstStyle/>
          <a:p>
            <a:pPr>
              <a:lnSpc>
                <a:spcPts val="1200"/>
              </a:lnSpc>
            </a:pPr>
            <a:r>
              <a:rPr dirty="0" baseline="2314" sz="1800" spc="-52">
                <a:latin typeface="Tahoma"/>
                <a:cs typeface="Tahoma"/>
              </a:rPr>
              <a:t>P</a:t>
            </a:r>
            <a:r>
              <a:rPr dirty="0" sz="1200" spc="-25">
                <a:latin typeface="Tahoma"/>
                <a:cs typeface="Tahoma"/>
              </a:rPr>
              <a:t>o</a:t>
            </a:r>
            <a:r>
              <a:rPr dirty="0" sz="1200" spc="-20">
                <a:latin typeface="Tahoma"/>
                <a:cs typeface="Tahoma"/>
              </a:rPr>
              <a:t>o</a:t>
            </a:r>
            <a:r>
              <a:rPr dirty="0" sz="1200" spc="-5">
                <a:latin typeface="Tahoma"/>
                <a:cs typeface="Tahoma"/>
              </a:rPr>
              <a:t>r</a:t>
            </a:r>
            <a:endParaRPr sz="1200">
              <a:latin typeface="Tahoma"/>
              <a:cs typeface="Tahoma"/>
            </a:endParaRPr>
          </a:p>
        </p:txBody>
      </p:sp>
      <p:sp>
        <p:nvSpPr>
          <p:cNvPr id="25" name="object 25"/>
          <p:cNvSpPr txBox="1"/>
          <p:nvPr/>
        </p:nvSpPr>
        <p:spPr>
          <a:xfrm>
            <a:off x="3576846" y="2450845"/>
            <a:ext cx="756920" cy="259715"/>
          </a:xfrm>
          <a:prstGeom prst="rect">
            <a:avLst/>
          </a:prstGeom>
        </p:spPr>
        <p:txBody>
          <a:bodyPr wrap="square" lIns="0" tIns="12700" rIns="0" bIns="0" rtlCol="0" vert="vert">
            <a:spAutoFit/>
          </a:bodyPr>
          <a:lstStyle/>
          <a:p>
            <a:pPr algn="just" marL="12700" marR="5080">
              <a:lnSpc>
                <a:spcPct val="100000"/>
              </a:lnSpc>
              <a:spcBef>
                <a:spcPts val="100"/>
              </a:spcBef>
            </a:pPr>
            <a:r>
              <a:rPr dirty="0" sz="1200" spc="-5">
                <a:latin typeface="Tahoma"/>
                <a:cs typeface="Tahoma"/>
              </a:rPr>
              <a:t>20s  30s  40s  50s</a:t>
            </a:r>
            <a:endParaRPr sz="1200">
              <a:latin typeface="Tahoma"/>
              <a:cs typeface="Tahoma"/>
            </a:endParaRPr>
          </a:p>
        </p:txBody>
      </p:sp>
      <p:sp>
        <p:nvSpPr>
          <p:cNvPr id="26" name="object 2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27" name="object 2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28" name="object 2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16</a:t>
            </a:r>
            <a:endParaRPr sz="450">
              <a:latin typeface="Tahoma"/>
              <a:cs typeface="Tahoma"/>
            </a:endParaRPr>
          </a:p>
        </p:txBody>
      </p:sp>
      <p:sp>
        <p:nvSpPr>
          <p:cNvPr id="29" name="object 29"/>
          <p:cNvSpPr txBox="1"/>
          <p:nvPr/>
        </p:nvSpPr>
        <p:spPr>
          <a:xfrm>
            <a:off x="2788920" y="5419141"/>
            <a:ext cx="3021965" cy="2882900"/>
          </a:xfrm>
          <a:prstGeom prst="rect">
            <a:avLst/>
          </a:prstGeom>
        </p:spPr>
        <p:txBody>
          <a:bodyPr wrap="square" lIns="0" tIns="12700" rIns="0" bIns="0" rtlCol="0" vert="horz">
            <a:spAutoFit/>
          </a:bodyPr>
          <a:lstStyle/>
          <a:p>
            <a:pPr marR="1504950">
              <a:lnSpc>
                <a:spcPct val="125000"/>
              </a:lnSpc>
              <a:spcBef>
                <a:spcPts val="100"/>
              </a:spcBef>
            </a:pPr>
            <a:r>
              <a:rPr dirty="0" sz="1000" spc="-5">
                <a:latin typeface="Tahoma"/>
                <a:cs typeface="Tahoma"/>
              </a:rPr>
              <a:t>Machine Learning Datasets  What </a:t>
            </a:r>
            <a:r>
              <a:rPr dirty="0" sz="1000">
                <a:latin typeface="Tahoma"/>
                <a:cs typeface="Tahoma"/>
              </a:rPr>
              <a:t>is</a:t>
            </a:r>
            <a:r>
              <a:rPr dirty="0" sz="1000" spc="-15">
                <a:latin typeface="Tahoma"/>
                <a:cs typeface="Tahoma"/>
              </a:rPr>
              <a:t> </a:t>
            </a:r>
            <a:r>
              <a:rPr dirty="0" sz="1000">
                <a:latin typeface="Tahoma"/>
                <a:cs typeface="Tahoma"/>
              </a:rPr>
              <a:t>Classification?</a:t>
            </a:r>
            <a:endParaRPr sz="1000">
              <a:latin typeface="Tahoma"/>
              <a:cs typeface="Tahoma"/>
            </a:endParaRPr>
          </a:p>
          <a:p>
            <a:pPr>
              <a:lnSpc>
                <a:spcPct val="100000"/>
              </a:lnSpc>
              <a:spcBef>
                <a:spcPts val="300"/>
              </a:spcBef>
            </a:pPr>
            <a:r>
              <a:rPr dirty="0" sz="1000" spc="-5">
                <a:latin typeface="Tahoma"/>
                <a:cs typeface="Tahoma"/>
              </a:rPr>
              <a:t>Contingency</a:t>
            </a:r>
            <a:r>
              <a:rPr dirty="0" sz="1000" spc="-15">
                <a:latin typeface="Tahoma"/>
                <a:cs typeface="Tahoma"/>
              </a:rPr>
              <a:t> </a:t>
            </a:r>
            <a:r>
              <a:rPr dirty="0" sz="1000" spc="-5">
                <a:latin typeface="Tahoma"/>
                <a:cs typeface="Tahoma"/>
              </a:rPr>
              <a:t>Tables</a:t>
            </a:r>
            <a:endParaRPr sz="1000">
              <a:latin typeface="Tahoma"/>
              <a:cs typeface="Tahoma"/>
            </a:endParaRPr>
          </a:p>
          <a:p>
            <a:pPr marR="1015365">
              <a:lnSpc>
                <a:spcPct val="125000"/>
              </a:lnSpc>
            </a:pPr>
            <a:r>
              <a:rPr dirty="0" sz="1000" spc="-5">
                <a:latin typeface="Tahoma"/>
                <a:cs typeface="Tahoma"/>
              </a:rPr>
              <a:t>OLAP (Online Analytical Processing)  What </a:t>
            </a:r>
            <a:r>
              <a:rPr dirty="0" sz="1000">
                <a:latin typeface="Tahoma"/>
                <a:cs typeface="Tahoma"/>
              </a:rPr>
              <a:t>is Data</a:t>
            </a:r>
            <a:r>
              <a:rPr dirty="0" sz="1000" spc="-15">
                <a:latin typeface="Tahoma"/>
                <a:cs typeface="Tahoma"/>
              </a:rPr>
              <a:t> </a:t>
            </a:r>
            <a:r>
              <a:rPr dirty="0" sz="1000">
                <a:latin typeface="Tahoma"/>
                <a:cs typeface="Tahoma"/>
              </a:rPr>
              <a:t>Mining?</a:t>
            </a:r>
            <a:endParaRPr sz="1000">
              <a:latin typeface="Tahoma"/>
              <a:cs typeface="Tahoma"/>
            </a:endParaRPr>
          </a:p>
          <a:p>
            <a:pPr>
              <a:lnSpc>
                <a:spcPct val="100000"/>
              </a:lnSpc>
              <a:spcBef>
                <a:spcPts val="300"/>
              </a:spcBef>
            </a:pPr>
            <a:r>
              <a:rPr dirty="0" sz="1000" spc="-5">
                <a:latin typeface="Tahoma"/>
                <a:cs typeface="Tahoma"/>
              </a:rPr>
              <a:t>Searching for High Information</a:t>
            </a:r>
            <a:r>
              <a:rPr dirty="0" sz="1000" spc="-20">
                <a:latin typeface="Tahoma"/>
                <a:cs typeface="Tahoma"/>
              </a:rPr>
              <a:t> </a:t>
            </a:r>
            <a:r>
              <a:rPr dirty="0" sz="1000" spc="-5">
                <a:latin typeface="Tahoma"/>
                <a:cs typeface="Tahoma"/>
              </a:rPr>
              <a:t>Gain</a:t>
            </a:r>
            <a:endParaRPr sz="1000">
              <a:latin typeface="Tahoma"/>
              <a:cs typeface="Tahoma"/>
            </a:endParaRPr>
          </a:p>
          <a:p>
            <a:pPr marR="391160">
              <a:lnSpc>
                <a:spcPct val="125000"/>
              </a:lnSpc>
            </a:pPr>
            <a:r>
              <a:rPr dirty="0" sz="1000">
                <a:latin typeface="Tahoma"/>
                <a:cs typeface="Tahoma"/>
              </a:rPr>
              <a:t>Learning </a:t>
            </a:r>
            <a:r>
              <a:rPr dirty="0" sz="1000" spc="-5">
                <a:latin typeface="Tahoma"/>
                <a:cs typeface="Tahoma"/>
              </a:rPr>
              <a:t>an unpruned decision tree </a:t>
            </a:r>
            <a:r>
              <a:rPr dirty="0" sz="1000" spc="-10">
                <a:latin typeface="Tahoma"/>
                <a:cs typeface="Tahoma"/>
              </a:rPr>
              <a:t>recursively  </a:t>
            </a:r>
            <a:r>
              <a:rPr dirty="0" sz="1000">
                <a:latin typeface="Tahoma"/>
                <a:cs typeface="Tahoma"/>
              </a:rPr>
              <a:t>Training </a:t>
            </a:r>
            <a:r>
              <a:rPr dirty="0" sz="1000" spc="-5">
                <a:latin typeface="Tahoma"/>
                <a:cs typeface="Tahoma"/>
              </a:rPr>
              <a:t>Set </a:t>
            </a:r>
            <a:r>
              <a:rPr dirty="0" sz="1000">
                <a:latin typeface="Tahoma"/>
                <a:cs typeface="Tahoma"/>
              </a:rPr>
              <a:t>Error</a:t>
            </a:r>
            <a:endParaRPr sz="1000">
              <a:latin typeface="Tahoma"/>
              <a:cs typeface="Tahoma"/>
            </a:endParaRPr>
          </a:p>
          <a:p>
            <a:pPr marR="1904364">
              <a:lnSpc>
                <a:spcPct val="125000"/>
              </a:lnSpc>
            </a:pPr>
            <a:r>
              <a:rPr dirty="0" sz="1000" spc="-5">
                <a:latin typeface="Tahoma"/>
                <a:cs typeface="Tahoma"/>
              </a:rPr>
              <a:t>Test Set Error  Overfitting  Avoiding</a:t>
            </a:r>
            <a:r>
              <a:rPr dirty="0" sz="1000" spc="-60">
                <a:latin typeface="Tahoma"/>
                <a:cs typeface="Tahoma"/>
              </a:rPr>
              <a:t> </a:t>
            </a:r>
            <a:r>
              <a:rPr dirty="0" sz="1000" spc="-5">
                <a:latin typeface="Tahoma"/>
                <a:cs typeface="Tahoma"/>
              </a:rPr>
              <a:t>Overfitting</a:t>
            </a:r>
            <a:endParaRPr sz="1000">
              <a:latin typeface="Tahoma"/>
              <a:cs typeface="Tahoma"/>
            </a:endParaRPr>
          </a:p>
          <a:p>
            <a:pPr marR="372745">
              <a:lnSpc>
                <a:spcPct val="125000"/>
              </a:lnSpc>
            </a:pPr>
            <a:r>
              <a:rPr dirty="0" sz="1000" spc="-5">
                <a:latin typeface="Tahoma"/>
                <a:cs typeface="Tahoma"/>
              </a:rPr>
              <a:t>Information Gain of </a:t>
            </a:r>
            <a:r>
              <a:rPr dirty="0" sz="1000">
                <a:latin typeface="Tahoma"/>
                <a:cs typeface="Tahoma"/>
              </a:rPr>
              <a:t>a </a:t>
            </a:r>
            <a:r>
              <a:rPr dirty="0" sz="1000" spc="-5">
                <a:latin typeface="Tahoma"/>
                <a:cs typeface="Tahoma"/>
              </a:rPr>
              <a:t>real valued </a:t>
            </a:r>
            <a:r>
              <a:rPr dirty="0" sz="1000">
                <a:latin typeface="Tahoma"/>
                <a:cs typeface="Tahoma"/>
              </a:rPr>
              <a:t>input  </a:t>
            </a:r>
            <a:r>
              <a:rPr dirty="0" sz="1000" spc="-5">
                <a:latin typeface="Tahoma"/>
                <a:cs typeface="Tahoma"/>
              </a:rPr>
              <a:t>Building Decision Trees with real Valued</a:t>
            </a:r>
            <a:r>
              <a:rPr dirty="0" sz="1000" spc="-40">
                <a:latin typeface="Tahoma"/>
                <a:cs typeface="Tahoma"/>
              </a:rPr>
              <a:t> </a:t>
            </a:r>
            <a:r>
              <a:rPr dirty="0" sz="1000" spc="-5">
                <a:latin typeface="Tahoma"/>
                <a:cs typeface="Tahoma"/>
              </a:rPr>
              <a:t>Inputs</a:t>
            </a:r>
            <a:endParaRPr sz="1000">
              <a:latin typeface="Tahoma"/>
              <a:cs typeface="Tahoma"/>
            </a:endParaRPr>
          </a:p>
          <a:p>
            <a:pPr marR="5080">
              <a:lnSpc>
                <a:spcPct val="125000"/>
              </a:lnSpc>
            </a:pPr>
            <a:r>
              <a:rPr dirty="0" sz="1000" spc="-5">
                <a:latin typeface="Tahoma"/>
                <a:cs typeface="Tahoma"/>
              </a:rPr>
              <a:t>Andrew’s homebrewed hack: Binary Categorical Splits  Example </a:t>
            </a:r>
            <a:r>
              <a:rPr dirty="0" sz="1000">
                <a:latin typeface="Tahoma"/>
                <a:cs typeface="Tahoma"/>
              </a:rPr>
              <a:t>Decision</a:t>
            </a:r>
            <a:r>
              <a:rPr dirty="0" sz="1000" spc="-10">
                <a:latin typeface="Tahoma"/>
                <a:cs typeface="Tahoma"/>
              </a:rPr>
              <a:t> </a:t>
            </a:r>
            <a:r>
              <a:rPr dirty="0" sz="1000" spc="-5">
                <a:latin typeface="Tahoma"/>
                <a:cs typeface="Tahoma"/>
              </a:rPr>
              <a:t>Trees</a:t>
            </a:r>
            <a:endParaRPr sz="1000">
              <a:latin typeface="Tahoma"/>
              <a:cs typeface="Tahoma"/>
            </a:endParaRPr>
          </a:p>
        </p:txBody>
      </p:sp>
      <p:sp>
        <p:nvSpPr>
          <p:cNvPr id="30" name="object 30"/>
          <p:cNvSpPr/>
          <p:nvPr/>
        </p:nvSpPr>
        <p:spPr>
          <a:xfrm>
            <a:off x="1856605" y="5847588"/>
            <a:ext cx="551815" cy="2498090"/>
          </a:xfrm>
          <a:custGeom>
            <a:avLst/>
            <a:gdLst/>
            <a:ahLst/>
            <a:cxnLst/>
            <a:rect l="l" t="t" r="r" b="b"/>
            <a:pathLst>
              <a:path w="551814" h="2498090">
                <a:moveTo>
                  <a:pt x="264666" y="1981568"/>
                </a:moveTo>
                <a:lnTo>
                  <a:pt x="215272" y="1985772"/>
                </a:lnTo>
                <a:lnTo>
                  <a:pt x="165513" y="1997712"/>
                </a:lnTo>
                <a:lnTo>
                  <a:pt x="122258" y="2016442"/>
                </a:lnTo>
                <a:lnTo>
                  <a:pt x="85521" y="2041283"/>
                </a:lnTo>
                <a:lnTo>
                  <a:pt x="55313" y="2071558"/>
                </a:lnTo>
                <a:lnTo>
                  <a:pt x="31645" y="2106591"/>
                </a:lnTo>
                <a:lnTo>
                  <a:pt x="14529" y="2145706"/>
                </a:lnTo>
                <a:lnTo>
                  <a:pt x="3976" y="2188224"/>
                </a:lnTo>
                <a:lnTo>
                  <a:pt x="0" y="2233469"/>
                </a:lnTo>
                <a:lnTo>
                  <a:pt x="2610" y="2280765"/>
                </a:lnTo>
                <a:lnTo>
                  <a:pt x="11818" y="2329434"/>
                </a:lnTo>
                <a:lnTo>
                  <a:pt x="32043" y="2376520"/>
                </a:lnTo>
                <a:lnTo>
                  <a:pt x="60363" y="2415503"/>
                </a:lnTo>
                <a:lnTo>
                  <a:pt x="95518" y="2446639"/>
                </a:lnTo>
                <a:lnTo>
                  <a:pt x="136247" y="2470185"/>
                </a:lnTo>
                <a:lnTo>
                  <a:pt x="181291" y="2486396"/>
                </a:lnTo>
                <a:lnTo>
                  <a:pt x="229389" y="2495527"/>
                </a:lnTo>
                <a:lnTo>
                  <a:pt x="279280" y="2497836"/>
                </a:lnTo>
                <a:lnTo>
                  <a:pt x="329919" y="2494843"/>
                </a:lnTo>
                <a:lnTo>
                  <a:pt x="376282" y="2485339"/>
                </a:lnTo>
                <a:lnTo>
                  <a:pt x="418014" y="2469621"/>
                </a:lnTo>
                <a:lnTo>
                  <a:pt x="454758" y="2447985"/>
                </a:lnTo>
                <a:lnTo>
                  <a:pt x="486159" y="2420731"/>
                </a:lnTo>
                <a:lnTo>
                  <a:pt x="511860" y="2388153"/>
                </a:lnTo>
                <a:lnTo>
                  <a:pt x="512282" y="2387346"/>
                </a:lnTo>
                <a:lnTo>
                  <a:pt x="275470" y="2387346"/>
                </a:lnTo>
                <a:lnTo>
                  <a:pt x="228292" y="2384391"/>
                </a:lnTo>
                <a:lnTo>
                  <a:pt x="184798" y="2373387"/>
                </a:lnTo>
                <a:lnTo>
                  <a:pt x="147197" y="2353827"/>
                </a:lnTo>
                <a:lnTo>
                  <a:pt x="117697" y="2325206"/>
                </a:lnTo>
                <a:lnTo>
                  <a:pt x="98505" y="2287017"/>
                </a:lnTo>
                <a:lnTo>
                  <a:pt x="91828" y="2238756"/>
                </a:lnTo>
                <a:lnTo>
                  <a:pt x="98310" y="2191052"/>
                </a:lnTo>
                <a:lnTo>
                  <a:pt x="117378" y="2153169"/>
                </a:lnTo>
                <a:lnTo>
                  <a:pt x="146754" y="2124736"/>
                </a:lnTo>
                <a:lnTo>
                  <a:pt x="184160" y="2105386"/>
                </a:lnTo>
                <a:lnTo>
                  <a:pt x="227317" y="2094747"/>
                </a:lnTo>
                <a:lnTo>
                  <a:pt x="273946" y="2092452"/>
                </a:lnTo>
                <a:lnTo>
                  <a:pt x="511640" y="2092452"/>
                </a:lnTo>
                <a:lnTo>
                  <a:pt x="502388" y="2077288"/>
                </a:lnTo>
                <a:lnTo>
                  <a:pt x="473415" y="2046085"/>
                </a:lnTo>
                <a:lnTo>
                  <a:pt x="439205" y="2021209"/>
                </a:lnTo>
                <a:lnTo>
                  <a:pt x="400492" y="2002490"/>
                </a:lnTo>
                <a:lnTo>
                  <a:pt x="358009" y="1989757"/>
                </a:lnTo>
                <a:lnTo>
                  <a:pt x="312489" y="1982839"/>
                </a:lnTo>
                <a:lnTo>
                  <a:pt x="264666" y="1981568"/>
                </a:lnTo>
                <a:close/>
              </a:path>
              <a:path w="551814" h="2498090">
                <a:moveTo>
                  <a:pt x="511640" y="2092452"/>
                </a:moveTo>
                <a:lnTo>
                  <a:pt x="273946" y="2092452"/>
                </a:lnTo>
                <a:lnTo>
                  <a:pt x="317712" y="2093852"/>
                </a:lnTo>
                <a:lnTo>
                  <a:pt x="355670" y="2101980"/>
                </a:lnTo>
                <a:lnTo>
                  <a:pt x="414152" y="2134598"/>
                </a:lnTo>
                <a:lnTo>
                  <a:pt x="449366" y="2182665"/>
                </a:lnTo>
                <a:lnTo>
                  <a:pt x="461284" y="2238541"/>
                </a:lnTo>
                <a:lnTo>
                  <a:pt x="458499" y="2267021"/>
                </a:lnTo>
                <a:lnTo>
                  <a:pt x="435425" y="2320286"/>
                </a:lnTo>
                <a:lnTo>
                  <a:pt x="388988" y="2362262"/>
                </a:lnTo>
                <a:lnTo>
                  <a:pt x="319162" y="2385309"/>
                </a:lnTo>
                <a:lnTo>
                  <a:pt x="275470" y="2387346"/>
                </a:lnTo>
                <a:lnTo>
                  <a:pt x="512282" y="2387346"/>
                </a:lnTo>
                <a:lnTo>
                  <a:pt x="531506" y="2350550"/>
                </a:lnTo>
                <a:lnTo>
                  <a:pt x="544740" y="2308219"/>
                </a:lnTo>
                <a:lnTo>
                  <a:pt x="551208" y="2261457"/>
                </a:lnTo>
                <a:lnTo>
                  <a:pt x="550552" y="2210562"/>
                </a:lnTo>
                <a:lnTo>
                  <a:pt x="541690" y="2159356"/>
                </a:lnTo>
                <a:lnTo>
                  <a:pt x="525391" y="2114988"/>
                </a:lnTo>
                <a:lnTo>
                  <a:pt x="511640" y="2092452"/>
                </a:lnTo>
                <a:close/>
              </a:path>
              <a:path w="551814" h="2498090">
                <a:moveTo>
                  <a:pt x="205073" y="1796012"/>
                </a:moveTo>
                <a:lnTo>
                  <a:pt x="156598" y="1799082"/>
                </a:lnTo>
                <a:lnTo>
                  <a:pt x="156598" y="1901189"/>
                </a:lnTo>
                <a:lnTo>
                  <a:pt x="399676" y="1901189"/>
                </a:lnTo>
                <a:lnTo>
                  <a:pt x="425584" y="1899666"/>
                </a:lnTo>
                <a:lnTo>
                  <a:pt x="468256" y="1892808"/>
                </a:lnTo>
                <a:lnTo>
                  <a:pt x="516234" y="1865614"/>
                </a:lnTo>
                <a:lnTo>
                  <a:pt x="539146" y="1830071"/>
                </a:lnTo>
                <a:lnTo>
                  <a:pt x="546967" y="1798524"/>
                </a:lnTo>
                <a:lnTo>
                  <a:pt x="373904" y="1798524"/>
                </a:lnTo>
                <a:lnTo>
                  <a:pt x="316988" y="1798361"/>
                </a:lnTo>
                <a:lnTo>
                  <a:pt x="259623" y="1796647"/>
                </a:lnTo>
                <a:lnTo>
                  <a:pt x="205073" y="1796012"/>
                </a:lnTo>
                <a:close/>
              </a:path>
              <a:path w="551814" h="2498090">
                <a:moveTo>
                  <a:pt x="492238" y="1652680"/>
                </a:moveTo>
                <a:lnTo>
                  <a:pt x="340123" y="1652680"/>
                </a:lnTo>
                <a:lnTo>
                  <a:pt x="385960" y="1654302"/>
                </a:lnTo>
                <a:lnTo>
                  <a:pt x="398152" y="1655826"/>
                </a:lnTo>
                <a:lnTo>
                  <a:pt x="443719" y="1672273"/>
                </a:lnTo>
                <a:lnTo>
                  <a:pt x="468955" y="1711154"/>
                </a:lnTo>
                <a:lnTo>
                  <a:pt x="472828" y="1735074"/>
                </a:lnTo>
                <a:lnTo>
                  <a:pt x="469848" y="1756044"/>
                </a:lnTo>
                <a:lnTo>
                  <a:pt x="461165" y="1773669"/>
                </a:lnTo>
                <a:lnTo>
                  <a:pt x="446884" y="1786855"/>
                </a:lnTo>
                <a:lnTo>
                  <a:pt x="427108" y="1794510"/>
                </a:lnTo>
                <a:lnTo>
                  <a:pt x="373904" y="1798524"/>
                </a:lnTo>
                <a:lnTo>
                  <a:pt x="546967" y="1798524"/>
                </a:lnTo>
                <a:lnTo>
                  <a:pt x="550056" y="1763387"/>
                </a:lnTo>
                <a:lnTo>
                  <a:pt x="540399" y="1717814"/>
                </a:lnTo>
                <a:lnTo>
                  <a:pt x="518102" y="1677061"/>
                </a:lnTo>
                <a:lnTo>
                  <a:pt x="492238" y="1652680"/>
                </a:lnTo>
                <a:close/>
              </a:path>
              <a:path w="551814" h="2498090">
                <a:moveTo>
                  <a:pt x="542170" y="1550670"/>
                </a:moveTo>
                <a:lnTo>
                  <a:pt x="156598" y="1550670"/>
                </a:lnTo>
                <a:lnTo>
                  <a:pt x="156598" y="1652778"/>
                </a:lnTo>
                <a:lnTo>
                  <a:pt x="202411" y="1655057"/>
                </a:lnTo>
                <a:lnTo>
                  <a:pt x="248301" y="1654704"/>
                </a:lnTo>
                <a:lnTo>
                  <a:pt x="294221" y="1653363"/>
                </a:lnTo>
                <a:lnTo>
                  <a:pt x="340123" y="1652680"/>
                </a:lnTo>
                <a:lnTo>
                  <a:pt x="492238" y="1652680"/>
                </a:lnTo>
                <a:lnTo>
                  <a:pt x="484258" y="1645158"/>
                </a:lnTo>
                <a:lnTo>
                  <a:pt x="542170" y="1645158"/>
                </a:lnTo>
                <a:lnTo>
                  <a:pt x="542170" y="1550670"/>
                </a:lnTo>
                <a:close/>
              </a:path>
              <a:path w="551814" h="2498090">
                <a:moveTo>
                  <a:pt x="238132" y="1268730"/>
                </a:moveTo>
                <a:lnTo>
                  <a:pt x="156598" y="1268730"/>
                </a:lnTo>
                <a:lnTo>
                  <a:pt x="156598" y="1338072"/>
                </a:lnTo>
                <a:lnTo>
                  <a:pt x="20200" y="1338072"/>
                </a:lnTo>
                <a:lnTo>
                  <a:pt x="80398" y="1440180"/>
                </a:lnTo>
                <a:lnTo>
                  <a:pt x="156598" y="1440180"/>
                </a:lnTo>
                <a:lnTo>
                  <a:pt x="156598" y="1486662"/>
                </a:lnTo>
                <a:lnTo>
                  <a:pt x="238132" y="1486662"/>
                </a:lnTo>
                <a:lnTo>
                  <a:pt x="238132" y="1440180"/>
                </a:lnTo>
                <a:lnTo>
                  <a:pt x="275587" y="1437667"/>
                </a:lnTo>
                <a:lnTo>
                  <a:pt x="467620" y="1437667"/>
                </a:lnTo>
                <a:lnTo>
                  <a:pt x="479275" y="1436064"/>
                </a:lnTo>
                <a:lnTo>
                  <a:pt x="517024" y="1422654"/>
                </a:lnTo>
                <a:lnTo>
                  <a:pt x="541623" y="1388792"/>
                </a:lnTo>
                <a:lnTo>
                  <a:pt x="550371" y="1345482"/>
                </a:lnTo>
                <a:lnTo>
                  <a:pt x="549812" y="1338324"/>
                </a:lnTo>
                <a:lnTo>
                  <a:pt x="341055" y="1338324"/>
                </a:lnTo>
                <a:lnTo>
                  <a:pt x="238132" y="1338072"/>
                </a:lnTo>
                <a:lnTo>
                  <a:pt x="238132" y="1268730"/>
                </a:lnTo>
                <a:close/>
              </a:path>
              <a:path w="551814" h="2498090">
                <a:moveTo>
                  <a:pt x="467620" y="1437667"/>
                </a:moveTo>
                <a:lnTo>
                  <a:pt x="275587" y="1437667"/>
                </a:lnTo>
                <a:lnTo>
                  <a:pt x="321252" y="1437945"/>
                </a:lnTo>
                <a:lnTo>
                  <a:pt x="370973" y="1439250"/>
                </a:lnTo>
                <a:lnTo>
                  <a:pt x="420597" y="1439821"/>
                </a:lnTo>
                <a:lnTo>
                  <a:pt x="465970" y="1437894"/>
                </a:lnTo>
                <a:lnTo>
                  <a:pt x="467620" y="1437667"/>
                </a:lnTo>
                <a:close/>
              </a:path>
              <a:path w="551814" h="2498090">
                <a:moveTo>
                  <a:pt x="534550" y="1260348"/>
                </a:moveTo>
                <a:lnTo>
                  <a:pt x="456064" y="1268730"/>
                </a:lnTo>
                <a:lnTo>
                  <a:pt x="461759" y="1287545"/>
                </a:lnTo>
                <a:lnTo>
                  <a:pt x="465666" y="1307382"/>
                </a:lnTo>
                <a:lnTo>
                  <a:pt x="462104" y="1324847"/>
                </a:lnTo>
                <a:lnTo>
                  <a:pt x="445396" y="1336548"/>
                </a:lnTo>
                <a:lnTo>
                  <a:pt x="393546" y="1338059"/>
                </a:lnTo>
                <a:lnTo>
                  <a:pt x="341055" y="1338324"/>
                </a:lnTo>
                <a:lnTo>
                  <a:pt x="549812" y="1338324"/>
                </a:lnTo>
                <a:lnTo>
                  <a:pt x="546828" y="1300181"/>
                </a:lnTo>
                <a:lnTo>
                  <a:pt x="534550" y="1260348"/>
                </a:lnTo>
                <a:close/>
              </a:path>
              <a:path w="551814" h="2498090">
                <a:moveTo>
                  <a:pt x="542170" y="1095756"/>
                </a:moveTo>
                <a:lnTo>
                  <a:pt x="10294" y="1095756"/>
                </a:lnTo>
                <a:lnTo>
                  <a:pt x="10294" y="1197864"/>
                </a:lnTo>
                <a:lnTo>
                  <a:pt x="542170" y="1197864"/>
                </a:lnTo>
                <a:lnTo>
                  <a:pt x="542170" y="1095756"/>
                </a:lnTo>
                <a:close/>
              </a:path>
              <a:path w="551814" h="2498090">
                <a:moveTo>
                  <a:pt x="104782" y="889253"/>
                </a:moveTo>
                <a:lnTo>
                  <a:pt x="10294" y="889253"/>
                </a:lnTo>
                <a:lnTo>
                  <a:pt x="10294" y="991362"/>
                </a:lnTo>
                <a:lnTo>
                  <a:pt x="104782" y="991362"/>
                </a:lnTo>
                <a:lnTo>
                  <a:pt x="104782" y="889253"/>
                </a:lnTo>
                <a:close/>
              </a:path>
              <a:path w="551814" h="2498090">
                <a:moveTo>
                  <a:pt x="542170" y="889253"/>
                </a:moveTo>
                <a:lnTo>
                  <a:pt x="156598" y="889253"/>
                </a:lnTo>
                <a:lnTo>
                  <a:pt x="156598" y="991362"/>
                </a:lnTo>
                <a:lnTo>
                  <a:pt x="542170" y="991362"/>
                </a:lnTo>
                <a:lnTo>
                  <a:pt x="542170" y="889253"/>
                </a:lnTo>
                <a:close/>
              </a:path>
              <a:path w="551814" h="2498090">
                <a:moveTo>
                  <a:pt x="542170" y="434339"/>
                </a:moveTo>
                <a:lnTo>
                  <a:pt x="281566" y="434339"/>
                </a:lnTo>
                <a:lnTo>
                  <a:pt x="263278" y="435101"/>
                </a:lnTo>
                <a:lnTo>
                  <a:pt x="222130" y="442722"/>
                </a:lnTo>
                <a:lnTo>
                  <a:pt x="180554" y="469191"/>
                </a:lnTo>
                <a:lnTo>
                  <a:pt x="148250" y="554613"/>
                </a:lnTo>
                <a:lnTo>
                  <a:pt x="153360" y="604937"/>
                </a:lnTo>
                <a:lnTo>
                  <a:pt x="175139" y="650734"/>
                </a:lnTo>
                <a:lnTo>
                  <a:pt x="212986" y="690372"/>
                </a:lnTo>
                <a:lnTo>
                  <a:pt x="156598" y="690372"/>
                </a:lnTo>
                <a:lnTo>
                  <a:pt x="156598" y="784860"/>
                </a:lnTo>
                <a:lnTo>
                  <a:pt x="542170" y="784860"/>
                </a:lnTo>
                <a:lnTo>
                  <a:pt x="542170" y="682834"/>
                </a:lnTo>
                <a:lnTo>
                  <a:pt x="405647" y="682834"/>
                </a:lnTo>
                <a:lnTo>
                  <a:pt x="358655" y="682471"/>
                </a:lnTo>
                <a:lnTo>
                  <a:pt x="312808" y="680465"/>
                </a:lnTo>
                <a:lnTo>
                  <a:pt x="256701" y="663172"/>
                </a:lnTo>
                <a:lnTo>
                  <a:pt x="228927" y="623302"/>
                </a:lnTo>
                <a:lnTo>
                  <a:pt x="225940" y="598932"/>
                </a:lnTo>
                <a:lnTo>
                  <a:pt x="228180" y="579364"/>
                </a:lnTo>
                <a:lnTo>
                  <a:pt x="251233" y="548786"/>
                </a:lnTo>
                <a:lnTo>
                  <a:pt x="293758" y="537972"/>
                </a:lnTo>
                <a:lnTo>
                  <a:pt x="316618" y="536448"/>
                </a:lnTo>
                <a:lnTo>
                  <a:pt x="542170" y="536448"/>
                </a:lnTo>
                <a:lnTo>
                  <a:pt x="542170" y="434339"/>
                </a:lnTo>
                <a:close/>
              </a:path>
              <a:path w="551814" h="2498090">
                <a:moveTo>
                  <a:pt x="498536" y="682105"/>
                </a:moveTo>
                <a:lnTo>
                  <a:pt x="405647" y="682834"/>
                </a:lnTo>
                <a:lnTo>
                  <a:pt x="542170" y="682834"/>
                </a:lnTo>
                <a:lnTo>
                  <a:pt x="498536" y="682105"/>
                </a:lnTo>
                <a:close/>
              </a:path>
              <a:path w="551814" h="2498090">
                <a:moveTo>
                  <a:pt x="378340" y="0"/>
                </a:moveTo>
                <a:lnTo>
                  <a:pt x="326624" y="1226"/>
                </a:lnTo>
                <a:lnTo>
                  <a:pt x="278546" y="9958"/>
                </a:lnTo>
                <a:lnTo>
                  <a:pt x="235693" y="26672"/>
                </a:lnTo>
                <a:lnTo>
                  <a:pt x="199648" y="51844"/>
                </a:lnTo>
                <a:lnTo>
                  <a:pt x="171997" y="85952"/>
                </a:lnTo>
                <a:lnTo>
                  <a:pt x="154325" y="129472"/>
                </a:lnTo>
                <a:lnTo>
                  <a:pt x="148216" y="182879"/>
                </a:lnTo>
                <a:lnTo>
                  <a:pt x="153756" y="229368"/>
                </a:lnTo>
                <a:lnTo>
                  <a:pt x="169427" y="269000"/>
                </a:lnTo>
                <a:lnTo>
                  <a:pt x="193855" y="301642"/>
                </a:lnTo>
                <a:lnTo>
                  <a:pt x="225667" y="327162"/>
                </a:lnTo>
                <a:lnTo>
                  <a:pt x="263489" y="345428"/>
                </a:lnTo>
                <a:lnTo>
                  <a:pt x="305948" y="356306"/>
                </a:lnTo>
                <a:lnTo>
                  <a:pt x="351670" y="359663"/>
                </a:lnTo>
                <a:lnTo>
                  <a:pt x="400052" y="355401"/>
                </a:lnTo>
                <a:lnTo>
                  <a:pt x="442972" y="343837"/>
                </a:lnTo>
                <a:lnTo>
                  <a:pt x="479712" y="324850"/>
                </a:lnTo>
                <a:lnTo>
                  <a:pt x="509556" y="298316"/>
                </a:lnTo>
                <a:lnTo>
                  <a:pt x="531789" y="264114"/>
                </a:lnTo>
                <a:lnTo>
                  <a:pt x="534717" y="255270"/>
                </a:lnTo>
                <a:lnTo>
                  <a:pt x="378340" y="255270"/>
                </a:lnTo>
                <a:lnTo>
                  <a:pt x="378340" y="252984"/>
                </a:lnTo>
                <a:lnTo>
                  <a:pt x="315856" y="252984"/>
                </a:lnTo>
                <a:lnTo>
                  <a:pt x="276679" y="247437"/>
                </a:lnTo>
                <a:lnTo>
                  <a:pt x="248498" y="230590"/>
                </a:lnTo>
                <a:lnTo>
                  <a:pt x="231413" y="206179"/>
                </a:lnTo>
                <a:lnTo>
                  <a:pt x="225521" y="177936"/>
                </a:lnTo>
                <a:lnTo>
                  <a:pt x="230922" y="149597"/>
                </a:lnTo>
                <a:lnTo>
                  <a:pt x="247712" y="124896"/>
                </a:lnTo>
                <a:lnTo>
                  <a:pt x="275991" y="107567"/>
                </a:lnTo>
                <a:lnTo>
                  <a:pt x="315856" y="101346"/>
                </a:lnTo>
                <a:lnTo>
                  <a:pt x="378340" y="101346"/>
                </a:lnTo>
                <a:lnTo>
                  <a:pt x="378340" y="0"/>
                </a:lnTo>
                <a:close/>
              </a:path>
              <a:path w="551814" h="2498090">
                <a:moveTo>
                  <a:pt x="436252" y="5334"/>
                </a:moveTo>
                <a:lnTo>
                  <a:pt x="419488" y="106679"/>
                </a:lnTo>
                <a:lnTo>
                  <a:pt x="446020" y="117806"/>
                </a:lnTo>
                <a:lnTo>
                  <a:pt x="464408" y="135793"/>
                </a:lnTo>
                <a:lnTo>
                  <a:pt x="473481" y="159606"/>
                </a:lnTo>
                <a:lnTo>
                  <a:pt x="472066" y="188213"/>
                </a:lnTo>
                <a:lnTo>
                  <a:pt x="460204" y="217275"/>
                </a:lnTo>
                <a:lnTo>
                  <a:pt x="438367" y="238248"/>
                </a:lnTo>
                <a:lnTo>
                  <a:pt x="409948" y="250968"/>
                </a:lnTo>
                <a:lnTo>
                  <a:pt x="378340" y="255270"/>
                </a:lnTo>
                <a:lnTo>
                  <a:pt x="534717" y="255270"/>
                </a:lnTo>
                <a:lnTo>
                  <a:pt x="545693" y="222120"/>
                </a:lnTo>
                <a:lnTo>
                  <a:pt x="550552" y="172212"/>
                </a:lnTo>
                <a:lnTo>
                  <a:pt x="545835" y="126568"/>
                </a:lnTo>
                <a:lnTo>
                  <a:pt x="532323" y="86388"/>
                </a:lnTo>
                <a:lnTo>
                  <a:pt x="509739" y="52341"/>
                </a:lnTo>
                <a:lnTo>
                  <a:pt x="477808" y="25099"/>
                </a:lnTo>
                <a:lnTo>
                  <a:pt x="436252" y="5334"/>
                </a:lnTo>
                <a:close/>
              </a:path>
              <a:path w="551814" h="2498090">
                <a:moveTo>
                  <a:pt x="378340" y="101346"/>
                </a:moveTo>
                <a:lnTo>
                  <a:pt x="315856" y="101346"/>
                </a:lnTo>
                <a:lnTo>
                  <a:pt x="315856" y="252984"/>
                </a:lnTo>
                <a:lnTo>
                  <a:pt x="378340" y="252984"/>
                </a:lnTo>
                <a:lnTo>
                  <a:pt x="378340" y="101346"/>
                </a:lnTo>
                <a:close/>
              </a:path>
            </a:pathLst>
          </a:custGeom>
          <a:solidFill>
            <a:srgbClr val="B5FFB5"/>
          </a:solidFill>
        </p:spPr>
        <p:txBody>
          <a:bodyPr wrap="square" lIns="0" tIns="0" rIns="0" bIns="0" rtlCol="0"/>
          <a:lstStyle/>
          <a:p/>
        </p:txBody>
      </p:sp>
      <p:sp>
        <p:nvSpPr>
          <p:cNvPr id="31" name="object 31"/>
          <p:cNvSpPr/>
          <p:nvPr/>
        </p:nvSpPr>
        <p:spPr>
          <a:xfrm>
            <a:off x="2531268" y="6047898"/>
            <a:ext cx="195262" cy="119062"/>
          </a:xfrm>
          <a:prstGeom prst="rect">
            <a:avLst/>
          </a:prstGeom>
          <a:blipFill>
            <a:blip r:embed="rId2" cstate="print"/>
            <a:stretch>
              <a:fillRect/>
            </a:stretch>
          </a:blipFill>
        </p:spPr>
        <p:txBody>
          <a:bodyPr wrap="square" lIns="0" tIns="0" rIns="0" bIns="0" rtlCol="0"/>
          <a:lstStyle/>
          <a:p/>
        </p:txBody>
      </p:sp>
      <p:sp>
        <p:nvSpPr>
          <p:cNvPr id="32" name="object 32"/>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33" name="object 33"/>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22297" y="4549394"/>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3" name="object 3"/>
          <p:cNvSpPr txBox="1"/>
          <p:nvPr/>
        </p:nvSpPr>
        <p:spPr>
          <a:xfrm>
            <a:off x="5926835" y="4549394"/>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17</a:t>
            </a:r>
            <a:endParaRPr sz="450">
              <a:latin typeface="Tahoma"/>
              <a:cs typeface="Tahoma"/>
            </a:endParaRPr>
          </a:p>
        </p:txBody>
      </p:sp>
      <p:sp>
        <p:nvSpPr>
          <p:cNvPr id="4" name="object 4"/>
          <p:cNvSpPr txBox="1">
            <a:spLocks noGrp="1"/>
          </p:cNvSpPr>
          <p:nvPr>
            <p:ph type="title"/>
          </p:nvPr>
        </p:nvSpPr>
        <p:spPr>
          <a:xfrm>
            <a:off x="2444765" y="1317750"/>
            <a:ext cx="2806065" cy="848360"/>
          </a:xfrm>
          <a:prstGeom prst="rect"/>
        </p:spPr>
        <p:txBody>
          <a:bodyPr wrap="square" lIns="0" tIns="12700" rIns="0" bIns="0" rtlCol="0" vert="horz">
            <a:spAutoFit/>
          </a:bodyPr>
          <a:lstStyle/>
          <a:p>
            <a:pPr marL="12700" marR="5080" indent="28575">
              <a:lnSpc>
                <a:spcPct val="100000"/>
              </a:lnSpc>
              <a:spcBef>
                <a:spcPts val="100"/>
              </a:spcBef>
            </a:pPr>
            <a:r>
              <a:rPr dirty="0" sz="2700" spc="-5"/>
              <a:t>On-Line Analytical  Processing</a:t>
            </a:r>
            <a:r>
              <a:rPr dirty="0" sz="2700" spc="-55"/>
              <a:t> </a:t>
            </a:r>
            <a:r>
              <a:rPr dirty="0" sz="2700"/>
              <a:t>(OLAP)</a:t>
            </a:r>
            <a:endParaRPr sz="2700"/>
          </a:p>
        </p:txBody>
      </p:sp>
      <p:sp>
        <p:nvSpPr>
          <p:cNvPr id="5" name="object 5"/>
          <p:cNvSpPr txBox="1"/>
          <p:nvPr/>
        </p:nvSpPr>
        <p:spPr>
          <a:xfrm>
            <a:off x="1747520" y="2263394"/>
            <a:ext cx="4054475" cy="1179195"/>
          </a:xfrm>
          <a:prstGeom prst="rect">
            <a:avLst/>
          </a:prstGeom>
        </p:spPr>
        <p:txBody>
          <a:bodyPr wrap="square" lIns="0" tIns="12065" rIns="0" bIns="0" rtlCol="0" vert="horz">
            <a:spAutoFit/>
          </a:bodyPr>
          <a:lstStyle/>
          <a:p>
            <a:pPr marL="184150" marR="121920" indent="-171450">
              <a:lnSpc>
                <a:spcPct val="100000"/>
              </a:lnSpc>
              <a:spcBef>
                <a:spcPts val="95"/>
              </a:spcBef>
              <a:buChar char="•"/>
              <a:tabLst>
                <a:tab pos="184785" algn="l"/>
              </a:tabLst>
            </a:pPr>
            <a:r>
              <a:rPr dirty="0" sz="1400" spc="-5">
                <a:latin typeface="Tahoma"/>
                <a:cs typeface="Tahoma"/>
              </a:rPr>
              <a:t>Software packages and database add-ons to do  this are known as OLAP</a:t>
            </a:r>
            <a:r>
              <a:rPr dirty="0" sz="1400" spc="15">
                <a:latin typeface="Tahoma"/>
                <a:cs typeface="Tahoma"/>
              </a:rPr>
              <a:t> </a:t>
            </a:r>
            <a:r>
              <a:rPr dirty="0" sz="1400" spc="-5">
                <a:latin typeface="Tahoma"/>
                <a:cs typeface="Tahoma"/>
              </a:rPr>
              <a:t>tools</a:t>
            </a:r>
            <a:endParaRPr sz="1400">
              <a:latin typeface="Tahoma"/>
              <a:cs typeface="Tahoma"/>
            </a:endParaRPr>
          </a:p>
          <a:p>
            <a:pPr marL="184150" marR="5080" indent="-171450">
              <a:lnSpc>
                <a:spcPct val="100000"/>
              </a:lnSpc>
              <a:spcBef>
                <a:spcPts val="345"/>
              </a:spcBef>
              <a:buChar char="•"/>
              <a:tabLst>
                <a:tab pos="184785" algn="l"/>
              </a:tabLst>
            </a:pPr>
            <a:r>
              <a:rPr dirty="0" sz="1400" spc="-5">
                <a:latin typeface="Tahoma"/>
                <a:cs typeface="Tahoma"/>
              </a:rPr>
              <a:t>They usually include point and click navigation to  view slices and aggregates of contingency</a:t>
            </a:r>
            <a:r>
              <a:rPr dirty="0" sz="1400" spc="75">
                <a:latin typeface="Tahoma"/>
                <a:cs typeface="Tahoma"/>
              </a:rPr>
              <a:t> </a:t>
            </a:r>
            <a:r>
              <a:rPr dirty="0" sz="1400" spc="-5">
                <a:latin typeface="Tahoma"/>
                <a:cs typeface="Tahoma"/>
              </a:rPr>
              <a:t>tables</a:t>
            </a:r>
            <a:endParaRPr sz="1400">
              <a:latin typeface="Tahoma"/>
              <a:cs typeface="Tahoma"/>
            </a:endParaRPr>
          </a:p>
          <a:p>
            <a:pPr marL="184150" indent="-172085">
              <a:lnSpc>
                <a:spcPct val="100000"/>
              </a:lnSpc>
              <a:spcBef>
                <a:spcPts val="340"/>
              </a:spcBef>
              <a:buChar char="•"/>
              <a:tabLst>
                <a:tab pos="184785" algn="l"/>
              </a:tabLst>
            </a:pPr>
            <a:r>
              <a:rPr dirty="0" sz="1400" spc="-5">
                <a:latin typeface="Tahoma"/>
                <a:cs typeface="Tahoma"/>
              </a:rPr>
              <a:t>They usually include nice histogram</a:t>
            </a:r>
            <a:r>
              <a:rPr dirty="0" sz="1400" spc="80">
                <a:latin typeface="Tahoma"/>
                <a:cs typeface="Tahoma"/>
              </a:rPr>
              <a:t> </a:t>
            </a:r>
            <a:r>
              <a:rPr dirty="0" sz="1400" spc="-5">
                <a:latin typeface="Tahoma"/>
                <a:cs typeface="Tahoma"/>
              </a:rPr>
              <a:t>visualization</a:t>
            </a:r>
            <a:endParaRPr sz="1400">
              <a:latin typeface="Tahoma"/>
              <a:cs typeface="Tahoma"/>
            </a:endParaRPr>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622297" y="8726678"/>
            <a:ext cx="796925" cy="93980"/>
          </a:xfrm>
          <a:prstGeom prst="rect">
            <a:avLst/>
          </a:prstGeom>
        </p:spPr>
        <p:txBody>
          <a:bodyPr wrap="square" lIns="0" tIns="12700" rIns="0" bIns="0" rtlCol="0" vert="horz">
            <a:spAutoFit/>
          </a:bodyPr>
          <a:lstStyle/>
          <a:p>
            <a:pPr>
              <a:lnSpc>
                <a:spcPct val="100000"/>
              </a:lnSpc>
              <a:spcBef>
                <a:spcPts val="100"/>
              </a:spcBef>
            </a:pPr>
            <a:r>
              <a:rPr dirty="0" sz="450" spc="-5">
                <a:solidFill>
                  <a:srgbClr val="1B1B1B"/>
                </a:solidFill>
                <a:latin typeface="Tahoma"/>
                <a:cs typeface="Tahoma"/>
              </a:rPr>
              <a:t>Copyright </a:t>
            </a:r>
            <a:r>
              <a:rPr dirty="0" sz="450">
                <a:solidFill>
                  <a:srgbClr val="1B1B1B"/>
                </a:solidFill>
                <a:latin typeface="Tahoma"/>
                <a:cs typeface="Tahoma"/>
              </a:rPr>
              <a:t>© </a:t>
            </a:r>
            <a:r>
              <a:rPr dirty="0" sz="450" spc="-5">
                <a:solidFill>
                  <a:srgbClr val="1B1B1B"/>
                </a:solidFill>
                <a:latin typeface="Tahoma"/>
                <a:cs typeface="Tahoma"/>
              </a:rPr>
              <a:t>Andrew </a:t>
            </a:r>
            <a:r>
              <a:rPr dirty="0" sz="450">
                <a:solidFill>
                  <a:srgbClr val="1B1B1B"/>
                </a:solidFill>
                <a:latin typeface="Tahoma"/>
                <a:cs typeface="Tahoma"/>
              </a:rPr>
              <a:t>W.</a:t>
            </a:r>
            <a:r>
              <a:rPr dirty="0" sz="450" spc="-35">
                <a:solidFill>
                  <a:srgbClr val="1B1B1B"/>
                </a:solidFill>
                <a:latin typeface="Tahoma"/>
                <a:cs typeface="Tahoma"/>
              </a:rPr>
              <a:t> </a:t>
            </a:r>
            <a:r>
              <a:rPr dirty="0" sz="450" spc="-5">
                <a:solidFill>
                  <a:srgbClr val="1B1B1B"/>
                </a:solidFill>
                <a:latin typeface="Tahoma"/>
                <a:cs typeface="Tahoma"/>
              </a:rPr>
              <a:t>Moore</a:t>
            </a:r>
            <a:endParaRPr sz="450">
              <a:latin typeface="Tahoma"/>
              <a:cs typeface="Tahoma"/>
            </a:endParaRPr>
          </a:p>
        </p:txBody>
      </p:sp>
      <p:sp>
        <p:nvSpPr>
          <p:cNvPr id="8" name="object 8"/>
          <p:cNvSpPr txBox="1"/>
          <p:nvPr/>
        </p:nvSpPr>
        <p:spPr>
          <a:xfrm>
            <a:off x="5926835" y="8726678"/>
            <a:ext cx="212090" cy="93980"/>
          </a:xfrm>
          <a:prstGeom prst="rect">
            <a:avLst/>
          </a:prstGeom>
        </p:spPr>
        <p:txBody>
          <a:bodyPr wrap="square" lIns="0" tIns="12700" rIns="0" bIns="0" rtlCol="0" vert="horz">
            <a:spAutoFit/>
          </a:bodyPr>
          <a:lstStyle/>
          <a:p>
            <a:pPr>
              <a:lnSpc>
                <a:spcPct val="100000"/>
              </a:lnSpc>
              <a:spcBef>
                <a:spcPts val="100"/>
              </a:spcBef>
            </a:pPr>
            <a:r>
              <a:rPr dirty="0" sz="450" spc="-5">
                <a:latin typeface="Tahoma"/>
                <a:cs typeface="Tahoma"/>
              </a:rPr>
              <a:t>Slide</a:t>
            </a:r>
            <a:r>
              <a:rPr dirty="0" sz="450" spc="-60">
                <a:latin typeface="Tahoma"/>
                <a:cs typeface="Tahoma"/>
              </a:rPr>
              <a:t> </a:t>
            </a:r>
            <a:r>
              <a:rPr dirty="0" sz="450" spc="-5">
                <a:latin typeface="Tahoma"/>
                <a:cs typeface="Tahoma"/>
              </a:rPr>
              <a:t>18</a:t>
            </a:r>
            <a:endParaRPr sz="450">
              <a:latin typeface="Tahoma"/>
              <a:cs typeface="Tahoma"/>
            </a:endParaRPr>
          </a:p>
        </p:txBody>
      </p:sp>
      <p:sp>
        <p:nvSpPr>
          <p:cNvPr id="9" name="object 9"/>
          <p:cNvSpPr txBox="1"/>
          <p:nvPr/>
        </p:nvSpPr>
        <p:spPr>
          <a:xfrm>
            <a:off x="1760220" y="5563123"/>
            <a:ext cx="3498850" cy="1047750"/>
          </a:xfrm>
          <a:prstGeom prst="rect">
            <a:avLst/>
          </a:prstGeom>
        </p:spPr>
        <p:txBody>
          <a:bodyPr wrap="square" lIns="0" tIns="127635" rIns="0" bIns="0" rtlCol="0" vert="horz">
            <a:spAutoFit/>
          </a:bodyPr>
          <a:lstStyle/>
          <a:p>
            <a:pPr marL="690880">
              <a:lnSpc>
                <a:spcPct val="100000"/>
              </a:lnSpc>
              <a:spcBef>
                <a:spcPts val="1005"/>
              </a:spcBef>
            </a:pPr>
            <a:r>
              <a:rPr dirty="0" sz="2200" spc="-5">
                <a:solidFill>
                  <a:srgbClr val="006500"/>
                </a:solidFill>
                <a:latin typeface="Tahoma"/>
                <a:cs typeface="Tahoma"/>
              </a:rPr>
              <a:t>Time to stop and</a:t>
            </a:r>
            <a:r>
              <a:rPr dirty="0" sz="2200" spc="-50">
                <a:solidFill>
                  <a:srgbClr val="006500"/>
                </a:solidFill>
                <a:latin typeface="Tahoma"/>
                <a:cs typeface="Tahoma"/>
              </a:rPr>
              <a:t> </a:t>
            </a:r>
            <a:r>
              <a:rPr dirty="0" sz="2200" spc="-5">
                <a:solidFill>
                  <a:srgbClr val="006500"/>
                </a:solidFill>
                <a:latin typeface="Tahoma"/>
                <a:cs typeface="Tahoma"/>
              </a:rPr>
              <a:t>think</a:t>
            </a:r>
            <a:endParaRPr sz="2200">
              <a:latin typeface="Tahoma"/>
              <a:cs typeface="Tahoma"/>
            </a:endParaRPr>
          </a:p>
          <a:p>
            <a:pPr marL="171450" marR="247015" indent="-171450">
              <a:lnSpc>
                <a:spcPct val="100000"/>
              </a:lnSpc>
              <a:spcBef>
                <a:spcPts val="660"/>
              </a:spcBef>
              <a:buChar char="•"/>
              <a:tabLst>
                <a:tab pos="172085" algn="l"/>
              </a:tabLst>
            </a:pPr>
            <a:r>
              <a:rPr dirty="0" sz="1600">
                <a:latin typeface="Tahoma"/>
                <a:cs typeface="Tahoma"/>
              </a:rPr>
              <a:t>Why would people want to look</a:t>
            </a:r>
            <a:r>
              <a:rPr dirty="0" sz="1600" spc="-80">
                <a:latin typeface="Tahoma"/>
                <a:cs typeface="Tahoma"/>
              </a:rPr>
              <a:t> </a:t>
            </a:r>
            <a:r>
              <a:rPr dirty="0" sz="1600">
                <a:latin typeface="Tahoma"/>
                <a:cs typeface="Tahoma"/>
              </a:rPr>
              <a:t>at  contingency</a:t>
            </a:r>
            <a:r>
              <a:rPr dirty="0" sz="1600" spc="-10">
                <a:latin typeface="Tahoma"/>
                <a:cs typeface="Tahoma"/>
              </a:rPr>
              <a:t> </a:t>
            </a:r>
            <a:r>
              <a:rPr dirty="0" sz="1600">
                <a:latin typeface="Tahoma"/>
                <a:cs typeface="Tahoma"/>
              </a:rPr>
              <a:t>tables?</a:t>
            </a:r>
            <a:endParaRPr sz="1600">
              <a:latin typeface="Tahoma"/>
              <a:cs typeface="Tahoma"/>
            </a:endParaRPr>
          </a:p>
        </p:txBody>
      </p:sp>
      <p:sp>
        <p:nvSpPr>
          <p:cNvPr id="10" name="object 10"/>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25</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dtree18.ppt</dc:title>
  <dcterms:created xsi:type="dcterms:W3CDTF">2019-03-23T11:37:46Z</dcterms:created>
  <dcterms:modified xsi:type="dcterms:W3CDTF">2019-03-23T11:37:46Z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2005-10-18T00:00:00Z</vt:filetime>
  </property>
  <property fmtid="{D5CDD505-2E9C-101B-9397-08002B2CF9AE}" pid="3" name="Creator">
    <vt:lpwstr>PScript5.dll Version 5.2.2</vt:lpwstr>
  </property>
  <property fmtid="{D5CDD505-2E9C-101B-9397-08002B2CF9AE}" pid="4" name="LastSaved">
    <vt:filetime>2019-03-23T00:00:00Z</vt:filetime>
  </property>
</Properties>
</file>